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2.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9" name="Shape 9"/>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0" name="Shape 10"/>
          <p:cNvSpPr txBox="1"/>
          <p:nvPr>
            <p:ph type="ctrTitle"/>
          </p:nvPr>
        </p:nvSpPr>
        <p:spPr>
          <a:xfrm>
            <a:off x="685800" y="473108"/>
            <a:ext cx="7772400" cy="2842199"/>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dk2"/>
              </a:buClr>
              <a:buFont typeface="Arial"/>
              <a:buNone/>
              <a:defRPr/>
            </a:lvl1pPr>
            <a:lvl2pPr indent="0" marL="0" marR="0" rtl="0" algn="l">
              <a:lnSpc>
                <a:spcPct val="100000"/>
              </a:lnSpc>
              <a:spcBef>
                <a:spcPts val="0"/>
              </a:spcBef>
              <a:spcAft>
                <a:spcPts val="0"/>
              </a:spcAft>
              <a:buClr>
                <a:schemeClr val="dk2"/>
              </a:buClr>
              <a:buFont typeface="Arial"/>
              <a:buNone/>
              <a:defRPr/>
            </a:lvl2pPr>
            <a:lvl3pPr indent="0" marL="0" marR="0" rtl="0" algn="l">
              <a:spcBef>
                <a:spcPts val="0"/>
              </a:spcBef>
              <a:buClr>
                <a:schemeClr val="dk2"/>
              </a:buClr>
              <a:buFont typeface="Arial"/>
              <a:buNone/>
              <a:defRPr/>
            </a:lvl3pPr>
            <a:lvl4pPr indent="0" marL="0" marR="0" rtl="0" algn="l">
              <a:spcBef>
                <a:spcPts val="0"/>
              </a:spcBef>
              <a:buClr>
                <a:schemeClr val="dk2"/>
              </a:buClr>
              <a:buFont typeface="Arial"/>
              <a:buNone/>
              <a:defRPr/>
            </a:lvl4pPr>
            <a:lvl5pPr indent="0" marL="0" marR="0" rtl="0" algn="l">
              <a:spcBef>
                <a:spcPts val="0"/>
              </a:spcBef>
              <a:buClr>
                <a:schemeClr val="dk2"/>
              </a:buClr>
              <a:buFont typeface="Arial"/>
              <a:buNone/>
              <a:defRPr/>
            </a:lvl5pPr>
            <a:lvl6pPr indent="0" marL="0" marR="0" rtl="0" algn="l">
              <a:spcBef>
                <a:spcPts val="0"/>
              </a:spcBef>
              <a:buClr>
                <a:schemeClr val="dk2"/>
              </a:buClr>
              <a:buFont typeface="Arial"/>
              <a:buNone/>
              <a:defRPr/>
            </a:lvl6pPr>
            <a:lvl7pPr indent="0" marL="0" marR="0" rtl="0" algn="l">
              <a:spcBef>
                <a:spcPts val="0"/>
              </a:spcBef>
              <a:buClr>
                <a:schemeClr val="dk2"/>
              </a:buClr>
              <a:buFont typeface="Arial"/>
              <a:buNone/>
              <a:defRPr/>
            </a:lvl7pPr>
            <a:lvl8pPr indent="0" marL="0" marR="0" rtl="0" algn="l">
              <a:spcBef>
                <a:spcPts val="0"/>
              </a:spcBef>
              <a:buClr>
                <a:schemeClr val="dk2"/>
              </a:buClr>
              <a:buFont typeface="Arial"/>
              <a:buNone/>
              <a:defRPr/>
            </a:lvl8pPr>
            <a:lvl9pPr indent="0" marL="0" marR="0" rtl="0" algn="l">
              <a:spcBef>
                <a:spcPts val="0"/>
              </a:spcBef>
              <a:buClr>
                <a:schemeClr val="dk2"/>
              </a:buClr>
              <a:buFont typeface="Arial"/>
              <a:buNone/>
              <a:defRPr/>
            </a:lvl9pPr>
          </a:lstStyle>
          <a:p/>
        </p:txBody>
      </p:sp>
      <p:sp>
        <p:nvSpPr>
          <p:cNvPr id="11" name="Shape 11"/>
          <p:cNvSpPr txBox="1"/>
          <p:nvPr>
            <p:ph idx="1" type="subTitle"/>
          </p:nvPr>
        </p:nvSpPr>
        <p:spPr>
          <a:xfrm>
            <a:off x="685800" y="3896921"/>
            <a:ext cx="7772400" cy="460800"/>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chemeClr val="dk1"/>
              </a:buClr>
              <a:buFont typeface="Arial"/>
              <a:buNone/>
              <a:defRPr/>
            </a:lvl1pPr>
            <a:lvl2pPr indent="0" marL="0" marR="0" rtl="0" algn="l">
              <a:lnSpc>
                <a:spcPct val="100000"/>
              </a:lnSpc>
              <a:spcBef>
                <a:spcPts val="0"/>
              </a:spcBef>
              <a:spcAft>
                <a:spcPts val="0"/>
              </a:spcAft>
              <a:buClr>
                <a:schemeClr val="dk1"/>
              </a:buClr>
              <a:buFont typeface="Arial"/>
              <a:buNone/>
              <a:defRPr/>
            </a:lvl2pPr>
            <a:lvl3pPr indent="0" marL="0" marR="0" rtl="0" algn="l">
              <a:lnSpc>
                <a:spcPct val="100000"/>
              </a:lnSpc>
              <a:spcBef>
                <a:spcPts val="0"/>
              </a:spcBef>
              <a:spcAft>
                <a:spcPts val="0"/>
              </a:spcAft>
              <a:buClr>
                <a:schemeClr val="dk1"/>
              </a:buClr>
              <a:buFont typeface="Arial"/>
              <a:buNone/>
              <a:defRPr/>
            </a:lvl3pPr>
            <a:lvl4pPr indent="0" marL="0" marR="0" rtl="0" algn="l">
              <a:lnSpc>
                <a:spcPct val="100000"/>
              </a:lnSpc>
              <a:spcBef>
                <a:spcPts val="0"/>
              </a:spcBef>
              <a:spcAft>
                <a:spcPts val="0"/>
              </a:spcAft>
              <a:buClr>
                <a:schemeClr val="dk1"/>
              </a:buClr>
              <a:buFont typeface="Arial"/>
              <a:buNone/>
              <a:defRPr/>
            </a:lvl4pPr>
            <a:lvl5pPr indent="0" marL="0" marR="0" rtl="0" algn="l">
              <a:lnSpc>
                <a:spcPct val="100000"/>
              </a:lnSpc>
              <a:spcBef>
                <a:spcPts val="0"/>
              </a:spcBef>
              <a:spcAft>
                <a:spcPts val="0"/>
              </a:spcAft>
              <a:buClr>
                <a:schemeClr val="dk1"/>
              </a:buClr>
              <a:buFont typeface="Arial"/>
              <a:buNone/>
              <a:defRPr/>
            </a:lvl5pPr>
            <a:lvl6pPr indent="0" marL="0" marR="0" rtl="0" algn="l">
              <a:lnSpc>
                <a:spcPct val="100000"/>
              </a:lnSpc>
              <a:spcBef>
                <a:spcPts val="0"/>
              </a:spcBef>
              <a:spcAft>
                <a:spcPts val="0"/>
              </a:spcAft>
              <a:buClr>
                <a:schemeClr val="dk1"/>
              </a:buClr>
              <a:buFont typeface="Arial"/>
              <a:buNone/>
              <a:defRPr/>
            </a:lvl6pPr>
            <a:lvl7pPr indent="0" marL="0" marR="0" rtl="0" algn="l">
              <a:lnSpc>
                <a:spcPct val="100000"/>
              </a:lnSpc>
              <a:spcBef>
                <a:spcPts val="0"/>
              </a:spcBef>
              <a:spcAft>
                <a:spcPts val="0"/>
              </a:spcAft>
              <a:buClr>
                <a:schemeClr val="dk1"/>
              </a:buClr>
              <a:buFont typeface="Arial"/>
              <a:buNone/>
              <a:defRPr/>
            </a:lvl7pPr>
            <a:lvl8pPr indent="0" marL="0" marR="0" rtl="0" algn="l">
              <a:lnSpc>
                <a:spcPct val="100000"/>
              </a:lnSpc>
              <a:spcBef>
                <a:spcPts val="0"/>
              </a:spcBef>
              <a:spcAft>
                <a:spcPts val="0"/>
              </a:spcAft>
              <a:buClr>
                <a:schemeClr val="dk1"/>
              </a:buClr>
              <a:buFont typeface="Arial"/>
              <a:buNone/>
              <a:defRPr/>
            </a:lvl8pPr>
            <a:lvl9pPr indent="0" marL="0" marR="0" rtl="0" algn="l">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4" name="Shape 14"/>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5" name="Shape 15"/>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9" name="Shape 19"/>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0" name="Shape 20"/>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x="457200" y="1200150"/>
            <a:ext cx="39255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3" name="Shape 23"/>
          <p:cNvSpPr txBox="1"/>
          <p:nvPr>
            <p:ph idx="2" type="body"/>
          </p:nvPr>
        </p:nvSpPr>
        <p:spPr>
          <a:xfrm>
            <a:off x="4761353" y="1200150"/>
            <a:ext cx="39255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6" name="Shape 26"/>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7" name="Shape 27"/>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372035" y="4276651"/>
            <a:ext cx="8399999" cy="649199"/>
          </a:xfrm>
          <a:prstGeom prst="rect">
            <a:avLst/>
          </a:prstGeom>
          <a:noFill/>
          <a:ln>
            <a:noFill/>
          </a:ln>
        </p:spPr>
        <p:txBody>
          <a:bodyPr anchorCtr="0" anchor="t" bIns="91425" lIns="91425" rIns="91425" tIns="91425"/>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x="372035" y="233279"/>
            <a:ext cx="8399999" cy="3868498"/>
          </a:xfrm>
          <a:prstGeom prst="roundRect">
            <a:avLst>
              <a:gd fmla="val 2776"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x="0" y="0"/>
          <a:ext cx="0" cy="0"/>
          <a:chOff x="0" y="0"/>
          <a:chExt cx="0" cy="0"/>
        </a:xfrm>
      </p:grpSpPr>
      <p:sp>
        <p:nvSpPr>
          <p:cNvPr id="32" name="Shape 32"/>
          <p:cNvSpPr/>
          <p:nvPr/>
        </p:nvSpPr>
        <p:spPr>
          <a:xfrm>
            <a:off x="372035" y="235584"/>
            <a:ext cx="8399999" cy="4672198"/>
          </a:xfrm>
          <a:prstGeom prst="roundRect">
            <a:avLst>
              <a:gd fmla="val 2255"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dk2"/>
              </a:buClr>
              <a:buFont typeface="Arial"/>
              <a:buNone/>
              <a:defRPr/>
            </a:lvl1pPr>
            <a:lvl2pPr indent="0" marL="0" marR="0" rtl="0" algn="l">
              <a:lnSpc>
                <a:spcPct val="100000"/>
              </a:lnSpc>
              <a:spcBef>
                <a:spcPts val="0"/>
              </a:spcBef>
              <a:spcAft>
                <a:spcPts val="0"/>
              </a:spcAft>
              <a:buClr>
                <a:schemeClr val="dk2"/>
              </a:buClr>
              <a:buFont typeface="Arial"/>
              <a:buNone/>
              <a:defRPr/>
            </a:lvl2pPr>
            <a:lvl3pPr indent="0" marL="0" marR="0" rtl="0" algn="l">
              <a:spcBef>
                <a:spcPts val="0"/>
              </a:spcBef>
              <a:buClr>
                <a:schemeClr val="dk2"/>
              </a:buClr>
              <a:buFont typeface="Arial"/>
              <a:buNone/>
              <a:defRPr/>
            </a:lvl3pPr>
            <a:lvl4pPr indent="0" marL="0" marR="0" rtl="0" algn="l">
              <a:spcBef>
                <a:spcPts val="0"/>
              </a:spcBef>
              <a:buClr>
                <a:schemeClr val="dk2"/>
              </a:buClr>
              <a:buFont typeface="Arial"/>
              <a:buNone/>
              <a:defRPr/>
            </a:lvl4pPr>
            <a:lvl5pPr indent="0" marL="0" marR="0" rtl="0" algn="l">
              <a:spcBef>
                <a:spcPts val="0"/>
              </a:spcBef>
              <a:buClr>
                <a:schemeClr val="dk2"/>
              </a:buClr>
              <a:buFont typeface="Arial"/>
              <a:buNone/>
              <a:defRPr/>
            </a:lvl5pPr>
            <a:lvl6pPr indent="0" marL="0" marR="0" rtl="0" algn="l">
              <a:spcBef>
                <a:spcPts val="0"/>
              </a:spcBef>
              <a:buClr>
                <a:schemeClr val="dk2"/>
              </a:buClr>
              <a:buFont typeface="Arial"/>
              <a:buNone/>
              <a:defRPr/>
            </a:lvl6pPr>
            <a:lvl7pPr indent="0" marL="0" marR="0" rtl="0" algn="l">
              <a:spcBef>
                <a:spcPts val="0"/>
              </a:spcBef>
              <a:buClr>
                <a:schemeClr val="dk2"/>
              </a:buClr>
              <a:buFont typeface="Arial"/>
              <a:buNone/>
              <a:defRPr/>
            </a:lvl7pPr>
            <a:lvl8pPr indent="0" marL="0" marR="0" rtl="0" algn="l">
              <a:spcBef>
                <a:spcPts val="0"/>
              </a:spcBef>
              <a:buClr>
                <a:schemeClr val="dk2"/>
              </a:buClr>
              <a:buFont typeface="Arial"/>
              <a:buNone/>
              <a:defRPr/>
            </a:lvl8pPr>
            <a:lvl9pPr indent="0" marL="0" marR="0" rtl="0" algn="l">
              <a:spcBef>
                <a:spcPts val="0"/>
              </a:spcBef>
              <a:buClr>
                <a:schemeClr val="dk2"/>
              </a:buClr>
              <a:buFont typeface="Arial"/>
              <a:buNone/>
              <a:defRPr/>
            </a:lvl9pPr>
          </a:lstStyle>
          <a:p/>
        </p:txBody>
      </p:sp>
      <p:sp>
        <p:nvSpPr>
          <p:cNvPr id="6" name="Shape 6"/>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indent="0" marL="0" marR="0" rtl="0" algn="l">
              <a:lnSpc>
                <a:spcPct val="100000"/>
              </a:lnSpc>
              <a:spcBef>
                <a:spcPts val="600"/>
              </a:spcBef>
              <a:spcAft>
                <a:spcPts val="0"/>
              </a:spcAft>
              <a:buClr>
                <a:schemeClr val="dk1"/>
              </a:buClr>
              <a:buFont typeface="Arial"/>
              <a:buNone/>
              <a:defRPr/>
            </a:lvl1pPr>
            <a:lvl2pPr indent="0" marL="0" marR="0" rtl="0" algn="l">
              <a:lnSpc>
                <a:spcPct val="100000"/>
              </a:lnSpc>
              <a:spcBef>
                <a:spcPts val="480"/>
              </a:spcBef>
              <a:spcAft>
                <a:spcPts val="0"/>
              </a:spcAft>
              <a:buClr>
                <a:schemeClr val="dk1"/>
              </a:buClr>
              <a:buFont typeface="Arial"/>
              <a:buNone/>
              <a:defRPr/>
            </a:lvl2pPr>
            <a:lvl3pPr indent="0" marL="0" marR="0" rtl="0" algn="l">
              <a:lnSpc>
                <a:spcPct val="100000"/>
              </a:lnSpc>
              <a:spcBef>
                <a:spcPts val="480"/>
              </a:spcBef>
              <a:spcAft>
                <a:spcPts val="0"/>
              </a:spcAft>
              <a:buClr>
                <a:schemeClr val="dk1"/>
              </a:buClr>
              <a:buFont typeface="Arial"/>
              <a:buNone/>
              <a:defRPr/>
            </a:lvl3pPr>
            <a:lvl4pPr indent="0" marL="0" marR="0" rtl="0" algn="l">
              <a:lnSpc>
                <a:spcPct val="100000"/>
              </a:lnSpc>
              <a:spcBef>
                <a:spcPts val="360"/>
              </a:spcBef>
              <a:spcAft>
                <a:spcPts val="0"/>
              </a:spcAft>
              <a:buClr>
                <a:schemeClr val="dk1"/>
              </a:buClr>
              <a:buFont typeface="Arial"/>
              <a:buNone/>
              <a:defRPr/>
            </a:lvl4pPr>
            <a:lvl5pPr indent="0" marL="0" marR="0" rtl="0" algn="l">
              <a:lnSpc>
                <a:spcPct val="100000"/>
              </a:lnSpc>
              <a:spcBef>
                <a:spcPts val="360"/>
              </a:spcBef>
              <a:spcAft>
                <a:spcPts val="0"/>
              </a:spcAft>
              <a:buClr>
                <a:schemeClr val="dk1"/>
              </a:buClr>
              <a:buFont typeface="Arial"/>
              <a:buNone/>
              <a:defRPr/>
            </a:lvl5pPr>
            <a:lvl6pPr indent="0" marL="0" marR="0" rtl="0" algn="l">
              <a:lnSpc>
                <a:spcPct val="100000"/>
              </a:lnSpc>
              <a:spcBef>
                <a:spcPts val="360"/>
              </a:spcBef>
              <a:spcAft>
                <a:spcPts val="0"/>
              </a:spcAft>
              <a:buClr>
                <a:schemeClr val="dk1"/>
              </a:buClr>
              <a:buFont typeface="Arial"/>
              <a:buNone/>
              <a:defRPr/>
            </a:lvl6pPr>
            <a:lvl7pPr indent="0" marL="0" marR="0" rtl="0" algn="l">
              <a:lnSpc>
                <a:spcPct val="100000"/>
              </a:lnSpc>
              <a:spcBef>
                <a:spcPts val="360"/>
              </a:spcBef>
              <a:spcAft>
                <a:spcPts val="0"/>
              </a:spcAft>
              <a:buClr>
                <a:schemeClr val="dk1"/>
              </a:buClr>
              <a:buFont typeface="Arial"/>
              <a:buNone/>
              <a:defRPr/>
            </a:lvl7pPr>
            <a:lvl8pPr indent="0" marL="0" marR="0" rtl="0" algn="l">
              <a:lnSpc>
                <a:spcPct val="100000"/>
              </a:lnSpc>
              <a:spcBef>
                <a:spcPts val="360"/>
              </a:spcBef>
              <a:spcAft>
                <a:spcPts val="0"/>
              </a:spcAft>
              <a:buClr>
                <a:schemeClr val="dk1"/>
              </a:buClr>
              <a:buFont typeface="Arial"/>
              <a:buNone/>
              <a:defRPr/>
            </a:lvl8pPr>
            <a:lvl9pPr indent="0" marL="0" marR="0" rtl="0" algn="l">
              <a:lnSpc>
                <a:spcPct val="100000"/>
              </a:lnSpc>
              <a:spcBef>
                <a:spcPts val="360"/>
              </a:spcBef>
              <a:spcAft>
                <a:spcPts val="0"/>
              </a:spcAft>
              <a:buClr>
                <a:schemeClr val="dk1"/>
              </a:buClr>
              <a:buFont typeface="Arial"/>
              <a:buN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hyperlink" Target="http://en.wikipedia.org/wiki/Fibre_Channel_over_I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en.wikipedia.org/wiki/Communication_system" TargetMode="External"/><Relationship Id="rId3" Type="http://schemas.openxmlformats.org/officeDocument/2006/relationships/hyperlink" Target="http://en.wikipedia.org/wiki/Conceptual_model" TargetMode="External"/><Relationship Id="rId6" Type="http://schemas.openxmlformats.org/officeDocument/2006/relationships/hyperlink" Target="http://en.wikipedia.org/wiki/Open_Systems_Interconnection" TargetMode="External"/><Relationship Id="rId5" Type="http://schemas.openxmlformats.org/officeDocument/2006/relationships/hyperlink" Target="http://en.wikipedia.org/wiki/Abstraction_layer" TargetMode="External"/><Relationship Id="rId7" Type="http://schemas.openxmlformats.org/officeDocument/2006/relationships/hyperlink" Target="http://en.wikipedia.org/wiki/International_Organization_for_Standardizatio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en.wikipedia.org/wiki/Hypertext_Transfer_Protocol#cite_note-apacheweek_com-http11-23" TargetMode="External"/><Relationship Id="rId3" Type="http://schemas.openxmlformats.org/officeDocument/2006/relationships/hyperlink" Target="http://en.wikipedia.org/wiki/Hypertext_Transfer_Protocol#cite_note-apacheweek_com-http11-23"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en.wikipedia.org/wiki/User_Datagram_Protocol" TargetMode="External"/><Relationship Id="rId3" Type="http://schemas.openxmlformats.org/officeDocument/2006/relationships/hyperlink" Target="http://en.wikipedia.org/wiki/Transmission_Control_Protoco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473108"/>
            <a:ext cx="7772400" cy="28421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7200" u="none" cap="none" strike="noStrike">
                <a:solidFill>
                  <a:schemeClr val="dk2"/>
                </a:solidFill>
                <a:latin typeface="Arial"/>
                <a:ea typeface="Arial"/>
                <a:cs typeface="Arial"/>
                <a:sym typeface="Arial"/>
                <a:rtl val="0"/>
              </a:rPr>
              <a:t>WordPress: WWW &amp; History</a:t>
            </a:r>
          </a:p>
        </p:txBody>
      </p:sp>
      <p:sp>
        <p:nvSpPr>
          <p:cNvPr id="35" name="Shape 35"/>
          <p:cNvSpPr txBox="1"/>
          <p:nvPr>
            <p:ph idx="1" type="subTitle"/>
          </p:nvPr>
        </p:nvSpPr>
        <p:spPr>
          <a:xfrm>
            <a:off x="685800" y="3896921"/>
            <a:ext cx="7772400" cy="46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Context and Abstractions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Application Layer: Examples</a:t>
            </a:r>
          </a:p>
        </p:txBody>
      </p:sp>
      <p:sp>
        <p:nvSpPr>
          <p:cNvPr id="90" name="Shape 9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44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NNTP,</a:t>
            </a:r>
            <a:r>
              <a:rPr b="0" baseline="0" i="0" lang="en" sz="1800" u="none" cap="none" strike="noStrike">
                <a:solidFill>
                  <a:srgbClr val="000000"/>
                </a:solidFill>
                <a:latin typeface="Calibri"/>
                <a:ea typeface="Calibri"/>
                <a:cs typeface="Calibri"/>
                <a:sym typeface="Calibri"/>
                <a:rtl val="0"/>
              </a:rPr>
              <a:t>  DNS</a:t>
            </a:r>
            <a:r>
              <a:rPr b="0" baseline="0" i="0" lang="en" sz="1800" u="none" cap="none" strike="noStrike">
                <a:solidFill>
                  <a:schemeClr val="dk1"/>
                </a:solidFill>
                <a:latin typeface="Calibri"/>
                <a:ea typeface="Calibri"/>
                <a:cs typeface="Calibri"/>
                <a:sym typeface="Calibri"/>
                <a:rtl val="0"/>
              </a:rPr>
              <a:t>, FTP, Gopher, HTTP, NFS, DHCP, SMTP, SNMP, Telnet</a:t>
            </a:r>
          </a:p>
          <a:p>
            <a:pPr indent="0" lvl="0" marL="0" marR="0" rtl="0" algn="l">
              <a:lnSpc>
                <a:spcPct val="130909"/>
              </a:lnSpc>
              <a:spcBef>
                <a:spcPts val="400"/>
              </a:spcBef>
              <a:spcAft>
                <a:spcPts val="0"/>
              </a:spcAft>
              <a:buClr>
                <a:srgbClr val="000000"/>
              </a:buClr>
              <a:buFont typeface="Arial"/>
              <a:buNone/>
            </a:pPr>
            <a:r>
              <a:t/>
            </a:r>
            <a:endParaRPr b="0" baseline="0" i="0" sz="1000" u="sng" cap="none" strike="noStrike">
              <a:solidFill>
                <a:schemeClr val="hlink"/>
              </a:solidFill>
              <a:latin typeface="Arial"/>
              <a:ea typeface="Arial"/>
              <a:cs typeface="Arial"/>
              <a:sym typeface="Arial"/>
              <a:hlinkClick r:id="rId3"/>
              <a:rtl val="0"/>
            </a:endParaRPr>
          </a:p>
          <a:p>
            <a:pPr indent="0" lvl="0" marL="0" marR="0" rtl="0" algn="l">
              <a:lnSpc>
                <a:spcPct val="100000"/>
              </a:lnSpc>
              <a:spcBef>
                <a:spcPts val="60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 application layer is the OSI layer closest to the end user, which means both the OSI application layer and the user interact directly with the software application. This layer interacts with software applications that implement a communicating component.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Application Layer: HTTP</a:t>
            </a:r>
          </a:p>
        </p:txBody>
      </p:sp>
      <p:sp>
        <p:nvSpPr>
          <p:cNvPr id="96" name="Shape 9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 </a:t>
            </a:r>
            <a:r>
              <a:rPr b="1" baseline="0" i="0" lang="en" sz="1800" u="none" cap="none" strike="noStrike">
                <a:solidFill>
                  <a:srgbClr val="000000"/>
                </a:solidFill>
                <a:latin typeface="Calibri"/>
                <a:ea typeface="Calibri"/>
                <a:cs typeface="Calibri"/>
                <a:sym typeface="Calibri"/>
                <a:rtl val="0"/>
              </a:rPr>
              <a:t>Hypertext Transfer Protocol</a:t>
            </a:r>
            <a:r>
              <a:rPr b="0" baseline="0" i="0" lang="en" sz="1800" u="none" cap="none" strike="noStrike">
                <a:solidFill>
                  <a:srgbClr val="000000"/>
                </a:solidFill>
                <a:latin typeface="Calibri"/>
                <a:ea typeface="Calibri"/>
                <a:cs typeface="Calibri"/>
                <a:sym typeface="Calibri"/>
                <a:rtl val="0"/>
              </a:rPr>
              <a:t> (</a:t>
            </a:r>
            <a:r>
              <a:rPr b="1" baseline="0" i="0" lang="en" sz="1800" u="none" cap="none" strike="noStrike">
                <a:solidFill>
                  <a:srgbClr val="000000"/>
                </a:solidFill>
                <a:latin typeface="Calibri"/>
                <a:ea typeface="Calibri"/>
                <a:cs typeface="Calibri"/>
                <a:sym typeface="Calibri"/>
                <a:rtl val="0"/>
              </a:rPr>
              <a:t>HTTP</a:t>
            </a:r>
            <a:r>
              <a:rPr b="0" baseline="0" i="0" lang="en" sz="1800" u="none" cap="none" strike="noStrike">
                <a:solidFill>
                  <a:srgbClr val="000000"/>
                </a:solidFill>
                <a:latin typeface="Calibri"/>
                <a:ea typeface="Calibri"/>
                <a:cs typeface="Calibri"/>
                <a:sym typeface="Calibri"/>
                <a:rtl val="0"/>
              </a:rPr>
              <a:t>) is an application protocol for distributed, collaborative, hypermedia information systems.</a:t>
            </a:r>
            <a:r>
              <a:rPr b="0" baseline="30000" i="0" lang="en" sz="1800" u="none" cap="none" strike="noStrike">
                <a:solidFill>
                  <a:srgbClr val="000000"/>
                </a:solidFill>
                <a:latin typeface="Calibri"/>
                <a:ea typeface="Calibri"/>
                <a:cs typeface="Calibri"/>
                <a:sym typeface="Calibri"/>
                <a:rtl val="0"/>
              </a:rPr>
              <a:t> </a:t>
            </a:r>
            <a:r>
              <a:rPr b="0" baseline="0" i="0" lang="en" sz="1800" u="none" cap="none" strike="noStrike">
                <a:solidFill>
                  <a:srgbClr val="000000"/>
                </a:solidFill>
                <a:latin typeface="Calibri"/>
                <a:ea typeface="Calibri"/>
                <a:cs typeface="Calibri"/>
                <a:sym typeface="Calibri"/>
                <a:rtl val="0"/>
              </a:rPr>
              <a:t>HTTP is the foundation of data communication for the World Wide Web.</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rgbClr val="00000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Hypertext is structured text that uses logical links (hyperlinks) between nodes containing text. HTTP is the protocol to exchange or transfer hypertext.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Client &amp; Server</a:t>
            </a:r>
          </a:p>
        </p:txBody>
      </p:sp>
      <p:sp>
        <p:nvSpPr>
          <p:cNvPr id="102" name="Shape 10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HTTP functions as a request-response protocol in the client-server computing model. A web browser, for example, may be the </a:t>
            </a:r>
            <a:r>
              <a:rPr b="0" baseline="0" i="1" lang="en" sz="1800" u="none" cap="none" strike="noStrike">
                <a:solidFill>
                  <a:srgbClr val="000000"/>
                </a:solidFill>
                <a:latin typeface="Calibri"/>
                <a:ea typeface="Calibri"/>
                <a:cs typeface="Calibri"/>
                <a:sym typeface="Calibri"/>
                <a:rtl val="0"/>
              </a:rPr>
              <a:t>client</a:t>
            </a:r>
            <a:r>
              <a:rPr b="0" baseline="0" i="0" lang="en" sz="1800" u="none" cap="none" strike="noStrike">
                <a:solidFill>
                  <a:srgbClr val="000000"/>
                </a:solidFill>
                <a:latin typeface="Calibri"/>
                <a:ea typeface="Calibri"/>
                <a:cs typeface="Calibri"/>
                <a:sym typeface="Calibri"/>
                <a:rtl val="0"/>
              </a:rPr>
              <a:t> and an application running on a computer hosting a web site may be the </a:t>
            </a:r>
            <a:r>
              <a:rPr b="0" baseline="0" i="1" lang="en" sz="1800" u="none" cap="none" strike="noStrike">
                <a:solidFill>
                  <a:srgbClr val="000000"/>
                </a:solidFill>
                <a:latin typeface="Calibri"/>
                <a:ea typeface="Calibri"/>
                <a:cs typeface="Calibri"/>
                <a:sym typeface="Calibri"/>
                <a:rtl val="0"/>
              </a:rPr>
              <a:t>server</a:t>
            </a:r>
            <a:r>
              <a:rPr b="0" baseline="0" i="0" lang="en" sz="1800" u="none" cap="none" strike="noStrike">
                <a:solidFill>
                  <a:srgbClr val="000000"/>
                </a:solidFill>
                <a:latin typeface="Calibri"/>
                <a:ea typeface="Calibri"/>
                <a:cs typeface="Calibri"/>
                <a:sym typeface="Calibri"/>
                <a:rtl val="0"/>
              </a:rPr>
              <a:t>. The client submits an HTTP </a:t>
            </a:r>
            <a:r>
              <a:rPr b="0" baseline="0" i="1" lang="en" sz="1800" u="none" cap="none" strike="noStrike">
                <a:solidFill>
                  <a:srgbClr val="000000"/>
                </a:solidFill>
                <a:latin typeface="Calibri"/>
                <a:ea typeface="Calibri"/>
                <a:cs typeface="Calibri"/>
                <a:sym typeface="Calibri"/>
                <a:rtl val="0"/>
              </a:rPr>
              <a:t>request</a:t>
            </a:r>
            <a:r>
              <a:rPr b="0" baseline="0" i="0" lang="en" sz="1800" u="none" cap="none" strike="noStrike">
                <a:solidFill>
                  <a:srgbClr val="000000"/>
                </a:solidFill>
                <a:latin typeface="Calibri"/>
                <a:ea typeface="Calibri"/>
                <a:cs typeface="Calibri"/>
                <a:sym typeface="Calibri"/>
                <a:rtl val="0"/>
              </a:rPr>
              <a:t> message to the server. The server, which provides </a:t>
            </a:r>
            <a:r>
              <a:rPr b="0" baseline="0" i="1" lang="en" sz="1800" u="none" cap="none" strike="noStrike">
                <a:solidFill>
                  <a:srgbClr val="000000"/>
                </a:solidFill>
                <a:latin typeface="Calibri"/>
                <a:ea typeface="Calibri"/>
                <a:cs typeface="Calibri"/>
                <a:sym typeface="Calibri"/>
                <a:rtl val="0"/>
              </a:rPr>
              <a:t>resources</a:t>
            </a:r>
            <a:r>
              <a:rPr b="0" baseline="0" i="0" lang="en" sz="1800" u="none" cap="none" strike="noStrike">
                <a:solidFill>
                  <a:srgbClr val="000000"/>
                </a:solidFill>
                <a:latin typeface="Calibri"/>
                <a:ea typeface="Calibri"/>
                <a:cs typeface="Calibri"/>
                <a:sym typeface="Calibri"/>
                <a:rtl val="0"/>
              </a:rPr>
              <a:t> such as HTML files and other content, or performs other functions on behalf of the client, returns a </a:t>
            </a:r>
            <a:r>
              <a:rPr b="0" baseline="0" i="1" lang="en" sz="1800" u="none" cap="none" strike="noStrike">
                <a:solidFill>
                  <a:srgbClr val="000000"/>
                </a:solidFill>
                <a:latin typeface="Calibri"/>
                <a:ea typeface="Calibri"/>
                <a:cs typeface="Calibri"/>
                <a:sym typeface="Calibri"/>
                <a:rtl val="0"/>
              </a:rPr>
              <a:t>response</a:t>
            </a:r>
            <a:r>
              <a:rPr b="0" baseline="0" i="0" lang="en" sz="1800" u="none" cap="none" strike="noStrike">
                <a:solidFill>
                  <a:srgbClr val="000000"/>
                </a:solidFill>
                <a:latin typeface="Calibri"/>
                <a:ea typeface="Calibri"/>
                <a:cs typeface="Calibri"/>
                <a:sym typeface="Calibri"/>
                <a:rtl val="0"/>
              </a:rPr>
              <a:t> message to the client. The response contains completion status information about the request and may also contain requested content in its message body.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URIs &amp; URLs</a:t>
            </a:r>
          </a:p>
        </p:txBody>
      </p:sp>
      <p:sp>
        <p:nvSpPr>
          <p:cNvPr id="108" name="Shape 10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HTTP resources</a:t>
            </a:r>
            <a:r>
              <a:rPr b="0" baseline="0" i="0" lang="en" sz="1800" u="none" cap="none" strike="noStrike">
                <a:solidFill>
                  <a:srgbClr val="000000"/>
                </a:solidFill>
                <a:latin typeface="Calibri"/>
                <a:ea typeface="Calibri"/>
                <a:cs typeface="Calibri"/>
                <a:sym typeface="Calibri"/>
                <a:rtl val="0"/>
              </a:rPr>
              <a:t> are identified and located on the network by Uniform Resource Identifiers (URIs)—or, more specifically, Uniform Resource Locators (URLs)—using the http or https URI schemes. URIs and hyperlinks in Hypertext Markup Language (HTML) documents form </a:t>
            </a:r>
            <a:r>
              <a:rPr b="0" baseline="0" i="1" lang="en" sz="1800" u="none" cap="none" strike="noStrike">
                <a:solidFill>
                  <a:srgbClr val="000000"/>
                </a:solidFill>
                <a:latin typeface="Calibri"/>
                <a:ea typeface="Calibri"/>
                <a:cs typeface="Calibri"/>
                <a:sym typeface="Calibri"/>
                <a:rtl val="0"/>
              </a:rPr>
              <a:t>webs</a:t>
            </a:r>
            <a:r>
              <a:rPr b="0" baseline="0" i="0" lang="en" sz="1800" u="none" cap="none" strike="noStrike">
                <a:solidFill>
                  <a:srgbClr val="000000"/>
                </a:solidFill>
                <a:latin typeface="Calibri"/>
                <a:ea typeface="Calibri"/>
                <a:cs typeface="Calibri"/>
                <a:sym typeface="Calibri"/>
                <a:rtl val="0"/>
              </a:rPr>
              <a:t> of inter-linked hypertext documents.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HyperText: History</a:t>
            </a:r>
          </a:p>
        </p:txBody>
      </p:sp>
      <p:sp>
        <p:nvSpPr>
          <p:cNvPr id="114" name="Shape 11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 term HyperText was coined by Ted Nelson who in turn was inspired by Vannevar Bush's microfilm-based "memex". Tim Berners-Lee first proposed the "WorldWideWeb" project — now known as the World Wide Web. Berners-Lee and his team are credited with inventing the original HTTP along with HTML and the associated technology for a web server and a text-based web browser. The first version of the protocol had only one method, namely GET, which would request a page from a server.</a:t>
            </a:r>
            <a:r>
              <a:rPr b="0" baseline="30000" i="0" lang="en" sz="1800" u="none" cap="none" strike="noStrike">
                <a:solidFill>
                  <a:srgbClr val="000000"/>
                </a:solidFill>
                <a:latin typeface="Calibri"/>
                <a:ea typeface="Calibri"/>
                <a:cs typeface="Calibri"/>
                <a:sym typeface="Calibri"/>
                <a:rtl val="0"/>
              </a:rPr>
              <a:t> </a:t>
            </a:r>
            <a:r>
              <a:rPr b="0" baseline="0" i="0" lang="en" sz="1800" u="none" cap="none" strike="noStrike">
                <a:solidFill>
                  <a:srgbClr val="000000"/>
                </a:solidFill>
                <a:latin typeface="Calibri"/>
                <a:ea typeface="Calibri"/>
                <a:cs typeface="Calibri"/>
                <a:sym typeface="Calibri"/>
                <a:rtl val="0"/>
              </a:rPr>
              <a:t>The response from the server was always an HTML page.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HTTP Communications</a:t>
            </a:r>
          </a:p>
        </p:txBody>
      </p:sp>
      <p:sp>
        <p:nvSpPr>
          <p:cNvPr id="120" name="Shape 12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An HTTP session is a sequence of network request-response transactions. An HTTP client initiates a request by establishing a Transmission Control Protocol (TCP) connection to a particular port on a server (typically port 80; see List of TCP and UDP port numbers). An HTTP server listening on that port waits for a client's request message. Upon receiving the request, the server sends back a status line, such as "HTTP/1.1 200 OK", and a message of its own. The body of this message is typically the requested resource, although an error message or other information may also be returned.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HTTP Request Methods</a:t>
            </a:r>
          </a:p>
        </p:txBody>
      </p:sp>
      <p:sp>
        <p:nvSpPr>
          <p:cNvPr id="126" name="Shape 12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HTTP defines methods (sometimes referred to as </a:t>
            </a:r>
            <a:r>
              <a:rPr b="0" baseline="0" i="1" lang="en" sz="1800" u="none" cap="none" strike="noStrike">
                <a:solidFill>
                  <a:srgbClr val="000000"/>
                </a:solidFill>
                <a:latin typeface="Calibri"/>
                <a:ea typeface="Calibri"/>
                <a:cs typeface="Calibri"/>
                <a:sym typeface="Calibri"/>
                <a:rtl val="0"/>
              </a:rPr>
              <a:t>verbs</a:t>
            </a:r>
            <a:r>
              <a:rPr b="0" baseline="0" i="0" lang="en" sz="1800" u="none" cap="none" strike="noStrike">
                <a:solidFill>
                  <a:srgbClr val="000000"/>
                </a:solidFill>
                <a:latin typeface="Calibri"/>
                <a:ea typeface="Calibri"/>
                <a:cs typeface="Calibri"/>
                <a:sym typeface="Calibri"/>
                <a:rtl val="0"/>
              </a:rPr>
              <a:t>) to indicate the desired action to be performed on the identified resource. What this resource represents, whether pre-existing data or data that is generated dynamically, depends on the implementation of the server. Often, the resource corresponds to a file or the output of an executable residing on the server.</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HTTP “verbs”</a:t>
            </a:r>
          </a:p>
        </p:txBody>
      </p:sp>
      <p:sp>
        <p:nvSpPr>
          <p:cNvPr id="132" name="Shape 13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44000"/>
              </a:lnSpc>
              <a:spcBef>
                <a:spcPts val="0"/>
              </a:spcBef>
              <a:spcAft>
                <a:spcPts val="0"/>
              </a:spcAft>
              <a:buClr>
                <a:srgbClr val="000000"/>
              </a:buClr>
              <a:buSzPct val="25000"/>
              <a:buFont typeface="Arial"/>
              <a:buNone/>
            </a:pPr>
            <a:r>
              <a:rPr b="1" baseline="0" i="0" lang="en" sz="1400" u="none" cap="none" strike="noStrike">
                <a:solidFill>
                  <a:srgbClr val="000000"/>
                </a:solidFill>
                <a:latin typeface="Calibri"/>
                <a:ea typeface="Calibri"/>
                <a:cs typeface="Calibri"/>
                <a:sym typeface="Calibri"/>
                <a:rtl val="0"/>
              </a:rPr>
              <a:t>GET</a:t>
            </a:r>
          </a:p>
          <a:p>
            <a:pPr indent="0" lvl="0" marL="228600" marR="0" rtl="0" algn="l">
              <a:lnSpc>
                <a:spcPct val="130909"/>
              </a:lnSpc>
              <a:spcBef>
                <a:spcPts val="100"/>
              </a:spcBef>
              <a:spcAft>
                <a:spcPts val="0"/>
              </a:spcAft>
              <a:buClr>
                <a:srgbClr val="000000"/>
              </a:buClr>
              <a:buSzPct val="25000"/>
              <a:buFont typeface="Arial"/>
              <a:buNone/>
            </a:pPr>
            <a:r>
              <a:rPr b="0" baseline="0" i="0" lang="en" sz="1400" u="none" cap="none" strike="noStrike">
                <a:solidFill>
                  <a:srgbClr val="000000"/>
                </a:solidFill>
                <a:latin typeface="Calibri"/>
                <a:ea typeface="Calibri"/>
                <a:cs typeface="Calibri"/>
                <a:sym typeface="Calibri"/>
                <a:rtl val="0"/>
              </a:rPr>
              <a:t>Requests a representation of the specified resource. Requests using GET should only retrieve data and should have no other effect. (This is also true of some other HTTP methods.)</a:t>
            </a:r>
            <a:r>
              <a:rPr b="0" baseline="30000" i="0" lang="en" sz="1400" u="none" cap="none" strike="noStrike">
                <a:solidFill>
                  <a:srgbClr val="000000"/>
                </a:solidFill>
                <a:latin typeface="Calibri"/>
                <a:ea typeface="Calibri"/>
                <a:cs typeface="Calibri"/>
                <a:sym typeface="Calibri"/>
                <a:rtl val="0"/>
              </a:rPr>
              <a:t> </a:t>
            </a:r>
            <a:r>
              <a:rPr b="0" baseline="0" i="0" lang="en" sz="1400" u="none" cap="none" strike="noStrike">
                <a:solidFill>
                  <a:srgbClr val="000000"/>
                </a:solidFill>
                <a:latin typeface="Calibri"/>
                <a:ea typeface="Calibri"/>
                <a:cs typeface="Calibri"/>
                <a:sym typeface="Calibri"/>
                <a:rtl val="0"/>
              </a:rPr>
              <a:t>The W3C has published guidance principles on this distinction, saying, "Web application design should be informed by the above principles, but also by the relevant limitations."</a:t>
            </a:r>
          </a:p>
          <a:p>
            <a:pPr indent="0" lvl="0" marL="0" marR="0" rtl="0" algn="l">
              <a:lnSpc>
                <a:spcPct val="144000"/>
              </a:lnSpc>
              <a:spcBef>
                <a:spcPts val="100"/>
              </a:spcBef>
              <a:spcAft>
                <a:spcPts val="0"/>
              </a:spcAft>
              <a:buClr>
                <a:srgbClr val="000000"/>
              </a:buClr>
              <a:buSzPct val="25000"/>
              <a:buFont typeface="Arial"/>
              <a:buNone/>
            </a:pPr>
            <a:r>
              <a:rPr b="1" baseline="0" i="0" lang="en" sz="1400" u="none" cap="none" strike="noStrike">
                <a:solidFill>
                  <a:srgbClr val="000000"/>
                </a:solidFill>
                <a:latin typeface="Calibri"/>
                <a:ea typeface="Calibri"/>
                <a:cs typeface="Calibri"/>
                <a:sym typeface="Calibri"/>
                <a:rtl val="0"/>
              </a:rPr>
              <a:t>HEAD</a:t>
            </a:r>
          </a:p>
          <a:p>
            <a:pPr indent="0" lvl="0" marL="228600" marR="0" rtl="0" algn="l">
              <a:lnSpc>
                <a:spcPct val="130909"/>
              </a:lnSpc>
              <a:spcBef>
                <a:spcPts val="100"/>
              </a:spcBef>
              <a:spcAft>
                <a:spcPts val="10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Asks for the response identical to the one that would correspond to a GET request, but without the response body. This is useful for retrieving meta-information written in response headers, without having to transport the entire content.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HTTP “verbs”</a:t>
            </a:r>
          </a:p>
        </p:txBody>
      </p:sp>
      <p:sp>
        <p:nvSpPr>
          <p:cNvPr id="138" name="Shape 13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44000"/>
              </a:lnSpc>
              <a:spcBef>
                <a:spcPts val="0"/>
              </a:spcBef>
              <a:spcAft>
                <a:spcPts val="0"/>
              </a:spcAft>
              <a:buClr>
                <a:srgbClr val="000000"/>
              </a:buClr>
              <a:buSzPct val="25000"/>
              <a:buFont typeface="Arial"/>
              <a:buNone/>
            </a:pPr>
            <a:r>
              <a:rPr b="1" baseline="0" i="0" lang="en" sz="1400" u="none" cap="none" strike="noStrike">
                <a:solidFill>
                  <a:srgbClr val="000000"/>
                </a:solidFill>
                <a:latin typeface="Calibri"/>
                <a:ea typeface="Calibri"/>
                <a:cs typeface="Calibri"/>
                <a:sym typeface="Calibri"/>
                <a:rtl val="0"/>
              </a:rPr>
              <a:t>POST </a:t>
            </a:r>
          </a:p>
          <a:p>
            <a:pPr indent="0" lvl="0" marL="228600" marR="0" rtl="0" algn="l">
              <a:lnSpc>
                <a:spcPct val="130909"/>
              </a:lnSpc>
              <a:spcBef>
                <a:spcPts val="100"/>
              </a:spcBef>
              <a:spcAft>
                <a:spcPts val="0"/>
              </a:spcAft>
              <a:buClr>
                <a:srgbClr val="000000"/>
              </a:buClr>
              <a:buSzPct val="25000"/>
              <a:buFont typeface="Arial"/>
              <a:buNone/>
            </a:pPr>
            <a:r>
              <a:rPr b="0" baseline="0" i="0" lang="en" sz="1400" u="none" cap="none" strike="noStrike">
                <a:solidFill>
                  <a:srgbClr val="000000"/>
                </a:solidFill>
                <a:latin typeface="Calibri"/>
                <a:ea typeface="Calibri"/>
                <a:cs typeface="Calibri"/>
                <a:sym typeface="Calibri"/>
                <a:rtl val="0"/>
              </a:rPr>
              <a:t>Requests that the server accept the entity enclosed in the request as a new subordinate of the web resource identified by the URI. The data POSTed might be, as examples, an annotation for existing resources; a message for a bulletin board, newsgroup, mailing list, or comment thread; a block of data that is the result of submitting a web form to a data-handling process; or an item to add to a database.</a:t>
            </a:r>
          </a:p>
          <a:p>
            <a:pPr indent="0" lvl="0" marL="0" marR="0" rtl="0" algn="l">
              <a:lnSpc>
                <a:spcPct val="144000"/>
              </a:lnSpc>
              <a:spcBef>
                <a:spcPts val="100"/>
              </a:spcBef>
              <a:spcAft>
                <a:spcPts val="0"/>
              </a:spcAft>
              <a:buClr>
                <a:srgbClr val="000000"/>
              </a:buClr>
              <a:buSzPct val="25000"/>
              <a:buFont typeface="Arial"/>
              <a:buNone/>
            </a:pPr>
            <a:r>
              <a:rPr b="1" baseline="0" i="0" lang="en" sz="1400" u="none" cap="none" strike="noStrike">
                <a:solidFill>
                  <a:srgbClr val="000000"/>
                </a:solidFill>
                <a:latin typeface="Calibri"/>
                <a:ea typeface="Calibri"/>
                <a:cs typeface="Calibri"/>
                <a:sym typeface="Calibri"/>
                <a:rtl val="0"/>
              </a:rPr>
              <a:t>PUT</a:t>
            </a:r>
          </a:p>
          <a:p>
            <a:pPr indent="0" lvl="0" marL="228600" marR="0" rtl="0" algn="l">
              <a:lnSpc>
                <a:spcPct val="130909"/>
              </a:lnSpc>
              <a:spcBef>
                <a:spcPts val="100"/>
              </a:spcBef>
              <a:spcAft>
                <a:spcPts val="0"/>
              </a:spcAft>
              <a:buClr>
                <a:srgbClr val="000000"/>
              </a:buClr>
              <a:buSzPct val="25000"/>
              <a:buFont typeface="Arial"/>
              <a:buNone/>
            </a:pPr>
            <a:r>
              <a:rPr b="0" baseline="0" i="0" lang="en" sz="1400" u="none" cap="none" strike="noStrike">
                <a:solidFill>
                  <a:srgbClr val="000000"/>
                </a:solidFill>
                <a:latin typeface="Calibri"/>
                <a:ea typeface="Calibri"/>
                <a:cs typeface="Calibri"/>
                <a:sym typeface="Calibri"/>
                <a:rtl val="0"/>
              </a:rPr>
              <a:t>Requests that the enclosed entity be stored under the supplied URI. If the URI refers to an already existing resource, it is modified; if the URI does not point to an existing resource, then the server can create the resource with that URI.</a:t>
            </a:r>
          </a:p>
          <a:p>
            <a:pPr indent="0" lvl="0" marL="0" marR="0" rtl="0" algn="l">
              <a:lnSpc>
                <a:spcPct val="144000"/>
              </a:lnSpc>
              <a:spcBef>
                <a:spcPts val="100"/>
              </a:spcBef>
              <a:spcAft>
                <a:spcPts val="0"/>
              </a:spcAft>
              <a:buClr>
                <a:srgbClr val="000000"/>
              </a:buClr>
              <a:buSzPct val="25000"/>
              <a:buFont typeface="Arial"/>
              <a:buNone/>
            </a:pPr>
            <a:r>
              <a:rPr b="1" baseline="0" i="0" lang="en" sz="1400" u="none" cap="none" strike="noStrike">
                <a:solidFill>
                  <a:srgbClr val="000000"/>
                </a:solidFill>
                <a:latin typeface="Calibri"/>
                <a:ea typeface="Calibri"/>
                <a:cs typeface="Calibri"/>
                <a:sym typeface="Calibri"/>
                <a:rtl val="0"/>
              </a:rPr>
              <a:t>DELETE</a:t>
            </a:r>
          </a:p>
          <a:p>
            <a:pPr indent="0" lvl="0" marL="228600" marR="0" rtl="0" algn="l">
              <a:lnSpc>
                <a:spcPct val="130909"/>
              </a:lnSpc>
              <a:spcBef>
                <a:spcPts val="100"/>
              </a:spcBef>
              <a:spcAft>
                <a:spcPts val="0"/>
              </a:spcAft>
              <a:buClr>
                <a:srgbClr val="000000"/>
              </a:buClr>
              <a:buSzPct val="25000"/>
              <a:buFont typeface="Arial"/>
              <a:buNone/>
            </a:pPr>
            <a:r>
              <a:rPr b="0" baseline="0" i="0" lang="en" sz="1400" u="none" cap="none" strike="noStrike">
                <a:solidFill>
                  <a:srgbClr val="000000"/>
                </a:solidFill>
                <a:latin typeface="Calibri"/>
                <a:ea typeface="Calibri"/>
                <a:cs typeface="Calibri"/>
                <a:sym typeface="Calibri"/>
                <a:rtl val="0"/>
              </a:rPr>
              <a:t>Deletes the specified resource.</a:t>
            </a:r>
          </a:p>
          <a:p>
            <a:pPr indent="0" lvl="0" marL="0" marR="0" rtl="0" algn="l">
              <a:lnSpc>
                <a:spcPct val="100000"/>
              </a:lnSpc>
              <a:spcBef>
                <a:spcPts val="10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HTTP “verbs”</a:t>
            </a:r>
          </a:p>
        </p:txBody>
      </p:sp>
      <p:sp>
        <p:nvSpPr>
          <p:cNvPr id="144" name="Shape 14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44000"/>
              </a:lnSpc>
              <a:spcBef>
                <a:spcPts val="0"/>
              </a:spcBef>
              <a:spcAft>
                <a:spcPts val="0"/>
              </a:spcAft>
              <a:buClr>
                <a:srgbClr val="000000"/>
              </a:buClr>
              <a:buSzPct val="25000"/>
              <a:buFont typeface="Arial"/>
              <a:buNone/>
            </a:pPr>
            <a:r>
              <a:rPr b="1" baseline="0" i="0" lang="en" sz="1400" u="none" cap="none" strike="noStrike">
                <a:solidFill>
                  <a:srgbClr val="000000"/>
                </a:solidFill>
                <a:latin typeface="Calibri"/>
                <a:ea typeface="Calibri"/>
                <a:cs typeface="Calibri"/>
                <a:sym typeface="Calibri"/>
                <a:rtl val="0"/>
              </a:rPr>
              <a:t>TRACE</a:t>
            </a:r>
          </a:p>
          <a:p>
            <a:pPr indent="0" lvl="0" marL="228600" marR="0" rtl="0" algn="l">
              <a:lnSpc>
                <a:spcPct val="130909"/>
              </a:lnSpc>
              <a:spcBef>
                <a:spcPts val="100"/>
              </a:spcBef>
              <a:spcAft>
                <a:spcPts val="0"/>
              </a:spcAft>
              <a:buClr>
                <a:srgbClr val="000000"/>
              </a:buClr>
              <a:buSzPct val="25000"/>
              <a:buFont typeface="Arial"/>
              <a:buNone/>
            </a:pPr>
            <a:r>
              <a:rPr b="0" baseline="0" i="0" lang="en" sz="1400" u="none" cap="none" strike="noStrike">
                <a:solidFill>
                  <a:srgbClr val="000000"/>
                </a:solidFill>
                <a:latin typeface="Calibri"/>
                <a:ea typeface="Calibri"/>
                <a:cs typeface="Calibri"/>
                <a:sym typeface="Calibri"/>
                <a:rtl val="0"/>
              </a:rPr>
              <a:t>Echoes back the received request so that a client can see what (if any) changes or additions have been made by intermediate servers.</a:t>
            </a:r>
          </a:p>
          <a:p>
            <a:pPr indent="0" lvl="0" marL="0" marR="0" rtl="0" algn="l">
              <a:lnSpc>
                <a:spcPct val="144000"/>
              </a:lnSpc>
              <a:spcBef>
                <a:spcPts val="100"/>
              </a:spcBef>
              <a:spcAft>
                <a:spcPts val="0"/>
              </a:spcAft>
              <a:buClr>
                <a:srgbClr val="000000"/>
              </a:buClr>
              <a:buSzPct val="25000"/>
              <a:buFont typeface="Arial"/>
              <a:buNone/>
            </a:pPr>
            <a:r>
              <a:rPr b="1" baseline="0" i="0" lang="en" sz="1400" u="none" cap="none" strike="noStrike">
                <a:solidFill>
                  <a:srgbClr val="000000"/>
                </a:solidFill>
                <a:latin typeface="Calibri"/>
                <a:ea typeface="Calibri"/>
                <a:cs typeface="Calibri"/>
                <a:sym typeface="Calibri"/>
                <a:rtl val="0"/>
              </a:rPr>
              <a:t>OPTIONS</a:t>
            </a:r>
          </a:p>
          <a:p>
            <a:pPr indent="0" lvl="0" marL="228600" marR="0" rtl="0" algn="l">
              <a:lnSpc>
                <a:spcPct val="130909"/>
              </a:lnSpc>
              <a:spcBef>
                <a:spcPts val="100"/>
              </a:spcBef>
              <a:spcAft>
                <a:spcPts val="0"/>
              </a:spcAft>
              <a:buClr>
                <a:srgbClr val="000000"/>
              </a:buClr>
              <a:buSzPct val="25000"/>
              <a:buFont typeface="Arial"/>
              <a:buNone/>
            </a:pPr>
            <a:r>
              <a:rPr b="0" baseline="0" i="0" lang="en" sz="1400" u="none" cap="none" strike="noStrike">
                <a:solidFill>
                  <a:srgbClr val="000000"/>
                </a:solidFill>
                <a:latin typeface="Calibri"/>
                <a:ea typeface="Calibri"/>
                <a:cs typeface="Calibri"/>
                <a:sym typeface="Calibri"/>
                <a:rtl val="0"/>
              </a:rPr>
              <a:t>Returns the HTTP methods that the server supports for the specified URL. This can be used to check the functionality of a web server by requesting '*' instead of a specific resource.</a:t>
            </a:r>
          </a:p>
          <a:p>
            <a:pPr indent="0" lvl="0" marL="0" marR="0" rtl="0" algn="l">
              <a:lnSpc>
                <a:spcPct val="144000"/>
              </a:lnSpc>
              <a:spcBef>
                <a:spcPts val="100"/>
              </a:spcBef>
              <a:spcAft>
                <a:spcPts val="0"/>
              </a:spcAft>
              <a:buClr>
                <a:srgbClr val="000000"/>
              </a:buClr>
              <a:buSzPct val="25000"/>
              <a:buFont typeface="Arial"/>
              <a:buNone/>
            </a:pPr>
            <a:r>
              <a:rPr b="1" baseline="0" i="0" lang="en" sz="1400" u="none" cap="none" strike="noStrike">
                <a:solidFill>
                  <a:srgbClr val="000000"/>
                </a:solidFill>
                <a:latin typeface="Calibri"/>
                <a:ea typeface="Calibri"/>
                <a:cs typeface="Calibri"/>
                <a:sym typeface="Calibri"/>
                <a:rtl val="0"/>
              </a:rPr>
              <a:t>CONNECT</a:t>
            </a:r>
          </a:p>
          <a:p>
            <a:pPr indent="0" lvl="0" marL="228600" marR="0" rtl="0" algn="l">
              <a:lnSpc>
                <a:spcPct val="130909"/>
              </a:lnSpc>
              <a:spcBef>
                <a:spcPts val="100"/>
              </a:spcBef>
              <a:spcAft>
                <a:spcPts val="0"/>
              </a:spcAft>
              <a:buClr>
                <a:srgbClr val="000000"/>
              </a:buClr>
              <a:buSzPct val="25000"/>
              <a:buFont typeface="Arial"/>
              <a:buNone/>
            </a:pPr>
            <a:r>
              <a:rPr b="0" baseline="0" i="0" lang="en" sz="1400" u="none" cap="none" strike="noStrike">
                <a:solidFill>
                  <a:srgbClr val="000000"/>
                </a:solidFill>
                <a:latin typeface="Calibri"/>
                <a:ea typeface="Calibri"/>
                <a:cs typeface="Calibri"/>
                <a:sym typeface="Calibri"/>
                <a:rtl val="0"/>
              </a:rPr>
              <a:t>Converts the request connection to a transparent TCP/IP tunnel, usually to facilitate SSL-encrypted communication (HTTPS) through an unencrypted HTTP proxy.</a:t>
            </a:r>
          </a:p>
          <a:p>
            <a:pPr indent="0" lvl="0" marL="0" marR="0" rtl="0" algn="l">
              <a:lnSpc>
                <a:spcPct val="144000"/>
              </a:lnSpc>
              <a:spcBef>
                <a:spcPts val="100"/>
              </a:spcBef>
              <a:spcAft>
                <a:spcPts val="0"/>
              </a:spcAft>
              <a:buClr>
                <a:srgbClr val="000000"/>
              </a:buClr>
              <a:buSzPct val="25000"/>
              <a:buFont typeface="Arial"/>
              <a:buNone/>
            </a:pPr>
            <a:r>
              <a:rPr b="1" baseline="0" i="0" lang="en" sz="1400" u="none" cap="none" strike="noStrike">
                <a:solidFill>
                  <a:srgbClr val="000000"/>
                </a:solidFill>
                <a:latin typeface="Calibri"/>
                <a:ea typeface="Calibri"/>
                <a:cs typeface="Calibri"/>
                <a:sym typeface="Calibri"/>
                <a:rtl val="0"/>
              </a:rPr>
              <a:t>PATCH</a:t>
            </a:r>
          </a:p>
          <a:p>
            <a:pPr indent="0" lvl="0" marL="228600" marR="0" rtl="0" algn="l">
              <a:lnSpc>
                <a:spcPct val="130909"/>
              </a:lnSpc>
              <a:spcBef>
                <a:spcPts val="100"/>
              </a:spcBef>
              <a:spcAft>
                <a:spcPts val="0"/>
              </a:spcAft>
              <a:buClr>
                <a:srgbClr val="000000"/>
              </a:buClr>
              <a:buSzPct val="25000"/>
              <a:buFont typeface="Arial"/>
              <a:buNone/>
            </a:pPr>
            <a:r>
              <a:rPr b="0" baseline="0" i="0" lang="en" sz="1400" u="none" cap="none" strike="noStrike">
                <a:solidFill>
                  <a:srgbClr val="000000"/>
                </a:solidFill>
                <a:latin typeface="Calibri"/>
                <a:ea typeface="Calibri"/>
                <a:cs typeface="Calibri"/>
                <a:sym typeface="Calibri"/>
                <a:rtl val="0"/>
              </a:rPr>
              <a:t>Is used to apply partial modifications to a resource.</a:t>
            </a:r>
          </a:p>
          <a:p>
            <a:pPr indent="0" lvl="0" marL="0" marR="0" rtl="0" algn="l">
              <a:lnSpc>
                <a:spcPct val="100000"/>
              </a:lnSpc>
              <a:spcBef>
                <a:spcPts val="100"/>
              </a:spcBef>
              <a:spcAft>
                <a:spcPts val="0"/>
              </a:spcAft>
              <a:buClr>
                <a:srgbClr val="000000"/>
              </a:buClr>
              <a:buFont typeface="Arial"/>
              <a:buNone/>
            </a:pPr>
            <a:r>
              <a:t/>
            </a:r>
            <a:endParaRPr b="0" baseline="0" i="0" sz="30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Font typeface="Arial"/>
              <a:buNone/>
            </a:pPr>
            <a:r>
              <a:t/>
            </a:r>
            <a:endParaRPr b="0" baseline="0" i="0" sz="30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The OSI Model</a:t>
            </a:r>
          </a:p>
        </p:txBody>
      </p:sp>
      <p:sp>
        <p:nvSpPr>
          <p:cNvPr id="41" name="Shape 4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 </a:t>
            </a:r>
            <a:r>
              <a:rPr b="1" baseline="0" i="0" lang="en" sz="1800" u="none" cap="none" strike="noStrike">
                <a:solidFill>
                  <a:srgbClr val="000000"/>
                </a:solidFill>
                <a:latin typeface="Calibri"/>
                <a:ea typeface="Calibri"/>
                <a:cs typeface="Calibri"/>
                <a:sym typeface="Calibri"/>
                <a:rtl val="0"/>
              </a:rPr>
              <a:t>Open Systems Interconnection (OSI) model</a:t>
            </a:r>
            <a:r>
              <a:rPr b="0" baseline="0" i="0" lang="en" sz="1800" u="none" cap="none" strike="noStrike">
                <a:solidFill>
                  <a:srgbClr val="000000"/>
                </a:solidFill>
                <a:latin typeface="Calibri"/>
                <a:ea typeface="Calibri"/>
                <a:cs typeface="Calibri"/>
                <a:sym typeface="Calibri"/>
                <a:rtl val="0"/>
              </a:rPr>
              <a:t> (ISO/IEC 7498-1) is a </a:t>
            </a:r>
            <a:r>
              <a:rPr b="0" baseline="0" i="0" lang="en" sz="1800" u="sng" cap="none" strike="noStrike">
                <a:solidFill>
                  <a:schemeClr val="hlink"/>
                </a:solidFill>
                <a:latin typeface="Calibri"/>
                <a:ea typeface="Calibri"/>
                <a:cs typeface="Calibri"/>
                <a:sym typeface="Calibri"/>
                <a:hlinkClick r:id="rId3"/>
                <a:rtl val="0"/>
              </a:rPr>
              <a:t>conceptual model</a:t>
            </a:r>
            <a:r>
              <a:rPr b="0" baseline="0" i="0" lang="en" sz="1800" u="none" cap="none" strike="noStrike">
                <a:solidFill>
                  <a:srgbClr val="000000"/>
                </a:solidFill>
                <a:latin typeface="Calibri"/>
                <a:ea typeface="Calibri"/>
                <a:cs typeface="Calibri"/>
                <a:sym typeface="Calibri"/>
                <a:rtl val="0"/>
              </a:rPr>
              <a:t> that characterizes and standardizes the internal functions of a </a:t>
            </a:r>
            <a:r>
              <a:rPr b="0" baseline="0" i="0" lang="en" sz="1800" u="sng" cap="none" strike="noStrike">
                <a:solidFill>
                  <a:schemeClr val="hlink"/>
                </a:solidFill>
                <a:latin typeface="Calibri"/>
                <a:ea typeface="Calibri"/>
                <a:cs typeface="Calibri"/>
                <a:sym typeface="Calibri"/>
                <a:hlinkClick r:id="rId4"/>
                <a:rtl val="0"/>
              </a:rPr>
              <a:t>communication system</a:t>
            </a:r>
            <a:r>
              <a:rPr b="0" baseline="0" i="0" lang="en" sz="1800" u="none" cap="none" strike="noStrike">
                <a:solidFill>
                  <a:srgbClr val="000000"/>
                </a:solidFill>
                <a:latin typeface="Calibri"/>
                <a:ea typeface="Calibri"/>
                <a:cs typeface="Calibri"/>
                <a:sym typeface="Calibri"/>
                <a:rtl val="0"/>
              </a:rPr>
              <a:t> by partitioning it into </a:t>
            </a:r>
            <a:r>
              <a:rPr b="0" baseline="0" i="0" lang="en" sz="1800" u="sng" cap="none" strike="noStrike">
                <a:solidFill>
                  <a:schemeClr val="hlink"/>
                </a:solidFill>
                <a:latin typeface="Calibri"/>
                <a:ea typeface="Calibri"/>
                <a:cs typeface="Calibri"/>
                <a:sym typeface="Calibri"/>
                <a:hlinkClick r:id="rId5"/>
                <a:rtl val="0"/>
              </a:rPr>
              <a:t>abstraction layers</a:t>
            </a:r>
            <a:r>
              <a:rPr b="0" baseline="0" i="0" lang="en" sz="1800" u="none" cap="none" strike="noStrike">
                <a:solidFill>
                  <a:srgbClr val="000000"/>
                </a:solidFill>
                <a:latin typeface="Calibri"/>
                <a:ea typeface="Calibri"/>
                <a:cs typeface="Calibri"/>
                <a:sym typeface="Calibri"/>
                <a:rtl val="0"/>
              </a:rPr>
              <a:t>. The model is a product of the </a:t>
            </a:r>
            <a:r>
              <a:rPr b="0" baseline="0" i="0" lang="en" sz="1800" u="sng" cap="none" strike="noStrike">
                <a:solidFill>
                  <a:schemeClr val="hlink"/>
                </a:solidFill>
                <a:latin typeface="Calibri"/>
                <a:ea typeface="Calibri"/>
                <a:cs typeface="Calibri"/>
                <a:sym typeface="Calibri"/>
                <a:hlinkClick r:id="rId6"/>
                <a:rtl val="0"/>
              </a:rPr>
              <a:t>Open Systems Interconnection</a:t>
            </a:r>
            <a:r>
              <a:rPr b="0" baseline="0" i="0" lang="en" sz="1800" u="none" cap="none" strike="noStrike">
                <a:solidFill>
                  <a:srgbClr val="000000"/>
                </a:solidFill>
                <a:latin typeface="Calibri"/>
                <a:ea typeface="Calibri"/>
                <a:cs typeface="Calibri"/>
                <a:sym typeface="Calibri"/>
                <a:rtl val="0"/>
              </a:rPr>
              <a:t> project at the </a:t>
            </a:r>
            <a:r>
              <a:rPr b="0" baseline="0" i="0" lang="en" sz="1800" u="sng" cap="none" strike="noStrike">
                <a:solidFill>
                  <a:schemeClr val="hlink"/>
                </a:solidFill>
                <a:latin typeface="Calibri"/>
                <a:ea typeface="Calibri"/>
                <a:cs typeface="Calibri"/>
                <a:sym typeface="Calibri"/>
                <a:hlinkClick r:id="rId7"/>
                <a:rtl val="0"/>
              </a:rPr>
              <a:t>International Organization for Standardization</a:t>
            </a:r>
            <a:r>
              <a:rPr b="0" baseline="0" i="0" lang="en" sz="1800" u="none" cap="none" strike="noStrike">
                <a:solidFill>
                  <a:srgbClr val="000000"/>
                </a:solidFill>
                <a:latin typeface="Calibri"/>
                <a:ea typeface="Calibri"/>
                <a:cs typeface="Calibri"/>
                <a:sym typeface="Calibri"/>
                <a:rtl val="0"/>
              </a:rPr>
              <a:t> (ISO).</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Request Message</a:t>
            </a:r>
          </a:p>
        </p:txBody>
      </p:sp>
      <p:sp>
        <p:nvSpPr>
          <p:cNvPr id="150" name="Shape 15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30909"/>
              </a:lnSpc>
              <a:spcBef>
                <a:spcPts val="0"/>
              </a:spcBef>
              <a:spcAft>
                <a:spcPts val="0"/>
              </a:spcAft>
              <a:buClr>
                <a:srgbClr val="000000"/>
              </a:buClr>
              <a:buSzPct val="25000"/>
              <a:buFont typeface="Arial"/>
              <a:buNone/>
            </a:pPr>
            <a:r>
              <a:rPr b="0" baseline="0" i="0" lang="en" sz="1800" u="none" cap="none" strike="noStrike">
                <a:solidFill>
                  <a:srgbClr val="000000"/>
                </a:solidFill>
                <a:latin typeface="Calibri"/>
                <a:ea typeface="Calibri"/>
                <a:cs typeface="Calibri"/>
                <a:sym typeface="Calibri"/>
                <a:rtl val="0"/>
              </a:rPr>
              <a:t>The request message consists of the following:</a:t>
            </a:r>
          </a:p>
          <a:p>
            <a:pPr indent="-342900" lvl="0" marL="685800" marR="0" rtl="0" algn="l">
              <a:lnSpc>
                <a:spcPct val="130909"/>
              </a:lnSpc>
              <a:spcBef>
                <a:spcPts val="900"/>
              </a:spcBef>
              <a:spcAft>
                <a:spcPts val="0"/>
              </a:spcAft>
              <a:buClr>
                <a:srgbClr val="000000"/>
              </a:buClr>
              <a:buSzPct val="100000"/>
              <a:buFont typeface="Arial"/>
              <a:buChar char="●"/>
            </a:pPr>
            <a:r>
              <a:rPr b="0" baseline="0" i="0" lang="en" sz="1800" u="none" cap="none" strike="noStrike">
                <a:solidFill>
                  <a:srgbClr val="000000"/>
                </a:solidFill>
                <a:latin typeface="Calibri"/>
                <a:ea typeface="Calibri"/>
                <a:cs typeface="Calibri"/>
                <a:sym typeface="Calibri"/>
                <a:rtl val="0"/>
              </a:rPr>
              <a:t>A request line, for example GET /images/logo.png HTTP/1.1, which requests a resource called /images/logo.png from the server.</a:t>
            </a:r>
          </a:p>
          <a:p>
            <a:pPr indent="-342900" lvl="0" marL="685800" marR="0" rtl="0" algn="l">
              <a:lnSpc>
                <a:spcPct val="130909"/>
              </a:lnSpc>
              <a:spcBef>
                <a:spcPts val="400"/>
              </a:spcBef>
              <a:spcAft>
                <a:spcPts val="0"/>
              </a:spcAft>
              <a:buClr>
                <a:srgbClr val="000000"/>
              </a:buClr>
              <a:buSzPct val="100000"/>
              <a:buFont typeface="Arial"/>
              <a:buChar char="●"/>
            </a:pPr>
            <a:r>
              <a:rPr b="0" baseline="0" i="0" lang="en" sz="1800" u="none" cap="none" strike="noStrike">
                <a:solidFill>
                  <a:srgbClr val="000000"/>
                </a:solidFill>
                <a:latin typeface="Calibri"/>
                <a:ea typeface="Calibri"/>
                <a:cs typeface="Calibri"/>
                <a:sym typeface="Calibri"/>
                <a:rtl val="0"/>
              </a:rPr>
              <a:t>Request Headers, such as Accept-Language: en</a:t>
            </a:r>
          </a:p>
          <a:p>
            <a:pPr indent="-342900" lvl="0" marL="685800" marR="0" rtl="0" algn="l">
              <a:lnSpc>
                <a:spcPct val="130909"/>
              </a:lnSpc>
              <a:spcBef>
                <a:spcPts val="400"/>
              </a:spcBef>
              <a:spcAft>
                <a:spcPts val="0"/>
              </a:spcAft>
              <a:buClr>
                <a:srgbClr val="000000"/>
              </a:buClr>
              <a:buSzPct val="100000"/>
              <a:buFont typeface="Arial"/>
              <a:buChar char="●"/>
            </a:pPr>
            <a:r>
              <a:rPr b="0" baseline="0" i="0" lang="en" sz="1800" u="none" cap="none" strike="noStrike">
                <a:solidFill>
                  <a:srgbClr val="000000"/>
                </a:solidFill>
                <a:latin typeface="Calibri"/>
                <a:ea typeface="Calibri"/>
                <a:cs typeface="Calibri"/>
                <a:sym typeface="Calibri"/>
                <a:rtl val="0"/>
              </a:rPr>
              <a:t>An empty line.</a:t>
            </a:r>
          </a:p>
          <a:p>
            <a:pPr indent="-342900" lvl="0" marL="685800" marR="0" rtl="0" algn="l">
              <a:lnSpc>
                <a:spcPct val="130909"/>
              </a:lnSpc>
              <a:spcBef>
                <a:spcPts val="400"/>
              </a:spcBef>
              <a:spcAft>
                <a:spcPts val="0"/>
              </a:spcAft>
              <a:buClr>
                <a:srgbClr val="000000"/>
              </a:buClr>
              <a:buSzPct val="100000"/>
              <a:buFont typeface="Arial"/>
              <a:buChar char="●"/>
            </a:pPr>
            <a:r>
              <a:rPr b="0" baseline="0" i="0" lang="en" sz="1800" u="none" cap="none" strike="noStrike">
                <a:solidFill>
                  <a:srgbClr val="000000"/>
                </a:solidFill>
                <a:latin typeface="Calibri"/>
                <a:ea typeface="Calibri"/>
                <a:cs typeface="Calibri"/>
                <a:sym typeface="Calibri"/>
                <a:rtl val="0"/>
              </a:rPr>
              <a:t>An optional message body.</a:t>
            </a:r>
          </a:p>
          <a:p>
            <a:pPr indent="0" lvl="0" marL="0" marR="0" rtl="0" algn="l">
              <a:lnSpc>
                <a:spcPct val="130909"/>
              </a:lnSpc>
              <a:spcBef>
                <a:spcPts val="500"/>
              </a:spcBef>
              <a:spcAft>
                <a:spcPts val="0"/>
              </a:spcAft>
              <a:buClr>
                <a:srgbClr val="000000"/>
              </a:buClr>
              <a:buSzPct val="25000"/>
              <a:buFont typeface="Arial"/>
              <a:buNone/>
            </a:pPr>
            <a:r>
              <a:rPr b="0" baseline="0" i="0" lang="en" sz="1800" u="none" cap="none" strike="noStrike">
                <a:solidFill>
                  <a:srgbClr val="000000"/>
                </a:solidFill>
                <a:latin typeface="Calibri"/>
                <a:ea typeface="Calibri"/>
                <a:cs typeface="Calibri"/>
                <a:sym typeface="Calibri"/>
                <a:rtl val="0"/>
              </a:rPr>
              <a:t>The request line and headers must all end with &lt;CR&gt;&lt;LF&gt; (that is, a carriage return character followed by a line feed character). The empty line must consist of only &lt;CR&gt;&lt;LF&gt; and no other whitespace. In the HTTP/1.1 protocol, all headers except Host are optional.</a:t>
            </a:r>
          </a:p>
          <a:p>
            <a:pPr indent="0" lvl="0" marL="0" marR="0" rtl="0" algn="l">
              <a:lnSpc>
                <a:spcPct val="130909"/>
              </a:lnSpc>
              <a:spcBef>
                <a:spcPts val="1000"/>
              </a:spcBef>
              <a:spcAft>
                <a:spcPts val="0"/>
              </a:spcAft>
              <a:buClr>
                <a:srgbClr val="000000"/>
              </a:buClr>
              <a:buFont typeface="Arial"/>
              <a:buNone/>
            </a:pPr>
            <a:r>
              <a:t/>
            </a:r>
            <a:endParaRPr b="0" baseline="30000" i="0" sz="1000" u="sng" cap="none" strike="noStrike">
              <a:solidFill>
                <a:schemeClr val="hlink"/>
              </a:solidFill>
              <a:latin typeface="Arial"/>
              <a:ea typeface="Arial"/>
              <a:cs typeface="Arial"/>
              <a:sym typeface="Arial"/>
              <a:hlinkClick r:id="rId3"/>
              <a:rtl val="0"/>
            </a:endParaRPr>
          </a:p>
          <a:p>
            <a:pPr indent="0" lvl="0" marL="0" marR="0" rtl="0" algn="l">
              <a:lnSpc>
                <a:spcPct val="115000"/>
              </a:lnSpc>
              <a:spcBef>
                <a:spcPts val="600"/>
              </a:spcBef>
              <a:spcAft>
                <a:spcPts val="0"/>
              </a:spcAft>
              <a:buClr>
                <a:srgbClr val="000000"/>
              </a:buClr>
              <a:buFont typeface="Arial"/>
              <a:buNone/>
            </a:pPr>
            <a:r>
              <a:t/>
            </a:r>
            <a:endParaRPr b="0" baseline="30000" i="0" sz="1000" u="sng" cap="none" strike="noStrike">
              <a:solidFill>
                <a:schemeClr val="hlink"/>
              </a:solidFill>
              <a:latin typeface="Arial"/>
              <a:ea typeface="Arial"/>
              <a:cs typeface="Arial"/>
              <a:sym typeface="Arial"/>
              <a:hlinkClick r:id="rId4"/>
              <a:rtl val="0"/>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Response Message</a:t>
            </a:r>
          </a:p>
        </p:txBody>
      </p:sp>
      <p:sp>
        <p:nvSpPr>
          <p:cNvPr id="156" name="Shape 15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30909"/>
              </a:lnSpc>
              <a:spcBef>
                <a:spcPts val="0"/>
              </a:spcBef>
              <a:spcAft>
                <a:spcPts val="0"/>
              </a:spcAft>
              <a:buClr>
                <a:srgbClr val="000000"/>
              </a:buClr>
              <a:buSzPct val="25000"/>
              <a:buFont typeface="Arial"/>
              <a:buNone/>
            </a:pPr>
            <a:r>
              <a:rPr b="0" baseline="0" i="0" lang="en" sz="1800" u="none" cap="none" strike="noStrike">
                <a:solidFill>
                  <a:srgbClr val="000000"/>
                </a:solidFill>
                <a:latin typeface="Calibri"/>
                <a:ea typeface="Calibri"/>
                <a:cs typeface="Calibri"/>
                <a:sym typeface="Calibri"/>
                <a:rtl val="0"/>
              </a:rPr>
              <a:t>The response message consists of the following:</a:t>
            </a:r>
          </a:p>
          <a:p>
            <a:pPr indent="-342900" lvl="0" marL="685800" marR="0" rtl="0" algn="l">
              <a:lnSpc>
                <a:spcPct val="130909"/>
              </a:lnSpc>
              <a:spcBef>
                <a:spcPts val="900"/>
              </a:spcBef>
              <a:spcAft>
                <a:spcPts val="0"/>
              </a:spcAft>
              <a:buClr>
                <a:srgbClr val="000000"/>
              </a:buClr>
              <a:buSzPct val="100000"/>
              <a:buFont typeface="Arial"/>
              <a:buChar char="●"/>
            </a:pPr>
            <a:r>
              <a:rPr b="0" baseline="0" i="0" lang="en" sz="1800" u="none" cap="none" strike="noStrike">
                <a:solidFill>
                  <a:srgbClr val="000000"/>
                </a:solidFill>
                <a:latin typeface="Calibri"/>
                <a:ea typeface="Calibri"/>
                <a:cs typeface="Calibri"/>
                <a:sym typeface="Calibri"/>
                <a:rtl val="0"/>
              </a:rPr>
              <a:t>A Status-Line (for example HTTP/1.1 200 OK, which indicates that the client's request succeeded)</a:t>
            </a:r>
          </a:p>
          <a:p>
            <a:pPr indent="-342900" lvl="0" marL="685800" marR="0" rtl="0" algn="l">
              <a:lnSpc>
                <a:spcPct val="130909"/>
              </a:lnSpc>
              <a:spcBef>
                <a:spcPts val="400"/>
              </a:spcBef>
              <a:spcAft>
                <a:spcPts val="0"/>
              </a:spcAft>
              <a:buClr>
                <a:srgbClr val="000000"/>
              </a:buClr>
              <a:buSzPct val="100000"/>
              <a:buFont typeface="Arial"/>
              <a:buChar char="●"/>
            </a:pPr>
            <a:r>
              <a:rPr b="0" baseline="0" i="0" lang="en" sz="1800" u="none" cap="none" strike="noStrike">
                <a:solidFill>
                  <a:srgbClr val="000000"/>
                </a:solidFill>
                <a:latin typeface="Calibri"/>
                <a:ea typeface="Calibri"/>
                <a:cs typeface="Calibri"/>
                <a:sym typeface="Calibri"/>
                <a:rtl val="0"/>
              </a:rPr>
              <a:t>Response Headers, such as Content-Type: text/html</a:t>
            </a:r>
          </a:p>
          <a:p>
            <a:pPr indent="-342900" lvl="0" marL="685800" marR="0" rtl="0" algn="l">
              <a:lnSpc>
                <a:spcPct val="130909"/>
              </a:lnSpc>
              <a:spcBef>
                <a:spcPts val="400"/>
              </a:spcBef>
              <a:spcAft>
                <a:spcPts val="0"/>
              </a:spcAft>
              <a:buClr>
                <a:srgbClr val="000000"/>
              </a:buClr>
              <a:buSzPct val="100000"/>
              <a:buFont typeface="Arial"/>
              <a:buChar char="●"/>
            </a:pPr>
            <a:r>
              <a:rPr b="0" baseline="0" i="0" lang="en" sz="1800" u="none" cap="none" strike="noStrike">
                <a:solidFill>
                  <a:srgbClr val="000000"/>
                </a:solidFill>
                <a:latin typeface="Calibri"/>
                <a:ea typeface="Calibri"/>
                <a:cs typeface="Calibri"/>
                <a:sym typeface="Calibri"/>
                <a:rtl val="0"/>
              </a:rPr>
              <a:t>An empty line</a:t>
            </a:r>
          </a:p>
          <a:p>
            <a:pPr indent="-342900" lvl="0" marL="685800" marR="0" rtl="0" algn="l">
              <a:lnSpc>
                <a:spcPct val="130909"/>
              </a:lnSpc>
              <a:spcBef>
                <a:spcPts val="400"/>
              </a:spcBef>
              <a:spcAft>
                <a:spcPts val="0"/>
              </a:spcAft>
              <a:buClr>
                <a:srgbClr val="000000"/>
              </a:buClr>
              <a:buSzPct val="100000"/>
              <a:buFont typeface="Arial"/>
              <a:buChar char="●"/>
            </a:pPr>
            <a:r>
              <a:rPr b="0" baseline="0" i="0" lang="en" sz="1800" u="none" cap="none" strike="noStrike">
                <a:solidFill>
                  <a:srgbClr val="000000"/>
                </a:solidFill>
                <a:latin typeface="Calibri"/>
                <a:ea typeface="Calibri"/>
                <a:cs typeface="Calibri"/>
                <a:sym typeface="Calibri"/>
                <a:rtl val="0"/>
              </a:rPr>
              <a:t>An optional message body</a:t>
            </a:r>
          </a:p>
          <a:p>
            <a:pPr indent="0" lvl="0" marL="0" marR="0" rtl="0" algn="l">
              <a:lnSpc>
                <a:spcPct val="130909"/>
              </a:lnSpc>
              <a:spcBef>
                <a:spcPts val="500"/>
              </a:spcBef>
              <a:spcAft>
                <a:spcPts val="0"/>
              </a:spcAft>
              <a:buClr>
                <a:srgbClr val="000000"/>
              </a:buClr>
              <a:buSzPct val="25000"/>
              <a:buFont typeface="Arial"/>
              <a:buNone/>
            </a:pPr>
            <a:r>
              <a:rPr b="0" baseline="0" i="0" lang="en" sz="1800" u="none" cap="none" strike="noStrike">
                <a:solidFill>
                  <a:srgbClr val="000000"/>
                </a:solidFill>
                <a:latin typeface="Calibri"/>
                <a:ea typeface="Calibri"/>
                <a:cs typeface="Calibri"/>
                <a:sym typeface="Calibri"/>
                <a:rtl val="0"/>
              </a:rPr>
              <a:t>The Status-Line and headers must all end with &lt;CR&gt;&lt;LF&gt; (a carriage return followed by a line feed). The empty line must consist of only &lt;CR&gt;&lt;LF&gt; and no other whitespace.</a:t>
            </a:r>
          </a:p>
          <a:p>
            <a:pPr indent="0" lvl="0" marL="0" marR="0" rtl="0" algn="l">
              <a:lnSpc>
                <a:spcPct val="100000"/>
              </a:lnSpc>
              <a:spcBef>
                <a:spcPts val="60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Sample Client Request</a:t>
            </a:r>
          </a:p>
        </p:txBody>
      </p:sp>
      <p:sp>
        <p:nvSpPr>
          <p:cNvPr id="162" name="Shape 16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30000"/>
              </a:lnSpc>
              <a:spcBef>
                <a:spcPts val="0"/>
              </a:spcBef>
              <a:spcAft>
                <a:spcPts val="0"/>
              </a:spcAft>
              <a:buClr>
                <a:srgbClr val="000000"/>
              </a:buClr>
              <a:buSzPct val="25000"/>
              <a:buFont typeface="Arial"/>
              <a:buNone/>
            </a:pPr>
            <a:r>
              <a:rPr b="0" baseline="0" i="0" lang="en" sz="1400" u="none" cap="none" strike="noStrike">
                <a:solidFill>
                  <a:srgbClr val="000000"/>
                </a:solidFill>
                <a:latin typeface="Consolas"/>
                <a:ea typeface="Consolas"/>
                <a:cs typeface="Consolas"/>
                <a:sym typeface="Consolas"/>
                <a:rtl val="0"/>
              </a:rPr>
              <a:t>GET /index.html HTTP/1.1</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000000"/>
                </a:solidFill>
                <a:latin typeface="Consolas"/>
                <a:ea typeface="Consolas"/>
                <a:cs typeface="Consolas"/>
                <a:sym typeface="Consolas"/>
                <a:rtl val="0"/>
              </a:rPr>
              <a:t>Host: www.example.com</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Sample Server Response</a:t>
            </a:r>
          </a:p>
        </p:txBody>
      </p:sp>
      <p:sp>
        <p:nvSpPr>
          <p:cNvPr id="168" name="Shape 16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30000"/>
              </a:lnSpc>
              <a:spcBef>
                <a:spcPts val="0"/>
              </a:spcBef>
              <a:spcAft>
                <a:spcPts val="0"/>
              </a:spcAft>
              <a:buClr>
                <a:srgbClr val="000000"/>
              </a:buClr>
              <a:buSzPct val="25000"/>
              <a:buFont typeface="Arial"/>
              <a:buNone/>
            </a:pPr>
            <a:r>
              <a:rPr b="0" baseline="0" i="0" lang="en" sz="1000" u="none" cap="none" strike="noStrike">
                <a:solidFill>
                  <a:srgbClr val="000000"/>
                </a:solidFill>
                <a:latin typeface="Consolas"/>
                <a:ea typeface="Consolas"/>
                <a:cs typeface="Consolas"/>
                <a:sym typeface="Consolas"/>
                <a:rtl val="0"/>
              </a:rPr>
              <a:t>HTTP/1.1 200 OK</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Date: Mon, 23 May 2005 22:38:34 GMT</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Server: Apache/1.3.3.7 (Unix) (Red-Hat/Linux)</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Last-Modified: Wed, 08 Jan 2003 23:11:55 GMT</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ETag: "3f80f-1b6-3e1cb03b"</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Content-Type: text/html; charset=UTF-8</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Content-Length: 131</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Accept-Ranges: bytes</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Connection: close</a:t>
            </a:r>
            <a:br>
              <a:rPr b="0" baseline="0" i="0" lang="en" sz="1000" u="none" cap="none" strike="noStrike">
                <a:solidFill>
                  <a:srgbClr val="000000"/>
                </a:solidFill>
                <a:latin typeface="Consolas"/>
                <a:ea typeface="Consolas"/>
                <a:cs typeface="Consolas"/>
                <a:sym typeface="Consolas"/>
                <a:rtl val="0"/>
              </a:rPr>
            </a:b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&lt;html&gt;</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&lt;head&gt;</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  &lt;title&gt;An Example Page&lt;/title&gt;</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&lt;/head&gt;</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&lt;body&gt;</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  Hello World, this is a very simple HTML document.</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&lt;/body&gt;</a:t>
            </a:r>
            <a:br>
              <a:rPr b="0" baseline="0" i="0" lang="en" sz="1000" u="none" cap="none" strike="noStrike">
                <a:solidFill>
                  <a:srgbClr val="000000"/>
                </a:solidFill>
                <a:latin typeface="Consolas"/>
                <a:ea typeface="Consolas"/>
                <a:cs typeface="Consolas"/>
                <a:sym typeface="Consolas"/>
                <a:rtl val="0"/>
              </a:rPr>
            </a:br>
            <a:r>
              <a:rPr b="0" baseline="0" i="0" lang="en" sz="1000" u="none" cap="none" strike="noStrike">
                <a:solidFill>
                  <a:srgbClr val="000000"/>
                </a:solidFill>
                <a:latin typeface="Consolas"/>
                <a:ea typeface="Consolas"/>
                <a:cs typeface="Consolas"/>
                <a:sym typeface="Consolas"/>
                <a:rtl val="0"/>
              </a:rPr>
              <a:t>&lt;/html&gt;</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The OSI Model</a:t>
            </a:r>
          </a:p>
        </p:txBody>
      </p:sp>
      <p:sp>
        <p:nvSpPr>
          <p:cNvPr id="47" name="Shape 4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 </a:t>
            </a:r>
          </a:p>
        </p:txBody>
      </p:sp>
      <p:pic>
        <p:nvPicPr>
          <p:cNvPr id="48" name="Shape 48"/>
          <p:cNvPicPr preferRelativeResize="0"/>
          <p:nvPr/>
        </p:nvPicPr>
        <p:blipFill rotWithShape="1">
          <a:blip r:embed="rId3">
            <a:alphaModFix/>
          </a:blip>
          <a:srcRect b="0" l="0" r="0" t="0"/>
          <a:stretch/>
        </p:blipFill>
        <p:spPr>
          <a:xfrm>
            <a:off x="909375" y="1767600"/>
            <a:ext cx="7591424" cy="25908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Physical Layer: Examples</a:t>
            </a:r>
          </a:p>
        </p:txBody>
      </p:sp>
      <p:sp>
        <p:nvSpPr>
          <p:cNvPr id="54" name="Shape 5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T1</a:t>
            </a:r>
            <a:r>
              <a:rPr b="0" baseline="0" i="0" lang="en" sz="1800" u="none" cap="none" strike="noStrike">
                <a:solidFill>
                  <a:srgbClr val="000000"/>
                </a:solidFill>
                <a:latin typeface="Calibri"/>
                <a:ea typeface="Calibri"/>
                <a:cs typeface="Calibri"/>
                <a:sym typeface="Calibri"/>
                <a:rtl val="0"/>
              </a:rPr>
              <a:t> </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rgbClr val="000000"/>
                </a:solidFill>
                <a:latin typeface="Calibri"/>
                <a:ea typeface="Calibri"/>
                <a:cs typeface="Calibri"/>
                <a:sym typeface="Calibri"/>
                <a:rtl val="0"/>
              </a:rPr>
              <a:t>10BASE-T</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100BASE-TX</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1000BASE-T</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POTS</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DSL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Data Link Layer: Examples</a:t>
            </a:r>
          </a:p>
        </p:txBody>
      </p:sp>
      <p:sp>
        <p:nvSpPr>
          <p:cNvPr id="60" name="Shape 6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802.3 (Ethernet)</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802.11a/b/g/n </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FDDI</a:t>
            </a:r>
            <a:r>
              <a:rPr b="0" baseline="0" i="0" lang="en" sz="1800" u="none" cap="none" strike="noStrike">
                <a:solidFill>
                  <a:srgbClr val="000000"/>
                </a:solidFill>
                <a:latin typeface="Calibri"/>
                <a:ea typeface="Calibri"/>
                <a:cs typeface="Calibri"/>
                <a:sym typeface="Calibri"/>
                <a:rtl val="0"/>
              </a:rPr>
              <a:t> </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rgbClr val="000000"/>
                </a:solidFill>
                <a:latin typeface="Calibri"/>
                <a:ea typeface="Calibri"/>
                <a:cs typeface="Calibri"/>
                <a:sym typeface="Calibri"/>
                <a:rtl val="0"/>
              </a:rPr>
              <a:t>Fibre Channel</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rgbClr val="000000"/>
                </a:solidFill>
                <a:latin typeface="Calibri"/>
                <a:ea typeface="Calibri"/>
                <a:cs typeface="Calibri"/>
                <a:sym typeface="Calibri"/>
                <a:rtl val="0"/>
              </a:rPr>
              <a:t>Frame Relay</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PPP</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Token Ring</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 data link layer provides a reliable link between two directly connected nodes, by detecting and possibly correcting errors that may occur in the physical layer.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Network Layer: Examples</a:t>
            </a:r>
          </a:p>
        </p:txBody>
      </p:sp>
      <p:sp>
        <p:nvSpPr>
          <p:cNvPr id="66" name="Shape 6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IP</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IPsec</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ICMP</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rgbClr val="000000"/>
                </a:solidFill>
                <a:latin typeface="Calibri"/>
                <a:ea typeface="Calibri"/>
                <a:cs typeface="Calibri"/>
                <a:sym typeface="Calibri"/>
                <a:rtl val="0"/>
              </a:rPr>
              <a:t>OSPF</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RIP</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IPX</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The network layer provides the functional and procedural means of transferring variable length data sequences (called datagrams) from one node to another connected to the same </a:t>
            </a:r>
            <a:r>
              <a:rPr b="0" baseline="0" i="1" lang="en" sz="1400" u="none" cap="none" strike="noStrike">
                <a:solidFill>
                  <a:srgbClr val="000000"/>
                </a:solidFill>
                <a:latin typeface="Calibri"/>
                <a:ea typeface="Calibri"/>
                <a:cs typeface="Calibri"/>
                <a:sym typeface="Calibri"/>
                <a:rtl val="0"/>
              </a:rPr>
              <a:t>network.</a:t>
            </a:r>
            <a:r>
              <a:rPr b="0" baseline="0" i="0" lang="en" sz="1400" u="none" cap="none" strike="noStrike">
                <a:solidFill>
                  <a:srgbClr val="000000"/>
                </a:solidFill>
                <a:latin typeface="Calibri"/>
                <a:ea typeface="Calibri"/>
                <a:cs typeface="Calibri"/>
                <a:sym typeface="Calibri"/>
                <a:rtl val="0"/>
              </a:rPr>
              <a:t> A network is a medium to which many nodes can be connected, on which every node has an </a:t>
            </a:r>
            <a:r>
              <a:rPr b="0" baseline="0" i="1" lang="en" sz="1400" u="none" cap="none" strike="noStrike">
                <a:solidFill>
                  <a:srgbClr val="000000"/>
                </a:solidFill>
                <a:latin typeface="Calibri"/>
                <a:ea typeface="Calibri"/>
                <a:cs typeface="Calibri"/>
                <a:sym typeface="Calibri"/>
                <a:rtl val="0"/>
              </a:rPr>
              <a:t>address</a:t>
            </a:r>
            <a:r>
              <a:rPr b="0" baseline="0" i="0" lang="en" sz="1400" u="none" cap="none" strike="noStrike">
                <a:solidFill>
                  <a:srgbClr val="000000"/>
                </a:solidFill>
                <a:latin typeface="Calibri"/>
                <a:ea typeface="Calibri"/>
                <a:cs typeface="Calibri"/>
                <a:sym typeface="Calibri"/>
                <a:rtl val="0"/>
              </a:rPr>
              <a:t> and which permits nodes connected to it to transfer messages to other nodes connected to it by merely providing the content of a message and the address of the destination node and letting the network find the way to deliver ("route") the message to the destination node.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Transport Layer: Examples</a:t>
            </a:r>
          </a:p>
        </p:txBody>
      </p:sp>
      <p:sp>
        <p:nvSpPr>
          <p:cNvPr id="72" name="Shape 7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42900" lvl="0" marL="457200" marR="0" rtl="0" algn="l">
              <a:lnSpc>
                <a:spcPct val="130909"/>
              </a:lnSpc>
              <a:spcBef>
                <a:spcPts val="0"/>
              </a:spcBef>
              <a:spcAft>
                <a:spcPts val="0"/>
              </a:spcAft>
              <a:buClr>
                <a:schemeClr val="dk1"/>
              </a:buClr>
              <a:buSzPct val="100000"/>
              <a:buFont typeface="Arial"/>
              <a:buChar char="●"/>
            </a:pPr>
            <a:r>
              <a:rPr b="0" baseline="0" i="0" lang="en" sz="1800" u="sng" cap="none" strike="noStrike">
                <a:solidFill>
                  <a:schemeClr val="hlink"/>
                </a:solidFill>
                <a:latin typeface="Calibri"/>
                <a:ea typeface="Calibri"/>
                <a:cs typeface="Calibri"/>
                <a:sym typeface="Calibri"/>
                <a:hlinkClick r:id="rId3"/>
                <a:rtl val="0"/>
              </a:rPr>
              <a:t>TCP</a:t>
            </a:r>
          </a:p>
          <a:p>
            <a:pPr indent="-342900" lvl="0" marL="457200" marR="0" rtl="0" algn="l">
              <a:lnSpc>
                <a:spcPct val="130909"/>
              </a:lnSpc>
              <a:spcBef>
                <a:spcPts val="1000"/>
              </a:spcBef>
              <a:spcAft>
                <a:spcPts val="0"/>
              </a:spcAft>
              <a:buClr>
                <a:schemeClr val="dk1"/>
              </a:buClr>
              <a:buSzPct val="100000"/>
              <a:buFont typeface="Arial"/>
              <a:buChar char="●"/>
            </a:pPr>
            <a:r>
              <a:rPr b="0" baseline="0" i="0" lang="en" sz="1800" u="sng" cap="none" strike="noStrike">
                <a:solidFill>
                  <a:schemeClr val="hlink"/>
                </a:solidFill>
                <a:latin typeface="Calibri"/>
                <a:ea typeface="Calibri"/>
                <a:cs typeface="Calibri"/>
                <a:sym typeface="Calibri"/>
                <a:hlinkClick r:id="rId4"/>
                <a:rtl val="0"/>
              </a:rPr>
              <a:t>UDP</a:t>
            </a:r>
          </a:p>
          <a:p>
            <a:pPr indent="-342900" lvl="0" marL="457200" marR="0" rtl="0" algn="l">
              <a:lnSpc>
                <a:spcPct val="130909"/>
              </a:lnSpc>
              <a:spcBef>
                <a:spcPts val="1000"/>
              </a:spcBef>
              <a:spcAft>
                <a:spcPts val="0"/>
              </a:spcAft>
              <a:buClr>
                <a:schemeClr val="dk1"/>
              </a:buClr>
              <a:buSzPct val="100000"/>
              <a:buFont typeface="Arial"/>
              <a:buChar char="●"/>
            </a:pPr>
            <a:r>
              <a:rPr b="0" baseline="0" i="0" lang="en" sz="1800" u="none" cap="none" strike="noStrike">
                <a:solidFill>
                  <a:srgbClr val="000000"/>
                </a:solidFill>
                <a:latin typeface="Calibri"/>
                <a:ea typeface="Calibri"/>
                <a:cs typeface="Calibri"/>
                <a:sym typeface="Calibri"/>
                <a:rtl val="0"/>
              </a:rPr>
              <a:t>SPX</a:t>
            </a:r>
          </a:p>
          <a:p>
            <a:pPr indent="0" lvl="0" marL="0" marR="0" rtl="0" algn="l">
              <a:lnSpc>
                <a:spcPct val="130909"/>
              </a:lnSpc>
              <a:spcBef>
                <a:spcPts val="1000"/>
              </a:spcBef>
              <a:spcAft>
                <a:spcPts val="0"/>
              </a:spcAft>
              <a:buClr>
                <a:schemeClr val="dk1"/>
              </a:buClr>
              <a:buFont typeface="Arial"/>
              <a:buNone/>
            </a:pPr>
            <a:r>
              <a:t/>
            </a:r>
            <a:endParaRPr b="0" baseline="0" i="0" sz="1800" u="none" cap="none" strike="noStrike">
              <a:solidFill>
                <a:srgbClr val="000000"/>
              </a:solidFill>
              <a:latin typeface="Calibri"/>
              <a:ea typeface="Calibri"/>
              <a:cs typeface="Calibri"/>
              <a:sym typeface="Calibri"/>
              <a:rtl val="0"/>
            </a:endParaRPr>
          </a:p>
          <a:p>
            <a:pPr indent="0" lvl="0" marL="0" marR="0" rtl="0" algn="l">
              <a:lnSpc>
                <a:spcPct val="130909"/>
              </a:lnSpc>
              <a:spcBef>
                <a:spcPts val="100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 transport layer provides the </a:t>
            </a:r>
            <a:r>
              <a:rPr b="0" baseline="0" i="1" lang="en" sz="1800" u="none" cap="none" strike="noStrike">
                <a:solidFill>
                  <a:srgbClr val="000000"/>
                </a:solidFill>
                <a:latin typeface="Calibri"/>
                <a:ea typeface="Calibri"/>
                <a:cs typeface="Calibri"/>
                <a:sym typeface="Calibri"/>
                <a:rtl val="0"/>
              </a:rPr>
              <a:t>reliable</a:t>
            </a:r>
            <a:r>
              <a:rPr b="0" baseline="0" i="0" lang="en" sz="1800" u="none" cap="none" strike="noStrike">
                <a:solidFill>
                  <a:srgbClr val="000000"/>
                </a:solidFill>
                <a:latin typeface="Calibri"/>
                <a:ea typeface="Calibri"/>
                <a:cs typeface="Calibri"/>
                <a:sym typeface="Calibri"/>
                <a:rtl val="0"/>
              </a:rPr>
              <a:t> sending of data packets between nodes (with addresses) located on a network, providing reliable data transfer services to the upper layers. An example of a transport layer protocol in the standard Internet protocol stack is TCP, usually built on top of the IP protocol.</a:t>
            </a:r>
          </a:p>
          <a:p>
            <a:pPr indent="0" lvl="0" marL="0" marR="0" rtl="0" algn="l">
              <a:lnSpc>
                <a:spcPct val="100000"/>
              </a:lnSpc>
              <a:spcBef>
                <a:spcPts val="60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Session Layer: Examples</a:t>
            </a:r>
          </a:p>
        </p:txBody>
      </p:sp>
      <p:sp>
        <p:nvSpPr>
          <p:cNvPr id="78" name="Shape 7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Named pipes</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NetBIOS</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rgbClr val="000000"/>
                </a:solidFill>
                <a:latin typeface="Calibri"/>
                <a:ea typeface="Calibri"/>
                <a:cs typeface="Calibri"/>
                <a:sym typeface="Calibri"/>
                <a:rtl val="0"/>
              </a:rPr>
              <a:t>TCP </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rgbClr val="00000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 session layer controls the dialogues (connections) between computers. It establishes, manages and terminates the connections between the local and remote application.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Presentation Layer: Examples</a:t>
            </a:r>
          </a:p>
        </p:txBody>
      </p:sp>
      <p:sp>
        <p:nvSpPr>
          <p:cNvPr id="84" name="Shape 8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chemeClr val="dk1"/>
              </a:buClr>
              <a:buSzPct val="100000"/>
              <a:buFont typeface="Arial"/>
              <a:buChar char="●"/>
            </a:pPr>
            <a:r>
              <a:rPr b="0" baseline="0" i="0" lang="en" sz="1400" u="none" cap="none" strike="noStrike">
                <a:solidFill>
                  <a:schemeClr val="dk1"/>
                </a:solidFill>
                <a:latin typeface="Calibri"/>
                <a:ea typeface="Calibri"/>
                <a:cs typeface="Calibri"/>
                <a:sym typeface="Calibri"/>
                <a:rtl val="0"/>
              </a:rPr>
              <a:t>ASCII</a:t>
            </a:r>
            <a:r>
              <a:rPr b="0" baseline="0" i="0" lang="en" sz="1400" u="none" cap="none" strike="noStrike">
                <a:solidFill>
                  <a:srgbClr val="000000"/>
                </a:solidFill>
                <a:latin typeface="Calibri"/>
                <a:ea typeface="Calibri"/>
                <a:cs typeface="Calibri"/>
                <a:sym typeface="Calibri"/>
                <a:rtl val="0"/>
              </a:rPr>
              <a:t> </a:t>
            </a:r>
          </a:p>
          <a:p>
            <a:pPr indent="-317500" lvl="0" marL="457200" marR="0" rtl="0" algn="l">
              <a:lnSpc>
                <a:spcPct val="100000"/>
              </a:lnSpc>
              <a:spcBef>
                <a:spcPts val="600"/>
              </a:spcBef>
              <a:spcAft>
                <a:spcPts val="0"/>
              </a:spcAft>
              <a:buClr>
                <a:schemeClr val="dk1"/>
              </a:buClr>
              <a:buSzPct val="100000"/>
              <a:buFont typeface="Arial"/>
              <a:buChar char="●"/>
            </a:pPr>
            <a:r>
              <a:rPr b="0" baseline="0" i="0" lang="en" sz="1400" u="none" cap="none" strike="noStrike">
                <a:solidFill>
                  <a:srgbClr val="000000"/>
                </a:solidFill>
                <a:latin typeface="Calibri"/>
                <a:ea typeface="Calibri"/>
                <a:cs typeface="Calibri"/>
                <a:sym typeface="Calibri"/>
                <a:rtl val="0"/>
              </a:rPr>
              <a:t>EBCDIC</a:t>
            </a:r>
          </a:p>
          <a:p>
            <a:pPr indent="-317500" lvl="0" marL="457200" marR="0" rtl="0" algn="l">
              <a:lnSpc>
                <a:spcPct val="100000"/>
              </a:lnSpc>
              <a:spcBef>
                <a:spcPts val="600"/>
              </a:spcBef>
              <a:spcAft>
                <a:spcPts val="0"/>
              </a:spcAft>
              <a:buClr>
                <a:schemeClr val="dk1"/>
              </a:buClr>
              <a:buSzPct val="100000"/>
              <a:buFont typeface="Arial"/>
              <a:buChar char="●"/>
            </a:pPr>
            <a:r>
              <a:rPr b="0" baseline="0" i="0" lang="en" sz="1400" u="none" cap="none" strike="noStrike">
                <a:solidFill>
                  <a:srgbClr val="000000"/>
                </a:solidFill>
                <a:latin typeface="Calibri"/>
                <a:ea typeface="Calibri"/>
                <a:cs typeface="Calibri"/>
                <a:sym typeface="Calibri"/>
                <a:rtl val="0"/>
              </a:rPr>
              <a:t>MPEG</a:t>
            </a:r>
          </a:p>
          <a:p>
            <a:pPr indent="-317500" lvl="0" marL="457200" marR="0" rtl="0" algn="l">
              <a:lnSpc>
                <a:spcPct val="100000"/>
              </a:lnSpc>
              <a:spcBef>
                <a:spcPts val="600"/>
              </a:spcBef>
              <a:spcAft>
                <a:spcPts val="0"/>
              </a:spcAft>
              <a:buClr>
                <a:schemeClr val="dk1"/>
              </a:buClr>
              <a:buSzPct val="100000"/>
              <a:buFont typeface="Arial"/>
              <a:buChar char="●"/>
            </a:pPr>
            <a:r>
              <a:rPr b="0" baseline="0" i="0" lang="en" sz="1400" u="none" cap="none" strike="noStrike">
                <a:solidFill>
                  <a:srgbClr val="000000"/>
                </a:solidFill>
                <a:latin typeface="Calibri"/>
                <a:ea typeface="Calibri"/>
                <a:cs typeface="Calibri"/>
                <a:sym typeface="Calibri"/>
                <a:rtl val="0"/>
              </a:rPr>
              <a:t>MIME</a:t>
            </a:r>
          </a:p>
          <a:p>
            <a:pPr indent="-317500" lvl="0" marL="457200" marR="0" rtl="0" algn="l">
              <a:lnSpc>
                <a:spcPct val="100000"/>
              </a:lnSpc>
              <a:spcBef>
                <a:spcPts val="600"/>
              </a:spcBef>
              <a:spcAft>
                <a:spcPts val="0"/>
              </a:spcAft>
              <a:buClr>
                <a:schemeClr val="dk1"/>
              </a:buClr>
              <a:buSzPct val="100000"/>
              <a:buFont typeface="Arial"/>
              <a:buChar char="●"/>
            </a:pPr>
            <a:r>
              <a:rPr b="0" baseline="0" i="0" lang="en" sz="1400" u="none" cap="none" strike="noStrike">
                <a:solidFill>
                  <a:srgbClr val="000000"/>
                </a:solidFill>
                <a:latin typeface="Calibri"/>
                <a:ea typeface="Calibri"/>
                <a:cs typeface="Calibri"/>
                <a:sym typeface="Calibri"/>
                <a:rtl val="0"/>
              </a:rPr>
              <a:t>SSL</a:t>
            </a:r>
          </a:p>
          <a:p>
            <a:pPr indent="0" lvl="0" marL="0" marR="0" rtl="0" algn="l">
              <a:lnSpc>
                <a:spcPct val="130909"/>
              </a:lnSpc>
              <a:spcBef>
                <a:spcPts val="1000"/>
              </a:spcBef>
              <a:spcAft>
                <a:spcPts val="0"/>
              </a:spcAft>
              <a:buClr>
                <a:schemeClr val="dk1"/>
              </a:buClr>
              <a:buFont typeface="Arial"/>
              <a:buNone/>
            </a:pPr>
            <a:r>
              <a:t/>
            </a:r>
            <a:endParaRPr b="0" baseline="0" i="0" sz="1400" u="none" cap="none" strike="noStrike">
              <a:solidFill>
                <a:srgbClr val="000000"/>
              </a:solidFill>
              <a:latin typeface="Calibri"/>
              <a:ea typeface="Calibri"/>
              <a:cs typeface="Calibri"/>
              <a:sym typeface="Calibri"/>
              <a:rtl val="0"/>
            </a:endParaRPr>
          </a:p>
          <a:p>
            <a:pPr indent="0" lvl="0" marL="0" marR="0" rtl="0" algn="l">
              <a:lnSpc>
                <a:spcPct val="130909"/>
              </a:lnSpc>
              <a:spcBef>
                <a:spcPts val="100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The presentation layer establishes context between application-layer entities, in which the application-layer entities may use different syntax and semantics if the presentation service provides a mapping between them. If a mapping is available, presentation service data units are encapsulated into session protocol data units, and passed down the TCP/IP stack. This layer provides independence from data representation (e.g., encryption) by translating between application and network formats. The presentation layer transforms data into the form that the application accepts. This layer formats and encrypts data to be sent across a network. It is sometimes called the syntax layer.</a:t>
            </a:r>
          </a:p>
          <a:p>
            <a:pPr indent="0" lvl="0" marL="0" marR="0" rtl="0" algn="l">
              <a:lnSpc>
                <a:spcPct val="100000"/>
              </a:lnSpc>
              <a:spcBef>
                <a:spcPts val="60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