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1" name="Shape 11"/>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3" name="Shape 13"/>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6" name="Shape 1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2" name="Shape 22"/>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0" name="Shape 30"/>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1" name="Shape 31"/>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5" name="Shape 35"/>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9" name="Shape 3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codex.wordpress.org/Creating_a_Static_Front_Pag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codex.wordpress.org/Category_Templates" TargetMode="External"/><Relationship Id="rId3" Type="http://schemas.openxmlformats.org/officeDocument/2006/relationships/hyperlink" Target="http://codex.wordpress.org/Pag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codex.wordpress.org/index.php?title=Taxonomy_Templates&amp;action=edit&amp;redlink=1" TargetMode="External"/><Relationship Id="rId3" Type="http://schemas.openxmlformats.org/officeDocument/2006/relationships/hyperlink" Target="http://codex.wordpress.org/Tag_Templates" TargetMode="External"/><Relationship Id="rId5" Type="http://schemas.openxmlformats.org/officeDocument/2006/relationships/hyperlink" Target="http://codex.wordpress.org/Author_Templat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codex.wordpress.org/Template_Hierarchy" TargetMode="External"/><Relationship Id="rId3" Type="http://schemas.openxmlformats.org/officeDocument/2006/relationships/hyperlink" Target="http://codex.wordpress.org/Creating_an_Error_404_Page" TargetMode="External"/><Relationship Id="rId6" Type="http://schemas.openxmlformats.org/officeDocument/2006/relationships/hyperlink" Target="http://codex.wordpress.org/Conditional_Tags#A_Single_Post_Page" TargetMode="External"/><Relationship Id="rId5" Type="http://schemas.openxmlformats.org/officeDocument/2006/relationships/hyperlink" Target="http://codex.wordpress.org/Conditional_Tag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codex.wordpress.org/Stepping_Into_Templat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codex.wordpress.org/Function_Reference/get_sidebar" TargetMode="External"/><Relationship Id="rId3" Type="http://schemas.openxmlformats.org/officeDocument/2006/relationships/hyperlink" Target="http://codex.wordpress.org/Function_Reference/get_header" TargetMode="External"/><Relationship Id="rId6" Type="http://schemas.openxmlformats.org/officeDocument/2006/relationships/hyperlink" Target="http://codex.wordpress.org/Function_Reference/get_search_form" TargetMode="External"/><Relationship Id="rId5" Type="http://schemas.openxmlformats.org/officeDocument/2006/relationships/hyperlink" Target="http://codex.wordpress.org/Function_Reference/get_foo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codex.wordpress.org/Stepping_Into_Templates" TargetMode="External"/><Relationship Id="rId3" Type="http://schemas.openxmlformats.org/officeDocument/2006/relationships/hyperlink" Target="http://codex.wordpress.org/Editing_wp-config.php#Moving_themes_folder" TargetMode="External"/><Relationship Id="rId5" Type="http://schemas.openxmlformats.org/officeDocument/2006/relationships/hyperlink" Target="http://yoast.com/wordpress-theme-anatom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codex.wordpress.org/Function_Reference/get_header" TargetMode="External"/><Relationship Id="rId3" Type="http://schemas.openxmlformats.org/officeDocument/2006/relationships/hyperlink" Target="https://core.trac.wordpress.org/browser/tags/4.2.2/src/wp-includes/theme-compat#L0" TargetMode="External"/><Relationship Id="rId6" Type="http://schemas.openxmlformats.org/officeDocument/2006/relationships/hyperlink" Target="http://codex.wordpress.org/Templates" TargetMode="External"/><Relationship Id="rId5" Type="http://schemas.openxmlformats.org/officeDocument/2006/relationships/hyperlink" Target="http://codex.wordpress.org/Function_Reference/comments_templat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hyperlink" Target="http://codex.wordpress.org/Stepping_Into_Templat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hyperlink" Target="https://make.wordpress.org/core/handbook/coding-standards/cs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10" Type="http://schemas.openxmlformats.org/officeDocument/2006/relationships/hyperlink" Target="http://codex.wordpress.org/Custom_Headers" TargetMode="External"/><Relationship Id="rId4" Type="http://schemas.openxmlformats.org/officeDocument/2006/relationships/hyperlink" Target="http://codex.wordpress.org/Plugin_API/Action_Reference/wp_enqueue_scripts" TargetMode="External"/><Relationship Id="rId11" Type="http://schemas.openxmlformats.org/officeDocument/2006/relationships/hyperlink" Target="http://codex.wordpress.org/Custom_Backgrounds" TargetMode="External"/><Relationship Id="rId3" Type="http://schemas.openxmlformats.org/officeDocument/2006/relationships/hyperlink" Target="http://codex.wordpress.org/Plugins" TargetMode="External"/><Relationship Id="rId9" Type="http://schemas.openxmlformats.org/officeDocument/2006/relationships/hyperlink" Target="http://codex.wordpress.org/Post_Formats" TargetMode="External"/><Relationship Id="rId6" Type="http://schemas.openxmlformats.org/officeDocument/2006/relationships/hyperlink" Target="http://codex.wordpress.org/Sidebars" TargetMode="External"/><Relationship Id="rId5" Type="http://schemas.openxmlformats.org/officeDocument/2006/relationships/hyperlink" Target="http://codex.wordpress.org/Theme_Features" TargetMode="External"/><Relationship Id="rId8" Type="http://schemas.openxmlformats.org/officeDocument/2006/relationships/hyperlink" Target="http://codex.wordpress.org/Post_Thumbnails" TargetMode="External"/><Relationship Id="rId7" Type="http://schemas.openxmlformats.org/officeDocument/2006/relationships/hyperlink" Target="http://codex.wordpress.org/Navigation_Menu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codex.wordpress.org/Plugins" TargetMode="External"/><Relationship Id="rId3" Type="http://schemas.openxmlformats.org/officeDocument/2006/relationships/hyperlink" Target="http://codex.wordpress.org/Function_Referen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odex.wordpress.org/Template_Tags" TargetMode="External"/><Relationship Id="rId3" Type="http://schemas.openxmlformats.org/officeDocument/2006/relationships/hyperlink" Target="http://codex.wordpress.org/Stepping_Into_Templates" TargetMode="External"/><Relationship Id="rId5" Type="http://schemas.openxmlformats.org/officeDocument/2006/relationships/hyperlink" Target="http://codex.wordpress.org/Template_Hierarch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ordpress.org/extend/plugins/rtler/" TargetMode="External"/><Relationship Id="rId3" Type="http://schemas.openxmlformats.org/officeDocument/2006/relationships/hyperlink" Target="http://codex.wordpress.org/Template_Hierarch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n"/>
              <a:t>WordPress Themes</a:t>
            </a:r>
          </a:p>
        </p:txBody>
      </p:sp>
      <p:sp>
        <p:nvSpPr>
          <p:cNvPr id="42" name="Shape 42"/>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index.php</a:t>
            </a:r>
          </a:p>
          <a:p>
            <a:pPr indent="0" marL="127000" rtl="0">
              <a:lnSpc>
                <a:spcPct val="165000"/>
              </a:lnSpc>
              <a:spcBef>
                <a:spcPts val="0"/>
              </a:spcBef>
              <a:spcAft>
                <a:spcPts val="2500"/>
              </a:spcAft>
              <a:buNone/>
            </a:pPr>
            <a:r>
              <a:rPr lang="en" sz="1000">
                <a:solidFill>
                  <a:srgbClr val="000000"/>
                </a:solidFill>
              </a:rPr>
              <a:t>The main template. If your Theme provides its own templates, </a:t>
            </a:r>
            <a:r>
              <a:rPr i="1" lang="en" sz="1000">
                <a:solidFill>
                  <a:srgbClr val="000000"/>
                </a:solidFill>
              </a:rPr>
              <a:t>index.php</a:t>
            </a:r>
            <a:r>
              <a:rPr lang="en" sz="1000">
                <a:solidFill>
                  <a:srgbClr val="000000"/>
                </a:solidFill>
              </a:rPr>
              <a:t> must be present.</a:t>
            </a:r>
          </a:p>
          <a:p>
            <a:pPr rtl="0">
              <a:lnSpc>
                <a:spcPct val="165000"/>
              </a:lnSpc>
              <a:spcBef>
                <a:spcPts val="0"/>
              </a:spcBef>
              <a:spcAft>
                <a:spcPts val="1700"/>
              </a:spcAft>
              <a:buNone/>
            </a:pPr>
            <a:r>
              <a:rPr b="1" i="1" lang="en" sz="1100">
                <a:solidFill>
                  <a:srgbClr val="000000"/>
                </a:solidFill>
              </a:rPr>
              <a:t>comments.php</a:t>
            </a:r>
          </a:p>
          <a:p>
            <a:pPr indent="0" marL="127000" rtl="0">
              <a:lnSpc>
                <a:spcPct val="165000"/>
              </a:lnSpc>
              <a:spcBef>
                <a:spcPts val="0"/>
              </a:spcBef>
              <a:spcAft>
                <a:spcPts val="2500"/>
              </a:spcAft>
              <a:buNone/>
            </a:pPr>
            <a:r>
              <a:rPr lang="en" sz="1000">
                <a:solidFill>
                  <a:srgbClr val="000000"/>
                </a:solidFill>
              </a:rPr>
              <a:t>The comments template.</a:t>
            </a:r>
          </a:p>
          <a:p>
            <a:pPr rtl="0">
              <a:lnSpc>
                <a:spcPct val="165000"/>
              </a:lnSpc>
              <a:spcBef>
                <a:spcPts val="0"/>
              </a:spcBef>
              <a:spcAft>
                <a:spcPts val="1700"/>
              </a:spcAft>
              <a:buNone/>
            </a:pPr>
            <a:r>
              <a:rPr b="1" i="1" lang="en" sz="1100">
                <a:solidFill>
                  <a:srgbClr val="000000"/>
                </a:solidFill>
              </a:rPr>
              <a:t>front-page.php</a:t>
            </a:r>
          </a:p>
          <a:p>
            <a:pPr indent="0" marL="127000" rtl="0">
              <a:lnSpc>
                <a:spcPct val="165000"/>
              </a:lnSpc>
              <a:spcBef>
                <a:spcPts val="0"/>
              </a:spcBef>
              <a:spcAft>
                <a:spcPts val="2500"/>
              </a:spcAft>
              <a:buNone/>
            </a:pPr>
            <a:r>
              <a:rPr lang="en" sz="1000">
                <a:solidFill>
                  <a:srgbClr val="000000"/>
                </a:solidFill>
              </a:rPr>
              <a:t>The front page template.</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home.php</a:t>
            </a:r>
          </a:p>
          <a:p>
            <a:pPr indent="0" marL="127000" rtl="0">
              <a:lnSpc>
                <a:spcPct val="165000"/>
              </a:lnSpc>
              <a:spcBef>
                <a:spcPts val="0"/>
              </a:spcBef>
              <a:spcAft>
                <a:spcPts val="2500"/>
              </a:spcAft>
              <a:buNone/>
            </a:pPr>
            <a:r>
              <a:rPr lang="en" sz="1000">
                <a:solidFill>
                  <a:srgbClr val="000000"/>
                </a:solidFill>
              </a:rPr>
              <a:t>The home page template, which is the front page by default. If you use a </a:t>
            </a:r>
            <a:r>
              <a:rPr lang="en" sz="1000">
                <a:solidFill>
                  <a:srgbClr val="4CA6CF"/>
                </a:solidFill>
                <a:hlinkClick r:id="rId3"/>
              </a:rPr>
              <a:t>static front page</a:t>
            </a:r>
            <a:r>
              <a:rPr lang="en" sz="1000">
                <a:solidFill>
                  <a:srgbClr val="000000"/>
                </a:solidFill>
              </a:rPr>
              <a:t> this is the template for the page with the latest posts.</a:t>
            </a:r>
          </a:p>
          <a:p>
            <a:pPr rtl="0">
              <a:lnSpc>
                <a:spcPct val="165000"/>
              </a:lnSpc>
              <a:spcBef>
                <a:spcPts val="0"/>
              </a:spcBef>
              <a:spcAft>
                <a:spcPts val="1700"/>
              </a:spcAft>
              <a:buNone/>
            </a:pPr>
            <a:r>
              <a:rPr b="1" i="1" lang="en" sz="1100">
                <a:solidFill>
                  <a:srgbClr val="000000"/>
                </a:solidFill>
              </a:rPr>
              <a:t>single.php</a:t>
            </a:r>
          </a:p>
          <a:p>
            <a:pPr indent="0" marL="127000" rtl="0">
              <a:lnSpc>
                <a:spcPct val="165000"/>
              </a:lnSpc>
              <a:spcBef>
                <a:spcPts val="0"/>
              </a:spcBef>
              <a:spcAft>
                <a:spcPts val="2500"/>
              </a:spcAft>
              <a:buNone/>
            </a:pPr>
            <a:r>
              <a:rPr lang="en" sz="1000">
                <a:solidFill>
                  <a:srgbClr val="000000"/>
                </a:solidFill>
              </a:rPr>
              <a:t>The single post template. Used when a single post is queried. For this and all other query templates, </a:t>
            </a:r>
            <a:r>
              <a:rPr i="1" lang="en" sz="1000">
                <a:solidFill>
                  <a:srgbClr val="000000"/>
                </a:solidFill>
              </a:rPr>
              <a:t>index.php</a:t>
            </a:r>
            <a:r>
              <a:rPr lang="en" sz="1000">
                <a:solidFill>
                  <a:srgbClr val="000000"/>
                </a:solidFill>
              </a:rPr>
              <a:t> is used if the query template is not present.</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single-{post-type}.php</a:t>
            </a:r>
          </a:p>
          <a:p>
            <a:pPr indent="0" marL="127000" rtl="0">
              <a:lnSpc>
                <a:spcPct val="165000"/>
              </a:lnSpc>
              <a:spcBef>
                <a:spcPts val="0"/>
              </a:spcBef>
              <a:spcAft>
                <a:spcPts val="2500"/>
              </a:spcAft>
              <a:buNone/>
            </a:pPr>
            <a:r>
              <a:rPr lang="en" sz="1000">
                <a:solidFill>
                  <a:srgbClr val="000000"/>
                </a:solidFill>
              </a:rPr>
              <a:t>The single post template used when a single post from a custom post type is queried. For example, </a:t>
            </a:r>
            <a:r>
              <a:rPr i="1" lang="en" sz="1000">
                <a:solidFill>
                  <a:srgbClr val="000000"/>
                </a:solidFill>
              </a:rPr>
              <a:t>single-book.php</a:t>
            </a:r>
            <a:r>
              <a:rPr lang="en" sz="1000">
                <a:solidFill>
                  <a:srgbClr val="000000"/>
                </a:solidFill>
              </a:rPr>
              <a:t> would be used for displaying single posts from the custom post type named "book". </a:t>
            </a:r>
            <a:r>
              <a:rPr i="1" lang="en" sz="1000">
                <a:solidFill>
                  <a:srgbClr val="000000"/>
                </a:solidFill>
              </a:rPr>
              <a:t>index.php</a:t>
            </a:r>
            <a:r>
              <a:rPr lang="en" sz="1000">
                <a:solidFill>
                  <a:srgbClr val="000000"/>
                </a:solidFill>
              </a:rPr>
              <a:t> is used if the query template for the custom post type is not present.</a:t>
            </a:r>
          </a:p>
          <a:p>
            <a:pPr rtl="0">
              <a:lnSpc>
                <a:spcPct val="165000"/>
              </a:lnSpc>
              <a:spcBef>
                <a:spcPts val="0"/>
              </a:spcBef>
              <a:spcAft>
                <a:spcPts val="1700"/>
              </a:spcAft>
              <a:buNone/>
            </a:pPr>
            <a:r>
              <a:rPr b="1" i="1" lang="en" sz="1100">
                <a:solidFill>
                  <a:srgbClr val="000000"/>
                </a:solidFill>
              </a:rPr>
              <a:t>page.php</a:t>
            </a:r>
          </a:p>
          <a:p>
            <a:pPr indent="0" marL="127000" rtl="0">
              <a:lnSpc>
                <a:spcPct val="165000"/>
              </a:lnSpc>
              <a:spcBef>
                <a:spcPts val="0"/>
              </a:spcBef>
              <a:spcAft>
                <a:spcPts val="2500"/>
              </a:spcAft>
              <a:buNone/>
            </a:pPr>
            <a:r>
              <a:rPr lang="en" sz="1000">
                <a:solidFill>
                  <a:srgbClr val="000000"/>
                </a:solidFill>
              </a:rPr>
              <a:t>The page template. Used when an individual </a:t>
            </a:r>
            <a:r>
              <a:rPr lang="en" sz="1000">
                <a:solidFill>
                  <a:srgbClr val="4CA6CF"/>
                </a:solidFill>
                <a:hlinkClick r:id="rId3"/>
              </a:rPr>
              <a:t>Page</a:t>
            </a:r>
            <a:r>
              <a:rPr lang="en" sz="1000">
                <a:solidFill>
                  <a:srgbClr val="000000"/>
                </a:solidFill>
              </a:rPr>
              <a:t> is queried.</a:t>
            </a:r>
          </a:p>
          <a:p>
            <a:pPr rtl="0">
              <a:lnSpc>
                <a:spcPct val="165000"/>
              </a:lnSpc>
              <a:spcBef>
                <a:spcPts val="0"/>
              </a:spcBef>
              <a:spcAft>
                <a:spcPts val="1700"/>
              </a:spcAft>
              <a:buNone/>
            </a:pPr>
            <a:r>
              <a:rPr b="1" i="1" lang="en" sz="1100">
                <a:solidFill>
                  <a:srgbClr val="000000"/>
                </a:solidFill>
              </a:rPr>
              <a:t>category.php</a:t>
            </a:r>
          </a:p>
          <a:p>
            <a:pPr indent="0" marL="127000" rtl="0">
              <a:lnSpc>
                <a:spcPct val="165000"/>
              </a:lnSpc>
              <a:spcBef>
                <a:spcPts val="0"/>
              </a:spcBef>
              <a:spcAft>
                <a:spcPts val="2500"/>
              </a:spcAft>
              <a:buNone/>
            </a:pPr>
            <a:r>
              <a:rPr lang="en" sz="1000">
                <a:solidFill>
                  <a:srgbClr val="000000"/>
                </a:solidFill>
              </a:rPr>
              <a:t>The </a:t>
            </a:r>
            <a:r>
              <a:rPr lang="en" sz="1000">
                <a:solidFill>
                  <a:srgbClr val="4CA6CF"/>
                </a:solidFill>
                <a:hlinkClick r:id="rId4"/>
              </a:rPr>
              <a:t>category template</a:t>
            </a:r>
            <a:r>
              <a:rPr lang="en" sz="1000">
                <a:solidFill>
                  <a:srgbClr val="000000"/>
                </a:solidFill>
              </a:rPr>
              <a:t>. Used when a category is queried.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tag.php</a:t>
            </a:r>
          </a:p>
          <a:p>
            <a:pPr indent="0" marL="127000" rtl="0">
              <a:lnSpc>
                <a:spcPct val="165000"/>
              </a:lnSpc>
              <a:spcBef>
                <a:spcPts val="0"/>
              </a:spcBef>
              <a:spcAft>
                <a:spcPts val="2500"/>
              </a:spcAft>
              <a:buNone/>
            </a:pPr>
            <a:r>
              <a:rPr lang="en" sz="1000">
                <a:solidFill>
                  <a:srgbClr val="000000"/>
                </a:solidFill>
              </a:rPr>
              <a:t>The </a:t>
            </a:r>
            <a:r>
              <a:rPr lang="en" sz="1000">
                <a:solidFill>
                  <a:srgbClr val="4CA6CF"/>
                </a:solidFill>
                <a:hlinkClick r:id="rId3"/>
              </a:rPr>
              <a:t>tag template</a:t>
            </a:r>
            <a:r>
              <a:rPr lang="en" sz="1000">
                <a:solidFill>
                  <a:srgbClr val="000000"/>
                </a:solidFill>
              </a:rPr>
              <a:t>. Used when a tag is queried.</a:t>
            </a:r>
          </a:p>
          <a:p>
            <a:pPr rtl="0">
              <a:lnSpc>
                <a:spcPct val="165000"/>
              </a:lnSpc>
              <a:spcBef>
                <a:spcPts val="0"/>
              </a:spcBef>
              <a:spcAft>
                <a:spcPts val="1700"/>
              </a:spcAft>
              <a:buNone/>
            </a:pPr>
            <a:r>
              <a:rPr b="1" i="1" lang="en" sz="1100">
                <a:solidFill>
                  <a:srgbClr val="000000"/>
                </a:solidFill>
              </a:rPr>
              <a:t>taxonomy.php</a:t>
            </a:r>
          </a:p>
          <a:p>
            <a:pPr indent="0" marL="127000" rtl="0">
              <a:lnSpc>
                <a:spcPct val="165000"/>
              </a:lnSpc>
              <a:spcBef>
                <a:spcPts val="0"/>
              </a:spcBef>
              <a:spcAft>
                <a:spcPts val="2500"/>
              </a:spcAft>
              <a:buNone/>
            </a:pPr>
            <a:r>
              <a:rPr lang="en" sz="1000">
                <a:solidFill>
                  <a:srgbClr val="000000"/>
                </a:solidFill>
              </a:rPr>
              <a:t>The </a:t>
            </a:r>
            <a:r>
              <a:rPr lang="en" sz="1000">
                <a:solidFill>
                  <a:schemeClr val="hlink"/>
                </a:solidFill>
                <a:hlinkClick r:id="rId4"/>
              </a:rPr>
              <a:t>term template</a:t>
            </a:r>
            <a:r>
              <a:rPr lang="en" sz="1000">
                <a:solidFill>
                  <a:srgbClr val="000000"/>
                </a:solidFill>
              </a:rPr>
              <a:t>. Used when a term in a custom taxonomy is queried.</a:t>
            </a:r>
          </a:p>
          <a:p>
            <a:pPr rtl="0">
              <a:lnSpc>
                <a:spcPct val="165000"/>
              </a:lnSpc>
              <a:spcBef>
                <a:spcPts val="0"/>
              </a:spcBef>
              <a:spcAft>
                <a:spcPts val="1700"/>
              </a:spcAft>
              <a:buNone/>
            </a:pPr>
            <a:r>
              <a:rPr b="1" i="1" lang="en" sz="1100">
                <a:solidFill>
                  <a:srgbClr val="000000"/>
                </a:solidFill>
              </a:rPr>
              <a:t>author.php</a:t>
            </a:r>
          </a:p>
          <a:p>
            <a:pPr indent="0" marL="127000" rtl="0">
              <a:lnSpc>
                <a:spcPct val="165000"/>
              </a:lnSpc>
              <a:spcBef>
                <a:spcPts val="0"/>
              </a:spcBef>
              <a:spcAft>
                <a:spcPts val="2500"/>
              </a:spcAft>
              <a:buNone/>
            </a:pPr>
            <a:r>
              <a:rPr lang="en" sz="1000">
                <a:solidFill>
                  <a:srgbClr val="000000"/>
                </a:solidFill>
              </a:rPr>
              <a:t>The </a:t>
            </a:r>
            <a:r>
              <a:rPr lang="en" sz="1000">
                <a:solidFill>
                  <a:srgbClr val="4CA6CF"/>
                </a:solidFill>
                <a:hlinkClick r:id="rId5"/>
              </a:rPr>
              <a:t>author template</a:t>
            </a:r>
            <a:r>
              <a:rPr lang="en" sz="1000">
                <a:solidFill>
                  <a:srgbClr val="000000"/>
                </a:solidFill>
              </a:rPr>
              <a:t>. Used when an author is queried.</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20" name="Shape 12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date.php</a:t>
            </a:r>
          </a:p>
          <a:p>
            <a:pPr indent="0" marL="127000" rtl="0">
              <a:lnSpc>
                <a:spcPct val="165000"/>
              </a:lnSpc>
              <a:spcBef>
                <a:spcPts val="0"/>
              </a:spcBef>
              <a:spcAft>
                <a:spcPts val="2500"/>
              </a:spcAft>
              <a:buNone/>
            </a:pPr>
            <a:r>
              <a:rPr lang="en" sz="1000">
                <a:solidFill>
                  <a:srgbClr val="000000"/>
                </a:solidFill>
              </a:rPr>
              <a:t>The date/time template. Used when a date or time is queried. Year, month, day, hour, minute, second.</a:t>
            </a:r>
          </a:p>
          <a:p>
            <a:pPr rtl="0">
              <a:lnSpc>
                <a:spcPct val="165000"/>
              </a:lnSpc>
              <a:spcBef>
                <a:spcPts val="0"/>
              </a:spcBef>
              <a:spcAft>
                <a:spcPts val="1700"/>
              </a:spcAft>
              <a:buNone/>
            </a:pPr>
            <a:r>
              <a:rPr b="1" i="1" lang="en" sz="1100">
                <a:solidFill>
                  <a:srgbClr val="000000"/>
                </a:solidFill>
              </a:rPr>
              <a:t>archive.php</a:t>
            </a:r>
          </a:p>
          <a:p>
            <a:pPr indent="0" marL="127000" rtl="0">
              <a:lnSpc>
                <a:spcPct val="165000"/>
              </a:lnSpc>
              <a:spcBef>
                <a:spcPts val="0"/>
              </a:spcBef>
              <a:spcAft>
                <a:spcPts val="2500"/>
              </a:spcAft>
              <a:buNone/>
            </a:pPr>
            <a:r>
              <a:rPr lang="en" sz="1000">
                <a:solidFill>
                  <a:srgbClr val="000000"/>
                </a:solidFill>
              </a:rPr>
              <a:t>The archive template. Used when a category, author, or date is queried. Note that this template will be overridden by </a:t>
            </a:r>
            <a:r>
              <a:rPr i="1" lang="en" sz="1000">
                <a:solidFill>
                  <a:srgbClr val="000000"/>
                </a:solidFill>
              </a:rPr>
              <a:t>category.php</a:t>
            </a:r>
            <a:r>
              <a:rPr lang="en" sz="1000">
                <a:solidFill>
                  <a:srgbClr val="000000"/>
                </a:solidFill>
              </a:rPr>
              <a:t>,</a:t>
            </a:r>
            <a:r>
              <a:rPr i="1" lang="en" sz="1000">
                <a:solidFill>
                  <a:srgbClr val="000000"/>
                </a:solidFill>
              </a:rPr>
              <a:t>author.php</a:t>
            </a:r>
            <a:r>
              <a:rPr lang="en" sz="1000">
                <a:solidFill>
                  <a:srgbClr val="000000"/>
                </a:solidFill>
              </a:rPr>
              <a:t>, and </a:t>
            </a:r>
            <a:r>
              <a:rPr i="1" lang="en" sz="1000">
                <a:solidFill>
                  <a:srgbClr val="000000"/>
                </a:solidFill>
              </a:rPr>
              <a:t>date.php</a:t>
            </a:r>
            <a:r>
              <a:rPr lang="en" sz="1000">
                <a:solidFill>
                  <a:srgbClr val="000000"/>
                </a:solidFill>
              </a:rPr>
              <a:t> for their respective query types.</a:t>
            </a:r>
          </a:p>
          <a:p>
            <a:pPr rtl="0">
              <a:lnSpc>
                <a:spcPct val="165000"/>
              </a:lnSpc>
              <a:spcBef>
                <a:spcPts val="0"/>
              </a:spcBef>
              <a:spcAft>
                <a:spcPts val="1700"/>
              </a:spcAft>
              <a:buNone/>
            </a:pPr>
            <a:r>
              <a:rPr b="1" i="1" lang="en" sz="1100">
                <a:solidFill>
                  <a:srgbClr val="000000"/>
                </a:solidFill>
              </a:rPr>
              <a:t>search.php</a:t>
            </a:r>
          </a:p>
          <a:p>
            <a:pPr indent="0" marL="127000" rtl="0">
              <a:lnSpc>
                <a:spcPct val="165000"/>
              </a:lnSpc>
              <a:spcBef>
                <a:spcPts val="0"/>
              </a:spcBef>
              <a:spcAft>
                <a:spcPts val="2500"/>
              </a:spcAft>
              <a:buNone/>
            </a:pPr>
            <a:r>
              <a:rPr lang="en" sz="1000">
                <a:solidFill>
                  <a:srgbClr val="000000"/>
                </a:solidFill>
              </a:rPr>
              <a:t>The search results template. Used when a search is performed.</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attachment.php</a:t>
            </a:r>
          </a:p>
          <a:p>
            <a:pPr indent="0" marL="127000" rtl="0">
              <a:lnSpc>
                <a:spcPct val="165000"/>
              </a:lnSpc>
              <a:spcBef>
                <a:spcPts val="0"/>
              </a:spcBef>
              <a:spcAft>
                <a:spcPts val="2500"/>
              </a:spcAft>
              <a:buNone/>
            </a:pPr>
            <a:r>
              <a:rPr lang="en" sz="1000">
                <a:solidFill>
                  <a:srgbClr val="000000"/>
                </a:solidFill>
              </a:rPr>
              <a:t>Attachment template. Used when viewing a single attachment.</a:t>
            </a:r>
          </a:p>
          <a:p>
            <a:pPr rtl="0">
              <a:lnSpc>
                <a:spcPct val="165000"/>
              </a:lnSpc>
              <a:spcBef>
                <a:spcPts val="0"/>
              </a:spcBef>
              <a:spcAft>
                <a:spcPts val="1700"/>
              </a:spcAft>
              <a:buNone/>
            </a:pPr>
            <a:r>
              <a:rPr b="1" i="1" lang="en" sz="1100">
                <a:solidFill>
                  <a:srgbClr val="000000"/>
                </a:solidFill>
              </a:rPr>
              <a:t>image.php</a:t>
            </a:r>
          </a:p>
          <a:p>
            <a:pPr indent="0" marL="127000" rtl="0">
              <a:lnSpc>
                <a:spcPct val="165000"/>
              </a:lnSpc>
              <a:spcBef>
                <a:spcPts val="0"/>
              </a:spcBef>
              <a:spcAft>
                <a:spcPts val="2500"/>
              </a:spcAft>
              <a:buNone/>
            </a:pPr>
            <a:r>
              <a:rPr lang="en" sz="1000">
                <a:solidFill>
                  <a:srgbClr val="000000"/>
                </a:solidFill>
              </a:rPr>
              <a:t>Image attachment template. Used when viewing a single image attachment. If not present, attachment.php will be used.</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b="1" i="1" lang="en" sz="1100">
                <a:solidFill>
                  <a:srgbClr val="000000"/>
                </a:solidFill>
              </a:rPr>
              <a:t>404.php</a:t>
            </a:r>
          </a:p>
          <a:p>
            <a:pPr indent="0" marL="127000" rtl="0">
              <a:lnSpc>
                <a:spcPct val="165000"/>
              </a:lnSpc>
              <a:spcBef>
                <a:spcPts val="0"/>
              </a:spcBef>
              <a:spcAft>
                <a:spcPts val="2500"/>
              </a:spcAft>
              <a:buNone/>
            </a:pPr>
            <a:r>
              <a:rPr lang="en" sz="1000">
                <a:solidFill>
                  <a:srgbClr val="000000"/>
                </a:solidFill>
              </a:rPr>
              <a:t>The </a:t>
            </a:r>
            <a:r>
              <a:rPr lang="en" sz="1000">
                <a:solidFill>
                  <a:srgbClr val="4CA6CF"/>
                </a:solidFill>
                <a:hlinkClick r:id="rId3"/>
              </a:rPr>
              <a:t>404 Not Found</a:t>
            </a:r>
            <a:r>
              <a:rPr lang="en" sz="1000">
                <a:solidFill>
                  <a:srgbClr val="000000"/>
                </a:solidFill>
              </a:rPr>
              <a:t> template. Used when WordPress cannot find a post or page that matches the query.</a:t>
            </a:r>
          </a:p>
          <a:p>
            <a:pPr rtl="0">
              <a:lnSpc>
                <a:spcPct val="165000"/>
              </a:lnSpc>
              <a:spcBef>
                <a:spcPts val="0"/>
              </a:spcBef>
              <a:spcAft>
                <a:spcPts val="1700"/>
              </a:spcAft>
              <a:buNone/>
            </a:pPr>
            <a:r>
              <a:rPr lang="en" sz="1000">
                <a:solidFill>
                  <a:srgbClr val="000000"/>
                </a:solidFill>
              </a:rPr>
              <a:t>These files have a special meaning with regard to WordPress because they are used as a replacement for </a:t>
            </a:r>
            <a:r>
              <a:rPr i="1" lang="en" sz="1000">
                <a:solidFill>
                  <a:srgbClr val="000000"/>
                </a:solidFill>
              </a:rPr>
              <a:t>index.php</a:t>
            </a:r>
            <a:r>
              <a:rPr lang="en" sz="1000">
                <a:solidFill>
                  <a:srgbClr val="000000"/>
                </a:solidFill>
              </a:rPr>
              <a:t>, when available, according to the </a:t>
            </a:r>
            <a:r>
              <a:rPr lang="en" sz="1000">
                <a:solidFill>
                  <a:srgbClr val="4CA6CF"/>
                </a:solidFill>
                <a:hlinkClick r:id="rId4"/>
              </a:rPr>
              <a:t>Template Hierarchy</a:t>
            </a:r>
            <a:r>
              <a:rPr lang="en" sz="1000">
                <a:solidFill>
                  <a:srgbClr val="000000"/>
                </a:solidFill>
              </a:rPr>
              <a:t>, and when the corresponding </a:t>
            </a:r>
            <a:r>
              <a:rPr lang="en" sz="1000">
                <a:solidFill>
                  <a:srgbClr val="4CA6CF"/>
                </a:solidFill>
                <a:hlinkClick r:id="rId5"/>
              </a:rPr>
              <a:t>Conditional Tag</a:t>
            </a:r>
            <a:r>
              <a:rPr lang="en" sz="1000">
                <a:solidFill>
                  <a:srgbClr val="000000"/>
                </a:solidFill>
              </a:rPr>
              <a:t> returns true. For example, if only a single post is being displayed, the </a:t>
            </a:r>
            <a:r>
              <a:rPr lang="en" sz="1000">
                <a:solidFill>
                  <a:srgbClr val="4CA6CF"/>
                </a:solidFill>
                <a:hlinkClick r:id="rId6"/>
              </a:rPr>
              <a:t>is_single()</a:t>
            </a:r>
            <a:r>
              <a:rPr lang="en" sz="1000">
                <a:solidFill>
                  <a:srgbClr val="000000"/>
                </a:solidFill>
              </a:rPr>
              <a:t> function returns 'true', and, if there is a </a:t>
            </a:r>
            <a:r>
              <a:rPr i="1" lang="en" sz="1000">
                <a:solidFill>
                  <a:srgbClr val="000000"/>
                </a:solidFill>
              </a:rPr>
              <a:t>single.php</a:t>
            </a:r>
            <a:r>
              <a:rPr lang="en" sz="1000">
                <a:solidFill>
                  <a:srgbClr val="000000"/>
                </a:solidFill>
              </a:rPr>
              <a:t> file in the active Theme, that template is used to generate the page.</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Basic Templates</a:t>
            </a:r>
          </a:p>
        </p:txBody>
      </p:sp>
      <p:sp>
        <p:nvSpPr>
          <p:cNvPr id="138" name="Shape 13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000">
                <a:solidFill>
                  <a:srgbClr val="000000"/>
                </a:solidFill>
              </a:rPr>
              <a:t>At the very minimum, a WordPress Theme consists of two files:</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style.css</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index.php</a:t>
            </a:r>
          </a:p>
          <a:p>
            <a:pPr rtl="0">
              <a:lnSpc>
                <a:spcPct val="165000"/>
              </a:lnSpc>
              <a:spcBef>
                <a:spcPts val="0"/>
              </a:spcBef>
              <a:spcAft>
                <a:spcPts val="1700"/>
              </a:spcAft>
              <a:buNone/>
            </a:pPr>
            <a:r>
              <a:rPr lang="en" sz="1000">
                <a:solidFill>
                  <a:srgbClr val="000000"/>
                </a:solidFill>
              </a:rPr>
              <a:t>Both of these files go into the Theme directory. The </a:t>
            </a:r>
            <a:r>
              <a:rPr i="1" lang="en" sz="1000">
                <a:solidFill>
                  <a:srgbClr val="000000"/>
                </a:solidFill>
              </a:rPr>
              <a:t>index.php</a:t>
            </a:r>
            <a:r>
              <a:rPr lang="en" sz="1000">
                <a:solidFill>
                  <a:srgbClr val="000000"/>
                </a:solidFill>
              </a:rPr>
              <a:t> </a:t>
            </a:r>
            <a:r>
              <a:rPr lang="en" sz="1000">
                <a:solidFill>
                  <a:srgbClr val="4CA6CF"/>
                </a:solidFill>
                <a:hlinkClick r:id="rId3"/>
              </a:rPr>
              <a:t>template file</a:t>
            </a:r>
            <a:r>
              <a:rPr lang="en" sz="1000">
                <a:solidFill>
                  <a:srgbClr val="000000"/>
                </a:solidFill>
              </a:rPr>
              <a:t> is very flexible. It can be used to include all references to the header, sidebar, footer, content, categories, archives, search, error, and any other page created in WordPress.</a:t>
            </a:r>
          </a:p>
          <a:p>
            <a:pPr rtl="0">
              <a:lnSpc>
                <a:spcPct val="165000"/>
              </a:lnSpc>
              <a:spcBef>
                <a:spcPts val="0"/>
              </a:spcBef>
              <a:spcAft>
                <a:spcPts val="1700"/>
              </a:spcAft>
              <a:buNone/>
            </a:pPr>
            <a:r>
              <a:rPr lang="en" sz="1000">
                <a:solidFill>
                  <a:srgbClr val="000000"/>
                </a:solidFill>
              </a:rPr>
              <a:t>Or, it can be divided into modular template files, each one taking on part of the workload. If you do not provide other template files, WordPress may have default files or functions to perform their jobs. For example, if you do not provide a </a:t>
            </a:r>
            <a:r>
              <a:rPr i="1" lang="en" sz="1000">
                <a:solidFill>
                  <a:srgbClr val="000000"/>
                </a:solidFill>
              </a:rPr>
              <a:t>searchform.php</a:t>
            </a:r>
            <a:r>
              <a:rPr lang="en" sz="1000">
                <a:solidFill>
                  <a:srgbClr val="000000"/>
                </a:solidFill>
              </a:rPr>
              <a:t> template file, WordPress has a default function to display the search form.</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44" name="Shape 14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000">
                <a:solidFill>
                  <a:srgbClr val="000000"/>
                </a:solidFill>
              </a:rPr>
              <a:t>Typical template files include:</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comments.php</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comments-popup.php</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footer.php</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header.php</a:t>
            </a:r>
          </a:p>
          <a:p>
            <a:pPr indent="-292100" lvl="0" marL="609600" rtl="0">
              <a:lnSpc>
                <a:spcPct val="165000"/>
              </a:lnSpc>
              <a:spcBef>
                <a:spcPts val="0"/>
              </a:spcBef>
              <a:spcAft>
                <a:spcPts val="1700"/>
              </a:spcAft>
              <a:buClr>
                <a:srgbClr val="000000"/>
              </a:buClr>
              <a:buSzPct val="100000"/>
              <a:buFont typeface="Arial"/>
              <a:buChar char="●"/>
            </a:pPr>
            <a:r>
              <a:rPr i="1" lang="en" sz="1000">
                <a:solidFill>
                  <a:srgbClr val="000000"/>
                </a:solidFill>
              </a:rPr>
              <a:t>sidebar.php</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000">
                <a:solidFill>
                  <a:srgbClr val="000000"/>
                </a:solidFill>
              </a:rPr>
              <a:t>Using these template files you can put template tags within the </a:t>
            </a:r>
            <a:r>
              <a:rPr i="1" lang="en" sz="1000">
                <a:solidFill>
                  <a:srgbClr val="000000"/>
                </a:solidFill>
              </a:rPr>
              <a:t>index.php</a:t>
            </a:r>
            <a:r>
              <a:rPr lang="en" sz="1000">
                <a:solidFill>
                  <a:srgbClr val="000000"/>
                </a:solidFill>
              </a:rPr>
              <a:t> master file to include these other files where you want them to appear in the final generated page.</a:t>
            </a:r>
          </a:p>
          <a:p>
            <a:pPr indent="-292100" lvl="0" marL="609600" rtl="0">
              <a:lnSpc>
                <a:spcPct val="165000"/>
              </a:lnSpc>
              <a:spcBef>
                <a:spcPts val="0"/>
              </a:spcBef>
              <a:spcAft>
                <a:spcPts val="1700"/>
              </a:spcAft>
              <a:buClr>
                <a:srgbClr val="000000"/>
              </a:buClr>
              <a:buSzPct val="100000"/>
              <a:buFont typeface="Arial"/>
              <a:buChar char="●"/>
            </a:pPr>
            <a:r>
              <a:rPr lang="en" sz="1000">
                <a:solidFill>
                  <a:srgbClr val="000000"/>
                </a:solidFill>
              </a:rPr>
              <a:t>To include the header, use </a:t>
            </a:r>
            <a:r>
              <a:rPr lang="en" sz="1000">
                <a:solidFill>
                  <a:srgbClr val="4CA6CF"/>
                </a:solidFill>
                <a:hlinkClick r:id="rId3"/>
              </a:rPr>
              <a:t>get_header()</a:t>
            </a:r>
            <a:r>
              <a:rPr lang="en" sz="1000">
                <a:solidFill>
                  <a:srgbClr val="000000"/>
                </a:solidFill>
              </a:rPr>
              <a:t>.</a:t>
            </a:r>
          </a:p>
          <a:p>
            <a:pPr indent="-292100" lvl="0" marL="609600" rtl="0">
              <a:lnSpc>
                <a:spcPct val="165000"/>
              </a:lnSpc>
              <a:spcBef>
                <a:spcPts val="0"/>
              </a:spcBef>
              <a:spcAft>
                <a:spcPts val="1700"/>
              </a:spcAft>
              <a:buClr>
                <a:srgbClr val="000000"/>
              </a:buClr>
              <a:buSzPct val="100000"/>
              <a:buFont typeface="Arial"/>
              <a:buChar char="●"/>
            </a:pPr>
            <a:r>
              <a:rPr lang="en" sz="1000">
                <a:solidFill>
                  <a:srgbClr val="000000"/>
                </a:solidFill>
              </a:rPr>
              <a:t>To include the sidebar, use </a:t>
            </a:r>
            <a:r>
              <a:rPr lang="en" sz="1000">
                <a:solidFill>
                  <a:srgbClr val="4CA6CF"/>
                </a:solidFill>
                <a:hlinkClick r:id="rId4"/>
              </a:rPr>
              <a:t>get_sidebar()</a:t>
            </a:r>
            <a:r>
              <a:rPr lang="en" sz="1000">
                <a:solidFill>
                  <a:srgbClr val="000000"/>
                </a:solidFill>
              </a:rPr>
              <a:t>.</a:t>
            </a:r>
          </a:p>
          <a:p>
            <a:pPr indent="-292100" lvl="0" marL="609600" rtl="0">
              <a:lnSpc>
                <a:spcPct val="165000"/>
              </a:lnSpc>
              <a:spcBef>
                <a:spcPts val="0"/>
              </a:spcBef>
              <a:spcAft>
                <a:spcPts val="1700"/>
              </a:spcAft>
              <a:buClr>
                <a:srgbClr val="000000"/>
              </a:buClr>
              <a:buSzPct val="100000"/>
              <a:buFont typeface="Arial"/>
              <a:buChar char="●"/>
            </a:pPr>
            <a:r>
              <a:rPr lang="en" sz="1000">
                <a:solidFill>
                  <a:srgbClr val="000000"/>
                </a:solidFill>
              </a:rPr>
              <a:t>To include the footer, use </a:t>
            </a:r>
            <a:r>
              <a:rPr lang="en" sz="1000">
                <a:solidFill>
                  <a:srgbClr val="4CA6CF"/>
                </a:solidFill>
                <a:hlinkClick r:id="rId5"/>
              </a:rPr>
              <a:t>get_footer()</a:t>
            </a:r>
            <a:r>
              <a:rPr lang="en" sz="1000">
                <a:solidFill>
                  <a:srgbClr val="000000"/>
                </a:solidFill>
              </a:rPr>
              <a:t>.</a:t>
            </a:r>
          </a:p>
          <a:p>
            <a:pPr indent="-292100" lvl="0" marL="609600" rtl="0">
              <a:lnSpc>
                <a:spcPct val="165000"/>
              </a:lnSpc>
              <a:spcBef>
                <a:spcPts val="0"/>
              </a:spcBef>
              <a:spcAft>
                <a:spcPts val="1700"/>
              </a:spcAft>
              <a:buClr>
                <a:srgbClr val="000000"/>
              </a:buClr>
              <a:buSzPct val="100000"/>
              <a:buFont typeface="Arial"/>
              <a:buChar char="●"/>
            </a:pPr>
            <a:r>
              <a:rPr lang="en" sz="1000">
                <a:solidFill>
                  <a:srgbClr val="000000"/>
                </a:solidFill>
              </a:rPr>
              <a:t>To include the search form, use </a:t>
            </a:r>
            <a:r>
              <a:rPr lang="en" sz="1000">
                <a:solidFill>
                  <a:srgbClr val="4CA6CF"/>
                </a:solidFill>
                <a:hlinkClick r:id="rId6"/>
              </a:rPr>
              <a:t>get_search_form()</a:t>
            </a:r>
            <a:r>
              <a:rPr lang="en" sz="1000">
                <a:solidFill>
                  <a:srgbClr val="000000"/>
                </a:solidFill>
              </a:rPr>
              <a:t>.</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400">
                <a:solidFill>
                  <a:srgbClr val="000000"/>
                </a:solidFill>
              </a:rPr>
              <a:t>WordPress Themes live in subdirectories of the WordPress themes directory (</a:t>
            </a:r>
            <a:r>
              <a:rPr i="1" lang="en" sz="1400">
                <a:solidFill>
                  <a:srgbClr val="000000"/>
                </a:solidFill>
              </a:rPr>
              <a:t>wp-content/themes/</a:t>
            </a:r>
            <a:r>
              <a:rPr lang="en" sz="1400">
                <a:solidFill>
                  <a:srgbClr val="000000"/>
                </a:solidFill>
              </a:rPr>
              <a:t> by default) which </a:t>
            </a:r>
            <a:r>
              <a:rPr lang="en" sz="1400">
                <a:solidFill>
                  <a:srgbClr val="4CA6CF"/>
                </a:solidFill>
                <a:hlinkClick r:id="rId3"/>
              </a:rPr>
              <a:t>cannot be directly moved</a:t>
            </a:r>
            <a:r>
              <a:rPr lang="en" sz="1400">
                <a:solidFill>
                  <a:srgbClr val="000000"/>
                </a:solidFill>
              </a:rPr>
              <a:t> using the </a:t>
            </a:r>
            <a:r>
              <a:rPr i="1" lang="en" sz="1400">
                <a:solidFill>
                  <a:srgbClr val="000000"/>
                </a:solidFill>
              </a:rPr>
              <a:t>wp-config.php </a:t>
            </a:r>
            <a:r>
              <a:rPr lang="en" sz="1400">
                <a:solidFill>
                  <a:srgbClr val="000000"/>
                </a:solidFill>
              </a:rPr>
              <a:t>file. The Theme's subdirectory holds all of the Theme's stylesheet files, </a:t>
            </a:r>
            <a:r>
              <a:rPr lang="en" sz="1400">
                <a:solidFill>
                  <a:srgbClr val="4CA6CF"/>
                </a:solidFill>
                <a:hlinkClick r:id="rId4"/>
              </a:rPr>
              <a:t>template files</a:t>
            </a:r>
            <a:r>
              <a:rPr lang="en" sz="1400">
                <a:solidFill>
                  <a:srgbClr val="000000"/>
                </a:solidFill>
              </a:rPr>
              <a:t>, and optional functions file (</a:t>
            </a:r>
            <a:r>
              <a:rPr i="1" lang="en" sz="1400">
                <a:solidFill>
                  <a:srgbClr val="000000"/>
                </a:solidFill>
              </a:rPr>
              <a:t>functions.php</a:t>
            </a:r>
            <a:r>
              <a:rPr lang="en" sz="1400">
                <a:solidFill>
                  <a:srgbClr val="000000"/>
                </a:solidFill>
              </a:rPr>
              <a:t>), JavaScript files, and images. For example, a Theme named "test" would reside in the directory </a:t>
            </a:r>
            <a:r>
              <a:rPr i="1" lang="en" sz="1400">
                <a:solidFill>
                  <a:srgbClr val="000000"/>
                </a:solidFill>
              </a:rPr>
              <a:t>wp-content/themes/test/</a:t>
            </a:r>
            <a:r>
              <a:rPr lang="en" sz="1400">
                <a:solidFill>
                  <a:srgbClr val="000000"/>
                </a:solidFill>
              </a:rPr>
              <a:t>. Avoid using numbers for the theme name, as this prevents it from being displayed in the available themes list.</a:t>
            </a:r>
          </a:p>
          <a:p>
            <a:pPr rtl="0">
              <a:lnSpc>
                <a:spcPct val="165000"/>
              </a:lnSpc>
              <a:spcBef>
                <a:spcPts val="0"/>
              </a:spcBef>
              <a:spcAft>
                <a:spcPts val="1700"/>
              </a:spcAft>
              <a:buNone/>
            </a:pPr>
            <a:r>
              <a:rPr lang="en" sz="1400">
                <a:solidFill>
                  <a:srgbClr val="000000"/>
                </a:solidFill>
              </a:rPr>
              <a:t>WordPress includes a default theme in each new installation. Examine the files in the default theme carefully to get a better idea of how to build your own Theme files.</a:t>
            </a:r>
          </a:p>
          <a:p>
            <a:pPr rtl="0">
              <a:lnSpc>
                <a:spcPct val="165000"/>
              </a:lnSpc>
              <a:spcBef>
                <a:spcPts val="0"/>
              </a:spcBef>
              <a:spcAft>
                <a:spcPts val="1700"/>
              </a:spcAft>
              <a:buNone/>
            </a:pPr>
            <a:r>
              <a:rPr lang="en" sz="1400">
                <a:solidFill>
                  <a:srgbClr val="000000"/>
                </a:solidFill>
              </a:rPr>
              <a:t>For a visual guide, see this </a:t>
            </a:r>
            <a:r>
              <a:rPr lang="en" sz="1400">
                <a:solidFill>
                  <a:srgbClr val="4CA6CF"/>
                </a:solidFill>
                <a:hlinkClick r:id="rId5"/>
              </a:rPr>
              <a:t>infographic on WordPress Theme Anatomy</a:t>
            </a:r>
            <a:r>
              <a:rPr lang="en" sz="1400">
                <a:solidFill>
                  <a:srgbClr val="000000"/>
                </a:solidFill>
              </a:rPr>
              <a:t>.</a:t>
            </a: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000">
                <a:solidFill>
                  <a:srgbClr val="000000"/>
                </a:solidFill>
              </a:rPr>
              <a:t>Here is an example of the </a:t>
            </a:r>
            <a:r>
              <a:rPr i="1" lang="en" sz="1000">
                <a:solidFill>
                  <a:srgbClr val="000000"/>
                </a:solidFill>
              </a:rPr>
              <a:t>include</a:t>
            </a:r>
            <a:r>
              <a:rPr lang="en" sz="1000">
                <a:solidFill>
                  <a:srgbClr val="000000"/>
                </a:solidFill>
              </a:rPr>
              <a:t> usage:</a:t>
            </a:r>
          </a:p>
          <a:p>
            <a:pPr rtl="0">
              <a:lnSpc>
                <a:spcPct val="130000"/>
              </a:lnSpc>
              <a:spcBef>
                <a:spcPts val="0"/>
              </a:spcBef>
              <a:spcAft>
                <a:spcPts val="1700"/>
              </a:spcAft>
              <a:buNone/>
            </a:pPr>
            <a:r>
              <a:rPr lang="en" sz="900">
                <a:solidFill>
                  <a:srgbClr val="000000"/>
                </a:solidFill>
                <a:latin typeface="Consolas"/>
                <a:ea typeface="Consolas"/>
                <a:cs typeface="Consolas"/>
                <a:sym typeface="Consolas"/>
              </a:rPr>
              <a:t>&lt;?php get_sidebar(); ?&gt;</a:t>
            </a:r>
            <a:br>
              <a:rPr lang="en" sz="900">
                <a:solidFill>
                  <a:srgbClr val="000000"/>
                </a:solidFill>
                <a:latin typeface="Consolas"/>
                <a:ea typeface="Consolas"/>
                <a:cs typeface="Consolas"/>
                <a:sym typeface="Consolas"/>
              </a:rPr>
            </a:b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&lt;?php get_footer(); ?&gt;</a:t>
            </a:r>
            <a:br>
              <a:rPr lang="en" sz="900">
                <a:solidFill>
                  <a:srgbClr val="000000"/>
                </a:solidFill>
                <a:latin typeface="Consolas"/>
                <a:ea typeface="Consolas"/>
                <a:cs typeface="Consolas"/>
                <a:sym typeface="Consolas"/>
              </a:rPr>
            </a:br>
          </a:p>
          <a:p>
            <a:pPr rtl="0">
              <a:lnSpc>
                <a:spcPct val="165000"/>
              </a:lnSpc>
              <a:spcBef>
                <a:spcPts val="0"/>
              </a:spcBef>
              <a:spcAft>
                <a:spcPts val="1700"/>
              </a:spcAft>
              <a:buNone/>
            </a:pPr>
            <a:r>
              <a:rPr lang="en" sz="1000">
                <a:solidFill>
                  <a:srgbClr val="000000"/>
                </a:solidFill>
              </a:rPr>
              <a:t>The default files for some template functions may be deprecated or not present, and you should provide these files in your theme. As of version 3.0, the deprecated default files are located in </a:t>
            </a:r>
            <a:r>
              <a:rPr lang="en" sz="900">
                <a:solidFill>
                  <a:srgbClr val="4CA6CF"/>
                </a:solidFill>
                <a:latin typeface="Consolas"/>
                <a:ea typeface="Consolas"/>
                <a:cs typeface="Consolas"/>
                <a:sym typeface="Consolas"/>
                <a:hlinkClick r:id="rId3"/>
              </a:rPr>
              <a:t>wp-includes/theme-compat</a:t>
            </a:r>
            <a:r>
              <a:rPr lang="en" sz="1000">
                <a:solidFill>
                  <a:srgbClr val="000000"/>
                </a:solidFill>
              </a:rPr>
              <a:t>. For example, you should provide </a:t>
            </a:r>
            <a:r>
              <a:rPr i="1" lang="en" sz="1000">
                <a:solidFill>
                  <a:srgbClr val="000000"/>
                </a:solidFill>
              </a:rPr>
              <a:t>header.php</a:t>
            </a:r>
            <a:r>
              <a:rPr lang="en" sz="1000">
                <a:solidFill>
                  <a:srgbClr val="000000"/>
                </a:solidFill>
              </a:rPr>
              <a:t> for the function </a:t>
            </a:r>
            <a:r>
              <a:rPr lang="en" sz="1000">
                <a:solidFill>
                  <a:srgbClr val="4CA6CF"/>
                </a:solidFill>
                <a:hlinkClick r:id="rId4"/>
              </a:rPr>
              <a:t>get_header()</a:t>
            </a:r>
            <a:r>
              <a:rPr lang="en" sz="1000">
                <a:solidFill>
                  <a:srgbClr val="000000"/>
                </a:solidFill>
              </a:rPr>
              <a:t> to work safely, and </a:t>
            </a:r>
            <a:r>
              <a:rPr i="1" lang="en" sz="1000">
                <a:solidFill>
                  <a:srgbClr val="000000"/>
                </a:solidFill>
              </a:rPr>
              <a:t>comments.php</a:t>
            </a:r>
            <a:r>
              <a:rPr lang="en" sz="1000">
                <a:solidFill>
                  <a:srgbClr val="000000"/>
                </a:solidFill>
              </a:rPr>
              <a:t> for the function </a:t>
            </a:r>
            <a:r>
              <a:rPr lang="en" sz="1000">
                <a:solidFill>
                  <a:srgbClr val="4CA6CF"/>
                </a:solidFill>
                <a:hlinkClick r:id="rId5"/>
              </a:rPr>
              <a:t>comments_template()</a:t>
            </a:r>
            <a:r>
              <a:rPr lang="en" sz="1000">
                <a:solidFill>
                  <a:srgbClr val="000000"/>
                </a:solidFill>
              </a:rPr>
              <a:t>.</a:t>
            </a:r>
          </a:p>
          <a:p>
            <a:pPr rtl="0">
              <a:lnSpc>
                <a:spcPct val="165000"/>
              </a:lnSpc>
              <a:spcBef>
                <a:spcPts val="0"/>
              </a:spcBef>
              <a:spcAft>
                <a:spcPts val="1700"/>
              </a:spcAft>
              <a:buNone/>
            </a:pPr>
            <a:r>
              <a:rPr lang="en" sz="1000">
                <a:solidFill>
                  <a:srgbClr val="000000"/>
                </a:solidFill>
              </a:rPr>
              <a:t>For more on how these various Templates work and how to generate different information within them, read the </a:t>
            </a:r>
            <a:r>
              <a:rPr lang="en" sz="1000">
                <a:solidFill>
                  <a:srgbClr val="4CA6CF"/>
                </a:solidFill>
                <a:hlinkClick r:id="rId6"/>
              </a:rPr>
              <a:t>Templates</a:t>
            </a:r>
            <a:r>
              <a:rPr lang="en" sz="1000">
                <a:solidFill>
                  <a:srgbClr val="000000"/>
                </a:solidFill>
              </a:rPr>
              <a:t>documentation.</a:t>
            </a: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More, More, More</a:t>
            </a:r>
          </a:p>
        </p:txBody>
      </p:sp>
      <p:sp>
        <p:nvSpPr>
          <p:cNvPr id="162" name="Shape 16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t>http://codex.wordpress.org/Theme_Development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400">
                <a:solidFill>
                  <a:srgbClr val="000000"/>
                </a:solidFill>
              </a:rPr>
              <a:t>WordPress Themes typically consist of three main types of files, in addition to images and JavaScript files.</a:t>
            </a:r>
          </a:p>
          <a:p>
            <a:pPr indent="-317500" lvl="0" marL="673100" rtl="0">
              <a:lnSpc>
                <a:spcPct val="165000"/>
              </a:lnSpc>
              <a:spcBef>
                <a:spcPts val="0"/>
              </a:spcBef>
              <a:spcAft>
                <a:spcPts val="1700"/>
              </a:spcAft>
              <a:buClr>
                <a:srgbClr val="000000"/>
              </a:buClr>
              <a:buSzPct val="100000"/>
              <a:buFont typeface="Arial"/>
              <a:buAutoNum type="arabicPeriod"/>
            </a:pPr>
            <a:r>
              <a:rPr lang="en" sz="1400">
                <a:solidFill>
                  <a:srgbClr val="000000"/>
                </a:solidFill>
              </a:rPr>
              <a:t>The stylesheet called </a:t>
            </a:r>
            <a:r>
              <a:rPr i="1" lang="en" sz="1400">
                <a:solidFill>
                  <a:srgbClr val="000000"/>
                </a:solidFill>
              </a:rPr>
              <a:t>style.css</a:t>
            </a:r>
            <a:r>
              <a:rPr lang="en" sz="1400">
                <a:solidFill>
                  <a:srgbClr val="000000"/>
                </a:solidFill>
              </a:rPr>
              <a:t>, which controls the presentation (visual design and layout) of the website pages.</a:t>
            </a:r>
          </a:p>
          <a:p>
            <a:pPr indent="-317500" lvl="0" marL="673100" rtl="0">
              <a:lnSpc>
                <a:spcPct val="165000"/>
              </a:lnSpc>
              <a:spcBef>
                <a:spcPts val="0"/>
              </a:spcBef>
              <a:spcAft>
                <a:spcPts val="1700"/>
              </a:spcAft>
              <a:buClr>
                <a:srgbClr val="000000"/>
              </a:buClr>
              <a:buSzPct val="100000"/>
              <a:buFont typeface="Arial"/>
              <a:buAutoNum type="arabicPeriod"/>
            </a:pPr>
            <a:r>
              <a:rPr lang="en" sz="1400">
                <a:solidFill>
                  <a:srgbClr val="4CA6CF"/>
                </a:solidFill>
                <a:hlinkClick r:id="rId3"/>
              </a:rPr>
              <a:t>WordPress template files</a:t>
            </a:r>
            <a:r>
              <a:rPr lang="en" sz="1400">
                <a:solidFill>
                  <a:srgbClr val="000000"/>
                </a:solidFill>
              </a:rPr>
              <a:t> which control the way the site pages generate the information from your WordPress database to be displayed on the site.</a:t>
            </a:r>
          </a:p>
          <a:p>
            <a:pPr indent="-317500" lvl="0" marL="673100" rtl="0">
              <a:lnSpc>
                <a:spcPct val="165000"/>
              </a:lnSpc>
              <a:spcBef>
                <a:spcPts val="0"/>
              </a:spcBef>
              <a:spcAft>
                <a:spcPts val="1700"/>
              </a:spcAft>
              <a:buClr>
                <a:srgbClr val="000000"/>
              </a:buClr>
              <a:buSzPct val="100000"/>
              <a:buFont typeface="Arial"/>
              <a:buAutoNum type="arabicPeriod"/>
            </a:pPr>
            <a:r>
              <a:rPr lang="en" sz="1400">
                <a:solidFill>
                  <a:srgbClr val="000000"/>
                </a:solidFill>
              </a:rPr>
              <a:t>The optional functions file (</a:t>
            </a:r>
            <a:r>
              <a:rPr i="1" lang="en" sz="1400">
                <a:solidFill>
                  <a:srgbClr val="000000"/>
                </a:solidFill>
              </a:rPr>
              <a:t>functions.php</a:t>
            </a:r>
            <a:r>
              <a:rPr lang="en" sz="1400">
                <a:solidFill>
                  <a:srgbClr val="000000"/>
                </a:solidFill>
              </a:rPr>
              <a:t>) as part of the WordPress Theme files.</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30000"/>
              </a:lnSpc>
              <a:spcBef>
                <a:spcPts val="0"/>
              </a:spcBef>
              <a:spcAft>
                <a:spcPts val="1700"/>
              </a:spcAft>
              <a:buNone/>
            </a:pPr>
            <a:r>
              <a:rPr lang="en" sz="900">
                <a:solidFill>
                  <a:srgbClr val="000000"/>
                </a:solidFill>
                <a:latin typeface="Consolas"/>
                <a:ea typeface="Consolas"/>
                <a:cs typeface="Consolas"/>
                <a:sym typeface="Consolas"/>
              </a:rPr>
              <a:t>/*</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Theme Name: Twenty Thirteen</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Theme URI: http://wordpress.org/themes/twentythirteen</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Author: the WordPress team</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Author URI: http://wordpress.org/</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Description: The 2013 theme for WordPress takes us back to the blog, featuring a full range of post formats, each displayed beautifully in their own unique way. Design details abound, starting with a vibrant color scheme and matching header images, beautiful typography and icons, and a flexible layout that looks great on any device, big or small.</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Version: 1.0</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License: GNU General Public License v2 or later</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License URI: http://www.gnu.org/licenses/gpl-2.0.html</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Tags: black, brown, orange, tan, white, yellow, light, one-column, two-columns, right-sidebar, flexible-width, custom-header, custom-menu, editor-style, featured-images, microformats, post-formats, rtl-language-support, sticky-post, translation-ready</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Text Domain: twentythirteen</a:t>
            </a:r>
            <a:br>
              <a:rPr lang="en" sz="900">
                <a:solidFill>
                  <a:srgbClr val="000000"/>
                </a:solidFill>
                <a:latin typeface="Consolas"/>
                <a:ea typeface="Consolas"/>
                <a:cs typeface="Consolas"/>
                <a:sym typeface="Consolas"/>
              </a:rPr>
            </a:b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This theme, like WordPress, is licensed under the GPL.</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Use it to make something cool, have fun, and share what you've learned with others.</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Stylesheet Guidelines</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Follow </a:t>
            </a:r>
            <a:r>
              <a:rPr lang="en" sz="1400">
                <a:solidFill>
                  <a:srgbClr val="4CA6CF"/>
                </a:solidFill>
                <a:hlinkClick r:id="rId3"/>
              </a:rPr>
              <a:t>CSS coding standards</a:t>
            </a:r>
            <a:r>
              <a:rPr lang="en" sz="1400">
                <a:solidFill>
                  <a:srgbClr val="000000"/>
                </a:solidFill>
              </a:rPr>
              <a:t> when authoring your CSS.</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Use valid CSS when possible. As an exception, use vendor-specific prefixes to take advantage of CSS3 features.</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Minimize CSS hacks. The obvious exception is browsers-specific support, usually versions of IE. If possible, separate CSS hacks into separate sections or separate files.</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All possible HTML elements should be styled by your theme (unless it is a child theme), both in post/page content and in comment content.</a:t>
            </a:r>
          </a:p>
          <a:p>
            <a:pPr indent="-317500" lvl="1" marL="1219200" rtl="0">
              <a:lnSpc>
                <a:spcPct val="115000"/>
              </a:lnSpc>
              <a:spcBef>
                <a:spcPts val="0"/>
              </a:spcBef>
              <a:spcAft>
                <a:spcPts val="3400"/>
              </a:spcAft>
              <a:buClr>
                <a:srgbClr val="000000"/>
              </a:buClr>
              <a:buSzPct val="100000"/>
              <a:buFont typeface="Courier New"/>
              <a:buChar char="o"/>
            </a:pPr>
            <a:r>
              <a:rPr lang="en" sz="1400">
                <a:solidFill>
                  <a:srgbClr val="000000"/>
                </a:solidFill>
              </a:rPr>
              <a:t>Tables, captions, images, lists, block quotes, et cetera.</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Adding print-friendly styles is highly recommended.</a:t>
            </a:r>
          </a:p>
          <a:p>
            <a:pPr indent="-317500" lvl="1" marL="1219200" rtl="0">
              <a:lnSpc>
                <a:spcPct val="115000"/>
              </a:lnSpc>
              <a:spcBef>
                <a:spcPts val="0"/>
              </a:spcBef>
              <a:spcAft>
                <a:spcPts val="3400"/>
              </a:spcAft>
              <a:buClr>
                <a:srgbClr val="000000"/>
              </a:buClr>
              <a:buSzPct val="100000"/>
              <a:buFont typeface="Courier New"/>
              <a:buChar char="o"/>
            </a:pPr>
            <a:r>
              <a:rPr lang="en" sz="1400">
                <a:solidFill>
                  <a:srgbClr val="000000"/>
                </a:solidFill>
              </a:rPr>
              <a:t>You can include a print stylesheet with media="print" or add in a print media block in your main stylesheet.</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Functions File</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400">
                <a:solidFill>
                  <a:srgbClr val="000000"/>
                </a:solidFill>
              </a:rPr>
              <a:t>A theme can optionally use a functions file, which resides in the theme subdirectory and is named </a:t>
            </a:r>
            <a:r>
              <a:rPr i="1" lang="en" sz="1400">
                <a:solidFill>
                  <a:srgbClr val="000000"/>
                </a:solidFill>
              </a:rPr>
              <a:t>functions.php</a:t>
            </a:r>
            <a:r>
              <a:rPr lang="en" sz="1400">
                <a:solidFill>
                  <a:srgbClr val="000000"/>
                </a:solidFill>
              </a:rPr>
              <a:t>. This file basically acts like a </a:t>
            </a:r>
            <a:r>
              <a:rPr lang="en" sz="1400">
                <a:solidFill>
                  <a:srgbClr val="4CA6CF"/>
                </a:solidFill>
                <a:hlinkClick r:id="rId3"/>
              </a:rPr>
              <a:t>plugin</a:t>
            </a:r>
            <a:r>
              <a:rPr lang="en" sz="1400">
                <a:solidFill>
                  <a:srgbClr val="000000"/>
                </a:solidFill>
              </a:rPr>
              <a:t>, and if it is present in the theme you are using, it is automatically loaded during WordPress initialization (both for admin pages and external pages). Suggested uses for this file:</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Enqueue theme stylesheets and scripts. See </a:t>
            </a:r>
            <a:r>
              <a:rPr lang="en" sz="1400">
                <a:solidFill>
                  <a:srgbClr val="4CA6CF"/>
                </a:solidFill>
                <a:hlinkClick r:id="rId4"/>
              </a:rPr>
              <a:t>wp_enqueue_scripts</a:t>
            </a:r>
            <a:r>
              <a:rPr lang="en" sz="1400">
                <a:solidFill>
                  <a:srgbClr val="000000"/>
                </a:solidFill>
              </a:rPr>
              <a:t>.</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Enable </a:t>
            </a:r>
            <a:r>
              <a:rPr lang="en" sz="1400">
                <a:solidFill>
                  <a:srgbClr val="4CA6CF"/>
                </a:solidFill>
                <a:hlinkClick r:id="rId5"/>
              </a:rPr>
              <a:t>Theme Features</a:t>
            </a:r>
            <a:r>
              <a:rPr lang="en" sz="1400">
                <a:solidFill>
                  <a:srgbClr val="000000"/>
                </a:solidFill>
              </a:rPr>
              <a:t> such as </a:t>
            </a:r>
            <a:r>
              <a:rPr lang="en" sz="1400">
                <a:solidFill>
                  <a:srgbClr val="4CA6CF"/>
                </a:solidFill>
                <a:hlinkClick r:id="rId6"/>
              </a:rPr>
              <a:t>Sidebars</a:t>
            </a:r>
            <a:r>
              <a:rPr lang="en" sz="1400">
                <a:solidFill>
                  <a:srgbClr val="000000"/>
                </a:solidFill>
              </a:rPr>
              <a:t>, </a:t>
            </a:r>
            <a:r>
              <a:rPr lang="en" sz="1400">
                <a:solidFill>
                  <a:srgbClr val="4CA6CF"/>
                </a:solidFill>
                <a:hlinkClick r:id="rId7"/>
              </a:rPr>
              <a:t>Navigation Menus</a:t>
            </a:r>
            <a:r>
              <a:rPr lang="en" sz="1400">
                <a:solidFill>
                  <a:srgbClr val="000000"/>
                </a:solidFill>
              </a:rPr>
              <a:t>, </a:t>
            </a:r>
            <a:r>
              <a:rPr lang="en" sz="1400">
                <a:solidFill>
                  <a:srgbClr val="4CA6CF"/>
                </a:solidFill>
                <a:hlinkClick r:id="rId8"/>
              </a:rPr>
              <a:t>Post Thumbnails</a:t>
            </a:r>
            <a:r>
              <a:rPr lang="en" sz="1400">
                <a:solidFill>
                  <a:srgbClr val="000000"/>
                </a:solidFill>
              </a:rPr>
              <a:t>, </a:t>
            </a:r>
            <a:r>
              <a:rPr lang="en" sz="1400">
                <a:solidFill>
                  <a:srgbClr val="4CA6CF"/>
                </a:solidFill>
                <a:hlinkClick r:id="rId9"/>
              </a:rPr>
              <a:t>Post Formats</a:t>
            </a:r>
            <a:r>
              <a:rPr lang="en" sz="1400">
                <a:solidFill>
                  <a:srgbClr val="000000"/>
                </a:solidFill>
              </a:rPr>
              <a:t>, </a:t>
            </a:r>
            <a:r>
              <a:rPr lang="en" sz="1400">
                <a:solidFill>
                  <a:srgbClr val="4CA6CF"/>
                </a:solidFill>
                <a:hlinkClick r:id="rId10"/>
              </a:rPr>
              <a:t>Custom Headers</a:t>
            </a:r>
            <a:r>
              <a:rPr lang="en" sz="1400">
                <a:solidFill>
                  <a:srgbClr val="000000"/>
                </a:solidFill>
              </a:rPr>
              <a:t>, </a:t>
            </a:r>
            <a:r>
              <a:rPr lang="en" sz="1400">
                <a:solidFill>
                  <a:srgbClr val="4CA6CF"/>
                </a:solidFill>
                <a:hlinkClick r:id="rId11"/>
              </a:rPr>
              <a:t>Custom Backgrounds</a:t>
            </a:r>
            <a:r>
              <a:rPr lang="en" sz="1400">
                <a:solidFill>
                  <a:srgbClr val="000000"/>
                </a:solidFill>
              </a:rPr>
              <a:t> and others.</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Define functions used in several template files of your theme.</a:t>
            </a:r>
          </a:p>
          <a:p>
            <a:pPr indent="-317500" lvl="0" marL="609600" rtl="0">
              <a:lnSpc>
                <a:spcPct val="165000"/>
              </a:lnSpc>
              <a:spcBef>
                <a:spcPts val="0"/>
              </a:spcBef>
              <a:spcAft>
                <a:spcPts val="1700"/>
              </a:spcAft>
              <a:buClr>
                <a:srgbClr val="000000"/>
              </a:buClr>
              <a:buSzPct val="100000"/>
              <a:buFont typeface="Arial"/>
              <a:buChar char="●"/>
            </a:pPr>
            <a:r>
              <a:rPr lang="en" sz="1400">
                <a:solidFill>
                  <a:srgbClr val="000000"/>
                </a:solidFill>
              </a:rPr>
              <a:t>Set up an options menu, giving site owners options for colors, styles, and other aspects of your theme.</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Functions File</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400">
                <a:solidFill>
                  <a:srgbClr val="000000"/>
                </a:solidFill>
              </a:rPr>
              <a:t>The default WordPress theme contains a </a:t>
            </a:r>
            <a:r>
              <a:rPr i="1" lang="en" sz="1400">
                <a:solidFill>
                  <a:srgbClr val="000000"/>
                </a:solidFill>
              </a:rPr>
              <a:t>functions.php</a:t>
            </a:r>
            <a:r>
              <a:rPr lang="en" sz="1400">
                <a:solidFill>
                  <a:srgbClr val="000000"/>
                </a:solidFill>
              </a:rPr>
              <a:t> file that defines many of these features, so you might want to use it as a model. Since </a:t>
            </a:r>
            <a:r>
              <a:rPr i="1" lang="en" sz="1400">
                <a:solidFill>
                  <a:srgbClr val="000000"/>
                </a:solidFill>
              </a:rPr>
              <a:t>functions.php</a:t>
            </a:r>
            <a:r>
              <a:rPr lang="en" sz="1400">
                <a:solidFill>
                  <a:srgbClr val="000000"/>
                </a:solidFill>
              </a:rPr>
              <a:t> basically functions as a plugin, the </a:t>
            </a:r>
            <a:r>
              <a:rPr lang="en" sz="1400">
                <a:solidFill>
                  <a:srgbClr val="4CA6CF"/>
                </a:solidFill>
                <a:hlinkClick r:id="rId3"/>
              </a:rPr>
              <a:t>Function_Reference</a:t>
            </a:r>
            <a:r>
              <a:rPr lang="en" sz="1400">
                <a:solidFill>
                  <a:srgbClr val="000000"/>
                </a:solidFill>
              </a:rPr>
              <a:t> list is the best place to go for more information on what you can do with this file.</a:t>
            </a:r>
          </a:p>
          <a:p>
            <a:pPr rtl="0">
              <a:lnSpc>
                <a:spcPct val="165000"/>
              </a:lnSpc>
              <a:spcBef>
                <a:spcPts val="0"/>
              </a:spcBef>
              <a:spcAft>
                <a:spcPts val="1700"/>
              </a:spcAft>
              <a:buNone/>
            </a:pPr>
            <a:r>
              <a:rPr b="1" lang="en" sz="1400">
                <a:solidFill>
                  <a:srgbClr val="000000"/>
                </a:solidFill>
              </a:rPr>
              <a:t>Note for deciding when to add functions to </a:t>
            </a:r>
            <a:r>
              <a:rPr b="1" i="1" lang="en" sz="1400">
                <a:solidFill>
                  <a:srgbClr val="000000"/>
                </a:solidFill>
              </a:rPr>
              <a:t>functions.php</a:t>
            </a:r>
            <a:r>
              <a:rPr b="1" lang="en" sz="1400">
                <a:solidFill>
                  <a:srgbClr val="000000"/>
                </a:solidFill>
              </a:rPr>
              <a:t> or to a specific plugin:</a:t>
            </a:r>
            <a:r>
              <a:rPr lang="en" sz="1400">
                <a:solidFill>
                  <a:srgbClr val="000000"/>
                </a:solidFill>
              </a:rPr>
              <a:t> You may find that you need the same function to be available to more than one parent theme. If that is the case, the function should be created in a </a:t>
            </a:r>
            <a:r>
              <a:rPr lang="en" sz="1400">
                <a:solidFill>
                  <a:srgbClr val="4CA6CF"/>
                </a:solidFill>
                <a:hlinkClick r:id="rId4"/>
              </a:rPr>
              <a:t>plugin</a:t>
            </a:r>
            <a:r>
              <a:rPr lang="en" sz="1400">
                <a:solidFill>
                  <a:srgbClr val="000000"/>
                </a:solidFill>
              </a:rPr>
              <a:t> instead of a functions.php for the specific theme. This can include template tags and other specific functions. Functions contained in plugins will be seen by all themes.</a:t>
            </a:r>
          </a:p>
          <a:p>
            <a:pPr rtl="0">
              <a:lnSpc>
                <a:spcPct val="115000"/>
              </a:lnSpc>
              <a:spcBef>
                <a:spcPts val="0"/>
              </a:spcBef>
              <a:buNone/>
            </a:pPr>
            <a:r>
              <a:t/>
            </a:r>
            <a:endParaRPr sz="1000">
              <a:solidFill>
                <a:srgbClr val="000000"/>
              </a:solidFill>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Templates File</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200">
                <a:solidFill>
                  <a:srgbClr val="4CA6CF"/>
                </a:solidFill>
                <a:hlinkClick r:id="rId3"/>
              </a:rPr>
              <a:t>Templates</a:t>
            </a:r>
            <a:r>
              <a:rPr lang="en" sz="1200">
                <a:solidFill>
                  <a:srgbClr val="000000"/>
                </a:solidFill>
              </a:rPr>
              <a:t> are PHP source files used to generate the pages requested by visitors, and are output as HTML. Template files are made up of HTML, PHP, and </a:t>
            </a:r>
            <a:r>
              <a:rPr lang="en" sz="1200">
                <a:solidFill>
                  <a:srgbClr val="4CA6CF"/>
                </a:solidFill>
                <a:hlinkClick r:id="rId4"/>
              </a:rPr>
              <a:t>WordPress Template Tags</a:t>
            </a:r>
            <a:r>
              <a:rPr lang="en" sz="1200">
                <a:solidFill>
                  <a:srgbClr val="000000"/>
                </a:solidFill>
              </a:rPr>
              <a:t>.</a:t>
            </a:r>
          </a:p>
          <a:p>
            <a:pPr rtl="0">
              <a:lnSpc>
                <a:spcPct val="165000"/>
              </a:lnSpc>
              <a:spcBef>
                <a:spcPts val="0"/>
              </a:spcBef>
              <a:spcAft>
                <a:spcPts val="1700"/>
              </a:spcAft>
              <a:buNone/>
            </a:pPr>
            <a:r>
              <a:rPr lang="en" sz="1200">
                <a:solidFill>
                  <a:srgbClr val="000000"/>
                </a:solidFill>
              </a:rPr>
              <a:t>Let's look at the various templates that can be defined as part of a Theme.</a:t>
            </a:r>
          </a:p>
          <a:p>
            <a:pPr rtl="0">
              <a:lnSpc>
                <a:spcPct val="165000"/>
              </a:lnSpc>
              <a:spcBef>
                <a:spcPts val="0"/>
              </a:spcBef>
              <a:spcAft>
                <a:spcPts val="1700"/>
              </a:spcAft>
              <a:buNone/>
            </a:pPr>
            <a:r>
              <a:rPr lang="en" sz="1200">
                <a:solidFill>
                  <a:srgbClr val="000000"/>
                </a:solidFill>
              </a:rPr>
              <a:t>WordPress allows you to define separate templates for the various aspects of your site. It is not essential, however, to have all these different template files for your site to fully function. Templates are chosen and generated based upon the </a:t>
            </a:r>
            <a:r>
              <a:rPr lang="en" sz="1200">
                <a:solidFill>
                  <a:srgbClr val="4CA6CF"/>
                </a:solidFill>
                <a:hlinkClick r:id="rId5"/>
              </a:rPr>
              <a:t>Template Hierarchy</a:t>
            </a:r>
            <a:r>
              <a:rPr lang="en" sz="1200">
                <a:solidFill>
                  <a:srgbClr val="000000"/>
                </a:solidFill>
              </a:rPr>
              <a:t>, depending upon what templates are available in a particular Theme.</a:t>
            </a:r>
          </a:p>
          <a:p>
            <a:pPr rtl="0">
              <a:lnSpc>
                <a:spcPct val="165000"/>
              </a:lnSpc>
              <a:spcBef>
                <a:spcPts val="0"/>
              </a:spcBef>
              <a:spcAft>
                <a:spcPts val="1700"/>
              </a:spcAft>
              <a:buNone/>
            </a:pPr>
            <a:r>
              <a:rPr lang="en" sz="1200">
                <a:solidFill>
                  <a:srgbClr val="000000"/>
                </a:solidFill>
              </a:rPr>
              <a:t>As a Theme developer, you can choose the amount of customization you want to implement using templates. For example, as an extreme case, you can use only one template file, called </a:t>
            </a:r>
            <a:r>
              <a:rPr i="1" lang="en" sz="1200">
                <a:solidFill>
                  <a:srgbClr val="000000"/>
                </a:solidFill>
              </a:rPr>
              <a:t>index.php</a:t>
            </a:r>
            <a:r>
              <a:rPr lang="en" sz="1200">
                <a:solidFill>
                  <a:srgbClr val="000000"/>
                </a:solidFill>
              </a:rPr>
              <a:t> as the template for </a:t>
            </a:r>
            <a:r>
              <a:rPr i="1" lang="en" sz="1200">
                <a:solidFill>
                  <a:srgbClr val="000000"/>
                </a:solidFill>
              </a:rPr>
              <a:t>all</a:t>
            </a:r>
            <a:r>
              <a:rPr lang="en" sz="1200">
                <a:solidFill>
                  <a:srgbClr val="000000"/>
                </a:solidFill>
              </a:rPr>
              <a:t> pages generated and displayed by the site. A more common use is to have different template files generate different results, to allow maximum customization.</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Template File List</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65000"/>
              </a:lnSpc>
              <a:spcBef>
                <a:spcPts val="0"/>
              </a:spcBef>
              <a:spcAft>
                <a:spcPts val="1700"/>
              </a:spcAft>
              <a:buNone/>
            </a:pPr>
            <a:r>
              <a:rPr lang="en" sz="1000">
                <a:solidFill>
                  <a:srgbClr val="000000"/>
                </a:solidFill>
              </a:rPr>
              <a:t>Here is the list of the Theme files recognized by WordPress. Of course, your Theme can contain any other stylesheets, images, or files. Just keep in mind that the following have special meaning to WordPress -- see </a:t>
            </a:r>
            <a:r>
              <a:rPr lang="en" sz="1000">
                <a:solidFill>
                  <a:srgbClr val="4CA6CF"/>
                </a:solidFill>
                <a:hlinkClick r:id="rId3"/>
              </a:rPr>
              <a:t>Template Hierarchy</a:t>
            </a:r>
            <a:r>
              <a:rPr lang="en" sz="1000">
                <a:solidFill>
                  <a:srgbClr val="000000"/>
                </a:solidFill>
              </a:rPr>
              <a:t> for more information.</a:t>
            </a:r>
          </a:p>
          <a:p>
            <a:pPr rtl="0">
              <a:lnSpc>
                <a:spcPct val="165000"/>
              </a:lnSpc>
              <a:spcBef>
                <a:spcPts val="0"/>
              </a:spcBef>
              <a:spcAft>
                <a:spcPts val="1700"/>
              </a:spcAft>
              <a:buNone/>
            </a:pPr>
            <a:r>
              <a:rPr b="1" i="1" lang="en" sz="1100">
                <a:solidFill>
                  <a:srgbClr val="000000"/>
                </a:solidFill>
              </a:rPr>
              <a:t>style.css</a:t>
            </a:r>
          </a:p>
          <a:p>
            <a:pPr indent="0" marL="127000" rtl="0">
              <a:lnSpc>
                <a:spcPct val="165000"/>
              </a:lnSpc>
              <a:spcBef>
                <a:spcPts val="0"/>
              </a:spcBef>
              <a:spcAft>
                <a:spcPts val="2500"/>
              </a:spcAft>
              <a:buNone/>
            </a:pPr>
            <a:r>
              <a:rPr lang="en" sz="1000">
                <a:solidFill>
                  <a:srgbClr val="000000"/>
                </a:solidFill>
              </a:rPr>
              <a:t>The main stylesheet. This </a:t>
            </a:r>
            <a:r>
              <a:rPr b="1" lang="en" sz="1000">
                <a:solidFill>
                  <a:srgbClr val="000000"/>
                </a:solidFill>
              </a:rPr>
              <a:t>must</a:t>
            </a:r>
            <a:r>
              <a:rPr lang="en" sz="1000">
                <a:solidFill>
                  <a:srgbClr val="000000"/>
                </a:solidFill>
              </a:rPr>
              <a:t> be included with your Theme, and it must contain the information header for your Theme.</a:t>
            </a:r>
          </a:p>
          <a:p>
            <a:pPr rtl="0">
              <a:lnSpc>
                <a:spcPct val="165000"/>
              </a:lnSpc>
              <a:spcBef>
                <a:spcPts val="0"/>
              </a:spcBef>
              <a:spcAft>
                <a:spcPts val="1700"/>
              </a:spcAft>
              <a:buNone/>
            </a:pPr>
            <a:r>
              <a:rPr b="1" i="1" lang="en" sz="1100">
                <a:solidFill>
                  <a:srgbClr val="000000"/>
                </a:solidFill>
              </a:rPr>
              <a:t>rtl.css</a:t>
            </a:r>
          </a:p>
          <a:p>
            <a:pPr indent="0" marL="127000" rtl="0">
              <a:lnSpc>
                <a:spcPct val="165000"/>
              </a:lnSpc>
              <a:spcBef>
                <a:spcPts val="0"/>
              </a:spcBef>
              <a:spcAft>
                <a:spcPts val="2500"/>
              </a:spcAft>
              <a:buNone/>
            </a:pPr>
            <a:r>
              <a:rPr lang="en" sz="1000">
                <a:solidFill>
                  <a:srgbClr val="000000"/>
                </a:solidFill>
              </a:rPr>
              <a:t>The rtl stylesheet. This will be included </a:t>
            </a:r>
            <a:r>
              <a:rPr b="1" lang="en" sz="1000">
                <a:solidFill>
                  <a:srgbClr val="000000"/>
                </a:solidFill>
              </a:rPr>
              <a:t>automatically</a:t>
            </a:r>
            <a:r>
              <a:rPr lang="en" sz="1000">
                <a:solidFill>
                  <a:srgbClr val="000000"/>
                </a:solidFill>
              </a:rPr>
              <a:t> if the website's text direction is right-to-left. This can be generated using </a:t>
            </a:r>
            <a:r>
              <a:rPr lang="en" sz="1000">
                <a:solidFill>
                  <a:srgbClr val="4CA6CF"/>
                </a:solidFill>
                <a:hlinkClick r:id="rId4"/>
              </a:rPr>
              <a:t>the RTLer</a:t>
            </a:r>
            <a:r>
              <a:rPr lang="en" sz="1000">
                <a:solidFill>
                  <a:srgbClr val="000000"/>
                </a:solidFill>
              </a:rPr>
              <a:t> plugin.</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