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SzPct val="100000"/>
              <a:buNone/>
              <a:defRPr sz="3000"/>
            </a:lvl2pPr>
            <a:lvl3pPr lvl="2">
              <a:spcBef>
                <a:spcPts val="0"/>
              </a:spcBef>
              <a:buSzPct val="100000"/>
              <a:buNone/>
              <a:defRPr sz="3000"/>
            </a:lvl3pPr>
            <a:lvl4pPr lvl="3">
              <a:spcBef>
                <a:spcPts val="0"/>
              </a:spcBef>
              <a:buSzPct val="100000"/>
              <a:buNone/>
              <a:defRPr sz="3000"/>
            </a:lvl4pPr>
            <a:lvl5pPr lvl="4">
              <a:spcBef>
                <a:spcPts val="0"/>
              </a:spcBef>
              <a:buSzPct val="100000"/>
              <a:buNone/>
              <a:defRPr sz="3000"/>
            </a:lvl5pPr>
            <a:lvl6pPr lvl="5">
              <a:spcBef>
                <a:spcPts val="0"/>
              </a:spcBef>
              <a:buSzPct val="100000"/>
              <a:buNone/>
              <a:defRPr sz="3000"/>
            </a:lvl6pPr>
            <a:lvl7pPr lvl="6">
              <a:spcBef>
                <a:spcPts val="0"/>
              </a:spcBef>
              <a:buSzPct val="100000"/>
              <a:buNone/>
              <a:defRPr sz="3000"/>
            </a:lvl7pPr>
            <a:lvl8pPr lvl="7">
              <a:spcBef>
                <a:spcPts val="0"/>
              </a:spcBef>
              <a:buSzPct val="100000"/>
              <a:buNone/>
              <a:defRPr sz="3000"/>
            </a:lvl8pPr>
            <a:lvl9pPr lvl="8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761353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/>
          <p:nvPr/>
        </p:nvSpPr>
        <p:spPr>
          <a:xfrm>
            <a:off x="372035" y="233279"/>
            <a:ext cx="8399999" cy="38684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72035" y="235584"/>
            <a:ext cx="8399999" cy="46721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PHP: Introduction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Syntax, Variables, Operators, Conditionals, Loops, and Arrays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Comments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54000" lvl="0" marL="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PHP, we use:</a:t>
            </a:r>
          </a:p>
          <a:p>
            <a:pPr indent="-342900" lvl="0" marL="342900" rtl="0">
              <a:spcBef>
                <a:spcPts val="640"/>
              </a:spcBef>
              <a:buClr>
                <a:srgbClr val="000000"/>
              </a:buClr>
              <a:buSzPct val="177777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// to make a single-line comment</a:t>
            </a:r>
          </a:p>
          <a:p>
            <a:pPr indent="-285750" lvl="1" marL="742950" rtl="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1" marL="742950" rtl="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/* </a:t>
            </a:r>
          </a:p>
          <a:p>
            <a:pPr indent="-285750" lvl="1" marL="742950" rtl="0">
              <a:spcBef>
                <a:spcPts val="560"/>
              </a:spcBef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make a large comment block.</a:t>
            </a:r>
          </a:p>
          <a:p>
            <a:pPr indent="-285750" lvl="1" marL="742950" rtl="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 lines! </a:t>
            </a:r>
          </a:p>
          <a:p>
            <a:pPr indent="-285750" lvl="1" marL="742950" rtl="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*/	 	</a:t>
            </a:r>
          </a:p>
          <a:p>
            <a:pPr indent="-285750" lvl="1" marL="742950" rtl="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$someVariable = 3;          //this is a comment too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Comments &amp; HTML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3" mar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</a:p>
          <a:p>
            <a:pPr indent="0" lvl="3" marL="0" rtl="0">
              <a:spcBef>
                <a:spcPts val="4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</a:p>
          <a:p>
            <a:pPr indent="457200" lvl="3" marL="0" rtl="0">
              <a:spcBef>
                <a:spcPts val="4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 indent="457200" lvl="3" marL="457200" rtl="0">
              <a:spcBef>
                <a:spcPts val="4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//This is a single-line comment</a:t>
            </a:r>
          </a:p>
          <a:p>
            <a:pPr indent="457200" lvl="3" marL="457200" rtl="0">
              <a:spcBef>
                <a:spcPts val="4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</a:t>
            </a:r>
          </a:p>
          <a:p>
            <a:pPr indent="457200" lvl="3" marL="914400" rtl="0">
              <a:spcBef>
                <a:spcPts val="4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 is</a:t>
            </a:r>
          </a:p>
          <a:p>
            <a:pPr indent="457200" lvl="3" marL="914400" rtl="0">
              <a:spcBef>
                <a:spcPts val="4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comment</a:t>
            </a:r>
          </a:p>
          <a:p>
            <a:pPr indent="457200" lvl="3" marL="914400" rtl="0">
              <a:spcBef>
                <a:spcPts val="4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block</a:t>
            </a:r>
          </a:p>
          <a:p>
            <a:pPr indent="457200" lvl="3" marL="457200" rtl="0">
              <a:spcBef>
                <a:spcPts val="4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</a:p>
          <a:p>
            <a:pPr indent="457200" lvl="3" marL="0" rtl="0">
              <a:spcBef>
                <a:spcPts val="4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  <a:p>
            <a:pPr indent="0" lvl="3" marL="0" rtl="0">
              <a:spcBef>
                <a:spcPts val="4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</a:p>
          <a:p>
            <a:pPr indent="0" lvl="3" marL="0">
              <a:spcBef>
                <a:spcPts val="4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Variables Naming Rules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79400" lvl="0" marL="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variable name must start with a letter or an underscore "_"</a:t>
            </a:r>
          </a:p>
          <a:p>
            <a:pPr indent="-279400" lvl="0" marL="342900" rtl="0">
              <a:spcBef>
                <a:spcPts val="56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variable name can only contain alpha-numeric characters and underscores (a-Z, 0-9, and _ )</a:t>
            </a:r>
          </a:p>
          <a:p>
            <a:pPr indent="-279400" lvl="0" marL="342900">
              <a:spcBef>
                <a:spcPts val="56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variable name should not contain spaces. If a variable name is more than one word, it should be separated with underscore ($my_string), or with capitalization ($myString)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Types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PHP supports 8 primitive types: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u="sng">
                <a:latin typeface="Calibri"/>
                <a:ea typeface="Calibri"/>
                <a:cs typeface="Calibri"/>
                <a:sym typeface="Calibri"/>
              </a:rPr>
              <a:t>4 scalar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boolean (true/false)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integer (0, -1, 456)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float (1.23, 1.29292, 12909.3)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string (“hello”, ‘3’)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Primitive data type: Distinct data, as opposed to a reference to data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Scalar data type: a simple, distinct piece of data, as opposed to a colleciton of scalars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Types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u="sng">
                <a:latin typeface="Calibri"/>
                <a:ea typeface="Calibri"/>
                <a:cs typeface="Calibri"/>
                <a:sym typeface="Calibri"/>
              </a:rPr>
              <a:t>Compound Types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Array, example: [4, “hello”, “3.87”]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i="1" lang="en" sz="1200">
                <a:latin typeface="Calibri"/>
                <a:ea typeface="Calibri"/>
                <a:cs typeface="Calibri"/>
                <a:sym typeface="Calibri"/>
              </a:rPr>
              <a:t>Compound type: Complex, collection of scalars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Types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u="sng">
                <a:latin typeface="Calibri"/>
                <a:ea typeface="Calibri"/>
                <a:cs typeface="Calibri"/>
                <a:sym typeface="Calibri"/>
              </a:rPr>
              <a:t>Special Types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resource (database connection, file)</a:t>
            </a:r>
          </a:p>
          <a:p>
            <a:pPr indent="-342900" lvl="0" marL="457200">
              <a:spcBef>
                <a:spcPts val="0"/>
              </a:spcBef>
              <a:buSzPct val="100000"/>
              <a:buFont typeface="Calibri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NULL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Types	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u="sng">
                <a:latin typeface="Calibri"/>
                <a:ea typeface="Calibri"/>
                <a:cs typeface="Calibri"/>
                <a:sym typeface="Calibri"/>
              </a:rPr>
              <a:t>Pseudo-Types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Mixed (may accept multiple types, but not necessarily all)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Number (integer or float)</a:t>
            </a:r>
          </a:p>
          <a:p>
            <a:pPr indent="-342900" lvl="0" marL="457200">
              <a:spcBef>
                <a:spcPts val="0"/>
              </a:spcBef>
              <a:buSzPct val="100000"/>
              <a:buFont typeface="Calibri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callback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54000" lvl="0" marL="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Variables are used for storing a values, like text strings, numbers or arrays.</a:t>
            </a:r>
          </a:p>
          <a:p>
            <a:pPr indent="-254000" lvl="0" marL="342900" rtl="0">
              <a:spcBef>
                <a:spcPts val="64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a variable is set it can be used over and over again in your script</a:t>
            </a:r>
          </a:p>
          <a:p>
            <a:pPr indent="-254000" lvl="0" marL="342900" rtl="0">
              <a:spcBef>
                <a:spcPts val="64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variables in PHP start with a $ sign symbol.</a:t>
            </a:r>
          </a:p>
          <a:p>
            <a:pPr indent="-254000" lvl="0" marL="342900" rtl="0">
              <a:spcBef>
                <a:spcPts val="64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correct way of setting a variable in PHP:</a:t>
            </a:r>
          </a:p>
          <a:p>
            <a:pPr indent="-285750" lvl="1" marL="742950" rtl="0">
              <a:spcBef>
                <a:spcPts val="560"/>
              </a:spcBef>
              <a:buClr>
                <a:srgbClr val="FF3300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FF33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>
              <a:spcBef>
                <a:spcPts val="560"/>
              </a:spcBef>
              <a:buClr>
                <a:srgbClr val="FF33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$var_name = ‘value’;</a:t>
            </a:r>
          </a:p>
          <a:p>
            <a:pPr indent="-285750" lvl="1" marL="742950" rtl="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 </a:t>
            </a:r>
          </a:p>
          <a:p>
            <a:pPr indent="-285750" lvl="1" marL="742950" rtl="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$name = “Ed”;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Variables &amp; HTML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1" mar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 indent="457200" lvl="1" marL="0" rtl="0">
              <a:spcBef>
                <a:spcPts val="64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$txt = “Hello World!”;</a:t>
            </a:r>
          </a:p>
          <a:p>
            <a:pPr indent="-285750" lvl="1" marL="742950" rtl="0">
              <a:spcBef>
                <a:spcPts val="64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$number = 16;</a:t>
            </a:r>
          </a:p>
          <a:p>
            <a:pPr indent="-285750" lvl="1" marL="742950" rtl="0">
              <a:spcBef>
                <a:spcPts val="64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rtl="0">
              <a:spcBef>
                <a:spcPts val="64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echo $txt;</a:t>
            </a:r>
          </a:p>
          <a:p>
            <a:pPr indent="-285750" lvl="1" marL="742950" rtl="0">
              <a:spcBef>
                <a:spcPts val="64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echo “&lt;p&gt;”;</a:t>
            </a:r>
          </a:p>
          <a:p>
            <a:pPr indent="-285750" lvl="1" marL="742950" rtl="0">
              <a:spcBef>
                <a:spcPts val="64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echo $number;</a:t>
            </a:r>
          </a:p>
          <a:p>
            <a:pPr indent="0" lvl="1" marL="0">
              <a:spcBef>
                <a:spcPts val="64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PHP String Variables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54000" lvl="0" marL="3429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String variables are used for values that contains character strings.</a:t>
            </a:r>
          </a:p>
          <a:p>
            <a:pPr indent="-254000" lvl="0" marL="342900" rtl="0">
              <a:lnSpc>
                <a:spcPct val="90000"/>
              </a:lnSpc>
              <a:spcBef>
                <a:spcPts val="64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1:</a:t>
            </a:r>
          </a:p>
          <a:p>
            <a:pPr indent="457200" lvl="2" marL="0" rtl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&lt;?php</a:t>
            </a:r>
          </a:p>
          <a:p>
            <a:pPr indent="-228600" lvl="2" marL="1143000" rtl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$txt = "Hello World";</a:t>
            </a:r>
          </a:p>
          <a:p>
            <a:pPr indent="-228600" lvl="2" marL="1143000" rtl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echo $txt;</a:t>
            </a:r>
          </a:p>
          <a:p>
            <a:pPr indent="457200" lvl="2" marL="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PHP?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54000" lvl="0" marL="3429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PHP stands for PHP: </a:t>
            </a:r>
            <a:r>
              <a:rPr b="1" i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Hypertext Preprocessor</a:t>
            </a:r>
          </a:p>
          <a:p>
            <a:pPr indent="-254000" lvl="0" marL="342900" rtl="0">
              <a:lnSpc>
                <a:spcPct val="90000"/>
              </a:lnSpc>
              <a:spcBef>
                <a:spcPts val="64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PHP is a server-side scripting languagePHP scripts are executed on the server.</a:t>
            </a:r>
          </a:p>
          <a:p>
            <a:pPr indent="-254000" lvl="0" marL="342900" rtl="0">
              <a:lnSpc>
                <a:spcPct val="90000"/>
              </a:lnSpc>
              <a:spcBef>
                <a:spcPts val="64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PHP supports many databases (MySQL, Informix, Oracle, Sybase, Solid, PostgreSQL, Generic ODBC, etc.)</a:t>
            </a:r>
          </a:p>
          <a:p>
            <a:pPr indent="-254000" lvl="0" marL="342900" rtl="0">
              <a:lnSpc>
                <a:spcPct val="90000"/>
              </a:lnSpc>
              <a:spcBef>
                <a:spcPts val="64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PHP is an open source software (OSS)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Concatenation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54000" lvl="0" marL="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2:</a:t>
            </a:r>
          </a:p>
          <a:p>
            <a:pPr indent="-228600" lvl="2" marL="114300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&lt;?php</a:t>
            </a:r>
          </a:p>
          <a:p>
            <a:pPr indent="-228600" lvl="2" marL="160020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$textStr = "Hello World";</a:t>
            </a:r>
          </a:p>
          <a:p>
            <a:pPr indent="-228600" lvl="2" marL="160020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$numStr = "1234";</a:t>
            </a:r>
          </a:p>
          <a:p>
            <a:pPr indent="-228600" lvl="2" marL="160020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echo $textStr  .  " "  .  $numStr;</a:t>
            </a:r>
          </a:p>
          <a:p>
            <a:pPr indent="-228600" lvl="2" marL="114300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Create PHP script that will: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- Instantiate a variable with string assigned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- Instantiate a second variable with string assigned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- Output (echo) both variables by concatenating, provide space between output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Constants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As the name implies, the holder of a value that can not change. May start with letter or underscore, may contain number, letter, underscore. 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By convention,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always upper case.</a:t>
            </a:r>
          </a:p>
          <a:p>
            <a:pPr lvl="0" rtl="0">
              <a:lnSpc>
                <a:spcPct val="139363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39363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define('USER_NAME', 'db_user'); </a:t>
            </a:r>
          </a:p>
          <a:p>
            <a:pPr lvl="0" rtl="0">
              <a:lnSpc>
                <a:spcPct val="139363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define('PASSWORD', 'xxxxxpasswordxxxxx');   </a:t>
            </a:r>
          </a:p>
          <a:p>
            <a:pPr lvl="0" rtl="0">
              <a:lnSpc>
                <a:spcPct val="139363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9363"/>
              </a:lnSpc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 USER_NAME = ‘db_user’; 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 PASSWORD = ‘xxxpasswordxxx’;  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Usage: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echo USER_NAME;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	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1) Assign a value to a variable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2) Define a constant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3) Echo both using concatenation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PHP Operators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54000" lvl="0" marL="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Arithmetic Operators</a:t>
            </a:r>
          </a:p>
          <a:p>
            <a:pPr indent="-285750" lvl="1" marL="742950" rtl="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	Addition	</a:t>
            </a:r>
          </a:p>
          <a:p>
            <a:pPr indent="-285750" lvl="1" marL="742950" rtl="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	Subtraction	</a:t>
            </a:r>
          </a:p>
          <a:p>
            <a:pPr indent="-285750" lvl="1" marL="742950" rtl="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	Multiplication</a:t>
            </a:r>
          </a:p>
          <a:p>
            <a:pPr indent="-285750" lvl="1" marL="742950" rtl="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	Division	</a:t>
            </a:r>
          </a:p>
          <a:p>
            <a:pPr indent="-285750" lvl="1" marL="742950" rtl="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	Modulus (division remainder)	</a:t>
            </a:r>
          </a:p>
          <a:p>
            <a:pPr indent="-285750" lvl="1" marL="742950" rtl="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++	Increment	</a:t>
            </a:r>
          </a:p>
          <a:p>
            <a:pPr indent="-285750" lvl="1" marL="74295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--	Decrement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PHP Operators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79400" lvl="0" marL="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Comparison Operators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L="342900" rtl="0">
              <a:spcBef>
                <a:spcPts val="560"/>
              </a:spcBef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==	is equal to</a:t>
            </a:r>
          </a:p>
          <a:p>
            <a:pPr indent="-342900" lvl="0" marL="800100" rtl="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i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5 == 8 returns false</a:t>
            </a:r>
          </a:p>
          <a:p>
            <a:pPr lvl="0" marL="342900" rtl="0">
              <a:spcBef>
                <a:spcPts val="560"/>
              </a:spcBef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!=		is not equal	</a:t>
            </a:r>
          </a:p>
          <a:p>
            <a:pPr indent="-342900" lvl="0" marL="800100" rtl="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i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5 != 8 returns true</a:t>
            </a:r>
          </a:p>
          <a:p>
            <a:pPr lvl="0" marL="342900" rtl="0">
              <a:spcBef>
                <a:spcPts val="560"/>
              </a:spcBef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		is greater than	</a:t>
            </a:r>
          </a:p>
          <a:p>
            <a:pPr indent="-342900" lvl="0" marL="800100" rtl="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i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5&gt;8 returns false</a:t>
            </a:r>
          </a:p>
          <a:p>
            <a:pPr lvl="0" marL="342900" rtl="0">
              <a:spcBef>
                <a:spcPts val="560"/>
              </a:spcBef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		is less than	</a:t>
            </a:r>
          </a:p>
          <a:p>
            <a:pPr indent="-342900" lvl="0" marL="800100" rtl="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i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5&lt;8 returns true</a:t>
            </a:r>
          </a:p>
          <a:p>
            <a:pPr lvl="0" marL="34290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PHP Operators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342900" rtl="0">
              <a:spcBef>
                <a:spcPts val="560"/>
              </a:spcBef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&gt;=	is greater than or equal to	</a:t>
            </a:r>
          </a:p>
          <a:p>
            <a:pPr indent="-342900" lvl="0" marL="800100" rtl="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i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5&gt;=8 returns false</a:t>
            </a:r>
          </a:p>
          <a:p>
            <a:pPr lvl="0" marL="342900" rtl="0">
              <a:spcBef>
                <a:spcPts val="560"/>
              </a:spcBef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&lt;=	is less than or equal to	</a:t>
            </a:r>
          </a:p>
          <a:p>
            <a:pPr indent="-342900" lvl="0" marL="800100" rtl="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i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5&lt;=8 returns true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546100" lvl="0" marL="6096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Assign values to two variables. Use comparison operators to test whether the first value is</a:t>
            </a:r>
          </a:p>
          <a:p>
            <a:pPr indent="-495300" lvl="1" marL="9906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–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same as the second</a:t>
            </a:r>
          </a:p>
          <a:p>
            <a:pPr indent="-495300" lvl="1" marL="9906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–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Less than the second</a:t>
            </a:r>
          </a:p>
          <a:p>
            <a:pPr indent="-495300" lvl="1" marL="9906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–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Greater than the second</a:t>
            </a:r>
          </a:p>
          <a:p>
            <a:pPr indent="-495300" lvl="1" marL="9906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–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Less than or equal to the second</a:t>
            </a:r>
          </a:p>
          <a:p>
            <a:pPr indent="-546100" lvl="0" marL="609600" rtl="0">
              <a:lnSpc>
                <a:spcPct val="90000"/>
              </a:lnSpc>
              <a:spcBef>
                <a:spcPts val="56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 the result of each test to the browser.</a:t>
            </a:r>
          </a:p>
          <a:p>
            <a:pPr indent="-546100" lvl="0" marL="609600">
              <a:lnSpc>
                <a:spcPct val="90000"/>
              </a:lnSpc>
              <a:spcBef>
                <a:spcPts val="56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Change the values assigned to your test variables and run the script again.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Conditionals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3429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If...Else Statement</a:t>
            </a:r>
          </a:p>
          <a:p>
            <a:pPr indent="-254000" lvl="0" marL="342900" rtl="0">
              <a:lnSpc>
                <a:spcPct val="90000"/>
              </a:lnSpc>
              <a:spcBef>
                <a:spcPts val="64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you want to execute some code if a condition is true and another code if a condition is false, use the if....else statement.</a:t>
            </a:r>
          </a:p>
          <a:p>
            <a:pPr indent="-254000" lvl="0" marL="342900" rtl="0">
              <a:lnSpc>
                <a:spcPct val="90000"/>
              </a:lnSpc>
              <a:spcBef>
                <a:spcPts val="64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</a:t>
            </a:r>
          </a:p>
          <a:p>
            <a:pPr indent="-228600" lvl="2" marL="11430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(condition)</a:t>
            </a:r>
          </a:p>
          <a:p>
            <a:pPr indent="-228600" lvl="2" marL="11430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code to be executed if condition is true;</a:t>
            </a:r>
          </a:p>
          <a:p>
            <a:pPr indent="-228600" lvl="2" marL="11430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</a:p>
          <a:p>
            <a:pPr indent="-228600" lvl="2" marL="11430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code to be executed if condition is false;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Conditionals	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34290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Example 1:</a:t>
            </a:r>
          </a:p>
          <a:p>
            <a:pPr indent="-285750" lvl="1" marL="74295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</a:p>
          <a:p>
            <a:pPr indent="-285750" lvl="1" marL="74295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</a:p>
          <a:p>
            <a:pPr indent="-285750" lvl="1" marL="74295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 indent="-285750" lvl="1" marL="120015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$d = date("D");</a:t>
            </a:r>
          </a:p>
          <a:p>
            <a:pPr indent="-285750" lvl="1" marL="120015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($d == "Fri") {</a:t>
            </a:r>
          </a:p>
          <a:p>
            <a:pPr indent="-285750" lvl="1" marL="74295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			echo "Have a nice weekend!"; </a:t>
            </a:r>
          </a:p>
          <a:p>
            <a:pPr indent="-285750" lvl="1" marL="120015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else {</a:t>
            </a:r>
          </a:p>
          <a:p>
            <a:pPr indent="-285750" lvl="1" marL="74295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			echo "Have a nice day!"; </a:t>
            </a:r>
          </a:p>
          <a:p>
            <a:pPr indent="-285750" lvl="1" marL="120015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285750" lvl="1" marL="74295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  <a:p>
            <a:pPr indent="-285750" lvl="1" marL="74295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</a:p>
          <a:p>
            <a:pPr indent="-285750" lvl="1" marL="74295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PHP?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54000" lvl="0" marL="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PHP runs on different platforms (Windows, Linux, Unix, etc.)</a:t>
            </a:r>
          </a:p>
          <a:p>
            <a:pPr indent="-254000" lvl="0" marL="342900" rtl="0">
              <a:spcBef>
                <a:spcPts val="64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PHP is compatible with almost all servers used today (Apache, IIS, etc.)</a:t>
            </a:r>
          </a:p>
          <a:p>
            <a:pPr indent="-254000" lvl="0" marL="342900" rtl="0">
              <a:spcBef>
                <a:spcPts val="64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PHP is FREE to download from the official PHP resource: </a:t>
            </a:r>
            <a:r>
              <a:rPr i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www.php.net</a:t>
            </a:r>
          </a:p>
          <a:p>
            <a:pPr indent="-254000" lvl="0" marL="342900">
              <a:spcBef>
                <a:spcPts val="64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PHP is easy to learn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Conditionals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34290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Example 2:</a:t>
            </a:r>
          </a:p>
          <a:p>
            <a:pPr indent="-285750" lvl="1" marL="74295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</a:p>
          <a:p>
            <a:pPr indent="-285750" lvl="1" marL="74295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</a:p>
          <a:p>
            <a:pPr indent="-285750" lvl="1" marL="74295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 indent="-285750" lvl="1" marL="120015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$d=date("D");</a:t>
            </a:r>
          </a:p>
          <a:p>
            <a:pPr indent="-285750" lvl="1" marL="120015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($d=="Fri") {</a:t>
            </a:r>
          </a:p>
          <a:p>
            <a:pPr indent="-285750" lvl="1" marL="74295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			echo "Hello!&lt;br /&gt;"; </a:t>
            </a:r>
          </a:p>
          <a:p>
            <a:pPr indent="-285750" lvl="1" marL="74295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			echo "Have a nice weekend!";</a:t>
            </a:r>
          </a:p>
          <a:p>
            <a:pPr indent="-285750" lvl="1" marL="74295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			echo "See you on Monday!";</a:t>
            </a:r>
          </a:p>
          <a:p>
            <a:pPr indent="-285750" lvl="1" marL="120015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285750" lvl="1" marL="74295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  <a:p>
            <a:pPr indent="-285750" lvl="1" marL="74295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</a:p>
          <a:p>
            <a:pPr indent="-285750" lvl="1" marL="74295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Conditionals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54000" lvl="0" marL="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you want to execute some code if one of several conditions are true use the elseif statement </a:t>
            </a:r>
          </a:p>
          <a:p>
            <a:pPr indent="-254000" lvl="0" marL="342900" rtl="0">
              <a:spcBef>
                <a:spcPts val="64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</a:t>
            </a:r>
          </a:p>
          <a:p>
            <a:pPr indent="-285750" lvl="1" marL="742950" rtl="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(condition)</a:t>
            </a:r>
          </a:p>
          <a:p>
            <a:pPr indent="-285750" lvl="1" marL="742950" rtl="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code to be executed if condition is true;</a:t>
            </a:r>
          </a:p>
          <a:p>
            <a:pPr indent="-285750" lvl="1" marL="742950" rtl="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elseif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(condition)</a:t>
            </a:r>
          </a:p>
          <a:p>
            <a:pPr indent="-285750" lvl="1" marL="742950" rtl="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code to be executed if condition is true;</a:t>
            </a:r>
          </a:p>
          <a:p>
            <a:pPr indent="-285750" lvl="1" marL="742950" rtl="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</a:p>
          <a:p>
            <a:pPr indent="-285750" lvl="1" marL="742950" rtl="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code to be executed if condition is false;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Conditionals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34290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Example 3:</a:t>
            </a:r>
          </a:p>
          <a:p>
            <a:pPr indent="-285750" lvl="1" marL="74295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</a:p>
          <a:p>
            <a:pPr indent="-285750" lvl="1" marL="74295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</a:p>
          <a:p>
            <a:pPr indent="-285750" lvl="1" marL="74295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 indent="-285750" lvl="1" marL="74295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$d=date("D");</a:t>
            </a:r>
          </a:p>
          <a:p>
            <a:pPr indent="-285750" lvl="1" marL="74295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($d=="Fri") {</a:t>
            </a:r>
          </a:p>
          <a:p>
            <a:pPr indent="-285750" lvl="1" marL="74295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echo "Have a nice weekend!"; </a:t>
            </a:r>
          </a:p>
          <a:p>
            <a:pPr indent="-285750" lvl="1" marL="74295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elseif ($d=="Sun") {</a:t>
            </a:r>
          </a:p>
          <a:p>
            <a:pPr indent="-285750" lvl="1" marL="74295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echo "Have a nice Sunday!"; </a:t>
            </a:r>
          </a:p>
          <a:p>
            <a:pPr indent="-285750" lvl="1" marL="74295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else {</a:t>
            </a:r>
          </a:p>
          <a:p>
            <a:pPr indent="-285750" lvl="1" marL="74295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echo "Have a nice day!"; </a:t>
            </a:r>
          </a:p>
          <a:p>
            <a:pPr indent="-285750" lvl="1" marL="74295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285750" lvl="1" marL="74295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  <a:p>
            <a:pPr indent="-285750" lvl="1" marL="74295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</a:p>
          <a:p>
            <a:pPr indent="-285750" lvl="1" marL="74295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Assign 2 integers to variables. Write if/then/else statement to output (echo) text if: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number is less than x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alibri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number is greater than x</a:t>
            </a:r>
          </a:p>
          <a:p>
            <a:pPr indent="-342900" lvl="0" marL="457200">
              <a:spcBef>
                <a:spcPts val="0"/>
              </a:spcBef>
              <a:buSzPct val="100000"/>
              <a:buFont typeface="Calibri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number is = to x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Conditionals: Switch 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54000" lvl="0" marL="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you want to select one of many blocks of code to be executed, use the Switch statement.</a:t>
            </a:r>
          </a:p>
          <a:p>
            <a:pPr indent="-342900" lvl="0" marL="342900" rtl="0">
              <a:spcBef>
                <a:spcPts val="640"/>
              </a:spcBef>
              <a:buClr>
                <a:srgbClr val="000000"/>
              </a:buClr>
              <a:buSzPct val="177777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>
              <a:spcBef>
                <a:spcPts val="64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switch statement is used to avoid long blocks of if..elseif..else code.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Conditionals: Switch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54000" lvl="0" marL="342900" rtl="0">
              <a:spcBef>
                <a:spcPts val="0"/>
              </a:spcBef>
              <a:buClr>
                <a:srgbClr val="000000"/>
              </a:buClr>
              <a:buSzPct val="100000"/>
              <a:buFont typeface="Consolas"/>
              <a:buChar char="•"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Syntax</a:t>
            </a:r>
          </a:p>
          <a:p>
            <a:pPr indent="-228600" lvl="2" marL="1143000" rtl="0">
              <a:spcBef>
                <a:spcPts val="4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switch (expression)</a:t>
            </a:r>
          </a:p>
          <a:p>
            <a:pPr indent="-228600" lvl="2" marL="1143000" rtl="0">
              <a:spcBef>
                <a:spcPts val="4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-228600" lvl="2" marL="1143000" rtl="0">
              <a:spcBef>
                <a:spcPts val="4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case label1:</a:t>
            </a:r>
          </a:p>
          <a:p>
            <a:pPr indent="-228600" lvl="2" marL="1143000" rtl="0">
              <a:spcBef>
                <a:spcPts val="4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code to be executed if expression = label1;</a:t>
            </a:r>
          </a:p>
          <a:p>
            <a:pPr indent="-228600" lvl="2" marL="1143000" rtl="0">
              <a:spcBef>
                <a:spcPts val="4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break;  </a:t>
            </a:r>
          </a:p>
          <a:p>
            <a:pPr indent="-228600" lvl="2" marL="1143000" rtl="0">
              <a:spcBef>
                <a:spcPts val="4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case label2:</a:t>
            </a:r>
          </a:p>
          <a:p>
            <a:pPr indent="-228600" lvl="2" marL="1143000" rtl="0">
              <a:spcBef>
                <a:spcPts val="4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code to be executed if expression = label2;</a:t>
            </a:r>
          </a:p>
          <a:p>
            <a:pPr indent="-228600" lvl="2" marL="1143000" rtl="0">
              <a:spcBef>
                <a:spcPts val="4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break;</a:t>
            </a:r>
          </a:p>
          <a:p>
            <a:pPr indent="-228600" lvl="2" marL="1143000" rtl="0">
              <a:spcBef>
                <a:spcPts val="4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default:</a:t>
            </a:r>
          </a:p>
          <a:p>
            <a:pPr indent="-228600" lvl="2" marL="1143000" rtl="0">
              <a:spcBef>
                <a:spcPts val="4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code to be executed</a:t>
            </a:r>
          </a:p>
          <a:p>
            <a:pPr indent="-228600" lvl="2" marL="1143000" rtl="0">
              <a:spcBef>
                <a:spcPts val="4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if expression is different   from both label1 and label2;</a:t>
            </a:r>
          </a:p>
          <a:p>
            <a:pPr indent="-228600" lvl="2" marL="1143000">
              <a:spcBef>
                <a:spcPts val="4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Conditionals: Switch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2" marL="1143000" rtl="0">
              <a:lnSpc>
                <a:spcPct val="80000"/>
              </a:lnSpc>
              <a:spcBef>
                <a:spcPts val="28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 indent="-228600" lvl="2" marL="1143000" rtl="0">
              <a:lnSpc>
                <a:spcPct val="80000"/>
              </a:lnSpc>
              <a:spcBef>
                <a:spcPts val="28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$x = 12;</a:t>
            </a:r>
          </a:p>
          <a:p>
            <a:pPr indent="-228600" lvl="2" marL="1143000" rtl="0">
              <a:lnSpc>
                <a:spcPct val="80000"/>
              </a:lnSpc>
              <a:spcBef>
                <a:spcPts val="28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2" marL="1143000" rtl="0">
              <a:lnSpc>
                <a:spcPct val="80000"/>
              </a:lnSpc>
              <a:spcBef>
                <a:spcPts val="28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switch ($x) {</a:t>
            </a:r>
          </a:p>
          <a:p>
            <a:pPr indent="-228600" lvl="2" marL="1143000" rtl="0">
              <a:lnSpc>
                <a:spcPct val="80000"/>
              </a:lnSpc>
              <a:spcBef>
                <a:spcPts val="28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case 1:</a:t>
            </a:r>
          </a:p>
          <a:p>
            <a:pPr indent="-228600" lvl="2" marL="1143000" rtl="0">
              <a:lnSpc>
                <a:spcPct val="80000"/>
              </a:lnSpc>
              <a:spcBef>
                <a:spcPts val="28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echo "Number 1";</a:t>
            </a:r>
          </a:p>
          <a:p>
            <a:pPr indent="-228600" lvl="2" marL="1143000" rtl="0">
              <a:lnSpc>
                <a:spcPct val="80000"/>
              </a:lnSpc>
              <a:spcBef>
                <a:spcPts val="28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break;</a:t>
            </a:r>
          </a:p>
          <a:p>
            <a:pPr indent="-228600" lvl="2" marL="1143000" rtl="0">
              <a:lnSpc>
                <a:spcPct val="80000"/>
              </a:lnSpc>
              <a:spcBef>
                <a:spcPts val="28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case 2:</a:t>
            </a:r>
          </a:p>
          <a:p>
            <a:pPr indent="-228600" lvl="2" marL="1143000" rtl="0">
              <a:lnSpc>
                <a:spcPct val="80000"/>
              </a:lnSpc>
              <a:spcBef>
                <a:spcPts val="28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echo "Number 2";</a:t>
            </a:r>
          </a:p>
          <a:p>
            <a:pPr indent="-228600" lvl="2" marL="1143000" rtl="0">
              <a:lnSpc>
                <a:spcPct val="80000"/>
              </a:lnSpc>
              <a:spcBef>
                <a:spcPts val="28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break;</a:t>
            </a:r>
          </a:p>
          <a:p>
            <a:pPr indent="-228600" lvl="2" marL="1143000" rtl="0">
              <a:lnSpc>
                <a:spcPct val="80000"/>
              </a:lnSpc>
              <a:spcBef>
                <a:spcPts val="28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case 3:</a:t>
            </a:r>
          </a:p>
          <a:p>
            <a:pPr indent="-228600" lvl="2" marL="1143000" rtl="0">
              <a:lnSpc>
                <a:spcPct val="80000"/>
              </a:lnSpc>
              <a:spcBef>
                <a:spcPts val="28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echo "Number 3";</a:t>
            </a:r>
          </a:p>
          <a:p>
            <a:pPr indent="-228600" lvl="2" marL="1143000" rtl="0">
              <a:lnSpc>
                <a:spcPct val="80000"/>
              </a:lnSpc>
              <a:spcBef>
                <a:spcPts val="28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break;</a:t>
            </a:r>
          </a:p>
          <a:p>
            <a:pPr indent="-228600" lvl="2" marL="1143000" rtl="0">
              <a:lnSpc>
                <a:spcPct val="80000"/>
              </a:lnSpc>
              <a:spcBef>
                <a:spcPts val="28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default:</a:t>
            </a:r>
          </a:p>
          <a:p>
            <a:pPr indent="-228600" lvl="2" marL="1143000" rtl="0">
              <a:lnSpc>
                <a:spcPct val="80000"/>
              </a:lnSpc>
              <a:spcBef>
                <a:spcPts val="28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echo "No number between 1 and 3";</a:t>
            </a:r>
          </a:p>
          <a:p>
            <a:pPr indent="-228600" lvl="2" marL="1143000" rtl="0">
              <a:lnSpc>
                <a:spcPct val="80000"/>
              </a:lnSpc>
              <a:spcBef>
                <a:spcPts val="28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228600" lvl="2" marL="1143000" rtl="0">
              <a:lnSpc>
                <a:spcPct val="80000"/>
              </a:lnSpc>
              <a:spcBef>
                <a:spcPts val="28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Loops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03200" lvl="0" marL="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Looping statements in PHP are used to execute the same block of code a specified number of times.</a:t>
            </a:r>
          </a:p>
          <a:p>
            <a:pPr indent="-203200" lvl="0" marL="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Looping statements in PHP are used to execute the same block of code a specified number of times.</a:t>
            </a:r>
          </a:p>
          <a:p>
            <a:pPr indent="-203200" lvl="0" marL="342900" rtl="0">
              <a:spcBef>
                <a:spcPts val="68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PHP we have the following looping statements:</a:t>
            </a:r>
          </a:p>
          <a:p>
            <a:pPr indent="-222250" lvl="1" marL="742950" rtl="0">
              <a:spcBef>
                <a:spcPts val="560"/>
              </a:spcBef>
              <a:buClr>
                <a:srgbClr val="000000"/>
              </a:buClr>
              <a:buSzPct val="100000"/>
              <a:buFont typeface="Calibri"/>
              <a:buChar char="–"/>
            </a:pPr>
            <a:r>
              <a:rPr i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loops </a:t>
            </a:r>
          </a:p>
          <a:p>
            <a:pPr indent="-222250" lvl="1" marL="742950" rtl="0">
              <a:spcBef>
                <a:spcPts val="560"/>
              </a:spcBef>
              <a:buClr>
                <a:srgbClr val="000000"/>
              </a:buClr>
              <a:buSzPct val="100000"/>
              <a:buFont typeface="Calibri"/>
              <a:buChar char="–"/>
            </a:pPr>
            <a:r>
              <a:rPr i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do...while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loops</a:t>
            </a:r>
          </a:p>
          <a:p>
            <a:pPr indent="-222250" lvl="1" marL="742950" rtl="0">
              <a:spcBef>
                <a:spcPts val="560"/>
              </a:spcBef>
              <a:buClr>
                <a:srgbClr val="000000"/>
              </a:buClr>
              <a:buSzPct val="100000"/>
              <a:buFont typeface="Calibri"/>
              <a:buChar char="–"/>
            </a:pPr>
            <a:r>
              <a:rPr i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loops </a:t>
            </a:r>
          </a:p>
          <a:p>
            <a:pPr indent="-222250" lvl="1" marL="742950" rtl="0">
              <a:spcBef>
                <a:spcPts val="560"/>
              </a:spcBef>
              <a:buClr>
                <a:srgbClr val="000000"/>
              </a:buClr>
              <a:buSzPct val="100000"/>
              <a:buFont typeface="Calibri"/>
              <a:buChar char="–"/>
            </a:pPr>
            <a:r>
              <a:rPr i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foreach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loops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Loops: While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54000" lvl="0" marL="3429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while statement will execute a block of code if and as long as a condition is true.</a:t>
            </a:r>
          </a:p>
          <a:p>
            <a:pPr indent="-254000" lvl="0" marL="342900" rtl="0">
              <a:lnSpc>
                <a:spcPct val="90000"/>
              </a:lnSpc>
              <a:spcBef>
                <a:spcPts val="64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</a:p>
          <a:p>
            <a:pPr indent="-285750" lvl="1" marL="742950" rtl="0">
              <a:lnSpc>
                <a:spcPct val="90000"/>
              </a:lnSpc>
              <a:spcBef>
                <a:spcPts val="56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>
              <a:lnSpc>
                <a:spcPct val="90000"/>
              </a:lnSpc>
              <a:spcBef>
                <a:spcPts val="56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 (condition) {</a:t>
            </a:r>
          </a:p>
          <a:p>
            <a:pPr indent="-285750" lvl="1" marL="742950" rtl="0">
              <a:lnSpc>
                <a:spcPct val="90000"/>
              </a:lnSpc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statement 1;</a:t>
            </a:r>
          </a:p>
          <a:p>
            <a:pPr indent="-285750" lvl="1" marL="742950" rtl="0">
              <a:lnSpc>
                <a:spcPct val="90000"/>
              </a:lnSpc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statement 2;</a:t>
            </a:r>
          </a:p>
          <a:p>
            <a:pPr indent="-285750" lvl="1" marL="742950" rtl="0">
              <a:lnSpc>
                <a:spcPct val="90000"/>
              </a:lnSpc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Loops: While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34290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</a:p>
          <a:p>
            <a:pPr lvl="0" marL="342900" rtl="0">
              <a:lnSpc>
                <a:spcPct val="80000"/>
              </a:lnSpc>
              <a:spcBef>
                <a:spcPts val="560"/>
              </a:spcBef>
              <a:buNone/>
            </a:pPr>
            <a:r>
              <a:rPr lang="en" sz="2800">
                <a:solidFill>
                  <a:srgbClr val="000000"/>
                </a:solidFill>
              </a:rPr>
              <a:t>	</a:t>
            </a:r>
          </a:p>
          <a:p>
            <a:pPr indent="-285750" lvl="1" marL="74295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$i = 1;</a:t>
            </a:r>
          </a:p>
          <a:p>
            <a:pPr indent="-285750" lvl="1" marL="742950" rtl="0">
              <a:lnSpc>
                <a:spcPct val="8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 ( $i &lt;= 5) {</a:t>
            </a:r>
          </a:p>
          <a:p>
            <a:pPr indent="-285750" lvl="1" marL="74295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echo "The number is " . $i . "&lt;br&gt;";</a:t>
            </a:r>
          </a:p>
          <a:p>
            <a:pPr indent="-285750" lvl="1" marL="74295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$i++;</a:t>
            </a:r>
          </a:p>
          <a:p>
            <a:pPr indent="-285750" lvl="1" marL="74295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Started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54000" lvl="0" marL="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Install an Apache server on a Windows or Linux machine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rtl="0">
              <a:spcBef>
                <a:spcPts val="64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Install PHP on a Windows or Linux machine</a:t>
            </a:r>
          </a:p>
          <a:p>
            <a:pPr lvl="0" rtl="0">
              <a:spcBef>
                <a:spcPts val="64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>
              <a:spcBef>
                <a:spcPts val="64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Install MySQL on a Windows or Linux machine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 paint brush costs $3. Display the price for paint brushes up to 100 paint brushes in increments of 10, starting with a value of 0 paint brushes. Use a “while” loop.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Loops: Do… while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79400" lvl="0" marL="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do...while statement will execute a block of code at least once - it then will repeat the loop as long as a condition is true.</a:t>
            </a:r>
          </a:p>
          <a:p>
            <a:pPr indent="-279400" lvl="0" marL="342900" rtl="0">
              <a:spcBef>
                <a:spcPts val="56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</a:p>
          <a:p>
            <a:pPr indent="-285750" lvl="1" marL="74295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{</a:t>
            </a:r>
          </a:p>
          <a:p>
            <a:pPr indent="-285750" lvl="1" marL="120015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 to be executed;</a:t>
            </a:r>
          </a:p>
          <a:p>
            <a:pPr indent="-285750" lvl="1" marL="74295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-285750" lvl="1" marL="74295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while (condition);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Loops: Do… while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54000" lvl="0" marL="3429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  <a:p>
            <a:pPr indent="-228600" lvl="2" marL="11430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228600" lvl="2" marL="11430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$i=0;</a:t>
            </a:r>
          </a:p>
          <a:p>
            <a:pPr indent="-228600" lvl="2" marL="114300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 {</a:t>
            </a:r>
          </a:p>
          <a:p>
            <a:pPr indent="-228600" lvl="2" marL="11430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	echo "The number is " . $i . "&lt;br&gt;";</a:t>
            </a:r>
          </a:p>
          <a:p>
            <a:pPr indent="-228600" lvl="2" marL="16002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$i++;</a:t>
            </a:r>
          </a:p>
          <a:p>
            <a:pPr indent="-228600" lvl="2" marL="11430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228600" lvl="2" marL="11430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 ($i&lt;5);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 paint brush costs $3. Display the price for paint brushes up to 100 paint brushes in increments of 10. Start at 100 and go DOWN to 10. Use a “do while” loop.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Loops: The for Statement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54000" lvl="0" marL="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for statement is used when you know how many times you want to execute a statement or a list of statements.</a:t>
            </a:r>
          </a:p>
          <a:p>
            <a:pPr indent="-254000" lvl="0" marL="342900" rtl="0">
              <a:spcBef>
                <a:spcPts val="64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</a:p>
          <a:p>
            <a:pPr indent="-228600" lvl="2" marL="114300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(initialization; condition; increment) {</a:t>
            </a:r>
          </a:p>
          <a:p>
            <a:pPr indent="-228600" lvl="2" marL="114300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code to be executed;</a:t>
            </a:r>
          </a:p>
          <a:p>
            <a:pPr indent="-228600" lvl="2" marL="114300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Loops: The for Statement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54000" lvl="0" marL="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  <a:p>
            <a:pPr indent="-228600" lvl="2" marL="114300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228600" lvl="2" marL="1143000" rt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($i=1; $i&lt;=5; $i++) {</a:t>
            </a:r>
          </a:p>
          <a:p>
            <a:pPr indent="-228600" lvl="2" marL="114300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echo "Hello World!&lt;br&gt;";</a:t>
            </a:r>
          </a:p>
          <a:p>
            <a:pPr indent="-228600" lvl="2" marL="114300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Using a “for loop”, display a list of numbers using the range 1 through 100. Format in HTML and be sure to use a &lt;br&gt; after each displayed number.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Arrays	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an array?</a:t>
            </a:r>
          </a:p>
          <a:p>
            <a:pPr indent="-222250" lvl="1" marL="742950" rtl="0">
              <a:spcBef>
                <a:spcPts val="560"/>
              </a:spcBef>
              <a:buClr>
                <a:srgbClr val="000000"/>
              </a:buClr>
              <a:buSzPct val="100000"/>
              <a:buFont typeface="Calibri"/>
              <a:buChar char="–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working with PHP, sooner or later, you might want to create many similar variables.</a:t>
            </a:r>
          </a:p>
          <a:p>
            <a:pPr indent="-222250" lvl="1" marL="742950" rtl="0">
              <a:spcBef>
                <a:spcPts val="560"/>
              </a:spcBef>
              <a:buClr>
                <a:srgbClr val="000000"/>
              </a:buClr>
              <a:buSzPct val="100000"/>
              <a:buFont typeface="Calibri"/>
              <a:buChar char="–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Instead of having many similar variables, you can store the data as elements in an array.</a:t>
            </a:r>
          </a:p>
          <a:p>
            <a:pPr indent="-222250" lvl="1" marL="742950">
              <a:spcBef>
                <a:spcPts val="560"/>
              </a:spcBef>
              <a:buClr>
                <a:srgbClr val="000000"/>
              </a:buClr>
              <a:buSzPct val="100000"/>
              <a:buFont typeface="Calibri"/>
              <a:buChar char="–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element in the array has its own ID so that it can be easily accessed.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Indexed Arrays	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marL="34290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 lvl="0" marL="342900" rtl="0">
              <a:spcBef>
                <a:spcPts val="64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$names = array("Peter","Quagmire","Joe");</a:t>
            </a:r>
          </a:p>
          <a:p>
            <a:pPr lvl="0" marL="342900" rtl="0">
              <a:spcBef>
                <a:spcPts val="64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echo $names[1] . " and " . $names[2] . " are ". $names[0] . "'s neighbors";</a:t>
            </a:r>
          </a:p>
          <a:p>
            <a:pPr lvl="0" marL="342900">
              <a:spcBef>
                <a:spcPts val="64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Indexed Arrays	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marL="34290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 lvl="0" marL="342900" rtl="0">
              <a:spcBef>
                <a:spcPts val="64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$names[0] = "Peter";</a:t>
            </a:r>
          </a:p>
          <a:p>
            <a:pPr lvl="0" marL="342900" rtl="0">
              <a:spcBef>
                <a:spcPts val="64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$names[1] = "Quagmire";</a:t>
            </a:r>
          </a:p>
          <a:p>
            <a:pPr lvl="0" marL="342900" rtl="0">
              <a:spcBef>
                <a:spcPts val="64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$names[2] = "Joe";</a:t>
            </a:r>
          </a:p>
          <a:p>
            <a:pPr lvl="0" marL="342900" rtl="0">
              <a:spcBef>
                <a:spcPts val="64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echo $names[1] . " and " . $names[2] . " are ". $names[0] . "'s neighbors";</a:t>
            </a:r>
          </a:p>
          <a:p>
            <a:pPr lvl="0" marL="342900">
              <a:spcBef>
                <a:spcPts val="64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Downloads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54000" lvl="0" marL="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Download PHP for free here: http://www.php.net/downloads.php</a:t>
            </a:r>
          </a:p>
          <a:p>
            <a:pPr indent="-342900" lvl="0" marL="342900" rtl="0">
              <a:spcBef>
                <a:spcPts val="640"/>
              </a:spcBef>
              <a:buClr>
                <a:srgbClr val="000000"/>
              </a:buClr>
              <a:buSzPct val="177777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rtl="0">
              <a:spcBef>
                <a:spcPts val="64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Download MySQL for free here: http://www.mysql.com/downloads/index.html</a:t>
            </a:r>
          </a:p>
          <a:p>
            <a:pPr indent="-342900" lvl="0" marL="342900" rtl="0">
              <a:spcBef>
                <a:spcPts val="640"/>
              </a:spcBef>
              <a:buClr>
                <a:srgbClr val="000000"/>
              </a:buClr>
              <a:buSzPct val="177777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>
              <a:spcBef>
                <a:spcPts val="64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Download Apache for free here: http://httpd.apache.org/download.cgi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Loops: The foreach Statement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79400" lvl="0" marL="34290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foreach statement is used to loop through arrays.</a:t>
            </a:r>
          </a:p>
          <a:p>
            <a:pPr indent="-279400" lvl="0" marL="342900" rtl="0">
              <a:lnSpc>
                <a:spcPct val="80000"/>
              </a:lnSpc>
              <a:spcBef>
                <a:spcPts val="56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every loop, the value of the current array element is assigned to $value (and the array pointer is moved by one) - so on the next loop, you'll be looking at the next element.</a:t>
            </a:r>
          </a:p>
          <a:p>
            <a:pPr indent="-279400" lvl="0" marL="342900" rtl="0">
              <a:lnSpc>
                <a:spcPct val="80000"/>
              </a:lnSpc>
              <a:spcBef>
                <a:spcPts val="56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</a:p>
          <a:p>
            <a:pPr indent="-228600" lvl="2" marL="1143000" rtl="0">
              <a:lnSpc>
                <a:spcPct val="80000"/>
              </a:lnSpc>
              <a:spcBef>
                <a:spcPts val="400"/>
              </a:spcBef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foreach (array as value) {</a:t>
            </a:r>
          </a:p>
          <a:p>
            <a:pPr indent="-228600" lvl="2" marL="1143000" rtl="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code to be executed;</a:t>
            </a:r>
          </a:p>
          <a:p>
            <a:pPr indent="-228600" lvl="2" marL="1143000" rtl="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Loops: The foreach Statement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79400" lvl="0" marL="34290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  <a:p>
            <a:pPr indent="0" lvl="0" marL="0" rtl="0">
              <a:lnSpc>
                <a:spcPct val="80000"/>
              </a:lnSpc>
              <a:spcBef>
                <a:spcPts val="560"/>
              </a:spcBef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following example demonstrates a loop that will print the values of the given array:</a:t>
            </a:r>
          </a:p>
          <a:p>
            <a:pPr indent="-228600" lvl="2" marL="1143000" rtl="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2" marL="1143000" rtl="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 indent="-228600" lvl="2" marL="1143000" rtl="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$arr=array("one", "two", "three");</a:t>
            </a:r>
          </a:p>
          <a:p>
            <a:pPr indent="-228600" lvl="2" marL="1143000" rtl="0">
              <a:lnSpc>
                <a:spcPct val="80000"/>
              </a:lnSpc>
              <a:spcBef>
                <a:spcPts val="400"/>
              </a:spcBef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foreach ($arr as $value) {</a:t>
            </a:r>
          </a:p>
          <a:p>
            <a:pPr indent="-228600" lvl="2" marL="1143000" rtl="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echo "Value: " . $value . "&lt;br /&gt;";</a:t>
            </a:r>
          </a:p>
          <a:p>
            <a:pPr indent="-228600" lvl="2" marL="1143000" rtl="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228600" lvl="2" marL="1143000" rtl="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Loops &amp; Indexed Arrays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$cars=array("Volvo","BMW","Toyota");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$arrlength=count($cars);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for($x=0;$x&lt;$arrlength;$x++)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echo $cars[$x];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echo "&lt;br&gt;";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	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an indexed array with US states assigned as values. Then using a looping construct, create the associated HTML to generate a SELECT list with options.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Associative Arrays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227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Associative arrays are arrays that use named keys that you assign to them.</a:t>
            </a:r>
          </a:p>
          <a:p>
            <a:pPr lvl="0" rtl="0">
              <a:lnSpc>
                <a:spcPct val="115227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There are two ways to create an associative array: </a:t>
            </a:r>
          </a:p>
          <a:p>
            <a:pPr lvl="0" rtl="0">
              <a:lnSpc>
                <a:spcPct val="115227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$age=array("Peter"=&gt;"35","Ben"=&gt;"37","Joe"=&gt;"43");</a:t>
            </a:r>
          </a:p>
          <a:p>
            <a:pPr lvl="0" rtl="0">
              <a:lnSpc>
                <a:spcPct val="115227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227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or: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6F4F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$age['Peter']="35";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$age['Ben']="37";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$age['Joe']="43";</a:t>
            </a:r>
          </a:p>
          <a:p>
            <a:pPr lvl="0" rtl="0">
              <a:lnSpc>
                <a:spcPct val="115227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40404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Associative Arrays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$age=array("Peter"=&gt;"35","Ben"=&gt;"37","Joe"=&gt;"43");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echo "Peter is " . $age['Peter'] . " years old.";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Associative Arrays</a:t>
            </a:r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$age=array("Peter"=&gt;"35","Ben"=&gt;"37","Joe"=&gt;"43");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foreach($age as $x=&gt;$x_value)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echo "Key=" . $x . ", Value=" . $x_value;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echo "&lt;br&gt;";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	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Create an associative array containing a few states as keys and values as capitals. Output a list that states “The capital of X is Y”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Multidimensional Arrays</a:t>
            </a: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4090"/>
              </a:lnSpc>
              <a:spcBef>
                <a:spcPts val="8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 array can also contain another array as a value, which in turn can hold other arrays as well. In such a way we can create two- or three-dimensional arrays: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17F10"/>
              </a:solidFill>
              <a:highlight>
                <a:srgbClr val="E5EE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 two-dimensional array: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$cars = array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(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array("Volvo",100,96),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array("BMW",60,59),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array("Toyota",110,100),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array(“color”=&gt;”white”,”year”=&gt;”1999”)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Create "books" data structure as PHP associative array. Books will have book title, price, and author name. Populate the array with 6 books. Iterate through the items array and generate a HTML &lt;table&gt; of title, price and author name in a “books” HTML page.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PHP file?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54000" lvl="0" marL="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PHP file normally contains </a:t>
            </a:r>
          </a:p>
          <a:p>
            <a:pPr indent="-342900" lvl="0" marL="342900" rtl="0">
              <a:spcBef>
                <a:spcPts val="640"/>
              </a:spcBef>
              <a:buClr>
                <a:srgbClr val="000000"/>
              </a:buClr>
              <a:buSzPct val="177777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1" marL="742950" rtl="0">
              <a:spcBef>
                <a:spcPts val="560"/>
              </a:spcBef>
              <a:buClr>
                <a:srgbClr val="000000"/>
              </a:buClr>
              <a:buSzPct val="100000"/>
              <a:buFont typeface="Calibri"/>
              <a:buChar char="–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tags, just like an HTML file</a:t>
            </a:r>
          </a:p>
          <a:p>
            <a:pPr indent="-342900" lvl="0" marL="342900" rtl="0">
              <a:spcBef>
                <a:spcPts val="560"/>
              </a:spcBef>
              <a:buClr>
                <a:srgbClr val="000000"/>
              </a:buClr>
              <a:buSzPct val="155555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1" marL="742950">
              <a:spcBef>
                <a:spcPts val="560"/>
              </a:spcBef>
              <a:buClr>
                <a:srgbClr val="000000"/>
              </a:buClr>
              <a:buSzPct val="100000"/>
              <a:buFont typeface="Calibri"/>
              <a:buChar char="–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PHP scripting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Invoking the Parser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54000" lvl="0" marL="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PHP scripting block always</a:t>
            </a:r>
          </a:p>
          <a:p>
            <a:pPr indent="-222250" lvl="1" marL="742950" rtl="0">
              <a:spcBef>
                <a:spcPts val="560"/>
              </a:spcBef>
              <a:buClr>
                <a:srgbClr val="000000"/>
              </a:buClr>
              <a:buSzPct val="100000"/>
              <a:buFont typeface="Calibri"/>
              <a:buChar char="–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starts with &lt;?php and </a:t>
            </a:r>
          </a:p>
          <a:p>
            <a:pPr indent="-222250" lvl="1" marL="742950" rtl="0">
              <a:spcBef>
                <a:spcPts val="560"/>
              </a:spcBef>
              <a:buClr>
                <a:srgbClr val="000000"/>
              </a:buClr>
              <a:buSzPct val="100000"/>
              <a:buFont typeface="Calibri"/>
              <a:buChar char="–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ends with ?&gt; </a:t>
            </a:r>
          </a:p>
          <a:p>
            <a:pPr indent="-254000" lvl="0" marL="342900" rtl="0">
              <a:spcBef>
                <a:spcPts val="64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  <a:p>
            <a:pPr indent="-285750" lvl="1" marL="742950" rtl="0">
              <a:spcBef>
                <a:spcPts val="56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rtl="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&lt;?php </a:t>
            </a:r>
          </a:p>
          <a:p>
            <a:pPr indent="-285750" lvl="1" marL="742950" rtl="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//Code</a:t>
            </a:r>
          </a:p>
          <a:p>
            <a:pPr indent="-285750" lvl="1" marL="742950" rtl="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?&gt;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Echo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&lt;?php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echo “Hello, World!”;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?&gt;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Combining PHP &amp; HTML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342900" rtl="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&lt;html&gt; </a:t>
            </a:r>
          </a:p>
          <a:p>
            <a:pPr indent="-342900" lvl="0" marL="800100" rtl="0">
              <a:lnSpc>
                <a:spcPct val="80000"/>
              </a:lnSpc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&lt;head&gt; </a:t>
            </a:r>
          </a:p>
          <a:p>
            <a:pPr indent="-342900" lvl="0" marL="1257300" rtl="0">
              <a:lnSpc>
                <a:spcPct val="80000"/>
              </a:lnSpc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&lt;title&gt;A PHP script including HTML&lt;/title&gt;</a:t>
            </a:r>
          </a:p>
          <a:p>
            <a:pPr indent="-342900" lvl="0" marL="800100" rtl="0">
              <a:lnSpc>
                <a:spcPct val="80000"/>
              </a:lnSpc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</a:p>
          <a:p>
            <a:pPr indent="-342900" lvl="0" marL="800100" rtl="0">
              <a:lnSpc>
                <a:spcPct val="80000"/>
              </a:lnSpc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&lt;body&gt; </a:t>
            </a:r>
          </a:p>
          <a:p>
            <a:pPr indent="-342900" lvl="0" marL="800100" rtl="0">
              <a:lnSpc>
                <a:spcPct val="80000"/>
              </a:lnSpc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&lt;?php </a:t>
            </a:r>
          </a:p>
          <a:p>
            <a:pPr indent="-342900" lvl="0" marL="1257300" rtl="0">
              <a:lnSpc>
                <a:spcPct val="80000"/>
              </a:lnSpc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echo "Hello, World!";</a:t>
            </a:r>
          </a:p>
          <a:p>
            <a:pPr indent="-342900" lvl="0" marL="800100" rtl="0">
              <a:lnSpc>
                <a:spcPct val="80000"/>
              </a:lnSpc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?&gt; </a:t>
            </a:r>
          </a:p>
          <a:p>
            <a:pPr indent="-342900" lvl="0" marL="800100" rtl="0">
              <a:lnSpc>
                <a:spcPct val="80000"/>
              </a:lnSpc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&lt;/body&gt; </a:t>
            </a:r>
          </a:p>
          <a:p>
            <a:pPr lvl="0" marL="342900" rtl="0">
              <a:lnSpc>
                <a:spcPct val="80000"/>
              </a:lnSpc>
              <a:spcBef>
                <a:spcPts val="56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&lt;/html&gt;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