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0" name="Shape 10"/>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txBox="1"/>
          <p:nvPr>
            <p:ph type="ctrTitle"/>
          </p:nvPr>
        </p:nvSpPr>
        <p:spPr>
          <a:xfrm>
            <a:off x="685800" y="473108"/>
            <a:ext cx="7772400" cy="2842199"/>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2" name="Shape 12"/>
          <p:cNvSpPr txBox="1"/>
          <p:nvPr>
            <p:ph idx="1" type="subTitle"/>
          </p:nvPr>
        </p:nvSpPr>
        <p:spPr>
          <a:xfrm>
            <a:off x="685800" y="3896921"/>
            <a:ext cx="7772400" cy="460800"/>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5" name="Shape 15"/>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6" name="Shape 16"/>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0" name="Shape 20"/>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1" name="Shape 21"/>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57200"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idx="2" type="body"/>
          </p:nvPr>
        </p:nvSpPr>
        <p:spPr>
          <a:xfrm>
            <a:off x="4761353"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8" name="Shape 28"/>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9" name="Shape 29"/>
        <p:cNvGrpSpPr/>
        <p:nvPr/>
      </p:nvGrpSpPr>
      <p:grpSpPr>
        <a:xfrm>
          <a:off x="0" y="0"/>
          <a:ext cx="0" cy="0"/>
          <a:chOff x="0" y="0"/>
          <a:chExt cx="0" cy="0"/>
        </a:xfrm>
      </p:grpSpPr>
      <p:sp>
        <p:nvSpPr>
          <p:cNvPr id="30" name="Shape 30"/>
          <p:cNvSpPr txBox="1"/>
          <p:nvPr>
            <p:ph idx="1" type="body"/>
          </p:nvPr>
        </p:nvSpPr>
        <p:spPr>
          <a:xfrm>
            <a:off x="372035" y="4276652"/>
            <a:ext cx="8399999" cy="649199"/>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1" name="Shape 31"/>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9527"/>
            <a:ext cx="8229600" cy="8574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en.wikipedia.org/wiki/Fibre_Channel_over_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Conceptual_model" TargetMode="External"/><Relationship Id="rId4" Type="http://schemas.openxmlformats.org/officeDocument/2006/relationships/hyperlink" Target="http://en.wikipedia.org/wiki/Communication_system" TargetMode="External"/><Relationship Id="rId5" Type="http://schemas.openxmlformats.org/officeDocument/2006/relationships/hyperlink" Target="http://en.wikipedia.org/wiki/Abstraction_layer" TargetMode="External"/><Relationship Id="rId6" Type="http://schemas.openxmlformats.org/officeDocument/2006/relationships/hyperlink" Target="http://en.wikipedia.org/wiki/Open_Systems_Interconnection" TargetMode="External"/><Relationship Id="rId7" Type="http://schemas.openxmlformats.org/officeDocument/2006/relationships/hyperlink" Target="http://en.wikipedia.org/wiki/International_Organization_for_Standardiz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en.wikipedia.org/wiki/Hypertext_Transfer_Protocol#cite_note-apacheweek_com-http11-23" TargetMode="External"/><Relationship Id="rId4" Type="http://schemas.openxmlformats.org/officeDocument/2006/relationships/hyperlink" Target="http://en.wikipedia.org/wiki/Hypertext_Transfer_Protocol#cite_note-apacheweek_com-http11-2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Transmission_Control_Protocol" TargetMode="External"/><Relationship Id="rId4" Type="http://schemas.openxmlformats.org/officeDocument/2006/relationships/hyperlink" Target="http://en.wikipedia.org/wiki/User_Datagram_Protoco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685800" y="473108"/>
            <a:ext cx="7772400" cy="2842199"/>
          </a:xfrm>
          <a:prstGeom prst="rect">
            <a:avLst/>
          </a:prstGeom>
        </p:spPr>
        <p:txBody>
          <a:bodyPr anchorCtr="0" anchor="b" bIns="91425" lIns="91425" rIns="91425" tIns="91425">
            <a:noAutofit/>
          </a:bodyPr>
          <a:lstStyle/>
          <a:p>
            <a:pPr lvl="0">
              <a:spcBef>
                <a:spcPts val="0"/>
              </a:spcBef>
              <a:buNone/>
            </a:pPr>
            <a:r>
              <a:rPr lang="en"/>
              <a:t>Server-Side Development</a:t>
            </a:r>
          </a:p>
        </p:txBody>
      </p:sp>
      <p:sp>
        <p:nvSpPr>
          <p:cNvPr id="39" name="Shape 39"/>
          <p:cNvSpPr txBox="1"/>
          <p:nvPr>
            <p:ph idx="1" type="subTitle"/>
          </p:nvPr>
        </p:nvSpPr>
        <p:spPr>
          <a:xfrm>
            <a:off x="685800" y="3896921"/>
            <a:ext cx="7772400" cy="460800"/>
          </a:xfrm>
          <a:prstGeom prst="rect">
            <a:avLst/>
          </a:prstGeom>
        </p:spPr>
        <p:txBody>
          <a:bodyPr anchorCtr="0" anchor="ctr" bIns="91425" lIns="91425" rIns="91425" tIns="91425">
            <a:noAutofit/>
          </a:bodyPr>
          <a:lstStyle/>
          <a:p>
            <a:pPr lvl="0">
              <a:spcBef>
                <a:spcPts val="0"/>
              </a:spcBef>
              <a:buNone/>
            </a:pPr>
            <a:r>
              <a:rPr lang="en"/>
              <a:t>Context and Abstractions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Application Layer: Examples</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4000"/>
              </a:lnSpc>
              <a:spcBef>
                <a:spcPts val="0"/>
              </a:spcBef>
              <a:buNone/>
            </a:pPr>
            <a:r>
              <a:rPr lang="en" sz="1800">
                <a:latin typeface="Calibri"/>
                <a:ea typeface="Calibri"/>
                <a:cs typeface="Calibri"/>
                <a:sym typeface="Calibri"/>
              </a:rPr>
              <a:t>NNTP,</a:t>
            </a:r>
            <a:r>
              <a:rPr lang="en" sz="1800">
                <a:solidFill>
                  <a:srgbClr val="000000"/>
                </a:solidFill>
                <a:highlight>
                  <a:srgbClr val="F9F9F9"/>
                </a:highlight>
                <a:latin typeface="Calibri"/>
                <a:ea typeface="Calibri"/>
                <a:cs typeface="Calibri"/>
                <a:sym typeface="Calibri"/>
              </a:rPr>
              <a:t>  DNS</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FTP, Gopher</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HTTP</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NFS</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DHCP</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SMTP</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SNMP</a:t>
            </a:r>
            <a:r>
              <a:rPr lang="en" sz="1800">
                <a:latin typeface="Calibri"/>
                <a:ea typeface="Calibri"/>
                <a:cs typeface="Calibri"/>
                <a:sym typeface="Calibri"/>
              </a:rPr>
              <a:t>, </a:t>
            </a:r>
            <a:r>
              <a:rPr lang="en" sz="1800">
                <a:highlight>
                  <a:srgbClr val="F9F9F9"/>
                </a:highlight>
                <a:latin typeface="Calibri"/>
                <a:ea typeface="Calibri"/>
                <a:cs typeface="Calibri"/>
                <a:sym typeface="Calibri"/>
              </a:rPr>
              <a:t>Telnet</a:t>
            </a:r>
          </a:p>
          <a:p>
            <a:pPr lvl="0" rtl="0">
              <a:lnSpc>
                <a:spcPct val="130909"/>
              </a:lnSpc>
              <a:spcBef>
                <a:spcPts val="400"/>
              </a:spcBef>
              <a:spcAft>
                <a:spcPts val="600"/>
              </a:spcAft>
              <a:buClr>
                <a:srgbClr val="000000"/>
              </a:buClr>
              <a:buSzPct val="110000"/>
              <a:buFont typeface="Arial"/>
              <a:buNone/>
            </a:pPr>
            <a:r>
              <a:t/>
            </a:r>
            <a:endParaRPr sz="1000">
              <a:solidFill>
                <a:srgbClr val="0B0080"/>
              </a:solidFill>
              <a:highlight>
                <a:srgbClr val="F9F9F9"/>
              </a:highlight>
              <a:hlinkClick r:id="rId3"/>
            </a:endParaRPr>
          </a:p>
          <a:p>
            <a:pPr lvl="0">
              <a:spcBef>
                <a:spcPts val="0"/>
              </a:spcBef>
              <a:buNone/>
            </a:pPr>
            <a:r>
              <a:rPr lang="en" sz="1800">
                <a:solidFill>
                  <a:srgbClr val="000000"/>
                </a:solidFill>
                <a:highlight>
                  <a:srgbClr val="FFFFFF"/>
                </a:highlight>
                <a:latin typeface="Calibri"/>
                <a:ea typeface="Calibri"/>
                <a:cs typeface="Calibri"/>
                <a:sym typeface="Calibri"/>
              </a:rPr>
              <a:t>The application layer is the OSI layer closest to the end user, which means both the OSI application layer and the user interact directly with the software application. This layer interacts with software applications that implement a communicating component.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Application Layer: HTTP</a:t>
            </a:r>
          </a:p>
        </p:txBody>
      </p:sp>
      <p:sp>
        <p:nvSpPr>
          <p:cNvPr id="100" name="Shape 10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solidFill>
                  <a:srgbClr val="000000"/>
                </a:solidFill>
                <a:highlight>
                  <a:srgbClr val="FFFFFF"/>
                </a:highlight>
                <a:latin typeface="Calibri"/>
                <a:ea typeface="Calibri"/>
                <a:cs typeface="Calibri"/>
                <a:sym typeface="Calibri"/>
              </a:rPr>
              <a:t>The </a:t>
            </a:r>
            <a:r>
              <a:rPr b="1" lang="en" sz="1800">
                <a:solidFill>
                  <a:srgbClr val="000000"/>
                </a:solidFill>
                <a:highlight>
                  <a:srgbClr val="FFFFFF"/>
                </a:highlight>
                <a:latin typeface="Calibri"/>
                <a:ea typeface="Calibri"/>
                <a:cs typeface="Calibri"/>
                <a:sym typeface="Calibri"/>
              </a:rPr>
              <a:t>Hypertext Transfer Protocol</a:t>
            </a:r>
            <a:r>
              <a:rPr lang="en" sz="1800">
                <a:solidFill>
                  <a:srgbClr val="000000"/>
                </a:solidFill>
                <a:highlight>
                  <a:srgbClr val="FFFFFF"/>
                </a:highlight>
                <a:latin typeface="Calibri"/>
                <a:ea typeface="Calibri"/>
                <a:cs typeface="Calibri"/>
                <a:sym typeface="Calibri"/>
              </a:rPr>
              <a:t> (</a:t>
            </a:r>
            <a:r>
              <a:rPr b="1" lang="en" sz="1800">
                <a:solidFill>
                  <a:srgbClr val="000000"/>
                </a:solidFill>
                <a:highlight>
                  <a:srgbClr val="FFFFFF"/>
                </a:highlight>
                <a:latin typeface="Calibri"/>
                <a:ea typeface="Calibri"/>
                <a:cs typeface="Calibri"/>
                <a:sym typeface="Calibri"/>
              </a:rPr>
              <a:t>HTTP</a:t>
            </a:r>
            <a:r>
              <a:rPr lang="en" sz="1800">
                <a:solidFill>
                  <a:srgbClr val="000000"/>
                </a:solidFill>
                <a:highlight>
                  <a:srgbClr val="FFFFFF"/>
                </a:highlight>
                <a:latin typeface="Calibri"/>
                <a:ea typeface="Calibri"/>
                <a:cs typeface="Calibri"/>
                <a:sym typeface="Calibri"/>
              </a:rPr>
              <a:t>) is an application protocol for distributed, collaborative, hypermedia information systems.</a:t>
            </a:r>
            <a:r>
              <a:rPr baseline="30000" lang="en" sz="1800">
                <a:solidFill>
                  <a:srgbClr val="000000"/>
                </a:solidFill>
                <a:highlight>
                  <a:srgbClr val="FFFFFF"/>
                </a:highlight>
                <a:latin typeface="Calibri"/>
                <a:ea typeface="Calibri"/>
                <a:cs typeface="Calibri"/>
                <a:sym typeface="Calibri"/>
              </a:rPr>
              <a:t> </a:t>
            </a:r>
            <a:r>
              <a:rPr lang="en" sz="1800">
                <a:solidFill>
                  <a:srgbClr val="000000"/>
                </a:solidFill>
                <a:highlight>
                  <a:srgbClr val="FFFFFF"/>
                </a:highlight>
                <a:latin typeface="Calibri"/>
                <a:ea typeface="Calibri"/>
                <a:cs typeface="Calibri"/>
                <a:sym typeface="Calibri"/>
              </a:rPr>
              <a:t>HTTP is the foundation of data communication for the World Wide Web.</a:t>
            </a:r>
          </a:p>
          <a:p>
            <a:pPr lvl="0" rtl="0">
              <a:spcBef>
                <a:spcPts val="0"/>
              </a:spcBef>
              <a:buNone/>
            </a:pPr>
            <a:r>
              <a:t/>
            </a:r>
            <a:endParaRPr sz="1800">
              <a:solidFill>
                <a:srgbClr val="000000"/>
              </a:solidFill>
              <a:highlight>
                <a:srgbClr val="FFFFFF"/>
              </a:highlight>
              <a:latin typeface="Calibri"/>
              <a:ea typeface="Calibri"/>
              <a:cs typeface="Calibri"/>
              <a:sym typeface="Calibri"/>
            </a:endParaRPr>
          </a:p>
          <a:p>
            <a:pPr lvl="0">
              <a:spcBef>
                <a:spcPts val="0"/>
              </a:spcBef>
              <a:buNone/>
            </a:pPr>
            <a:r>
              <a:rPr lang="en" sz="1800">
                <a:solidFill>
                  <a:srgbClr val="000000"/>
                </a:solidFill>
                <a:highlight>
                  <a:srgbClr val="FFFFFF"/>
                </a:highlight>
                <a:latin typeface="Calibri"/>
                <a:ea typeface="Calibri"/>
                <a:cs typeface="Calibri"/>
                <a:sym typeface="Calibri"/>
              </a:rPr>
              <a:t>Hypertext is structured text that uses logical links (hyperlinks) between nodes containing text. HTTP is the protocol to exchange or transfer hypertext.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Client &amp; Server</a:t>
            </a:r>
          </a:p>
        </p:txBody>
      </p:sp>
      <p:sp>
        <p:nvSpPr>
          <p:cNvPr id="106" name="Shape 1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solidFill>
                  <a:srgbClr val="000000"/>
                </a:solidFill>
                <a:highlight>
                  <a:srgbClr val="FFFFFF"/>
                </a:highlight>
                <a:latin typeface="Calibri"/>
                <a:ea typeface="Calibri"/>
                <a:cs typeface="Calibri"/>
                <a:sym typeface="Calibri"/>
              </a:rPr>
              <a:t>HTTP functions as a request-response protocol in the client-server computing model. A web browser, for example, may be the </a:t>
            </a:r>
            <a:r>
              <a:rPr i="1" lang="en" sz="1800">
                <a:solidFill>
                  <a:srgbClr val="000000"/>
                </a:solidFill>
                <a:highlight>
                  <a:srgbClr val="FFFFFF"/>
                </a:highlight>
                <a:latin typeface="Calibri"/>
                <a:ea typeface="Calibri"/>
                <a:cs typeface="Calibri"/>
                <a:sym typeface="Calibri"/>
              </a:rPr>
              <a:t>client</a:t>
            </a:r>
            <a:r>
              <a:rPr lang="en" sz="1800">
                <a:solidFill>
                  <a:srgbClr val="000000"/>
                </a:solidFill>
                <a:highlight>
                  <a:srgbClr val="FFFFFF"/>
                </a:highlight>
                <a:latin typeface="Calibri"/>
                <a:ea typeface="Calibri"/>
                <a:cs typeface="Calibri"/>
                <a:sym typeface="Calibri"/>
              </a:rPr>
              <a:t> and an application running on a computer hosting a web site may be the </a:t>
            </a:r>
            <a:r>
              <a:rPr i="1" lang="en" sz="1800">
                <a:solidFill>
                  <a:srgbClr val="000000"/>
                </a:solidFill>
                <a:highlight>
                  <a:srgbClr val="FFFFFF"/>
                </a:highlight>
                <a:latin typeface="Calibri"/>
                <a:ea typeface="Calibri"/>
                <a:cs typeface="Calibri"/>
                <a:sym typeface="Calibri"/>
              </a:rPr>
              <a:t>server</a:t>
            </a:r>
            <a:r>
              <a:rPr lang="en" sz="1800">
                <a:solidFill>
                  <a:srgbClr val="000000"/>
                </a:solidFill>
                <a:highlight>
                  <a:srgbClr val="FFFFFF"/>
                </a:highlight>
                <a:latin typeface="Calibri"/>
                <a:ea typeface="Calibri"/>
                <a:cs typeface="Calibri"/>
                <a:sym typeface="Calibri"/>
              </a:rPr>
              <a:t>. The client submits an HTTP </a:t>
            </a:r>
            <a:r>
              <a:rPr i="1" lang="en" sz="1800">
                <a:solidFill>
                  <a:srgbClr val="000000"/>
                </a:solidFill>
                <a:highlight>
                  <a:srgbClr val="FFFFFF"/>
                </a:highlight>
                <a:latin typeface="Calibri"/>
                <a:ea typeface="Calibri"/>
                <a:cs typeface="Calibri"/>
                <a:sym typeface="Calibri"/>
              </a:rPr>
              <a:t>request</a:t>
            </a:r>
            <a:r>
              <a:rPr lang="en" sz="1800">
                <a:solidFill>
                  <a:srgbClr val="000000"/>
                </a:solidFill>
                <a:highlight>
                  <a:srgbClr val="FFFFFF"/>
                </a:highlight>
                <a:latin typeface="Calibri"/>
                <a:ea typeface="Calibri"/>
                <a:cs typeface="Calibri"/>
                <a:sym typeface="Calibri"/>
              </a:rPr>
              <a:t> message to the server. The server, which provides </a:t>
            </a:r>
            <a:r>
              <a:rPr i="1" lang="en" sz="1800">
                <a:solidFill>
                  <a:srgbClr val="000000"/>
                </a:solidFill>
                <a:highlight>
                  <a:srgbClr val="FFFFFF"/>
                </a:highlight>
                <a:latin typeface="Calibri"/>
                <a:ea typeface="Calibri"/>
                <a:cs typeface="Calibri"/>
                <a:sym typeface="Calibri"/>
              </a:rPr>
              <a:t>resources</a:t>
            </a:r>
            <a:r>
              <a:rPr lang="en" sz="1800">
                <a:solidFill>
                  <a:srgbClr val="000000"/>
                </a:solidFill>
                <a:highlight>
                  <a:srgbClr val="FFFFFF"/>
                </a:highlight>
                <a:latin typeface="Calibri"/>
                <a:ea typeface="Calibri"/>
                <a:cs typeface="Calibri"/>
                <a:sym typeface="Calibri"/>
              </a:rPr>
              <a:t> such as HTML files and other content, or performs other functions on behalf of the client, returns a </a:t>
            </a:r>
            <a:r>
              <a:rPr i="1" lang="en" sz="1800">
                <a:solidFill>
                  <a:srgbClr val="000000"/>
                </a:solidFill>
                <a:highlight>
                  <a:srgbClr val="FFFFFF"/>
                </a:highlight>
                <a:latin typeface="Calibri"/>
                <a:ea typeface="Calibri"/>
                <a:cs typeface="Calibri"/>
                <a:sym typeface="Calibri"/>
              </a:rPr>
              <a:t>response</a:t>
            </a:r>
            <a:r>
              <a:rPr lang="en" sz="1800">
                <a:solidFill>
                  <a:srgbClr val="000000"/>
                </a:solidFill>
                <a:highlight>
                  <a:srgbClr val="FFFFFF"/>
                </a:highlight>
                <a:latin typeface="Calibri"/>
                <a:ea typeface="Calibri"/>
                <a:cs typeface="Calibri"/>
                <a:sym typeface="Calibri"/>
              </a:rPr>
              <a:t> message to the client. The response contains completion status information about the request and may also contain requested content in its message body.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URIs &amp; URLs</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latin typeface="Calibri"/>
                <a:ea typeface="Calibri"/>
                <a:cs typeface="Calibri"/>
                <a:sym typeface="Calibri"/>
              </a:rPr>
              <a:t>HTTP resources</a:t>
            </a:r>
            <a:r>
              <a:rPr lang="en" sz="1800">
                <a:solidFill>
                  <a:srgbClr val="000000"/>
                </a:solidFill>
                <a:highlight>
                  <a:srgbClr val="FFFFFF"/>
                </a:highlight>
                <a:latin typeface="Calibri"/>
                <a:ea typeface="Calibri"/>
                <a:cs typeface="Calibri"/>
                <a:sym typeface="Calibri"/>
              </a:rPr>
              <a:t> are identified and located on the network by Uniform Resource Identifiers (URIs)—or, more specifically, Uniform Resource Locators (URLs)—using the http or https URI schemes. URIs and hyperlinks in Hypertext Markup Language (HTML) documents form </a:t>
            </a:r>
            <a:r>
              <a:rPr i="1" lang="en" sz="1800">
                <a:solidFill>
                  <a:srgbClr val="000000"/>
                </a:solidFill>
                <a:highlight>
                  <a:srgbClr val="FFFFFF"/>
                </a:highlight>
                <a:latin typeface="Calibri"/>
                <a:ea typeface="Calibri"/>
                <a:cs typeface="Calibri"/>
                <a:sym typeface="Calibri"/>
              </a:rPr>
              <a:t>webs</a:t>
            </a:r>
            <a:r>
              <a:rPr lang="en" sz="1800">
                <a:solidFill>
                  <a:srgbClr val="000000"/>
                </a:solidFill>
                <a:highlight>
                  <a:srgbClr val="FFFFFF"/>
                </a:highlight>
                <a:latin typeface="Calibri"/>
                <a:ea typeface="Calibri"/>
                <a:cs typeface="Calibri"/>
                <a:sym typeface="Calibri"/>
              </a:rPr>
              <a:t> of inter-linked hypertext documents.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HyperText: History</a:t>
            </a:r>
          </a:p>
        </p:txBody>
      </p:sp>
      <p:sp>
        <p:nvSpPr>
          <p:cNvPr id="118" name="Shape 11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solidFill>
                  <a:srgbClr val="000000"/>
                </a:solidFill>
                <a:highlight>
                  <a:srgbClr val="FFFFFF"/>
                </a:highlight>
                <a:latin typeface="Calibri"/>
                <a:ea typeface="Calibri"/>
                <a:cs typeface="Calibri"/>
                <a:sym typeface="Calibri"/>
              </a:rPr>
              <a:t>The term HyperText was coined by Ted Nelson who in turn was inspired by Vannevar Bush's microfilm-based "memex". Tim Berners-Lee first proposed the "WorldWideWeb" project — now known as the World Wide Web. Berners-Lee and his team are credited with inventing the original HTTP along with HTML and the associated technology for a web server and a text-based web browser. The first version of the protocol had only one method, namely GET, which would request a page from a server.</a:t>
            </a:r>
            <a:r>
              <a:rPr baseline="30000" lang="en" sz="1800">
                <a:solidFill>
                  <a:srgbClr val="000000"/>
                </a:solidFill>
                <a:highlight>
                  <a:srgbClr val="FFFFFF"/>
                </a:highlight>
                <a:latin typeface="Calibri"/>
                <a:ea typeface="Calibri"/>
                <a:cs typeface="Calibri"/>
                <a:sym typeface="Calibri"/>
              </a:rPr>
              <a:t> </a:t>
            </a:r>
            <a:r>
              <a:rPr lang="en" sz="1800">
                <a:solidFill>
                  <a:srgbClr val="000000"/>
                </a:solidFill>
                <a:highlight>
                  <a:srgbClr val="FFFFFF"/>
                </a:highlight>
                <a:latin typeface="Calibri"/>
                <a:ea typeface="Calibri"/>
                <a:cs typeface="Calibri"/>
                <a:sym typeface="Calibri"/>
              </a:rPr>
              <a:t>The response from the server was always an HTML page.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HTTP Communications</a:t>
            </a:r>
          </a:p>
        </p:txBody>
      </p:sp>
      <p:sp>
        <p:nvSpPr>
          <p:cNvPr id="124" name="Shape 12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solidFill>
                  <a:srgbClr val="000000"/>
                </a:solidFill>
                <a:highlight>
                  <a:srgbClr val="FFFFFF"/>
                </a:highlight>
                <a:latin typeface="Calibri"/>
                <a:ea typeface="Calibri"/>
                <a:cs typeface="Calibri"/>
                <a:sym typeface="Calibri"/>
              </a:rPr>
              <a:t>An HTTP session is a sequence of network request-response transactions. An HTTP client initiates a request by establishing a Transmission Control Protocol (TCP) connection to a particular port on a server (typically port 80; see List of TCP and UDP port numbers). An HTTP server listening on that port waits for a client's request message. Upon receiving the request, the server sends back a status line, such as "HTTP/1.1 200 OK", and a message of its own. The body of this message is typically the requested resource, although an error message or other information may also be returned.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HTTP Request Methods</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solidFill>
                  <a:srgbClr val="000000"/>
                </a:solidFill>
                <a:highlight>
                  <a:srgbClr val="FFFFFF"/>
                </a:highlight>
                <a:latin typeface="Calibri"/>
                <a:ea typeface="Calibri"/>
                <a:cs typeface="Calibri"/>
                <a:sym typeface="Calibri"/>
              </a:rPr>
              <a:t>HTTP defines methods (sometimes referred to as </a:t>
            </a:r>
            <a:r>
              <a:rPr i="1" lang="en" sz="1800">
                <a:solidFill>
                  <a:srgbClr val="000000"/>
                </a:solidFill>
                <a:highlight>
                  <a:srgbClr val="FFFFFF"/>
                </a:highlight>
                <a:latin typeface="Calibri"/>
                <a:ea typeface="Calibri"/>
                <a:cs typeface="Calibri"/>
                <a:sym typeface="Calibri"/>
              </a:rPr>
              <a:t>verbs</a:t>
            </a:r>
            <a:r>
              <a:rPr lang="en" sz="1800">
                <a:solidFill>
                  <a:srgbClr val="000000"/>
                </a:solidFill>
                <a:highlight>
                  <a:srgbClr val="FFFFFF"/>
                </a:highlight>
                <a:latin typeface="Calibri"/>
                <a:ea typeface="Calibri"/>
                <a:cs typeface="Calibri"/>
                <a:sym typeface="Calibri"/>
              </a:rPr>
              <a:t>) to indicate the desired action to be performed on the identified resource. What this resource represents, whether pre-existing data or data that is generated dynamically, depends on the implementation of the server. Often, the resource corresponds to a file or the output of an executable residing on the server.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HTTP “verbs”</a:t>
            </a:r>
          </a:p>
        </p:txBody>
      </p:sp>
      <p:sp>
        <p:nvSpPr>
          <p:cNvPr id="136" name="Shape 1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GET</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Requests a representation of the specified resource. Requests using GET should only retrieve data and should have no other effect. (This is also true of some other HTTP methods.)</a:t>
            </a:r>
            <a:r>
              <a:rPr baseline="30000" lang="en" sz="1400">
                <a:solidFill>
                  <a:srgbClr val="000000"/>
                </a:solidFill>
                <a:highlight>
                  <a:srgbClr val="FFFFFF"/>
                </a:highlight>
                <a:latin typeface="Calibri"/>
                <a:ea typeface="Calibri"/>
                <a:cs typeface="Calibri"/>
                <a:sym typeface="Calibri"/>
              </a:rPr>
              <a:t> </a:t>
            </a:r>
            <a:r>
              <a:rPr lang="en" sz="1400">
                <a:solidFill>
                  <a:srgbClr val="000000"/>
                </a:solidFill>
                <a:highlight>
                  <a:srgbClr val="FFFFFF"/>
                </a:highlight>
                <a:latin typeface="Calibri"/>
                <a:ea typeface="Calibri"/>
                <a:cs typeface="Calibri"/>
                <a:sym typeface="Calibri"/>
              </a:rPr>
              <a:t>The W3C has published guidance principles on this distinction, saying, "Web application design should be informed by the above principles, but also by the relevant limitations."</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HEAD</a:t>
            </a:r>
          </a:p>
          <a:p>
            <a:pPr indent="0" lvl="0" marL="228600" rtl="0">
              <a:lnSpc>
                <a:spcPct val="130909"/>
              </a:lnSpc>
              <a:spcBef>
                <a:spcPts val="0"/>
              </a:spcBef>
              <a:spcAft>
                <a:spcPts val="100"/>
              </a:spcAft>
              <a:buNone/>
            </a:pPr>
            <a:r>
              <a:rPr lang="en" sz="1400">
                <a:solidFill>
                  <a:srgbClr val="000000"/>
                </a:solidFill>
                <a:highlight>
                  <a:srgbClr val="FFFFFF"/>
                </a:highlight>
                <a:latin typeface="Calibri"/>
                <a:ea typeface="Calibri"/>
                <a:cs typeface="Calibri"/>
                <a:sym typeface="Calibri"/>
              </a:rPr>
              <a:t>Asks for the response identical to the one that would correspond to a GET request, but without the response body. This is useful for retrieving meta-information written in response headers, without having to transport the entire content.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HTTP “verbs”</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POST </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Requests that the server accept the entity enclosed in the request as a new subordinate of the web resource identified by the URI. The data POSTed might be, as examples, an annotation for existing resources; a message for a bulletin board, newsgroup, mailing list, or comment thread; a block of data that is the result of submitting a web form to a data-handling process; or an item to add to a database.</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PUT</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Requests that the enclosed entity be stored under the supplied URI. If the URI refers to an already existing resource, it is modified; if the URI does not point to an existing resource, then the server can create the resource with that URI.</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DELETE</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Deletes the specified resource.</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HTTP “verbs”</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TRACE</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Echoes back the received request so that a client can see what (if any) changes or additions have been made by intermediate servers.</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OPTIONS</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Returns the HTTP methods that the server supports for the specified URL. This can be used to check the functionality of a web server by requesting '*' instead of a specific resource.</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CONNECT</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Converts the request connection to a transparent TCP/IP tunnel, usually to facilitate SSL-encrypted communication (HTTPS) through an unencrypted HTTP proxy.</a:t>
            </a:r>
          </a:p>
          <a:p>
            <a:pPr lvl="0" rtl="0">
              <a:lnSpc>
                <a:spcPct val="144000"/>
              </a:lnSpc>
              <a:spcBef>
                <a:spcPts val="0"/>
              </a:spcBef>
              <a:spcAft>
                <a:spcPts val="100"/>
              </a:spcAft>
              <a:buClr>
                <a:srgbClr val="000000"/>
              </a:buClr>
              <a:buSzPct val="78571"/>
              <a:buFont typeface="Arial"/>
              <a:buNone/>
            </a:pPr>
            <a:r>
              <a:rPr b="1" lang="en" sz="1400">
                <a:solidFill>
                  <a:srgbClr val="000000"/>
                </a:solidFill>
                <a:highlight>
                  <a:srgbClr val="FFFFFF"/>
                </a:highlight>
                <a:latin typeface="Calibri"/>
                <a:ea typeface="Calibri"/>
                <a:cs typeface="Calibri"/>
                <a:sym typeface="Calibri"/>
              </a:rPr>
              <a:t>PATCH</a:t>
            </a:r>
          </a:p>
          <a:p>
            <a:pPr indent="-69850" lvl="0" marL="228600" rtl="0">
              <a:lnSpc>
                <a:spcPct val="130909"/>
              </a:lnSpc>
              <a:spcBef>
                <a:spcPts val="0"/>
              </a:spcBef>
              <a:spcAft>
                <a:spcPts val="100"/>
              </a:spcAft>
              <a:buClr>
                <a:srgbClr val="000000"/>
              </a:buClr>
              <a:buSzPct val="78571"/>
              <a:buFont typeface="Arial"/>
              <a:buNone/>
            </a:pPr>
            <a:r>
              <a:rPr lang="en" sz="1400">
                <a:solidFill>
                  <a:srgbClr val="000000"/>
                </a:solidFill>
                <a:highlight>
                  <a:srgbClr val="FFFFFF"/>
                </a:highlight>
                <a:latin typeface="Calibri"/>
                <a:ea typeface="Calibri"/>
                <a:cs typeface="Calibri"/>
                <a:sym typeface="Calibri"/>
              </a:rPr>
              <a:t>Is used to apply partial modifications to a resource.</a:t>
            </a:r>
          </a:p>
          <a:p>
            <a:pPr lvl="0" rtl="0">
              <a:spcBef>
                <a:spcPts val="0"/>
              </a:spcBef>
              <a:buClr>
                <a:srgbClr val="000000"/>
              </a:buClr>
              <a:buSzPct val="36666"/>
              <a:buFont typeface="Arial"/>
              <a:buNone/>
            </a:pPr>
            <a:r>
              <a:t/>
            </a:r>
            <a:endParaRPr/>
          </a:p>
          <a:p>
            <a:pPr lvl="0" rtl="0">
              <a:spcBef>
                <a:spcPts val="0"/>
              </a:spcBef>
              <a:buClr>
                <a:srgbClr val="000000"/>
              </a:buClr>
              <a:buSzPct val="36666"/>
              <a:buFont typeface="Arial"/>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The OSI Model</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1800">
                <a:solidFill>
                  <a:srgbClr val="000000"/>
                </a:solidFill>
                <a:highlight>
                  <a:srgbClr val="FFFFFF"/>
                </a:highlight>
                <a:latin typeface="Calibri"/>
                <a:ea typeface="Calibri"/>
                <a:cs typeface="Calibri"/>
                <a:sym typeface="Calibri"/>
              </a:rPr>
              <a:t>The </a:t>
            </a:r>
            <a:r>
              <a:rPr b="1" lang="en" sz="1800">
                <a:solidFill>
                  <a:srgbClr val="000000"/>
                </a:solidFill>
                <a:highlight>
                  <a:srgbClr val="FFFFFF"/>
                </a:highlight>
                <a:latin typeface="Calibri"/>
                <a:ea typeface="Calibri"/>
                <a:cs typeface="Calibri"/>
                <a:sym typeface="Calibri"/>
              </a:rPr>
              <a:t>Open Systems Interconnection (OSI) model</a:t>
            </a:r>
            <a:r>
              <a:rPr lang="en" sz="1800">
                <a:solidFill>
                  <a:srgbClr val="000000"/>
                </a:solidFill>
                <a:highlight>
                  <a:srgbClr val="FFFFFF"/>
                </a:highlight>
                <a:latin typeface="Calibri"/>
                <a:ea typeface="Calibri"/>
                <a:cs typeface="Calibri"/>
                <a:sym typeface="Calibri"/>
              </a:rPr>
              <a:t> (ISO/IEC 7498-1) is a </a:t>
            </a:r>
            <a:r>
              <a:rPr lang="en" sz="1800">
                <a:solidFill>
                  <a:srgbClr val="000000"/>
                </a:solidFill>
                <a:highlight>
                  <a:srgbClr val="FFFFFF"/>
                </a:highlight>
                <a:latin typeface="Calibri"/>
                <a:ea typeface="Calibri"/>
                <a:cs typeface="Calibri"/>
                <a:sym typeface="Calibri"/>
                <a:hlinkClick r:id="rId3"/>
              </a:rPr>
              <a:t>conceptual model</a:t>
            </a:r>
            <a:r>
              <a:rPr lang="en" sz="1800">
                <a:solidFill>
                  <a:srgbClr val="000000"/>
                </a:solidFill>
                <a:highlight>
                  <a:srgbClr val="FFFFFF"/>
                </a:highlight>
                <a:latin typeface="Calibri"/>
                <a:ea typeface="Calibri"/>
                <a:cs typeface="Calibri"/>
                <a:sym typeface="Calibri"/>
              </a:rPr>
              <a:t> that characterizes and standardizes the internal functions of a </a:t>
            </a:r>
            <a:r>
              <a:rPr lang="en" sz="1800">
                <a:solidFill>
                  <a:srgbClr val="000000"/>
                </a:solidFill>
                <a:highlight>
                  <a:srgbClr val="FFFFFF"/>
                </a:highlight>
                <a:latin typeface="Calibri"/>
                <a:ea typeface="Calibri"/>
                <a:cs typeface="Calibri"/>
                <a:sym typeface="Calibri"/>
                <a:hlinkClick r:id="rId4"/>
              </a:rPr>
              <a:t>communication system</a:t>
            </a:r>
            <a:r>
              <a:rPr lang="en" sz="1800">
                <a:solidFill>
                  <a:srgbClr val="000000"/>
                </a:solidFill>
                <a:highlight>
                  <a:srgbClr val="FFFFFF"/>
                </a:highlight>
                <a:latin typeface="Calibri"/>
                <a:ea typeface="Calibri"/>
                <a:cs typeface="Calibri"/>
                <a:sym typeface="Calibri"/>
              </a:rPr>
              <a:t> by partitioning it into </a:t>
            </a:r>
            <a:r>
              <a:rPr lang="en" sz="1800">
                <a:solidFill>
                  <a:srgbClr val="000000"/>
                </a:solidFill>
                <a:highlight>
                  <a:srgbClr val="FFFFFF"/>
                </a:highlight>
                <a:latin typeface="Calibri"/>
                <a:ea typeface="Calibri"/>
                <a:cs typeface="Calibri"/>
                <a:sym typeface="Calibri"/>
                <a:hlinkClick r:id="rId5"/>
              </a:rPr>
              <a:t>abstraction layers</a:t>
            </a:r>
            <a:r>
              <a:rPr lang="en" sz="1800">
                <a:solidFill>
                  <a:srgbClr val="000000"/>
                </a:solidFill>
                <a:highlight>
                  <a:srgbClr val="FFFFFF"/>
                </a:highlight>
                <a:latin typeface="Calibri"/>
                <a:ea typeface="Calibri"/>
                <a:cs typeface="Calibri"/>
                <a:sym typeface="Calibri"/>
              </a:rPr>
              <a:t>. The model is a product of the </a:t>
            </a:r>
            <a:r>
              <a:rPr lang="en" sz="1800">
                <a:solidFill>
                  <a:srgbClr val="000000"/>
                </a:solidFill>
                <a:highlight>
                  <a:srgbClr val="FFFFFF"/>
                </a:highlight>
                <a:latin typeface="Calibri"/>
                <a:ea typeface="Calibri"/>
                <a:cs typeface="Calibri"/>
                <a:sym typeface="Calibri"/>
                <a:hlinkClick r:id="rId6"/>
              </a:rPr>
              <a:t>Open Systems Interconnection</a:t>
            </a:r>
            <a:r>
              <a:rPr lang="en" sz="1800">
                <a:solidFill>
                  <a:srgbClr val="000000"/>
                </a:solidFill>
                <a:highlight>
                  <a:srgbClr val="FFFFFF"/>
                </a:highlight>
                <a:latin typeface="Calibri"/>
                <a:ea typeface="Calibri"/>
                <a:cs typeface="Calibri"/>
                <a:sym typeface="Calibri"/>
              </a:rPr>
              <a:t> project at the </a:t>
            </a:r>
            <a:r>
              <a:rPr lang="en" sz="1800">
                <a:solidFill>
                  <a:srgbClr val="000000"/>
                </a:solidFill>
                <a:highlight>
                  <a:srgbClr val="FFFFFF"/>
                </a:highlight>
                <a:latin typeface="Calibri"/>
                <a:ea typeface="Calibri"/>
                <a:cs typeface="Calibri"/>
                <a:sym typeface="Calibri"/>
                <a:hlinkClick r:id="rId7"/>
              </a:rPr>
              <a:t>International Organization for Standardization</a:t>
            </a:r>
            <a:r>
              <a:rPr lang="en" sz="1800">
                <a:solidFill>
                  <a:srgbClr val="000000"/>
                </a:solidFill>
                <a:highlight>
                  <a:srgbClr val="FFFFFF"/>
                </a:highlight>
                <a:latin typeface="Calibri"/>
                <a:ea typeface="Calibri"/>
                <a:cs typeface="Calibri"/>
                <a:sym typeface="Calibri"/>
              </a:rPr>
              <a:t> (ISO).</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Request Message</a:t>
            </a:r>
          </a:p>
        </p:txBody>
      </p:sp>
      <p:sp>
        <p:nvSpPr>
          <p:cNvPr id="154" name="Shape 15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rgbClr val="000000"/>
              </a:buClr>
              <a:buSzPct val="61111"/>
              <a:buFont typeface="Arial"/>
              <a:buNone/>
            </a:pPr>
            <a:r>
              <a:rPr lang="en" sz="1800">
                <a:solidFill>
                  <a:srgbClr val="000000"/>
                </a:solidFill>
                <a:highlight>
                  <a:srgbClr val="FFFFFF"/>
                </a:highlight>
                <a:latin typeface="Calibri"/>
                <a:ea typeface="Calibri"/>
                <a:cs typeface="Calibri"/>
                <a:sym typeface="Calibri"/>
              </a:rPr>
              <a:t>The request message consists of the following:</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 request line, for example GET /images/logo.png HTTP/1.1, which requests a resource called /images/logo.png from the server.</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Request Headers, such as Accept-Language: en</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An empty line.</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An optional message body.</a:t>
            </a:r>
          </a:p>
          <a:p>
            <a:pPr lvl="0" rtl="0">
              <a:lnSpc>
                <a:spcPct val="130909"/>
              </a:lnSpc>
              <a:spcBef>
                <a:spcPts val="400"/>
              </a:spcBef>
              <a:spcAft>
                <a:spcPts val="600"/>
              </a:spcAft>
              <a:buClr>
                <a:srgbClr val="000000"/>
              </a:buClr>
              <a:buSzPct val="61111"/>
              <a:buFont typeface="Arial"/>
              <a:buNone/>
            </a:pPr>
            <a:r>
              <a:rPr lang="en" sz="1800">
                <a:solidFill>
                  <a:srgbClr val="000000"/>
                </a:solidFill>
                <a:highlight>
                  <a:srgbClr val="FFFFFF"/>
                </a:highlight>
                <a:latin typeface="Calibri"/>
                <a:ea typeface="Calibri"/>
                <a:cs typeface="Calibri"/>
                <a:sym typeface="Calibri"/>
              </a:rPr>
              <a:t>The request line and headers must all end with &lt;CR&gt;&lt;LF&gt; (that is, a carriage return character followed by a line feed character). The empty line must consist of only &lt;CR&gt;&lt;LF&gt; and no other whitespace. In the HTTP/1.1 protocol, all headers except Host are optional.</a:t>
            </a:r>
          </a:p>
          <a:p>
            <a:pPr lvl="0" rtl="0">
              <a:lnSpc>
                <a:spcPct val="130909"/>
              </a:lnSpc>
              <a:spcBef>
                <a:spcPts val="400"/>
              </a:spcBef>
              <a:spcAft>
                <a:spcPts val="600"/>
              </a:spcAft>
              <a:buClr>
                <a:srgbClr val="000000"/>
              </a:buClr>
              <a:buSzPct val="110000"/>
              <a:buFont typeface="Arial"/>
              <a:buNone/>
            </a:pPr>
            <a:r>
              <a:t/>
            </a:r>
            <a:endParaRPr baseline="30000" sz="1000">
              <a:solidFill>
                <a:srgbClr val="0B0080"/>
              </a:solidFill>
              <a:highlight>
                <a:srgbClr val="FFFFFF"/>
              </a:highlight>
              <a:hlinkClick r:id="rId3"/>
            </a:endParaRPr>
          </a:p>
          <a:p>
            <a:pPr lvl="0" rtl="0">
              <a:lnSpc>
                <a:spcPct val="115000"/>
              </a:lnSpc>
              <a:spcBef>
                <a:spcPts val="0"/>
              </a:spcBef>
              <a:buClr>
                <a:srgbClr val="000000"/>
              </a:buClr>
              <a:buSzPct val="110000"/>
              <a:buFont typeface="Arial"/>
              <a:buNone/>
            </a:pPr>
            <a:r>
              <a:t/>
            </a:r>
            <a:endParaRPr baseline="30000" sz="1000">
              <a:solidFill>
                <a:srgbClr val="0B0080"/>
              </a:solidFill>
              <a:highlight>
                <a:srgbClr val="FFFFFF"/>
              </a:highlight>
              <a:hlinkClick r:id="rId4"/>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Response Message</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909"/>
              </a:lnSpc>
              <a:spcBef>
                <a:spcPts val="400"/>
              </a:spcBef>
              <a:spcAft>
                <a:spcPts val="600"/>
              </a:spcAft>
              <a:buClr>
                <a:srgbClr val="000000"/>
              </a:buClr>
              <a:buSzPct val="61111"/>
              <a:buFont typeface="Arial"/>
              <a:buNone/>
            </a:pPr>
            <a:r>
              <a:rPr lang="en" sz="1800">
                <a:solidFill>
                  <a:srgbClr val="000000"/>
                </a:solidFill>
                <a:highlight>
                  <a:srgbClr val="FFFFFF"/>
                </a:highlight>
                <a:latin typeface="Calibri"/>
                <a:ea typeface="Calibri"/>
                <a:cs typeface="Calibri"/>
                <a:sym typeface="Calibri"/>
              </a:rPr>
              <a:t>The response message consists of the following:</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 Status-Line (for example HTTP/1.1 200 OK, which indicates that the client's request succeeded)</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Response Headers, such as Content-Type: text/html</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An empty line</a:t>
            </a:r>
          </a:p>
          <a:p>
            <a:pPr indent="-342900" lvl="0" marL="685800" rtl="0">
              <a:lnSpc>
                <a:spcPct val="130909"/>
              </a:lnSpc>
              <a:spcBef>
                <a:spcPts val="300"/>
              </a:spcBef>
              <a:spcAft>
                <a:spcPts val="100"/>
              </a:spcAft>
              <a:buClr>
                <a:srgbClr val="000000"/>
              </a:buClr>
              <a:buSzPct val="100000"/>
              <a:buFont typeface="Calibri"/>
            </a:pPr>
            <a:r>
              <a:rPr lang="en" sz="1800">
                <a:solidFill>
                  <a:srgbClr val="000000"/>
                </a:solidFill>
                <a:highlight>
                  <a:srgbClr val="FFFFFF"/>
                </a:highlight>
                <a:latin typeface="Calibri"/>
                <a:ea typeface="Calibri"/>
                <a:cs typeface="Calibri"/>
                <a:sym typeface="Calibri"/>
              </a:rPr>
              <a:t>An optional message body</a:t>
            </a:r>
          </a:p>
          <a:p>
            <a:pPr lvl="0" rtl="0">
              <a:lnSpc>
                <a:spcPct val="130909"/>
              </a:lnSpc>
              <a:spcBef>
                <a:spcPts val="400"/>
              </a:spcBef>
              <a:spcAft>
                <a:spcPts val="600"/>
              </a:spcAft>
              <a:buClr>
                <a:srgbClr val="000000"/>
              </a:buClr>
              <a:buSzPct val="61111"/>
              <a:buFont typeface="Arial"/>
              <a:buNone/>
            </a:pPr>
            <a:r>
              <a:rPr lang="en" sz="1800">
                <a:solidFill>
                  <a:srgbClr val="000000"/>
                </a:solidFill>
                <a:highlight>
                  <a:srgbClr val="FFFFFF"/>
                </a:highlight>
                <a:latin typeface="Calibri"/>
                <a:ea typeface="Calibri"/>
                <a:cs typeface="Calibri"/>
                <a:sym typeface="Calibri"/>
              </a:rPr>
              <a:t>The Status-Line and headers must all end with &lt;CR&gt;&lt;LF&gt; (a carriage return followed by a line feed). The empty line must consist of only &lt;CR&gt;&lt;LF&gt; and no other whitespace.</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Sample Client Request</a:t>
            </a:r>
          </a:p>
        </p:txBody>
      </p:sp>
      <p:sp>
        <p:nvSpPr>
          <p:cNvPr id="166" name="Shape 1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000"/>
              </a:lnSpc>
              <a:spcBef>
                <a:spcPts val="0"/>
              </a:spcBef>
              <a:buClr>
                <a:srgbClr val="000000"/>
              </a:buClr>
              <a:buSzPct val="78571"/>
              <a:buFont typeface="Arial"/>
              <a:buNone/>
            </a:pPr>
            <a:r>
              <a:rPr lang="en" sz="1400">
                <a:solidFill>
                  <a:srgbClr val="000000"/>
                </a:solidFill>
                <a:highlight>
                  <a:srgbClr val="F9F9F9"/>
                </a:highlight>
                <a:latin typeface="Consolas"/>
                <a:ea typeface="Consolas"/>
                <a:cs typeface="Consolas"/>
                <a:sym typeface="Consolas"/>
              </a:rPr>
              <a:t>GET /index.html HTTP/1.1</a:t>
            </a:r>
            <a:br>
              <a:rPr lang="en" sz="1400">
                <a:solidFill>
                  <a:srgbClr val="000000"/>
                </a:solidFill>
                <a:highlight>
                  <a:srgbClr val="F9F9F9"/>
                </a:highlight>
                <a:latin typeface="Consolas"/>
                <a:ea typeface="Consolas"/>
                <a:cs typeface="Consolas"/>
                <a:sym typeface="Consolas"/>
              </a:rPr>
            </a:br>
            <a:r>
              <a:rPr lang="en" sz="1400">
                <a:solidFill>
                  <a:srgbClr val="000000"/>
                </a:solidFill>
                <a:highlight>
                  <a:srgbClr val="F9F9F9"/>
                </a:highlight>
                <a:latin typeface="Consolas"/>
                <a:ea typeface="Consolas"/>
                <a:cs typeface="Consolas"/>
                <a:sym typeface="Consolas"/>
              </a:rPr>
              <a:t>Host: www.example.com</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Sample Server Response</a:t>
            </a:r>
          </a:p>
        </p:txBody>
      </p:sp>
      <p:sp>
        <p:nvSpPr>
          <p:cNvPr id="172" name="Shape 17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0000"/>
              </a:lnSpc>
              <a:spcBef>
                <a:spcPts val="0"/>
              </a:spcBef>
              <a:buClr>
                <a:srgbClr val="000000"/>
              </a:buClr>
              <a:buSzPct val="110000"/>
              <a:buFont typeface="Arial"/>
              <a:buNone/>
            </a:pPr>
            <a:r>
              <a:rPr lang="en" sz="1000">
                <a:solidFill>
                  <a:srgbClr val="000000"/>
                </a:solidFill>
                <a:highlight>
                  <a:srgbClr val="F9F9F9"/>
                </a:highlight>
                <a:latin typeface="Consolas"/>
                <a:ea typeface="Consolas"/>
                <a:cs typeface="Consolas"/>
                <a:sym typeface="Consolas"/>
              </a:rPr>
              <a:t>HTTP/1.1 200 OK</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Date: Mon, 23 May 2005 22:38:34 GMT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Server: Apache/1.3.3.7 (Unix) (Red-Hat/Linux)</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Last-Modified: Wed, 08 Jan 2003 23:11:55 GMT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ETag: "3f80f-1b6-3e1cb03b"</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Content-Type: text/html; charset=UTF-8</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Content-Length: 131</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Accept-Ranges: bytes</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Connection: close</a:t>
            </a:r>
            <a:br>
              <a:rPr lang="en" sz="1000">
                <a:solidFill>
                  <a:srgbClr val="000000"/>
                </a:solidFill>
                <a:highlight>
                  <a:srgbClr val="F9F9F9"/>
                </a:highlight>
                <a:latin typeface="Consolas"/>
                <a:ea typeface="Consolas"/>
                <a:cs typeface="Consolas"/>
                <a:sym typeface="Consolas"/>
              </a:rPr>
            </a:b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&lt;html&gt;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&lt;head&gt;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  &lt;title&gt;An Example Page&lt;/title&gt;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&lt;/head&gt;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&lt;body&gt;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  Hello World, this is a very simple HTML document.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&lt;/body&gt;</a:t>
            </a:r>
            <a:br>
              <a:rPr lang="en" sz="1000">
                <a:solidFill>
                  <a:srgbClr val="000000"/>
                </a:solidFill>
                <a:highlight>
                  <a:srgbClr val="F9F9F9"/>
                </a:highlight>
                <a:latin typeface="Consolas"/>
                <a:ea typeface="Consolas"/>
                <a:cs typeface="Consolas"/>
                <a:sym typeface="Consolas"/>
              </a:rPr>
            </a:br>
            <a:r>
              <a:rPr lang="en" sz="1000">
                <a:solidFill>
                  <a:srgbClr val="000000"/>
                </a:solidFill>
                <a:highlight>
                  <a:srgbClr val="F9F9F9"/>
                </a:highlight>
                <a:latin typeface="Consolas"/>
                <a:ea typeface="Consolas"/>
                <a:cs typeface="Consolas"/>
                <a:sym typeface="Consolas"/>
              </a:rPr>
              <a:t>&lt;/html&gt;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The OSI Model</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 </a:t>
            </a:r>
          </a:p>
        </p:txBody>
      </p:sp>
      <p:pic>
        <p:nvPicPr>
          <p:cNvPr id="52" name="Shape 52"/>
          <p:cNvPicPr preferRelativeResize="0"/>
          <p:nvPr/>
        </p:nvPicPr>
        <p:blipFill>
          <a:blip r:embed="rId3">
            <a:alphaModFix/>
          </a:blip>
          <a:stretch>
            <a:fillRect/>
          </a:stretch>
        </p:blipFill>
        <p:spPr>
          <a:xfrm>
            <a:off x="909375" y="1767600"/>
            <a:ext cx="7591425" cy="259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Physical Layer: Examples</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Calibri"/>
            </a:pPr>
            <a:r>
              <a:rPr lang="en" sz="1800">
                <a:latin typeface="Calibri"/>
                <a:ea typeface="Calibri"/>
                <a:cs typeface="Calibri"/>
                <a:sym typeface="Calibri"/>
              </a:rPr>
              <a:t>T1</a:t>
            </a:r>
            <a:r>
              <a:rPr lang="en" sz="1800">
                <a:solidFill>
                  <a:srgbClr val="000000"/>
                </a:solidFill>
                <a:highlight>
                  <a:srgbClr val="F9F9F9"/>
                </a:highlight>
                <a:latin typeface="Calibri"/>
                <a:ea typeface="Calibri"/>
                <a:cs typeface="Calibri"/>
                <a:sym typeface="Calibri"/>
              </a:rPr>
              <a:t> </a:t>
            </a:r>
          </a:p>
          <a:p>
            <a:pPr indent="-342900" lvl="0" marL="457200" rtl="0">
              <a:spcBef>
                <a:spcPts val="0"/>
              </a:spcBef>
              <a:buSzPct val="100000"/>
              <a:buFont typeface="Calibri"/>
            </a:pPr>
            <a:r>
              <a:rPr lang="en" sz="1800">
                <a:solidFill>
                  <a:srgbClr val="000000"/>
                </a:solidFill>
                <a:highlight>
                  <a:srgbClr val="F9F9F9"/>
                </a:highlight>
                <a:latin typeface="Calibri"/>
                <a:ea typeface="Calibri"/>
                <a:cs typeface="Calibri"/>
                <a:sym typeface="Calibri"/>
              </a:rPr>
              <a:t>10BASE-T</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100BASE-TX</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1000BASE-T</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POTS</a:t>
            </a:r>
          </a:p>
          <a:p>
            <a:pPr indent="-342900" lvl="0" marL="457200">
              <a:spcBef>
                <a:spcPts val="0"/>
              </a:spcBef>
              <a:buSzPct val="100000"/>
              <a:buFont typeface="Calibri"/>
            </a:pPr>
            <a:r>
              <a:rPr lang="en" sz="1800">
                <a:highlight>
                  <a:srgbClr val="F9F9F9"/>
                </a:highlight>
                <a:latin typeface="Calibri"/>
                <a:ea typeface="Calibri"/>
                <a:cs typeface="Calibri"/>
                <a:sym typeface="Calibri"/>
              </a:rPr>
              <a:t>DSL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Data Link Layer: Examples</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Calibri"/>
            </a:pPr>
            <a:r>
              <a:rPr lang="en" sz="1800">
                <a:latin typeface="Calibri"/>
                <a:ea typeface="Calibri"/>
                <a:cs typeface="Calibri"/>
                <a:sym typeface="Calibri"/>
              </a:rPr>
              <a:t>802.3 (Ethernet)</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802.11a/b/g/n </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FDDI</a:t>
            </a:r>
            <a:r>
              <a:rPr lang="en" sz="1800">
                <a:solidFill>
                  <a:srgbClr val="000000"/>
                </a:solidFill>
                <a:highlight>
                  <a:srgbClr val="F9F9F9"/>
                </a:highlight>
                <a:latin typeface="Calibri"/>
                <a:ea typeface="Calibri"/>
                <a:cs typeface="Calibri"/>
                <a:sym typeface="Calibri"/>
              </a:rPr>
              <a:t> </a:t>
            </a:r>
          </a:p>
          <a:p>
            <a:pPr indent="-342900" lvl="0" marL="457200" rtl="0">
              <a:spcBef>
                <a:spcPts val="0"/>
              </a:spcBef>
              <a:buSzPct val="100000"/>
              <a:buFont typeface="Calibri"/>
            </a:pPr>
            <a:r>
              <a:rPr lang="en" sz="1800">
                <a:solidFill>
                  <a:srgbClr val="000000"/>
                </a:solidFill>
                <a:highlight>
                  <a:srgbClr val="F9F9F9"/>
                </a:highlight>
                <a:latin typeface="Calibri"/>
                <a:ea typeface="Calibri"/>
                <a:cs typeface="Calibri"/>
                <a:sym typeface="Calibri"/>
              </a:rPr>
              <a:t>Fibre Channel</a:t>
            </a:r>
          </a:p>
          <a:p>
            <a:pPr indent="-342900" lvl="0" marL="457200" rtl="0">
              <a:spcBef>
                <a:spcPts val="0"/>
              </a:spcBef>
              <a:buSzPct val="100000"/>
              <a:buFont typeface="Calibri"/>
            </a:pPr>
            <a:r>
              <a:rPr lang="en" sz="1800">
                <a:solidFill>
                  <a:srgbClr val="000000"/>
                </a:solidFill>
                <a:highlight>
                  <a:srgbClr val="F9F9F9"/>
                </a:highlight>
                <a:latin typeface="Calibri"/>
                <a:ea typeface="Calibri"/>
                <a:cs typeface="Calibri"/>
                <a:sym typeface="Calibri"/>
              </a:rPr>
              <a:t>Frame Relay</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PPP</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Token Ring</a:t>
            </a:r>
          </a:p>
          <a:p>
            <a:pPr lvl="0" rtl="0">
              <a:spcBef>
                <a:spcPts val="0"/>
              </a:spcBef>
              <a:buNone/>
            </a:pPr>
            <a:r>
              <a:t/>
            </a:r>
            <a:endParaRPr sz="1800">
              <a:highlight>
                <a:srgbClr val="F9F9F9"/>
              </a:highlight>
              <a:latin typeface="Calibri"/>
              <a:ea typeface="Calibri"/>
              <a:cs typeface="Calibri"/>
              <a:sym typeface="Calibri"/>
            </a:endParaRPr>
          </a:p>
          <a:p>
            <a:pPr lvl="0">
              <a:spcBef>
                <a:spcPts val="0"/>
              </a:spcBef>
              <a:buNone/>
            </a:pPr>
            <a:r>
              <a:rPr lang="en" sz="1800">
                <a:solidFill>
                  <a:srgbClr val="000000"/>
                </a:solidFill>
                <a:highlight>
                  <a:srgbClr val="FFFFFF"/>
                </a:highlight>
                <a:latin typeface="Calibri"/>
                <a:ea typeface="Calibri"/>
                <a:cs typeface="Calibri"/>
                <a:sym typeface="Calibri"/>
              </a:rPr>
              <a:t>The data link layer provides a reliable link between two directly connected nodes, by detecting and possibly correcting errors that may occur in the physical layer.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Network Layer: Examples</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Calibri"/>
            </a:pPr>
            <a:r>
              <a:rPr lang="en" sz="1800">
                <a:latin typeface="Calibri"/>
                <a:ea typeface="Calibri"/>
                <a:cs typeface="Calibri"/>
                <a:sym typeface="Calibri"/>
              </a:rPr>
              <a:t>IP</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IPsec</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ICMP</a:t>
            </a:r>
          </a:p>
          <a:p>
            <a:pPr indent="-342900" lvl="0" marL="457200" rtl="0">
              <a:spcBef>
                <a:spcPts val="0"/>
              </a:spcBef>
              <a:buSzPct val="100000"/>
              <a:buFont typeface="Calibri"/>
            </a:pPr>
            <a:r>
              <a:rPr lang="en" sz="1800">
                <a:solidFill>
                  <a:srgbClr val="000000"/>
                </a:solidFill>
                <a:highlight>
                  <a:srgbClr val="F9F9F9"/>
                </a:highlight>
                <a:latin typeface="Calibri"/>
                <a:ea typeface="Calibri"/>
                <a:cs typeface="Calibri"/>
                <a:sym typeface="Calibri"/>
              </a:rPr>
              <a:t>OSPF</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RIP</a:t>
            </a:r>
          </a:p>
          <a:p>
            <a:pPr indent="-342900" lvl="0" marL="457200" rtl="0">
              <a:spcBef>
                <a:spcPts val="0"/>
              </a:spcBef>
              <a:buSzPct val="100000"/>
              <a:buFont typeface="Calibri"/>
            </a:pPr>
            <a:r>
              <a:rPr lang="en" sz="1800">
                <a:latin typeface="Calibri"/>
                <a:ea typeface="Calibri"/>
                <a:cs typeface="Calibri"/>
                <a:sym typeface="Calibri"/>
              </a:rPr>
              <a:t>IPX</a:t>
            </a:r>
          </a:p>
          <a:p>
            <a:pPr lvl="0" rtl="0">
              <a:spcBef>
                <a:spcPts val="0"/>
              </a:spcBef>
              <a:buNone/>
            </a:pPr>
            <a:r>
              <a:t/>
            </a:r>
            <a:endParaRPr sz="1800">
              <a:latin typeface="Calibri"/>
              <a:ea typeface="Calibri"/>
              <a:cs typeface="Calibri"/>
              <a:sym typeface="Calibri"/>
            </a:endParaRPr>
          </a:p>
          <a:p>
            <a:pPr lvl="0">
              <a:spcBef>
                <a:spcPts val="0"/>
              </a:spcBef>
              <a:buNone/>
            </a:pPr>
            <a:r>
              <a:rPr lang="en" sz="1400">
                <a:solidFill>
                  <a:srgbClr val="000000"/>
                </a:solidFill>
                <a:highlight>
                  <a:srgbClr val="FFFFFF"/>
                </a:highlight>
                <a:latin typeface="Calibri"/>
                <a:ea typeface="Calibri"/>
                <a:cs typeface="Calibri"/>
                <a:sym typeface="Calibri"/>
              </a:rPr>
              <a:t>The network layer provides the functional and procedural means of transferring variable length data sequences (called datagrams) from one node to another connected to the same </a:t>
            </a:r>
            <a:r>
              <a:rPr i="1" lang="en" sz="1400">
                <a:solidFill>
                  <a:srgbClr val="000000"/>
                </a:solidFill>
                <a:highlight>
                  <a:srgbClr val="FFFFFF"/>
                </a:highlight>
                <a:latin typeface="Calibri"/>
                <a:ea typeface="Calibri"/>
                <a:cs typeface="Calibri"/>
                <a:sym typeface="Calibri"/>
              </a:rPr>
              <a:t>network.</a:t>
            </a:r>
            <a:r>
              <a:rPr lang="en" sz="1400">
                <a:solidFill>
                  <a:srgbClr val="000000"/>
                </a:solidFill>
                <a:highlight>
                  <a:srgbClr val="FFFFFF"/>
                </a:highlight>
                <a:latin typeface="Calibri"/>
                <a:ea typeface="Calibri"/>
                <a:cs typeface="Calibri"/>
                <a:sym typeface="Calibri"/>
              </a:rPr>
              <a:t> A network is a medium to which many nodes can be connected, on which every node has an </a:t>
            </a:r>
            <a:r>
              <a:rPr i="1" lang="en" sz="1400">
                <a:solidFill>
                  <a:srgbClr val="000000"/>
                </a:solidFill>
                <a:highlight>
                  <a:srgbClr val="FFFFFF"/>
                </a:highlight>
                <a:latin typeface="Calibri"/>
                <a:ea typeface="Calibri"/>
                <a:cs typeface="Calibri"/>
                <a:sym typeface="Calibri"/>
              </a:rPr>
              <a:t>address</a:t>
            </a:r>
            <a:r>
              <a:rPr lang="en" sz="1400">
                <a:solidFill>
                  <a:srgbClr val="000000"/>
                </a:solidFill>
                <a:highlight>
                  <a:srgbClr val="FFFFFF"/>
                </a:highlight>
                <a:latin typeface="Calibri"/>
                <a:ea typeface="Calibri"/>
                <a:cs typeface="Calibri"/>
                <a:sym typeface="Calibri"/>
              </a:rPr>
              <a:t> and which permits nodes connected to it to transfer messages to other nodes connected to it by merely providing the content of a message and the address of the destination node and letting the network find the way to deliver ("route") the message to the destination node.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Transport Layer: Examples</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30909"/>
              </a:lnSpc>
              <a:spcBef>
                <a:spcPts val="400"/>
              </a:spcBef>
              <a:spcAft>
                <a:spcPts val="600"/>
              </a:spcAft>
              <a:buSzPct val="100000"/>
              <a:buFont typeface="Calibri"/>
            </a:pPr>
            <a:r>
              <a:rPr lang="en" sz="1800">
                <a:solidFill>
                  <a:srgbClr val="000000"/>
                </a:solidFill>
                <a:highlight>
                  <a:srgbClr val="F9F9F9"/>
                </a:highlight>
                <a:latin typeface="Calibri"/>
                <a:ea typeface="Calibri"/>
                <a:cs typeface="Calibri"/>
                <a:sym typeface="Calibri"/>
                <a:hlinkClick r:id="rId3"/>
              </a:rPr>
              <a:t>TCP</a:t>
            </a:r>
          </a:p>
          <a:p>
            <a:pPr indent="-342900" lvl="0" marL="457200" rtl="0">
              <a:lnSpc>
                <a:spcPct val="130909"/>
              </a:lnSpc>
              <a:spcBef>
                <a:spcPts val="400"/>
              </a:spcBef>
              <a:spcAft>
                <a:spcPts val="600"/>
              </a:spcAft>
              <a:buSzPct val="100000"/>
              <a:buFont typeface="Calibri"/>
            </a:pPr>
            <a:r>
              <a:rPr lang="en" sz="1800">
                <a:solidFill>
                  <a:srgbClr val="000000"/>
                </a:solidFill>
                <a:highlight>
                  <a:srgbClr val="F9F9F9"/>
                </a:highlight>
                <a:latin typeface="Calibri"/>
                <a:ea typeface="Calibri"/>
                <a:cs typeface="Calibri"/>
                <a:sym typeface="Calibri"/>
                <a:hlinkClick r:id="rId4"/>
              </a:rPr>
              <a:t>UDP</a:t>
            </a:r>
          </a:p>
          <a:p>
            <a:pPr indent="-342900" lvl="0" marL="457200" rtl="0">
              <a:lnSpc>
                <a:spcPct val="130909"/>
              </a:lnSpc>
              <a:spcBef>
                <a:spcPts val="400"/>
              </a:spcBef>
              <a:spcAft>
                <a:spcPts val="600"/>
              </a:spcAft>
              <a:buSzPct val="100000"/>
              <a:buFont typeface="Calibri"/>
            </a:pPr>
            <a:r>
              <a:rPr lang="en" sz="1800">
                <a:solidFill>
                  <a:srgbClr val="000000"/>
                </a:solidFill>
                <a:highlight>
                  <a:srgbClr val="FFFFFF"/>
                </a:highlight>
                <a:latin typeface="Calibri"/>
                <a:ea typeface="Calibri"/>
                <a:cs typeface="Calibri"/>
                <a:sym typeface="Calibri"/>
              </a:rPr>
              <a:t>SPX</a:t>
            </a:r>
          </a:p>
          <a:p>
            <a:pPr lvl="0" rtl="0">
              <a:lnSpc>
                <a:spcPct val="130909"/>
              </a:lnSpc>
              <a:spcBef>
                <a:spcPts val="400"/>
              </a:spcBef>
              <a:spcAft>
                <a:spcPts val="600"/>
              </a:spcAft>
              <a:buNone/>
            </a:pPr>
            <a:r>
              <a:t/>
            </a:r>
            <a:endParaRPr sz="1800">
              <a:solidFill>
                <a:srgbClr val="000000"/>
              </a:solidFill>
              <a:highlight>
                <a:srgbClr val="FFFFFF"/>
              </a:highlight>
              <a:latin typeface="Calibri"/>
              <a:ea typeface="Calibri"/>
              <a:cs typeface="Calibri"/>
              <a:sym typeface="Calibri"/>
            </a:endParaRPr>
          </a:p>
          <a:p>
            <a:pPr lvl="0" rtl="0">
              <a:lnSpc>
                <a:spcPct val="130909"/>
              </a:lnSpc>
              <a:spcBef>
                <a:spcPts val="400"/>
              </a:spcBef>
              <a:spcAft>
                <a:spcPts val="600"/>
              </a:spcAft>
              <a:buNone/>
            </a:pPr>
            <a:r>
              <a:rPr lang="en" sz="1800">
                <a:solidFill>
                  <a:srgbClr val="000000"/>
                </a:solidFill>
                <a:highlight>
                  <a:srgbClr val="FFFFFF"/>
                </a:highlight>
                <a:latin typeface="Calibri"/>
                <a:ea typeface="Calibri"/>
                <a:cs typeface="Calibri"/>
                <a:sym typeface="Calibri"/>
              </a:rPr>
              <a:t>The transport layer provides the </a:t>
            </a:r>
            <a:r>
              <a:rPr i="1" lang="en" sz="1800">
                <a:solidFill>
                  <a:srgbClr val="000000"/>
                </a:solidFill>
                <a:highlight>
                  <a:srgbClr val="FFFFFF"/>
                </a:highlight>
                <a:latin typeface="Calibri"/>
                <a:ea typeface="Calibri"/>
                <a:cs typeface="Calibri"/>
                <a:sym typeface="Calibri"/>
              </a:rPr>
              <a:t>reliable</a:t>
            </a:r>
            <a:r>
              <a:rPr lang="en" sz="1800">
                <a:solidFill>
                  <a:srgbClr val="000000"/>
                </a:solidFill>
                <a:highlight>
                  <a:srgbClr val="FFFFFF"/>
                </a:highlight>
                <a:latin typeface="Calibri"/>
                <a:ea typeface="Calibri"/>
                <a:cs typeface="Calibri"/>
                <a:sym typeface="Calibri"/>
              </a:rPr>
              <a:t> sending of data packets between nodes (with addresses) located on a network, providing reliable data transfer services to the upper layers. An example of a transport layer protocol in the standard Internet protocol stack is TCP, usually built on top of the IP protocol.</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Session Layer: Examples</a:t>
            </a:r>
          </a:p>
        </p:txBody>
      </p:sp>
      <p:sp>
        <p:nvSpPr>
          <p:cNvPr id="82" name="Shape 8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SzPct val="100000"/>
              <a:buFont typeface="Calibri"/>
            </a:pPr>
            <a:r>
              <a:rPr lang="en" sz="1800">
                <a:latin typeface="Calibri"/>
                <a:ea typeface="Calibri"/>
                <a:cs typeface="Calibri"/>
                <a:sym typeface="Calibri"/>
              </a:rPr>
              <a:t>Named pipes</a:t>
            </a:r>
          </a:p>
          <a:p>
            <a:pPr indent="-342900" lvl="0" marL="457200" rtl="0">
              <a:spcBef>
                <a:spcPts val="0"/>
              </a:spcBef>
              <a:buSzPct val="100000"/>
              <a:buFont typeface="Calibri"/>
            </a:pPr>
            <a:r>
              <a:rPr lang="en" sz="1800">
                <a:highlight>
                  <a:srgbClr val="F9F9F9"/>
                </a:highlight>
                <a:latin typeface="Calibri"/>
                <a:ea typeface="Calibri"/>
                <a:cs typeface="Calibri"/>
                <a:sym typeface="Calibri"/>
              </a:rPr>
              <a:t>NetBIOS</a:t>
            </a:r>
          </a:p>
          <a:p>
            <a:pPr indent="-342900" lvl="0" marL="457200" rtl="0">
              <a:spcBef>
                <a:spcPts val="0"/>
              </a:spcBef>
              <a:buSzPct val="100000"/>
              <a:buFont typeface="Calibri"/>
            </a:pPr>
            <a:r>
              <a:rPr lang="en" sz="1800">
                <a:solidFill>
                  <a:srgbClr val="000000"/>
                </a:solidFill>
                <a:highlight>
                  <a:srgbClr val="FFFFFF"/>
                </a:highlight>
                <a:latin typeface="Calibri"/>
                <a:ea typeface="Calibri"/>
                <a:cs typeface="Calibri"/>
                <a:sym typeface="Calibri"/>
              </a:rPr>
              <a:t>TCP </a:t>
            </a:r>
          </a:p>
          <a:p>
            <a:pPr lvl="0" rtl="0">
              <a:spcBef>
                <a:spcPts val="0"/>
              </a:spcBef>
              <a:buNone/>
            </a:pPr>
            <a:r>
              <a:t/>
            </a:r>
            <a:endParaRPr sz="1800">
              <a:solidFill>
                <a:srgbClr val="000000"/>
              </a:solidFill>
              <a:highlight>
                <a:srgbClr val="FFFFFF"/>
              </a:highlight>
              <a:latin typeface="Calibri"/>
              <a:ea typeface="Calibri"/>
              <a:cs typeface="Calibri"/>
              <a:sym typeface="Calibri"/>
            </a:endParaRPr>
          </a:p>
          <a:p>
            <a:pPr lvl="0">
              <a:spcBef>
                <a:spcPts val="0"/>
              </a:spcBef>
              <a:buNone/>
            </a:pPr>
            <a:r>
              <a:rPr lang="en" sz="1800">
                <a:solidFill>
                  <a:srgbClr val="000000"/>
                </a:solidFill>
                <a:highlight>
                  <a:srgbClr val="FFFFFF"/>
                </a:highlight>
                <a:latin typeface="Calibri"/>
                <a:ea typeface="Calibri"/>
                <a:cs typeface="Calibri"/>
                <a:sym typeface="Calibri"/>
              </a:rPr>
              <a:t>The session layer controls the dialogues (connections) between computers. It establishes, manages and terminates the connections between the local and remote application.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en"/>
              <a:t>Presentation Layer: Examples</a:t>
            </a:r>
          </a:p>
        </p:txBody>
      </p:sp>
      <p:sp>
        <p:nvSpPr>
          <p:cNvPr id="88" name="Shape 8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00000"/>
              </a:lnSpc>
              <a:spcBef>
                <a:spcPts val="0"/>
              </a:spcBef>
              <a:spcAft>
                <a:spcPts val="600"/>
              </a:spcAft>
              <a:buSzPct val="100000"/>
              <a:buFont typeface="Calibri"/>
            </a:pPr>
            <a:r>
              <a:rPr lang="en" sz="1400">
                <a:latin typeface="Calibri"/>
                <a:ea typeface="Calibri"/>
                <a:cs typeface="Calibri"/>
                <a:sym typeface="Calibri"/>
              </a:rPr>
              <a:t>ASCII</a:t>
            </a:r>
            <a:r>
              <a:rPr lang="en" sz="1400">
                <a:solidFill>
                  <a:srgbClr val="000000"/>
                </a:solidFill>
                <a:highlight>
                  <a:srgbClr val="F9F9F9"/>
                </a:highlight>
                <a:latin typeface="Calibri"/>
                <a:ea typeface="Calibri"/>
                <a:cs typeface="Calibri"/>
                <a:sym typeface="Calibri"/>
              </a:rPr>
              <a:t> </a:t>
            </a:r>
          </a:p>
          <a:p>
            <a:pPr indent="-317500" lvl="0" marL="457200" rtl="0">
              <a:lnSpc>
                <a:spcPct val="100000"/>
              </a:lnSpc>
              <a:spcBef>
                <a:spcPts val="0"/>
              </a:spcBef>
              <a:spcAft>
                <a:spcPts val="600"/>
              </a:spcAft>
              <a:buSzPct val="100000"/>
              <a:buFont typeface="Calibri"/>
            </a:pPr>
            <a:r>
              <a:rPr lang="en" sz="1400">
                <a:solidFill>
                  <a:srgbClr val="000000"/>
                </a:solidFill>
                <a:highlight>
                  <a:srgbClr val="F9F9F9"/>
                </a:highlight>
                <a:latin typeface="Calibri"/>
                <a:ea typeface="Calibri"/>
                <a:cs typeface="Calibri"/>
                <a:sym typeface="Calibri"/>
              </a:rPr>
              <a:t>EBCDIC</a:t>
            </a:r>
          </a:p>
          <a:p>
            <a:pPr indent="-317500" lvl="0" marL="457200" rtl="0">
              <a:lnSpc>
                <a:spcPct val="100000"/>
              </a:lnSpc>
              <a:spcBef>
                <a:spcPts val="0"/>
              </a:spcBef>
              <a:spcAft>
                <a:spcPts val="600"/>
              </a:spcAft>
              <a:buSzPct val="100000"/>
              <a:buFont typeface="Calibri"/>
            </a:pPr>
            <a:r>
              <a:rPr lang="en" sz="1400">
                <a:solidFill>
                  <a:srgbClr val="000000"/>
                </a:solidFill>
                <a:highlight>
                  <a:srgbClr val="F9F9F9"/>
                </a:highlight>
                <a:latin typeface="Calibri"/>
                <a:ea typeface="Calibri"/>
                <a:cs typeface="Calibri"/>
                <a:sym typeface="Calibri"/>
              </a:rPr>
              <a:t>MPEG</a:t>
            </a:r>
          </a:p>
          <a:p>
            <a:pPr indent="-317500" lvl="0" marL="457200" rtl="0">
              <a:lnSpc>
                <a:spcPct val="100000"/>
              </a:lnSpc>
              <a:spcBef>
                <a:spcPts val="0"/>
              </a:spcBef>
              <a:spcAft>
                <a:spcPts val="600"/>
              </a:spcAft>
              <a:buSzPct val="100000"/>
              <a:buFont typeface="Calibri"/>
            </a:pPr>
            <a:r>
              <a:rPr lang="en" sz="1400">
                <a:solidFill>
                  <a:srgbClr val="000000"/>
                </a:solidFill>
                <a:highlight>
                  <a:srgbClr val="FFFFFF"/>
                </a:highlight>
                <a:latin typeface="Calibri"/>
                <a:ea typeface="Calibri"/>
                <a:cs typeface="Calibri"/>
                <a:sym typeface="Calibri"/>
              </a:rPr>
              <a:t>MIME</a:t>
            </a:r>
          </a:p>
          <a:p>
            <a:pPr indent="-317500" lvl="0" marL="457200" rtl="0">
              <a:lnSpc>
                <a:spcPct val="100000"/>
              </a:lnSpc>
              <a:spcBef>
                <a:spcPts val="0"/>
              </a:spcBef>
              <a:spcAft>
                <a:spcPts val="600"/>
              </a:spcAft>
              <a:buSzPct val="100000"/>
              <a:buFont typeface="Calibri"/>
            </a:pPr>
            <a:r>
              <a:rPr lang="en" sz="1400">
                <a:solidFill>
                  <a:srgbClr val="000000"/>
                </a:solidFill>
                <a:highlight>
                  <a:srgbClr val="FFFFFF"/>
                </a:highlight>
                <a:latin typeface="Calibri"/>
                <a:ea typeface="Calibri"/>
                <a:cs typeface="Calibri"/>
                <a:sym typeface="Calibri"/>
              </a:rPr>
              <a:t>SSL</a:t>
            </a:r>
          </a:p>
          <a:p>
            <a:pPr lvl="0" rtl="0">
              <a:lnSpc>
                <a:spcPct val="130909"/>
              </a:lnSpc>
              <a:spcBef>
                <a:spcPts val="400"/>
              </a:spcBef>
              <a:spcAft>
                <a:spcPts val="600"/>
              </a:spcAft>
              <a:buNone/>
            </a:pPr>
            <a:r>
              <a:t/>
            </a:r>
            <a:endParaRPr sz="1400">
              <a:solidFill>
                <a:srgbClr val="000000"/>
              </a:solidFill>
              <a:highlight>
                <a:srgbClr val="FFFFFF"/>
              </a:highlight>
              <a:latin typeface="Calibri"/>
              <a:ea typeface="Calibri"/>
              <a:cs typeface="Calibri"/>
              <a:sym typeface="Calibri"/>
            </a:endParaRPr>
          </a:p>
          <a:p>
            <a:pPr lvl="0" rtl="0">
              <a:lnSpc>
                <a:spcPct val="130909"/>
              </a:lnSpc>
              <a:spcBef>
                <a:spcPts val="400"/>
              </a:spcBef>
              <a:spcAft>
                <a:spcPts val="600"/>
              </a:spcAft>
              <a:buNone/>
            </a:pPr>
            <a:r>
              <a:rPr lang="en" sz="1400">
                <a:solidFill>
                  <a:srgbClr val="000000"/>
                </a:solidFill>
                <a:highlight>
                  <a:srgbClr val="FFFFFF"/>
                </a:highlight>
                <a:latin typeface="Calibri"/>
                <a:ea typeface="Calibri"/>
                <a:cs typeface="Calibri"/>
                <a:sym typeface="Calibri"/>
              </a:rPr>
              <a:t>The presentation layer establishes context between application-layer entities, in which the application-layer entities may use different syntax and semantics if the presentation service provides a mapping between them. If a mapping is available, presentation service data units are encapsulated into session protocol data units, and passed down the TCP/IP stack. This layer provides independence from data representation (e.g., encryption) by translating between application and network formats. The presentation layer transforms data into the form that the application accepts. This layer formats and encrypts data to be sent across a network. It is sometimes called the syntax layer.</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