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83" r:id="rId2"/>
    <p:sldId id="346" r:id="rId3"/>
    <p:sldId id="360" r:id="rId4"/>
    <p:sldId id="364" r:id="rId5"/>
    <p:sldId id="361" r:id="rId6"/>
    <p:sldId id="352" r:id="rId7"/>
    <p:sldId id="363" r:id="rId8"/>
    <p:sldId id="3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57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2"/>
    <p:restoredTop sz="93469" autoAdjust="0"/>
  </p:normalViewPr>
  <p:slideViewPr>
    <p:cSldViewPr snapToGrid="0">
      <p:cViewPr varScale="1">
        <p:scale>
          <a:sx n="100" d="100"/>
          <a:sy n="100" d="100"/>
        </p:scale>
        <p:origin x="22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7CBF98-014B-44DF-A709-E45E9E377584}" type="datetimeFigureOut">
              <a:rPr lang="en-US" smtClean="0"/>
              <a:t>8/26/2024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AF2BD6-6944-4FBE-AC46-F39459B5CF6E}" type="slidenum">
              <a:rPr lang="en-US" smtClean="0"/>
              <a:t>‹#›</a:t>
            </a:fld>
            <a:endParaRPr lang="en-US"/>
          </a:p>
        </p:txBody>
      </p:sp>
    </p:spTree>
    <p:extLst>
      <p:ext uri="{BB962C8B-B14F-4D97-AF65-F5344CB8AC3E}">
        <p14:creationId xmlns:p14="http://schemas.microsoft.com/office/powerpoint/2010/main" val="3675089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5BAF2BD6-6944-4FBE-AC46-F39459B5CF6E}" type="slidenum">
              <a:rPr lang="en-US" smtClean="0"/>
              <a:t>1</a:t>
            </a:fld>
            <a:endParaRPr lang="en-US"/>
          </a:p>
        </p:txBody>
      </p:sp>
    </p:spTree>
    <p:extLst>
      <p:ext uri="{BB962C8B-B14F-4D97-AF65-F5344CB8AC3E}">
        <p14:creationId xmlns:p14="http://schemas.microsoft.com/office/powerpoint/2010/main" val="4056665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00B0F0"/>
                </a:solidFill>
                <a:latin typeface="微软雅黑" panose="020B0503020204020204" pitchFamily="34" charset="-122"/>
                <a:ea typeface="微软雅黑" panose="020B0503020204020204" pitchFamily="34" charset="-122"/>
              </a:rPr>
              <a:t>TOFEL</a:t>
            </a:r>
            <a:r>
              <a:rPr lang="zh-CN" altLang="en-US" sz="2800" b="1" dirty="0">
                <a:solidFill>
                  <a:srgbClr val="00B0F0"/>
                </a:solidFill>
                <a:latin typeface="微软雅黑" panose="020B0503020204020204" pitchFamily="34" charset="-122"/>
                <a:ea typeface="微软雅黑" panose="020B0503020204020204" pitchFamily="34" charset="-122"/>
              </a:rPr>
              <a:t>、</a:t>
            </a:r>
            <a:r>
              <a:rPr lang="en-US" altLang="zh-CN" sz="2800" b="1" dirty="0">
                <a:solidFill>
                  <a:srgbClr val="00B0F0"/>
                </a:solidFill>
                <a:latin typeface="微软雅黑" panose="020B0503020204020204" pitchFamily="34" charset="-122"/>
                <a:ea typeface="微软雅黑" panose="020B0503020204020204" pitchFamily="34" charset="-122"/>
              </a:rPr>
              <a:t>GRE</a:t>
            </a:r>
            <a:r>
              <a:rPr lang="zh-CN" altLang="en-US" sz="2800" b="1" dirty="0">
                <a:solidFill>
                  <a:srgbClr val="00B0F0"/>
                </a:solidFill>
                <a:latin typeface="微软雅黑" panose="020B0503020204020204" pitchFamily="34" charset="-122"/>
                <a:ea typeface="微软雅黑" panose="020B0503020204020204" pitchFamily="34" charset="-122"/>
              </a:rPr>
              <a:t>主要起过筛的作用，不必太过焦虑</a:t>
            </a:r>
            <a:r>
              <a:rPr lang="zh-CN" altLang="en-US" sz="2800" b="1" dirty="0">
                <a:solidFill>
                  <a:schemeClr val="bg1">
                    <a:lumMod val="95000"/>
                  </a:schemeClr>
                </a:solidFill>
                <a:latin typeface="微软雅黑" panose="020B0503020204020204" pitchFamily="34" charset="-122"/>
                <a:ea typeface="微软雅黑" panose="020B0503020204020204" pitchFamily="34" charset="-122"/>
              </a:rPr>
              <a:t>，</a:t>
            </a:r>
            <a:r>
              <a:rPr lang="en-US" altLang="zh-CN" sz="2800" b="1" dirty="0">
                <a:solidFill>
                  <a:schemeClr val="bg1">
                    <a:lumMod val="95000"/>
                  </a:schemeClr>
                </a:solidFill>
                <a:latin typeface="微软雅黑" panose="020B0503020204020204" pitchFamily="34" charset="-122"/>
                <a:ea typeface="微软雅黑" panose="020B0503020204020204" pitchFamily="34" charset="-122"/>
              </a:rPr>
              <a:t>105+325</a:t>
            </a:r>
            <a:r>
              <a:rPr lang="zh-CN" altLang="en-US" sz="2800" b="1" dirty="0">
                <a:solidFill>
                  <a:schemeClr val="bg1">
                    <a:lumMod val="95000"/>
                  </a:schemeClr>
                </a:solidFill>
                <a:latin typeface="微软雅黑" panose="020B0503020204020204" pitchFamily="34" charset="-122"/>
                <a:ea typeface="微软雅黑" panose="020B0503020204020204" pitchFamily="34" charset="-122"/>
              </a:rPr>
              <a:t>足以过</a:t>
            </a:r>
            <a:r>
              <a:rPr lang="en-US" altLang="zh-CN" sz="2800" b="1" dirty="0">
                <a:solidFill>
                  <a:schemeClr val="bg1">
                    <a:lumMod val="95000"/>
                  </a:schemeClr>
                </a:solidFill>
                <a:latin typeface="微软雅黑" panose="020B0503020204020204" pitchFamily="34" charset="-122"/>
                <a:ea typeface="微软雅黑" panose="020B0503020204020204" pitchFamily="34" charset="-122"/>
              </a:rPr>
              <a:t>SS</a:t>
            </a:r>
            <a:r>
              <a:rPr lang="zh-CN" altLang="en-US" sz="2800" b="1" dirty="0">
                <a:solidFill>
                  <a:schemeClr val="bg1">
                    <a:lumMod val="95000"/>
                  </a:schemeClr>
                </a:solidFill>
                <a:latin typeface="微软雅黑" panose="020B0503020204020204" pitchFamily="34" charset="-122"/>
                <a:ea typeface="微软雅黑" panose="020B0503020204020204" pitchFamily="34" charset="-122"/>
              </a:rPr>
              <a:t>级以下几乎所有项目的线，如果可以考到</a:t>
            </a:r>
            <a:r>
              <a:rPr lang="en-US" altLang="zh-CN" sz="2800" b="1" dirty="0">
                <a:solidFill>
                  <a:schemeClr val="bg1">
                    <a:lumMod val="95000"/>
                  </a:schemeClr>
                </a:solidFill>
                <a:latin typeface="微软雅黑" panose="020B0503020204020204" pitchFamily="34" charset="-122"/>
                <a:ea typeface="微软雅黑" panose="020B0503020204020204" pitchFamily="34" charset="-122"/>
              </a:rPr>
              <a:t>103+320</a:t>
            </a:r>
            <a:r>
              <a:rPr lang="zh-CN" altLang="en-US" sz="2800" b="1" dirty="0">
                <a:solidFill>
                  <a:schemeClr val="bg1">
                    <a:lumMod val="95000"/>
                  </a:schemeClr>
                </a:solidFill>
                <a:latin typeface="微软雅黑" panose="020B0503020204020204" pitchFamily="34" charset="-122"/>
                <a:ea typeface="微软雅黑" panose="020B0503020204020204" pitchFamily="34" charset="-122"/>
              </a:rPr>
              <a:t>那也可以不用太焦虑，</a:t>
            </a:r>
            <a:r>
              <a:rPr lang="en-US" altLang="zh-CN" sz="2800" b="1" dirty="0">
                <a:solidFill>
                  <a:schemeClr val="bg1">
                    <a:lumMod val="95000"/>
                  </a:schemeClr>
                </a:solidFill>
                <a:latin typeface="微软雅黑" panose="020B0503020204020204" pitchFamily="34" charset="-122"/>
                <a:ea typeface="微软雅黑" panose="020B0503020204020204" pitchFamily="34" charset="-122"/>
              </a:rPr>
              <a:t>GT</a:t>
            </a:r>
            <a:r>
              <a:rPr lang="zh-CN" altLang="en-US" sz="2800" b="1" dirty="0">
                <a:solidFill>
                  <a:schemeClr val="bg1">
                    <a:lumMod val="95000"/>
                  </a:schemeClr>
                </a:solidFill>
                <a:latin typeface="微软雅黑" panose="020B0503020204020204" pitchFamily="34" charset="-122"/>
                <a:ea typeface="微软雅黑" panose="020B0503020204020204" pitchFamily="34" charset="-122"/>
              </a:rPr>
              <a:t>的影响绝不会有想象中那么大。申请一般从</a:t>
            </a:r>
            <a:r>
              <a:rPr lang="en-US" altLang="zh-CN" sz="2800" b="1" dirty="0">
                <a:solidFill>
                  <a:schemeClr val="bg1">
                    <a:lumMod val="95000"/>
                  </a:schemeClr>
                </a:solidFill>
                <a:latin typeface="微软雅黑" panose="020B0503020204020204" pitchFamily="34" charset="-122"/>
                <a:ea typeface="微软雅黑" panose="020B0503020204020204" pitchFamily="34" charset="-122"/>
              </a:rPr>
              <a:t>12</a:t>
            </a:r>
            <a:r>
              <a:rPr lang="zh-CN" altLang="en-US" sz="2800" b="1" dirty="0">
                <a:solidFill>
                  <a:schemeClr val="bg1">
                    <a:lumMod val="95000"/>
                  </a:schemeClr>
                </a:solidFill>
                <a:latin typeface="微软雅黑" panose="020B0503020204020204" pitchFamily="34" charset="-122"/>
                <a:ea typeface="微软雅黑" panose="020B0503020204020204" pitchFamily="34" charset="-122"/>
              </a:rPr>
              <a:t>月初开始，所以建议</a:t>
            </a:r>
            <a:r>
              <a:rPr lang="en-US" altLang="zh-CN" sz="2800" b="1" dirty="0">
                <a:solidFill>
                  <a:schemeClr val="bg1">
                    <a:lumMod val="95000"/>
                  </a:schemeClr>
                </a:solidFill>
                <a:latin typeface="微软雅黑" panose="020B0503020204020204" pitchFamily="34" charset="-122"/>
                <a:ea typeface="微软雅黑" panose="020B0503020204020204" pitchFamily="34" charset="-122"/>
              </a:rPr>
              <a:t>11</a:t>
            </a:r>
            <a:r>
              <a:rPr lang="zh-CN" altLang="en-US" sz="2800" b="1" dirty="0">
                <a:solidFill>
                  <a:schemeClr val="bg1">
                    <a:lumMod val="95000"/>
                  </a:schemeClr>
                </a:solidFill>
                <a:latin typeface="微软雅黑" panose="020B0503020204020204" pitchFamily="34" charset="-122"/>
                <a:ea typeface="微软雅黑" panose="020B0503020204020204" pitchFamily="34" charset="-122"/>
              </a:rPr>
              <a:t>月中旬前考完</a:t>
            </a:r>
            <a:r>
              <a:rPr lang="en-US" altLang="zh-CN" sz="2800" b="1" dirty="0">
                <a:solidFill>
                  <a:schemeClr val="bg1">
                    <a:lumMod val="95000"/>
                  </a:schemeClr>
                </a:solidFill>
                <a:latin typeface="微软雅黑" panose="020B0503020204020204" pitchFamily="34" charset="-122"/>
                <a:ea typeface="微软雅黑" panose="020B0503020204020204" pitchFamily="34" charset="-122"/>
              </a:rPr>
              <a:t>GT</a:t>
            </a:r>
          </a:p>
          <a:p>
            <a:endParaRPr lang="en-US" sz="2800"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32112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2800" dirty="0"/>
              <a:t>项目时长略过</a:t>
            </a:r>
            <a:endParaRPr lang="en-US" sz="2800"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80087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800"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44205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dirty="0" err="1"/>
              <a:t>没必要把所有细枝末节</a:t>
            </a:r>
            <a:r>
              <a:rPr lang="zh-CN" altLang="en-US" sz="2800" dirty="0"/>
              <a:t> 都写出来</a:t>
            </a:r>
            <a:endParaRPr lang="en-US" sz="2800"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82117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要提醒的是如果实习要求是三个月，但是你只有两个月有时间的话，可以在入职的时候报长一点。比如我。。。</a:t>
            </a:r>
          </a:p>
        </p:txBody>
      </p:sp>
      <p:sp>
        <p:nvSpPr>
          <p:cNvPr id="4" name="灯片编号占位符 3"/>
          <p:cNvSpPr>
            <a:spLocks noGrp="1"/>
          </p:cNvSpPr>
          <p:nvPr>
            <p:ph type="sldNum" sz="quarter" idx="5"/>
          </p:nvPr>
        </p:nvSpPr>
        <p:spPr/>
        <p:txBody>
          <a:bodyPr/>
          <a:lstStyle/>
          <a:p>
            <a:fld id="{5BAF2BD6-6944-4FBE-AC46-F39459B5CF6E}" type="slidenum">
              <a:rPr lang="en-US" smtClean="0"/>
              <a:t>7</a:t>
            </a:fld>
            <a:endParaRPr lang="en-US"/>
          </a:p>
        </p:txBody>
      </p:sp>
    </p:spTree>
    <p:extLst>
      <p:ext uri="{BB962C8B-B14F-4D97-AF65-F5344CB8AC3E}">
        <p14:creationId xmlns:p14="http://schemas.microsoft.com/office/powerpoint/2010/main" val="9979969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当成海宁电气的传统是转码或者转</a:t>
            </a:r>
            <a:r>
              <a:rPr lang="en-US" altLang="zh-CN" dirty="0"/>
              <a:t>AI</a:t>
            </a:r>
            <a:r>
              <a:rPr lang="zh-CN" altLang="en-US" dirty="0"/>
              <a:t>，大家都觉得电气比较舞曲但其实如果本专业保研进国网这样的单位也是挺好的，拿着不错的待遇过躺平生活也是不错的选择。</a:t>
            </a:r>
          </a:p>
        </p:txBody>
      </p:sp>
      <p:sp>
        <p:nvSpPr>
          <p:cNvPr id="4" name="灯片编号占位符 3"/>
          <p:cNvSpPr>
            <a:spLocks noGrp="1"/>
          </p:cNvSpPr>
          <p:nvPr>
            <p:ph type="sldNum" sz="quarter" idx="5"/>
          </p:nvPr>
        </p:nvSpPr>
        <p:spPr/>
        <p:txBody>
          <a:bodyPr/>
          <a:lstStyle/>
          <a:p>
            <a:fld id="{5BAF2BD6-6944-4FBE-AC46-F39459B5CF6E}" type="slidenum">
              <a:rPr lang="en-US" smtClean="0"/>
              <a:t>8</a:t>
            </a:fld>
            <a:endParaRPr lang="en-US"/>
          </a:p>
        </p:txBody>
      </p:sp>
    </p:spTree>
    <p:extLst>
      <p:ext uri="{BB962C8B-B14F-4D97-AF65-F5344CB8AC3E}">
        <p14:creationId xmlns:p14="http://schemas.microsoft.com/office/powerpoint/2010/main" val="3660118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B6066-F597-5AEB-A989-BFA97DAFD2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B7E8A8-643C-7AB5-F243-D0C14CD529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314DB1-BAF7-FCEA-5201-061B4293413D}"/>
              </a:ext>
            </a:extLst>
          </p:cNvPr>
          <p:cNvSpPr>
            <a:spLocks noGrp="1"/>
          </p:cNvSpPr>
          <p:nvPr>
            <p:ph type="dt" sz="half" idx="10"/>
          </p:nvPr>
        </p:nvSpPr>
        <p:spPr/>
        <p:txBody>
          <a:bodyPr/>
          <a:lstStyle/>
          <a:p>
            <a:fld id="{4C365093-3C5D-E743-8214-25EE38E21FAF}" type="datetimeFigureOut">
              <a:rPr lang="en-US" smtClean="0"/>
              <a:t>8/26/2024</a:t>
            </a:fld>
            <a:endParaRPr lang="en-US"/>
          </a:p>
        </p:txBody>
      </p:sp>
      <p:sp>
        <p:nvSpPr>
          <p:cNvPr id="5" name="Footer Placeholder 4">
            <a:extLst>
              <a:ext uri="{FF2B5EF4-FFF2-40B4-BE49-F238E27FC236}">
                <a16:creationId xmlns:a16="http://schemas.microsoft.com/office/drawing/2014/main" id="{446289C8-47D7-0F19-1257-EC502ED041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8185E5-146D-70AA-0A47-2462D2473F5C}"/>
              </a:ext>
            </a:extLst>
          </p:cNvPr>
          <p:cNvSpPr>
            <a:spLocks noGrp="1"/>
          </p:cNvSpPr>
          <p:nvPr>
            <p:ph type="sldNum" sz="quarter" idx="12"/>
          </p:nvPr>
        </p:nvSpPr>
        <p:spPr/>
        <p:txBody>
          <a:bodyPr/>
          <a:lstStyle/>
          <a:p>
            <a:fld id="{F404BAD1-92BA-6C4F-9C30-4671F00593E2}" type="slidenum">
              <a:rPr lang="en-US" smtClean="0"/>
              <a:t>‹#›</a:t>
            </a:fld>
            <a:endParaRPr lang="en-US"/>
          </a:p>
        </p:txBody>
      </p:sp>
    </p:spTree>
    <p:extLst>
      <p:ext uri="{BB962C8B-B14F-4D97-AF65-F5344CB8AC3E}">
        <p14:creationId xmlns:p14="http://schemas.microsoft.com/office/powerpoint/2010/main" val="712489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C7B48-9BF5-53A2-9B5F-CC5BDD45AF3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BD1C1EF-E88C-AFB7-73AF-CB5E9C1290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E9F519-24A3-1D1D-E31F-459395B9769B}"/>
              </a:ext>
            </a:extLst>
          </p:cNvPr>
          <p:cNvSpPr>
            <a:spLocks noGrp="1"/>
          </p:cNvSpPr>
          <p:nvPr>
            <p:ph type="dt" sz="half" idx="10"/>
          </p:nvPr>
        </p:nvSpPr>
        <p:spPr/>
        <p:txBody>
          <a:bodyPr/>
          <a:lstStyle/>
          <a:p>
            <a:fld id="{4C365093-3C5D-E743-8214-25EE38E21FAF}" type="datetimeFigureOut">
              <a:rPr lang="en-US" smtClean="0"/>
              <a:t>8/26/2024</a:t>
            </a:fld>
            <a:endParaRPr lang="en-US"/>
          </a:p>
        </p:txBody>
      </p:sp>
      <p:sp>
        <p:nvSpPr>
          <p:cNvPr id="5" name="Footer Placeholder 4">
            <a:extLst>
              <a:ext uri="{FF2B5EF4-FFF2-40B4-BE49-F238E27FC236}">
                <a16:creationId xmlns:a16="http://schemas.microsoft.com/office/drawing/2014/main" id="{0B297316-4103-797D-6FF8-095F7C5E38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DB61A7-3A88-1B2D-D0AA-779D079120B8}"/>
              </a:ext>
            </a:extLst>
          </p:cNvPr>
          <p:cNvSpPr>
            <a:spLocks noGrp="1"/>
          </p:cNvSpPr>
          <p:nvPr>
            <p:ph type="sldNum" sz="quarter" idx="12"/>
          </p:nvPr>
        </p:nvSpPr>
        <p:spPr/>
        <p:txBody>
          <a:bodyPr/>
          <a:lstStyle/>
          <a:p>
            <a:fld id="{F404BAD1-92BA-6C4F-9C30-4671F00593E2}" type="slidenum">
              <a:rPr lang="en-US" smtClean="0"/>
              <a:t>‹#›</a:t>
            </a:fld>
            <a:endParaRPr lang="en-US"/>
          </a:p>
        </p:txBody>
      </p:sp>
    </p:spTree>
    <p:extLst>
      <p:ext uri="{BB962C8B-B14F-4D97-AF65-F5344CB8AC3E}">
        <p14:creationId xmlns:p14="http://schemas.microsoft.com/office/powerpoint/2010/main" val="3275248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5157EF-921B-DD42-29D2-3F369C38B4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DB1A84-8AE1-F452-B076-B4E4FE50F6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61F304-310D-E5E8-6520-45F19B7F117F}"/>
              </a:ext>
            </a:extLst>
          </p:cNvPr>
          <p:cNvSpPr>
            <a:spLocks noGrp="1"/>
          </p:cNvSpPr>
          <p:nvPr>
            <p:ph type="dt" sz="half" idx="10"/>
          </p:nvPr>
        </p:nvSpPr>
        <p:spPr/>
        <p:txBody>
          <a:bodyPr/>
          <a:lstStyle/>
          <a:p>
            <a:fld id="{4C365093-3C5D-E743-8214-25EE38E21FAF}" type="datetimeFigureOut">
              <a:rPr lang="en-US" smtClean="0"/>
              <a:t>8/26/2024</a:t>
            </a:fld>
            <a:endParaRPr lang="en-US"/>
          </a:p>
        </p:txBody>
      </p:sp>
      <p:sp>
        <p:nvSpPr>
          <p:cNvPr id="5" name="Footer Placeholder 4">
            <a:extLst>
              <a:ext uri="{FF2B5EF4-FFF2-40B4-BE49-F238E27FC236}">
                <a16:creationId xmlns:a16="http://schemas.microsoft.com/office/drawing/2014/main" id="{D45FCD02-CAC2-371F-748D-D275086434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762ED3-EC0B-0E4C-DA13-FCC606A1AD9D}"/>
              </a:ext>
            </a:extLst>
          </p:cNvPr>
          <p:cNvSpPr>
            <a:spLocks noGrp="1"/>
          </p:cNvSpPr>
          <p:nvPr>
            <p:ph type="sldNum" sz="quarter" idx="12"/>
          </p:nvPr>
        </p:nvSpPr>
        <p:spPr/>
        <p:txBody>
          <a:bodyPr/>
          <a:lstStyle/>
          <a:p>
            <a:fld id="{F404BAD1-92BA-6C4F-9C30-4671F00593E2}" type="slidenum">
              <a:rPr lang="en-US" smtClean="0"/>
              <a:t>‹#›</a:t>
            </a:fld>
            <a:endParaRPr lang="en-US"/>
          </a:p>
        </p:txBody>
      </p:sp>
    </p:spTree>
    <p:extLst>
      <p:ext uri="{BB962C8B-B14F-4D97-AF65-F5344CB8AC3E}">
        <p14:creationId xmlns:p14="http://schemas.microsoft.com/office/powerpoint/2010/main" val="1034294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B5A41-765D-2F7B-3606-E8253C4017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6E48CE-AC5B-5B57-BC35-8472C6AE8B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3A92C5-8BD8-C57E-E426-E3A08175095D}"/>
              </a:ext>
            </a:extLst>
          </p:cNvPr>
          <p:cNvSpPr>
            <a:spLocks noGrp="1"/>
          </p:cNvSpPr>
          <p:nvPr>
            <p:ph type="dt" sz="half" idx="10"/>
          </p:nvPr>
        </p:nvSpPr>
        <p:spPr/>
        <p:txBody>
          <a:bodyPr/>
          <a:lstStyle/>
          <a:p>
            <a:fld id="{4C365093-3C5D-E743-8214-25EE38E21FAF}" type="datetimeFigureOut">
              <a:rPr lang="en-US" smtClean="0"/>
              <a:t>8/26/2024</a:t>
            </a:fld>
            <a:endParaRPr lang="en-US"/>
          </a:p>
        </p:txBody>
      </p:sp>
      <p:sp>
        <p:nvSpPr>
          <p:cNvPr id="5" name="Footer Placeholder 4">
            <a:extLst>
              <a:ext uri="{FF2B5EF4-FFF2-40B4-BE49-F238E27FC236}">
                <a16:creationId xmlns:a16="http://schemas.microsoft.com/office/drawing/2014/main" id="{A56C0B50-B39F-02AC-46E3-FC36418A29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6795A6-555F-47E4-C3E9-828E54955884}"/>
              </a:ext>
            </a:extLst>
          </p:cNvPr>
          <p:cNvSpPr>
            <a:spLocks noGrp="1"/>
          </p:cNvSpPr>
          <p:nvPr>
            <p:ph type="sldNum" sz="quarter" idx="12"/>
          </p:nvPr>
        </p:nvSpPr>
        <p:spPr/>
        <p:txBody>
          <a:bodyPr/>
          <a:lstStyle/>
          <a:p>
            <a:fld id="{F404BAD1-92BA-6C4F-9C30-4671F00593E2}" type="slidenum">
              <a:rPr lang="en-US" smtClean="0"/>
              <a:t>‹#›</a:t>
            </a:fld>
            <a:endParaRPr lang="en-US"/>
          </a:p>
        </p:txBody>
      </p:sp>
    </p:spTree>
    <p:extLst>
      <p:ext uri="{BB962C8B-B14F-4D97-AF65-F5344CB8AC3E}">
        <p14:creationId xmlns:p14="http://schemas.microsoft.com/office/powerpoint/2010/main" val="2195261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B2A79-609E-3FEE-ABB5-15D71BA54B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5086605-05BA-FCEF-AF76-384F097D09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83D5E4-45C1-426F-76CC-A7FD95C5AF2B}"/>
              </a:ext>
            </a:extLst>
          </p:cNvPr>
          <p:cNvSpPr>
            <a:spLocks noGrp="1"/>
          </p:cNvSpPr>
          <p:nvPr>
            <p:ph type="dt" sz="half" idx="10"/>
          </p:nvPr>
        </p:nvSpPr>
        <p:spPr/>
        <p:txBody>
          <a:bodyPr/>
          <a:lstStyle/>
          <a:p>
            <a:fld id="{4C365093-3C5D-E743-8214-25EE38E21FAF}" type="datetimeFigureOut">
              <a:rPr lang="en-US" smtClean="0"/>
              <a:t>8/26/2024</a:t>
            </a:fld>
            <a:endParaRPr lang="en-US"/>
          </a:p>
        </p:txBody>
      </p:sp>
      <p:sp>
        <p:nvSpPr>
          <p:cNvPr id="5" name="Footer Placeholder 4">
            <a:extLst>
              <a:ext uri="{FF2B5EF4-FFF2-40B4-BE49-F238E27FC236}">
                <a16:creationId xmlns:a16="http://schemas.microsoft.com/office/drawing/2014/main" id="{FC84B712-F176-E0B4-0CC2-9C3819284F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272335-E4CB-69CA-01A0-D35CA7561D25}"/>
              </a:ext>
            </a:extLst>
          </p:cNvPr>
          <p:cNvSpPr>
            <a:spLocks noGrp="1"/>
          </p:cNvSpPr>
          <p:nvPr>
            <p:ph type="sldNum" sz="quarter" idx="12"/>
          </p:nvPr>
        </p:nvSpPr>
        <p:spPr/>
        <p:txBody>
          <a:bodyPr/>
          <a:lstStyle/>
          <a:p>
            <a:fld id="{F404BAD1-92BA-6C4F-9C30-4671F00593E2}" type="slidenum">
              <a:rPr lang="en-US" smtClean="0"/>
              <a:t>‹#›</a:t>
            </a:fld>
            <a:endParaRPr lang="en-US"/>
          </a:p>
        </p:txBody>
      </p:sp>
    </p:spTree>
    <p:extLst>
      <p:ext uri="{BB962C8B-B14F-4D97-AF65-F5344CB8AC3E}">
        <p14:creationId xmlns:p14="http://schemas.microsoft.com/office/powerpoint/2010/main" val="1634313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64C90-F7B9-1C0E-5CC0-6288649E0A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8ED9A6-30E9-070F-1A10-6133DFB1F8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82A189-15C3-3933-514A-672526B748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F3967D7-96C2-07A2-81EB-16209EA9EDDD}"/>
              </a:ext>
            </a:extLst>
          </p:cNvPr>
          <p:cNvSpPr>
            <a:spLocks noGrp="1"/>
          </p:cNvSpPr>
          <p:nvPr>
            <p:ph type="dt" sz="half" idx="10"/>
          </p:nvPr>
        </p:nvSpPr>
        <p:spPr/>
        <p:txBody>
          <a:bodyPr/>
          <a:lstStyle/>
          <a:p>
            <a:fld id="{4C365093-3C5D-E743-8214-25EE38E21FAF}" type="datetimeFigureOut">
              <a:rPr lang="en-US" smtClean="0"/>
              <a:t>8/26/2024</a:t>
            </a:fld>
            <a:endParaRPr lang="en-US"/>
          </a:p>
        </p:txBody>
      </p:sp>
      <p:sp>
        <p:nvSpPr>
          <p:cNvPr id="6" name="Footer Placeholder 5">
            <a:extLst>
              <a:ext uri="{FF2B5EF4-FFF2-40B4-BE49-F238E27FC236}">
                <a16:creationId xmlns:a16="http://schemas.microsoft.com/office/drawing/2014/main" id="{7A3D47B3-D314-2871-0A15-0A095FA02C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03C2FB-8FAB-9E45-32BE-0ED7F4FBAB60}"/>
              </a:ext>
            </a:extLst>
          </p:cNvPr>
          <p:cNvSpPr>
            <a:spLocks noGrp="1"/>
          </p:cNvSpPr>
          <p:nvPr>
            <p:ph type="sldNum" sz="quarter" idx="12"/>
          </p:nvPr>
        </p:nvSpPr>
        <p:spPr/>
        <p:txBody>
          <a:bodyPr/>
          <a:lstStyle/>
          <a:p>
            <a:fld id="{F404BAD1-92BA-6C4F-9C30-4671F00593E2}" type="slidenum">
              <a:rPr lang="en-US" smtClean="0"/>
              <a:t>‹#›</a:t>
            </a:fld>
            <a:endParaRPr lang="en-US"/>
          </a:p>
        </p:txBody>
      </p:sp>
    </p:spTree>
    <p:extLst>
      <p:ext uri="{BB962C8B-B14F-4D97-AF65-F5344CB8AC3E}">
        <p14:creationId xmlns:p14="http://schemas.microsoft.com/office/powerpoint/2010/main" val="3226090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B9D-E62D-BD45-C665-40D4FF74D9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F41484-8BF2-97D4-A425-4E5F40423A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E0A765-E8EB-CDB3-664C-5CADEFCC97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1EC774-1D17-B0E7-DB30-3909C37079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FBD57F-8C75-1C2D-8F3C-51977AC321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9D90CE-89B7-FFDD-6EC4-6A0413781E3B}"/>
              </a:ext>
            </a:extLst>
          </p:cNvPr>
          <p:cNvSpPr>
            <a:spLocks noGrp="1"/>
          </p:cNvSpPr>
          <p:nvPr>
            <p:ph type="dt" sz="half" idx="10"/>
          </p:nvPr>
        </p:nvSpPr>
        <p:spPr/>
        <p:txBody>
          <a:bodyPr/>
          <a:lstStyle/>
          <a:p>
            <a:fld id="{4C365093-3C5D-E743-8214-25EE38E21FAF}" type="datetimeFigureOut">
              <a:rPr lang="en-US" smtClean="0"/>
              <a:t>8/26/2024</a:t>
            </a:fld>
            <a:endParaRPr lang="en-US"/>
          </a:p>
        </p:txBody>
      </p:sp>
      <p:sp>
        <p:nvSpPr>
          <p:cNvPr id="8" name="Footer Placeholder 7">
            <a:extLst>
              <a:ext uri="{FF2B5EF4-FFF2-40B4-BE49-F238E27FC236}">
                <a16:creationId xmlns:a16="http://schemas.microsoft.com/office/drawing/2014/main" id="{65D5C2BD-B2E3-1ABE-F3C2-8EC3652014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D94B0BB-CCE9-E80B-3BA5-01EEA27F09F8}"/>
              </a:ext>
            </a:extLst>
          </p:cNvPr>
          <p:cNvSpPr>
            <a:spLocks noGrp="1"/>
          </p:cNvSpPr>
          <p:nvPr>
            <p:ph type="sldNum" sz="quarter" idx="12"/>
          </p:nvPr>
        </p:nvSpPr>
        <p:spPr/>
        <p:txBody>
          <a:bodyPr/>
          <a:lstStyle/>
          <a:p>
            <a:fld id="{F404BAD1-92BA-6C4F-9C30-4671F00593E2}" type="slidenum">
              <a:rPr lang="en-US" smtClean="0"/>
              <a:t>‹#›</a:t>
            </a:fld>
            <a:endParaRPr lang="en-US"/>
          </a:p>
        </p:txBody>
      </p:sp>
    </p:spTree>
    <p:extLst>
      <p:ext uri="{BB962C8B-B14F-4D97-AF65-F5344CB8AC3E}">
        <p14:creationId xmlns:p14="http://schemas.microsoft.com/office/powerpoint/2010/main" val="72606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AA176-EA53-08A8-CF9B-C22A373D2D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DD39B0C-E714-7F9B-ED25-60177028CD2F}"/>
              </a:ext>
            </a:extLst>
          </p:cNvPr>
          <p:cNvSpPr>
            <a:spLocks noGrp="1"/>
          </p:cNvSpPr>
          <p:nvPr>
            <p:ph type="dt" sz="half" idx="10"/>
          </p:nvPr>
        </p:nvSpPr>
        <p:spPr/>
        <p:txBody>
          <a:bodyPr/>
          <a:lstStyle/>
          <a:p>
            <a:fld id="{4C365093-3C5D-E743-8214-25EE38E21FAF}" type="datetimeFigureOut">
              <a:rPr lang="en-US" smtClean="0"/>
              <a:t>8/26/2024</a:t>
            </a:fld>
            <a:endParaRPr lang="en-US"/>
          </a:p>
        </p:txBody>
      </p:sp>
      <p:sp>
        <p:nvSpPr>
          <p:cNvPr id="4" name="Footer Placeholder 3">
            <a:extLst>
              <a:ext uri="{FF2B5EF4-FFF2-40B4-BE49-F238E27FC236}">
                <a16:creationId xmlns:a16="http://schemas.microsoft.com/office/drawing/2014/main" id="{87D12835-5C7A-5AE9-4948-F0BFD06A22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905302-86B9-DA97-5445-9FE9C38FEDC4}"/>
              </a:ext>
            </a:extLst>
          </p:cNvPr>
          <p:cNvSpPr>
            <a:spLocks noGrp="1"/>
          </p:cNvSpPr>
          <p:nvPr>
            <p:ph type="sldNum" sz="quarter" idx="12"/>
          </p:nvPr>
        </p:nvSpPr>
        <p:spPr/>
        <p:txBody>
          <a:bodyPr/>
          <a:lstStyle/>
          <a:p>
            <a:fld id="{F404BAD1-92BA-6C4F-9C30-4671F00593E2}" type="slidenum">
              <a:rPr lang="en-US" smtClean="0"/>
              <a:t>‹#›</a:t>
            </a:fld>
            <a:endParaRPr lang="en-US"/>
          </a:p>
        </p:txBody>
      </p:sp>
    </p:spTree>
    <p:extLst>
      <p:ext uri="{BB962C8B-B14F-4D97-AF65-F5344CB8AC3E}">
        <p14:creationId xmlns:p14="http://schemas.microsoft.com/office/powerpoint/2010/main" val="134676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9F6575-AA71-80BE-D42A-E4AE10900618}"/>
              </a:ext>
            </a:extLst>
          </p:cNvPr>
          <p:cNvSpPr>
            <a:spLocks noGrp="1"/>
          </p:cNvSpPr>
          <p:nvPr>
            <p:ph type="dt" sz="half" idx="10"/>
          </p:nvPr>
        </p:nvSpPr>
        <p:spPr/>
        <p:txBody>
          <a:bodyPr/>
          <a:lstStyle/>
          <a:p>
            <a:fld id="{4C365093-3C5D-E743-8214-25EE38E21FAF}" type="datetimeFigureOut">
              <a:rPr lang="en-US" smtClean="0"/>
              <a:t>8/26/2024</a:t>
            </a:fld>
            <a:endParaRPr lang="en-US"/>
          </a:p>
        </p:txBody>
      </p:sp>
      <p:sp>
        <p:nvSpPr>
          <p:cNvPr id="3" name="Footer Placeholder 2">
            <a:extLst>
              <a:ext uri="{FF2B5EF4-FFF2-40B4-BE49-F238E27FC236}">
                <a16:creationId xmlns:a16="http://schemas.microsoft.com/office/drawing/2014/main" id="{371C1120-761D-DBD8-3548-B44B12CD59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1ADF01-EEFB-899F-A4F0-0F34D245CBC3}"/>
              </a:ext>
            </a:extLst>
          </p:cNvPr>
          <p:cNvSpPr>
            <a:spLocks noGrp="1"/>
          </p:cNvSpPr>
          <p:nvPr>
            <p:ph type="sldNum" sz="quarter" idx="12"/>
          </p:nvPr>
        </p:nvSpPr>
        <p:spPr/>
        <p:txBody>
          <a:bodyPr/>
          <a:lstStyle/>
          <a:p>
            <a:fld id="{F404BAD1-92BA-6C4F-9C30-4671F00593E2}" type="slidenum">
              <a:rPr lang="en-US" smtClean="0"/>
              <a:t>‹#›</a:t>
            </a:fld>
            <a:endParaRPr lang="en-US"/>
          </a:p>
        </p:txBody>
      </p:sp>
    </p:spTree>
    <p:extLst>
      <p:ext uri="{BB962C8B-B14F-4D97-AF65-F5344CB8AC3E}">
        <p14:creationId xmlns:p14="http://schemas.microsoft.com/office/powerpoint/2010/main" val="4157890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BED23-7F9D-719C-5F97-877721288B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258E376-F0A8-65B1-34E0-DFC88DEC20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1EB29A-3A5A-743D-44EA-8BF724BC84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0C8BF-F9BE-0D06-0644-068B3F3F7EAD}"/>
              </a:ext>
            </a:extLst>
          </p:cNvPr>
          <p:cNvSpPr>
            <a:spLocks noGrp="1"/>
          </p:cNvSpPr>
          <p:nvPr>
            <p:ph type="dt" sz="half" idx="10"/>
          </p:nvPr>
        </p:nvSpPr>
        <p:spPr/>
        <p:txBody>
          <a:bodyPr/>
          <a:lstStyle/>
          <a:p>
            <a:fld id="{4C365093-3C5D-E743-8214-25EE38E21FAF}" type="datetimeFigureOut">
              <a:rPr lang="en-US" smtClean="0"/>
              <a:t>8/26/2024</a:t>
            </a:fld>
            <a:endParaRPr lang="en-US"/>
          </a:p>
        </p:txBody>
      </p:sp>
      <p:sp>
        <p:nvSpPr>
          <p:cNvPr id="6" name="Footer Placeholder 5">
            <a:extLst>
              <a:ext uri="{FF2B5EF4-FFF2-40B4-BE49-F238E27FC236}">
                <a16:creationId xmlns:a16="http://schemas.microsoft.com/office/drawing/2014/main" id="{A785C2E3-1734-9D0B-ECFC-27A7E2F86C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44E147-8BD6-907A-2DB6-F207E81B2EBD}"/>
              </a:ext>
            </a:extLst>
          </p:cNvPr>
          <p:cNvSpPr>
            <a:spLocks noGrp="1"/>
          </p:cNvSpPr>
          <p:nvPr>
            <p:ph type="sldNum" sz="quarter" idx="12"/>
          </p:nvPr>
        </p:nvSpPr>
        <p:spPr/>
        <p:txBody>
          <a:bodyPr/>
          <a:lstStyle/>
          <a:p>
            <a:fld id="{F404BAD1-92BA-6C4F-9C30-4671F00593E2}" type="slidenum">
              <a:rPr lang="en-US" smtClean="0"/>
              <a:t>‹#›</a:t>
            </a:fld>
            <a:endParaRPr lang="en-US"/>
          </a:p>
        </p:txBody>
      </p:sp>
    </p:spTree>
    <p:extLst>
      <p:ext uri="{BB962C8B-B14F-4D97-AF65-F5344CB8AC3E}">
        <p14:creationId xmlns:p14="http://schemas.microsoft.com/office/powerpoint/2010/main" val="3907154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76D27-C879-80F9-4D16-10F5D99CD1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809E54-DB9B-3957-8087-1D65B63951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A2375F-50CB-E3C1-8037-17029D3775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453901-557E-AAD1-8D9D-9FAE4C0844B0}"/>
              </a:ext>
            </a:extLst>
          </p:cNvPr>
          <p:cNvSpPr>
            <a:spLocks noGrp="1"/>
          </p:cNvSpPr>
          <p:nvPr>
            <p:ph type="dt" sz="half" idx="10"/>
          </p:nvPr>
        </p:nvSpPr>
        <p:spPr/>
        <p:txBody>
          <a:bodyPr/>
          <a:lstStyle/>
          <a:p>
            <a:fld id="{4C365093-3C5D-E743-8214-25EE38E21FAF}" type="datetimeFigureOut">
              <a:rPr lang="en-US" smtClean="0"/>
              <a:t>8/26/2024</a:t>
            </a:fld>
            <a:endParaRPr lang="en-US"/>
          </a:p>
        </p:txBody>
      </p:sp>
      <p:sp>
        <p:nvSpPr>
          <p:cNvPr id="6" name="Footer Placeholder 5">
            <a:extLst>
              <a:ext uri="{FF2B5EF4-FFF2-40B4-BE49-F238E27FC236}">
                <a16:creationId xmlns:a16="http://schemas.microsoft.com/office/drawing/2014/main" id="{AC540C91-B931-7F39-4BAC-5A7F0A0BF2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6F38F8-652F-C263-8646-D8F4D2650503}"/>
              </a:ext>
            </a:extLst>
          </p:cNvPr>
          <p:cNvSpPr>
            <a:spLocks noGrp="1"/>
          </p:cNvSpPr>
          <p:nvPr>
            <p:ph type="sldNum" sz="quarter" idx="12"/>
          </p:nvPr>
        </p:nvSpPr>
        <p:spPr/>
        <p:txBody>
          <a:bodyPr/>
          <a:lstStyle/>
          <a:p>
            <a:fld id="{F404BAD1-92BA-6C4F-9C30-4671F00593E2}" type="slidenum">
              <a:rPr lang="en-US" smtClean="0"/>
              <a:t>‹#›</a:t>
            </a:fld>
            <a:endParaRPr lang="en-US"/>
          </a:p>
        </p:txBody>
      </p:sp>
    </p:spTree>
    <p:extLst>
      <p:ext uri="{BB962C8B-B14F-4D97-AF65-F5344CB8AC3E}">
        <p14:creationId xmlns:p14="http://schemas.microsoft.com/office/powerpoint/2010/main" val="1363338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4C5697-9B0D-BC65-B859-43553638D6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FACC127-4F26-7332-7FC5-40F366A507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A06189-2160-9F0C-5A91-8D77410F29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65093-3C5D-E743-8214-25EE38E21FAF}" type="datetimeFigureOut">
              <a:rPr lang="en-US" smtClean="0"/>
              <a:t>8/26/2024</a:t>
            </a:fld>
            <a:endParaRPr lang="en-US"/>
          </a:p>
        </p:txBody>
      </p:sp>
      <p:sp>
        <p:nvSpPr>
          <p:cNvPr id="5" name="Footer Placeholder 4">
            <a:extLst>
              <a:ext uri="{FF2B5EF4-FFF2-40B4-BE49-F238E27FC236}">
                <a16:creationId xmlns:a16="http://schemas.microsoft.com/office/drawing/2014/main" id="{7EDB1283-1B25-F676-D459-5E80CC76E9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2234BD-B6CB-4875-DDF7-50552ED90D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04BAD1-92BA-6C4F-9C30-4671F00593E2}" type="slidenum">
              <a:rPr lang="en-US" smtClean="0"/>
              <a:t>‹#›</a:t>
            </a:fld>
            <a:endParaRPr lang="en-US"/>
          </a:p>
        </p:txBody>
      </p:sp>
    </p:spTree>
    <p:extLst>
      <p:ext uri="{BB962C8B-B14F-4D97-AF65-F5344CB8AC3E}">
        <p14:creationId xmlns:p14="http://schemas.microsoft.com/office/powerpoint/2010/main" val="408168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hyperlink" Target="https://mp.weixin.qq.com/s/5dDIUxsqiOqoEyapxO2SVA" TargetMode="External"/><Relationship Id="rId4" Type="http://schemas.openxmlformats.org/officeDocument/2006/relationships/hyperlink" Target="https://mp.weixin.qq.com/s/mRrJK9k4ILdg8rtjApx2PQ"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45;p7">
            <a:extLst>
              <a:ext uri="{FF2B5EF4-FFF2-40B4-BE49-F238E27FC236}">
                <a16:creationId xmlns:a16="http://schemas.microsoft.com/office/drawing/2014/main" id="{C1FA7C40-A5CF-024C-8FE8-5396C6906587}"/>
              </a:ext>
            </a:extLst>
          </p:cNvPr>
          <p:cNvSpPr/>
          <p:nvPr/>
        </p:nvSpPr>
        <p:spPr>
          <a:xfrm rot="10800000" flipH="1">
            <a:off x="-1" y="8163"/>
            <a:ext cx="12192000" cy="6858000"/>
          </a:xfrm>
          <a:prstGeom prst="rect">
            <a:avLst/>
          </a:prstGeom>
          <a:gradFill flip="none" rotWithShape="1">
            <a:gsLst>
              <a:gs pos="0">
                <a:srgbClr val="1B4284"/>
              </a:gs>
              <a:gs pos="100000">
                <a:srgbClr val="13294B"/>
              </a:gs>
            </a:gsLst>
            <a:lin ang="18900000" scaled="1"/>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pic>
        <p:nvPicPr>
          <p:cNvPr id="3" name="Picture 2" descr="A close up of a newspaper&#10;&#10;Description automatically generated">
            <a:extLst>
              <a:ext uri="{FF2B5EF4-FFF2-40B4-BE49-F238E27FC236}">
                <a16:creationId xmlns:a16="http://schemas.microsoft.com/office/drawing/2014/main" id="{249122D5-F0B6-6948-B395-9DF02DCB4E94}"/>
              </a:ext>
            </a:extLst>
          </p:cNvPr>
          <p:cNvPicPr>
            <a:picLocks noChangeAspect="1"/>
          </p:cNvPicPr>
          <p:nvPr/>
        </p:nvPicPr>
        <p:blipFill>
          <a:blip r:embed="rId3">
            <a:alphaModFix amt="30000"/>
          </a:blip>
          <a:stretch>
            <a:fillRect/>
          </a:stretch>
        </p:blipFill>
        <p:spPr>
          <a:xfrm>
            <a:off x="0" y="8164"/>
            <a:ext cx="12192000" cy="6858000"/>
          </a:xfrm>
          <a:prstGeom prst="rect">
            <a:avLst/>
          </a:prstGeom>
        </p:spPr>
      </p:pic>
      <p:sp>
        <p:nvSpPr>
          <p:cNvPr id="4" name="Google Shape;97;p1">
            <a:extLst>
              <a:ext uri="{FF2B5EF4-FFF2-40B4-BE49-F238E27FC236}">
                <a16:creationId xmlns:a16="http://schemas.microsoft.com/office/drawing/2014/main" id="{6EE6B1E5-9B9E-FD48-9F48-627803FDB7F5}"/>
              </a:ext>
            </a:extLst>
          </p:cNvPr>
          <p:cNvSpPr txBox="1"/>
          <p:nvPr/>
        </p:nvSpPr>
        <p:spPr>
          <a:xfrm>
            <a:off x="864699" y="4399141"/>
            <a:ext cx="10677751" cy="800179"/>
          </a:xfrm>
          <a:prstGeom prst="rect">
            <a:avLst/>
          </a:prstGeom>
          <a:noFill/>
          <a:ln>
            <a:noFill/>
          </a:ln>
        </p:spPr>
        <p:txBody>
          <a:bodyPr spcFirstLastPara="1" wrap="square" lIns="91425" tIns="45700" rIns="91425" bIns="45700" anchor="t" anchorCtr="0">
            <a:spAutoFit/>
          </a:bodyPr>
          <a:lstStyle/>
          <a:p>
            <a:pPr marL="0" marR="0" lvl="0" indent="0" algn="ctr" rtl="0">
              <a:spcBef>
                <a:spcPts val="600"/>
              </a:spcBef>
              <a:spcAft>
                <a:spcPts val="0"/>
              </a:spcAft>
              <a:buNone/>
            </a:pPr>
            <a:endParaRPr lang="en-US" sz="1800" dirty="0">
              <a:solidFill>
                <a:schemeClr val="lt1"/>
              </a:solidFill>
              <a:latin typeface="+mn-lt"/>
              <a:ea typeface="Helvetica Neue"/>
              <a:cs typeface="Helvetica Neue"/>
              <a:sym typeface="Helvetica Neue"/>
            </a:endParaRPr>
          </a:p>
          <a:p>
            <a:pPr algn="ctr">
              <a:spcBef>
                <a:spcPts val="600"/>
              </a:spcBef>
            </a:pPr>
            <a:r>
              <a:rPr lang="zh-CN" altLang="en-US" dirty="0">
                <a:solidFill>
                  <a:schemeClr val="lt1"/>
                </a:solidFill>
                <a:ea typeface="Helvetica Neue"/>
                <a:cs typeface="Helvetica Neue"/>
              </a:rPr>
              <a:t>申请方向：美国瑞士 </a:t>
            </a:r>
            <a:r>
              <a:rPr lang="en-US" altLang="zh-CN" dirty="0">
                <a:solidFill>
                  <a:schemeClr val="lt1"/>
                </a:solidFill>
                <a:ea typeface="Helvetica Neue"/>
                <a:cs typeface="Helvetica Neue"/>
              </a:rPr>
              <a:t>ECE/CS</a:t>
            </a:r>
            <a:endParaRPr lang="en-US" dirty="0">
              <a:solidFill>
                <a:schemeClr val="lt1"/>
              </a:solidFill>
              <a:ea typeface="Helvetica Neue"/>
              <a:cs typeface="Helvetica Neue"/>
            </a:endParaRPr>
          </a:p>
        </p:txBody>
      </p:sp>
      <p:pic>
        <p:nvPicPr>
          <p:cNvPr id="5" name="Picture 4" descr="A picture containing drawing&#10;&#10;Description automatically generated">
            <a:extLst>
              <a:ext uri="{FF2B5EF4-FFF2-40B4-BE49-F238E27FC236}">
                <a16:creationId xmlns:a16="http://schemas.microsoft.com/office/drawing/2014/main" id="{8FBAA0E1-3AE3-CC42-A2EA-C66D0BE988E2}"/>
              </a:ext>
            </a:extLst>
          </p:cNvPr>
          <p:cNvPicPr>
            <a:picLocks noChangeAspect="1"/>
          </p:cNvPicPr>
          <p:nvPr/>
        </p:nvPicPr>
        <p:blipFill>
          <a:blip r:embed="rId4"/>
          <a:stretch>
            <a:fillRect/>
          </a:stretch>
        </p:blipFill>
        <p:spPr>
          <a:xfrm>
            <a:off x="4641008" y="563420"/>
            <a:ext cx="2909982" cy="754082"/>
          </a:xfrm>
          <a:prstGeom prst="rect">
            <a:avLst/>
          </a:prstGeom>
        </p:spPr>
      </p:pic>
      <p:sp>
        <p:nvSpPr>
          <p:cNvPr id="6" name="Google Shape;98;p1">
            <a:extLst>
              <a:ext uri="{FF2B5EF4-FFF2-40B4-BE49-F238E27FC236}">
                <a16:creationId xmlns:a16="http://schemas.microsoft.com/office/drawing/2014/main" id="{5C6D8374-322F-A84C-B20A-504C6528FDDA}"/>
              </a:ext>
            </a:extLst>
          </p:cNvPr>
          <p:cNvSpPr txBox="1"/>
          <p:nvPr/>
        </p:nvSpPr>
        <p:spPr>
          <a:xfrm>
            <a:off x="8581534" y="6130325"/>
            <a:ext cx="4347882"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spc="300" dirty="0">
                <a:solidFill>
                  <a:schemeClr val="bg1"/>
                </a:solidFill>
                <a:latin typeface="+mn-lt"/>
                <a:ea typeface="Helvetica Neue Light"/>
                <a:sym typeface="Helvetica Neue Light"/>
              </a:rPr>
              <a:t>2024/0</a:t>
            </a:r>
            <a:r>
              <a:rPr lang="en-US" spc="300" dirty="0">
                <a:solidFill>
                  <a:schemeClr val="bg1"/>
                </a:solidFill>
                <a:ea typeface="Helvetica Neue Light"/>
                <a:sym typeface="Helvetica Neue Light"/>
              </a:rPr>
              <a:t>8</a:t>
            </a:r>
            <a:r>
              <a:rPr lang="en-US" sz="1800" spc="300" dirty="0">
                <a:solidFill>
                  <a:schemeClr val="bg1"/>
                </a:solidFill>
                <a:latin typeface="+mn-lt"/>
                <a:ea typeface="Helvetica Neue Light"/>
                <a:sym typeface="Helvetica Neue Light"/>
              </a:rPr>
              <a:t>/02</a:t>
            </a:r>
            <a:endParaRPr sz="1800" spc="300" dirty="0">
              <a:solidFill>
                <a:schemeClr val="bg1"/>
              </a:solidFill>
              <a:latin typeface="+mn-lt"/>
            </a:endParaRPr>
          </a:p>
        </p:txBody>
      </p:sp>
      <p:sp>
        <p:nvSpPr>
          <p:cNvPr id="8" name="矩形 7">
            <a:extLst>
              <a:ext uri="{FF2B5EF4-FFF2-40B4-BE49-F238E27FC236}">
                <a16:creationId xmlns:a16="http://schemas.microsoft.com/office/drawing/2014/main" id="{8C07096F-94EB-51C7-4E11-95273E02ACFF}"/>
              </a:ext>
            </a:extLst>
          </p:cNvPr>
          <p:cNvSpPr/>
          <p:nvPr/>
        </p:nvSpPr>
        <p:spPr>
          <a:xfrm>
            <a:off x="3244440" y="2935061"/>
            <a:ext cx="5724644" cy="923330"/>
          </a:xfrm>
          <a:prstGeom prst="rect">
            <a:avLst/>
          </a:prstGeom>
          <a:noFill/>
        </p:spPr>
        <p:txBody>
          <a:bodyPr wrap="none" lIns="91440" tIns="45720" rIns="91440" bIns="45720">
            <a:spAutoFit/>
          </a:bodyPr>
          <a:lstStyle/>
          <a:p>
            <a:pPr algn="ctr"/>
            <a:r>
              <a:rPr lang="zh-CN" alt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出国申请经验分享</a:t>
            </a:r>
          </a:p>
        </p:txBody>
      </p:sp>
    </p:spTree>
    <p:extLst>
      <p:ext uri="{BB962C8B-B14F-4D97-AF65-F5344CB8AC3E}">
        <p14:creationId xmlns:p14="http://schemas.microsoft.com/office/powerpoint/2010/main" val="2981613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36191C44-83C3-4165-DC28-08BA6D181C6A}"/>
              </a:ext>
            </a:extLst>
          </p:cNvPr>
          <p:cNvSpPr>
            <a:spLocks noGrp="1"/>
          </p:cNvSpPr>
          <p:nvPr>
            <p:ph idx="1"/>
          </p:nvPr>
        </p:nvSpPr>
        <p:spPr>
          <a:xfrm>
            <a:off x="359884" y="964757"/>
            <a:ext cx="5512400" cy="5143939"/>
          </a:xfrm>
        </p:spPr>
        <p:txBody>
          <a:bodyPr>
            <a:normAutofit fontScale="55000" lnSpcReduction="20000"/>
          </a:bodyPr>
          <a:lstStyle/>
          <a:p>
            <a:pPr marL="0" indent="0">
              <a:buNone/>
            </a:pPr>
            <a:endParaRPr lang="en-US" sz="2600" b="1" dirty="0"/>
          </a:p>
          <a:p>
            <a:r>
              <a:rPr lang="en-US" sz="2600" b="1" dirty="0"/>
              <a:t>Major: </a:t>
            </a:r>
            <a:r>
              <a:rPr lang="en-US" sz="2600" dirty="0"/>
              <a:t>Electrical</a:t>
            </a:r>
            <a:r>
              <a:rPr lang="zh-CN" altLang="en-US" sz="2600" dirty="0"/>
              <a:t> </a:t>
            </a:r>
            <a:r>
              <a:rPr lang="en-US" altLang="zh-CN" sz="2600" dirty="0"/>
              <a:t>Engineering</a:t>
            </a:r>
            <a:r>
              <a:rPr lang="zh-CN" altLang="en-US" sz="2600" dirty="0"/>
              <a:t> </a:t>
            </a:r>
            <a:r>
              <a:rPr lang="en-US" altLang="zh-CN" sz="2600" dirty="0"/>
              <a:t>  </a:t>
            </a:r>
          </a:p>
          <a:p>
            <a:r>
              <a:rPr lang="en-US" altLang="zh-CN" sz="2600" b="1" dirty="0"/>
              <a:t>Minor</a:t>
            </a:r>
            <a:r>
              <a:rPr lang="en-US" altLang="zh-CN" sz="2600" dirty="0"/>
              <a:t>: Computer Science</a:t>
            </a:r>
            <a:endParaRPr lang="en-US" sz="2600" dirty="0"/>
          </a:p>
          <a:p>
            <a:r>
              <a:rPr lang="en-US" sz="2600" b="1" dirty="0"/>
              <a:t>UIUC</a:t>
            </a:r>
            <a:r>
              <a:rPr lang="zh-CN" altLang="en-US" sz="2600" b="1" dirty="0"/>
              <a:t> </a:t>
            </a:r>
            <a:r>
              <a:rPr lang="en-US" altLang="zh-CN" sz="2600" b="1" dirty="0"/>
              <a:t>GPA: </a:t>
            </a:r>
            <a:r>
              <a:rPr lang="en-US" altLang="zh-CN" sz="2600" dirty="0"/>
              <a:t>3.89/4.0 </a:t>
            </a:r>
          </a:p>
          <a:p>
            <a:r>
              <a:rPr lang="en-US" sz="2600" b="1" dirty="0"/>
              <a:t>ZJU GPA: </a:t>
            </a:r>
            <a:r>
              <a:rPr lang="en-US" sz="2600" dirty="0"/>
              <a:t>3.93/4.0</a:t>
            </a:r>
          </a:p>
          <a:p>
            <a:r>
              <a:rPr lang="en-US" altLang="zh-CN" sz="2600" b="1" dirty="0"/>
              <a:t>TOFEL</a:t>
            </a:r>
            <a:r>
              <a:rPr lang="en-US" altLang="zh-CN" sz="2600" dirty="0"/>
              <a:t> 109</a:t>
            </a:r>
            <a:r>
              <a:rPr lang="zh-CN" altLang="en-US" sz="2600" dirty="0"/>
              <a:t>（</a:t>
            </a:r>
            <a:r>
              <a:rPr lang="en-US" altLang="zh-CN" sz="2600" dirty="0"/>
              <a:t>23</a:t>
            </a:r>
            <a:r>
              <a:rPr lang="zh-CN" altLang="en-US" sz="2600" dirty="0"/>
              <a:t>）</a:t>
            </a:r>
            <a:r>
              <a:rPr lang="en-US" altLang="zh-CN" sz="2600" b="1" dirty="0"/>
              <a:t>GRE</a:t>
            </a:r>
            <a:r>
              <a:rPr lang="en-US" altLang="zh-CN" sz="2600" dirty="0"/>
              <a:t> 320+4 </a:t>
            </a:r>
            <a:endParaRPr lang="en-US" sz="2600" dirty="0"/>
          </a:p>
          <a:p>
            <a:r>
              <a:rPr lang="en-US" sz="2600" b="1" dirty="0"/>
              <a:t>Publication</a:t>
            </a:r>
            <a:r>
              <a:rPr lang="zh-CN" altLang="en-US" sz="2600" b="1" dirty="0"/>
              <a:t>：</a:t>
            </a:r>
            <a:r>
              <a:rPr lang="en-US" altLang="zh-CN" sz="2600" b="1" dirty="0"/>
              <a:t>AIM2024 </a:t>
            </a:r>
            <a:r>
              <a:rPr lang="zh-CN" altLang="en-US" sz="2600" b="1" dirty="0"/>
              <a:t>二作（申请时未提交）</a:t>
            </a:r>
            <a:endParaRPr lang="en-US" altLang="zh-CN" sz="2200" dirty="0"/>
          </a:p>
          <a:p>
            <a:r>
              <a:rPr lang="en-US" sz="2600" b="1" dirty="0"/>
              <a:t>Offer: </a:t>
            </a:r>
            <a:r>
              <a:rPr lang="zh-CN" altLang="en-US" sz="2600" b="1" dirty="0"/>
              <a:t>（选校偏保守</a:t>
            </a:r>
            <a:r>
              <a:rPr lang="en-US" altLang="zh-CN" sz="2600" b="1" dirty="0"/>
              <a:t>,</a:t>
            </a:r>
            <a:r>
              <a:rPr lang="zh-CN" altLang="en-US" sz="2600" b="1" dirty="0"/>
              <a:t>彩票校少了）</a:t>
            </a:r>
            <a:endParaRPr lang="en-US" sz="2600" b="1" dirty="0"/>
          </a:p>
          <a:p>
            <a:pPr marL="0" indent="0">
              <a:buNone/>
            </a:pPr>
            <a:r>
              <a:rPr lang="en-US" sz="2000" dirty="0"/>
              <a:t>	</a:t>
            </a:r>
            <a:r>
              <a:rPr lang="en-US" altLang="zh-CN" sz="2000" dirty="0"/>
              <a:t>EPFL MSEE</a:t>
            </a:r>
            <a:endParaRPr lang="en-US" sz="2000" dirty="0"/>
          </a:p>
          <a:p>
            <a:pPr marL="0" indent="0">
              <a:buNone/>
            </a:pPr>
            <a:r>
              <a:rPr lang="en-US" altLang="zh-CN" sz="2000" dirty="0"/>
              <a:t>	UCSD CS75</a:t>
            </a:r>
          </a:p>
          <a:p>
            <a:pPr marL="0" indent="0">
              <a:buNone/>
            </a:pPr>
            <a:r>
              <a:rPr lang="en-US" sz="2000" dirty="0"/>
              <a:t>	</a:t>
            </a:r>
            <a:r>
              <a:rPr lang="en-US" altLang="zh-CN" sz="2000" dirty="0"/>
              <a:t>UW MSEE</a:t>
            </a:r>
            <a:endParaRPr lang="en-US" sz="2000" dirty="0"/>
          </a:p>
          <a:p>
            <a:pPr marL="0" indent="0">
              <a:buNone/>
            </a:pPr>
            <a:r>
              <a:rPr lang="en-US" sz="2000" dirty="0"/>
              <a:t>	Duke-ECE-MS(</a:t>
            </a:r>
            <a:r>
              <a:rPr lang="zh-CN" altLang="en-US" sz="2000" dirty="0"/>
              <a:t>小奖</a:t>
            </a:r>
            <a:r>
              <a:rPr lang="en-US" altLang="zh-CN" sz="2000" dirty="0"/>
              <a:t>)</a:t>
            </a:r>
          </a:p>
          <a:p>
            <a:pPr marL="0" indent="0">
              <a:buNone/>
            </a:pPr>
            <a:r>
              <a:rPr lang="en-US" sz="2000" dirty="0"/>
              <a:t>	Cornell-ECE-MENG</a:t>
            </a:r>
          </a:p>
          <a:p>
            <a:pPr marL="0" indent="0">
              <a:buNone/>
            </a:pPr>
            <a:r>
              <a:rPr lang="en-US" sz="2000" dirty="0"/>
              <a:t>	CMU-ECE-MS</a:t>
            </a:r>
          </a:p>
          <a:p>
            <a:pPr marL="0" indent="0">
              <a:buNone/>
            </a:pPr>
            <a:r>
              <a:rPr lang="en-US" sz="2000" dirty="0"/>
              <a:t>	</a:t>
            </a:r>
            <a:r>
              <a:rPr lang="en-US" sz="2000" dirty="0" err="1"/>
              <a:t>Gatech</a:t>
            </a:r>
            <a:r>
              <a:rPr lang="en-US" sz="2000" dirty="0"/>
              <a:t>-ECE-MS</a:t>
            </a:r>
          </a:p>
          <a:p>
            <a:pPr marL="0" indent="0">
              <a:buNone/>
            </a:pPr>
            <a:r>
              <a:rPr lang="en-US" sz="2000" dirty="0"/>
              <a:t>	UCLA-ECE-MS </a:t>
            </a:r>
          </a:p>
          <a:p>
            <a:pPr marL="0" indent="0">
              <a:buNone/>
            </a:pPr>
            <a:r>
              <a:rPr lang="en-US" sz="2000" dirty="0"/>
              <a:t>	UIUC-ECE-MS/PHD</a:t>
            </a:r>
          </a:p>
          <a:p>
            <a:pPr marL="0" indent="0">
              <a:buNone/>
            </a:pPr>
            <a:r>
              <a:rPr lang="en-US" sz="2000" dirty="0"/>
              <a:t>	</a:t>
            </a:r>
            <a:r>
              <a:rPr lang="en-US" altLang="zh-CN" sz="2000" dirty="0"/>
              <a:t>UIUC MCS</a:t>
            </a:r>
            <a:endParaRPr lang="en-US" sz="2000" dirty="0"/>
          </a:p>
          <a:p>
            <a:pPr marL="0" indent="0">
              <a:buNone/>
            </a:pPr>
            <a:r>
              <a:rPr lang="en-US" altLang="zh-CN" sz="2000" dirty="0" err="1"/>
              <a:t>Rejectied</a:t>
            </a:r>
            <a:r>
              <a:rPr lang="en-US" altLang="zh-CN" sz="2000" dirty="0"/>
              <a:t>: ETH EEIT/CS Stanford MSEE </a:t>
            </a:r>
            <a:r>
              <a:rPr lang="en-US" altLang="zh-CN" sz="2000" dirty="0" err="1"/>
              <a:t>Umich</a:t>
            </a:r>
            <a:r>
              <a:rPr lang="en-US" altLang="zh-CN" sz="2000" dirty="0"/>
              <a:t> MSECE</a:t>
            </a:r>
            <a:endParaRPr lang="en-US" sz="2000" dirty="0"/>
          </a:p>
          <a:p>
            <a:endParaRPr lang="en-US" dirty="0">
              <a:latin typeface="+mj-lt"/>
            </a:endParaRPr>
          </a:p>
          <a:p>
            <a:pPr marL="0" indent="0">
              <a:buNone/>
            </a:pPr>
            <a:endParaRPr lang="en-US" dirty="0">
              <a:latin typeface="+mj-lt"/>
            </a:endParaRPr>
          </a:p>
          <a:p>
            <a:pPr marL="0" indent="0">
              <a:buNone/>
            </a:pPr>
            <a:endParaRPr lang="en-US" dirty="0">
              <a:latin typeface="+mj-lt"/>
            </a:endParaRPr>
          </a:p>
        </p:txBody>
      </p:sp>
      <p:sp>
        <p:nvSpPr>
          <p:cNvPr id="2" name="Slide Number Placeholder 1">
            <a:extLst>
              <a:ext uri="{FF2B5EF4-FFF2-40B4-BE49-F238E27FC236}">
                <a16:creationId xmlns:a16="http://schemas.microsoft.com/office/drawing/2014/main" id="{4635C602-44AD-4A46-A732-28B2CBD9265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
        <p:nvSpPr>
          <p:cNvPr id="26" name="Google Shape;145;p7">
            <a:extLst>
              <a:ext uri="{FF2B5EF4-FFF2-40B4-BE49-F238E27FC236}">
                <a16:creationId xmlns:a16="http://schemas.microsoft.com/office/drawing/2014/main" id="{747C0B75-0FE3-401B-85D0-86AF59445A97}"/>
              </a:ext>
            </a:extLst>
          </p:cNvPr>
          <p:cNvSpPr/>
          <p:nvPr/>
        </p:nvSpPr>
        <p:spPr>
          <a:xfrm rot="10800000" flipH="1">
            <a:off x="0" y="15875"/>
            <a:ext cx="12192000" cy="868218"/>
          </a:xfrm>
          <a:prstGeom prst="rect">
            <a:avLst/>
          </a:prstGeom>
          <a:gradFill>
            <a:gsLst>
              <a:gs pos="0">
                <a:srgbClr val="1B4284"/>
              </a:gs>
              <a:gs pos="100000">
                <a:srgbClr val="13294B"/>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dirty="0">
              <a:solidFill>
                <a:srgbClr val="13294B"/>
              </a:solidFill>
              <a:latin typeface="Calibri"/>
              <a:ea typeface="Calibri"/>
              <a:cs typeface="Calibri"/>
              <a:sym typeface="Calibri"/>
            </a:endParaRPr>
          </a:p>
        </p:txBody>
      </p:sp>
      <p:pic>
        <p:nvPicPr>
          <p:cNvPr id="27" name="Picture 26" descr="A close up of a logo&#10;&#10;Description automatically generated">
            <a:extLst>
              <a:ext uri="{FF2B5EF4-FFF2-40B4-BE49-F238E27FC236}">
                <a16:creationId xmlns:a16="http://schemas.microsoft.com/office/drawing/2014/main" id="{0659E535-4348-432A-8564-7DEE90B1E392}"/>
              </a:ext>
            </a:extLst>
          </p:cNvPr>
          <p:cNvPicPr>
            <a:picLocks noChangeAspect="1"/>
          </p:cNvPicPr>
          <p:nvPr/>
        </p:nvPicPr>
        <p:blipFill>
          <a:blip r:embed="rId3"/>
          <a:stretch>
            <a:fillRect/>
          </a:stretch>
        </p:blipFill>
        <p:spPr>
          <a:xfrm>
            <a:off x="11554210" y="228014"/>
            <a:ext cx="277906" cy="401420"/>
          </a:xfrm>
          <a:prstGeom prst="rect">
            <a:avLst/>
          </a:prstGeom>
        </p:spPr>
      </p:pic>
      <p:sp>
        <p:nvSpPr>
          <p:cNvPr id="3" name="TextBox 2">
            <a:extLst>
              <a:ext uri="{FF2B5EF4-FFF2-40B4-BE49-F238E27FC236}">
                <a16:creationId xmlns:a16="http://schemas.microsoft.com/office/drawing/2014/main" id="{5943F03C-A683-2305-E26B-74B497803868}"/>
              </a:ext>
            </a:extLst>
          </p:cNvPr>
          <p:cNvSpPr txBox="1"/>
          <p:nvPr/>
        </p:nvSpPr>
        <p:spPr>
          <a:xfrm>
            <a:off x="359884" y="164804"/>
            <a:ext cx="1620957" cy="523220"/>
          </a:xfrm>
          <a:prstGeom prst="rect">
            <a:avLst/>
          </a:prstGeom>
          <a:noFill/>
        </p:spPr>
        <p:txBody>
          <a:bodyPr wrap="none" rtlCol="0">
            <a:spAutoFit/>
          </a:bodyPr>
          <a:lstStyle/>
          <a:p>
            <a:r>
              <a:rPr lang="en-US" sz="2800" b="1" dirty="0" err="1">
                <a:solidFill>
                  <a:schemeClr val="bg1"/>
                </a:solidFill>
              </a:rPr>
              <a:t>自我介绍</a:t>
            </a:r>
            <a:endParaRPr lang="en-US" sz="2800" b="1" dirty="0">
              <a:solidFill>
                <a:schemeClr val="bg1"/>
              </a:solidFill>
            </a:endParaRPr>
          </a:p>
        </p:txBody>
      </p:sp>
      <p:sp>
        <p:nvSpPr>
          <p:cNvPr id="11" name="Google Shape;145;p7">
            <a:extLst>
              <a:ext uri="{FF2B5EF4-FFF2-40B4-BE49-F238E27FC236}">
                <a16:creationId xmlns:a16="http://schemas.microsoft.com/office/drawing/2014/main" id="{BD2A80B6-3448-950F-D978-CE263EF84198}"/>
              </a:ext>
            </a:extLst>
          </p:cNvPr>
          <p:cNvSpPr/>
          <p:nvPr/>
        </p:nvSpPr>
        <p:spPr>
          <a:xfrm rot="10800000" flipH="1">
            <a:off x="0" y="6437013"/>
            <a:ext cx="12192000" cy="420987"/>
          </a:xfrm>
          <a:prstGeom prst="rect">
            <a:avLst/>
          </a:prstGeom>
          <a:gradFill flip="none" rotWithShape="1">
            <a:gsLst>
              <a:gs pos="0">
                <a:schemeClr val="bg1">
                  <a:lumMod val="50000"/>
                </a:schemeClr>
              </a:gs>
              <a:gs pos="100000">
                <a:schemeClr val="bg1">
                  <a:lumMod val="75000"/>
                </a:schemeClr>
              </a:gs>
            </a:gsLst>
            <a:lin ang="10800000" scaled="0"/>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sp>
        <p:nvSpPr>
          <p:cNvPr id="15" name="Slide Number Placeholder 2">
            <a:extLst>
              <a:ext uri="{FF2B5EF4-FFF2-40B4-BE49-F238E27FC236}">
                <a16:creationId xmlns:a16="http://schemas.microsoft.com/office/drawing/2014/main" id="{121E1B50-D8EB-8546-528C-C3ED8542A49C}"/>
              </a:ext>
            </a:extLst>
          </p:cNvPr>
          <p:cNvSpPr txBox="1">
            <a:spLocks/>
          </p:cNvSpPr>
          <p:nvPr/>
        </p:nvSpPr>
        <p:spPr>
          <a:xfrm>
            <a:off x="9372600" y="6477000"/>
            <a:ext cx="27432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solidFill>
                  <a:schemeClr val="bg1"/>
                </a:solidFill>
              </a:rPr>
              <a:pPr/>
              <a:t>2</a:t>
            </a:fld>
            <a:endParaRPr lang="en-US" dirty="0">
              <a:solidFill>
                <a:schemeClr val="bg1"/>
              </a:solidFill>
            </a:endParaRPr>
          </a:p>
        </p:txBody>
      </p:sp>
      <p:sp>
        <p:nvSpPr>
          <p:cNvPr id="4" name="文本框 3">
            <a:extLst>
              <a:ext uri="{FF2B5EF4-FFF2-40B4-BE49-F238E27FC236}">
                <a16:creationId xmlns:a16="http://schemas.microsoft.com/office/drawing/2014/main" id="{D76BDF95-18CA-B95E-0884-5F228D4BB63E}"/>
              </a:ext>
            </a:extLst>
          </p:cNvPr>
          <p:cNvSpPr txBox="1"/>
          <p:nvPr/>
        </p:nvSpPr>
        <p:spPr>
          <a:xfrm>
            <a:off x="6096000" y="1348301"/>
            <a:ext cx="3557193" cy="2277547"/>
          </a:xfrm>
          <a:prstGeom prst="rect">
            <a:avLst/>
          </a:prstGeom>
          <a:noFill/>
        </p:spPr>
        <p:txBody>
          <a:bodyPr wrap="square" rtlCol="0">
            <a:spAutoFit/>
          </a:bodyPr>
          <a:lstStyle/>
          <a:p>
            <a:r>
              <a:rPr lang="en-US" altLang="zh-CN" sz="2400" b="1" dirty="0"/>
              <a:t>Research</a:t>
            </a:r>
            <a:r>
              <a:rPr lang="zh-CN" altLang="en-US" sz="2400" b="1" dirty="0"/>
              <a:t>：</a:t>
            </a:r>
            <a:endParaRPr lang="en-US" altLang="zh-CN" sz="2400" b="1" dirty="0"/>
          </a:p>
          <a:p>
            <a:pPr marL="285750" indent="-285750">
              <a:buFont typeface="Arial" panose="020B0604020202020204" pitchFamily="34" charset="0"/>
              <a:buChar char="•"/>
            </a:pPr>
            <a:r>
              <a:rPr lang="zh-CN" altLang="en-US" sz="2000" dirty="0"/>
              <a:t>浙大海宁杨量景教授暑研（有产出）</a:t>
            </a:r>
            <a:endParaRPr lang="en-US" altLang="zh-CN" sz="2000" dirty="0"/>
          </a:p>
          <a:p>
            <a:pPr marL="285750" indent="-285750">
              <a:buFont typeface="Arial" panose="020B0604020202020204" pitchFamily="34" charset="0"/>
              <a:buChar char="•"/>
            </a:pPr>
            <a:r>
              <a:rPr lang="en-US" altLang="zh-CN" sz="2000" dirty="0"/>
              <a:t>UIUC</a:t>
            </a:r>
            <a:r>
              <a:rPr lang="zh-CN" altLang="en-US" sz="2000" dirty="0"/>
              <a:t> </a:t>
            </a:r>
            <a:r>
              <a:rPr lang="en-US" altLang="zh-CN" sz="2000" dirty="0"/>
              <a:t>Erol </a:t>
            </a:r>
            <a:r>
              <a:rPr lang="en-US" altLang="zh-CN" sz="2000" dirty="0" err="1"/>
              <a:t>Tutumluer</a:t>
            </a:r>
            <a:r>
              <a:rPr lang="zh-CN" altLang="en-US" sz="2000" dirty="0"/>
              <a:t>暑研</a:t>
            </a:r>
            <a:r>
              <a:rPr lang="en-US" altLang="zh-CN" sz="2000" dirty="0"/>
              <a:t>(</a:t>
            </a:r>
            <a:r>
              <a:rPr lang="zh-CN" altLang="en-US" sz="2000" dirty="0"/>
              <a:t>无产出）</a:t>
            </a:r>
            <a:endParaRPr lang="en-US" altLang="zh-CN" sz="2000" dirty="0"/>
          </a:p>
          <a:p>
            <a:pPr marL="285750" indent="-285750">
              <a:buFont typeface="Arial" panose="020B0604020202020204" pitchFamily="34" charset="0"/>
              <a:buChar char="•"/>
            </a:pPr>
            <a:r>
              <a:rPr lang="zh-CN" altLang="en-US" sz="2000" dirty="0"/>
              <a:t>浙大玉泉暑研（有产出）</a:t>
            </a:r>
            <a:endParaRPr lang="en-US" altLang="zh-CN" sz="2000" dirty="0"/>
          </a:p>
          <a:p>
            <a:endParaRPr lang="zh-CN" altLang="en-US" b="1" dirty="0"/>
          </a:p>
        </p:txBody>
      </p:sp>
      <p:sp>
        <p:nvSpPr>
          <p:cNvPr id="5" name="文本框 4">
            <a:extLst>
              <a:ext uri="{FF2B5EF4-FFF2-40B4-BE49-F238E27FC236}">
                <a16:creationId xmlns:a16="http://schemas.microsoft.com/office/drawing/2014/main" id="{A3BFA62E-D56B-4E93-0374-E9318DFEED79}"/>
              </a:ext>
            </a:extLst>
          </p:cNvPr>
          <p:cNvSpPr txBox="1"/>
          <p:nvPr/>
        </p:nvSpPr>
        <p:spPr>
          <a:xfrm>
            <a:off x="6326659" y="2938502"/>
            <a:ext cx="2432269" cy="1015663"/>
          </a:xfrm>
          <a:prstGeom prst="rect">
            <a:avLst/>
          </a:prstGeom>
          <a:noFill/>
        </p:spPr>
        <p:txBody>
          <a:bodyPr wrap="none" rtlCol="0">
            <a:spAutoFit/>
          </a:bodyPr>
          <a:lstStyle/>
          <a:p>
            <a:endParaRPr kumimoji="1" lang="en-US" altLang="zh-CN" sz="2000" b="1" dirty="0"/>
          </a:p>
          <a:p>
            <a:r>
              <a:rPr kumimoji="1" lang="zh-CN" altLang="en-US" sz="2000" b="1" dirty="0"/>
              <a:t>最终去向：</a:t>
            </a:r>
            <a:endParaRPr kumimoji="1" lang="en-US" altLang="zh-CN" sz="2000" b="1" dirty="0"/>
          </a:p>
          <a:p>
            <a:pPr marL="285750" indent="-285750">
              <a:buFont typeface="Arial" panose="020B0604020202020204" pitchFamily="34" charset="0"/>
              <a:buChar char="•"/>
            </a:pPr>
            <a:r>
              <a:rPr kumimoji="1" lang="en-US" altLang="zh-CN" sz="2000" dirty="0"/>
              <a:t>UIUC-ECE-MS/PHD</a:t>
            </a:r>
            <a:endParaRPr kumimoji="1" lang="zh-CN" altLang="en-US" sz="2000" dirty="0"/>
          </a:p>
        </p:txBody>
      </p:sp>
      <p:sp>
        <p:nvSpPr>
          <p:cNvPr id="6" name="文本框 5">
            <a:extLst>
              <a:ext uri="{FF2B5EF4-FFF2-40B4-BE49-F238E27FC236}">
                <a16:creationId xmlns:a16="http://schemas.microsoft.com/office/drawing/2014/main" id="{27A54666-7C01-E1C8-91F6-285FDE0ECB47}"/>
              </a:ext>
            </a:extLst>
          </p:cNvPr>
          <p:cNvSpPr txBox="1"/>
          <p:nvPr/>
        </p:nvSpPr>
        <p:spPr>
          <a:xfrm>
            <a:off x="6326659" y="3966519"/>
            <a:ext cx="3360215" cy="1477328"/>
          </a:xfrm>
          <a:prstGeom prst="rect">
            <a:avLst/>
          </a:prstGeom>
          <a:noFill/>
        </p:spPr>
        <p:txBody>
          <a:bodyPr wrap="none" rtlCol="0">
            <a:spAutoFit/>
          </a:bodyPr>
          <a:lstStyle/>
          <a:p>
            <a:r>
              <a:rPr lang="zh-CN" altLang="en-US" dirty="0"/>
              <a:t>推荐信</a:t>
            </a:r>
            <a:endParaRPr lang="en-US" altLang="zh-CN" dirty="0"/>
          </a:p>
          <a:p>
            <a:r>
              <a:rPr lang="en-US" altLang="zh-CN" dirty="0"/>
              <a:t>1.</a:t>
            </a:r>
            <a:r>
              <a:rPr lang="zh-CN" altLang="en-US" dirty="0"/>
              <a:t>杨量景教授科研推（强推）</a:t>
            </a:r>
            <a:endParaRPr lang="en-US" altLang="zh-CN" dirty="0"/>
          </a:p>
          <a:p>
            <a:r>
              <a:rPr lang="en-US" altLang="zh-CN" dirty="0"/>
              <a:t>2.</a:t>
            </a:r>
            <a:r>
              <a:rPr lang="zh-CN" altLang="en-US" dirty="0"/>
              <a:t>浙大玉泉教授科研推（平推）</a:t>
            </a:r>
            <a:endParaRPr lang="en-US" altLang="zh-CN" dirty="0"/>
          </a:p>
          <a:p>
            <a:r>
              <a:rPr lang="en-US" altLang="zh-CN" dirty="0"/>
              <a:t>3.</a:t>
            </a:r>
            <a:r>
              <a:rPr lang="zh-CN" altLang="en-US" dirty="0"/>
              <a:t>老白助教推荐信（强推）</a:t>
            </a:r>
            <a:endParaRPr lang="en-US" altLang="zh-CN" dirty="0"/>
          </a:p>
          <a:p>
            <a:r>
              <a:rPr lang="en-US" altLang="zh-CN" dirty="0"/>
              <a:t>4.UIUC</a:t>
            </a:r>
            <a:r>
              <a:rPr lang="zh-CN" altLang="en-US" dirty="0"/>
              <a:t>教授课程推</a:t>
            </a:r>
          </a:p>
        </p:txBody>
      </p:sp>
    </p:spTree>
    <p:extLst>
      <p:ext uri="{BB962C8B-B14F-4D97-AF65-F5344CB8AC3E}">
        <p14:creationId xmlns:p14="http://schemas.microsoft.com/office/powerpoint/2010/main" val="2375620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635C602-44AD-4A46-A732-28B2CBD926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
        <p:nvSpPr>
          <p:cNvPr id="26" name="Google Shape;145;p7">
            <a:extLst>
              <a:ext uri="{FF2B5EF4-FFF2-40B4-BE49-F238E27FC236}">
                <a16:creationId xmlns:a16="http://schemas.microsoft.com/office/drawing/2014/main" id="{747C0B75-0FE3-401B-85D0-86AF59445A97}"/>
              </a:ext>
            </a:extLst>
          </p:cNvPr>
          <p:cNvSpPr/>
          <p:nvPr/>
        </p:nvSpPr>
        <p:spPr>
          <a:xfrm rot="10800000" flipH="1">
            <a:off x="1281" y="-8851"/>
            <a:ext cx="12192000" cy="868218"/>
          </a:xfrm>
          <a:prstGeom prst="rect">
            <a:avLst/>
          </a:prstGeom>
          <a:gradFill>
            <a:gsLst>
              <a:gs pos="0">
                <a:srgbClr val="1B4284"/>
              </a:gs>
              <a:gs pos="100000">
                <a:srgbClr val="13294B"/>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dirty="0">
              <a:solidFill>
                <a:srgbClr val="13294B"/>
              </a:solidFill>
              <a:latin typeface="Calibri"/>
              <a:ea typeface="Calibri"/>
              <a:cs typeface="Calibri"/>
              <a:sym typeface="Calibri"/>
            </a:endParaRPr>
          </a:p>
        </p:txBody>
      </p:sp>
      <p:pic>
        <p:nvPicPr>
          <p:cNvPr id="27" name="Picture 26" descr="A close up of a logo&#10;&#10;Description automatically generated">
            <a:extLst>
              <a:ext uri="{FF2B5EF4-FFF2-40B4-BE49-F238E27FC236}">
                <a16:creationId xmlns:a16="http://schemas.microsoft.com/office/drawing/2014/main" id="{0659E535-4348-432A-8564-7DEE90B1E392}"/>
              </a:ext>
            </a:extLst>
          </p:cNvPr>
          <p:cNvPicPr>
            <a:picLocks noChangeAspect="1"/>
          </p:cNvPicPr>
          <p:nvPr/>
        </p:nvPicPr>
        <p:blipFill>
          <a:blip r:embed="rId3"/>
          <a:stretch>
            <a:fillRect/>
          </a:stretch>
        </p:blipFill>
        <p:spPr>
          <a:xfrm>
            <a:off x="11554210" y="228014"/>
            <a:ext cx="277906" cy="401420"/>
          </a:xfrm>
          <a:prstGeom prst="rect">
            <a:avLst/>
          </a:prstGeom>
        </p:spPr>
      </p:pic>
      <p:sp>
        <p:nvSpPr>
          <p:cNvPr id="3" name="TextBox 2">
            <a:extLst>
              <a:ext uri="{FF2B5EF4-FFF2-40B4-BE49-F238E27FC236}">
                <a16:creationId xmlns:a16="http://schemas.microsoft.com/office/drawing/2014/main" id="{5943F03C-A683-2305-E26B-74B497803868}"/>
              </a:ext>
            </a:extLst>
          </p:cNvPr>
          <p:cNvSpPr txBox="1"/>
          <p:nvPr/>
        </p:nvSpPr>
        <p:spPr>
          <a:xfrm>
            <a:off x="359884" y="164804"/>
            <a:ext cx="902811" cy="523220"/>
          </a:xfrm>
          <a:prstGeom prst="rect">
            <a:avLst/>
          </a:prstGeom>
          <a:noFill/>
        </p:spPr>
        <p:txBody>
          <a:bodyPr wrap="none" rtlCol="0">
            <a:spAutoFit/>
          </a:bodyPr>
          <a:lstStyle>
            <a:defPPr>
              <a:defRPr lang="en-US"/>
            </a:defPPr>
            <a:lvl1pPr>
              <a:defRPr sz="2800" b="1">
                <a:solidFill>
                  <a:schemeClr val="bg1"/>
                </a:solidFill>
              </a:defRPr>
            </a:lvl1pPr>
          </a:lstStyle>
          <a:p>
            <a:r>
              <a:rPr lang="en-US" dirty="0" err="1"/>
              <a:t>选校</a:t>
            </a:r>
            <a:endParaRPr lang="en-US" dirty="0"/>
          </a:p>
        </p:txBody>
      </p:sp>
      <p:sp>
        <p:nvSpPr>
          <p:cNvPr id="15" name="Slide Number Placeholder 2">
            <a:extLst>
              <a:ext uri="{FF2B5EF4-FFF2-40B4-BE49-F238E27FC236}">
                <a16:creationId xmlns:a16="http://schemas.microsoft.com/office/drawing/2014/main" id="{121E1B50-D8EB-8546-528C-C3ED8542A49C}"/>
              </a:ext>
            </a:extLst>
          </p:cNvPr>
          <p:cNvSpPr txBox="1">
            <a:spLocks/>
          </p:cNvSpPr>
          <p:nvPr/>
        </p:nvSpPr>
        <p:spPr>
          <a:xfrm>
            <a:off x="9372600" y="6477000"/>
            <a:ext cx="27432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solidFill>
                  <a:schemeClr val="bg1"/>
                </a:solidFill>
              </a:rPr>
              <a:pPr/>
              <a:t>3</a:t>
            </a:fld>
            <a:endParaRPr lang="en-US" dirty="0">
              <a:solidFill>
                <a:schemeClr val="bg1"/>
              </a:solidFill>
            </a:endParaRPr>
          </a:p>
        </p:txBody>
      </p:sp>
      <p:sp>
        <p:nvSpPr>
          <p:cNvPr id="11" name="Google Shape;145;p7">
            <a:extLst>
              <a:ext uri="{FF2B5EF4-FFF2-40B4-BE49-F238E27FC236}">
                <a16:creationId xmlns:a16="http://schemas.microsoft.com/office/drawing/2014/main" id="{BD2A80B6-3448-950F-D978-CE263EF84198}"/>
              </a:ext>
            </a:extLst>
          </p:cNvPr>
          <p:cNvSpPr/>
          <p:nvPr/>
        </p:nvSpPr>
        <p:spPr>
          <a:xfrm rot="10800000" flipH="1">
            <a:off x="0" y="6437013"/>
            <a:ext cx="12192000" cy="420987"/>
          </a:xfrm>
          <a:prstGeom prst="rect">
            <a:avLst/>
          </a:prstGeom>
          <a:gradFill flip="none" rotWithShape="1">
            <a:gsLst>
              <a:gs pos="0">
                <a:schemeClr val="bg1">
                  <a:lumMod val="50000"/>
                </a:schemeClr>
              </a:gs>
              <a:gs pos="100000">
                <a:schemeClr val="bg1">
                  <a:lumMod val="75000"/>
                </a:schemeClr>
              </a:gs>
            </a:gsLst>
            <a:lin ang="10800000" scaled="0"/>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sp>
        <p:nvSpPr>
          <p:cNvPr id="7" name="文本框 6">
            <a:extLst>
              <a:ext uri="{FF2B5EF4-FFF2-40B4-BE49-F238E27FC236}">
                <a16:creationId xmlns:a16="http://schemas.microsoft.com/office/drawing/2014/main" id="{B19AEC10-C005-9E85-759E-F175EB83A39E}"/>
              </a:ext>
            </a:extLst>
          </p:cNvPr>
          <p:cNvSpPr txBox="1"/>
          <p:nvPr/>
        </p:nvSpPr>
        <p:spPr>
          <a:xfrm>
            <a:off x="494852" y="4153229"/>
            <a:ext cx="1688283" cy="677108"/>
          </a:xfrm>
          <a:prstGeom prst="rect">
            <a:avLst/>
          </a:prstGeom>
          <a:noFill/>
        </p:spPr>
        <p:txBody>
          <a:bodyPr wrap="none" rtlCol="0">
            <a:spAutoFit/>
          </a:bodyPr>
          <a:lstStyle/>
          <a:p>
            <a:r>
              <a:rPr kumimoji="1" lang="zh-CN" altLang="en-US" sz="2000" b="1" dirty="0">
                <a:latin typeface="+mn-ea"/>
              </a:rPr>
              <a:t>项目时长</a:t>
            </a:r>
            <a:endParaRPr kumimoji="1" lang="en-US" altLang="zh-CN" sz="2000" b="1" dirty="0">
              <a:latin typeface="+mn-ea"/>
            </a:endParaRPr>
          </a:p>
          <a:p>
            <a:pPr marL="285750" indent="-285750">
              <a:buFont typeface="Arial" panose="020B0604020202020204" pitchFamily="34" charset="0"/>
              <a:buChar char="•"/>
            </a:pPr>
            <a:r>
              <a:rPr kumimoji="1" lang="en-US" altLang="zh-CN" dirty="0"/>
              <a:t>MS</a:t>
            </a:r>
            <a:r>
              <a:rPr kumimoji="1" lang="zh-CN" altLang="en-US" dirty="0"/>
              <a:t> </a:t>
            </a:r>
            <a:r>
              <a:rPr kumimoji="1" lang="en-US" altLang="zh-CN" dirty="0"/>
              <a:t>or</a:t>
            </a:r>
            <a:r>
              <a:rPr kumimoji="1" lang="zh-CN" altLang="en-US" dirty="0"/>
              <a:t> </a:t>
            </a:r>
            <a:r>
              <a:rPr kumimoji="1" lang="en-US" altLang="zh-CN" dirty="0"/>
              <a:t>MENG</a:t>
            </a:r>
          </a:p>
        </p:txBody>
      </p:sp>
      <p:sp>
        <p:nvSpPr>
          <p:cNvPr id="13" name="文本框 12">
            <a:extLst>
              <a:ext uri="{FF2B5EF4-FFF2-40B4-BE49-F238E27FC236}">
                <a16:creationId xmlns:a16="http://schemas.microsoft.com/office/drawing/2014/main" id="{EC426082-243F-82C0-103D-CDDF6C8C225A}"/>
              </a:ext>
            </a:extLst>
          </p:cNvPr>
          <p:cNvSpPr txBox="1"/>
          <p:nvPr/>
        </p:nvSpPr>
        <p:spPr>
          <a:xfrm>
            <a:off x="242524" y="738942"/>
            <a:ext cx="5807094" cy="3739485"/>
          </a:xfrm>
          <a:prstGeom prst="rect">
            <a:avLst/>
          </a:prstGeom>
          <a:noFill/>
        </p:spPr>
        <p:txBody>
          <a:bodyPr wrap="square" rtlCol="0">
            <a:spAutoFit/>
          </a:bodyPr>
          <a:lstStyle/>
          <a:p>
            <a:pPr>
              <a:lnSpc>
                <a:spcPct val="150000"/>
              </a:lnSpc>
            </a:pPr>
            <a:r>
              <a:rPr kumimoji="1" lang="zh-CN" altLang="en-US" sz="2000" b="1" dirty="0">
                <a:latin typeface="+mn-ea"/>
              </a:rPr>
              <a:t>获取信息方式</a:t>
            </a:r>
            <a:endParaRPr kumimoji="1" lang="en-US" altLang="zh-CN" sz="2000" dirty="0"/>
          </a:p>
          <a:p>
            <a:pPr marL="285750" indent="-285750">
              <a:lnSpc>
                <a:spcPct val="150000"/>
              </a:lnSpc>
              <a:buFont typeface="Arial" panose="020B0604020202020204" pitchFamily="34" charset="0"/>
              <a:buChar char="•"/>
            </a:pPr>
            <a:r>
              <a:rPr kumimoji="1" lang="zh-CN" altLang="en-US" dirty="0"/>
              <a:t>各年的飞跃手册（最贴近海宁的</a:t>
            </a:r>
            <a:r>
              <a:rPr kumimoji="1" lang="en-US" altLang="zh-CN" dirty="0" err="1"/>
              <a:t>dp</a:t>
            </a:r>
            <a:r>
              <a:rPr kumimoji="1" lang="en-US" altLang="zh-CN" dirty="0"/>
              <a:t>)</a:t>
            </a:r>
          </a:p>
          <a:p>
            <a:pPr marL="285750" indent="-285750">
              <a:lnSpc>
                <a:spcPct val="150000"/>
              </a:lnSpc>
              <a:buFont typeface="Arial" panose="020B0604020202020204" pitchFamily="34" charset="0"/>
              <a:buChar char="•"/>
            </a:pPr>
            <a:r>
              <a:rPr kumimoji="1" lang="en-US" altLang="zh-CN" dirty="0" err="1"/>
              <a:t>Opencs</a:t>
            </a:r>
            <a:r>
              <a:rPr kumimoji="1" lang="en-US" altLang="zh-CN" dirty="0"/>
              <a:t>(</a:t>
            </a:r>
            <a:r>
              <a:rPr kumimoji="1" lang="zh-CN" altLang="en-US" dirty="0"/>
              <a:t>提供了陆本视角的难度参考）</a:t>
            </a:r>
            <a:endParaRPr kumimoji="1" lang="en-US" altLang="zh-CN" dirty="0"/>
          </a:p>
          <a:p>
            <a:pPr marL="285750" indent="-285750">
              <a:lnSpc>
                <a:spcPct val="150000"/>
              </a:lnSpc>
              <a:buFont typeface="Arial" panose="020B0604020202020204" pitchFamily="34" charset="0"/>
              <a:buChar char="•"/>
            </a:pPr>
            <a:r>
              <a:rPr kumimoji="1" lang="zh-CN" altLang="en-US" dirty="0"/>
              <a:t>小红书（可以提供选校</a:t>
            </a:r>
            <a:r>
              <a:rPr kumimoji="1" lang="en-US" altLang="zh-CN" dirty="0"/>
              <a:t>/</a:t>
            </a:r>
            <a:r>
              <a:rPr kumimoji="1" lang="zh-CN" altLang="en-US" dirty="0"/>
              <a:t>择校建议，或者出行前组队）</a:t>
            </a:r>
            <a:endParaRPr kumimoji="1" lang="en-US" altLang="zh-CN" dirty="0"/>
          </a:p>
          <a:p>
            <a:pPr marL="285750" indent="-285750">
              <a:lnSpc>
                <a:spcPct val="150000"/>
              </a:lnSpc>
              <a:buFont typeface="Arial" panose="020B0604020202020204" pitchFamily="34" charset="0"/>
              <a:buChar char="•"/>
            </a:pPr>
            <a:r>
              <a:rPr kumimoji="1" lang="zh-CN" altLang="en-US" dirty="0"/>
              <a:t>官方项目介绍（主要看培养方案 </a:t>
            </a:r>
            <a:r>
              <a:rPr kumimoji="1" lang="en-US" altLang="zh-CN" dirty="0"/>
              <a:t>+</a:t>
            </a:r>
            <a:r>
              <a:rPr kumimoji="1" lang="zh-CN" altLang="en-US" dirty="0"/>
              <a:t> 课程设置）</a:t>
            </a:r>
            <a:endParaRPr kumimoji="1" lang="en-US" altLang="zh-CN" dirty="0"/>
          </a:p>
          <a:p>
            <a:pPr marL="285750" indent="-285750">
              <a:lnSpc>
                <a:spcPct val="150000"/>
              </a:lnSpc>
              <a:buFont typeface="Arial" panose="020B0604020202020204" pitchFamily="34" charset="0"/>
              <a:buChar char="•"/>
            </a:pPr>
            <a:r>
              <a:rPr kumimoji="1" lang="zh-CN" altLang="en-US" dirty="0"/>
              <a:t>一亩三分地（入学体验 </a:t>
            </a:r>
            <a:r>
              <a:rPr kumimoji="1" lang="en-US" altLang="zh-CN" dirty="0"/>
              <a:t>+</a:t>
            </a:r>
            <a:r>
              <a:rPr kumimoji="1" lang="zh-CN" altLang="en-US" dirty="0"/>
              <a:t> 项目介绍）</a:t>
            </a:r>
            <a:endParaRPr kumimoji="1" lang="en-US" altLang="zh-CN" dirty="0"/>
          </a:p>
          <a:p>
            <a:pPr>
              <a:lnSpc>
                <a:spcPct val="150000"/>
              </a:lnSpc>
            </a:pPr>
            <a:r>
              <a:rPr kumimoji="1" lang="zh-CN" altLang="en-US" dirty="0"/>
              <a:t>     </a:t>
            </a:r>
            <a:r>
              <a:rPr kumimoji="1" lang="en-US" altLang="zh-CN" dirty="0"/>
              <a:t>E.g. </a:t>
            </a:r>
            <a:r>
              <a:rPr kumimoji="1" lang="zh-CN" altLang="en-US" dirty="0"/>
              <a:t>想搜索的内容 </a:t>
            </a:r>
            <a:r>
              <a:rPr kumimoji="1" lang="en-US" altLang="zh-CN" dirty="0"/>
              <a:t>+</a:t>
            </a:r>
            <a:r>
              <a:rPr kumimoji="1" lang="zh-CN" altLang="en-US" dirty="0"/>
              <a:t> </a:t>
            </a:r>
            <a:r>
              <a:rPr kumimoji="1" lang="en-US" altLang="zh-CN" dirty="0"/>
              <a:t>site:www.1point3acres.com</a:t>
            </a:r>
          </a:p>
          <a:p>
            <a:pPr>
              <a:lnSpc>
                <a:spcPct val="150000"/>
              </a:lnSpc>
            </a:pPr>
            <a:r>
              <a:rPr kumimoji="1" lang="zh-CN" altLang="en-US" dirty="0"/>
              <a:t>就读学长学姐（来自相同背景，比较有参考价值）</a:t>
            </a:r>
            <a:endParaRPr kumimoji="1" lang="en-US" altLang="zh-CN" dirty="0"/>
          </a:p>
          <a:p>
            <a:endParaRPr kumimoji="1" lang="zh-CN" altLang="en-US" dirty="0"/>
          </a:p>
        </p:txBody>
      </p:sp>
      <p:sp>
        <p:nvSpPr>
          <p:cNvPr id="17" name="文本框 16">
            <a:extLst>
              <a:ext uri="{FF2B5EF4-FFF2-40B4-BE49-F238E27FC236}">
                <a16:creationId xmlns:a16="http://schemas.microsoft.com/office/drawing/2014/main" id="{F4CF8D4B-083A-0E76-452F-5242E4058DFE}"/>
              </a:ext>
            </a:extLst>
          </p:cNvPr>
          <p:cNvSpPr txBox="1"/>
          <p:nvPr/>
        </p:nvSpPr>
        <p:spPr>
          <a:xfrm>
            <a:off x="6142383" y="1053602"/>
            <a:ext cx="3005951" cy="400110"/>
          </a:xfrm>
          <a:prstGeom prst="rect">
            <a:avLst/>
          </a:prstGeom>
          <a:noFill/>
        </p:spPr>
        <p:txBody>
          <a:bodyPr wrap="none" rtlCol="0">
            <a:spAutoFit/>
          </a:bodyPr>
          <a:lstStyle/>
          <a:p>
            <a:r>
              <a:rPr kumimoji="1" lang="zh-CN" altLang="en-US" sz="2000" b="1" dirty="0">
                <a:latin typeface="+mn-ea"/>
              </a:rPr>
              <a:t>几个有代表性的项目介绍</a:t>
            </a:r>
          </a:p>
        </p:txBody>
      </p:sp>
      <p:sp>
        <p:nvSpPr>
          <p:cNvPr id="19" name="文本框 18">
            <a:extLst>
              <a:ext uri="{FF2B5EF4-FFF2-40B4-BE49-F238E27FC236}">
                <a16:creationId xmlns:a16="http://schemas.microsoft.com/office/drawing/2014/main" id="{5833F9DF-5C1D-7D27-7B34-C116AEA168ED}"/>
              </a:ext>
            </a:extLst>
          </p:cNvPr>
          <p:cNvSpPr txBox="1"/>
          <p:nvPr/>
        </p:nvSpPr>
        <p:spPr>
          <a:xfrm>
            <a:off x="6231096" y="1453712"/>
            <a:ext cx="5555139" cy="4524315"/>
          </a:xfrm>
          <a:prstGeom prst="rect">
            <a:avLst/>
          </a:prstGeom>
          <a:noFill/>
        </p:spPr>
        <p:txBody>
          <a:bodyPr wrap="square" rtlCol="0">
            <a:spAutoFit/>
          </a:bodyPr>
          <a:lstStyle/>
          <a:p>
            <a:r>
              <a:rPr kumimoji="1" lang="en-US" altLang="zh-CN" dirty="0"/>
              <a:t>UCLA </a:t>
            </a:r>
            <a:r>
              <a:rPr kumimoji="1" lang="zh-CN" altLang="en-US" dirty="0"/>
              <a:t>模电强（难以选择</a:t>
            </a:r>
            <a:r>
              <a:rPr kumimoji="1" lang="en-US" altLang="zh-CN" dirty="0"/>
              <a:t>CS</a:t>
            </a:r>
            <a:r>
              <a:rPr kumimoji="1" lang="zh-CN" altLang="en-US" dirty="0"/>
              <a:t>的课程）</a:t>
            </a:r>
            <a:endParaRPr kumimoji="1" lang="en-US" altLang="zh-CN" dirty="0"/>
          </a:p>
          <a:p>
            <a:r>
              <a:rPr kumimoji="1" lang="en-US" altLang="zh-CN" dirty="0" err="1"/>
              <a:t>Gatech</a:t>
            </a:r>
            <a:r>
              <a:rPr kumimoji="1" lang="en-US" altLang="zh-CN" dirty="0"/>
              <a:t> MS CSE </a:t>
            </a:r>
            <a:r>
              <a:rPr kumimoji="1" lang="en-US" altLang="zh-CN" dirty="0" err="1"/>
              <a:t>coc</a:t>
            </a:r>
            <a:r>
              <a:rPr kumimoji="1" lang="zh-CN" altLang="en-US" dirty="0"/>
              <a:t>（小众项目推荐）</a:t>
            </a:r>
            <a:endParaRPr kumimoji="1" lang="en-US" altLang="zh-CN" dirty="0"/>
          </a:p>
          <a:p>
            <a:pPr marL="342900" indent="-342900">
              <a:buAutoNum type="arabicPeriod"/>
            </a:pPr>
            <a:r>
              <a:rPr kumimoji="1" lang="zh-CN" altLang="en-US" dirty="0"/>
              <a:t>可以选</a:t>
            </a:r>
            <a:r>
              <a:rPr kumimoji="1" lang="en-US" altLang="zh-CN" dirty="0"/>
              <a:t>CS</a:t>
            </a:r>
            <a:r>
              <a:rPr kumimoji="1" lang="zh-CN" altLang="en-US" dirty="0"/>
              <a:t>系的课，可以当</a:t>
            </a:r>
            <a:r>
              <a:rPr kumimoji="1" lang="en-US" altLang="zh-CN" dirty="0"/>
              <a:t>TA</a:t>
            </a:r>
            <a:r>
              <a:rPr kumimoji="1" lang="zh-CN" altLang="en-US" dirty="0"/>
              <a:t>，</a:t>
            </a:r>
            <a:r>
              <a:rPr kumimoji="1" lang="en-US" altLang="zh-CN" dirty="0"/>
              <a:t>RA</a:t>
            </a:r>
            <a:r>
              <a:rPr kumimoji="1" lang="zh-CN" altLang="en-US" dirty="0"/>
              <a:t>免学费</a:t>
            </a:r>
            <a:endParaRPr kumimoji="1" lang="en-US" altLang="zh-CN" dirty="0"/>
          </a:p>
          <a:p>
            <a:pPr marL="342900" indent="-342900">
              <a:buAutoNum type="arabicPeriod"/>
            </a:pPr>
            <a:r>
              <a:rPr kumimoji="1" lang="zh-CN" altLang="en-US" dirty="0"/>
              <a:t>可以转博，同时有</a:t>
            </a:r>
            <a:r>
              <a:rPr kumimoji="1" lang="en-US" altLang="zh-CN" dirty="0"/>
              <a:t>COOP</a:t>
            </a:r>
            <a:r>
              <a:rPr kumimoji="1" lang="zh-CN" altLang="en-US" dirty="0"/>
              <a:t>可以学期内实习，有助于找工</a:t>
            </a:r>
            <a:endParaRPr kumimoji="1" lang="en-US" altLang="zh-CN" dirty="0"/>
          </a:p>
          <a:p>
            <a:pPr marL="342900" indent="-342900">
              <a:buAutoNum type="arabicPeriod"/>
            </a:pPr>
            <a:r>
              <a:rPr kumimoji="1" lang="en-US" altLang="zh-CN" dirty="0"/>
              <a:t>Bar</a:t>
            </a:r>
            <a:r>
              <a:rPr kumimoji="1" lang="zh-CN" altLang="en-US" dirty="0"/>
              <a:t>比</a:t>
            </a:r>
            <a:r>
              <a:rPr kumimoji="1" lang="en-US" altLang="zh-CN" dirty="0"/>
              <a:t>MSCS</a:t>
            </a:r>
            <a:r>
              <a:rPr kumimoji="1" lang="zh-CN" altLang="en-US" dirty="0"/>
              <a:t>低一些</a:t>
            </a:r>
            <a:endParaRPr kumimoji="1" lang="en-US" altLang="zh-CN" dirty="0"/>
          </a:p>
          <a:p>
            <a:r>
              <a:rPr kumimoji="1" lang="en-US" altLang="zh-CN" dirty="0"/>
              <a:t>UW MSEE</a:t>
            </a:r>
            <a:r>
              <a:rPr kumimoji="1" lang="zh-CN" altLang="en-US" dirty="0"/>
              <a:t>（小众项目推荐）</a:t>
            </a:r>
            <a:r>
              <a:rPr kumimoji="1" lang="en-US" altLang="zh-CN" dirty="0"/>
              <a:t>: </a:t>
            </a:r>
          </a:p>
          <a:p>
            <a:pPr marL="342900" indent="-342900">
              <a:buAutoNum type="arabicPeriod"/>
            </a:pPr>
            <a:r>
              <a:rPr kumimoji="1" lang="en-US" altLang="zh-CN" dirty="0"/>
              <a:t>Bar</a:t>
            </a:r>
            <a:r>
              <a:rPr kumimoji="1" lang="zh-CN" altLang="en-US" dirty="0"/>
              <a:t>不高，随不同的</a:t>
            </a:r>
            <a:r>
              <a:rPr kumimoji="1" lang="en-US" altLang="zh-CN" dirty="0"/>
              <a:t>track</a:t>
            </a:r>
            <a:r>
              <a:rPr kumimoji="1" lang="zh-CN" altLang="en-US" dirty="0"/>
              <a:t>变化，平均在</a:t>
            </a:r>
            <a:r>
              <a:rPr kumimoji="1" lang="en-US" altLang="zh-CN" dirty="0"/>
              <a:t>GPA 3.7+</a:t>
            </a:r>
          </a:p>
          <a:p>
            <a:r>
              <a:rPr kumimoji="1" lang="zh-CN" altLang="en-US" dirty="0"/>
              <a:t>可以申请一些</a:t>
            </a:r>
            <a:r>
              <a:rPr kumimoji="1" lang="en-US" altLang="zh-CN" dirty="0"/>
              <a:t>CS</a:t>
            </a:r>
            <a:r>
              <a:rPr kumimoji="1" lang="zh-CN" altLang="en-US" dirty="0"/>
              <a:t>系下的课程</a:t>
            </a:r>
            <a:r>
              <a:rPr kumimoji="1" lang="en-US" altLang="zh-CN" dirty="0"/>
              <a:t>(OS, Database System)</a:t>
            </a:r>
          </a:p>
          <a:p>
            <a:r>
              <a:rPr kumimoji="1" lang="en-US" altLang="zh-CN" dirty="0"/>
              <a:t>2. </a:t>
            </a:r>
            <a:r>
              <a:rPr kumimoji="1" lang="zh-CN" altLang="en-US" dirty="0"/>
              <a:t>可以转博，和教授搞好关系可以申</a:t>
            </a:r>
            <a:r>
              <a:rPr kumimoji="1" lang="en-US" altLang="zh-CN" dirty="0"/>
              <a:t>TA/RA</a:t>
            </a:r>
            <a:r>
              <a:rPr kumimoji="1" lang="zh-CN" altLang="en-US" dirty="0"/>
              <a:t>学费减免</a:t>
            </a:r>
            <a:endParaRPr kumimoji="1" lang="en-US" altLang="zh-CN" dirty="0"/>
          </a:p>
          <a:p>
            <a:r>
              <a:rPr kumimoji="1" lang="en-US" altLang="zh-CN" dirty="0"/>
              <a:t>3.</a:t>
            </a:r>
            <a:r>
              <a:rPr kumimoji="1" lang="zh-CN" altLang="en-US" dirty="0"/>
              <a:t>地理位置好，方便实习，</a:t>
            </a:r>
            <a:r>
              <a:rPr kumimoji="1" lang="en-US" altLang="zh-CN" dirty="0"/>
              <a:t>UW</a:t>
            </a:r>
            <a:r>
              <a:rPr kumimoji="1" lang="zh-CN" altLang="en-US" dirty="0"/>
              <a:t>校企合作做的很好</a:t>
            </a:r>
            <a:endParaRPr kumimoji="1" lang="en-US" altLang="zh-CN" dirty="0"/>
          </a:p>
          <a:p>
            <a:r>
              <a:rPr kumimoji="1" lang="en-US" altLang="zh-CN" dirty="0"/>
              <a:t>4.robotics, smart grid</a:t>
            </a:r>
          </a:p>
          <a:p>
            <a:r>
              <a:rPr kumimoji="1" lang="en-US" altLang="zh-CN" dirty="0"/>
              <a:t>5.cons: CS</a:t>
            </a:r>
            <a:r>
              <a:rPr kumimoji="1" lang="zh-CN" altLang="en-US" dirty="0"/>
              <a:t>课的丰富度不如</a:t>
            </a:r>
            <a:r>
              <a:rPr kumimoji="1" lang="en-US" altLang="zh-CN" dirty="0"/>
              <a:t>UIUC</a:t>
            </a:r>
            <a:r>
              <a:rPr kumimoji="1" lang="zh-CN" altLang="en-US" dirty="0"/>
              <a:t>。</a:t>
            </a:r>
            <a:endParaRPr kumimoji="1" lang="en-US" altLang="zh-CN" dirty="0"/>
          </a:p>
          <a:p>
            <a:endParaRPr kumimoji="1" lang="en-US" altLang="zh-CN" dirty="0"/>
          </a:p>
          <a:p>
            <a:endParaRPr kumimoji="1" lang="en-US" altLang="zh-CN" dirty="0"/>
          </a:p>
          <a:p>
            <a:endParaRPr kumimoji="1" lang="zh-CN" altLang="en-US" dirty="0"/>
          </a:p>
        </p:txBody>
      </p:sp>
      <p:sp>
        <p:nvSpPr>
          <p:cNvPr id="24" name="文本框 23">
            <a:extLst>
              <a:ext uri="{FF2B5EF4-FFF2-40B4-BE49-F238E27FC236}">
                <a16:creationId xmlns:a16="http://schemas.microsoft.com/office/drawing/2014/main" id="{286B58AF-38EB-FFBE-A48D-E4F8BF55EBA7}"/>
              </a:ext>
            </a:extLst>
          </p:cNvPr>
          <p:cNvSpPr txBox="1"/>
          <p:nvPr/>
        </p:nvSpPr>
        <p:spPr>
          <a:xfrm>
            <a:off x="6327739" y="4981307"/>
            <a:ext cx="3233578" cy="1200329"/>
          </a:xfrm>
          <a:prstGeom prst="rect">
            <a:avLst/>
          </a:prstGeom>
          <a:noFill/>
        </p:spPr>
        <p:txBody>
          <a:bodyPr wrap="none" rtlCol="0">
            <a:spAutoFit/>
          </a:bodyPr>
          <a:lstStyle/>
          <a:p>
            <a:r>
              <a:rPr kumimoji="1" lang="en-US" altLang="zh-CN" dirty="0"/>
              <a:t>UIUC MSECE</a:t>
            </a:r>
          </a:p>
          <a:p>
            <a:r>
              <a:rPr kumimoji="1" lang="en-US" altLang="zh-CN" dirty="0"/>
              <a:t>1.</a:t>
            </a:r>
            <a:r>
              <a:rPr kumimoji="1" lang="zh-CN" altLang="en-US" dirty="0"/>
              <a:t>免学费</a:t>
            </a:r>
            <a:endParaRPr kumimoji="1" lang="en-US" altLang="zh-CN" dirty="0"/>
          </a:p>
          <a:p>
            <a:r>
              <a:rPr kumimoji="1" lang="en-US" altLang="zh-CN" dirty="0"/>
              <a:t>2. </a:t>
            </a:r>
            <a:r>
              <a:rPr kumimoji="1" lang="zh-CN" altLang="en-US" dirty="0"/>
              <a:t>可以转博</a:t>
            </a:r>
            <a:endParaRPr kumimoji="1" lang="en-US" altLang="zh-CN" dirty="0"/>
          </a:p>
          <a:p>
            <a:r>
              <a:rPr kumimoji="1" lang="en-US" altLang="zh-CN" dirty="0"/>
              <a:t>3. </a:t>
            </a:r>
            <a:r>
              <a:rPr kumimoji="1" lang="zh-CN" altLang="en-US" dirty="0"/>
              <a:t>选</a:t>
            </a:r>
            <a:r>
              <a:rPr kumimoji="1" lang="en-US" altLang="zh-CN" dirty="0"/>
              <a:t>CS</a:t>
            </a:r>
            <a:r>
              <a:rPr kumimoji="1" lang="zh-CN" altLang="en-US" dirty="0"/>
              <a:t>课容易，最后都能蹲到 </a:t>
            </a:r>
            <a:endParaRPr kumimoji="1" lang="en-US" altLang="zh-CN" dirty="0"/>
          </a:p>
        </p:txBody>
      </p:sp>
      <p:sp>
        <p:nvSpPr>
          <p:cNvPr id="29" name="文本框 28">
            <a:extLst>
              <a:ext uri="{FF2B5EF4-FFF2-40B4-BE49-F238E27FC236}">
                <a16:creationId xmlns:a16="http://schemas.microsoft.com/office/drawing/2014/main" id="{58B19819-8752-3476-781B-CD9796B650C8}"/>
              </a:ext>
            </a:extLst>
          </p:cNvPr>
          <p:cNvSpPr txBox="1"/>
          <p:nvPr/>
        </p:nvSpPr>
        <p:spPr>
          <a:xfrm>
            <a:off x="494852" y="4655662"/>
            <a:ext cx="4171848" cy="2031325"/>
          </a:xfrm>
          <a:prstGeom prst="rect">
            <a:avLst/>
          </a:prstGeom>
          <a:noFill/>
        </p:spPr>
        <p:txBody>
          <a:bodyPr wrap="none" rtlCol="0">
            <a:spAutoFit/>
          </a:bodyPr>
          <a:lstStyle/>
          <a:p>
            <a:pPr>
              <a:lnSpc>
                <a:spcPct val="150000"/>
              </a:lnSpc>
            </a:pPr>
            <a:r>
              <a:rPr kumimoji="1" lang="en-US" altLang="zh-CN" dirty="0"/>
              <a:t>E.g.</a:t>
            </a:r>
          </a:p>
          <a:p>
            <a:pPr>
              <a:lnSpc>
                <a:spcPct val="150000"/>
              </a:lnSpc>
            </a:pPr>
            <a:r>
              <a:rPr kumimoji="1" lang="en-US" altLang="zh-CN" dirty="0"/>
              <a:t>UCB EECS MENG 1</a:t>
            </a:r>
            <a:r>
              <a:rPr kumimoji="1" lang="zh-CN" altLang="en-US" dirty="0"/>
              <a:t>年</a:t>
            </a:r>
            <a:r>
              <a:rPr kumimoji="1" lang="en-US" altLang="zh-CN" dirty="0"/>
              <a:t>——</a:t>
            </a:r>
            <a:r>
              <a:rPr kumimoji="1" lang="zh-CN" altLang="en-US" dirty="0"/>
              <a:t>不可延期</a:t>
            </a:r>
            <a:endParaRPr kumimoji="1" lang="en-US" altLang="zh-CN" dirty="0"/>
          </a:p>
          <a:p>
            <a:pPr>
              <a:lnSpc>
                <a:spcPct val="150000"/>
              </a:lnSpc>
            </a:pPr>
            <a:r>
              <a:rPr kumimoji="1" lang="en-US" altLang="zh-CN" dirty="0"/>
              <a:t>Cornell ECE MENG 1</a:t>
            </a:r>
            <a:r>
              <a:rPr kumimoji="1" lang="zh-CN" altLang="en-US" dirty="0"/>
              <a:t>年</a:t>
            </a:r>
            <a:r>
              <a:rPr kumimoji="1" lang="en-US" altLang="zh-CN" dirty="0"/>
              <a:t>——</a:t>
            </a:r>
            <a:r>
              <a:rPr kumimoji="1" lang="zh-CN" altLang="en-US" dirty="0"/>
              <a:t>可延期至</a:t>
            </a:r>
            <a:r>
              <a:rPr kumimoji="1" lang="en-US" altLang="zh-CN" dirty="0"/>
              <a:t>1.5</a:t>
            </a:r>
            <a:r>
              <a:rPr kumimoji="1" lang="zh-CN" altLang="en-US" dirty="0"/>
              <a:t>年</a:t>
            </a:r>
            <a:endParaRPr kumimoji="1" lang="en-US" altLang="zh-CN" dirty="0"/>
          </a:p>
          <a:p>
            <a:pPr>
              <a:lnSpc>
                <a:spcPct val="150000"/>
              </a:lnSpc>
            </a:pPr>
            <a:r>
              <a:rPr kumimoji="1" lang="en-US" altLang="zh-CN" dirty="0"/>
              <a:t>MENG</a:t>
            </a:r>
            <a:r>
              <a:rPr kumimoji="1" lang="zh-CN" altLang="en-US" dirty="0"/>
              <a:t> 优势：容易拿</a:t>
            </a:r>
            <a:r>
              <a:rPr kumimoji="1" lang="en-US" altLang="zh-CN" dirty="0"/>
              <a:t>CPT</a:t>
            </a:r>
            <a:r>
              <a:rPr kumimoji="1" lang="zh-CN" altLang="en-US" dirty="0"/>
              <a:t>、有</a:t>
            </a:r>
            <a:r>
              <a:rPr kumimoji="1" lang="en-US" altLang="zh-CN" dirty="0"/>
              <a:t>coop</a:t>
            </a:r>
            <a:r>
              <a:rPr kumimoji="1" lang="zh-CN" altLang="en-US" dirty="0"/>
              <a:t>机会</a:t>
            </a:r>
            <a:endParaRPr kumimoji="1" lang="en-US" altLang="zh-CN" dirty="0"/>
          </a:p>
          <a:p>
            <a:endParaRPr kumimoji="1" lang="zh-CN" altLang="en-US" dirty="0"/>
          </a:p>
        </p:txBody>
      </p:sp>
    </p:spTree>
    <p:extLst>
      <p:ext uri="{BB962C8B-B14F-4D97-AF65-F5344CB8AC3E}">
        <p14:creationId xmlns:p14="http://schemas.microsoft.com/office/powerpoint/2010/main" val="2860284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3BDDC2A-400C-FCFA-D382-D46AA34DB264}"/>
              </a:ext>
            </a:extLst>
          </p:cNvPr>
          <p:cNvSpPr txBox="1"/>
          <p:nvPr/>
        </p:nvSpPr>
        <p:spPr>
          <a:xfrm>
            <a:off x="1553736" y="1769327"/>
            <a:ext cx="9847568" cy="4247317"/>
          </a:xfrm>
          <a:prstGeom prst="rect">
            <a:avLst/>
          </a:prstGeom>
          <a:noFill/>
        </p:spPr>
        <p:txBody>
          <a:bodyPr wrap="none" rtlCol="0">
            <a:spAutoFit/>
          </a:bodyPr>
          <a:lstStyle/>
          <a:p>
            <a:r>
              <a:rPr lang="zh-CN" altLang="en-US" dirty="0"/>
              <a:t>安利一下</a:t>
            </a:r>
            <a:r>
              <a:rPr lang="en-US" altLang="zh-CN" dirty="0"/>
              <a:t>EPFL</a:t>
            </a:r>
            <a:r>
              <a:rPr lang="zh-CN" altLang="en-US" dirty="0"/>
              <a:t>（</a:t>
            </a:r>
            <a:r>
              <a:rPr lang="en-US" altLang="zh-CN" dirty="0"/>
              <a:t>GPA 3.9+</a:t>
            </a:r>
            <a:r>
              <a:rPr lang="zh-CN" altLang="en-US" dirty="0"/>
              <a:t>可冲）：</a:t>
            </a:r>
            <a:endParaRPr lang="en-US" altLang="zh-CN" dirty="0"/>
          </a:p>
          <a:p>
            <a:pPr marL="342900" indent="-342900">
              <a:buAutoNum type="arabicPeriod"/>
            </a:pPr>
            <a:r>
              <a:rPr lang="zh-CN" altLang="en-US" dirty="0"/>
              <a:t>小班化教学（课程质量相比</a:t>
            </a:r>
            <a:r>
              <a:rPr lang="en-US" altLang="zh-CN" dirty="0"/>
              <a:t>ETH</a:t>
            </a:r>
            <a:r>
              <a:rPr lang="zh-CN" altLang="en-US" dirty="0"/>
              <a:t>的大班化教学质量高）</a:t>
            </a:r>
            <a:endParaRPr lang="en-US" altLang="zh-CN" dirty="0"/>
          </a:p>
          <a:p>
            <a:pPr marL="342900" indent="-342900">
              <a:buAutoNum type="arabicPeriod"/>
            </a:pPr>
            <a:r>
              <a:rPr lang="zh-CN" altLang="en-US" dirty="0"/>
              <a:t>所有</a:t>
            </a:r>
            <a:r>
              <a:rPr lang="en-US" altLang="zh-CN" dirty="0"/>
              <a:t>department</a:t>
            </a:r>
            <a:r>
              <a:rPr lang="zh-CN" altLang="en-US" dirty="0"/>
              <a:t>的课程选课都无限制</a:t>
            </a:r>
            <a:endParaRPr lang="en-US" altLang="zh-CN" dirty="0"/>
          </a:p>
          <a:p>
            <a:pPr marL="342900" indent="-342900">
              <a:buAutoNum type="arabicPeriod"/>
            </a:pPr>
            <a:r>
              <a:rPr lang="en-US" altLang="zh-CN" dirty="0"/>
              <a:t>Minor in CS </a:t>
            </a:r>
            <a:r>
              <a:rPr lang="zh-CN" altLang="en-US" dirty="0"/>
              <a:t>（</a:t>
            </a:r>
            <a:r>
              <a:rPr lang="en-US" altLang="zh-CN" dirty="0"/>
              <a:t>30+credits in CS)</a:t>
            </a:r>
          </a:p>
          <a:p>
            <a:pPr marL="342900" indent="-342900">
              <a:buAutoNum type="arabicPeriod"/>
            </a:pPr>
            <a:r>
              <a:rPr lang="zh-CN" altLang="en-US" dirty="0"/>
              <a:t>有强制实习，相比</a:t>
            </a:r>
            <a:r>
              <a:rPr lang="en-US" altLang="zh-CN" dirty="0"/>
              <a:t>ETH</a:t>
            </a:r>
            <a:r>
              <a:rPr lang="zh-CN" altLang="en-US" dirty="0"/>
              <a:t>获取瑞士工签的难度低</a:t>
            </a:r>
            <a:endParaRPr lang="en-US" altLang="zh-CN" dirty="0"/>
          </a:p>
          <a:p>
            <a:pPr marL="342900" indent="-342900">
              <a:buAutoNum type="arabicPeriod"/>
            </a:pPr>
            <a:r>
              <a:rPr lang="zh-CN" altLang="en-US" dirty="0"/>
              <a:t>第一年上完课可以在学期中或暑假，选择任意的学校公司完成毕业和实习</a:t>
            </a:r>
            <a:endParaRPr lang="en-US" altLang="zh-CN" dirty="0"/>
          </a:p>
          <a:p>
            <a:pPr marL="342900" indent="-342900">
              <a:buAutoNum type="arabicPeriod"/>
            </a:pPr>
            <a:r>
              <a:rPr lang="zh-CN" altLang="en-US" dirty="0"/>
              <a:t>可以选择三年毕业，有充分的时间进行实习和科研</a:t>
            </a:r>
            <a:endParaRPr lang="en-US" altLang="zh-CN" dirty="0"/>
          </a:p>
          <a:p>
            <a:pPr marL="342900" indent="-342900">
              <a:buAutoNum type="arabicPeriod"/>
            </a:pPr>
            <a:r>
              <a:rPr lang="en-US" altLang="zh-CN" dirty="0"/>
              <a:t>QS</a:t>
            </a:r>
            <a:r>
              <a:rPr lang="zh-CN" altLang="en-US" dirty="0"/>
              <a:t>排名前</a:t>
            </a:r>
            <a:r>
              <a:rPr lang="en-US" altLang="zh-CN" dirty="0"/>
              <a:t>50</a:t>
            </a:r>
            <a:r>
              <a:rPr lang="zh-CN" altLang="en-US" dirty="0"/>
              <a:t>（回国个别公司会卡）</a:t>
            </a:r>
            <a:endParaRPr lang="en-US" altLang="zh-CN" dirty="0"/>
          </a:p>
          <a:p>
            <a:pPr marL="342900" indent="-342900">
              <a:buAutoNum type="arabicPeriod"/>
            </a:pPr>
            <a:r>
              <a:rPr lang="zh-CN" altLang="en-US" dirty="0"/>
              <a:t>可以尝试申请</a:t>
            </a:r>
            <a:r>
              <a:rPr lang="en-US" altLang="zh-CN" dirty="0"/>
              <a:t>MS DS</a:t>
            </a:r>
            <a:r>
              <a:rPr lang="zh-CN" altLang="en-US" dirty="0"/>
              <a:t>，如果</a:t>
            </a:r>
            <a:r>
              <a:rPr lang="en-US" altLang="zh-CN" dirty="0"/>
              <a:t>AI/ML</a:t>
            </a:r>
            <a:r>
              <a:rPr lang="zh-CN" altLang="en-US" dirty="0"/>
              <a:t>背景比较强。申请难度低于</a:t>
            </a:r>
            <a:r>
              <a:rPr lang="en-US" altLang="zh-CN" dirty="0"/>
              <a:t>MSCS</a:t>
            </a:r>
            <a:r>
              <a:rPr lang="zh-CN" altLang="en-US" dirty="0"/>
              <a:t>，目测和</a:t>
            </a:r>
            <a:r>
              <a:rPr lang="en-US" altLang="zh-CN" dirty="0"/>
              <a:t>EE</a:t>
            </a:r>
            <a:r>
              <a:rPr lang="zh-CN" altLang="en-US" dirty="0"/>
              <a:t>持平或略高于</a:t>
            </a:r>
            <a:r>
              <a:rPr lang="en-US" altLang="zh-CN" dirty="0"/>
              <a:t>EE</a:t>
            </a:r>
          </a:p>
          <a:p>
            <a:endParaRPr lang="en-US" altLang="zh-CN" dirty="0"/>
          </a:p>
          <a:p>
            <a:r>
              <a:rPr lang="zh-CN" altLang="en-US" dirty="0"/>
              <a:t>同时推荐一下</a:t>
            </a:r>
            <a:r>
              <a:rPr lang="en-US" altLang="zh-CN" dirty="0"/>
              <a:t>UT-Austin</a:t>
            </a:r>
            <a:r>
              <a:rPr lang="zh-CN" altLang="en-US" dirty="0"/>
              <a:t>的</a:t>
            </a:r>
            <a:r>
              <a:rPr lang="en-US" altLang="zh-CN" dirty="0"/>
              <a:t>MSECE</a:t>
            </a:r>
            <a:r>
              <a:rPr lang="zh-CN" altLang="en-US" dirty="0"/>
              <a:t>，小众项目，大陆每年录取在十个左右</a:t>
            </a:r>
            <a:endParaRPr lang="en-US" altLang="zh-CN" dirty="0"/>
          </a:p>
          <a:p>
            <a:r>
              <a:rPr lang="en-US" altLang="zh-CN" dirty="0"/>
              <a:t>1.</a:t>
            </a:r>
            <a:r>
              <a:rPr lang="zh-CN" altLang="en-US" dirty="0"/>
              <a:t>同样有免学费政策</a:t>
            </a:r>
            <a:endParaRPr lang="en-US" altLang="zh-CN" dirty="0"/>
          </a:p>
          <a:p>
            <a:r>
              <a:rPr lang="en-US" altLang="zh-CN" dirty="0"/>
              <a:t>2.</a:t>
            </a:r>
            <a:r>
              <a:rPr lang="zh-CN" altLang="en-US" dirty="0"/>
              <a:t>因为免税政策，科技企业多</a:t>
            </a:r>
            <a:endParaRPr lang="en-US" altLang="zh-CN" dirty="0"/>
          </a:p>
          <a:p>
            <a:endParaRPr lang="en-US" altLang="zh-CN" dirty="0"/>
          </a:p>
          <a:p>
            <a:pPr marL="342900" indent="-342900">
              <a:buAutoNum type="arabicPeriod"/>
            </a:pPr>
            <a:endParaRPr lang="zh-CN" altLang="en-US" dirty="0"/>
          </a:p>
        </p:txBody>
      </p:sp>
    </p:spTree>
    <p:extLst>
      <p:ext uri="{BB962C8B-B14F-4D97-AF65-F5344CB8AC3E}">
        <p14:creationId xmlns:p14="http://schemas.microsoft.com/office/powerpoint/2010/main" val="2497574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635C602-44AD-4A46-A732-28B2CBD926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26" name="Google Shape;145;p7">
            <a:extLst>
              <a:ext uri="{FF2B5EF4-FFF2-40B4-BE49-F238E27FC236}">
                <a16:creationId xmlns:a16="http://schemas.microsoft.com/office/drawing/2014/main" id="{747C0B75-0FE3-401B-85D0-86AF59445A97}"/>
              </a:ext>
            </a:extLst>
          </p:cNvPr>
          <p:cNvSpPr/>
          <p:nvPr/>
        </p:nvSpPr>
        <p:spPr>
          <a:xfrm rot="10800000" flipH="1">
            <a:off x="0" y="-61524"/>
            <a:ext cx="12192000" cy="868218"/>
          </a:xfrm>
          <a:prstGeom prst="rect">
            <a:avLst/>
          </a:prstGeom>
          <a:gradFill>
            <a:gsLst>
              <a:gs pos="0">
                <a:srgbClr val="1B4284"/>
              </a:gs>
              <a:gs pos="100000">
                <a:srgbClr val="13294B"/>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dirty="0">
              <a:solidFill>
                <a:srgbClr val="13294B"/>
              </a:solidFill>
              <a:latin typeface="Calibri"/>
              <a:ea typeface="Calibri"/>
              <a:cs typeface="Calibri"/>
              <a:sym typeface="Calibri"/>
            </a:endParaRPr>
          </a:p>
        </p:txBody>
      </p:sp>
      <p:pic>
        <p:nvPicPr>
          <p:cNvPr id="27" name="Picture 26" descr="A close up of a logo&#10;&#10;Description automatically generated">
            <a:extLst>
              <a:ext uri="{FF2B5EF4-FFF2-40B4-BE49-F238E27FC236}">
                <a16:creationId xmlns:a16="http://schemas.microsoft.com/office/drawing/2014/main" id="{0659E535-4348-432A-8564-7DEE90B1E392}"/>
              </a:ext>
            </a:extLst>
          </p:cNvPr>
          <p:cNvPicPr>
            <a:picLocks noChangeAspect="1"/>
          </p:cNvPicPr>
          <p:nvPr/>
        </p:nvPicPr>
        <p:blipFill>
          <a:blip r:embed="rId3"/>
          <a:stretch>
            <a:fillRect/>
          </a:stretch>
        </p:blipFill>
        <p:spPr>
          <a:xfrm>
            <a:off x="11554210" y="228014"/>
            <a:ext cx="277906" cy="401420"/>
          </a:xfrm>
          <a:prstGeom prst="rect">
            <a:avLst/>
          </a:prstGeom>
        </p:spPr>
      </p:pic>
      <p:sp>
        <p:nvSpPr>
          <p:cNvPr id="3" name="TextBox 2">
            <a:extLst>
              <a:ext uri="{FF2B5EF4-FFF2-40B4-BE49-F238E27FC236}">
                <a16:creationId xmlns:a16="http://schemas.microsoft.com/office/drawing/2014/main" id="{5943F03C-A683-2305-E26B-74B497803868}"/>
              </a:ext>
            </a:extLst>
          </p:cNvPr>
          <p:cNvSpPr txBox="1"/>
          <p:nvPr/>
        </p:nvSpPr>
        <p:spPr>
          <a:xfrm>
            <a:off x="359884" y="164804"/>
            <a:ext cx="902811" cy="523220"/>
          </a:xfrm>
          <a:prstGeom prst="rect">
            <a:avLst/>
          </a:prstGeom>
          <a:noFill/>
        </p:spPr>
        <p:txBody>
          <a:bodyPr wrap="none" rtlCol="0">
            <a:spAutoFit/>
          </a:bodyPr>
          <a:lstStyle>
            <a:defPPr>
              <a:defRPr lang="en-US"/>
            </a:defPPr>
            <a:lvl1pPr>
              <a:defRPr sz="2800" b="1">
                <a:solidFill>
                  <a:schemeClr val="bg1"/>
                </a:solidFill>
              </a:defRPr>
            </a:lvl1pPr>
          </a:lstStyle>
          <a:p>
            <a:r>
              <a:rPr lang="en-US" dirty="0" err="1"/>
              <a:t>择校</a:t>
            </a:r>
            <a:endParaRPr lang="en-US" dirty="0"/>
          </a:p>
        </p:txBody>
      </p:sp>
      <p:sp>
        <p:nvSpPr>
          <p:cNvPr id="15" name="Slide Number Placeholder 2">
            <a:extLst>
              <a:ext uri="{FF2B5EF4-FFF2-40B4-BE49-F238E27FC236}">
                <a16:creationId xmlns:a16="http://schemas.microsoft.com/office/drawing/2014/main" id="{121E1B50-D8EB-8546-528C-C3ED8542A49C}"/>
              </a:ext>
            </a:extLst>
          </p:cNvPr>
          <p:cNvSpPr txBox="1">
            <a:spLocks/>
          </p:cNvSpPr>
          <p:nvPr/>
        </p:nvSpPr>
        <p:spPr>
          <a:xfrm>
            <a:off x="9372600" y="6477000"/>
            <a:ext cx="27432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solidFill>
                  <a:schemeClr val="bg1"/>
                </a:solidFill>
              </a:rPr>
              <a:pPr/>
              <a:t>5</a:t>
            </a:fld>
            <a:endParaRPr lang="en-US" dirty="0">
              <a:solidFill>
                <a:schemeClr val="bg1"/>
              </a:solidFill>
            </a:endParaRPr>
          </a:p>
        </p:txBody>
      </p:sp>
      <p:sp>
        <p:nvSpPr>
          <p:cNvPr id="14" name="Content Placeholder 2">
            <a:extLst>
              <a:ext uri="{FF2B5EF4-FFF2-40B4-BE49-F238E27FC236}">
                <a16:creationId xmlns:a16="http://schemas.microsoft.com/office/drawing/2014/main" id="{B609A129-3B4C-BF58-88AF-60B03D5134CD}"/>
              </a:ext>
            </a:extLst>
          </p:cNvPr>
          <p:cNvSpPr txBox="1">
            <a:spLocks/>
          </p:cNvSpPr>
          <p:nvPr/>
        </p:nvSpPr>
        <p:spPr>
          <a:xfrm>
            <a:off x="359884" y="1095879"/>
            <a:ext cx="10585756" cy="69842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16" name="Content Placeholder 2">
            <a:extLst>
              <a:ext uri="{FF2B5EF4-FFF2-40B4-BE49-F238E27FC236}">
                <a16:creationId xmlns:a16="http://schemas.microsoft.com/office/drawing/2014/main" id="{A62D3BCC-701F-973D-1D21-9E3CD767943B}"/>
              </a:ext>
            </a:extLst>
          </p:cNvPr>
          <p:cNvSpPr txBox="1">
            <a:spLocks/>
          </p:cNvSpPr>
          <p:nvPr/>
        </p:nvSpPr>
        <p:spPr>
          <a:xfrm>
            <a:off x="615884" y="2212324"/>
            <a:ext cx="10960231" cy="383898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11" name="Google Shape;145;p7">
            <a:extLst>
              <a:ext uri="{FF2B5EF4-FFF2-40B4-BE49-F238E27FC236}">
                <a16:creationId xmlns:a16="http://schemas.microsoft.com/office/drawing/2014/main" id="{BD2A80B6-3448-950F-D978-CE263EF84198}"/>
              </a:ext>
            </a:extLst>
          </p:cNvPr>
          <p:cNvSpPr/>
          <p:nvPr/>
        </p:nvSpPr>
        <p:spPr>
          <a:xfrm rot="10800000" flipH="1">
            <a:off x="0" y="6437013"/>
            <a:ext cx="12192000" cy="420987"/>
          </a:xfrm>
          <a:prstGeom prst="rect">
            <a:avLst/>
          </a:prstGeom>
          <a:gradFill flip="none" rotWithShape="1">
            <a:gsLst>
              <a:gs pos="0">
                <a:schemeClr val="bg1">
                  <a:lumMod val="50000"/>
                </a:schemeClr>
              </a:gs>
              <a:gs pos="100000">
                <a:schemeClr val="bg1">
                  <a:lumMod val="75000"/>
                </a:schemeClr>
              </a:gs>
            </a:gsLst>
            <a:lin ang="10800000" scaled="0"/>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pic>
        <p:nvPicPr>
          <p:cNvPr id="4" name="图片 3">
            <a:extLst>
              <a:ext uri="{FF2B5EF4-FFF2-40B4-BE49-F238E27FC236}">
                <a16:creationId xmlns:a16="http://schemas.microsoft.com/office/drawing/2014/main" id="{6A8BC189-3788-08BF-1A8C-2DD59CFEC561}"/>
              </a:ext>
            </a:extLst>
          </p:cNvPr>
          <p:cNvPicPr>
            <a:picLocks noChangeAspect="1"/>
          </p:cNvPicPr>
          <p:nvPr/>
        </p:nvPicPr>
        <p:blipFill>
          <a:blip r:embed="rId4"/>
          <a:stretch>
            <a:fillRect/>
          </a:stretch>
        </p:blipFill>
        <p:spPr>
          <a:xfrm>
            <a:off x="536224" y="1445092"/>
            <a:ext cx="10158548" cy="1792685"/>
          </a:xfrm>
          <a:prstGeom prst="rect">
            <a:avLst/>
          </a:prstGeom>
        </p:spPr>
      </p:pic>
    </p:spTree>
    <p:extLst>
      <p:ext uri="{BB962C8B-B14F-4D97-AF65-F5344CB8AC3E}">
        <p14:creationId xmlns:p14="http://schemas.microsoft.com/office/powerpoint/2010/main" val="2009336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nodePh="1">
                                  <p:stCondLst>
                                    <p:cond delay="0"/>
                                  </p:stCondLst>
                                  <p:endCondLst>
                                    <p:cond evt="begin" delay="0">
                                      <p:tn val="9"/>
                                    </p:cond>
                                  </p:end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635C602-44AD-4A46-A732-28B2CBD926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26" name="Google Shape;145;p7">
            <a:extLst>
              <a:ext uri="{FF2B5EF4-FFF2-40B4-BE49-F238E27FC236}">
                <a16:creationId xmlns:a16="http://schemas.microsoft.com/office/drawing/2014/main" id="{747C0B75-0FE3-401B-85D0-86AF59445A97}"/>
              </a:ext>
            </a:extLst>
          </p:cNvPr>
          <p:cNvSpPr/>
          <p:nvPr/>
        </p:nvSpPr>
        <p:spPr>
          <a:xfrm rot="10800000" flipH="1">
            <a:off x="0" y="-7695"/>
            <a:ext cx="12192000" cy="868218"/>
          </a:xfrm>
          <a:prstGeom prst="rect">
            <a:avLst/>
          </a:prstGeom>
          <a:gradFill>
            <a:gsLst>
              <a:gs pos="0">
                <a:srgbClr val="1B4284"/>
              </a:gs>
              <a:gs pos="100000">
                <a:srgbClr val="13294B"/>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dirty="0">
              <a:solidFill>
                <a:srgbClr val="13294B"/>
              </a:solidFill>
              <a:latin typeface="Calibri"/>
              <a:ea typeface="Calibri"/>
              <a:cs typeface="Calibri"/>
              <a:sym typeface="Calibri"/>
            </a:endParaRPr>
          </a:p>
        </p:txBody>
      </p:sp>
      <p:pic>
        <p:nvPicPr>
          <p:cNvPr id="27" name="Picture 26" descr="A close up of a logo&#10;&#10;Description automatically generated">
            <a:extLst>
              <a:ext uri="{FF2B5EF4-FFF2-40B4-BE49-F238E27FC236}">
                <a16:creationId xmlns:a16="http://schemas.microsoft.com/office/drawing/2014/main" id="{0659E535-4348-432A-8564-7DEE90B1E392}"/>
              </a:ext>
            </a:extLst>
          </p:cNvPr>
          <p:cNvPicPr>
            <a:picLocks noChangeAspect="1"/>
          </p:cNvPicPr>
          <p:nvPr/>
        </p:nvPicPr>
        <p:blipFill>
          <a:blip r:embed="rId3"/>
          <a:stretch>
            <a:fillRect/>
          </a:stretch>
        </p:blipFill>
        <p:spPr>
          <a:xfrm>
            <a:off x="11554210" y="228014"/>
            <a:ext cx="277906" cy="401420"/>
          </a:xfrm>
          <a:prstGeom prst="rect">
            <a:avLst/>
          </a:prstGeom>
        </p:spPr>
      </p:pic>
      <p:sp>
        <p:nvSpPr>
          <p:cNvPr id="3" name="TextBox 2">
            <a:extLst>
              <a:ext uri="{FF2B5EF4-FFF2-40B4-BE49-F238E27FC236}">
                <a16:creationId xmlns:a16="http://schemas.microsoft.com/office/drawing/2014/main" id="{5943F03C-A683-2305-E26B-74B497803868}"/>
              </a:ext>
            </a:extLst>
          </p:cNvPr>
          <p:cNvSpPr txBox="1"/>
          <p:nvPr/>
        </p:nvSpPr>
        <p:spPr>
          <a:xfrm>
            <a:off x="359884" y="164804"/>
            <a:ext cx="902811" cy="523220"/>
          </a:xfrm>
          <a:prstGeom prst="rect">
            <a:avLst/>
          </a:prstGeom>
          <a:noFill/>
        </p:spPr>
        <p:txBody>
          <a:bodyPr wrap="none" rtlCol="0">
            <a:spAutoFit/>
          </a:bodyPr>
          <a:lstStyle/>
          <a:p>
            <a:r>
              <a:rPr lang="en-US" sz="2800" b="1" dirty="0" err="1">
                <a:solidFill>
                  <a:schemeClr val="bg1"/>
                </a:solidFill>
              </a:rPr>
              <a:t>文书</a:t>
            </a:r>
            <a:endParaRPr lang="en-US" sz="2800" b="1" dirty="0">
              <a:solidFill>
                <a:schemeClr val="bg1"/>
              </a:solidFill>
            </a:endParaRPr>
          </a:p>
        </p:txBody>
      </p:sp>
      <p:sp>
        <p:nvSpPr>
          <p:cNvPr id="11" name="Google Shape;145;p7">
            <a:extLst>
              <a:ext uri="{FF2B5EF4-FFF2-40B4-BE49-F238E27FC236}">
                <a16:creationId xmlns:a16="http://schemas.microsoft.com/office/drawing/2014/main" id="{BD2A80B6-3448-950F-D978-CE263EF84198}"/>
              </a:ext>
            </a:extLst>
          </p:cNvPr>
          <p:cNvSpPr/>
          <p:nvPr/>
        </p:nvSpPr>
        <p:spPr>
          <a:xfrm rot="10800000" flipH="1">
            <a:off x="76200" y="6437013"/>
            <a:ext cx="12192000" cy="420987"/>
          </a:xfrm>
          <a:prstGeom prst="rect">
            <a:avLst/>
          </a:prstGeom>
          <a:gradFill flip="none" rotWithShape="1">
            <a:gsLst>
              <a:gs pos="0">
                <a:schemeClr val="bg1">
                  <a:lumMod val="50000"/>
                </a:schemeClr>
              </a:gs>
              <a:gs pos="100000">
                <a:schemeClr val="bg1">
                  <a:lumMod val="75000"/>
                </a:schemeClr>
              </a:gs>
            </a:gsLst>
            <a:lin ang="10800000" scaled="0"/>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sp>
        <p:nvSpPr>
          <p:cNvPr id="15" name="Slide Number Placeholder 2">
            <a:extLst>
              <a:ext uri="{FF2B5EF4-FFF2-40B4-BE49-F238E27FC236}">
                <a16:creationId xmlns:a16="http://schemas.microsoft.com/office/drawing/2014/main" id="{121E1B50-D8EB-8546-528C-C3ED8542A49C}"/>
              </a:ext>
            </a:extLst>
          </p:cNvPr>
          <p:cNvSpPr txBox="1">
            <a:spLocks/>
          </p:cNvSpPr>
          <p:nvPr/>
        </p:nvSpPr>
        <p:spPr>
          <a:xfrm>
            <a:off x="9372600" y="6477000"/>
            <a:ext cx="27432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solidFill>
                  <a:schemeClr val="bg1"/>
                </a:solidFill>
              </a:rPr>
              <a:pPr/>
              <a:t>6</a:t>
            </a:fld>
            <a:endParaRPr lang="en-US" dirty="0">
              <a:solidFill>
                <a:schemeClr val="bg1"/>
              </a:solidFill>
            </a:endParaRPr>
          </a:p>
        </p:txBody>
      </p:sp>
      <p:sp>
        <p:nvSpPr>
          <p:cNvPr id="6" name="文本框 5">
            <a:extLst>
              <a:ext uri="{FF2B5EF4-FFF2-40B4-BE49-F238E27FC236}">
                <a16:creationId xmlns:a16="http://schemas.microsoft.com/office/drawing/2014/main" id="{038C0E25-58AC-8C0B-28EF-8FA8E27609FF}"/>
              </a:ext>
            </a:extLst>
          </p:cNvPr>
          <p:cNvSpPr txBox="1"/>
          <p:nvPr/>
        </p:nvSpPr>
        <p:spPr>
          <a:xfrm>
            <a:off x="811289" y="1102291"/>
            <a:ext cx="6774290" cy="461665"/>
          </a:xfrm>
          <a:prstGeom prst="rect">
            <a:avLst/>
          </a:prstGeom>
          <a:noFill/>
        </p:spPr>
        <p:txBody>
          <a:bodyPr wrap="none" rtlCol="0">
            <a:spAutoFit/>
          </a:bodyPr>
          <a:lstStyle/>
          <a:p>
            <a:r>
              <a:rPr kumimoji="1" lang="en-US" altLang="zh-CN" sz="2400" b="1" dirty="0"/>
              <a:t>SOP (Statement of Purpose)-&gt;Academic Perspective</a:t>
            </a:r>
          </a:p>
        </p:txBody>
      </p:sp>
      <p:sp>
        <p:nvSpPr>
          <p:cNvPr id="10" name="文本框 9">
            <a:extLst>
              <a:ext uri="{FF2B5EF4-FFF2-40B4-BE49-F238E27FC236}">
                <a16:creationId xmlns:a16="http://schemas.microsoft.com/office/drawing/2014/main" id="{F76C27CA-8EDA-2D91-CCC7-56A0941587DF}"/>
              </a:ext>
            </a:extLst>
          </p:cNvPr>
          <p:cNvSpPr txBox="1"/>
          <p:nvPr/>
        </p:nvSpPr>
        <p:spPr>
          <a:xfrm>
            <a:off x="556319" y="3284697"/>
            <a:ext cx="5381730" cy="1200329"/>
          </a:xfrm>
          <a:prstGeom prst="rect">
            <a:avLst/>
          </a:prstGeom>
          <a:noFill/>
        </p:spPr>
        <p:txBody>
          <a:bodyPr wrap="none" rtlCol="0">
            <a:spAutoFit/>
          </a:bodyPr>
          <a:lstStyle/>
          <a:p>
            <a:r>
              <a:rPr kumimoji="1" lang="en-US" altLang="zh-CN" b="1" dirty="0"/>
              <a:t>PS(Personal Statement)</a:t>
            </a:r>
          </a:p>
          <a:p>
            <a:pPr marL="285750" indent="-285750">
              <a:buFont typeface="Arial" panose="020B0604020202020204" pitchFamily="34" charset="0"/>
              <a:buChar char="•"/>
            </a:pPr>
            <a:r>
              <a:rPr kumimoji="1" lang="zh-CN" altLang="en-US" dirty="0"/>
              <a:t>～</a:t>
            </a:r>
            <a:r>
              <a:rPr kumimoji="1" lang="en-US" altLang="zh-CN" dirty="0"/>
              <a:t>500</a:t>
            </a:r>
            <a:r>
              <a:rPr kumimoji="1" lang="zh-CN" altLang="en-US" dirty="0"/>
              <a:t>， 一页纸</a:t>
            </a:r>
            <a:endParaRPr kumimoji="1" lang="en-US" altLang="zh-CN" dirty="0"/>
          </a:p>
          <a:p>
            <a:pPr marL="285750" indent="-285750">
              <a:buFont typeface="Arial" panose="020B0604020202020204" pitchFamily="34" charset="0"/>
              <a:buChar char="•"/>
            </a:pPr>
            <a:r>
              <a:rPr kumimoji="1" lang="zh-CN" altLang="en-US" dirty="0"/>
              <a:t>突出个人特色，表达和这个学校的</a:t>
            </a:r>
            <a:r>
              <a:rPr kumimoji="1" lang="en-US" altLang="zh-CN" dirty="0"/>
              <a:t>match</a:t>
            </a:r>
            <a:r>
              <a:rPr kumimoji="1" lang="zh-CN" altLang="en-US" dirty="0"/>
              <a:t>程度</a:t>
            </a:r>
            <a:endParaRPr kumimoji="1" lang="en-US" altLang="zh-CN" dirty="0"/>
          </a:p>
          <a:p>
            <a:r>
              <a:rPr kumimoji="1" lang="en-US" altLang="zh-CN" dirty="0" err="1"/>
              <a:t>E.g</a:t>
            </a:r>
            <a:r>
              <a:rPr kumimoji="1" lang="en-US" altLang="zh-CN" dirty="0"/>
              <a:t> </a:t>
            </a:r>
            <a:r>
              <a:rPr kumimoji="1" lang="zh-CN" altLang="en-US" dirty="0"/>
              <a:t>女生可以突出自己的</a:t>
            </a:r>
            <a:r>
              <a:rPr kumimoji="1" lang="en-US" altLang="zh-CN" dirty="0"/>
              <a:t>diversity</a:t>
            </a:r>
            <a:r>
              <a:rPr kumimoji="1" lang="zh-CN" altLang="en-US" dirty="0"/>
              <a:t>（</a:t>
            </a:r>
            <a:r>
              <a:rPr kumimoji="1" lang="en-US" altLang="zh-CN" dirty="0"/>
              <a:t>adv in Stanford EE)</a:t>
            </a:r>
            <a:endParaRPr kumimoji="1" lang="zh-CN" altLang="en-US" dirty="0"/>
          </a:p>
        </p:txBody>
      </p:sp>
      <p:sp>
        <p:nvSpPr>
          <p:cNvPr id="13" name="文本框 12">
            <a:extLst>
              <a:ext uri="{FF2B5EF4-FFF2-40B4-BE49-F238E27FC236}">
                <a16:creationId xmlns:a16="http://schemas.microsoft.com/office/drawing/2014/main" id="{A61520BF-6BB9-10B2-8EFE-2CAA19A9A6F7}"/>
              </a:ext>
            </a:extLst>
          </p:cNvPr>
          <p:cNvSpPr txBox="1"/>
          <p:nvPr/>
        </p:nvSpPr>
        <p:spPr>
          <a:xfrm>
            <a:off x="811289" y="4398422"/>
            <a:ext cx="1415772" cy="461665"/>
          </a:xfrm>
          <a:prstGeom prst="rect">
            <a:avLst/>
          </a:prstGeom>
          <a:noFill/>
        </p:spPr>
        <p:txBody>
          <a:bodyPr wrap="none" rtlCol="0">
            <a:spAutoFit/>
          </a:bodyPr>
          <a:lstStyle/>
          <a:p>
            <a:r>
              <a:rPr kumimoji="1" lang="zh-CN" altLang="en-US" sz="2400" b="1" dirty="0">
                <a:latin typeface="+mn-ea"/>
              </a:rPr>
              <a:t>文书修改</a:t>
            </a:r>
          </a:p>
        </p:txBody>
      </p:sp>
      <p:sp>
        <p:nvSpPr>
          <p:cNvPr id="16" name="文本框 15">
            <a:extLst>
              <a:ext uri="{FF2B5EF4-FFF2-40B4-BE49-F238E27FC236}">
                <a16:creationId xmlns:a16="http://schemas.microsoft.com/office/drawing/2014/main" id="{05680F1D-001D-28D2-6AC8-4E3A7B40A56E}"/>
              </a:ext>
            </a:extLst>
          </p:cNvPr>
          <p:cNvSpPr txBox="1"/>
          <p:nvPr/>
        </p:nvSpPr>
        <p:spPr>
          <a:xfrm>
            <a:off x="556319" y="4571631"/>
            <a:ext cx="6697667" cy="1477328"/>
          </a:xfrm>
          <a:prstGeom prst="rect">
            <a:avLst/>
          </a:prstGeom>
          <a:noFill/>
        </p:spPr>
        <p:txBody>
          <a:bodyPr wrap="none" rtlCol="0">
            <a:spAutoFit/>
          </a:bodyPr>
          <a:lstStyle/>
          <a:p>
            <a:endParaRPr kumimoji="1" lang="en-US" altLang="zh-CN" dirty="0"/>
          </a:p>
          <a:p>
            <a:pPr marL="285750" indent="-285750">
              <a:buFont typeface="Arial" panose="020B0604020202020204" pitchFamily="34" charset="0"/>
              <a:buChar char="•"/>
            </a:pPr>
            <a:r>
              <a:rPr kumimoji="1" lang="en-US" altLang="zh-CN" dirty="0"/>
              <a:t>UIUC </a:t>
            </a:r>
            <a:r>
              <a:rPr kumimoji="1" lang="zh-CN" altLang="en-US" dirty="0"/>
              <a:t>文书修改中心，</a:t>
            </a:r>
            <a:r>
              <a:rPr kumimoji="1" lang="en-US" altLang="zh-CN" dirty="0"/>
              <a:t>ZJUI</a:t>
            </a:r>
            <a:r>
              <a:rPr kumimoji="1" lang="zh-CN" altLang="en-US" dirty="0"/>
              <a:t>语言中心，发邮件给大一写作课老师</a:t>
            </a:r>
            <a:endParaRPr kumimoji="1" lang="en-US" altLang="zh-CN" dirty="0"/>
          </a:p>
          <a:p>
            <a:pPr marL="285750" indent="-285750">
              <a:buFont typeface="Arial" panose="020B0604020202020204" pitchFamily="34" charset="0"/>
              <a:buChar char="•"/>
            </a:pPr>
            <a:r>
              <a:rPr kumimoji="1" lang="zh-CN" altLang="en-US" dirty="0"/>
              <a:t>实验室学长学姐</a:t>
            </a:r>
            <a:endParaRPr kumimoji="1" lang="en-US" altLang="zh-CN" dirty="0"/>
          </a:p>
          <a:p>
            <a:pPr marL="285750" indent="-285750">
              <a:buFont typeface="Arial" panose="020B0604020202020204" pitchFamily="34" charset="0"/>
              <a:buChar char="•"/>
            </a:pPr>
            <a:r>
              <a:rPr kumimoji="1" lang="zh-CN" altLang="en-US" dirty="0"/>
              <a:t>教授</a:t>
            </a:r>
            <a:endParaRPr kumimoji="1" lang="en-US" altLang="zh-CN" dirty="0"/>
          </a:p>
          <a:p>
            <a:pPr marL="285750" indent="-285750">
              <a:buFont typeface="Arial" panose="020B0604020202020204" pitchFamily="34" charset="0"/>
              <a:buChar char="•"/>
            </a:pPr>
            <a:r>
              <a:rPr kumimoji="1" lang="zh-CN" altLang="en-US" dirty="0"/>
              <a:t>中介润色</a:t>
            </a:r>
          </a:p>
        </p:txBody>
      </p:sp>
      <p:sp>
        <p:nvSpPr>
          <p:cNvPr id="20" name="文本框 19">
            <a:extLst>
              <a:ext uri="{FF2B5EF4-FFF2-40B4-BE49-F238E27FC236}">
                <a16:creationId xmlns:a16="http://schemas.microsoft.com/office/drawing/2014/main" id="{C430C817-5955-741A-9062-B79488FA79F4}"/>
              </a:ext>
            </a:extLst>
          </p:cNvPr>
          <p:cNvSpPr txBox="1"/>
          <p:nvPr/>
        </p:nvSpPr>
        <p:spPr>
          <a:xfrm>
            <a:off x="556319" y="1395842"/>
            <a:ext cx="12161984" cy="2308324"/>
          </a:xfrm>
          <a:prstGeom prst="rect">
            <a:avLst/>
          </a:prstGeom>
          <a:noFill/>
        </p:spPr>
        <p:txBody>
          <a:bodyPr wrap="none" rtlCol="0">
            <a:spAutoFit/>
          </a:bodyPr>
          <a:lstStyle/>
          <a:p>
            <a:pPr marL="285750" indent="-285750">
              <a:buFont typeface="Arial" panose="020B0604020202020204" pitchFamily="34" charset="0"/>
              <a:buChar char="•"/>
            </a:pPr>
            <a:r>
              <a:rPr kumimoji="1" lang="zh-CN" altLang="en-US" dirty="0"/>
              <a:t>～</a:t>
            </a:r>
            <a:r>
              <a:rPr kumimoji="1" lang="en-US" altLang="zh-CN" dirty="0"/>
              <a:t>1000</a:t>
            </a:r>
            <a:r>
              <a:rPr kumimoji="1" lang="zh-CN" altLang="en-US" dirty="0"/>
              <a:t>， 两页纸</a:t>
            </a:r>
            <a:endParaRPr kumimoji="1" lang="en-US" altLang="zh-CN" dirty="0"/>
          </a:p>
          <a:p>
            <a:pPr marL="285750" indent="-285750">
              <a:buFont typeface="Arial" panose="020B0604020202020204" pitchFamily="34" charset="0"/>
              <a:buChar char="•"/>
            </a:pPr>
            <a:r>
              <a:rPr kumimoji="1" lang="zh-CN" altLang="en-US" dirty="0"/>
              <a:t>结构很重要，详略得当（可以根据不同申请方向准备不同的文书）</a:t>
            </a:r>
            <a:endParaRPr kumimoji="1" lang="en-US" altLang="zh-CN" dirty="0"/>
          </a:p>
          <a:p>
            <a:pPr marL="285750" indent="-285750">
              <a:buFont typeface="Arial" panose="020B0604020202020204" pitchFamily="34" charset="0"/>
              <a:buChar char="•"/>
            </a:pPr>
            <a:r>
              <a:rPr kumimoji="1" lang="zh-CN" altLang="en-US" dirty="0"/>
              <a:t>语言简洁不用太复杂，一般是三段经历，科研经历为主，课程经历为辅。</a:t>
            </a:r>
            <a:endParaRPr kumimoji="1" lang="en-US" altLang="zh-CN" dirty="0"/>
          </a:p>
          <a:p>
            <a:r>
              <a:rPr kumimoji="1" lang="zh-CN" altLang="en-US" dirty="0"/>
              <a:t>如果有不错的实习经历或者创业经历也可以突出</a:t>
            </a:r>
            <a:endParaRPr kumimoji="1" lang="en-US" altLang="zh-CN" dirty="0"/>
          </a:p>
          <a:p>
            <a:r>
              <a:rPr lang="zh-CN" altLang="en-US" dirty="0">
                <a:hlinkClick r:id="rId4"/>
              </a:rPr>
              <a:t>郁林申请介绍 </a:t>
            </a:r>
            <a:r>
              <a:rPr lang="en-US" altLang="zh-CN" dirty="0">
                <a:hlinkClick r:id="rId4"/>
              </a:rPr>
              <a:t>(qq.com)</a:t>
            </a:r>
            <a:r>
              <a:rPr lang="zh-CN" altLang="en-US" dirty="0"/>
              <a:t>（个人感觉是比较良心的中介，有文书选校需求可以考虑，有联系一些在读的博士生帮助修改）</a:t>
            </a:r>
            <a:endParaRPr lang="en-US" altLang="zh-CN" dirty="0"/>
          </a:p>
          <a:p>
            <a:r>
              <a:rPr lang="zh-CN" altLang="en-US" dirty="0">
                <a:hlinkClick r:id="rId5"/>
              </a:rPr>
              <a:t>竺奖学长手把手教你写申请文书 </a:t>
            </a:r>
            <a:r>
              <a:rPr lang="en-US" altLang="zh-CN" dirty="0">
                <a:hlinkClick r:id="rId5"/>
              </a:rPr>
              <a:t>| </a:t>
            </a:r>
            <a:r>
              <a:rPr lang="zh-CN" altLang="en-US" dirty="0">
                <a:hlinkClick r:id="rId5"/>
              </a:rPr>
              <a:t>第一期：究竟什么才是好的文书？ </a:t>
            </a:r>
            <a:r>
              <a:rPr lang="en-US" altLang="zh-CN" dirty="0">
                <a:hlinkClick r:id="rId5"/>
              </a:rPr>
              <a:t>(qq.com)</a:t>
            </a:r>
            <a:endParaRPr lang="en-US" altLang="zh-CN" dirty="0"/>
          </a:p>
          <a:p>
            <a:r>
              <a:rPr lang="en-US" altLang="zh-CN" dirty="0"/>
              <a:t>10</a:t>
            </a:r>
            <a:r>
              <a:rPr lang="zh-CN" altLang="en-US" dirty="0"/>
              <a:t>月份有提供校内的文书及简历指导，可以考虑参加</a:t>
            </a:r>
            <a:endParaRPr lang="en-US" altLang="zh-CN" dirty="0"/>
          </a:p>
          <a:p>
            <a:endParaRPr kumimoji="1" lang="en-US" altLang="zh-CN" dirty="0"/>
          </a:p>
        </p:txBody>
      </p:sp>
    </p:spTree>
    <p:extLst>
      <p:ext uri="{BB962C8B-B14F-4D97-AF65-F5344CB8AC3E}">
        <p14:creationId xmlns:p14="http://schemas.microsoft.com/office/powerpoint/2010/main" val="4016722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5FAF4C-FE3C-0704-757C-FC8122FED041}"/>
              </a:ext>
            </a:extLst>
          </p:cNvPr>
          <p:cNvSpPr>
            <a:spLocks noGrp="1"/>
          </p:cNvSpPr>
          <p:nvPr>
            <p:ph type="title"/>
          </p:nvPr>
        </p:nvSpPr>
        <p:spPr>
          <a:xfrm>
            <a:off x="838200" y="201574"/>
            <a:ext cx="10515600" cy="1325563"/>
          </a:xfrm>
        </p:spPr>
        <p:txBody>
          <a:bodyPr/>
          <a:lstStyle/>
          <a:p>
            <a:r>
              <a:rPr lang="zh-CN" altLang="en-US" dirty="0"/>
              <a:t>一些利用大四时间的</a:t>
            </a:r>
            <a:r>
              <a:rPr lang="en-US" altLang="zh-CN" dirty="0"/>
              <a:t>tips: </a:t>
            </a:r>
            <a:r>
              <a:rPr lang="zh-CN" altLang="en-US" dirty="0"/>
              <a:t>如果想要转码</a:t>
            </a:r>
          </a:p>
        </p:txBody>
      </p:sp>
      <p:sp>
        <p:nvSpPr>
          <p:cNvPr id="3" name="文本框 2">
            <a:extLst>
              <a:ext uri="{FF2B5EF4-FFF2-40B4-BE49-F238E27FC236}">
                <a16:creationId xmlns:a16="http://schemas.microsoft.com/office/drawing/2014/main" id="{7EEB0924-F84C-B8EB-2260-D93DE73D1A78}"/>
              </a:ext>
            </a:extLst>
          </p:cNvPr>
          <p:cNvSpPr txBox="1"/>
          <p:nvPr/>
        </p:nvSpPr>
        <p:spPr>
          <a:xfrm>
            <a:off x="1940312" y="1225689"/>
            <a:ext cx="6475142" cy="5078313"/>
          </a:xfrm>
          <a:prstGeom prst="rect">
            <a:avLst/>
          </a:prstGeom>
          <a:noFill/>
        </p:spPr>
        <p:txBody>
          <a:bodyPr wrap="square" rtlCol="0">
            <a:spAutoFit/>
          </a:bodyPr>
          <a:lstStyle/>
          <a:p>
            <a:r>
              <a:rPr lang="zh-CN" altLang="en-US" b="1" dirty="0"/>
              <a:t>系统课程建议</a:t>
            </a:r>
          </a:p>
          <a:p>
            <a:pPr>
              <a:buFont typeface="+mj-lt"/>
              <a:buAutoNum type="arabicPeriod"/>
            </a:pPr>
            <a:r>
              <a:rPr lang="zh-CN" altLang="en-US" b="1" dirty="0"/>
              <a:t>操作系统课程：</a:t>
            </a:r>
            <a:endParaRPr lang="zh-CN" altLang="en-US" dirty="0"/>
          </a:p>
          <a:p>
            <a:pPr lvl="1"/>
            <a:r>
              <a:rPr lang="zh-CN" altLang="en-US" dirty="0"/>
              <a:t>浙江大学开设的</a:t>
            </a:r>
            <a:r>
              <a:rPr lang="en-US" altLang="zh-CN" b="1" dirty="0"/>
              <a:t>ECE391</a:t>
            </a:r>
            <a:r>
              <a:rPr lang="zh-CN" altLang="en-US" dirty="0"/>
              <a:t>课程（</a:t>
            </a:r>
            <a:r>
              <a:rPr lang="en-US" altLang="zh-CN" dirty="0"/>
              <a:t>CMU15-213</a:t>
            </a:r>
            <a:r>
              <a:rPr lang="zh-CN" altLang="en-US" dirty="0"/>
              <a:t>简化版，比</a:t>
            </a:r>
            <a:r>
              <a:rPr lang="en-US" altLang="zh-CN" dirty="0"/>
              <a:t>UIUC</a:t>
            </a:r>
            <a:r>
              <a:rPr lang="zh-CN" altLang="en-US" dirty="0"/>
              <a:t>简单，同时只会算入浙大学分，对申请绩点无影响）。</a:t>
            </a:r>
          </a:p>
          <a:p>
            <a:pPr>
              <a:buFont typeface="+mj-lt"/>
              <a:buAutoNum type="arabicPeriod"/>
            </a:pPr>
            <a:r>
              <a:rPr lang="zh-CN" altLang="en-US" b="1" dirty="0"/>
              <a:t>计算机网络课程（</a:t>
            </a:r>
            <a:r>
              <a:rPr lang="en-US" altLang="zh-CN" b="1" dirty="0"/>
              <a:t>ECE438)</a:t>
            </a:r>
            <a:endParaRPr lang="zh-CN" altLang="en-US" dirty="0"/>
          </a:p>
          <a:p>
            <a:pPr>
              <a:buFont typeface="+mj-lt"/>
              <a:buAutoNum type="arabicPeriod"/>
            </a:pPr>
            <a:r>
              <a:rPr lang="zh-CN" altLang="en-US" b="1" dirty="0"/>
              <a:t>应用并行计算课程</a:t>
            </a:r>
            <a:r>
              <a:rPr lang="en-US" altLang="zh-CN" b="1" dirty="0"/>
              <a:t>(ECE408)</a:t>
            </a:r>
            <a:endParaRPr lang="zh-CN" altLang="en-US" dirty="0"/>
          </a:p>
          <a:p>
            <a:pPr>
              <a:buFont typeface="+mj-lt"/>
              <a:buAutoNum type="arabicPeriod"/>
            </a:pPr>
            <a:r>
              <a:rPr lang="zh-CN" altLang="en-US" b="1" dirty="0"/>
              <a:t>分布式系统课程</a:t>
            </a:r>
            <a:r>
              <a:rPr lang="en-US" altLang="zh-CN" b="1" dirty="0"/>
              <a:t>(ECE428)</a:t>
            </a:r>
            <a:endParaRPr lang="zh-CN" altLang="en-US" dirty="0"/>
          </a:p>
          <a:p>
            <a:r>
              <a:rPr lang="zh-CN" altLang="en-US" b="1" dirty="0"/>
              <a:t>实习建议</a:t>
            </a:r>
          </a:p>
          <a:p>
            <a:pPr>
              <a:buFont typeface="+mj-lt"/>
              <a:buAutoNum type="arabicPeriod"/>
            </a:pPr>
            <a:r>
              <a:rPr lang="zh-CN" altLang="en-US" b="1" dirty="0"/>
              <a:t>提前准备：</a:t>
            </a:r>
            <a:endParaRPr lang="zh-CN" altLang="en-US" dirty="0"/>
          </a:p>
          <a:p>
            <a:pPr marL="742950" lvl="1" indent="-285750">
              <a:buFont typeface="+mj-lt"/>
              <a:buAutoNum type="arabicPeriod"/>
            </a:pPr>
            <a:r>
              <a:rPr lang="zh-CN" altLang="en-US" dirty="0"/>
              <a:t>大四寒假开始，完成申请后进行刷题和简历修改。</a:t>
            </a:r>
          </a:p>
          <a:p>
            <a:pPr>
              <a:buFont typeface="+mj-lt"/>
              <a:buAutoNum type="arabicPeriod"/>
            </a:pPr>
            <a:r>
              <a:rPr lang="zh-CN" altLang="en-US" b="1" dirty="0"/>
              <a:t>增加实习经历：</a:t>
            </a:r>
            <a:endParaRPr lang="zh-CN" altLang="en-US" dirty="0"/>
          </a:p>
          <a:p>
            <a:pPr marL="742950" lvl="1" indent="-285750">
              <a:buFont typeface="+mj-lt"/>
              <a:buAutoNum type="arabicPeriod"/>
            </a:pPr>
            <a:r>
              <a:rPr lang="zh-CN" altLang="en-US" dirty="0"/>
              <a:t>在大四下学期尝试增加一段实习，对后续找工作或继续深造有帮助。如果学期内来不及，暑假内实习也是</a:t>
            </a:r>
            <a:r>
              <a:rPr lang="en-US" altLang="zh-CN" dirty="0"/>
              <a:t>ok</a:t>
            </a:r>
            <a:r>
              <a:rPr lang="zh-CN" altLang="en-US" dirty="0"/>
              <a:t>的（个别企业可能会卡在校生）。</a:t>
            </a:r>
          </a:p>
          <a:p>
            <a:pPr>
              <a:buFont typeface="+mj-lt"/>
              <a:buAutoNum type="arabicPeriod"/>
            </a:pPr>
            <a:r>
              <a:rPr lang="zh-CN" altLang="en-US" b="1" dirty="0"/>
              <a:t>科研项目：</a:t>
            </a:r>
            <a:endParaRPr lang="zh-CN" altLang="en-US" dirty="0"/>
          </a:p>
          <a:p>
            <a:pPr marL="742950" lvl="1" indent="-285750">
              <a:buFont typeface="+mj-lt"/>
              <a:buAutoNum type="arabicPeriod"/>
            </a:pPr>
            <a:r>
              <a:rPr lang="zh-CN" altLang="en-US" dirty="0"/>
              <a:t>如果有前期科研成果，可以选择大厂或者研究院（</a:t>
            </a:r>
            <a:r>
              <a:rPr lang="en-US" altLang="zh-CN" dirty="0"/>
              <a:t>MSRA, IDEA</a:t>
            </a:r>
            <a:r>
              <a:rPr lang="zh-CN" altLang="en-US" dirty="0"/>
              <a:t>，智源</a:t>
            </a:r>
            <a:r>
              <a:rPr lang="en-US" altLang="zh-CN" dirty="0"/>
              <a:t>AI</a:t>
            </a:r>
            <a:r>
              <a:rPr lang="zh-CN" altLang="en-US" dirty="0"/>
              <a:t>，上海</a:t>
            </a:r>
            <a:r>
              <a:rPr lang="en-US" altLang="zh-CN" dirty="0"/>
              <a:t>AI lab</a:t>
            </a:r>
            <a:r>
              <a:rPr lang="zh-CN" altLang="en-US" dirty="0"/>
              <a:t>，云栖工程院</a:t>
            </a:r>
            <a:r>
              <a:rPr lang="en-US" altLang="zh-CN" dirty="0"/>
              <a:t>)</a:t>
            </a:r>
            <a:r>
              <a:rPr lang="zh-CN" altLang="en-US" dirty="0"/>
              <a:t>的科研岗，这样可以同时积累科研成果和实习经验。</a:t>
            </a:r>
          </a:p>
        </p:txBody>
      </p:sp>
    </p:spTree>
    <p:extLst>
      <p:ext uri="{BB962C8B-B14F-4D97-AF65-F5344CB8AC3E}">
        <p14:creationId xmlns:p14="http://schemas.microsoft.com/office/powerpoint/2010/main" val="2977288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2BE3BA-1269-13AF-2CEC-624C50450533}"/>
              </a:ext>
            </a:extLst>
          </p:cNvPr>
          <p:cNvSpPr>
            <a:spLocks noGrp="1"/>
          </p:cNvSpPr>
          <p:nvPr>
            <p:ph type="title"/>
          </p:nvPr>
        </p:nvSpPr>
        <p:spPr>
          <a:xfrm>
            <a:off x="838200" y="365126"/>
            <a:ext cx="9911576" cy="883812"/>
          </a:xfrm>
        </p:spPr>
        <p:txBody>
          <a:bodyPr>
            <a:normAutofit fontScale="90000"/>
          </a:bodyPr>
          <a:lstStyle/>
          <a:p>
            <a:r>
              <a:rPr lang="zh-CN" altLang="en-US" dirty="0"/>
              <a:t>最后：需要明确出国读研不是目的，之后的就业及发展才是</a:t>
            </a:r>
          </a:p>
        </p:txBody>
      </p:sp>
      <p:sp>
        <p:nvSpPr>
          <p:cNvPr id="7" name="文本框 6">
            <a:extLst>
              <a:ext uri="{FF2B5EF4-FFF2-40B4-BE49-F238E27FC236}">
                <a16:creationId xmlns:a16="http://schemas.microsoft.com/office/drawing/2014/main" id="{738A54FA-CECE-37D9-7E99-176393845E06}"/>
              </a:ext>
            </a:extLst>
          </p:cNvPr>
          <p:cNvSpPr txBox="1"/>
          <p:nvPr/>
        </p:nvSpPr>
        <p:spPr>
          <a:xfrm>
            <a:off x="838200" y="1383741"/>
            <a:ext cx="6185210" cy="5078313"/>
          </a:xfrm>
          <a:prstGeom prst="rect">
            <a:avLst/>
          </a:prstGeom>
          <a:noFill/>
        </p:spPr>
        <p:txBody>
          <a:bodyPr wrap="square" rtlCol="0">
            <a:spAutoFit/>
          </a:bodyPr>
          <a:lstStyle/>
          <a:p>
            <a:pPr>
              <a:buFont typeface="+mj-lt"/>
              <a:buAutoNum type="arabicPeriod"/>
            </a:pPr>
            <a:r>
              <a:rPr lang="zh-CN" altLang="en-US" b="1" dirty="0"/>
              <a:t>出国读研并非唯一选择：</a:t>
            </a:r>
            <a:endParaRPr lang="zh-CN" altLang="en-US" dirty="0"/>
          </a:p>
          <a:p>
            <a:pPr marL="742950" lvl="1" indent="-285750">
              <a:buFont typeface="+mj-lt"/>
              <a:buAutoNum type="arabicPeriod"/>
            </a:pPr>
            <a:r>
              <a:rPr lang="zh-CN" altLang="en-US" dirty="0"/>
              <a:t>当前美国的转码热潮已进入白热化，成功的难度增加。</a:t>
            </a:r>
          </a:p>
          <a:p>
            <a:pPr marL="742950" lvl="1" indent="-285750">
              <a:buFont typeface="+mj-lt"/>
              <a:buAutoNum type="arabicPeriod"/>
            </a:pPr>
            <a:r>
              <a:rPr lang="zh-CN" altLang="en-US" dirty="0"/>
              <a:t>地缘政治影响可能改变未来就业形势。</a:t>
            </a:r>
          </a:p>
          <a:p>
            <a:pPr>
              <a:buFont typeface="+mj-lt"/>
              <a:buAutoNum type="arabicPeriod"/>
            </a:pPr>
            <a:r>
              <a:rPr lang="zh-CN" altLang="en-US" b="1" dirty="0"/>
              <a:t>国内读研的优势：</a:t>
            </a:r>
            <a:endParaRPr lang="zh-CN" altLang="en-US" dirty="0"/>
          </a:p>
          <a:p>
            <a:pPr marL="742950" lvl="1" indent="-285750">
              <a:buFont typeface="+mj-lt"/>
              <a:buAutoNum type="arabicPeriod"/>
            </a:pPr>
            <a:r>
              <a:rPr lang="zh-CN" altLang="en-US" dirty="0"/>
              <a:t>浙江大学研究生学位回国认可度高（对于去国企比较有用）。</a:t>
            </a:r>
            <a:endParaRPr lang="en-US" altLang="zh-CN" dirty="0"/>
          </a:p>
          <a:p>
            <a:pPr marL="742950" lvl="1" indent="-285750">
              <a:buFont typeface="+mj-lt"/>
              <a:buAutoNum type="arabicPeriod"/>
            </a:pPr>
            <a:r>
              <a:rPr lang="zh-CN" altLang="en-US" dirty="0"/>
              <a:t>海宁的教授大部分都挺</a:t>
            </a:r>
            <a:r>
              <a:rPr lang="en-US" altLang="zh-CN" dirty="0"/>
              <a:t>nice</a:t>
            </a:r>
            <a:endParaRPr lang="zh-CN" altLang="en-US" dirty="0"/>
          </a:p>
          <a:p>
            <a:pPr marL="742950" lvl="1" indent="-285750">
              <a:buFont typeface="+mj-lt"/>
              <a:buAutoNum type="arabicPeriod"/>
            </a:pPr>
            <a:r>
              <a:rPr lang="zh-CN" altLang="en-US" dirty="0"/>
              <a:t>对于电气读研：智能电网等研究方向结合</a:t>
            </a:r>
            <a:r>
              <a:rPr lang="en-US" altLang="zh-CN" dirty="0"/>
              <a:t>AI/LLM</a:t>
            </a:r>
            <a:r>
              <a:rPr lang="zh-CN" altLang="en-US" dirty="0"/>
              <a:t>和高性能计算，也是有趣的方向</a:t>
            </a:r>
            <a:r>
              <a:rPr lang="en-US" altLang="zh-CN" dirty="0"/>
              <a:t>,</a:t>
            </a:r>
            <a:r>
              <a:rPr lang="zh-CN" altLang="en-US" dirty="0"/>
              <a:t> 不太需要强电知识。有读博打算，这种垂直领域会更容易发文章一些。</a:t>
            </a:r>
          </a:p>
          <a:p>
            <a:pPr marL="742950" lvl="1" indent="-285750">
              <a:buFont typeface="+mj-lt"/>
              <a:buAutoNum type="arabicPeriod"/>
            </a:pPr>
            <a:r>
              <a:rPr lang="zh-CN" altLang="en-US" dirty="0"/>
              <a:t>例如浙江大学海宁本院的电气自动化专业，毕业后可免笔试，直接面试进入国家电网。</a:t>
            </a:r>
          </a:p>
          <a:p>
            <a:pPr>
              <a:buFont typeface="+mj-lt"/>
              <a:buAutoNum type="arabicPeriod"/>
            </a:pPr>
            <a:r>
              <a:rPr lang="zh-CN" altLang="en-US" b="1" dirty="0"/>
              <a:t>明确个人目标：</a:t>
            </a:r>
            <a:endParaRPr lang="zh-CN" altLang="en-US" dirty="0"/>
          </a:p>
          <a:p>
            <a:pPr marL="742950" lvl="1" indent="-285750">
              <a:buFont typeface="+mj-lt"/>
              <a:buAutoNum type="arabicPeriod"/>
            </a:pPr>
            <a:r>
              <a:rPr lang="zh-CN" altLang="en-US" dirty="0"/>
              <a:t>是否希望留在当地工作？</a:t>
            </a:r>
          </a:p>
          <a:p>
            <a:pPr marL="742950" lvl="1" indent="-285750">
              <a:buFont typeface="+mj-lt"/>
              <a:buAutoNum type="arabicPeriod"/>
            </a:pPr>
            <a:r>
              <a:rPr lang="zh-CN" altLang="en-US" dirty="0"/>
              <a:t>是否追求更高的学术成就？</a:t>
            </a:r>
          </a:p>
          <a:p>
            <a:pPr marL="742950" lvl="1" indent="-285750">
              <a:buFont typeface="+mj-lt"/>
              <a:buAutoNum type="arabicPeriod"/>
            </a:pPr>
            <a:r>
              <a:rPr lang="zh-CN" altLang="en-US" dirty="0"/>
              <a:t>是否希望通过出国换专业？</a:t>
            </a:r>
          </a:p>
          <a:p>
            <a:pPr>
              <a:buFont typeface="+mj-lt"/>
              <a:buAutoNum type="arabicPeriod"/>
            </a:pPr>
            <a:r>
              <a:rPr lang="zh-CN" altLang="en-US" b="1" dirty="0"/>
              <a:t>多元选择，冷静思考：</a:t>
            </a:r>
            <a:endParaRPr lang="zh-CN" altLang="en-US" dirty="0"/>
          </a:p>
          <a:p>
            <a:pPr marL="742950" lvl="1" indent="-285750">
              <a:buFont typeface="+mj-lt"/>
              <a:buAutoNum type="arabicPeriod"/>
            </a:pPr>
            <a:r>
              <a:rPr lang="zh-CN" altLang="en-US" dirty="0"/>
              <a:t>不要为出国而出国，读研服务于就业。</a:t>
            </a:r>
          </a:p>
        </p:txBody>
      </p:sp>
    </p:spTree>
    <p:extLst>
      <p:ext uri="{BB962C8B-B14F-4D97-AF65-F5344CB8AC3E}">
        <p14:creationId xmlns:p14="http://schemas.microsoft.com/office/powerpoint/2010/main" val="19843142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10648</TotalTime>
  <Words>1385</Words>
  <Application>Microsoft Office PowerPoint</Application>
  <PresentationFormat>宽屏</PresentationFormat>
  <Paragraphs>152</Paragraphs>
  <Slides>8</Slides>
  <Notes>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vt:i4>
      </vt:variant>
    </vt:vector>
  </HeadingPairs>
  <TitlesOfParts>
    <vt:vector size="15" baseType="lpstr">
      <vt:lpstr>Helvetica Neue</vt:lpstr>
      <vt:lpstr>Helvetica Neue Light</vt:lpstr>
      <vt:lpstr>微软雅黑</vt:lpstr>
      <vt:lpstr>Arial</vt:lpstr>
      <vt:lpstr>Calibri</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一些利用大四时间的tips: 如果想要转码</vt:lpstr>
      <vt:lpstr>最后：需要明确出国读研不是目的，之后的就业及发展才是</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Shen, Keyi</dc:creator>
  <cp:lastModifiedBy>Yuan, Haoran</cp:lastModifiedBy>
  <cp:revision>87</cp:revision>
  <dcterms:created xsi:type="dcterms:W3CDTF">2023-03-16T04:50:56Z</dcterms:created>
  <dcterms:modified xsi:type="dcterms:W3CDTF">2024-08-27T00:02:29Z</dcterms:modified>
</cp:coreProperties>
</file>