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3" r:id="rId2"/>
    <p:sldId id="326" r:id="rId3"/>
    <p:sldId id="325" r:id="rId4"/>
    <p:sldId id="256" r:id="rId5"/>
    <p:sldId id="288" r:id="rId6"/>
    <p:sldId id="303" r:id="rId7"/>
    <p:sldId id="257" r:id="rId8"/>
    <p:sldId id="258" r:id="rId9"/>
    <p:sldId id="302" r:id="rId10"/>
    <p:sldId id="259" r:id="rId11"/>
    <p:sldId id="301" r:id="rId12"/>
    <p:sldId id="260" r:id="rId13"/>
    <p:sldId id="261" r:id="rId14"/>
    <p:sldId id="262" r:id="rId15"/>
    <p:sldId id="263" r:id="rId16"/>
    <p:sldId id="264" r:id="rId17"/>
    <p:sldId id="265" r:id="rId18"/>
    <p:sldId id="266" r:id="rId19"/>
    <p:sldId id="267" r:id="rId20"/>
    <p:sldId id="268" r:id="rId21"/>
    <p:sldId id="281" r:id="rId22"/>
    <p:sldId id="293" r:id="rId23"/>
    <p:sldId id="269" r:id="rId24"/>
    <p:sldId id="280" r:id="rId25"/>
    <p:sldId id="273" r:id="rId26"/>
    <p:sldId id="274" r:id="rId27"/>
    <p:sldId id="275" r:id="rId28"/>
    <p:sldId id="276"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270" r:id="rId44"/>
    <p:sldId id="271" r:id="rId45"/>
    <p:sldId id="272" r:id="rId46"/>
    <p:sldId id="318" r:id="rId47"/>
    <p:sldId id="319" r:id="rId48"/>
    <p:sldId id="320" r:id="rId49"/>
    <p:sldId id="321" r:id="rId50"/>
    <p:sldId id="277" r:id="rId51"/>
    <p:sldId id="278" r:id="rId52"/>
    <p:sldId id="279" r:id="rId53"/>
    <p:sldId id="322" r:id="rId54"/>
    <p:sldId id="323" r:id="rId55"/>
    <p:sldId id="32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142FF-1549-413D-9EE1-3C7563283D02}" v="5" dt="2024-04-27T04:32:39.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41" autoAdjust="0"/>
  </p:normalViewPr>
  <p:slideViewPr>
    <p:cSldViewPr snapToGrid="0">
      <p:cViewPr varScale="1">
        <p:scale>
          <a:sx n="60" d="100"/>
          <a:sy n="60"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stafa Abdelrahman" userId="d22b29dc-e85e-4b67-b030-a5b3d2d2dcce" providerId="ADAL" clId="{EEA142FF-1549-413D-9EE1-3C7563283D02}"/>
    <pc:docChg chg="undo custSel addSld delSld modSld">
      <pc:chgData name="Moustafa Abdelrahman" userId="d22b29dc-e85e-4b67-b030-a5b3d2d2dcce" providerId="ADAL" clId="{EEA142FF-1549-413D-9EE1-3C7563283D02}" dt="2024-04-27T04:33:28.066" v="132" actId="478"/>
      <pc:docMkLst>
        <pc:docMk/>
      </pc:docMkLst>
      <pc:sldChg chg="del">
        <pc:chgData name="Moustafa Abdelrahman" userId="d22b29dc-e85e-4b67-b030-a5b3d2d2dcce" providerId="ADAL" clId="{EEA142FF-1549-413D-9EE1-3C7563283D02}" dt="2024-04-27T00:06:49.190" v="0" actId="47"/>
        <pc:sldMkLst>
          <pc:docMk/>
          <pc:sldMk cId="2153884343" sldId="282"/>
        </pc:sldMkLst>
      </pc:sldChg>
      <pc:sldChg chg="addSp modSp mod">
        <pc:chgData name="Moustafa Abdelrahman" userId="d22b29dc-e85e-4b67-b030-a5b3d2d2dcce" providerId="ADAL" clId="{EEA142FF-1549-413D-9EE1-3C7563283D02}" dt="2024-04-27T04:32:32.443" v="120"/>
        <pc:sldMkLst>
          <pc:docMk/>
          <pc:sldMk cId="768554197" sldId="283"/>
        </pc:sldMkLst>
        <pc:spChg chg="mod">
          <ac:chgData name="Moustafa Abdelrahman" userId="d22b29dc-e85e-4b67-b030-a5b3d2d2dcce" providerId="ADAL" clId="{EEA142FF-1549-413D-9EE1-3C7563283D02}" dt="2024-04-27T00:08:33.477" v="1" actId="1076"/>
          <ac:spMkLst>
            <pc:docMk/>
            <pc:sldMk cId="768554197" sldId="283"/>
            <ac:spMk id="2" creationId="{00000000-0000-0000-0000-000000000000}"/>
          </ac:spMkLst>
        </pc:spChg>
        <pc:spChg chg="mod">
          <ac:chgData name="Moustafa Abdelrahman" userId="d22b29dc-e85e-4b67-b030-a5b3d2d2dcce" providerId="ADAL" clId="{EEA142FF-1549-413D-9EE1-3C7563283D02}" dt="2024-04-27T00:08:44.871" v="25" actId="20577"/>
          <ac:spMkLst>
            <pc:docMk/>
            <pc:sldMk cId="768554197" sldId="283"/>
            <ac:spMk id="3" creationId="{00000000-0000-0000-0000-000000000000}"/>
          </ac:spMkLst>
        </pc:spChg>
        <pc:spChg chg="add mod">
          <ac:chgData name="Moustafa Abdelrahman" userId="d22b29dc-e85e-4b67-b030-a5b3d2d2dcce" providerId="ADAL" clId="{EEA142FF-1549-413D-9EE1-3C7563283D02}" dt="2024-04-27T00:09:43.824" v="88" actId="27636"/>
          <ac:spMkLst>
            <pc:docMk/>
            <pc:sldMk cId="768554197" sldId="283"/>
            <ac:spMk id="4" creationId="{7A990B8D-F2B3-568A-A773-1DDF2694B1A0}"/>
          </ac:spMkLst>
        </pc:spChg>
        <pc:picChg chg="add mod">
          <ac:chgData name="Moustafa Abdelrahman" userId="d22b29dc-e85e-4b67-b030-a5b3d2d2dcce" providerId="ADAL" clId="{EEA142FF-1549-413D-9EE1-3C7563283D02}" dt="2024-04-27T04:32:32.443" v="120"/>
          <ac:picMkLst>
            <pc:docMk/>
            <pc:sldMk cId="768554197" sldId="283"/>
            <ac:picMk id="6" creationId="{0EFAB9C2-1756-E7A9-35BF-E4298DE335E4}"/>
          </ac:picMkLst>
        </pc:picChg>
      </pc:sldChg>
      <pc:sldChg chg="delSp modSp mod">
        <pc:chgData name="Moustafa Abdelrahman" userId="d22b29dc-e85e-4b67-b030-a5b3d2d2dcce" providerId="ADAL" clId="{EEA142FF-1549-413D-9EE1-3C7563283D02}" dt="2024-04-27T04:24:33.225" v="119" actId="1076"/>
        <pc:sldMkLst>
          <pc:docMk/>
          <pc:sldMk cId="946554452" sldId="325"/>
        </pc:sldMkLst>
        <pc:spChg chg="del mod">
          <ac:chgData name="Moustafa Abdelrahman" userId="d22b29dc-e85e-4b67-b030-a5b3d2d2dcce" providerId="ADAL" clId="{EEA142FF-1549-413D-9EE1-3C7563283D02}" dt="2024-04-27T04:23:46.934" v="104" actId="478"/>
          <ac:spMkLst>
            <pc:docMk/>
            <pc:sldMk cId="946554452" sldId="325"/>
            <ac:spMk id="2" creationId="{00000000-0000-0000-0000-000000000000}"/>
          </ac:spMkLst>
        </pc:spChg>
        <pc:spChg chg="del">
          <ac:chgData name="Moustafa Abdelrahman" userId="d22b29dc-e85e-4b67-b030-a5b3d2d2dcce" providerId="ADAL" clId="{EEA142FF-1549-413D-9EE1-3C7563283D02}" dt="2024-04-27T04:23:48.346" v="105" actId="478"/>
          <ac:spMkLst>
            <pc:docMk/>
            <pc:sldMk cId="946554452" sldId="325"/>
            <ac:spMk id="3" creationId="{00000000-0000-0000-0000-000000000000}"/>
          </ac:spMkLst>
        </pc:spChg>
        <pc:spChg chg="mod">
          <ac:chgData name="Moustafa Abdelrahman" userId="d22b29dc-e85e-4b67-b030-a5b3d2d2dcce" providerId="ADAL" clId="{EEA142FF-1549-413D-9EE1-3C7563283D02}" dt="2024-04-27T04:24:33.225" v="119" actId="1076"/>
          <ac:spMkLst>
            <pc:docMk/>
            <pc:sldMk cId="946554452" sldId="325"/>
            <ac:spMk id="4" creationId="{7A990B8D-F2B3-568A-A773-1DDF2694B1A0}"/>
          </ac:spMkLst>
        </pc:spChg>
      </pc:sldChg>
      <pc:sldChg chg="addSp delSp modSp new mod">
        <pc:chgData name="Moustafa Abdelrahman" userId="d22b29dc-e85e-4b67-b030-a5b3d2d2dcce" providerId="ADAL" clId="{EEA142FF-1549-413D-9EE1-3C7563283D02}" dt="2024-04-27T04:33:28.066" v="132" actId="478"/>
        <pc:sldMkLst>
          <pc:docMk/>
          <pc:sldMk cId="1507875063" sldId="326"/>
        </pc:sldMkLst>
        <pc:spChg chg="del">
          <ac:chgData name="Moustafa Abdelrahman" userId="d22b29dc-e85e-4b67-b030-a5b3d2d2dcce" providerId="ADAL" clId="{EEA142FF-1549-413D-9EE1-3C7563283D02}" dt="2024-04-27T04:33:24.111" v="130" actId="478"/>
          <ac:spMkLst>
            <pc:docMk/>
            <pc:sldMk cId="1507875063" sldId="326"/>
            <ac:spMk id="2" creationId="{6646858C-E8C8-582B-5A99-0C9B50F60C93}"/>
          </ac:spMkLst>
        </pc:spChg>
        <pc:spChg chg="del">
          <ac:chgData name="Moustafa Abdelrahman" userId="d22b29dc-e85e-4b67-b030-a5b3d2d2dcce" providerId="ADAL" clId="{EEA142FF-1549-413D-9EE1-3C7563283D02}" dt="2024-04-27T04:33:25.709" v="131" actId="478"/>
          <ac:spMkLst>
            <pc:docMk/>
            <pc:sldMk cId="1507875063" sldId="326"/>
            <ac:spMk id="3" creationId="{21EB1C56-A407-7698-A63E-F1BE94C9C622}"/>
          </ac:spMkLst>
        </pc:spChg>
        <pc:spChg chg="del">
          <ac:chgData name="Moustafa Abdelrahman" userId="d22b29dc-e85e-4b67-b030-a5b3d2d2dcce" providerId="ADAL" clId="{EEA142FF-1549-413D-9EE1-3C7563283D02}" dt="2024-04-27T04:33:28.066" v="132" actId="478"/>
          <ac:spMkLst>
            <pc:docMk/>
            <pc:sldMk cId="1507875063" sldId="326"/>
            <ac:spMk id="4" creationId="{70655F2B-B29E-5122-955C-5A8862CA75A1}"/>
          </ac:spMkLst>
        </pc:spChg>
        <pc:picChg chg="add mod modCrop">
          <ac:chgData name="Moustafa Abdelrahman" userId="d22b29dc-e85e-4b67-b030-a5b3d2d2dcce" providerId="ADAL" clId="{EEA142FF-1549-413D-9EE1-3C7563283D02}" dt="2024-04-27T04:33:18.974" v="129" actId="1076"/>
          <ac:picMkLst>
            <pc:docMk/>
            <pc:sldMk cId="1507875063" sldId="326"/>
            <ac:picMk id="6" creationId="{384FD808-C4C6-AE52-FB73-24F2ED6697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Instructor </a:t>
            </a:r>
            <a:r>
              <a:rPr lang="en-US" sz="1000" b="1"/>
              <a:t>Notes:</a:t>
            </a:r>
            <a:endParaRPr lang="en-US" sz="1000" b="1" dirty="0"/>
          </a:p>
          <a:p>
            <a:r>
              <a:rPr lang="en-US" sz="1000" dirty="0"/>
              <a:t>If you would like to print your presentation with multiple slides and their corresponding notes per page, follow the instructions below.</a:t>
            </a:r>
          </a:p>
          <a:p>
            <a:endParaRPr lang="en-US" sz="1000" dirty="0"/>
          </a:p>
          <a:p>
            <a:r>
              <a:rPr lang="en-US" sz="1000" i="1" dirty="0"/>
              <a:t>Power Point 2013</a:t>
            </a:r>
          </a:p>
          <a:p>
            <a:pPr marL="228600" indent="-228600">
              <a:buFont typeface="+mj-lt"/>
              <a:buAutoNum type="arabicPeriod"/>
            </a:pPr>
            <a:r>
              <a:rPr lang="en-US" sz="1000" dirty="0"/>
              <a:t>Click the </a:t>
            </a:r>
            <a:r>
              <a:rPr lang="en-US" sz="1000" b="1" dirty="0"/>
              <a:t>File</a:t>
            </a:r>
            <a:r>
              <a:rPr lang="en-US" sz="1000" dirty="0"/>
              <a:t> tab in the upper left corner of your PPT window.</a:t>
            </a:r>
          </a:p>
          <a:p>
            <a:pPr marL="228600" indent="-228600">
              <a:buFont typeface="+mj-lt"/>
              <a:buAutoNum type="arabicPeriod"/>
            </a:pPr>
            <a:r>
              <a:rPr lang="en-US" sz="1000" dirty="0"/>
              <a:t>Select </a:t>
            </a:r>
            <a:r>
              <a:rPr lang="en-US" sz="1000" b="1" dirty="0"/>
              <a:t>Export</a:t>
            </a:r>
            <a:r>
              <a:rPr lang="en-US" sz="1000" dirty="0"/>
              <a:t> from the menu on the left. </a:t>
            </a:r>
          </a:p>
          <a:p>
            <a:pPr marL="228600" indent="-228600">
              <a:buFont typeface="+mj-lt"/>
              <a:buAutoNum type="arabicPeriod"/>
            </a:pPr>
            <a:r>
              <a:rPr lang="en-US" sz="1000" dirty="0"/>
              <a:t>Select </a:t>
            </a:r>
            <a:r>
              <a:rPr lang="en-US" sz="1000" b="1" dirty="0"/>
              <a:t>Create Handouts </a:t>
            </a:r>
            <a:r>
              <a:rPr lang="en-US" sz="1000" dirty="0"/>
              <a:t>in the Export menu and click the </a:t>
            </a:r>
            <a:r>
              <a:rPr lang="en-US" sz="1000" b="1" dirty="0"/>
              <a:t>Create Handouts </a:t>
            </a:r>
            <a:r>
              <a:rPr lang="en-US" sz="1000" dirty="0"/>
              <a:t>button in the </a:t>
            </a:r>
            <a:r>
              <a:rPr lang="en-US" sz="1000" dirty="0" err="1"/>
              <a:t>righthand</a:t>
            </a:r>
            <a:r>
              <a:rPr lang="en-US" sz="1000" dirty="0"/>
              <a:t> pane.</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a:p>
            <a:endParaRPr lang="en-US" sz="1000" i="1" dirty="0"/>
          </a:p>
          <a:p>
            <a:r>
              <a:rPr lang="en-US" sz="1000" i="1" dirty="0"/>
              <a:t>Power Point 2007</a:t>
            </a:r>
          </a:p>
          <a:p>
            <a:pPr marL="228600" indent="-228600">
              <a:buFont typeface="+mj-lt"/>
              <a:buAutoNum type="arabicPeriod"/>
            </a:pPr>
            <a:r>
              <a:rPr lang="en-US" sz="1000" dirty="0"/>
              <a:t>Click the </a:t>
            </a:r>
            <a:r>
              <a:rPr lang="en-US" sz="1000" b="1" dirty="0"/>
              <a:t>Office button </a:t>
            </a:r>
            <a:r>
              <a:rPr lang="en-US" sz="1000" dirty="0"/>
              <a:t>in the upper left corner of your PPT window.</a:t>
            </a:r>
          </a:p>
          <a:p>
            <a:pPr marL="228600" indent="-228600">
              <a:buFont typeface="+mj-lt"/>
              <a:buAutoNum type="arabicPeriod"/>
            </a:pPr>
            <a:r>
              <a:rPr lang="en-US" sz="1000" dirty="0"/>
              <a:t>Select </a:t>
            </a:r>
            <a:r>
              <a:rPr lang="en-US" sz="1000" b="1" dirty="0"/>
              <a:t>Publish</a:t>
            </a:r>
            <a:r>
              <a:rPr lang="en-US" sz="1000" dirty="0"/>
              <a:t> from the menu.</a:t>
            </a:r>
          </a:p>
          <a:p>
            <a:pPr marL="228600" indent="-228600">
              <a:buFont typeface="+mj-lt"/>
              <a:buAutoNum type="arabicPeriod"/>
            </a:pPr>
            <a:r>
              <a:rPr lang="en-US" sz="1000" dirty="0"/>
              <a:t>Select </a:t>
            </a:r>
            <a:r>
              <a:rPr lang="en-US" sz="1000" b="1" dirty="0"/>
              <a:t>Create Handouts in Microsoft Word</a:t>
            </a:r>
            <a:r>
              <a:rPr lang="en-US" sz="1000" dirty="0"/>
              <a:t>.</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p:txBody>
      </p:sp>
      <p:sp>
        <p:nvSpPr>
          <p:cNvPr id="4" name="Slide Number Placeholder 3"/>
          <p:cNvSpPr>
            <a:spLocks noGrp="1"/>
          </p:cNvSpPr>
          <p:nvPr>
            <p:ph type="sldNum" sz="quarter" idx="10"/>
          </p:nvPr>
        </p:nvSpPr>
        <p:spPr/>
        <p:txBody>
          <a:bodyPr/>
          <a:lstStyle/>
          <a:p>
            <a:fld id="{DD14618F-322E-4ACA-BC7B-F6D40A7742BD}" type="slidenum">
              <a:rPr lang="en-US" smtClean="0"/>
              <a:t>1</a:t>
            </a:fld>
            <a:endParaRPr lang="en-US"/>
          </a:p>
        </p:txBody>
      </p:sp>
    </p:spTree>
    <p:extLst>
      <p:ext uri="{BB962C8B-B14F-4D97-AF65-F5344CB8AC3E}">
        <p14:creationId xmlns:p14="http://schemas.microsoft.com/office/powerpoint/2010/main" val="3986226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16</a:t>
            </a:fld>
            <a:endParaRPr lang="en-US" dirty="0"/>
          </a:p>
        </p:txBody>
      </p:sp>
    </p:spTree>
    <p:extLst>
      <p:ext uri="{BB962C8B-B14F-4D97-AF65-F5344CB8AC3E}">
        <p14:creationId xmlns:p14="http://schemas.microsoft.com/office/powerpoint/2010/main" val="3487684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item</a:t>
            </a:r>
            <a:r>
              <a:rPr lang="en-US" baseline="0" dirty="0"/>
              <a:t> is directed at those internal personnel.    Just because you can look at someone else’s data doesn’t mean you should.</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17</a:t>
            </a:fld>
            <a:endParaRPr lang="en-US" dirty="0"/>
          </a:p>
        </p:txBody>
      </p:sp>
    </p:spTree>
    <p:extLst>
      <p:ext uri="{BB962C8B-B14F-4D97-AF65-F5344CB8AC3E}">
        <p14:creationId xmlns:p14="http://schemas.microsoft.com/office/powerpoint/2010/main" val="118807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spot to point out that IT security doesn’t perform most of these controls.      They should ensure they are happening and to the correct level(s).</a:t>
            </a:r>
          </a:p>
        </p:txBody>
      </p:sp>
      <p:sp>
        <p:nvSpPr>
          <p:cNvPr id="4" name="Slide Number Placeholder 3"/>
          <p:cNvSpPr>
            <a:spLocks noGrp="1"/>
          </p:cNvSpPr>
          <p:nvPr>
            <p:ph type="sldNum" sz="quarter" idx="10"/>
          </p:nvPr>
        </p:nvSpPr>
        <p:spPr/>
        <p:txBody>
          <a:bodyPr/>
          <a:lstStyle/>
          <a:p>
            <a:fld id="{DD14618F-322E-4ACA-BC7B-F6D40A7742BD}" type="slidenum">
              <a:rPr lang="en-US" smtClean="0"/>
              <a:t>18</a:t>
            </a:fld>
            <a:endParaRPr lang="en-US" dirty="0"/>
          </a:p>
        </p:txBody>
      </p:sp>
    </p:spTree>
    <p:extLst>
      <p:ext uri="{BB962C8B-B14F-4D97-AF65-F5344CB8AC3E}">
        <p14:creationId xmlns:p14="http://schemas.microsoft.com/office/powerpoint/2010/main" val="2254002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a:t>
            </a:r>
            <a:r>
              <a:rPr lang="en-US" baseline="0" dirty="0"/>
              <a:t>      Any unusual threats you’ve had to deal with in your career.</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19</a:t>
            </a:fld>
            <a:endParaRPr lang="en-US" dirty="0"/>
          </a:p>
        </p:txBody>
      </p:sp>
    </p:spTree>
    <p:extLst>
      <p:ext uri="{BB962C8B-B14F-4D97-AF65-F5344CB8AC3E}">
        <p14:creationId xmlns:p14="http://schemas.microsoft.com/office/powerpoint/2010/main" val="368439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Answers can include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Regulatory requirements: Compliance with Laws and Regulations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t>
            </a:r>
            <a:r>
              <a:rPr lang="en-US" b="1" dirty="0"/>
              <a:t>HIPAA (Health Insurance Portability and Accountability Act):</a:t>
            </a:r>
            <a:r>
              <a:rPr lang="en-US" dirty="0"/>
              <a:t> Mandates security controls for protecting health information in the healthcare 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business requirements: Ensuring Operational Continuity and Trust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Maintaining Customer Trust:</a:t>
            </a:r>
            <a:r>
              <a:rPr lang="en-US" dirty="0"/>
              <a:t> Ensuring that customer data is secure to build and maintain trust, which is essential for business reputation and customer </a:t>
            </a:r>
            <a:r>
              <a:rPr lang="en-US" dirty="0" err="1"/>
              <a:t>loyalty.</a:t>
            </a:r>
            <a:r>
              <a:rPr lang="en-US" b="1" dirty="0" err="1"/>
              <a:t>Supporting</a:t>
            </a:r>
            <a:r>
              <a:rPr lang="en-US" b="1" dirty="0"/>
              <a:t> 	Business Growth:</a:t>
            </a:r>
            <a:r>
              <a:rPr lang="en-US" dirty="0"/>
              <a:t> Implementing scalable security measures that support business expansion while mitigating risks.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contractual/SLA, etc.</a:t>
            </a:r>
          </a:p>
          <a:p>
            <a:endParaRPr lang="en-US" dirty="0"/>
          </a:p>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20</a:t>
            </a:fld>
            <a:endParaRPr lang="en-US" dirty="0"/>
          </a:p>
        </p:txBody>
      </p:sp>
    </p:spTree>
    <p:extLst>
      <p:ext uri="{BB962C8B-B14F-4D97-AF65-F5344CB8AC3E}">
        <p14:creationId xmlns:p14="http://schemas.microsoft.com/office/powerpoint/2010/main" val="305879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a:t>
            </a:r>
            <a:r>
              <a:rPr lang="en-US" baseline="0" dirty="0"/>
              <a:t> you restored from a backup?   At work?   At home ? </a:t>
            </a:r>
          </a:p>
          <a:p>
            <a:endParaRPr lang="en-US" baseline="0" dirty="0"/>
          </a:p>
          <a:p>
            <a:r>
              <a:rPr lang="en-US" baseline="0" dirty="0"/>
              <a:t>Restore  data or OS or programs?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devices at home?</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22</a:t>
            </a:fld>
            <a:endParaRPr lang="en-US" dirty="0"/>
          </a:p>
        </p:txBody>
      </p:sp>
    </p:spTree>
    <p:extLst>
      <p:ext uri="{BB962C8B-B14F-4D97-AF65-F5344CB8AC3E}">
        <p14:creationId xmlns:p14="http://schemas.microsoft.com/office/powerpoint/2010/main" val="359686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bad situation, we are not released from the obligation to have the same level of control.    But we may</a:t>
            </a:r>
            <a:r>
              <a:rPr lang="en-US" baseline="0" dirty="0"/>
              <a:t> need to achieve that level differently.</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23</a:t>
            </a:fld>
            <a:endParaRPr lang="en-US" dirty="0"/>
          </a:p>
        </p:txBody>
      </p:sp>
    </p:spTree>
    <p:extLst>
      <p:ext uri="{BB962C8B-B14F-4D97-AF65-F5344CB8AC3E}">
        <p14:creationId xmlns:p14="http://schemas.microsoft.com/office/powerpoint/2010/main" val="410003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with</a:t>
            </a:r>
            <a:r>
              <a:rPr lang="en-US" baseline="0" dirty="0"/>
              <a:t> a C in front of their job title that has the power to grant permission for this activity. </a:t>
            </a:r>
          </a:p>
          <a:p>
            <a:endParaRPr lang="en-US" baseline="0" dirty="0"/>
          </a:p>
          <a:p>
            <a:r>
              <a:rPr lang="en-US" baseline="0" dirty="0"/>
              <a:t>Social attacks are used to get inside of or past the technical/physical controls.</a:t>
            </a:r>
          </a:p>
          <a:p>
            <a:endParaRPr lang="en-US" baseline="0" dirty="0"/>
          </a:p>
          <a:p>
            <a:r>
              <a:rPr lang="en-US" baseline="0" dirty="0"/>
              <a:t>We will have a separate module on social engineering</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25</a:t>
            </a:fld>
            <a:endParaRPr lang="en-US" dirty="0"/>
          </a:p>
        </p:txBody>
      </p:sp>
    </p:spTree>
    <p:extLst>
      <p:ext uri="{BB962C8B-B14F-4D97-AF65-F5344CB8AC3E}">
        <p14:creationId xmlns:p14="http://schemas.microsoft.com/office/powerpoint/2010/main" val="2312024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business leaders push</a:t>
            </a:r>
            <a:r>
              <a:rPr lang="en-US" baseline="0" dirty="0"/>
              <a:t> these decisions or  responsibility down to IT.    </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26</a:t>
            </a:fld>
            <a:endParaRPr lang="en-US" dirty="0"/>
          </a:p>
        </p:txBody>
      </p:sp>
    </p:spTree>
    <p:extLst>
      <p:ext uri="{BB962C8B-B14F-4D97-AF65-F5344CB8AC3E}">
        <p14:creationId xmlns:p14="http://schemas.microsoft.com/office/powerpoint/2010/main" val="149962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Qualitative</a:t>
            </a:r>
            <a:r>
              <a:rPr lang="en-US" baseline="0" dirty="0"/>
              <a:t> look because of the faster/cheaper</a:t>
            </a:r>
          </a:p>
          <a:p>
            <a:r>
              <a:rPr lang="en-US" baseline="0" dirty="0"/>
              <a:t>Are people both tangible &amp; intangible as it pertains to business assets</a:t>
            </a:r>
          </a:p>
          <a:p>
            <a:r>
              <a:rPr lang="en-US" baseline="0" dirty="0"/>
              <a:t>Most risk analysis ends up being a hybrid .</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27</a:t>
            </a:fld>
            <a:endParaRPr lang="en-US" dirty="0"/>
          </a:p>
        </p:txBody>
      </p:sp>
    </p:spTree>
    <p:extLst>
      <p:ext uri="{BB962C8B-B14F-4D97-AF65-F5344CB8AC3E}">
        <p14:creationId xmlns:p14="http://schemas.microsoft.com/office/powerpoint/2010/main" val="229072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Instructor </a:t>
            </a:r>
            <a:r>
              <a:rPr lang="en-US" sz="1000" b="1"/>
              <a:t>Notes:</a:t>
            </a:r>
            <a:endParaRPr lang="en-US" sz="1000" b="1" dirty="0"/>
          </a:p>
          <a:p>
            <a:r>
              <a:rPr lang="en-US" sz="1000" dirty="0"/>
              <a:t>If you would like to print your presentation with multiple slides and their corresponding notes per page, follow the instructions below.</a:t>
            </a:r>
          </a:p>
          <a:p>
            <a:endParaRPr lang="en-US" sz="1000" dirty="0"/>
          </a:p>
          <a:p>
            <a:r>
              <a:rPr lang="en-US" sz="1000" i="1" dirty="0"/>
              <a:t>Power Point 2013</a:t>
            </a:r>
          </a:p>
          <a:p>
            <a:pPr marL="228600" indent="-228600">
              <a:buFont typeface="+mj-lt"/>
              <a:buAutoNum type="arabicPeriod"/>
            </a:pPr>
            <a:r>
              <a:rPr lang="en-US" sz="1000" dirty="0"/>
              <a:t>Click the </a:t>
            </a:r>
            <a:r>
              <a:rPr lang="en-US" sz="1000" b="1" dirty="0"/>
              <a:t>File</a:t>
            </a:r>
            <a:r>
              <a:rPr lang="en-US" sz="1000" dirty="0"/>
              <a:t> tab in the upper left corner of your PPT window.</a:t>
            </a:r>
          </a:p>
          <a:p>
            <a:pPr marL="228600" indent="-228600">
              <a:buFont typeface="+mj-lt"/>
              <a:buAutoNum type="arabicPeriod"/>
            </a:pPr>
            <a:r>
              <a:rPr lang="en-US" sz="1000" dirty="0"/>
              <a:t>Select </a:t>
            </a:r>
            <a:r>
              <a:rPr lang="en-US" sz="1000" b="1" dirty="0"/>
              <a:t>Export</a:t>
            </a:r>
            <a:r>
              <a:rPr lang="en-US" sz="1000" dirty="0"/>
              <a:t> from the menu on the left. </a:t>
            </a:r>
          </a:p>
          <a:p>
            <a:pPr marL="228600" indent="-228600">
              <a:buFont typeface="+mj-lt"/>
              <a:buAutoNum type="arabicPeriod"/>
            </a:pPr>
            <a:r>
              <a:rPr lang="en-US" sz="1000" dirty="0"/>
              <a:t>Select </a:t>
            </a:r>
            <a:r>
              <a:rPr lang="en-US" sz="1000" b="1" dirty="0"/>
              <a:t>Create Handouts </a:t>
            </a:r>
            <a:r>
              <a:rPr lang="en-US" sz="1000" dirty="0"/>
              <a:t>in the Export menu and click the </a:t>
            </a:r>
            <a:r>
              <a:rPr lang="en-US" sz="1000" b="1" dirty="0"/>
              <a:t>Create Handouts </a:t>
            </a:r>
            <a:r>
              <a:rPr lang="en-US" sz="1000" dirty="0"/>
              <a:t>button in the </a:t>
            </a:r>
            <a:r>
              <a:rPr lang="en-US" sz="1000" dirty="0" err="1"/>
              <a:t>righthand</a:t>
            </a:r>
            <a:r>
              <a:rPr lang="en-US" sz="1000" dirty="0"/>
              <a:t> pane.</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a:p>
            <a:endParaRPr lang="en-US" sz="1000" i="1" dirty="0"/>
          </a:p>
          <a:p>
            <a:r>
              <a:rPr lang="en-US" sz="1000" i="1" dirty="0"/>
              <a:t>Power Point 2007</a:t>
            </a:r>
          </a:p>
          <a:p>
            <a:pPr marL="228600" indent="-228600">
              <a:buFont typeface="+mj-lt"/>
              <a:buAutoNum type="arabicPeriod"/>
            </a:pPr>
            <a:r>
              <a:rPr lang="en-US" sz="1000" dirty="0"/>
              <a:t>Click the </a:t>
            </a:r>
            <a:r>
              <a:rPr lang="en-US" sz="1000" b="1" dirty="0"/>
              <a:t>Office button </a:t>
            </a:r>
            <a:r>
              <a:rPr lang="en-US" sz="1000" dirty="0"/>
              <a:t>in the upper left corner of your PPT window.</a:t>
            </a:r>
          </a:p>
          <a:p>
            <a:pPr marL="228600" indent="-228600">
              <a:buFont typeface="+mj-lt"/>
              <a:buAutoNum type="arabicPeriod"/>
            </a:pPr>
            <a:r>
              <a:rPr lang="en-US" sz="1000" dirty="0"/>
              <a:t>Select </a:t>
            </a:r>
            <a:r>
              <a:rPr lang="en-US" sz="1000" b="1" dirty="0"/>
              <a:t>Publish</a:t>
            </a:r>
            <a:r>
              <a:rPr lang="en-US" sz="1000" dirty="0"/>
              <a:t> from the menu.</a:t>
            </a:r>
          </a:p>
          <a:p>
            <a:pPr marL="228600" indent="-228600">
              <a:buFont typeface="+mj-lt"/>
              <a:buAutoNum type="arabicPeriod"/>
            </a:pPr>
            <a:r>
              <a:rPr lang="en-US" sz="1000" dirty="0"/>
              <a:t>Select </a:t>
            </a:r>
            <a:r>
              <a:rPr lang="en-US" sz="1000" b="1" dirty="0"/>
              <a:t>Create Handouts in Microsoft Word</a:t>
            </a:r>
            <a:r>
              <a:rPr lang="en-US" sz="1000" dirty="0"/>
              <a:t>.</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14618F-322E-4ACA-BC7B-F6D40A7742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654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cryptography and other controls that may vary based on location and movement of data.</a:t>
            </a:r>
          </a:p>
        </p:txBody>
      </p:sp>
      <p:sp>
        <p:nvSpPr>
          <p:cNvPr id="4" name="Slide Number Placeholder 3"/>
          <p:cNvSpPr>
            <a:spLocks noGrp="1"/>
          </p:cNvSpPr>
          <p:nvPr>
            <p:ph type="sldNum" sz="quarter" idx="10"/>
          </p:nvPr>
        </p:nvSpPr>
        <p:spPr/>
        <p:txBody>
          <a:bodyPr/>
          <a:lstStyle/>
          <a:p>
            <a:fld id="{DD14618F-322E-4ACA-BC7B-F6D40A7742BD}" type="slidenum">
              <a:rPr lang="en-US" smtClean="0"/>
              <a:t>28</a:t>
            </a:fld>
            <a:endParaRPr lang="en-US" dirty="0"/>
          </a:p>
        </p:txBody>
      </p:sp>
    </p:spTree>
    <p:extLst>
      <p:ext uri="{BB962C8B-B14F-4D97-AF65-F5344CB8AC3E}">
        <p14:creationId xmlns:p14="http://schemas.microsoft.com/office/powerpoint/2010/main" val="702414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Instructors</a:t>
            </a:r>
            <a:r>
              <a:rPr lang="en-US" baseline="0" dirty="0"/>
              <a:t> use this to gauge what areas you may want to focus on.</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29</a:t>
            </a:fld>
            <a:endParaRPr lang="en-US"/>
          </a:p>
        </p:txBody>
      </p:sp>
    </p:spTree>
    <p:extLst>
      <p:ext uri="{BB962C8B-B14F-4D97-AF65-F5344CB8AC3E}">
        <p14:creationId xmlns:p14="http://schemas.microsoft.com/office/powerpoint/2010/main" val="2634699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discuss here why we have frameworks and models</a:t>
            </a:r>
            <a:r>
              <a:rPr lang="en-US" baseline="0" dirty="0"/>
              <a:t> for building and operating our networks.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30</a:t>
            </a:fld>
            <a:endParaRPr lang="en-US"/>
          </a:p>
        </p:txBody>
      </p:sp>
    </p:spTree>
    <p:extLst>
      <p:ext uri="{BB962C8B-B14F-4D97-AF65-F5344CB8AC3E}">
        <p14:creationId xmlns:p14="http://schemas.microsoft.com/office/powerpoint/2010/main" val="2813978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class we will concentrate on where security controls are implemented in these models, not the function of network communication.</a:t>
            </a:r>
          </a:p>
          <a:p>
            <a:endParaRPr lang="en-US" baseline="0" dirty="0"/>
          </a:p>
          <a:p>
            <a:r>
              <a:rPr lang="en-US" baseline="0" dirty="0"/>
              <a:t>But this slide can be used to give a quick overview of why we have this model how it functions.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31</a:t>
            </a:fld>
            <a:endParaRPr lang="en-US"/>
          </a:p>
        </p:txBody>
      </p:sp>
    </p:spTree>
    <p:extLst>
      <p:ext uri="{BB962C8B-B14F-4D97-AF65-F5344CB8AC3E}">
        <p14:creationId xmlns:p14="http://schemas.microsoft.com/office/powerpoint/2010/main" val="3962919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talk about different security mechanisms at different</a:t>
            </a:r>
            <a:r>
              <a:rPr lang="en-US" baseline="0" dirty="0"/>
              <a:t> layers.</a:t>
            </a:r>
          </a:p>
          <a:p>
            <a:endParaRPr lang="en-US" baseline="0" dirty="0"/>
          </a:p>
          <a:p>
            <a:r>
              <a:rPr lang="en-US" baseline="0" dirty="0"/>
              <a:t>With crypto – if someone gets your network traffic they should ideally have to “peel the onion” and crack several layers of crypto to get to the data. </a:t>
            </a:r>
          </a:p>
          <a:p>
            <a:endParaRPr lang="en-US" baseline="0" dirty="0"/>
          </a:p>
          <a:p>
            <a:r>
              <a:rPr lang="en-US" baseline="0" dirty="0"/>
              <a:t>With firewalls – talk different perspectives of Host vs network firewalls an what part of the conversation/processing they are looking at. </a:t>
            </a:r>
          </a:p>
          <a:p>
            <a:endParaRPr lang="en-US" baseline="0" dirty="0"/>
          </a:p>
          <a:p>
            <a:r>
              <a:rPr lang="en-US" baseline="0" dirty="0"/>
              <a:t>Good place to talk  Defense in Depth and Granularity of Control.</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33</a:t>
            </a:fld>
            <a:endParaRPr lang="en-US"/>
          </a:p>
        </p:txBody>
      </p:sp>
    </p:spTree>
    <p:extLst>
      <p:ext uri="{BB962C8B-B14F-4D97-AF65-F5344CB8AC3E}">
        <p14:creationId xmlns:p14="http://schemas.microsoft.com/office/powerpoint/2010/main" val="427545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Administrative and Physical controls related to these devices.</a:t>
            </a:r>
          </a:p>
        </p:txBody>
      </p:sp>
      <p:sp>
        <p:nvSpPr>
          <p:cNvPr id="4" name="Slide Number Placeholder 3"/>
          <p:cNvSpPr>
            <a:spLocks noGrp="1"/>
          </p:cNvSpPr>
          <p:nvPr>
            <p:ph type="sldNum" sz="quarter" idx="10"/>
          </p:nvPr>
        </p:nvSpPr>
        <p:spPr/>
        <p:txBody>
          <a:bodyPr/>
          <a:lstStyle/>
          <a:p>
            <a:fld id="{DD14618F-322E-4ACA-BC7B-F6D40A7742BD}" type="slidenum">
              <a:rPr lang="en-US" smtClean="0"/>
              <a:t>34</a:t>
            </a:fld>
            <a:endParaRPr lang="en-US"/>
          </a:p>
        </p:txBody>
      </p:sp>
    </p:spTree>
    <p:extLst>
      <p:ext uri="{BB962C8B-B14F-4D97-AF65-F5344CB8AC3E}">
        <p14:creationId xmlns:p14="http://schemas.microsoft.com/office/powerpoint/2010/main" val="2815376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many different vulnerabilities and compromises.</a:t>
            </a:r>
          </a:p>
          <a:p>
            <a:endParaRPr lang="en-US" baseline="0" dirty="0"/>
          </a:p>
          <a:p>
            <a:r>
              <a:rPr lang="en-US" baseline="0" dirty="0"/>
              <a:t>Get students to suggest/supply others.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35</a:t>
            </a:fld>
            <a:endParaRPr lang="en-US"/>
          </a:p>
        </p:txBody>
      </p:sp>
    </p:spTree>
    <p:extLst>
      <p:ext uri="{BB962C8B-B14F-4D97-AF65-F5344CB8AC3E}">
        <p14:creationId xmlns:p14="http://schemas.microsoft.com/office/powerpoint/2010/main" val="640298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36</a:t>
            </a:fld>
            <a:endParaRPr lang="en-US"/>
          </a:p>
        </p:txBody>
      </p:sp>
    </p:spTree>
    <p:extLst>
      <p:ext uri="{BB962C8B-B14F-4D97-AF65-F5344CB8AC3E}">
        <p14:creationId xmlns:p14="http://schemas.microsoft.com/office/powerpoint/2010/main" val="3187346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37</a:t>
            </a:fld>
            <a:endParaRPr lang="en-US"/>
          </a:p>
        </p:txBody>
      </p:sp>
    </p:spTree>
    <p:extLst>
      <p:ext uri="{BB962C8B-B14F-4D97-AF65-F5344CB8AC3E}">
        <p14:creationId xmlns:p14="http://schemas.microsoft.com/office/powerpoint/2010/main" val="138371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   Get students</a:t>
            </a:r>
            <a:r>
              <a:rPr lang="en-US" baseline="0" dirty="0"/>
              <a:t> to engage about what tools are being used in their environment or that they have used.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obviously not a complete list, just a few examples.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38</a:t>
            </a:fld>
            <a:endParaRPr lang="en-US"/>
          </a:p>
        </p:txBody>
      </p:sp>
    </p:spTree>
    <p:extLst>
      <p:ext uri="{BB962C8B-B14F-4D97-AF65-F5344CB8AC3E}">
        <p14:creationId xmlns:p14="http://schemas.microsoft.com/office/powerpoint/2010/main" val="253430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the focus of this course is defensive, not offensive.</a:t>
            </a:r>
          </a:p>
        </p:txBody>
      </p:sp>
      <p:sp>
        <p:nvSpPr>
          <p:cNvPr id="4" name="Slide Number Placeholder 3"/>
          <p:cNvSpPr>
            <a:spLocks noGrp="1"/>
          </p:cNvSpPr>
          <p:nvPr>
            <p:ph type="sldNum" sz="quarter" idx="10"/>
          </p:nvPr>
        </p:nvSpPr>
        <p:spPr/>
        <p:txBody>
          <a:bodyPr/>
          <a:lstStyle/>
          <a:p>
            <a:fld id="{DD14618F-322E-4ACA-BC7B-F6D40A7742BD}" type="slidenum">
              <a:rPr lang="en-US" smtClean="0"/>
              <a:t>4</a:t>
            </a:fld>
            <a:endParaRPr lang="en-US" dirty="0"/>
          </a:p>
        </p:txBody>
      </p:sp>
    </p:spTree>
    <p:extLst>
      <p:ext uri="{BB962C8B-B14F-4D97-AF65-F5344CB8AC3E}">
        <p14:creationId xmlns:p14="http://schemas.microsoft.com/office/powerpoint/2010/main" val="2161822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RFC(s) for ICMP are something those working in</a:t>
            </a:r>
            <a:r>
              <a:rPr lang="en-US" baseline="0" dirty="0"/>
              <a:t> the network field should review to understand how much more can be done with this protocol than ping and traceroute do.</a:t>
            </a:r>
          </a:p>
          <a:p>
            <a:endParaRPr lang="en-US" baseline="0" dirty="0"/>
          </a:p>
          <a:p>
            <a:r>
              <a:rPr lang="en-US" baseline="0" dirty="0"/>
              <a:t>RFC 792 950 etc.</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39</a:t>
            </a:fld>
            <a:endParaRPr lang="en-US"/>
          </a:p>
        </p:txBody>
      </p:sp>
    </p:spTree>
    <p:extLst>
      <p:ext uri="{BB962C8B-B14F-4D97-AF65-F5344CB8AC3E}">
        <p14:creationId xmlns:p14="http://schemas.microsoft.com/office/powerpoint/2010/main" val="582929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get some idea of physical location by looking at the names of the network devices.   We could expand that by doing a </a:t>
            </a:r>
            <a:r>
              <a:rPr lang="en-US" baseline="0" dirty="0" err="1"/>
              <a:t>whois</a:t>
            </a:r>
            <a:r>
              <a:rPr lang="en-US" baseline="0" dirty="0"/>
              <a:t> on the IP addresses or names.</a:t>
            </a:r>
          </a:p>
          <a:p>
            <a:endParaRPr lang="en-US" baseline="0" dirty="0"/>
          </a:p>
          <a:p>
            <a:r>
              <a:rPr lang="en-US" baseline="0" dirty="0"/>
              <a:t>We see network path and response times.</a:t>
            </a:r>
          </a:p>
          <a:p>
            <a:endParaRPr lang="en-US" baseline="0" dirty="0"/>
          </a:p>
          <a:p>
            <a:r>
              <a:rPr lang="en-US" baseline="0" dirty="0"/>
              <a:t>With additional ping or other ICMP tools we could build a fairly detailed blueprint of a network. </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40</a:t>
            </a:fld>
            <a:endParaRPr lang="en-US"/>
          </a:p>
        </p:txBody>
      </p:sp>
    </p:spTree>
    <p:extLst>
      <p:ext uri="{BB962C8B-B14F-4D97-AF65-F5344CB8AC3E}">
        <p14:creationId xmlns:p14="http://schemas.microsoft.com/office/powerpoint/2010/main" val="2643807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41</a:t>
            </a:fld>
            <a:endParaRPr lang="en-US"/>
          </a:p>
        </p:txBody>
      </p:sp>
    </p:spTree>
    <p:extLst>
      <p:ext uri="{BB962C8B-B14F-4D97-AF65-F5344CB8AC3E}">
        <p14:creationId xmlns:p14="http://schemas.microsoft.com/office/powerpoint/2010/main" val="2598811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a:t>
            </a:r>
            <a:r>
              <a:rPr lang="en-US" baseline="0" dirty="0"/>
              <a:t> trying these 3 tools in the lab.</a:t>
            </a:r>
          </a:p>
          <a:p>
            <a:endParaRPr lang="en-US" baseline="0" dirty="0"/>
          </a:p>
          <a:p>
            <a:r>
              <a:rPr lang="en-US" baseline="0" dirty="0"/>
              <a:t>Point out that there are others.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42</a:t>
            </a:fld>
            <a:endParaRPr lang="en-US"/>
          </a:p>
        </p:txBody>
      </p:sp>
    </p:spTree>
    <p:extLst>
      <p:ext uri="{BB962C8B-B14F-4D97-AF65-F5344CB8AC3E}">
        <p14:creationId xmlns:p14="http://schemas.microsoft.com/office/powerpoint/2010/main" val="4143368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name for Sniffers.</a:t>
            </a:r>
          </a:p>
        </p:txBody>
      </p:sp>
      <p:sp>
        <p:nvSpPr>
          <p:cNvPr id="4" name="Slide Number Placeholder 3"/>
          <p:cNvSpPr>
            <a:spLocks noGrp="1"/>
          </p:cNvSpPr>
          <p:nvPr>
            <p:ph type="sldNum" sz="quarter" idx="10"/>
          </p:nvPr>
        </p:nvSpPr>
        <p:spPr/>
        <p:txBody>
          <a:bodyPr/>
          <a:lstStyle/>
          <a:p>
            <a:fld id="{DD14618F-322E-4ACA-BC7B-F6D40A7742BD}" type="slidenum">
              <a:rPr lang="en-US" smtClean="0"/>
              <a:t>43</a:t>
            </a:fld>
            <a:endParaRPr lang="en-US"/>
          </a:p>
        </p:txBody>
      </p:sp>
    </p:spTree>
    <p:extLst>
      <p:ext uri="{BB962C8B-B14F-4D97-AF65-F5344CB8AC3E}">
        <p14:creationId xmlns:p14="http://schemas.microsoft.com/office/powerpoint/2010/main" val="3327430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Not My Problem</a:t>
            </a:r>
          </a:p>
          <a:p>
            <a:endParaRPr lang="en-US" dirty="0"/>
          </a:p>
          <a:p>
            <a:r>
              <a:rPr lang="en-US" dirty="0"/>
              <a:t>Discuss what kind of damage or grief could be caused by lack of hardening of SNMP</a:t>
            </a:r>
          </a:p>
        </p:txBody>
      </p:sp>
      <p:sp>
        <p:nvSpPr>
          <p:cNvPr id="4" name="Slide Number Placeholder 3"/>
          <p:cNvSpPr>
            <a:spLocks noGrp="1"/>
          </p:cNvSpPr>
          <p:nvPr>
            <p:ph type="sldNum" sz="quarter" idx="10"/>
          </p:nvPr>
        </p:nvSpPr>
        <p:spPr/>
        <p:txBody>
          <a:bodyPr/>
          <a:lstStyle/>
          <a:p>
            <a:fld id="{DD14618F-322E-4ACA-BC7B-F6D40A7742BD}" type="slidenum">
              <a:rPr lang="en-US" smtClean="0"/>
              <a:t>44</a:t>
            </a:fld>
            <a:endParaRPr lang="en-US"/>
          </a:p>
        </p:txBody>
      </p:sp>
    </p:spTree>
    <p:extLst>
      <p:ext uri="{BB962C8B-B14F-4D97-AF65-F5344CB8AC3E}">
        <p14:creationId xmlns:p14="http://schemas.microsoft.com/office/powerpoint/2010/main" val="1105399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a lab using Nessus in an</a:t>
            </a:r>
            <a:r>
              <a:rPr lang="en-US" baseline="0" dirty="0"/>
              <a:t> ‘extra’ module, not done in the standard included labs.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45</a:t>
            </a:fld>
            <a:endParaRPr lang="en-US"/>
          </a:p>
        </p:txBody>
      </p:sp>
    </p:spTree>
    <p:extLst>
      <p:ext uri="{BB962C8B-B14F-4D97-AF65-F5344CB8AC3E}">
        <p14:creationId xmlns:p14="http://schemas.microsoft.com/office/powerpoint/2010/main" val="989702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Scanning</a:t>
            </a:r>
            <a:r>
              <a:rPr lang="en-US" baseline="0" dirty="0"/>
              <a:t> tools may point to particular CVEs </a:t>
            </a:r>
          </a:p>
          <a:p>
            <a:endParaRPr lang="en-US" baseline="0" dirty="0"/>
          </a:p>
          <a:p>
            <a:r>
              <a:rPr lang="en-US" dirty="0"/>
              <a:t>https://en.wikipedia.org/wiki/National_Cyber_Security_Division</a:t>
            </a:r>
          </a:p>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46</a:t>
            </a:fld>
            <a:endParaRPr lang="en-US"/>
          </a:p>
        </p:txBody>
      </p:sp>
    </p:spTree>
    <p:extLst>
      <p:ext uri="{BB962C8B-B14F-4D97-AF65-F5344CB8AC3E}">
        <p14:creationId xmlns:p14="http://schemas.microsoft.com/office/powerpoint/2010/main" val="1769556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policy is an Administrative control</a:t>
            </a:r>
          </a:p>
          <a:p>
            <a:endParaRPr lang="en-US" dirty="0"/>
          </a:p>
          <a:p>
            <a:r>
              <a:rPr lang="en-US" dirty="0"/>
              <a:t>Decisions on physical/technical controls should be implemented</a:t>
            </a:r>
            <a:r>
              <a:rPr lang="en-US" baseline="0" dirty="0"/>
              <a:t> to support/enforce the policy</a:t>
            </a:r>
          </a:p>
          <a:p>
            <a:endParaRPr lang="en-US" baseline="0" dirty="0"/>
          </a:p>
          <a:p>
            <a:r>
              <a:rPr lang="en-US" baseline="0" dirty="0"/>
              <a:t>Good spot to ask students what policies they have around network usage, management and hardening in their environments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47</a:t>
            </a:fld>
            <a:endParaRPr lang="en-US"/>
          </a:p>
        </p:txBody>
      </p:sp>
    </p:spTree>
    <p:extLst>
      <p:ext uri="{BB962C8B-B14F-4D97-AF65-F5344CB8AC3E}">
        <p14:creationId xmlns:p14="http://schemas.microsoft.com/office/powerpoint/2010/main" val="1289940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baseline="0" dirty="0"/>
              <a:t> in any other organization policies….. </a:t>
            </a:r>
          </a:p>
          <a:p>
            <a:endParaRPr lang="en-US" baseline="0" dirty="0"/>
          </a:p>
          <a:p>
            <a:r>
              <a:rPr lang="en-US" baseline="0" dirty="0"/>
              <a:t>If they haven’t been communicated how do you get compliance.  </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48</a:t>
            </a:fld>
            <a:endParaRPr lang="en-US"/>
          </a:p>
        </p:txBody>
      </p:sp>
    </p:spTree>
    <p:extLst>
      <p:ext uri="{BB962C8B-B14F-4D97-AF65-F5344CB8AC3E}">
        <p14:creationId xmlns:p14="http://schemas.microsoft.com/office/powerpoint/2010/main" val="141298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5</a:t>
            </a:fld>
            <a:endParaRPr lang="en-US" dirty="0"/>
          </a:p>
        </p:txBody>
      </p:sp>
    </p:spTree>
    <p:extLst>
      <p:ext uri="{BB962C8B-B14F-4D97-AF65-F5344CB8AC3E}">
        <p14:creationId xmlns:p14="http://schemas.microsoft.com/office/powerpoint/2010/main" val="804906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in default configuration I could</a:t>
            </a:r>
            <a:r>
              <a:rPr lang="en-US" baseline="0" dirty="0"/>
              <a:t> use </a:t>
            </a:r>
            <a:r>
              <a:rPr lang="en-US" baseline="0" dirty="0" err="1"/>
              <a:t>snmp</a:t>
            </a:r>
            <a:r>
              <a:rPr lang="en-US" baseline="0" dirty="0"/>
              <a:t> tools to not only discover devices in your network but reconfigure or shut them down.</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53</a:t>
            </a:fld>
            <a:endParaRPr lang="en-US"/>
          </a:p>
        </p:txBody>
      </p:sp>
    </p:spTree>
    <p:extLst>
      <p:ext uri="{BB962C8B-B14F-4D97-AF65-F5344CB8AC3E}">
        <p14:creationId xmlns:p14="http://schemas.microsoft.com/office/powerpoint/2010/main" val="212761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these discussion</a:t>
            </a:r>
            <a:r>
              <a:rPr lang="en-US" baseline="0" dirty="0"/>
              <a:t> points to get students engaged and thinking about the things/topics that will be covered during class.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which specific topics they may be interested in.</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7</a:t>
            </a:fld>
            <a:endParaRPr lang="en-US" dirty="0"/>
          </a:p>
        </p:txBody>
      </p:sp>
    </p:spTree>
    <p:extLst>
      <p:ext uri="{BB962C8B-B14F-4D97-AF65-F5344CB8AC3E}">
        <p14:creationId xmlns:p14="http://schemas.microsoft.com/office/powerpoint/2010/main" val="388582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8</a:t>
            </a:fld>
            <a:endParaRPr lang="en-US" dirty="0"/>
          </a:p>
        </p:txBody>
      </p:sp>
    </p:spTree>
    <p:extLst>
      <p:ext uri="{BB962C8B-B14F-4D97-AF65-F5344CB8AC3E}">
        <p14:creationId xmlns:p14="http://schemas.microsoft.com/office/powerpoint/2010/main" val="170946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364E"/>
                </a:solidFill>
                <a:effectLst/>
                <a:highlight>
                  <a:srgbClr val="FFFFFF"/>
                </a:highlight>
                <a:latin typeface="helveticaregular"/>
              </a:rPr>
              <a:t>Cyberspace typically involves a large computer network made up of many worldwide computer subnetworks that employ TCP/IP protocol</a:t>
            </a:r>
          </a:p>
          <a:p>
            <a:endParaRPr lang="en-US" dirty="0"/>
          </a:p>
        </p:txBody>
      </p:sp>
      <p:sp>
        <p:nvSpPr>
          <p:cNvPr id="4" name="Slide Number Placeholder 3"/>
          <p:cNvSpPr>
            <a:spLocks noGrp="1"/>
          </p:cNvSpPr>
          <p:nvPr>
            <p:ph type="sldNum" sz="quarter" idx="5"/>
          </p:nvPr>
        </p:nvSpPr>
        <p:spPr/>
        <p:txBody>
          <a:bodyPr/>
          <a:lstStyle/>
          <a:p>
            <a:fld id="{933223A7-FDE5-4555-AB7B-2BBB96A8A41E}" type="slidenum">
              <a:rPr lang="en-US" smtClean="0"/>
              <a:t>9</a:t>
            </a:fld>
            <a:endParaRPr lang="en-US"/>
          </a:p>
        </p:txBody>
      </p:sp>
    </p:spTree>
    <p:extLst>
      <p:ext uri="{BB962C8B-B14F-4D97-AF65-F5344CB8AC3E}">
        <p14:creationId xmlns:p14="http://schemas.microsoft.com/office/powerpoint/2010/main" val="1221789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use other questions here instead of this particular one.   </a:t>
            </a:r>
          </a:p>
          <a:p>
            <a:r>
              <a:rPr lang="en-US" baseline="0" dirty="0"/>
              <a:t>This Q intended to get students thinking about why they have a particular control and has it changed over time and why.</a:t>
            </a:r>
          </a:p>
          <a:p>
            <a:endParaRPr lang="en-US" baseline="0" dirty="0"/>
          </a:p>
          <a:p>
            <a:r>
              <a:rPr lang="en-US" baseline="0" dirty="0"/>
              <a:t>Group IDs were a common thing in early IT.  Much more Taboo today. </a:t>
            </a:r>
          </a:p>
          <a:p>
            <a:endParaRPr lang="en-US" baseline="0" dirty="0"/>
          </a:p>
          <a:p>
            <a:r>
              <a:rPr lang="en-US" baseline="0" dirty="0"/>
              <a:t>Are any groups using shared IDs?  Physical Security commonly does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13</a:t>
            </a:fld>
            <a:endParaRPr lang="en-US" dirty="0"/>
          </a:p>
        </p:txBody>
      </p:sp>
    </p:spTree>
    <p:extLst>
      <p:ext uri="{BB962C8B-B14F-4D97-AF65-F5344CB8AC3E}">
        <p14:creationId xmlns:p14="http://schemas.microsoft.com/office/powerpoint/2010/main" val="21370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External humans are controlled using primarily Technical and Physical controls</a:t>
            </a:r>
          </a:p>
          <a:p>
            <a:endParaRPr lang="en-US" dirty="0"/>
          </a:p>
          <a:p>
            <a:r>
              <a:rPr lang="en-US" dirty="0"/>
              <a:t>Internal personnel who run those Tech &amp; Phys controls</a:t>
            </a:r>
            <a:r>
              <a:rPr lang="en-US" baseline="0" dirty="0"/>
              <a:t> are controlled more with Administrative controls.    </a:t>
            </a:r>
          </a:p>
          <a:p>
            <a:endParaRPr lang="en-US" baseline="0" dirty="0"/>
          </a:p>
          <a:p>
            <a:r>
              <a:rPr lang="en-US" baseline="0" dirty="0"/>
              <a:t>We can’t put in more Tech &amp; Phys controls to control them…. they’ll be running those too.</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15</a:t>
            </a:fld>
            <a:endParaRPr lang="en-US" dirty="0"/>
          </a:p>
        </p:txBody>
      </p:sp>
    </p:spTree>
    <p:extLst>
      <p:ext uri="{BB962C8B-B14F-4D97-AF65-F5344CB8AC3E}">
        <p14:creationId xmlns:p14="http://schemas.microsoft.com/office/powerpoint/2010/main" val="1433209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6/21/2024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6/21/2024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6/21/2024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6/21/2024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Module Objectives">
    <p:spTree>
      <p:nvGrpSpPr>
        <p:cNvPr id="1" name=""/>
        <p:cNvGrpSpPr/>
        <p:nvPr/>
      </p:nvGrpSpPr>
      <p:grpSpPr>
        <a:xfrm>
          <a:off x="0" y="0"/>
          <a:ext cx="0" cy="0"/>
          <a:chOff x="0" y="0"/>
          <a:chExt cx="0" cy="0"/>
        </a:xfrm>
      </p:grpSpPr>
      <p:sp>
        <p:nvSpPr>
          <p:cNvPr id="7" name="Rectangle 6"/>
          <p:cNvSpPr/>
          <p:nvPr/>
        </p:nvSpPr>
        <p:spPr>
          <a:xfrm>
            <a:off x="3175" y="5947877"/>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p:cNvSpPr>
            <a:spLocks noGrp="1"/>
          </p:cNvSpPr>
          <p:nvPr>
            <p:ph sz="quarter" idx="10" hasCustomPrompt="1"/>
          </p:nvPr>
        </p:nvSpPr>
        <p:spPr>
          <a:xfrm>
            <a:off x="283462" y="6062177"/>
            <a:ext cx="11603737" cy="685800"/>
          </a:xfrm>
        </p:spPr>
        <p:txBody>
          <a:bodyPr lIns="91440" tIns="45720" rIns="91440" bIns="45720" anchor="b">
            <a:noAutofit/>
          </a:bodyPr>
          <a:lstStyle>
            <a:lvl1pPr marL="0" indent="0" algn="l">
              <a:buNone/>
              <a:defRPr sz="3000" cap="none" spc="-50" baseline="0">
                <a:solidFill>
                  <a:srgbClr val="F5F5F5"/>
                </a:solidFill>
                <a:latin typeface="+mn-lt"/>
              </a:defRPr>
            </a:lvl1pPr>
          </a:lstStyle>
          <a:p>
            <a:pPr lvl="0"/>
            <a:r>
              <a:rPr lang="en-US" dirty="0"/>
              <a:t>Click to edit master title style</a:t>
            </a:r>
          </a:p>
        </p:txBody>
      </p:sp>
      <p:sp>
        <p:nvSpPr>
          <p:cNvPr id="5" name="Content Placeholder 4"/>
          <p:cNvSpPr>
            <a:spLocks noGrp="1"/>
          </p:cNvSpPr>
          <p:nvPr>
            <p:ph sz="quarter" idx="11"/>
          </p:nvPr>
        </p:nvSpPr>
        <p:spPr>
          <a:xfrm>
            <a:off x="286326" y="1371600"/>
            <a:ext cx="9772525" cy="4409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283463" y="246991"/>
            <a:ext cx="9774937" cy="1005840"/>
          </a:xfrm>
        </p:spPr>
        <p:txBody>
          <a:bodyPr anchor="b"/>
          <a:lstStyle>
            <a:lvl1pPr>
              <a:defRPr>
                <a:solidFill>
                  <a:srgbClr val="004B88"/>
                </a:solidFill>
              </a:defRPr>
            </a:lvl1pPr>
          </a:lstStyle>
          <a:p>
            <a:r>
              <a:rPr lang="en-US" dirty="0"/>
              <a:t>Click to edit Master title style</a:t>
            </a:r>
          </a:p>
        </p:txBody>
      </p:sp>
    </p:spTree>
    <p:extLst>
      <p:ext uri="{BB962C8B-B14F-4D97-AF65-F5344CB8AC3E}">
        <p14:creationId xmlns:p14="http://schemas.microsoft.com/office/powerpoint/2010/main" val="2051528677"/>
      </p:ext>
    </p:extLst>
  </p:cSld>
  <p:clrMapOvr>
    <a:masterClrMapping/>
  </p:clrMapOvr>
  <p:extLst>
    <p:ext uri="{DCECCB84-F9BA-43D5-87BE-67443E8EF086}">
      <p15:sldGuideLst xmlns:p15="http://schemas.microsoft.com/office/powerpoint/2012/main">
        <p15:guide id="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odule Titl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83464" y="243840"/>
            <a:ext cx="11603736" cy="5550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3175" y="5947877"/>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83463" y="6062177"/>
            <a:ext cx="11603737" cy="685800"/>
          </a:xfrm>
        </p:spPr>
        <p:txBody>
          <a:bodyPr>
            <a:normAutofit/>
          </a:bodyPr>
          <a:lstStyle>
            <a:lvl1pPr>
              <a:defRPr sz="3000" baseline="0">
                <a:solidFill>
                  <a:srgbClr val="F5F5F5"/>
                </a:solidFill>
              </a:defRPr>
            </a:lvl1pPr>
          </a:lstStyle>
          <a:p>
            <a:r>
              <a:rPr lang="en-US" dirty="0"/>
              <a:t>Click to edit master title style</a:t>
            </a:r>
          </a:p>
        </p:txBody>
      </p:sp>
    </p:spTree>
    <p:extLst>
      <p:ext uri="{BB962C8B-B14F-4D97-AF65-F5344CB8AC3E}">
        <p14:creationId xmlns:p14="http://schemas.microsoft.com/office/powerpoint/2010/main" val="3911922591"/>
      </p:ext>
    </p:extLst>
  </p:cSld>
  <p:clrMapOvr>
    <a:masterClrMapping/>
  </p:clrMapOvr>
  <p:extLst>
    <p:ext uri="{DCECCB84-F9BA-43D5-87BE-67443E8EF086}">
      <p15:sldGuideLst xmlns:p15="http://schemas.microsoft.com/office/powerpoint/2012/main">
        <p15:guide id="1" orient="horz" pos="144">
          <p15:clr>
            <a:srgbClr val="FBAE40"/>
          </p15:clr>
        </p15:guide>
        <p15:guide id="2" orient="horz" pos="2160">
          <p15:clr>
            <a:srgbClr val="FBAE40"/>
          </p15:clr>
        </p15:guide>
        <p15:guide id="3" pos="16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Energizer_Title and Content">
    <p:spTree>
      <p:nvGrpSpPr>
        <p:cNvPr id="1" name=""/>
        <p:cNvGrpSpPr/>
        <p:nvPr/>
      </p:nvGrpSpPr>
      <p:grpSpPr>
        <a:xfrm>
          <a:off x="0" y="0"/>
          <a:ext cx="0" cy="0"/>
          <a:chOff x="0" y="0"/>
          <a:chExt cx="0" cy="0"/>
        </a:xfrm>
      </p:grpSpPr>
      <p:sp>
        <p:nvSpPr>
          <p:cNvPr id="5" name="Rectangle 4"/>
          <p:cNvSpPr/>
          <p:nvPr/>
        </p:nvSpPr>
        <p:spPr>
          <a:xfrm>
            <a:off x="3175" y="0"/>
            <a:ext cx="12188825" cy="6858000"/>
          </a:xfrm>
          <a:prstGeom prst="rect">
            <a:avLst/>
          </a:prstGeom>
          <a:solidFill>
            <a:srgbClr val="BEE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sz="quarter" idx="10"/>
          </p:nvPr>
        </p:nvSpPr>
        <p:spPr>
          <a:xfrm>
            <a:off x="1097280" y="1466189"/>
            <a:ext cx="10058400" cy="5029200"/>
          </a:xfrm>
        </p:spPr>
        <p:txBody>
          <a:bodyPr/>
          <a:lstStyle>
            <a:lvl1pPr>
              <a:buClr>
                <a:srgbClr val="474747"/>
              </a:buClr>
              <a:defRPr>
                <a:solidFill>
                  <a:srgbClr val="474747"/>
                </a:solidFill>
              </a:defRPr>
            </a:lvl1pPr>
            <a:lvl2pPr>
              <a:buClr>
                <a:srgbClr val="474747"/>
              </a:buClr>
              <a:defRPr>
                <a:solidFill>
                  <a:srgbClr val="474747"/>
                </a:solidFill>
              </a:defRPr>
            </a:lvl2pPr>
            <a:lvl3pPr>
              <a:buClr>
                <a:srgbClr val="474747"/>
              </a:buClr>
              <a:defRPr>
                <a:solidFill>
                  <a:srgbClr val="474747"/>
                </a:solidFill>
              </a:defRPr>
            </a:lvl3pPr>
            <a:lvl4pPr>
              <a:buClr>
                <a:srgbClr val="474747"/>
              </a:buClr>
              <a:defRPr>
                <a:solidFill>
                  <a:srgbClr val="474747"/>
                </a:solidFill>
              </a:defRPr>
            </a:lvl4pPr>
            <a:lvl5pPr>
              <a:buClr>
                <a:srgbClr val="474747"/>
              </a:buClr>
              <a:defRPr>
                <a:solidFill>
                  <a:srgbClr val="4747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097280" y="286603"/>
            <a:ext cx="10058400" cy="1084997"/>
          </a:xfrm>
        </p:spPr>
        <p:txBody>
          <a:bodyPr anchor="b"/>
          <a:lstStyle>
            <a:lvl1pPr>
              <a:defRPr>
                <a:solidFill>
                  <a:srgbClr val="474747"/>
                </a:solidFill>
              </a:defRPr>
            </a:lvl1pPr>
          </a:lstStyle>
          <a:p>
            <a:r>
              <a:rPr lang="en-US"/>
              <a:t>Click to edit Master title style</a:t>
            </a:r>
          </a:p>
        </p:txBody>
      </p:sp>
    </p:spTree>
    <p:extLst>
      <p:ext uri="{BB962C8B-B14F-4D97-AF65-F5344CB8AC3E}">
        <p14:creationId xmlns:p14="http://schemas.microsoft.com/office/powerpoint/2010/main" val="2452021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Content_Text Only">
    <p:spTree>
      <p:nvGrpSpPr>
        <p:cNvPr id="1" name=""/>
        <p:cNvGrpSpPr/>
        <p:nvPr/>
      </p:nvGrpSpPr>
      <p:grpSpPr>
        <a:xfrm>
          <a:off x="0" y="0"/>
          <a:ext cx="0" cy="0"/>
          <a:chOff x="0" y="0"/>
          <a:chExt cx="0" cy="0"/>
        </a:xfrm>
      </p:grpSpPr>
      <p:sp>
        <p:nvSpPr>
          <p:cNvPr id="8" name="Title 7"/>
          <p:cNvSpPr>
            <a:spLocks noGrp="1"/>
          </p:cNvSpPr>
          <p:nvPr>
            <p:ph type="title"/>
          </p:nvPr>
        </p:nvSpPr>
        <p:spPr>
          <a:xfrm>
            <a:off x="723900" y="147438"/>
            <a:ext cx="9334500" cy="1051560"/>
          </a:xfrm>
        </p:spPr>
        <p:txBody>
          <a:bodyPr anchor="b"/>
          <a:lstStyle>
            <a:lvl1pPr>
              <a:defRPr>
                <a:solidFill>
                  <a:srgbClr val="004B8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53528" y="1371598"/>
            <a:ext cx="9304872" cy="5245181"/>
          </a:xfrm>
        </p:spPr>
        <p:txBody>
          <a:bodyPr lIns="91440" rIns="91440"/>
          <a:lstStyle>
            <a:lvl1pPr marL="0" indent="0">
              <a:buNone/>
              <a:defRPr sz="3000"/>
            </a:lvl1pPr>
            <a:lvl2pPr>
              <a:defRPr sz="2800"/>
            </a:lvl2pPr>
            <a:lvl3pPr>
              <a:defRPr sz="2600"/>
            </a:lvl3pPr>
            <a:lvl4pPr>
              <a:defRPr sz="24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p:cNvGrpSpPr/>
          <p:nvPr/>
        </p:nvGrpSpPr>
        <p:grpSpPr>
          <a:xfrm>
            <a:off x="-4106" y="0"/>
            <a:ext cx="631309" cy="6858000"/>
            <a:chOff x="-4106" y="0"/>
            <a:chExt cx="348432" cy="6858000"/>
          </a:xfrm>
        </p:grpSpPr>
        <p:sp>
          <p:nvSpPr>
            <p:cNvPr id="9" name="Rectangle 8"/>
            <p:cNvSpPr/>
            <p:nvPr/>
          </p:nvSpPr>
          <p:spPr>
            <a:xfrm>
              <a:off x="-4106" y="0"/>
              <a:ext cx="302806"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293858"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255007156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scription and Object">
    <p:spTree>
      <p:nvGrpSpPr>
        <p:cNvPr id="1" name=""/>
        <p:cNvGrpSpPr/>
        <p:nvPr/>
      </p:nvGrpSpPr>
      <p:grpSpPr>
        <a:xfrm>
          <a:off x="0" y="0"/>
          <a:ext cx="0" cy="0"/>
          <a:chOff x="0" y="0"/>
          <a:chExt cx="0" cy="0"/>
        </a:xfrm>
      </p:grpSpPr>
      <p:grpSp>
        <p:nvGrpSpPr>
          <p:cNvPr id="10" name="Group 9"/>
          <p:cNvGrpSpPr/>
          <p:nvPr/>
        </p:nvGrpSpPr>
        <p:grpSpPr>
          <a:xfrm>
            <a:off x="0" y="0"/>
            <a:ext cx="4031666" cy="6858000"/>
            <a:chOff x="-1878229" y="0"/>
            <a:chExt cx="2225160" cy="6858000"/>
          </a:xfrm>
        </p:grpSpPr>
        <p:sp>
          <p:nvSpPr>
            <p:cNvPr id="14" name="Rectangle 13"/>
            <p:cNvSpPr/>
            <p:nvPr/>
          </p:nvSpPr>
          <p:spPr>
            <a:xfrm>
              <a:off x="296463"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878229" y="0"/>
              <a:ext cx="2176929"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8" name="Title 7"/>
          <p:cNvSpPr>
            <a:spLocks noGrp="1"/>
          </p:cNvSpPr>
          <p:nvPr>
            <p:ph type="title"/>
          </p:nvPr>
        </p:nvSpPr>
        <p:spPr>
          <a:xfrm>
            <a:off x="4160374" y="145395"/>
            <a:ext cx="7726826" cy="1051560"/>
          </a:xfrm>
        </p:spPr>
        <p:txBody>
          <a:bodyPr anchor="b"/>
          <a:lstStyle>
            <a:lvl1pPr>
              <a:defRPr>
                <a:solidFill>
                  <a:srgbClr val="004B8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99698" y="1371600"/>
            <a:ext cx="3599900" cy="5245179"/>
          </a:xfrm>
        </p:spPr>
        <p:txBody>
          <a:bodyPr>
            <a:normAutofit/>
          </a:bodyPr>
          <a:lstStyle>
            <a:lvl1pPr>
              <a:lnSpc>
                <a:spcPct val="100000"/>
              </a:lnSpc>
              <a:spcBef>
                <a:spcPts val="1200"/>
              </a:spcBef>
              <a:spcAft>
                <a:spcPts val="200"/>
              </a:spcAft>
              <a:buClr>
                <a:schemeClr val="bg2"/>
              </a:buClr>
              <a:defRPr sz="3000">
                <a:solidFill>
                  <a:srgbClr val="F5F5F5"/>
                </a:solidFill>
              </a:defRPr>
            </a:lvl1pPr>
            <a:lvl2pPr>
              <a:buClr>
                <a:srgbClr val="F5F5F5"/>
              </a:buClr>
              <a:defRPr baseline="0">
                <a:solidFill>
                  <a:srgbClr val="F5F5F5"/>
                </a:solidFill>
              </a:defRPr>
            </a:lvl2pPr>
            <a:lvl3pPr>
              <a:buClr>
                <a:srgbClr val="F5F5F5"/>
              </a:buClr>
              <a:defRPr baseline="0">
                <a:solidFill>
                  <a:srgbClr val="F5F5F5"/>
                </a:solidFill>
              </a:defRPr>
            </a:lvl3pPr>
            <a:lvl4pPr>
              <a:buClr>
                <a:srgbClr val="F5F5F5"/>
              </a:buClr>
              <a:defRPr baseline="0">
                <a:solidFill>
                  <a:srgbClr val="F5F5F5"/>
                </a:solidFill>
              </a:defRPr>
            </a:lvl4pPr>
            <a:lvl5pPr>
              <a:buClr>
                <a:srgbClr val="F5F5F5"/>
              </a:buClr>
              <a:defRPr baseline="0">
                <a:solidFill>
                  <a:srgbClr val="F5F5F5"/>
                </a:solidFill>
              </a:defRPr>
            </a:lvl5pPr>
          </a:lstStyle>
          <a:p>
            <a:pPr lvl="0"/>
            <a:r>
              <a:rPr lang="en-US"/>
              <a:t>Click to edit Master text styles</a:t>
            </a:r>
          </a:p>
        </p:txBody>
      </p:sp>
      <p:sp>
        <p:nvSpPr>
          <p:cNvPr id="4" name="Content Placeholder 3"/>
          <p:cNvSpPr>
            <a:spLocks noGrp="1"/>
          </p:cNvSpPr>
          <p:nvPr>
            <p:ph sz="half" idx="2"/>
          </p:nvPr>
        </p:nvSpPr>
        <p:spPr>
          <a:xfrm>
            <a:off x="4172294" y="1371600"/>
            <a:ext cx="7714906" cy="5257800"/>
          </a:xfrm>
        </p:spPr>
        <p:txBody>
          <a:bodyPr/>
          <a:lstStyle>
            <a:lvl1pPr marL="115888"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851028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odule Review_Question">
    <p:spTree>
      <p:nvGrpSpPr>
        <p:cNvPr id="1" name=""/>
        <p:cNvGrpSpPr/>
        <p:nvPr/>
      </p:nvGrpSpPr>
      <p:grpSpPr>
        <a:xfrm>
          <a:off x="0" y="0"/>
          <a:ext cx="0" cy="0"/>
          <a:chOff x="0" y="0"/>
          <a:chExt cx="0" cy="0"/>
        </a:xfrm>
      </p:grpSpPr>
      <p:sp>
        <p:nvSpPr>
          <p:cNvPr id="3" name="Rectangle 2"/>
          <p:cNvSpPr/>
          <p:nvPr userDrawn="1"/>
        </p:nvSpPr>
        <p:spPr>
          <a:xfrm>
            <a:off x="3175" y="5943600"/>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83462" y="6057900"/>
            <a:ext cx="11603738" cy="685800"/>
          </a:xfrm>
        </p:spPr>
        <p:txBody>
          <a:bodyPr>
            <a:normAutofit/>
          </a:bodyPr>
          <a:lstStyle>
            <a:lvl1pPr>
              <a:defRPr sz="3000" baseline="0">
                <a:solidFill>
                  <a:srgbClr val="F5F5F5"/>
                </a:solidFill>
              </a:defRPr>
            </a:lvl1pPr>
          </a:lstStyle>
          <a:p>
            <a:r>
              <a:rPr lang="en-US" dirty="0"/>
              <a:t>Click to edit master title style</a:t>
            </a:r>
          </a:p>
        </p:txBody>
      </p:sp>
      <p:sp>
        <p:nvSpPr>
          <p:cNvPr id="5" name="Content Placeholder 4"/>
          <p:cNvSpPr>
            <a:spLocks noGrp="1"/>
          </p:cNvSpPr>
          <p:nvPr>
            <p:ph sz="quarter" idx="10"/>
          </p:nvPr>
        </p:nvSpPr>
        <p:spPr>
          <a:xfrm>
            <a:off x="722376" y="685800"/>
            <a:ext cx="9336024" cy="4279392"/>
          </a:xfrm>
        </p:spPr>
        <p:txBody>
          <a:bodyPr/>
          <a:lstStyle>
            <a:lvl1pPr marL="514350" indent="-514350">
              <a:buFont typeface="+mj-lt"/>
              <a:buAutoNum type="arabicPeriod"/>
              <a:defRPr sz="3200"/>
            </a:lvl1pPr>
            <a:lvl2pPr marL="974725" indent="-457200">
              <a:buFont typeface="+mj-lt"/>
              <a:buAutoNum type="alphaUcPeriod"/>
              <a:defRPr sz="30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63745360"/>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Exercise">
    <p:spTree>
      <p:nvGrpSpPr>
        <p:cNvPr id="1" name=""/>
        <p:cNvGrpSpPr/>
        <p:nvPr/>
      </p:nvGrpSpPr>
      <p:grpSpPr>
        <a:xfrm>
          <a:off x="0" y="0"/>
          <a:ext cx="0" cy="0"/>
          <a:chOff x="0" y="0"/>
          <a:chExt cx="0" cy="0"/>
        </a:xfrm>
      </p:grpSpPr>
      <p:grpSp>
        <p:nvGrpSpPr>
          <p:cNvPr id="11" name="Group 10"/>
          <p:cNvGrpSpPr/>
          <p:nvPr/>
        </p:nvGrpSpPr>
        <p:grpSpPr>
          <a:xfrm>
            <a:off x="0" y="0"/>
            <a:ext cx="11574091" cy="6858000"/>
            <a:chOff x="-6071354" y="0"/>
            <a:chExt cx="6387985" cy="6858000"/>
          </a:xfrm>
        </p:grpSpPr>
        <p:sp>
          <p:nvSpPr>
            <p:cNvPr id="13" name="Rectangle 12"/>
            <p:cNvSpPr/>
            <p:nvPr/>
          </p:nvSpPr>
          <p:spPr>
            <a:xfrm>
              <a:off x="-6071354" y="0"/>
              <a:ext cx="6341567"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266163"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90155" y="146304"/>
            <a:ext cx="11163300" cy="1051560"/>
          </a:xfrm>
        </p:spPr>
        <p:txBody>
          <a:bodyPr anchor="b" anchorCtr="0">
            <a:normAutofit/>
          </a:bodyPr>
          <a:lstStyle>
            <a:lvl1pPr algn="l">
              <a:defRPr sz="3600" b="0">
                <a:solidFill>
                  <a:srgbClr val="F5F5F5"/>
                </a:solidFill>
              </a:defRPr>
            </a:lvl1pPr>
          </a:lstStyle>
          <a:p>
            <a:r>
              <a:rPr lang="en-US"/>
              <a:t>Click to edit Master title style</a:t>
            </a:r>
            <a:endParaRPr lang="en-US" dirty="0"/>
          </a:p>
        </p:txBody>
      </p:sp>
      <p:sp>
        <p:nvSpPr>
          <p:cNvPr id="3" name="Content Placeholder 2"/>
          <p:cNvSpPr>
            <a:spLocks noGrp="1"/>
          </p:cNvSpPr>
          <p:nvPr>
            <p:ph idx="1"/>
          </p:nvPr>
        </p:nvSpPr>
        <p:spPr>
          <a:xfrm>
            <a:off x="190155" y="1859893"/>
            <a:ext cx="11163300" cy="4754880"/>
          </a:xfrm>
        </p:spPr>
        <p:txBody>
          <a:bodyPr/>
          <a:lstStyle>
            <a:lvl1pPr>
              <a:buClr>
                <a:srgbClr val="6B6B6B"/>
              </a:buClr>
              <a:defRPr sz="3000">
                <a:solidFill>
                  <a:srgbClr val="F5F5F5"/>
                </a:solidFill>
              </a:defRPr>
            </a:lvl1pPr>
            <a:lvl2pPr>
              <a:buClr>
                <a:srgbClr val="F5F5F5"/>
              </a:buClr>
              <a:defRPr sz="2800">
                <a:solidFill>
                  <a:srgbClr val="F5F5F5"/>
                </a:solidFill>
              </a:defRPr>
            </a:lvl2pPr>
            <a:lvl3pPr>
              <a:buClr>
                <a:srgbClr val="F5F5F5"/>
              </a:buClr>
              <a:defRPr sz="2600">
                <a:solidFill>
                  <a:srgbClr val="F5F5F5"/>
                </a:solidFill>
              </a:defRPr>
            </a:lvl3pPr>
            <a:lvl4pPr>
              <a:buClr>
                <a:srgbClr val="F5F5F5"/>
              </a:buClr>
              <a:defRPr sz="2400">
                <a:solidFill>
                  <a:srgbClr val="F5F5F5"/>
                </a:solidFill>
              </a:defRPr>
            </a:lvl4pPr>
            <a:lvl5pPr>
              <a:buClr>
                <a:srgbClr val="F5F5F5"/>
              </a:buClr>
              <a:defRPr sz="2200">
                <a:solidFill>
                  <a:srgbClr val="F5F5F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0"/>
          </p:nvPr>
        </p:nvSpPr>
        <p:spPr>
          <a:xfrm>
            <a:off x="190155" y="1291125"/>
            <a:ext cx="11164824" cy="502920"/>
          </a:xfrm>
        </p:spPr>
        <p:txBody>
          <a:bodyPr anchor="t" anchorCtr="0">
            <a:noAutofit/>
          </a:bodyPr>
          <a:lstStyle>
            <a:lvl1pPr>
              <a:defRPr sz="3200" i="1">
                <a:solidFill>
                  <a:srgbClr val="C5E5FF"/>
                </a:solidFill>
              </a:defRPr>
            </a:lvl1pPr>
          </a:lstStyle>
          <a:p>
            <a:pPr lvl="0"/>
            <a:r>
              <a:rPr lang="en-US"/>
              <a:t>Click to edit Master text styles</a:t>
            </a:r>
          </a:p>
        </p:txBody>
      </p:sp>
    </p:spTree>
    <p:extLst>
      <p:ext uri="{BB962C8B-B14F-4D97-AF65-F5344CB8AC3E}">
        <p14:creationId xmlns:p14="http://schemas.microsoft.com/office/powerpoint/2010/main" val="1586359615"/>
      </p:ext>
    </p:extLst>
  </p:cSld>
  <p:clrMapOvr>
    <a:masterClrMapping/>
  </p:clrMapOvr>
  <p:extLst>
    <p:ext uri="{DCECCB84-F9BA-43D5-87BE-67443E8EF086}">
      <p15:sldGuideLst xmlns:p15="http://schemas.microsoft.com/office/powerpoint/2012/main">
        <p15:guide id="1" pos="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6/21/2024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6/21/2024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6/21/2024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6/21/2024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6/21/2024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6/21/2024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6/21/2024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6/21/2024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6/21/2024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743200" y="2583426"/>
            <a:ext cx="9144000" cy="1167816"/>
          </a:xfrm>
        </p:spPr>
        <p:txBody>
          <a:bodyPr/>
          <a:lstStyle/>
          <a:p>
            <a:r>
              <a:rPr lang="en-US" dirty="0"/>
              <a:t>Cybersecurity Foundations</a:t>
            </a:r>
          </a:p>
        </p:txBody>
      </p:sp>
      <p:sp>
        <p:nvSpPr>
          <p:cNvPr id="3" name="Subtitle 2"/>
          <p:cNvSpPr>
            <a:spLocks noGrp="1"/>
          </p:cNvSpPr>
          <p:nvPr>
            <p:ph type="subTitle" idx="4294967295"/>
          </p:nvPr>
        </p:nvSpPr>
        <p:spPr>
          <a:xfrm>
            <a:off x="3048000" y="3584345"/>
            <a:ext cx="9144000" cy="1655762"/>
          </a:xfrm>
        </p:spPr>
        <p:txBody>
          <a:bodyPr/>
          <a:lstStyle/>
          <a:p>
            <a:pPr marL="0" indent="0">
              <a:buNone/>
            </a:pPr>
            <a:r>
              <a:rPr lang="en-US" dirty="0"/>
              <a:t>By: Global Knowledge A Skillsoft Company</a:t>
            </a:r>
          </a:p>
        </p:txBody>
      </p:sp>
      <p:sp>
        <p:nvSpPr>
          <p:cNvPr id="4" name="Title 1">
            <a:extLst>
              <a:ext uri="{FF2B5EF4-FFF2-40B4-BE49-F238E27FC236}">
                <a16:creationId xmlns:a16="http://schemas.microsoft.com/office/drawing/2014/main" id="{7A990B8D-F2B3-568A-A773-1DDF2694B1A0}"/>
              </a:ext>
            </a:extLst>
          </p:cNvPr>
          <p:cNvSpPr txBox="1">
            <a:spLocks/>
          </p:cNvSpPr>
          <p:nvPr/>
        </p:nvSpPr>
        <p:spPr>
          <a:xfrm>
            <a:off x="1445343" y="1617893"/>
            <a:ext cx="10210800" cy="116781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Vulnerability Analyst &amp; Penetration Tester Track</a:t>
            </a:r>
          </a:p>
        </p:txBody>
      </p:sp>
    </p:spTree>
    <p:extLst>
      <p:ext uri="{BB962C8B-B14F-4D97-AF65-F5344CB8AC3E}">
        <p14:creationId xmlns:p14="http://schemas.microsoft.com/office/powerpoint/2010/main" val="76855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09010" y="269958"/>
            <a:ext cx="2967789" cy="1325563"/>
          </a:xfrm>
        </p:spPr>
        <p:txBody>
          <a:bodyPr/>
          <a:lstStyle/>
          <a:p>
            <a:r>
              <a:rPr lang="en-US" dirty="0"/>
              <a:t>CIA TRIAD</a:t>
            </a:r>
          </a:p>
        </p:txBody>
      </p:sp>
      <p:grpSp>
        <p:nvGrpSpPr>
          <p:cNvPr id="3" name="Group 4"/>
          <p:cNvGrpSpPr>
            <a:grpSpLocks noChangeAspect="1"/>
          </p:cNvGrpSpPr>
          <p:nvPr/>
        </p:nvGrpSpPr>
        <p:grpSpPr bwMode="auto">
          <a:xfrm>
            <a:off x="3608388" y="1631950"/>
            <a:ext cx="5422900" cy="4724400"/>
            <a:chOff x="2273" y="1028"/>
            <a:chExt cx="3416" cy="2976"/>
          </a:xfrm>
        </p:grpSpPr>
        <p:sp>
          <p:nvSpPr>
            <p:cNvPr id="6" name="AutoShape 3"/>
            <p:cNvSpPr>
              <a:spLocks noChangeAspect="1" noChangeArrowheads="1" noTextEdit="1"/>
            </p:cNvSpPr>
            <p:nvPr/>
          </p:nvSpPr>
          <p:spPr bwMode="auto">
            <a:xfrm>
              <a:off x="2273" y="1028"/>
              <a:ext cx="34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5"/>
            <p:cNvSpPr>
              <a:spLocks/>
            </p:cNvSpPr>
            <p:nvPr/>
          </p:nvSpPr>
          <p:spPr bwMode="auto">
            <a:xfrm>
              <a:off x="2273" y="3250"/>
              <a:ext cx="2906" cy="754"/>
            </a:xfrm>
            <a:custGeom>
              <a:avLst/>
              <a:gdLst>
                <a:gd name="T0" fmla="*/ 434 w 2906"/>
                <a:gd name="T1" fmla="*/ 754 h 754"/>
                <a:gd name="T2" fmla="*/ 2906 w 2906"/>
                <a:gd name="T3" fmla="*/ 754 h 754"/>
                <a:gd name="T4" fmla="*/ 2468 w 2906"/>
                <a:gd name="T5" fmla="*/ 0 h 754"/>
                <a:gd name="T6" fmla="*/ 2106 w 2906"/>
                <a:gd name="T7" fmla="*/ 0 h 754"/>
                <a:gd name="T8" fmla="*/ 844 w 2906"/>
                <a:gd name="T9" fmla="*/ 0 h 754"/>
                <a:gd name="T10" fmla="*/ 0 w 2906"/>
                <a:gd name="T11" fmla="*/ 0 h 754"/>
                <a:gd name="T12" fmla="*/ 0 w 2906"/>
                <a:gd name="T13" fmla="*/ 2 h 754"/>
                <a:gd name="T14" fmla="*/ 434 w 2906"/>
                <a:gd name="T15" fmla="*/ 754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6" h="754">
                  <a:moveTo>
                    <a:pt x="434" y="754"/>
                  </a:moveTo>
                  <a:lnTo>
                    <a:pt x="2906" y="754"/>
                  </a:lnTo>
                  <a:lnTo>
                    <a:pt x="2468" y="0"/>
                  </a:lnTo>
                  <a:lnTo>
                    <a:pt x="2106" y="0"/>
                  </a:lnTo>
                  <a:lnTo>
                    <a:pt x="844" y="0"/>
                  </a:lnTo>
                  <a:lnTo>
                    <a:pt x="0" y="0"/>
                  </a:lnTo>
                  <a:lnTo>
                    <a:pt x="0" y="2"/>
                  </a:lnTo>
                  <a:lnTo>
                    <a:pt x="434" y="754"/>
                  </a:lnTo>
                  <a:close/>
                </a:path>
              </a:pathLst>
            </a:custGeom>
            <a:solidFill>
              <a:srgbClr val="0D4C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4011" y="1100"/>
              <a:ext cx="1678" cy="2904"/>
            </a:xfrm>
            <a:custGeom>
              <a:avLst/>
              <a:gdLst>
                <a:gd name="T0" fmla="*/ 1250 w 1678"/>
                <a:gd name="T1" fmla="*/ 2904 h 2904"/>
                <a:gd name="T2" fmla="*/ 1678 w 1678"/>
                <a:gd name="T3" fmla="*/ 2162 h 2904"/>
                <a:gd name="T4" fmla="*/ 430 w 1678"/>
                <a:gd name="T5" fmla="*/ 0 h 2904"/>
                <a:gd name="T6" fmla="*/ 0 w 1678"/>
                <a:gd name="T7" fmla="*/ 744 h 2904"/>
                <a:gd name="T8" fmla="*/ 656 w 1678"/>
                <a:gd name="T9" fmla="*/ 1880 h 2904"/>
                <a:gd name="T10" fmla="*/ 1248 w 1678"/>
                <a:gd name="T11" fmla="*/ 2904 h 2904"/>
                <a:gd name="T12" fmla="*/ 1250 w 1678"/>
                <a:gd name="T13" fmla="*/ 2904 h 2904"/>
              </a:gdLst>
              <a:ahLst/>
              <a:cxnLst>
                <a:cxn ang="0">
                  <a:pos x="T0" y="T1"/>
                </a:cxn>
                <a:cxn ang="0">
                  <a:pos x="T2" y="T3"/>
                </a:cxn>
                <a:cxn ang="0">
                  <a:pos x="T4" y="T5"/>
                </a:cxn>
                <a:cxn ang="0">
                  <a:pos x="T6" y="T7"/>
                </a:cxn>
                <a:cxn ang="0">
                  <a:pos x="T8" y="T9"/>
                </a:cxn>
                <a:cxn ang="0">
                  <a:pos x="T10" y="T11"/>
                </a:cxn>
                <a:cxn ang="0">
                  <a:pos x="T12" y="T13"/>
                </a:cxn>
              </a:cxnLst>
              <a:rect l="0" t="0" r="r" b="b"/>
              <a:pathLst>
                <a:path w="1678" h="2904">
                  <a:moveTo>
                    <a:pt x="1250" y="2904"/>
                  </a:moveTo>
                  <a:lnTo>
                    <a:pt x="1678" y="2162"/>
                  </a:lnTo>
                  <a:lnTo>
                    <a:pt x="430" y="0"/>
                  </a:lnTo>
                  <a:lnTo>
                    <a:pt x="0" y="744"/>
                  </a:lnTo>
                  <a:lnTo>
                    <a:pt x="656" y="1880"/>
                  </a:lnTo>
                  <a:lnTo>
                    <a:pt x="1248" y="2904"/>
                  </a:lnTo>
                  <a:lnTo>
                    <a:pt x="1250" y="2904"/>
                  </a:lnTo>
                  <a:close/>
                </a:path>
              </a:pathLst>
            </a:custGeom>
            <a:solidFill>
              <a:srgbClr val="5ECC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2313" y="1028"/>
              <a:ext cx="2086" cy="2152"/>
            </a:xfrm>
            <a:custGeom>
              <a:avLst/>
              <a:gdLst>
                <a:gd name="T0" fmla="*/ 1242 w 2086"/>
                <a:gd name="T1" fmla="*/ 0 h 2152"/>
                <a:gd name="T2" fmla="*/ 0 w 2086"/>
                <a:gd name="T3" fmla="*/ 2152 h 2152"/>
                <a:gd name="T4" fmla="*/ 846 w 2086"/>
                <a:gd name="T5" fmla="*/ 2152 h 2152"/>
                <a:gd name="T6" fmla="*/ 936 w 2086"/>
                <a:gd name="T7" fmla="*/ 1994 h 2152"/>
                <a:gd name="T8" fmla="*/ 2086 w 2086"/>
                <a:gd name="T9" fmla="*/ 0 h 2152"/>
                <a:gd name="T10" fmla="*/ 1242 w 2086"/>
                <a:gd name="T11" fmla="*/ 0 h 2152"/>
              </a:gdLst>
              <a:ahLst/>
              <a:cxnLst>
                <a:cxn ang="0">
                  <a:pos x="T0" y="T1"/>
                </a:cxn>
                <a:cxn ang="0">
                  <a:pos x="T2" y="T3"/>
                </a:cxn>
                <a:cxn ang="0">
                  <a:pos x="T4" y="T5"/>
                </a:cxn>
                <a:cxn ang="0">
                  <a:pos x="T6" y="T7"/>
                </a:cxn>
                <a:cxn ang="0">
                  <a:pos x="T8" y="T9"/>
                </a:cxn>
                <a:cxn ang="0">
                  <a:pos x="T10" y="T11"/>
                </a:cxn>
              </a:cxnLst>
              <a:rect l="0" t="0" r="r" b="b"/>
              <a:pathLst>
                <a:path w="2086" h="2152">
                  <a:moveTo>
                    <a:pt x="1242" y="0"/>
                  </a:moveTo>
                  <a:lnTo>
                    <a:pt x="0" y="2152"/>
                  </a:lnTo>
                  <a:lnTo>
                    <a:pt x="846" y="2152"/>
                  </a:lnTo>
                  <a:lnTo>
                    <a:pt x="936" y="1994"/>
                  </a:lnTo>
                  <a:lnTo>
                    <a:pt x="2086" y="0"/>
                  </a:lnTo>
                  <a:lnTo>
                    <a:pt x="1242"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TextBox 9"/>
          <p:cNvSpPr txBox="1"/>
          <p:nvPr/>
        </p:nvSpPr>
        <p:spPr>
          <a:xfrm>
            <a:off x="5472598" y="4163480"/>
            <a:ext cx="1665905" cy="830997"/>
          </a:xfrm>
          <a:prstGeom prst="rect">
            <a:avLst/>
          </a:prstGeom>
          <a:noFill/>
        </p:spPr>
        <p:txBody>
          <a:bodyPr wrap="none" rtlCol="0">
            <a:spAutoFit/>
          </a:bodyPr>
          <a:lstStyle/>
          <a:p>
            <a:pPr algn="ctr"/>
            <a:r>
              <a:rPr lang="en-US" sz="2400" dirty="0"/>
              <a:t>Information</a:t>
            </a:r>
          </a:p>
          <a:p>
            <a:pPr algn="ctr"/>
            <a:r>
              <a:rPr lang="en-US" sz="2400" dirty="0"/>
              <a:t>security</a:t>
            </a:r>
          </a:p>
        </p:txBody>
      </p:sp>
      <p:sp>
        <p:nvSpPr>
          <p:cNvPr id="11" name="TextBox 10"/>
          <p:cNvSpPr txBox="1"/>
          <p:nvPr/>
        </p:nvSpPr>
        <p:spPr>
          <a:xfrm rot="18000000">
            <a:off x="3915444" y="3103276"/>
            <a:ext cx="2629439" cy="584775"/>
          </a:xfrm>
          <a:prstGeom prst="rect">
            <a:avLst/>
          </a:prstGeom>
          <a:noFill/>
        </p:spPr>
        <p:txBody>
          <a:bodyPr wrap="none" rtlCol="0">
            <a:spAutoFit/>
          </a:bodyPr>
          <a:lstStyle/>
          <a:p>
            <a:pPr algn="ctr"/>
            <a:r>
              <a:rPr lang="en-US" sz="3200" dirty="0">
                <a:solidFill>
                  <a:schemeClr val="bg2"/>
                </a:solidFill>
              </a:rPr>
              <a:t>Confidentiality</a:t>
            </a:r>
          </a:p>
        </p:txBody>
      </p:sp>
      <p:sp>
        <p:nvSpPr>
          <p:cNvPr id="12" name="TextBox 11"/>
          <p:cNvSpPr txBox="1"/>
          <p:nvPr/>
        </p:nvSpPr>
        <p:spPr>
          <a:xfrm rot="3600000">
            <a:off x="6889175" y="3701762"/>
            <a:ext cx="1593514" cy="584775"/>
          </a:xfrm>
          <a:prstGeom prst="rect">
            <a:avLst/>
          </a:prstGeom>
          <a:noFill/>
        </p:spPr>
        <p:txBody>
          <a:bodyPr wrap="none" rtlCol="0">
            <a:spAutoFit/>
          </a:bodyPr>
          <a:lstStyle/>
          <a:p>
            <a:pPr algn="ctr"/>
            <a:r>
              <a:rPr lang="en-US" sz="3200" dirty="0">
                <a:solidFill>
                  <a:schemeClr val="bg2"/>
                </a:solidFill>
              </a:rPr>
              <a:t>Integrity</a:t>
            </a:r>
          </a:p>
        </p:txBody>
      </p:sp>
      <p:sp>
        <p:nvSpPr>
          <p:cNvPr id="13" name="TextBox 12"/>
          <p:cNvSpPr txBox="1"/>
          <p:nvPr/>
        </p:nvSpPr>
        <p:spPr>
          <a:xfrm>
            <a:off x="5139923" y="5465474"/>
            <a:ext cx="2001638" cy="584775"/>
          </a:xfrm>
          <a:prstGeom prst="rect">
            <a:avLst/>
          </a:prstGeom>
          <a:noFill/>
        </p:spPr>
        <p:txBody>
          <a:bodyPr wrap="none" rtlCol="0">
            <a:spAutoFit/>
          </a:bodyPr>
          <a:lstStyle/>
          <a:p>
            <a:pPr algn="ctr"/>
            <a:r>
              <a:rPr lang="en-US" sz="3200" dirty="0">
                <a:solidFill>
                  <a:schemeClr val="bg2"/>
                </a:solidFill>
              </a:rPr>
              <a:t>Availability</a:t>
            </a:r>
          </a:p>
        </p:txBody>
      </p:sp>
    </p:spTree>
    <p:extLst>
      <p:ext uri="{BB962C8B-B14F-4D97-AF65-F5344CB8AC3E}">
        <p14:creationId xmlns:p14="http://schemas.microsoft.com/office/powerpoint/2010/main" val="76177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1D20-D072-F767-9037-A53219D67C50}"/>
              </a:ext>
            </a:extLst>
          </p:cNvPr>
          <p:cNvSpPr>
            <a:spLocks noGrp="1"/>
          </p:cNvSpPr>
          <p:nvPr>
            <p:ph type="title"/>
          </p:nvPr>
        </p:nvSpPr>
        <p:spPr>
          <a:xfrm>
            <a:off x="1832555" y="407859"/>
            <a:ext cx="10571998" cy="970450"/>
          </a:xfrm>
        </p:spPr>
        <p:txBody>
          <a:bodyPr vert="horz" lIns="91440" tIns="45720" rIns="91440" bIns="45720" rtlCol="0" anchor="ctr" anchorCtr="0">
            <a:normAutofit/>
          </a:bodyPr>
          <a:lstStyle/>
          <a:p>
            <a:r>
              <a:rPr lang="en-US" b="0" kern="1200" dirty="0">
                <a:latin typeface="+mj-lt"/>
                <a:ea typeface="+mj-ea"/>
                <a:cs typeface="+mj-cs"/>
              </a:rPr>
              <a:t>CIA VS DAD TRIADS</a:t>
            </a:r>
          </a:p>
        </p:txBody>
      </p:sp>
      <p:pic>
        <p:nvPicPr>
          <p:cNvPr id="7" name="Picture 6" descr="A person standing in front of a triangle with a group of men in suits&#10;&#10;Description automatically generated">
            <a:extLst>
              <a:ext uri="{FF2B5EF4-FFF2-40B4-BE49-F238E27FC236}">
                <a16:creationId xmlns:a16="http://schemas.microsoft.com/office/drawing/2014/main" id="{35664C6C-E50F-3A55-DB92-980D5916EDAE}"/>
              </a:ext>
            </a:extLst>
          </p:cNvPr>
          <p:cNvPicPr>
            <a:picLocks noChangeAspect="1"/>
          </p:cNvPicPr>
          <p:nvPr/>
        </p:nvPicPr>
        <p:blipFill rotWithShape="1">
          <a:blip r:embed="rId2"/>
          <a:srcRect t="3556" r="-4" b="1724"/>
          <a:stretch/>
        </p:blipFill>
        <p:spPr>
          <a:xfrm>
            <a:off x="6850382" y="2222287"/>
            <a:ext cx="4046218" cy="3832368"/>
          </a:xfrm>
          <a:prstGeom prst="rect">
            <a:avLst/>
          </a:prstGeo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E64CA9D3-7F7A-3001-E1C7-7B1E14CA27A9}"/>
              </a:ext>
            </a:extLst>
          </p:cNvPr>
          <p:cNvSpPr txBox="1"/>
          <p:nvPr/>
        </p:nvSpPr>
        <p:spPr>
          <a:xfrm>
            <a:off x="602672" y="1295181"/>
            <a:ext cx="6102237" cy="5071832"/>
          </a:xfrm>
          <a:prstGeom prst="rect">
            <a:avLst/>
          </a:prstGeom>
          <a:effectLst/>
        </p:spPr>
        <p:txBody>
          <a:bodyPr vert="horz" lIns="91440" tIns="45720" rIns="91440" bIns="45720" rtlCol="0" anchor="ctr">
            <a:noAutofit/>
          </a:bodyPr>
          <a:lstStyle/>
          <a:p>
            <a:pPr algn="just">
              <a:lnSpc>
                <a:spcPct val="90000"/>
              </a:lnSpc>
              <a:spcBef>
                <a:spcPct val="20000"/>
              </a:spcBef>
              <a:spcAft>
                <a:spcPts val="600"/>
              </a:spcAft>
              <a:buClr>
                <a:schemeClr val="accent1"/>
              </a:buClr>
              <a:buSzPct val="80000"/>
            </a:pPr>
            <a:r>
              <a:rPr lang="en-US" sz="1300" b="1" i="0" dirty="0">
                <a:effectLst/>
              </a:rPr>
              <a:t>CIA Triad</a:t>
            </a:r>
            <a:endParaRPr lang="en-US" sz="1300" b="0" i="0" dirty="0">
              <a:effectLst/>
            </a:endParaRPr>
          </a:p>
          <a:p>
            <a:pPr marL="342900" indent="-342900" algn="just">
              <a:lnSpc>
                <a:spcPct val="90000"/>
              </a:lnSpc>
              <a:spcBef>
                <a:spcPct val="20000"/>
              </a:spcBef>
              <a:spcAft>
                <a:spcPts val="600"/>
              </a:spcAft>
              <a:buClr>
                <a:schemeClr val="accent1"/>
              </a:buClr>
              <a:buSzPct val="80000"/>
              <a:buFont typeface="Wingdings 2" charset="2"/>
              <a:buChar char=""/>
            </a:pPr>
            <a:r>
              <a:rPr lang="en-US" sz="1300" b="1" i="0" dirty="0">
                <a:effectLst/>
              </a:rPr>
              <a:t>Confidentiality:</a:t>
            </a:r>
            <a:r>
              <a:rPr lang="en-US" sz="1300" b="0" i="0" dirty="0">
                <a:effectLst/>
              </a:rPr>
              <a:t> This principle ensures that only authorized users can access information. Encryption, access controls, and user authentication are some methods to achieve confidentiality.</a:t>
            </a:r>
          </a:p>
          <a:p>
            <a:pPr marL="342900" indent="-342900" algn="just">
              <a:lnSpc>
                <a:spcPct val="90000"/>
              </a:lnSpc>
              <a:spcBef>
                <a:spcPct val="20000"/>
              </a:spcBef>
              <a:spcAft>
                <a:spcPts val="600"/>
              </a:spcAft>
              <a:buClr>
                <a:schemeClr val="accent1"/>
              </a:buClr>
              <a:buSzPct val="80000"/>
              <a:buFont typeface="Wingdings 2" charset="2"/>
              <a:buChar char=""/>
            </a:pPr>
            <a:r>
              <a:rPr lang="en-US" sz="1300" b="1" i="0" dirty="0">
                <a:effectLst/>
              </a:rPr>
              <a:t>Integrity:</a:t>
            </a:r>
            <a:r>
              <a:rPr lang="en-US" sz="1300" b="0" i="0" dirty="0">
                <a:effectLst/>
              </a:rPr>
              <a:t> This principle ensures that data and systems remain unaltered and trustworthy. Hashing, digital signatures, and logging activities help maintain data integrity.</a:t>
            </a:r>
          </a:p>
          <a:p>
            <a:pPr marL="342900" indent="-342900" algn="just">
              <a:lnSpc>
                <a:spcPct val="90000"/>
              </a:lnSpc>
              <a:spcBef>
                <a:spcPct val="20000"/>
              </a:spcBef>
              <a:spcAft>
                <a:spcPts val="600"/>
              </a:spcAft>
              <a:buClr>
                <a:schemeClr val="accent1"/>
              </a:buClr>
              <a:buSzPct val="80000"/>
              <a:buFont typeface="Wingdings 2" charset="2"/>
              <a:buChar char=""/>
            </a:pPr>
            <a:r>
              <a:rPr lang="en-US" sz="1300" b="1" i="0" dirty="0">
                <a:effectLst/>
              </a:rPr>
              <a:t>Availability:</a:t>
            </a:r>
            <a:r>
              <a:rPr lang="en-US" sz="1300" b="0" i="0" dirty="0">
                <a:effectLst/>
              </a:rPr>
              <a:t> This principle ensures that authorized users can access information and systems whenever needed. Redundancy, backups, and disaster recovery plans are crucial for ensuring availability.</a:t>
            </a:r>
          </a:p>
          <a:p>
            <a:pPr algn="just">
              <a:lnSpc>
                <a:spcPct val="90000"/>
              </a:lnSpc>
              <a:spcBef>
                <a:spcPct val="20000"/>
              </a:spcBef>
              <a:spcAft>
                <a:spcPts val="600"/>
              </a:spcAft>
              <a:buClr>
                <a:schemeClr val="accent1"/>
              </a:buClr>
              <a:buSzPct val="80000"/>
            </a:pPr>
            <a:r>
              <a:rPr lang="en-US" sz="1300" b="1" i="0" dirty="0">
                <a:effectLst/>
              </a:rPr>
              <a:t>DAD Triad</a:t>
            </a:r>
            <a:endParaRPr lang="en-US" sz="1300" b="0" i="0" dirty="0">
              <a:effectLst/>
            </a:endParaRPr>
          </a:p>
          <a:p>
            <a:pPr marL="342900" indent="-342900" algn="just">
              <a:lnSpc>
                <a:spcPct val="90000"/>
              </a:lnSpc>
              <a:spcBef>
                <a:spcPct val="20000"/>
              </a:spcBef>
              <a:spcAft>
                <a:spcPts val="600"/>
              </a:spcAft>
              <a:buClr>
                <a:schemeClr val="accent1"/>
              </a:buClr>
              <a:buSzPct val="80000"/>
              <a:buFont typeface="Wingdings 2" charset="2"/>
              <a:buChar char=""/>
            </a:pPr>
            <a:r>
              <a:rPr lang="en-US" sz="1300" b="1" i="0" dirty="0">
                <a:effectLst/>
              </a:rPr>
              <a:t>Disclosure:</a:t>
            </a:r>
            <a:r>
              <a:rPr lang="en-US" sz="1300" b="0" i="0" dirty="0">
                <a:effectLst/>
              </a:rPr>
              <a:t> This represents the unauthorized access to confidential information. Data breaches, phishing attacks, and social engineering can all lead to disclosure.</a:t>
            </a:r>
          </a:p>
          <a:p>
            <a:pPr marL="342900" indent="-342900" algn="just">
              <a:lnSpc>
                <a:spcPct val="90000"/>
              </a:lnSpc>
              <a:spcBef>
                <a:spcPct val="20000"/>
              </a:spcBef>
              <a:spcAft>
                <a:spcPts val="600"/>
              </a:spcAft>
              <a:buClr>
                <a:schemeClr val="accent1"/>
              </a:buClr>
              <a:buSzPct val="80000"/>
              <a:buFont typeface="Wingdings 2" charset="2"/>
              <a:buChar char=""/>
            </a:pPr>
            <a:r>
              <a:rPr lang="en-US" sz="1300" b="1" i="0" dirty="0">
                <a:effectLst/>
              </a:rPr>
              <a:t>Alteration:</a:t>
            </a:r>
            <a:r>
              <a:rPr lang="en-US" sz="1300" b="0" i="0" dirty="0">
                <a:effectLst/>
              </a:rPr>
              <a:t> This refers to the unauthorized modification of data or systems. Malware, hacking attempts, and human error can cause data alteration.</a:t>
            </a:r>
          </a:p>
          <a:p>
            <a:pPr marL="342900" indent="-342900" algn="just">
              <a:lnSpc>
                <a:spcPct val="90000"/>
              </a:lnSpc>
              <a:spcBef>
                <a:spcPct val="20000"/>
              </a:spcBef>
              <a:spcAft>
                <a:spcPts val="600"/>
              </a:spcAft>
              <a:buClr>
                <a:schemeClr val="accent1"/>
              </a:buClr>
              <a:buSzPct val="80000"/>
              <a:buFont typeface="Wingdings 2" charset="2"/>
              <a:buChar char=""/>
            </a:pPr>
            <a:r>
              <a:rPr lang="en-US" sz="1300" b="1" i="0" dirty="0">
                <a:effectLst/>
              </a:rPr>
              <a:t>Destruction:</a:t>
            </a:r>
            <a:r>
              <a:rPr lang="en-US" sz="1300" b="0" i="0" dirty="0">
                <a:effectLst/>
              </a:rPr>
              <a:t> This represents the complete loss or inaccessibility of data or systems. Denial-of-service attacks, hardware failures, and natural disasters can lead to destruction.</a:t>
            </a:r>
          </a:p>
          <a:p>
            <a:pPr algn="just">
              <a:lnSpc>
                <a:spcPct val="90000"/>
              </a:lnSpc>
              <a:spcBef>
                <a:spcPct val="20000"/>
              </a:spcBef>
              <a:spcAft>
                <a:spcPts val="600"/>
              </a:spcAft>
              <a:buClr>
                <a:schemeClr val="accent1"/>
              </a:buClr>
              <a:buSzPct val="80000"/>
            </a:pPr>
            <a:r>
              <a:rPr lang="en-US" sz="1300" b="1" i="0" dirty="0">
                <a:effectLst/>
              </a:rPr>
              <a:t>In essence, the CIA Triad outlines the desired state of information security, while the DAD Triad represents the threats that can compromise that security.</a:t>
            </a:r>
            <a:endParaRPr lang="en-US" sz="1300" b="0" i="0" dirty="0">
              <a:effectLst/>
            </a:endParaRPr>
          </a:p>
        </p:txBody>
      </p:sp>
    </p:spTree>
    <p:extLst>
      <p:ext uri="{BB962C8B-B14F-4D97-AF65-F5344CB8AC3E}">
        <p14:creationId xmlns:p14="http://schemas.microsoft.com/office/powerpoint/2010/main" val="58156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52012" y="334169"/>
            <a:ext cx="6096000" cy="1325563"/>
          </a:xfrm>
        </p:spPr>
        <p:txBody>
          <a:bodyPr/>
          <a:lstStyle/>
          <a:p>
            <a:r>
              <a:rPr lang="en-US" dirty="0"/>
              <a:t>Extension of the CIA triad</a:t>
            </a:r>
          </a:p>
        </p:txBody>
      </p:sp>
      <p:grpSp>
        <p:nvGrpSpPr>
          <p:cNvPr id="3" name="Group 4"/>
          <p:cNvGrpSpPr>
            <a:grpSpLocks noChangeAspect="1"/>
          </p:cNvGrpSpPr>
          <p:nvPr/>
        </p:nvGrpSpPr>
        <p:grpSpPr bwMode="auto">
          <a:xfrm>
            <a:off x="2408238" y="2228850"/>
            <a:ext cx="7823200" cy="3530600"/>
            <a:chOff x="1517" y="1404"/>
            <a:chExt cx="4928" cy="2224"/>
          </a:xfrm>
        </p:grpSpPr>
        <p:sp>
          <p:nvSpPr>
            <p:cNvPr id="6" name="AutoShape 3"/>
            <p:cNvSpPr>
              <a:spLocks noChangeAspect="1" noChangeArrowheads="1" noTextEdit="1"/>
            </p:cNvSpPr>
            <p:nvPr/>
          </p:nvSpPr>
          <p:spPr bwMode="auto">
            <a:xfrm>
              <a:off x="1517" y="1404"/>
              <a:ext cx="4928" cy="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5"/>
            <p:cNvSpPr>
              <a:spLocks noChangeArrowheads="1"/>
            </p:cNvSpPr>
            <p:nvPr/>
          </p:nvSpPr>
          <p:spPr bwMode="auto">
            <a:xfrm>
              <a:off x="1529" y="1416"/>
              <a:ext cx="1548" cy="2200"/>
            </a:xfrm>
            <a:prstGeom prst="rect">
              <a:avLst/>
            </a:prstGeom>
            <a:noFill/>
            <a:ln w="381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Line 6"/>
            <p:cNvSpPr>
              <a:spLocks noChangeShapeType="1"/>
            </p:cNvSpPr>
            <p:nvPr/>
          </p:nvSpPr>
          <p:spPr bwMode="auto">
            <a:xfrm>
              <a:off x="1617" y="1544"/>
              <a:ext cx="4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Line 7"/>
            <p:cNvSpPr>
              <a:spLocks noChangeShapeType="1"/>
            </p:cNvSpPr>
            <p:nvPr/>
          </p:nvSpPr>
          <p:spPr bwMode="auto">
            <a:xfrm>
              <a:off x="1617" y="2630"/>
              <a:ext cx="4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8"/>
            <p:cNvSpPr>
              <a:spLocks noChangeShapeType="1"/>
            </p:cNvSpPr>
            <p:nvPr/>
          </p:nvSpPr>
          <p:spPr bwMode="auto">
            <a:xfrm>
              <a:off x="1843" y="1872"/>
              <a:ext cx="1128"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9"/>
            <p:cNvSpPr>
              <a:spLocks noChangeShapeType="1"/>
            </p:cNvSpPr>
            <p:nvPr/>
          </p:nvSpPr>
          <p:spPr bwMode="auto">
            <a:xfrm>
              <a:off x="1617" y="1956"/>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10"/>
            <p:cNvSpPr>
              <a:spLocks noChangeShapeType="1"/>
            </p:cNvSpPr>
            <p:nvPr/>
          </p:nvSpPr>
          <p:spPr bwMode="auto">
            <a:xfrm>
              <a:off x="1617" y="2046"/>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11"/>
            <p:cNvSpPr>
              <a:spLocks noChangeShapeType="1"/>
            </p:cNvSpPr>
            <p:nvPr/>
          </p:nvSpPr>
          <p:spPr bwMode="auto">
            <a:xfrm>
              <a:off x="1617" y="2138"/>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12"/>
            <p:cNvSpPr>
              <a:spLocks noChangeShapeType="1"/>
            </p:cNvSpPr>
            <p:nvPr/>
          </p:nvSpPr>
          <p:spPr bwMode="auto">
            <a:xfrm>
              <a:off x="1617" y="2228"/>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3"/>
            <p:cNvSpPr>
              <a:spLocks noChangeShapeType="1"/>
            </p:cNvSpPr>
            <p:nvPr/>
          </p:nvSpPr>
          <p:spPr bwMode="auto">
            <a:xfrm>
              <a:off x="1617" y="2320"/>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4"/>
            <p:cNvSpPr>
              <a:spLocks noChangeShapeType="1"/>
            </p:cNvSpPr>
            <p:nvPr/>
          </p:nvSpPr>
          <p:spPr bwMode="auto">
            <a:xfrm>
              <a:off x="1617" y="2410"/>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5"/>
            <p:cNvSpPr>
              <a:spLocks noChangeShapeType="1"/>
            </p:cNvSpPr>
            <p:nvPr/>
          </p:nvSpPr>
          <p:spPr bwMode="auto">
            <a:xfrm>
              <a:off x="1617" y="2500"/>
              <a:ext cx="1354"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2459" y="3272"/>
              <a:ext cx="178" cy="274"/>
            </a:xfrm>
            <a:custGeom>
              <a:avLst/>
              <a:gdLst>
                <a:gd name="T0" fmla="*/ 32 w 178"/>
                <a:gd name="T1" fmla="*/ 0 h 274"/>
                <a:gd name="T2" fmla="*/ 0 w 178"/>
                <a:gd name="T3" fmla="*/ 266 h 274"/>
                <a:gd name="T4" fmla="*/ 88 w 178"/>
                <a:gd name="T5" fmla="*/ 198 h 274"/>
                <a:gd name="T6" fmla="*/ 148 w 178"/>
                <a:gd name="T7" fmla="*/ 274 h 274"/>
                <a:gd name="T8" fmla="*/ 178 w 178"/>
                <a:gd name="T9" fmla="*/ 18 h 274"/>
                <a:gd name="T10" fmla="*/ 32 w 178"/>
                <a:gd name="T11" fmla="*/ 0 h 274"/>
              </a:gdLst>
              <a:ahLst/>
              <a:cxnLst>
                <a:cxn ang="0">
                  <a:pos x="T0" y="T1"/>
                </a:cxn>
                <a:cxn ang="0">
                  <a:pos x="T2" y="T3"/>
                </a:cxn>
                <a:cxn ang="0">
                  <a:pos x="T4" y="T5"/>
                </a:cxn>
                <a:cxn ang="0">
                  <a:pos x="T6" y="T7"/>
                </a:cxn>
                <a:cxn ang="0">
                  <a:pos x="T8" y="T9"/>
                </a:cxn>
                <a:cxn ang="0">
                  <a:pos x="T10" y="T11"/>
                </a:cxn>
              </a:cxnLst>
              <a:rect l="0" t="0" r="r" b="b"/>
              <a:pathLst>
                <a:path w="178" h="274">
                  <a:moveTo>
                    <a:pt x="32" y="0"/>
                  </a:moveTo>
                  <a:lnTo>
                    <a:pt x="0" y="266"/>
                  </a:lnTo>
                  <a:lnTo>
                    <a:pt x="88" y="198"/>
                  </a:lnTo>
                  <a:lnTo>
                    <a:pt x="148" y="274"/>
                  </a:lnTo>
                  <a:lnTo>
                    <a:pt x="178" y="18"/>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2459" y="3272"/>
              <a:ext cx="178" cy="274"/>
            </a:xfrm>
            <a:custGeom>
              <a:avLst/>
              <a:gdLst>
                <a:gd name="T0" fmla="*/ 32 w 178"/>
                <a:gd name="T1" fmla="*/ 0 h 274"/>
                <a:gd name="T2" fmla="*/ 0 w 178"/>
                <a:gd name="T3" fmla="*/ 266 h 274"/>
                <a:gd name="T4" fmla="*/ 88 w 178"/>
                <a:gd name="T5" fmla="*/ 198 h 274"/>
                <a:gd name="T6" fmla="*/ 148 w 178"/>
                <a:gd name="T7" fmla="*/ 274 h 274"/>
                <a:gd name="T8" fmla="*/ 178 w 178"/>
                <a:gd name="T9" fmla="*/ 18 h 274"/>
              </a:gdLst>
              <a:ahLst/>
              <a:cxnLst>
                <a:cxn ang="0">
                  <a:pos x="T0" y="T1"/>
                </a:cxn>
                <a:cxn ang="0">
                  <a:pos x="T2" y="T3"/>
                </a:cxn>
                <a:cxn ang="0">
                  <a:pos x="T4" y="T5"/>
                </a:cxn>
                <a:cxn ang="0">
                  <a:pos x="T6" y="T7"/>
                </a:cxn>
                <a:cxn ang="0">
                  <a:pos x="T8" y="T9"/>
                </a:cxn>
              </a:cxnLst>
              <a:rect l="0" t="0" r="r" b="b"/>
              <a:pathLst>
                <a:path w="178" h="274">
                  <a:moveTo>
                    <a:pt x="32" y="0"/>
                  </a:moveTo>
                  <a:lnTo>
                    <a:pt x="0" y="266"/>
                  </a:lnTo>
                  <a:lnTo>
                    <a:pt x="88" y="198"/>
                  </a:lnTo>
                  <a:lnTo>
                    <a:pt x="148" y="274"/>
                  </a:lnTo>
                  <a:lnTo>
                    <a:pt x="178" y="18"/>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637" y="3252"/>
              <a:ext cx="210" cy="286"/>
            </a:xfrm>
            <a:custGeom>
              <a:avLst/>
              <a:gdLst>
                <a:gd name="T0" fmla="*/ 144 w 210"/>
                <a:gd name="T1" fmla="*/ 0 h 286"/>
                <a:gd name="T2" fmla="*/ 210 w 210"/>
                <a:gd name="T3" fmla="*/ 262 h 286"/>
                <a:gd name="T4" fmla="*/ 114 w 210"/>
                <a:gd name="T5" fmla="*/ 204 h 286"/>
                <a:gd name="T6" fmla="*/ 66 w 210"/>
                <a:gd name="T7" fmla="*/ 286 h 286"/>
                <a:gd name="T8" fmla="*/ 0 w 210"/>
                <a:gd name="T9" fmla="*/ 38 h 286"/>
                <a:gd name="T10" fmla="*/ 144 w 210"/>
                <a:gd name="T11" fmla="*/ 0 h 286"/>
              </a:gdLst>
              <a:ahLst/>
              <a:cxnLst>
                <a:cxn ang="0">
                  <a:pos x="T0" y="T1"/>
                </a:cxn>
                <a:cxn ang="0">
                  <a:pos x="T2" y="T3"/>
                </a:cxn>
                <a:cxn ang="0">
                  <a:pos x="T4" y="T5"/>
                </a:cxn>
                <a:cxn ang="0">
                  <a:pos x="T6" y="T7"/>
                </a:cxn>
                <a:cxn ang="0">
                  <a:pos x="T8" y="T9"/>
                </a:cxn>
                <a:cxn ang="0">
                  <a:pos x="T10" y="T11"/>
                </a:cxn>
              </a:cxnLst>
              <a:rect l="0" t="0" r="r" b="b"/>
              <a:pathLst>
                <a:path w="210" h="286">
                  <a:moveTo>
                    <a:pt x="144" y="0"/>
                  </a:moveTo>
                  <a:lnTo>
                    <a:pt x="210" y="262"/>
                  </a:lnTo>
                  <a:lnTo>
                    <a:pt x="114" y="204"/>
                  </a:lnTo>
                  <a:lnTo>
                    <a:pt x="66" y="286"/>
                  </a:lnTo>
                  <a:lnTo>
                    <a:pt x="0" y="38"/>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637" y="3252"/>
              <a:ext cx="210" cy="286"/>
            </a:xfrm>
            <a:custGeom>
              <a:avLst/>
              <a:gdLst>
                <a:gd name="T0" fmla="*/ 144 w 210"/>
                <a:gd name="T1" fmla="*/ 0 h 286"/>
                <a:gd name="T2" fmla="*/ 210 w 210"/>
                <a:gd name="T3" fmla="*/ 262 h 286"/>
                <a:gd name="T4" fmla="*/ 114 w 210"/>
                <a:gd name="T5" fmla="*/ 204 h 286"/>
                <a:gd name="T6" fmla="*/ 66 w 210"/>
                <a:gd name="T7" fmla="*/ 286 h 286"/>
                <a:gd name="T8" fmla="*/ 0 w 210"/>
                <a:gd name="T9" fmla="*/ 38 h 286"/>
              </a:gdLst>
              <a:ahLst/>
              <a:cxnLst>
                <a:cxn ang="0">
                  <a:pos x="T0" y="T1"/>
                </a:cxn>
                <a:cxn ang="0">
                  <a:pos x="T2" y="T3"/>
                </a:cxn>
                <a:cxn ang="0">
                  <a:pos x="T4" y="T5"/>
                </a:cxn>
                <a:cxn ang="0">
                  <a:pos x="T6" y="T7"/>
                </a:cxn>
                <a:cxn ang="0">
                  <a:pos x="T8" y="T9"/>
                </a:cxn>
              </a:cxnLst>
              <a:rect l="0" t="0" r="r" b="b"/>
              <a:pathLst>
                <a:path w="210" h="286">
                  <a:moveTo>
                    <a:pt x="144" y="0"/>
                  </a:moveTo>
                  <a:lnTo>
                    <a:pt x="210" y="262"/>
                  </a:lnTo>
                  <a:lnTo>
                    <a:pt x="114" y="204"/>
                  </a:lnTo>
                  <a:lnTo>
                    <a:pt x="66" y="286"/>
                  </a:lnTo>
                  <a:lnTo>
                    <a:pt x="0" y="38"/>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2335" y="2796"/>
              <a:ext cx="580" cy="582"/>
            </a:xfrm>
            <a:custGeom>
              <a:avLst/>
              <a:gdLst>
                <a:gd name="T0" fmla="*/ 272 w 580"/>
                <a:gd name="T1" fmla="*/ 28 h 582"/>
                <a:gd name="T2" fmla="*/ 302 w 580"/>
                <a:gd name="T3" fmla="*/ 0 h 582"/>
                <a:gd name="T4" fmla="*/ 328 w 580"/>
                <a:gd name="T5" fmla="*/ 30 h 582"/>
                <a:gd name="T6" fmla="*/ 362 w 580"/>
                <a:gd name="T7" fmla="*/ 8 h 582"/>
                <a:gd name="T8" fmla="*/ 380 w 580"/>
                <a:gd name="T9" fmla="*/ 44 h 582"/>
                <a:gd name="T10" fmla="*/ 418 w 580"/>
                <a:gd name="T11" fmla="*/ 30 h 582"/>
                <a:gd name="T12" fmla="*/ 430 w 580"/>
                <a:gd name="T13" fmla="*/ 68 h 582"/>
                <a:gd name="T14" fmla="*/ 470 w 580"/>
                <a:gd name="T15" fmla="*/ 62 h 582"/>
                <a:gd name="T16" fmla="*/ 472 w 580"/>
                <a:gd name="T17" fmla="*/ 102 h 582"/>
                <a:gd name="T18" fmla="*/ 514 w 580"/>
                <a:gd name="T19" fmla="*/ 104 h 582"/>
                <a:gd name="T20" fmla="*/ 508 w 580"/>
                <a:gd name="T21" fmla="*/ 144 h 582"/>
                <a:gd name="T22" fmla="*/ 548 w 580"/>
                <a:gd name="T23" fmla="*/ 154 h 582"/>
                <a:gd name="T24" fmla="*/ 534 w 580"/>
                <a:gd name="T25" fmla="*/ 194 h 582"/>
                <a:gd name="T26" fmla="*/ 570 w 580"/>
                <a:gd name="T27" fmla="*/ 212 h 582"/>
                <a:gd name="T28" fmla="*/ 548 w 580"/>
                <a:gd name="T29" fmla="*/ 246 h 582"/>
                <a:gd name="T30" fmla="*/ 580 w 580"/>
                <a:gd name="T31" fmla="*/ 272 h 582"/>
                <a:gd name="T32" fmla="*/ 552 w 580"/>
                <a:gd name="T33" fmla="*/ 300 h 582"/>
                <a:gd name="T34" fmla="*/ 578 w 580"/>
                <a:gd name="T35" fmla="*/ 332 h 582"/>
                <a:gd name="T36" fmla="*/ 544 w 580"/>
                <a:gd name="T37" fmla="*/ 354 h 582"/>
                <a:gd name="T38" fmla="*/ 562 w 580"/>
                <a:gd name="T39" fmla="*/ 392 h 582"/>
                <a:gd name="T40" fmla="*/ 524 w 580"/>
                <a:gd name="T41" fmla="*/ 406 h 582"/>
                <a:gd name="T42" fmla="*/ 536 w 580"/>
                <a:gd name="T43" fmla="*/ 446 h 582"/>
                <a:gd name="T44" fmla="*/ 496 w 580"/>
                <a:gd name="T45" fmla="*/ 452 h 582"/>
                <a:gd name="T46" fmla="*/ 498 w 580"/>
                <a:gd name="T47" fmla="*/ 494 h 582"/>
                <a:gd name="T48" fmla="*/ 458 w 580"/>
                <a:gd name="T49" fmla="*/ 492 h 582"/>
                <a:gd name="T50" fmla="*/ 452 w 580"/>
                <a:gd name="T51" fmla="*/ 532 h 582"/>
                <a:gd name="T52" fmla="*/ 412 w 580"/>
                <a:gd name="T53" fmla="*/ 522 h 582"/>
                <a:gd name="T54" fmla="*/ 398 w 580"/>
                <a:gd name="T55" fmla="*/ 560 h 582"/>
                <a:gd name="T56" fmla="*/ 360 w 580"/>
                <a:gd name="T57" fmla="*/ 542 h 582"/>
                <a:gd name="T58" fmla="*/ 338 w 580"/>
                <a:gd name="T59" fmla="*/ 578 h 582"/>
                <a:gd name="T60" fmla="*/ 306 w 580"/>
                <a:gd name="T61" fmla="*/ 552 h 582"/>
                <a:gd name="T62" fmla="*/ 278 w 580"/>
                <a:gd name="T63" fmla="*/ 582 h 582"/>
                <a:gd name="T64" fmla="*/ 252 w 580"/>
                <a:gd name="T65" fmla="*/ 550 h 582"/>
                <a:gd name="T66" fmla="*/ 218 w 580"/>
                <a:gd name="T67" fmla="*/ 572 h 582"/>
                <a:gd name="T68" fmla="*/ 198 w 580"/>
                <a:gd name="T69" fmla="*/ 536 h 582"/>
                <a:gd name="T70" fmla="*/ 160 w 580"/>
                <a:gd name="T71" fmla="*/ 552 h 582"/>
                <a:gd name="T72" fmla="*/ 150 w 580"/>
                <a:gd name="T73" fmla="*/ 512 h 582"/>
                <a:gd name="T74" fmla="*/ 110 w 580"/>
                <a:gd name="T75" fmla="*/ 518 h 582"/>
                <a:gd name="T76" fmla="*/ 106 w 580"/>
                <a:gd name="T77" fmla="*/ 478 h 582"/>
                <a:gd name="T78" fmla="*/ 66 w 580"/>
                <a:gd name="T79" fmla="*/ 476 h 582"/>
                <a:gd name="T80" fmla="*/ 72 w 580"/>
                <a:gd name="T81" fmla="*/ 436 h 582"/>
                <a:gd name="T82" fmla="*/ 32 w 580"/>
                <a:gd name="T83" fmla="*/ 426 h 582"/>
                <a:gd name="T84" fmla="*/ 46 w 580"/>
                <a:gd name="T85" fmla="*/ 388 h 582"/>
                <a:gd name="T86" fmla="*/ 10 w 580"/>
                <a:gd name="T87" fmla="*/ 370 h 582"/>
                <a:gd name="T88" fmla="*/ 32 w 580"/>
                <a:gd name="T89" fmla="*/ 334 h 582"/>
                <a:gd name="T90" fmla="*/ 0 w 580"/>
                <a:gd name="T91" fmla="*/ 310 h 582"/>
                <a:gd name="T92" fmla="*/ 28 w 580"/>
                <a:gd name="T93" fmla="*/ 280 h 582"/>
                <a:gd name="T94" fmla="*/ 2 w 580"/>
                <a:gd name="T95" fmla="*/ 248 h 582"/>
                <a:gd name="T96" fmla="*/ 36 w 580"/>
                <a:gd name="T97" fmla="*/ 226 h 582"/>
                <a:gd name="T98" fmla="*/ 16 w 580"/>
                <a:gd name="T99" fmla="*/ 190 h 582"/>
                <a:gd name="T100" fmla="*/ 54 w 580"/>
                <a:gd name="T101" fmla="*/ 174 h 582"/>
                <a:gd name="T102" fmla="*/ 44 w 580"/>
                <a:gd name="T103" fmla="*/ 134 h 582"/>
                <a:gd name="T104" fmla="*/ 84 w 580"/>
                <a:gd name="T105" fmla="*/ 128 h 582"/>
                <a:gd name="T106" fmla="*/ 82 w 580"/>
                <a:gd name="T107" fmla="*/ 86 h 582"/>
                <a:gd name="T108" fmla="*/ 122 w 580"/>
                <a:gd name="T109" fmla="*/ 88 h 582"/>
                <a:gd name="T110" fmla="*/ 128 w 580"/>
                <a:gd name="T111" fmla="*/ 48 h 582"/>
                <a:gd name="T112" fmla="*/ 168 w 580"/>
                <a:gd name="T113" fmla="*/ 58 h 582"/>
                <a:gd name="T114" fmla="*/ 182 w 580"/>
                <a:gd name="T115" fmla="*/ 20 h 582"/>
                <a:gd name="T116" fmla="*/ 218 w 580"/>
                <a:gd name="T117" fmla="*/ 38 h 582"/>
                <a:gd name="T118" fmla="*/ 240 w 580"/>
                <a:gd name="T119" fmla="*/ 4 h 582"/>
                <a:gd name="T120" fmla="*/ 272 w 580"/>
                <a:gd name="T121" fmla="*/ 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0" h="582">
                  <a:moveTo>
                    <a:pt x="272" y="28"/>
                  </a:moveTo>
                  <a:lnTo>
                    <a:pt x="302" y="0"/>
                  </a:lnTo>
                  <a:lnTo>
                    <a:pt x="328" y="30"/>
                  </a:lnTo>
                  <a:lnTo>
                    <a:pt x="362" y="8"/>
                  </a:lnTo>
                  <a:lnTo>
                    <a:pt x="380" y="44"/>
                  </a:lnTo>
                  <a:lnTo>
                    <a:pt x="418" y="30"/>
                  </a:lnTo>
                  <a:lnTo>
                    <a:pt x="430" y="68"/>
                  </a:lnTo>
                  <a:lnTo>
                    <a:pt x="470" y="62"/>
                  </a:lnTo>
                  <a:lnTo>
                    <a:pt x="472" y="102"/>
                  </a:lnTo>
                  <a:lnTo>
                    <a:pt x="514" y="104"/>
                  </a:lnTo>
                  <a:lnTo>
                    <a:pt x="508" y="144"/>
                  </a:lnTo>
                  <a:lnTo>
                    <a:pt x="548" y="154"/>
                  </a:lnTo>
                  <a:lnTo>
                    <a:pt x="534" y="194"/>
                  </a:lnTo>
                  <a:lnTo>
                    <a:pt x="570" y="212"/>
                  </a:lnTo>
                  <a:lnTo>
                    <a:pt x="548" y="246"/>
                  </a:lnTo>
                  <a:lnTo>
                    <a:pt x="580" y="272"/>
                  </a:lnTo>
                  <a:lnTo>
                    <a:pt x="552" y="300"/>
                  </a:lnTo>
                  <a:lnTo>
                    <a:pt x="578" y="332"/>
                  </a:lnTo>
                  <a:lnTo>
                    <a:pt x="544" y="354"/>
                  </a:lnTo>
                  <a:lnTo>
                    <a:pt x="562" y="392"/>
                  </a:lnTo>
                  <a:lnTo>
                    <a:pt x="524" y="406"/>
                  </a:lnTo>
                  <a:lnTo>
                    <a:pt x="536" y="446"/>
                  </a:lnTo>
                  <a:lnTo>
                    <a:pt x="496" y="452"/>
                  </a:lnTo>
                  <a:lnTo>
                    <a:pt x="498" y="494"/>
                  </a:lnTo>
                  <a:lnTo>
                    <a:pt x="458" y="492"/>
                  </a:lnTo>
                  <a:lnTo>
                    <a:pt x="452" y="532"/>
                  </a:lnTo>
                  <a:lnTo>
                    <a:pt x="412" y="522"/>
                  </a:lnTo>
                  <a:lnTo>
                    <a:pt x="398" y="560"/>
                  </a:lnTo>
                  <a:lnTo>
                    <a:pt x="360" y="542"/>
                  </a:lnTo>
                  <a:lnTo>
                    <a:pt x="338" y="578"/>
                  </a:lnTo>
                  <a:lnTo>
                    <a:pt x="306" y="552"/>
                  </a:lnTo>
                  <a:lnTo>
                    <a:pt x="278" y="582"/>
                  </a:lnTo>
                  <a:lnTo>
                    <a:pt x="252" y="550"/>
                  </a:lnTo>
                  <a:lnTo>
                    <a:pt x="218" y="572"/>
                  </a:lnTo>
                  <a:lnTo>
                    <a:pt x="198" y="536"/>
                  </a:lnTo>
                  <a:lnTo>
                    <a:pt x="160" y="552"/>
                  </a:lnTo>
                  <a:lnTo>
                    <a:pt x="150" y="512"/>
                  </a:lnTo>
                  <a:lnTo>
                    <a:pt x="110" y="518"/>
                  </a:lnTo>
                  <a:lnTo>
                    <a:pt x="106" y="478"/>
                  </a:lnTo>
                  <a:lnTo>
                    <a:pt x="66" y="476"/>
                  </a:lnTo>
                  <a:lnTo>
                    <a:pt x="72" y="436"/>
                  </a:lnTo>
                  <a:lnTo>
                    <a:pt x="32" y="426"/>
                  </a:lnTo>
                  <a:lnTo>
                    <a:pt x="46" y="388"/>
                  </a:lnTo>
                  <a:lnTo>
                    <a:pt x="10" y="370"/>
                  </a:lnTo>
                  <a:lnTo>
                    <a:pt x="32" y="334"/>
                  </a:lnTo>
                  <a:lnTo>
                    <a:pt x="0" y="310"/>
                  </a:lnTo>
                  <a:lnTo>
                    <a:pt x="28" y="280"/>
                  </a:lnTo>
                  <a:lnTo>
                    <a:pt x="2" y="248"/>
                  </a:lnTo>
                  <a:lnTo>
                    <a:pt x="36" y="226"/>
                  </a:lnTo>
                  <a:lnTo>
                    <a:pt x="16" y="190"/>
                  </a:lnTo>
                  <a:lnTo>
                    <a:pt x="54" y="174"/>
                  </a:lnTo>
                  <a:lnTo>
                    <a:pt x="44" y="134"/>
                  </a:lnTo>
                  <a:lnTo>
                    <a:pt x="84" y="128"/>
                  </a:lnTo>
                  <a:lnTo>
                    <a:pt x="82" y="86"/>
                  </a:lnTo>
                  <a:lnTo>
                    <a:pt x="122" y="88"/>
                  </a:lnTo>
                  <a:lnTo>
                    <a:pt x="128" y="48"/>
                  </a:lnTo>
                  <a:lnTo>
                    <a:pt x="168" y="58"/>
                  </a:lnTo>
                  <a:lnTo>
                    <a:pt x="182" y="20"/>
                  </a:lnTo>
                  <a:lnTo>
                    <a:pt x="218" y="38"/>
                  </a:lnTo>
                  <a:lnTo>
                    <a:pt x="240" y="4"/>
                  </a:lnTo>
                  <a:lnTo>
                    <a:pt x="272" y="28"/>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2403" y="2864"/>
              <a:ext cx="444" cy="444"/>
            </a:xfrm>
            <a:custGeom>
              <a:avLst/>
              <a:gdLst>
                <a:gd name="T0" fmla="*/ 444 w 444"/>
                <a:gd name="T1" fmla="*/ 208 h 444"/>
                <a:gd name="T2" fmla="*/ 442 w 444"/>
                <a:gd name="T3" fmla="*/ 252 h 444"/>
                <a:gd name="T4" fmla="*/ 432 w 444"/>
                <a:gd name="T5" fmla="*/ 296 h 444"/>
                <a:gd name="T6" fmla="*/ 414 w 444"/>
                <a:gd name="T7" fmla="*/ 334 h 444"/>
                <a:gd name="T8" fmla="*/ 388 w 444"/>
                <a:gd name="T9" fmla="*/ 368 h 444"/>
                <a:gd name="T10" fmla="*/ 358 w 444"/>
                <a:gd name="T11" fmla="*/ 398 h 444"/>
                <a:gd name="T12" fmla="*/ 322 w 444"/>
                <a:gd name="T13" fmla="*/ 420 h 444"/>
                <a:gd name="T14" fmla="*/ 280 w 444"/>
                <a:gd name="T15" fmla="*/ 436 h 444"/>
                <a:gd name="T16" fmla="*/ 236 w 444"/>
                <a:gd name="T17" fmla="*/ 444 h 444"/>
                <a:gd name="T18" fmla="*/ 214 w 444"/>
                <a:gd name="T19" fmla="*/ 444 h 444"/>
                <a:gd name="T20" fmla="*/ 170 w 444"/>
                <a:gd name="T21" fmla="*/ 438 h 444"/>
                <a:gd name="T22" fmla="*/ 128 w 444"/>
                <a:gd name="T23" fmla="*/ 424 h 444"/>
                <a:gd name="T24" fmla="*/ 92 w 444"/>
                <a:gd name="T25" fmla="*/ 402 h 444"/>
                <a:gd name="T26" fmla="*/ 60 w 444"/>
                <a:gd name="T27" fmla="*/ 374 h 444"/>
                <a:gd name="T28" fmla="*/ 34 w 444"/>
                <a:gd name="T29" fmla="*/ 340 h 444"/>
                <a:gd name="T30" fmla="*/ 14 w 444"/>
                <a:gd name="T31" fmla="*/ 302 h 444"/>
                <a:gd name="T32" fmla="*/ 2 w 444"/>
                <a:gd name="T33" fmla="*/ 260 h 444"/>
                <a:gd name="T34" fmla="*/ 0 w 444"/>
                <a:gd name="T35" fmla="*/ 236 h 444"/>
                <a:gd name="T36" fmla="*/ 2 w 444"/>
                <a:gd name="T37" fmla="*/ 192 h 444"/>
                <a:gd name="T38" fmla="*/ 12 w 444"/>
                <a:gd name="T39" fmla="*/ 150 h 444"/>
                <a:gd name="T40" fmla="*/ 30 w 444"/>
                <a:gd name="T41" fmla="*/ 110 h 444"/>
                <a:gd name="T42" fmla="*/ 56 w 444"/>
                <a:gd name="T43" fmla="*/ 76 h 444"/>
                <a:gd name="T44" fmla="*/ 86 w 444"/>
                <a:gd name="T45" fmla="*/ 46 h 444"/>
                <a:gd name="T46" fmla="*/ 122 w 444"/>
                <a:gd name="T47" fmla="*/ 24 h 444"/>
                <a:gd name="T48" fmla="*/ 164 w 444"/>
                <a:gd name="T49" fmla="*/ 8 h 444"/>
                <a:gd name="T50" fmla="*/ 208 w 444"/>
                <a:gd name="T51" fmla="*/ 0 h 444"/>
                <a:gd name="T52" fmla="*/ 230 w 444"/>
                <a:gd name="T53" fmla="*/ 0 h 444"/>
                <a:gd name="T54" fmla="*/ 274 w 444"/>
                <a:gd name="T55" fmla="*/ 6 h 444"/>
                <a:gd name="T56" fmla="*/ 314 w 444"/>
                <a:gd name="T57" fmla="*/ 20 h 444"/>
                <a:gd name="T58" fmla="*/ 352 w 444"/>
                <a:gd name="T59" fmla="*/ 42 h 444"/>
                <a:gd name="T60" fmla="*/ 384 w 444"/>
                <a:gd name="T61" fmla="*/ 70 h 444"/>
                <a:gd name="T62" fmla="*/ 410 w 444"/>
                <a:gd name="T63" fmla="*/ 104 h 444"/>
                <a:gd name="T64" fmla="*/ 428 w 444"/>
                <a:gd name="T65" fmla="*/ 142 h 444"/>
                <a:gd name="T66" fmla="*/ 440 w 444"/>
                <a:gd name="T67" fmla="*/ 186 h 444"/>
                <a:gd name="T68" fmla="*/ 444 w 444"/>
                <a:gd name="T69" fmla="*/ 208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4">
                  <a:moveTo>
                    <a:pt x="444" y="208"/>
                  </a:moveTo>
                  <a:lnTo>
                    <a:pt x="444" y="208"/>
                  </a:lnTo>
                  <a:lnTo>
                    <a:pt x="444" y="230"/>
                  </a:lnTo>
                  <a:lnTo>
                    <a:pt x="442" y="252"/>
                  </a:lnTo>
                  <a:lnTo>
                    <a:pt x="438" y="274"/>
                  </a:lnTo>
                  <a:lnTo>
                    <a:pt x="432" y="296"/>
                  </a:lnTo>
                  <a:lnTo>
                    <a:pt x="424" y="316"/>
                  </a:lnTo>
                  <a:lnTo>
                    <a:pt x="414" y="334"/>
                  </a:lnTo>
                  <a:lnTo>
                    <a:pt x="402" y="352"/>
                  </a:lnTo>
                  <a:lnTo>
                    <a:pt x="388" y="368"/>
                  </a:lnTo>
                  <a:lnTo>
                    <a:pt x="374" y="384"/>
                  </a:lnTo>
                  <a:lnTo>
                    <a:pt x="358" y="398"/>
                  </a:lnTo>
                  <a:lnTo>
                    <a:pt x="340" y="410"/>
                  </a:lnTo>
                  <a:lnTo>
                    <a:pt x="322" y="420"/>
                  </a:lnTo>
                  <a:lnTo>
                    <a:pt x="302" y="430"/>
                  </a:lnTo>
                  <a:lnTo>
                    <a:pt x="280" y="436"/>
                  </a:lnTo>
                  <a:lnTo>
                    <a:pt x="258" y="442"/>
                  </a:lnTo>
                  <a:lnTo>
                    <a:pt x="236" y="444"/>
                  </a:lnTo>
                  <a:lnTo>
                    <a:pt x="236" y="444"/>
                  </a:lnTo>
                  <a:lnTo>
                    <a:pt x="214" y="444"/>
                  </a:lnTo>
                  <a:lnTo>
                    <a:pt x="192" y="442"/>
                  </a:lnTo>
                  <a:lnTo>
                    <a:pt x="170" y="438"/>
                  </a:lnTo>
                  <a:lnTo>
                    <a:pt x="148" y="432"/>
                  </a:lnTo>
                  <a:lnTo>
                    <a:pt x="128" y="424"/>
                  </a:lnTo>
                  <a:lnTo>
                    <a:pt x="110" y="414"/>
                  </a:lnTo>
                  <a:lnTo>
                    <a:pt x="92" y="402"/>
                  </a:lnTo>
                  <a:lnTo>
                    <a:pt x="76" y="388"/>
                  </a:lnTo>
                  <a:lnTo>
                    <a:pt x="60" y="374"/>
                  </a:lnTo>
                  <a:lnTo>
                    <a:pt x="46" y="358"/>
                  </a:lnTo>
                  <a:lnTo>
                    <a:pt x="34" y="340"/>
                  </a:lnTo>
                  <a:lnTo>
                    <a:pt x="24" y="322"/>
                  </a:lnTo>
                  <a:lnTo>
                    <a:pt x="14" y="302"/>
                  </a:lnTo>
                  <a:lnTo>
                    <a:pt x="8" y="280"/>
                  </a:lnTo>
                  <a:lnTo>
                    <a:pt x="2" y="260"/>
                  </a:lnTo>
                  <a:lnTo>
                    <a:pt x="0" y="236"/>
                  </a:lnTo>
                  <a:lnTo>
                    <a:pt x="0" y="236"/>
                  </a:lnTo>
                  <a:lnTo>
                    <a:pt x="0" y="214"/>
                  </a:lnTo>
                  <a:lnTo>
                    <a:pt x="2" y="192"/>
                  </a:lnTo>
                  <a:lnTo>
                    <a:pt x="6" y="170"/>
                  </a:lnTo>
                  <a:lnTo>
                    <a:pt x="12" y="150"/>
                  </a:lnTo>
                  <a:lnTo>
                    <a:pt x="20" y="130"/>
                  </a:lnTo>
                  <a:lnTo>
                    <a:pt x="30" y="110"/>
                  </a:lnTo>
                  <a:lnTo>
                    <a:pt x="42" y="92"/>
                  </a:lnTo>
                  <a:lnTo>
                    <a:pt x="56" y="76"/>
                  </a:lnTo>
                  <a:lnTo>
                    <a:pt x="70" y="60"/>
                  </a:lnTo>
                  <a:lnTo>
                    <a:pt x="86" y="46"/>
                  </a:lnTo>
                  <a:lnTo>
                    <a:pt x="104" y="34"/>
                  </a:lnTo>
                  <a:lnTo>
                    <a:pt x="122" y="24"/>
                  </a:lnTo>
                  <a:lnTo>
                    <a:pt x="142" y="16"/>
                  </a:lnTo>
                  <a:lnTo>
                    <a:pt x="164" y="8"/>
                  </a:lnTo>
                  <a:lnTo>
                    <a:pt x="184" y="4"/>
                  </a:lnTo>
                  <a:lnTo>
                    <a:pt x="208" y="0"/>
                  </a:lnTo>
                  <a:lnTo>
                    <a:pt x="208" y="0"/>
                  </a:lnTo>
                  <a:lnTo>
                    <a:pt x="230" y="0"/>
                  </a:lnTo>
                  <a:lnTo>
                    <a:pt x="252" y="2"/>
                  </a:lnTo>
                  <a:lnTo>
                    <a:pt x="274" y="6"/>
                  </a:lnTo>
                  <a:lnTo>
                    <a:pt x="294" y="12"/>
                  </a:lnTo>
                  <a:lnTo>
                    <a:pt x="314" y="20"/>
                  </a:lnTo>
                  <a:lnTo>
                    <a:pt x="334" y="30"/>
                  </a:lnTo>
                  <a:lnTo>
                    <a:pt x="352" y="42"/>
                  </a:lnTo>
                  <a:lnTo>
                    <a:pt x="368" y="56"/>
                  </a:lnTo>
                  <a:lnTo>
                    <a:pt x="384" y="70"/>
                  </a:lnTo>
                  <a:lnTo>
                    <a:pt x="398" y="86"/>
                  </a:lnTo>
                  <a:lnTo>
                    <a:pt x="410" y="104"/>
                  </a:lnTo>
                  <a:lnTo>
                    <a:pt x="420" y="122"/>
                  </a:lnTo>
                  <a:lnTo>
                    <a:pt x="428" y="142"/>
                  </a:lnTo>
                  <a:lnTo>
                    <a:pt x="436" y="164"/>
                  </a:lnTo>
                  <a:lnTo>
                    <a:pt x="440" y="186"/>
                  </a:lnTo>
                  <a:lnTo>
                    <a:pt x="444" y="208"/>
                  </a:lnTo>
                  <a:lnTo>
                    <a:pt x="444" y="208"/>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Rectangle 22"/>
            <p:cNvSpPr>
              <a:spLocks noChangeArrowheads="1"/>
            </p:cNvSpPr>
            <p:nvPr/>
          </p:nvSpPr>
          <p:spPr bwMode="auto">
            <a:xfrm rot="21480000">
              <a:off x="2424" y="3024"/>
              <a:ext cx="19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147CC1"/>
                  </a:solidFill>
                  <a:effectLst/>
                  <a:latin typeface="Calibri" panose="020F0502020204030204" pitchFamily="34" charset="0"/>
                </a:rPr>
                <a:t>APP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rot="21480000">
              <a:off x="2568" y="3022"/>
              <a:ext cx="9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147CC1"/>
                  </a:solidFill>
                  <a:effectLst/>
                  <a:latin typeface="Calibri" panose="020F0502020204030204" pitchFamily="34" charset="0"/>
                </a:rPr>
                <a:t>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rot="21480000">
              <a:off x="2616" y="3022"/>
              <a:ext cx="10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147CC1"/>
                  </a:solidFill>
                  <a:effectLst/>
                  <a:latin typeface="Calibri" panose="020F0502020204030204" pitchFamily="34" charset="0"/>
                </a:rPr>
                <a:t>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rot="21480000">
              <a:off x="2674" y="3018"/>
              <a:ext cx="19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147CC1"/>
                  </a:solidFill>
                  <a:effectLst/>
                  <a:latin typeface="Calibri" panose="020F0502020204030204" pitchFamily="34" charset="0"/>
                </a:rPr>
                <a:t>VED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Freeform 26"/>
            <p:cNvSpPr>
              <a:spLocks/>
            </p:cNvSpPr>
            <p:nvPr/>
          </p:nvSpPr>
          <p:spPr bwMode="auto">
            <a:xfrm>
              <a:off x="4401" y="1510"/>
              <a:ext cx="1296" cy="1840"/>
            </a:xfrm>
            <a:custGeom>
              <a:avLst/>
              <a:gdLst>
                <a:gd name="T0" fmla="*/ 0 w 1296"/>
                <a:gd name="T1" fmla="*/ 0 h 1840"/>
                <a:gd name="T2" fmla="*/ 0 w 1296"/>
                <a:gd name="T3" fmla="*/ 1840 h 1840"/>
                <a:gd name="T4" fmla="*/ 1296 w 1296"/>
                <a:gd name="T5" fmla="*/ 1840 h 1840"/>
                <a:gd name="T6" fmla="*/ 1296 w 1296"/>
                <a:gd name="T7" fmla="*/ 434 h 1840"/>
                <a:gd name="T8" fmla="*/ 864 w 1296"/>
                <a:gd name="T9" fmla="*/ 434 h 1840"/>
                <a:gd name="T10" fmla="*/ 864 w 1296"/>
                <a:gd name="T11" fmla="*/ 0 h 1840"/>
                <a:gd name="T12" fmla="*/ 0 w 1296"/>
                <a:gd name="T13" fmla="*/ 0 h 1840"/>
              </a:gdLst>
              <a:ahLst/>
              <a:cxnLst>
                <a:cxn ang="0">
                  <a:pos x="T0" y="T1"/>
                </a:cxn>
                <a:cxn ang="0">
                  <a:pos x="T2" y="T3"/>
                </a:cxn>
                <a:cxn ang="0">
                  <a:pos x="T4" y="T5"/>
                </a:cxn>
                <a:cxn ang="0">
                  <a:pos x="T6" y="T7"/>
                </a:cxn>
                <a:cxn ang="0">
                  <a:pos x="T8" y="T9"/>
                </a:cxn>
                <a:cxn ang="0">
                  <a:pos x="T10" y="T11"/>
                </a:cxn>
                <a:cxn ang="0">
                  <a:pos x="T12" y="T13"/>
                </a:cxn>
              </a:cxnLst>
              <a:rect l="0" t="0" r="r" b="b"/>
              <a:pathLst>
                <a:path w="1296" h="1840">
                  <a:moveTo>
                    <a:pt x="0" y="0"/>
                  </a:moveTo>
                  <a:lnTo>
                    <a:pt x="0" y="1840"/>
                  </a:lnTo>
                  <a:lnTo>
                    <a:pt x="1296" y="1840"/>
                  </a:lnTo>
                  <a:lnTo>
                    <a:pt x="1296" y="434"/>
                  </a:lnTo>
                  <a:lnTo>
                    <a:pt x="864" y="434"/>
                  </a:lnTo>
                  <a:lnTo>
                    <a:pt x="864" y="0"/>
                  </a:lnTo>
                  <a:lnTo>
                    <a:pt x="0" y="0"/>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p:cNvSpPr>
            <p:nvPr/>
          </p:nvSpPr>
          <p:spPr bwMode="auto">
            <a:xfrm>
              <a:off x="5341" y="1554"/>
              <a:ext cx="314" cy="314"/>
            </a:xfrm>
            <a:custGeom>
              <a:avLst/>
              <a:gdLst>
                <a:gd name="T0" fmla="*/ 0 w 314"/>
                <a:gd name="T1" fmla="*/ 314 h 314"/>
                <a:gd name="T2" fmla="*/ 314 w 314"/>
                <a:gd name="T3" fmla="*/ 314 h 314"/>
                <a:gd name="T4" fmla="*/ 0 w 314"/>
                <a:gd name="T5" fmla="*/ 0 h 314"/>
                <a:gd name="T6" fmla="*/ 0 w 314"/>
                <a:gd name="T7" fmla="*/ 314 h 314"/>
              </a:gdLst>
              <a:ahLst/>
              <a:cxnLst>
                <a:cxn ang="0">
                  <a:pos x="T0" y="T1"/>
                </a:cxn>
                <a:cxn ang="0">
                  <a:pos x="T2" y="T3"/>
                </a:cxn>
                <a:cxn ang="0">
                  <a:pos x="T4" y="T5"/>
                </a:cxn>
                <a:cxn ang="0">
                  <a:pos x="T6" y="T7"/>
                </a:cxn>
              </a:cxnLst>
              <a:rect l="0" t="0" r="r" b="b"/>
              <a:pathLst>
                <a:path w="314" h="314">
                  <a:moveTo>
                    <a:pt x="0" y="314"/>
                  </a:moveTo>
                  <a:lnTo>
                    <a:pt x="314" y="314"/>
                  </a:lnTo>
                  <a:lnTo>
                    <a:pt x="0" y="0"/>
                  </a:lnTo>
                  <a:lnTo>
                    <a:pt x="0" y="314"/>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Line 28"/>
            <p:cNvSpPr>
              <a:spLocks noChangeShapeType="1"/>
            </p:cNvSpPr>
            <p:nvPr/>
          </p:nvSpPr>
          <p:spPr bwMode="auto">
            <a:xfrm>
              <a:off x="4525" y="1674"/>
              <a:ext cx="35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29"/>
            <p:cNvSpPr>
              <a:spLocks noChangeShapeType="1"/>
            </p:cNvSpPr>
            <p:nvPr/>
          </p:nvSpPr>
          <p:spPr bwMode="auto">
            <a:xfrm>
              <a:off x="4525" y="2818"/>
              <a:ext cx="35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Line 30"/>
            <p:cNvSpPr>
              <a:spLocks noChangeShapeType="1"/>
            </p:cNvSpPr>
            <p:nvPr/>
          </p:nvSpPr>
          <p:spPr bwMode="auto">
            <a:xfrm>
              <a:off x="4701" y="2020"/>
              <a:ext cx="87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Line 31"/>
            <p:cNvSpPr>
              <a:spLocks noChangeShapeType="1"/>
            </p:cNvSpPr>
            <p:nvPr/>
          </p:nvSpPr>
          <p:spPr bwMode="auto">
            <a:xfrm>
              <a:off x="4525" y="2108"/>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32"/>
            <p:cNvSpPr>
              <a:spLocks noChangeShapeType="1"/>
            </p:cNvSpPr>
            <p:nvPr/>
          </p:nvSpPr>
          <p:spPr bwMode="auto">
            <a:xfrm>
              <a:off x="4525" y="2204"/>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33"/>
            <p:cNvSpPr>
              <a:spLocks noChangeShapeType="1"/>
            </p:cNvSpPr>
            <p:nvPr/>
          </p:nvSpPr>
          <p:spPr bwMode="auto">
            <a:xfrm>
              <a:off x="4525" y="2300"/>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34"/>
            <p:cNvSpPr>
              <a:spLocks noChangeShapeType="1"/>
            </p:cNvSpPr>
            <p:nvPr/>
          </p:nvSpPr>
          <p:spPr bwMode="auto">
            <a:xfrm>
              <a:off x="4525" y="2396"/>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35"/>
            <p:cNvSpPr>
              <a:spLocks noChangeShapeType="1"/>
            </p:cNvSpPr>
            <p:nvPr/>
          </p:nvSpPr>
          <p:spPr bwMode="auto">
            <a:xfrm>
              <a:off x="4525" y="2490"/>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36"/>
            <p:cNvSpPr>
              <a:spLocks noChangeShapeType="1"/>
            </p:cNvSpPr>
            <p:nvPr/>
          </p:nvSpPr>
          <p:spPr bwMode="auto">
            <a:xfrm>
              <a:off x="4525" y="2586"/>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Line 37"/>
            <p:cNvSpPr>
              <a:spLocks noChangeShapeType="1"/>
            </p:cNvSpPr>
            <p:nvPr/>
          </p:nvSpPr>
          <p:spPr bwMode="auto">
            <a:xfrm>
              <a:off x="4525" y="2682"/>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p:cNvSpPr>
            <p:nvPr/>
          </p:nvSpPr>
          <p:spPr bwMode="auto">
            <a:xfrm>
              <a:off x="4769" y="1630"/>
              <a:ext cx="1296" cy="1840"/>
            </a:xfrm>
            <a:custGeom>
              <a:avLst/>
              <a:gdLst>
                <a:gd name="T0" fmla="*/ 0 w 1296"/>
                <a:gd name="T1" fmla="*/ 0 h 1840"/>
                <a:gd name="T2" fmla="*/ 0 w 1296"/>
                <a:gd name="T3" fmla="*/ 1840 h 1840"/>
                <a:gd name="T4" fmla="*/ 1296 w 1296"/>
                <a:gd name="T5" fmla="*/ 1840 h 1840"/>
                <a:gd name="T6" fmla="*/ 1296 w 1296"/>
                <a:gd name="T7" fmla="*/ 434 h 1840"/>
                <a:gd name="T8" fmla="*/ 864 w 1296"/>
                <a:gd name="T9" fmla="*/ 434 h 1840"/>
                <a:gd name="T10" fmla="*/ 864 w 1296"/>
                <a:gd name="T11" fmla="*/ 0 h 1840"/>
                <a:gd name="T12" fmla="*/ 0 w 1296"/>
                <a:gd name="T13" fmla="*/ 0 h 1840"/>
              </a:gdLst>
              <a:ahLst/>
              <a:cxnLst>
                <a:cxn ang="0">
                  <a:pos x="T0" y="T1"/>
                </a:cxn>
                <a:cxn ang="0">
                  <a:pos x="T2" y="T3"/>
                </a:cxn>
                <a:cxn ang="0">
                  <a:pos x="T4" y="T5"/>
                </a:cxn>
                <a:cxn ang="0">
                  <a:pos x="T6" y="T7"/>
                </a:cxn>
                <a:cxn ang="0">
                  <a:pos x="T8" y="T9"/>
                </a:cxn>
                <a:cxn ang="0">
                  <a:pos x="T10" y="T11"/>
                </a:cxn>
                <a:cxn ang="0">
                  <a:pos x="T12" y="T13"/>
                </a:cxn>
              </a:cxnLst>
              <a:rect l="0" t="0" r="r" b="b"/>
              <a:pathLst>
                <a:path w="1296" h="1840">
                  <a:moveTo>
                    <a:pt x="0" y="0"/>
                  </a:moveTo>
                  <a:lnTo>
                    <a:pt x="0" y="1840"/>
                  </a:lnTo>
                  <a:lnTo>
                    <a:pt x="1296" y="1840"/>
                  </a:lnTo>
                  <a:lnTo>
                    <a:pt x="1296" y="434"/>
                  </a:lnTo>
                  <a:lnTo>
                    <a:pt x="864" y="434"/>
                  </a:lnTo>
                  <a:lnTo>
                    <a:pt x="864" y="0"/>
                  </a:lnTo>
                  <a:lnTo>
                    <a:pt x="0" y="0"/>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5709" y="1674"/>
              <a:ext cx="314" cy="314"/>
            </a:xfrm>
            <a:custGeom>
              <a:avLst/>
              <a:gdLst>
                <a:gd name="T0" fmla="*/ 0 w 314"/>
                <a:gd name="T1" fmla="*/ 314 h 314"/>
                <a:gd name="T2" fmla="*/ 314 w 314"/>
                <a:gd name="T3" fmla="*/ 314 h 314"/>
                <a:gd name="T4" fmla="*/ 0 w 314"/>
                <a:gd name="T5" fmla="*/ 0 h 314"/>
                <a:gd name="T6" fmla="*/ 0 w 314"/>
                <a:gd name="T7" fmla="*/ 314 h 314"/>
              </a:gdLst>
              <a:ahLst/>
              <a:cxnLst>
                <a:cxn ang="0">
                  <a:pos x="T0" y="T1"/>
                </a:cxn>
                <a:cxn ang="0">
                  <a:pos x="T2" y="T3"/>
                </a:cxn>
                <a:cxn ang="0">
                  <a:pos x="T4" y="T5"/>
                </a:cxn>
                <a:cxn ang="0">
                  <a:pos x="T6" y="T7"/>
                </a:cxn>
              </a:cxnLst>
              <a:rect l="0" t="0" r="r" b="b"/>
              <a:pathLst>
                <a:path w="314" h="314">
                  <a:moveTo>
                    <a:pt x="0" y="314"/>
                  </a:moveTo>
                  <a:lnTo>
                    <a:pt x="314" y="314"/>
                  </a:lnTo>
                  <a:lnTo>
                    <a:pt x="0" y="0"/>
                  </a:lnTo>
                  <a:lnTo>
                    <a:pt x="0" y="314"/>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Line 40"/>
            <p:cNvSpPr>
              <a:spLocks noChangeShapeType="1"/>
            </p:cNvSpPr>
            <p:nvPr/>
          </p:nvSpPr>
          <p:spPr bwMode="auto">
            <a:xfrm>
              <a:off x="4893" y="1794"/>
              <a:ext cx="35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41"/>
            <p:cNvSpPr>
              <a:spLocks noChangeShapeType="1"/>
            </p:cNvSpPr>
            <p:nvPr/>
          </p:nvSpPr>
          <p:spPr bwMode="auto">
            <a:xfrm>
              <a:off x="4893" y="2938"/>
              <a:ext cx="35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42"/>
            <p:cNvSpPr>
              <a:spLocks noChangeShapeType="1"/>
            </p:cNvSpPr>
            <p:nvPr/>
          </p:nvSpPr>
          <p:spPr bwMode="auto">
            <a:xfrm>
              <a:off x="5069" y="2140"/>
              <a:ext cx="87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43"/>
            <p:cNvSpPr>
              <a:spLocks noChangeShapeType="1"/>
            </p:cNvSpPr>
            <p:nvPr/>
          </p:nvSpPr>
          <p:spPr bwMode="auto">
            <a:xfrm>
              <a:off x="4893" y="2228"/>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44"/>
            <p:cNvSpPr>
              <a:spLocks noChangeShapeType="1"/>
            </p:cNvSpPr>
            <p:nvPr/>
          </p:nvSpPr>
          <p:spPr bwMode="auto">
            <a:xfrm>
              <a:off x="4893" y="2324"/>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45"/>
            <p:cNvSpPr>
              <a:spLocks noChangeShapeType="1"/>
            </p:cNvSpPr>
            <p:nvPr/>
          </p:nvSpPr>
          <p:spPr bwMode="auto">
            <a:xfrm>
              <a:off x="4893" y="2420"/>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46"/>
            <p:cNvSpPr>
              <a:spLocks noChangeShapeType="1"/>
            </p:cNvSpPr>
            <p:nvPr/>
          </p:nvSpPr>
          <p:spPr bwMode="auto">
            <a:xfrm>
              <a:off x="4893" y="2516"/>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47"/>
            <p:cNvSpPr>
              <a:spLocks noChangeShapeType="1"/>
            </p:cNvSpPr>
            <p:nvPr/>
          </p:nvSpPr>
          <p:spPr bwMode="auto">
            <a:xfrm>
              <a:off x="4893" y="2612"/>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48"/>
            <p:cNvSpPr>
              <a:spLocks noChangeShapeType="1"/>
            </p:cNvSpPr>
            <p:nvPr/>
          </p:nvSpPr>
          <p:spPr bwMode="auto">
            <a:xfrm>
              <a:off x="4893" y="2708"/>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Line 49"/>
            <p:cNvSpPr>
              <a:spLocks noChangeShapeType="1"/>
            </p:cNvSpPr>
            <p:nvPr/>
          </p:nvSpPr>
          <p:spPr bwMode="auto">
            <a:xfrm>
              <a:off x="4893" y="2802"/>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50"/>
            <p:cNvSpPr>
              <a:spLocks/>
            </p:cNvSpPr>
            <p:nvPr/>
          </p:nvSpPr>
          <p:spPr bwMode="auto">
            <a:xfrm>
              <a:off x="5137" y="1750"/>
              <a:ext cx="1296" cy="1840"/>
            </a:xfrm>
            <a:custGeom>
              <a:avLst/>
              <a:gdLst>
                <a:gd name="T0" fmla="*/ 0 w 1296"/>
                <a:gd name="T1" fmla="*/ 0 h 1840"/>
                <a:gd name="T2" fmla="*/ 0 w 1296"/>
                <a:gd name="T3" fmla="*/ 1840 h 1840"/>
                <a:gd name="T4" fmla="*/ 1296 w 1296"/>
                <a:gd name="T5" fmla="*/ 1840 h 1840"/>
                <a:gd name="T6" fmla="*/ 1296 w 1296"/>
                <a:gd name="T7" fmla="*/ 434 h 1840"/>
                <a:gd name="T8" fmla="*/ 864 w 1296"/>
                <a:gd name="T9" fmla="*/ 434 h 1840"/>
                <a:gd name="T10" fmla="*/ 864 w 1296"/>
                <a:gd name="T11" fmla="*/ 0 h 1840"/>
                <a:gd name="T12" fmla="*/ 0 w 1296"/>
                <a:gd name="T13" fmla="*/ 0 h 1840"/>
              </a:gdLst>
              <a:ahLst/>
              <a:cxnLst>
                <a:cxn ang="0">
                  <a:pos x="T0" y="T1"/>
                </a:cxn>
                <a:cxn ang="0">
                  <a:pos x="T2" y="T3"/>
                </a:cxn>
                <a:cxn ang="0">
                  <a:pos x="T4" y="T5"/>
                </a:cxn>
                <a:cxn ang="0">
                  <a:pos x="T6" y="T7"/>
                </a:cxn>
                <a:cxn ang="0">
                  <a:pos x="T8" y="T9"/>
                </a:cxn>
                <a:cxn ang="0">
                  <a:pos x="T10" y="T11"/>
                </a:cxn>
                <a:cxn ang="0">
                  <a:pos x="T12" y="T13"/>
                </a:cxn>
              </a:cxnLst>
              <a:rect l="0" t="0" r="r" b="b"/>
              <a:pathLst>
                <a:path w="1296" h="1840">
                  <a:moveTo>
                    <a:pt x="0" y="0"/>
                  </a:moveTo>
                  <a:lnTo>
                    <a:pt x="0" y="1840"/>
                  </a:lnTo>
                  <a:lnTo>
                    <a:pt x="1296" y="1840"/>
                  </a:lnTo>
                  <a:lnTo>
                    <a:pt x="1296" y="434"/>
                  </a:lnTo>
                  <a:lnTo>
                    <a:pt x="864" y="434"/>
                  </a:lnTo>
                  <a:lnTo>
                    <a:pt x="864" y="0"/>
                  </a:lnTo>
                  <a:lnTo>
                    <a:pt x="0" y="0"/>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1"/>
            <p:cNvSpPr>
              <a:spLocks/>
            </p:cNvSpPr>
            <p:nvPr/>
          </p:nvSpPr>
          <p:spPr bwMode="auto">
            <a:xfrm>
              <a:off x="6077" y="1794"/>
              <a:ext cx="314" cy="314"/>
            </a:xfrm>
            <a:custGeom>
              <a:avLst/>
              <a:gdLst>
                <a:gd name="T0" fmla="*/ 0 w 314"/>
                <a:gd name="T1" fmla="*/ 314 h 314"/>
                <a:gd name="T2" fmla="*/ 314 w 314"/>
                <a:gd name="T3" fmla="*/ 314 h 314"/>
                <a:gd name="T4" fmla="*/ 0 w 314"/>
                <a:gd name="T5" fmla="*/ 0 h 314"/>
                <a:gd name="T6" fmla="*/ 0 w 314"/>
                <a:gd name="T7" fmla="*/ 314 h 314"/>
              </a:gdLst>
              <a:ahLst/>
              <a:cxnLst>
                <a:cxn ang="0">
                  <a:pos x="T0" y="T1"/>
                </a:cxn>
                <a:cxn ang="0">
                  <a:pos x="T2" y="T3"/>
                </a:cxn>
                <a:cxn ang="0">
                  <a:pos x="T4" y="T5"/>
                </a:cxn>
                <a:cxn ang="0">
                  <a:pos x="T6" y="T7"/>
                </a:cxn>
              </a:cxnLst>
              <a:rect l="0" t="0" r="r" b="b"/>
              <a:pathLst>
                <a:path w="314" h="314">
                  <a:moveTo>
                    <a:pt x="0" y="314"/>
                  </a:moveTo>
                  <a:lnTo>
                    <a:pt x="314" y="314"/>
                  </a:lnTo>
                  <a:lnTo>
                    <a:pt x="0" y="0"/>
                  </a:lnTo>
                  <a:lnTo>
                    <a:pt x="0" y="314"/>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Line 52"/>
            <p:cNvSpPr>
              <a:spLocks noChangeShapeType="1"/>
            </p:cNvSpPr>
            <p:nvPr/>
          </p:nvSpPr>
          <p:spPr bwMode="auto">
            <a:xfrm>
              <a:off x="5261" y="1914"/>
              <a:ext cx="35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53"/>
            <p:cNvSpPr>
              <a:spLocks noChangeShapeType="1"/>
            </p:cNvSpPr>
            <p:nvPr/>
          </p:nvSpPr>
          <p:spPr bwMode="auto">
            <a:xfrm>
              <a:off x="5261" y="3058"/>
              <a:ext cx="35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54"/>
            <p:cNvSpPr>
              <a:spLocks noChangeShapeType="1"/>
            </p:cNvSpPr>
            <p:nvPr/>
          </p:nvSpPr>
          <p:spPr bwMode="auto">
            <a:xfrm>
              <a:off x="5437" y="2262"/>
              <a:ext cx="870"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55"/>
            <p:cNvSpPr>
              <a:spLocks noChangeShapeType="1"/>
            </p:cNvSpPr>
            <p:nvPr/>
          </p:nvSpPr>
          <p:spPr bwMode="auto">
            <a:xfrm>
              <a:off x="5261" y="2350"/>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56"/>
            <p:cNvSpPr>
              <a:spLocks noChangeShapeType="1"/>
            </p:cNvSpPr>
            <p:nvPr/>
          </p:nvSpPr>
          <p:spPr bwMode="auto">
            <a:xfrm>
              <a:off x="5261" y="2444"/>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57"/>
            <p:cNvSpPr>
              <a:spLocks noChangeShapeType="1"/>
            </p:cNvSpPr>
            <p:nvPr/>
          </p:nvSpPr>
          <p:spPr bwMode="auto">
            <a:xfrm>
              <a:off x="5261" y="2540"/>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Line 58"/>
            <p:cNvSpPr>
              <a:spLocks noChangeShapeType="1"/>
            </p:cNvSpPr>
            <p:nvPr/>
          </p:nvSpPr>
          <p:spPr bwMode="auto">
            <a:xfrm>
              <a:off x="5261" y="2636"/>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59"/>
            <p:cNvSpPr>
              <a:spLocks noChangeShapeType="1"/>
            </p:cNvSpPr>
            <p:nvPr/>
          </p:nvSpPr>
          <p:spPr bwMode="auto">
            <a:xfrm>
              <a:off x="5261" y="2732"/>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60"/>
            <p:cNvSpPr>
              <a:spLocks noChangeShapeType="1"/>
            </p:cNvSpPr>
            <p:nvPr/>
          </p:nvSpPr>
          <p:spPr bwMode="auto">
            <a:xfrm>
              <a:off x="5261" y="2828"/>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61"/>
            <p:cNvSpPr>
              <a:spLocks noChangeShapeType="1"/>
            </p:cNvSpPr>
            <p:nvPr/>
          </p:nvSpPr>
          <p:spPr bwMode="auto">
            <a:xfrm>
              <a:off x="5261" y="2924"/>
              <a:ext cx="1046"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TextBox 63"/>
          <p:cNvSpPr txBox="1"/>
          <p:nvPr/>
        </p:nvSpPr>
        <p:spPr>
          <a:xfrm>
            <a:off x="2543176" y="1772592"/>
            <a:ext cx="2256836" cy="461665"/>
          </a:xfrm>
          <a:prstGeom prst="rect">
            <a:avLst/>
          </a:prstGeom>
          <a:noFill/>
        </p:spPr>
        <p:txBody>
          <a:bodyPr wrap="none" rtlCol="0">
            <a:spAutoFit/>
          </a:bodyPr>
          <a:lstStyle/>
          <a:p>
            <a:r>
              <a:rPr lang="en-US" sz="2400" dirty="0"/>
              <a:t>Non-repudiation</a:t>
            </a:r>
          </a:p>
        </p:txBody>
      </p:sp>
      <p:sp>
        <p:nvSpPr>
          <p:cNvPr id="65" name="TextBox 64"/>
          <p:cNvSpPr txBox="1"/>
          <p:nvPr/>
        </p:nvSpPr>
        <p:spPr>
          <a:xfrm>
            <a:off x="7647458" y="1772592"/>
            <a:ext cx="1964384" cy="461665"/>
          </a:xfrm>
          <a:prstGeom prst="rect">
            <a:avLst/>
          </a:prstGeom>
          <a:noFill/>
        </p:spPr>
        <p:txBody>
          <a:bodyPr wrap="none" rtlCol="0">
            <a:spAutoFit/>
          </a:bodyPr>
          <a:lstStyle/>
          <a:p>
            <a:r>
              <a:rPr lang="en-US" sz="2400" dirty="0"/>
              <a:t>Accountability</a:t>
            </a:r>
          </a:p>
        </p:txBody>
      </p:sp>
      <p:sp>
        <p:nvSpPr>
          <p:cNvPr id="66" name="TextBox 65"/>
          <p:cNvSpPr txBox="1"/>
          <p:nvPr/>
        </p:nvSpPr>
        <p:spPr>
          <a:xfrm>
            <a:off x="8054352" y="5884604"/>
            <a:ext cx="947695" cy="369332"/>
          </a:xfrm>
          <a:prstGeom prst="rect">
            <a:avLst/>
          </a:prstGeom>
          <a:noFill/>
        </p:spPr>
        <p:txBody>
          <a:bodyPr wrap="none" rtlCol="0">
            <a:spAutoFit/>
          </a:bodyPr>
          <a:lstStyle/>
          <a:p>
            <a:r>
              <a:rPr lang="en-US" dirty="0"/>
              <a:t>Log files</a:t>
            </a:r>
          </a:p>
        </p:txBody>
      </p:sp>
      <p:sp>
        <p:nvSpPr>
          <p:cNvPr id="67" name="TextBox 66"/>
          <p:cNvSpPr txBox="1"/>
          <p:nvPr/>
        </p:nvSpPr>
        <p:spPr>
          <a:xfrm>
            <a:off x="2719719" y="5884604"/>
            <a:ext cx="1819216" cy="369332"/>
          </a:xfrm>
          <a:prstGeom prst="rect">
            <a:avLst/>
          </a:prstGeom>
          <a:noFill/>
        </p:spPr>
        <p:txBody>
          <a:bodyPr wrap="none" rtlCol="0">
            <a:spAutoFit/>
          </a:bodyPr>
          <a:lstStyle/>
          <a:p>
            <a:r>
              <a:rPr lang="en-US" dirty="0"/>
              <a:t>Sealed document</a:t>
            </a:r>
          </a:p>
        </p:txBody>
      </p:sp>
    </p:spTree>
    <p:extLst>
      <p:ext uri="{BB962C8B-B14F-4D97-AF65-F5344CB8AC3E}">
        <p14:creationId xmlns:p14="http://schemas.microsoft.com/office/powerpoint/2010/main" val="332002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r>
              <a:rPr lang="en-US" dirty="0"/>
              <a:t>Does your organization allow group IDs for accessing network resources? If it doesn’t allow group IDs today, has it allowed them in the past? </a:t>
            </a:r>
          </a:p>
          <a:p>
            <a:r>
              <a:rPr lang="en-US" dirty="0"/>
              <a:t>Why did this policy change?</a:t>
            </a:r>
          </a:p>
          <a:p>
            <a:endParaRPr lang="en-US" dirty="0"/>
          </a:p>
        </p:txBody>
      </p:sp>
      <p:sp>
        <p:nvSpPr>
          <p:cNvPr id="2" name="Title 1"/>
          <p:cNvSpPr>
            <a:spLocks noGrp="1"/>
          </p:cNvSpPr>
          <p:nvPr>
            <p:ph type="title" idx="4294967295"/>
          </p:nvPr>
        </p:nvSpPr>
        <p:spPr>
          <a:xfrm>
            <a:off x="2133600" y="287338"/>
            <a:ext cx="10058400" cy="1084262"/>
          </a:xfrm>
        </p:spPr>
        <p:txBody>
          <a:bodyPr/>
          <a:lstStyle/>
          <a:p>
            <a:r>
              <a:rPr lang="en-US"/>
              <a:t>Discussion</a:t>
            </a:r>
            <a:endParaRPr lang="en-US" dirty="0"/>
          </a:p>
        </p:txBody>
      </p:sp>
    </p:spTree>
    <p:extLst>
      <p:ext uri="{BB962C8B-B14F-4D97-AF65-F5344CB8AC3E}">
        <p14:creationId xmlns:p14="http://schemas.microsoft.com/office/powerpoint/2010/main" val="91806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32506" y="241300"/>
            <a:ext cx="5839326" cy="1050925"/>
          </a:xfrm>
        </p:spPr>
        <p:txBody>
          <a:bodyPr/>
          <a:lstStyle/>
          <a:p>
            <a:r>
              <a:rPr lang="en-US" dirty="0"/>
              <a:t>Security baselining</a:t>
            </a:r>
          </a:p>
        </p:txBody>
      </p:sp>
      <p:sp>
        <p:nvSpPr>
          <p:cNvPr id="5" name="Content Placeholder 4"/>
          <p:cNvSpPr>
            <a:spLocks noGrp="1"/>
          </p:cNvSpPr>
          <p:nvPr>
            <p:ph sz="half" idx="4294967295"/>
          </p:nvPr>
        </p:nvSpPr>
        <p:spPr>
          <a:xfrm>
            <a:off x="0" y="1371600"/>
            <a:ext cx="9304338" cy="5245100"/>
          </a:xfrm>
        </p:spPr>
        <p:txBody>
          <a:bodyPr>
            <a:normAutofit/>
          </a:bodyPr>
          <a:lstStyle/>
          <a:p>
            <a:pPr lvl="1"/>
            <a:r>
              <a:rPr lang="en-US" dirty="0"/>
              <a:t>Understand your current environment.</a:t>
            </a:r>
          </a:p>
          <a:p>
            <a:pPr lvl="1"/>
            <a:r>
              <a:rPr lang="en-US" dirty="0"/>
              <a:t>Fundamental question:</a:t>
            </a:r>
          </a:p>
          <a:p>
            <a:pPr lvl="2"/>
            <a:r>
              <a:rPr lang="en-US" b="1" dirty="0"/>
              <a:t>Does IT security align with and support business objectives?</a:t>
            </a:r>
            <a:endParaRPr lang="en-US" sz="3000" dirty="0"/>
          </a:p>
          <a:p>
            <a:pPr lvl="1"/>
            <a:r>
              <a:rPr lang="en-US" dirty="0"/>
              <a:t>Are the security controls correct and updated?</a:t>
            </a:r>
          </a:p>
          <a:p>
            <a:pPr lvl="2"/>
            <a:r>
              <a:rPr lang="en-US" dirty="0"/>
              <a:t>Preventive controls:</a:t>
            </a:r>
          </a:p>
          <a:p>
            <a:pPr lvl="3"/>
            <a:r>
              <a:rPr lang="en-US" dirty="0"/>
              <a:t>Implemented at the right exposure points</a:t>
            </a:r>
          </a:p>
          <a:p>
            <a:pPr lvl="4"/>
            <a:r>
              <a:rPr lang="en-US" dirty="0"/>
              <a:t>Stop bad things as far away or as early as possible</a:t>
            </a:r>
            <a:endParaRPr lang="en-US" sz="2800" dirty="0"/>
          </a:p>
          <a:p>
            <a:pPr lvl="2"/>
            <a:r>
              <a:rPr lang="en-US" dirty="0"/>
              <a:t>Detective controls:</a:t>
            </a:r>
          </a:p>
          <a:p>
            <a:pPr lvl="3"/>
            <a:r>
              <a:rPr lang="en-US" dirty="0"/>
              <a:t>Alert human responders when a violation has occurred</a:t>
            </a:r>
          </a:p>
          <a:p>
            <a:pPr lvl="2"/>
            <a:r>
              <a:rPr lang="en-US" dirty="0"/>
              <a:t>Corrective controls:</a:t>
            </a:r>
          </a:p>
          <a:p>
            <a:pPr lvl="3"/>
            <a:r>
              <a:rPr lang="en-US" dirty="0"/>
              <a:t>Implemented and tested to work when you need them to</a:t>
            </a:r>
          </a:p>
        </p:txBody>
      </p:sp>
    </p:spTree>
    <p:extLst>
      <p:ext uri="{BB962C8B-B14F-4D97-AF65-F5344CB8AC3E}">
        <p14:creationId xmlns:p14="http://schemas.microsoft.com/office/powerpoint/2010/main" val="81337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pPr lvl="0"/>
            <a:r>
              <a:rPr lang="en-US"/>
              <a:t>What is a bigger threat to your organization–internal personnel or external humans?</a:t>
            </a:r>
          </a:p>
          <a:p>
            <a:pPr lvl="0"/>
            <a:r>
              <a:rPr lang="en-US"/>
              <a:t>How do you control each group differently?</a:t>
            </a:r>
          </a:p>
          <a:p>
            <a:endParaRPr lang="en-US" dirty="0"/>
          </a:p>
        </p:txBody>
      </p:sp>
      <p:sp>
        <p:nvSpPr>
          <p:cNvPr id="2" name="Title 1"/>
          <p:cNvSpPr>
            <a:spLocks noGrp="1"/>
          </p:cNvSpPr>
          <p:nvPr>
            <p:ph type="title" idx="4294967295"/>
          </p:nvPr>
        </p:nvSpPr>
        <p:spPr>
          <a:xfrm>
            <a:off x="2133600" y="287338"/>
            <a:ext cx="10058400" cy="1084262"/>
          </a:xfrm>
        </p:spPr>
        <p:txBody>
          <a:bodyPr/>
          <a:lstStyle/>
          <a:p>
            <a:r>
              <a:rPr lang="en-US"/>
              <a:t>Discussion</a:t>
            </a:r>
            <a:endParaRPr lang="en-US" dirty="0"/>
          </a:p>
        </p:txBody>
      </p:sp>
    </p:spTree>
    <p:extLst>
      <p:ext uri="{BB962C8B-B14F-4D97-AF65-F5344CB8AC3E}">
        <p14:creationId xmlns:p14="http://schemas.microsoft.com/office/powerpoint/2010/main" val="275409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1468438" y="2020888"/>
            <a:ext cx="9705975" cy="3946525"/>
            <a:chOff x="925" y="1273"/>
            <a:chExt cx="6114" cy="2486"/>
          </a:xfrm>
        </p:grpSpPr>
        <p:sp>
          <p:nvSpPr>
            <p:cNvPr id="8" name="AutoShape 3"/>
            <p:cNvSpPr>
              <a:spLocks noChangeAspect="1" noChangeArrowheads="1" noTextEdit="1"/>
            </p:cNvSpPr>
            <p:nvPr/>
          </p:nvSpPr>
          <p:spPr bwMode="auto">
            <a:xfrm>
              <a:off x="925" y="1273"/>
              <a:ext cx="6114" cy="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2291" y="1971"/>
              <a:ext cx="3876" cy="1742"/>
            </a:xfrm>
            <a:custGeom>
              <a:avLst/>
              <a:gdLst>
                <a:gd name="T0" fmla="*/ 0 w 3876"/>
                <a:gd name="T1" fmla="*/ 0 h 1742"/>
                <a:gd name="T2" fmla="*/ 3876 w 3876"/>
                <a:gd name="T3" fmla="*/ 0 h 1742"/>
                <a:gd name="T4" fmla="*/ 3876 w 3876"/>
                <a:gd name="T5" fmla="*/ 1742 h 1742"/>
                <a:gd name="T6" fmla="*/ 0 w 3876"/>
                <a:gd name="T7" fmla="*/ 1742 h 1742"/>
                <a:gd name="T8" fmla="*/ 0 w 3876"/>
                <a:gd name="T9" fmla="*/ 0 h 1742"/>
                <a:gd name="T10" fmla="*/ 0 w 3876"/>
                <a:gd name="T11" fmla="*/ 0 h 1742"/>
              </a:gdLst>
              <a:ahLst/>
              <a:cxnLst>
                <a:cxn ang="0">
                  <a:pos x="T0" y="T1"/>
                </a:cxn>
                <a:cxn ang="0">
                  <a:pos x="T2" y="T3"/>
                </a:cxn>
                <a:cxn ang="0">
                  <a:pos x="T4" y="T5"/>
                </a:cxn>
                <a:cxn ang="0">
                  <a:pos x="T6" y="T7"/>
                </a:cxn>
                <a:cxn ang="0">
                  <a:pos x="T8" y="T9"/>
                </a:cxn>
                <a:cxn ang="0">
                  <a:pos x="T10" y="T11"/>
                </a:cxn>
              </a:cxnLst>
              <a:rect l="0" t="0" r="r" b="b"/>
              <a:pathLst>
                <a:path w="3876" h="1742">
                  <a:moveTo>
                    <a:pt x="0" y="0"/>
                  </a:moveTo>
                  <a:lnTo>
                    <a:pt x="3876" y="0"/>
                  </a:lnTo>
                  <a:lnTo>
                    <a:pt x="3876" y="1742"/>
                  </a:lnTo>
                  <a:lnTo>
                    <a:pt x="0" y="174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3235" y="2411"/>
              <a:ext cx="2852" cy="1256"/>
            </a:xfrm>
            <a:custGeom>
              <a:avLst/>
              <a:gdLst>
                <a:gd name="T0" fmla="*/ 0 w 2852"/>
                <a:gd name="T1" fmla="*/ 0 h 1256"/>
                <a:gd name="T2" fmla="*/ 2852 w 2852"/>
                <a:gd name="T3" fmla="*/ 0 h 1256"/>
                <a:gd name="T4" fmla="*/ 2852 w 2852"/>
                <a:gd name="T5" fmla="*/ 1256 h 1256"/>
                <a:gd name="T6" fmla="*/ 0 w 2852"/>
                <a:gd name="T7" fmla="*/ 1256 h 1256"/>
                <a:gd name="T8" fmla="*/ 0 w 2852"/>
                <a:gd name="T9" fmla="*/ 0 h 1256"/>
                <a:gd name="T10" fmla="*/ 0 w 2852"/>
                <a:gd name="T11" fmla="*/ 0 h 1256"/>
              </a:gdLst>
              <a:ahLst/>
              <a:cxnLst>
                <a:cxn ang="0">
                  <a:pos x="T0" y="T1"/>
                </a:cxn>
                <a:cxn ang="0">
                  <a:pos x="T2" y="T3"/>
                </a:cxn>
                <a:cxn ang="0">
                  <a:pos x="T4" y="T5"/>
                </a:cxn>
                <a:cxn ang="0">
                  <a:pos x="T6" y="T7"/>
                </a:cxn>
                <a:cxn ang="0">
                  <a:pos x="T8" y="T9"/>
                </a:cxn>
                <a:cxn ang="0">
                  <a:pos x="T10" y="T11"/>
                </a:cxn>
              </a:cxnLst>
              <a:rect l="0" t="0" r="r" b="b"/>
              <a:pathLst>
                <a:path w="2852" h="1256">
                  <a:moveTo>
                    <a:pt x="0" y="0"/>
                  </a:moveTo>
                  <a:lnTo>
                    <a:pt x="2852" y="0"/>
                  </a:lnTo>
                  <a:lnTo>
                    <a:pt x="2852" y="1256"/>
                  </a:lnTo>
                  <a:lnTo>
                    <a:pt x="0" y="125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6053" y="2673"/>
              <a:ext cx="200" cy="92"/>
            </a:xfrm>
            <a:custGeom>
              <a:avLst/>
              <a:gdLst>
                <a:gd name="T0" fmla="*/ 0 w 200"/>
                <a:gd name="T1" fmla="*/ 46 h 92"/>
                <a:gd name="T2" fmla="*/ 80 w 200"/>
                <a:gd name="T3" fmla="*/ 0 h 92"/>
                <a:gd name="T4" fmla="*/ 80 w 200"/>
                <a:gd name="T5" fmla="*/ 38 h 92"/>
                <a:gd name="T6" fmla="*/ 200 w 200"/>
                <a:gd name="T7" fmla="*/ 38 h 92"/>
                <a:gd name="T8" fmla="*/ 200 w 200"/>
                <a:gd name="T9" fmla="*/ 54 h 92"/>
                <a:gd name="T10" fmla="*/ 80 w 200"/>
                <a:gd name="T11" fmla="*/ 54 h 92"/>
                <a:gd name="T12" fmla="*/ 80 w 200"/>
                <a:gd name="T13" fmla="*/ 92 h 92"/>
                <a:gd name="T14" fmla="*/ 0 w 200"/>
                <a:gd name="T15" fmla="*/ 46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92">
                  <a:moveTo>
                    <a:pt x="0" y="46"/>
                  </a:moveTo>
                  <a:lnTo>
                    <a:pt x="80" y="0"/>
                  </a:lnTo>
                  <a:lnTo>
                    <a:pt x="80" y="38"/>
                  </a:lnTo>
                  <a:lnTo>
                    <a:pt x="200" y="38"/>
                  </a:lnTo>
                  <a:lnTo>
                    <a:pt x="200" y="54"/>
                  </a:lnTo>
                  <a:lnTo>
                    <a:pt x="80" y="54"/>
                  </a:lnTo>
                  <a:lnTo>
                    <a:pt x="80" y="92"/>
                  </a:lnTo>
                  <a:lnTo>
                    <a:pt x="0" y="46"/>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6045" y="2665"/>
              <a:ext cx="212" cy="108"/>
            </a:xfrm>
            <a:custGeom>
              <a:avLst/>
              <a:gdLst>
                <a:gd name="T0" fmla="*/ 84 w 212"/>
                <a:gd name="T1" fmla="*/ 14 h 108"/>
                <a:gd name="T2" fmla="*/ 84 w 212"/>
                <a:gd name="T3" fmla="*/ 50 h 108"/>
                <a:gd name="T4" fmla="*/ 204 w 212"/>
                <a:gd name="T5" fmla="*/ 50 h 108"/>
                <a:gd name="T6" fmla="*/ 204 w 212"/>
                <a:gd name="T7" fmla="*/ 58 h 108"/>
                <a:gd name="T8" fmla="*/ 84 w 212"/>
                <a:gd name="T9" fmla="*/ 58 h 108"/>
                <a:gd name="T10" fmla="*/ 84 w 212"/>
                <a:gd name="T11" fmla="*/ 94 h 108"/>
                <a:gd name="T12" fmla="*/ 16 w 212"/>
                <a:gd name="T13" fmla="*/ 54 h 108"/>
                <a:gd name="T14" fmla="*/ 84 w 212"/>
                <a:gd name="T15" fmla="*/ 14 h 108"/>
                <a:gd name="T16" fmla="*/ 92 w 212"/>
                <a:gd name="T17" fmla="*/ 0 h 108"/>
                <a:gd name="T18" fmla="*/ 80 w 212"/>
                <a:gd name="T19" fmla="*/ 8 h 108"/>
                <a:gd name="T20" fmla="*/ 12 w 212"/>
                <a:gd name="T21" fmla="*/ 48 h 108"/>
                <a:gd name="T22" fmla="*/ 0 w 212"/>
                <a:gd name="T23" fmla="*/ 54 h 108"/>
                <a:gd name="T24" fmla="*/ 12 w 212"/>
                <a:gd name="T25" fmla="*/ 62 h 108"/>
                <a:gd name="T26" fmla="*/ 80 w 212"/>
                <a:gd name="T27" fmla="*/ 100 h 108"/>
                <a:gd name="T28" fmla="*/ 92 w 212"/>
                <a:gd name="T29" fmla="*/ 108 h 108"/>
                <a:gd name="T30" fmla="*/ 92 w 212"/>
                <a:gd name="T31" fmla="*/ 94 h 108"/>
                <a:gd name="T32" fmla="*/ 92 w 212"/>
                <a:gd name="T33" fmla="*/ 66 h 108"/>
                <a:gd name="T34" fmla="*/ 204 w 212"/>
                <a:gd name="T35" fmla="*/ 66 h 108"/>
                <a:gd name="T36" fmla="*/ 212 w 212"/>
                <a:gd name="T37" fmla="*/ 66 h 108"/>
                <a:gd name="T38" fmla="*/ 212 w 212"/>
                <a:gd name="T39" fmla="*/ 58 h 108"/>
                <a:gd name="T40" fmla="*/ 212 w 212"/>
                <a:gd name="T41" fmla="*/ 50 h 108"/>
                <a:gd name="T42" fmla="*/ 212 w 212"/>
                <a:gd name="T43" fmla="*/ 42 h 108"/>
                <a:gd name="T44" fmla="*/ 204 w 212"/>
                <a:gd name="T45" fmla="*/ 42 h 108"/>
                <a:gd name="T46" fmla="*/ 92 w 212"/>
                <a:gd name="T47" fmla="*/ 42 h 108"/>
                <a:gd name="T48" fmla="*/ 92 w 212"/>
                <a:gd name="T49" fmla="*/ 14 h 108"/>
                <a:gd name="T50" fmla="*/ 92 w 212"/>
                <a:gd name="T51" fmla="*/ 0 h 108"/>
                <a:gd name="T52" fmla="*/ 92 w 212"/>
                <a:gd name="T5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2" h="108">
                  <a:moveTo>
                    <a:pt x="84" y="14"/>
                  </a:moveTo>
                  <a:lnTo>
                    <a:pt x="84" y="50"/>
                  </a:lnTo>
                  <a:lnTo>
                    <a:pt x="204" y="50"/>
                  </a:lnTo>
                  <a:lnTo>
                    <a:pt x="204" y="58"/>
                  </a:lnTo>
                  <a:lnTo>
                    <a:pt x="84" y="58"/>
                  </a:lnTo>
                  <a:lnTo>
                    <a:pt x="84" y="94"/>
                  </a:lnTo>
                  <a:lnTo>
                    <a:pt x="16" y="54"/>
                  </a:lnTo>
                  <a:lnTo>
                    <a:pt x="84" y="14"/>
                  </a:lnTo>
                  <a:close/>
                  <a:moveTo>
                    <a:pt x="92" y="0"/>
                  </a:moveTo>
                  <a:lnTo>
                    <a:pt x="80" y="8"/>
                  </a:lnTo>
                  <a:lnTo>
                    <a:pt x="12" y="48"/>
                  </a:lnTo>
                  <a:lnTo>
                    <a:pt x="0" y="54"/>
                  </a:lnTo>
                  <a:lnTo>
                    <a:pt x="12" y="62"/>
                  </a:lnTo>
                  <a:lnTo>
                    <a:pt x="80" y="100"/>
                  </a:lnTo>
                  <a:lnTo>
                    <a:pt x="92" y="108"/>
                  </a:lnTo>
                  <a:lnTo>
                    <a:pt x="92" y="94"/>
                  </a:lnTo>
                  <a:lnTo>
                    <a:pt x="92" y="66"/>
                  </a:lnTo>
                  <a:lnTo>
                    <a:pt x="204" y="66"/>
                  </a:lnTo>
                  <a:lnTo>
                    <a:pt x="212" y="66"/>
                  </a:lnTo>
                  <a:lnTo>
                    <a:pt x="212" y="58"/>
                  </a:lnTo>
                  <a:lnTo>
                    <a:pt x="212" y="50"/>
                  </a:lnTo>
                  <a:lnTo>
                    <a:pt x="212" y="42"/>
                  </a:lnTo>
                  <a:lnTo>
                    <a:pt x="204" y="42"/>
                  </a:lnTo>
                  <a:lnTo>
                    <a:pt x="92" y="42"/>
                  </a:lnTo>
                  <a:lnTo>
                    <a:pt x="92" y="14"/>
                  </a:lnTo>
                  <a:lnTo>
                    <a:pt x="92" y="0"/>
                  </a:lnTo>
                  <a:lnTo>
                    <a:pt x="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6061" y="2679"/>
              <a:ext cx="188" cy="80"/>
            </a:xfrm>
            <a:custGeom>
              <a:avLst/>
              <a:gdLst>
                <a:gd name="T0" fmla="*/ 68 w 188"/>
                <a:gd name="T1" fmla="*/ 0 h 80"/>
                <a:gd name="T2" fmla="*/ 68 w 188"/>
                <a:gd name="T3" fmla="*/ 36 h 80"/>
                <a:gd name="T4" fmla="*/ 188 w 188"/>
                <a:gd name="T5" fmla="*/ 36 h 80"/>
                <a:gd name="T6" fmla="*/ 188 w 188"/>
                <a:gd name="T7" fmla="*/ 44 h 80"/>
                <a:gd name="T8" fmla="*/ 68 w 188"/>
                <a:gd name="T9" fmla="*/ 44 h 80"/>
                <a:gd name="T10" fmla="*/ 68 w 188"/>
                <a:gd name="T11" fmla="*/ 80 h 80"/>
                <a:gd name="T12" fmla="*/ 0 w 188"/>
                <a:gd name="T13" fmla="*/ 40 h 80"/>
                <a:gd name="T14" fmla="*/ 68 w 18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80">
                  <a:moveTo>
                    <a:pt x="68" y="0"/>
                  </a:moveTo>
                  <a:lnTo>
                    <a:pt x="68" y="36"/>
                  </a:lnTo>
                  <a:lnTo>
                    <a:pt x="188" y="36"/>
                  </a:lnTo>
                  <a:lnTo>
                    <a:pt x="188" y="44"/>
                  </a:lnTo>
                  <a:lnTo>
                    <a:pt x="68" y="44"/>
                  </a:lnTo>
                  <a:lnTo>
                    <a:pt x="68" y="80"/>
                  </a:lnTo>
                  <a:lnTo>
                    <a:pt x="0" y="40"/>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6045" y="2665"/>
              <a:ext cx="212" cy="108"/>
            </a:xfrm>
            <a:custGeom>
              <a:avLst/>
              <a:gdLst>
                <a:gd name="T0" fmla="*/ 92 w 212"/>
                <a:gd name="T1" fmla="*/ 0 h 108"/>
                <a:gd name="T2" fmla="*/ 80 w 212"/>
                <a:gd name="T3" fmla="*/ 8 h 108"/>
                <a:gd name="T4" fmla="*/ 12 w 212"/>
                <a:gd name="T5" fmla="*/ 48 h 108"/>
                <a:gd name="T6" fmla="*/ 0 w 212"/>
                <a:gd name="T7" fmla="*/ 54 h 108"/>
                <a:gd name="T8" fmla="*/ 12 w 212"/>
                <a:gd name="T9" fmla="*/ 62 h 108"/>
                <a:gd name="T10" fmla="*/ 80 w 212"/>
                <a:gd name="T11" fmla="*/ 100 h 108"/>
                <a:gd name="T12" fmla="*/ 92 w 212"/>
                <a:gd name="T13" fmla="*/ 108 h 108"/>
                <a:gd name="T14" fmla="*/ 92 w 212"/>
                <a:gd name="T15" fmla="*/ 94 h 108"/>
                <a:gd name="T16" fmla="*/ 92 w 212"/>
                <a:gd name="T17" fmla="*/ 66 h 108"/>
                <a:gd name="T18" fmla="*/ 204 w 212"/>
                <a:gd name="T19" fmla="*/ 66 h 108"/>
                <a:gd name="T20" fmla="*/ 212 w 212"/>
                <a:gd name="T21" fmla="*/ 66 h 108"/>
                <a:gd name="T22" fmla="*/ 212 w 212"/>
                <a:gd name="T23" fmla="*/ 58 h 108"/>
                <a:gd name="T24" fmla="*/ 212 w 212"/>
                <a:gd name="T25" fmla="*/ 50 h 108"/>
                <a:gd name="T26" fmla="*/ 212 w 212"/>
                <a:gd name="T27" fmla="*/ 42 h 108"/>
                <a:gd name="T28" fmla="*/ 204 w 212"/>
                <a:gd name="T29" fmla="*/ 42 h 108"/>
                <a:gd name="T30" fmla="*/ 92 w 212"/>
                <a:gd name="T31" fmla="*/ 42 h 108"/>
                <a:gd name="T32" fmla="*/ 92 w 212"/>
                <a:gd name="T33" fmla="*/ 14 h 108"/>
                <a:gd name="T34" fmla="*/ 92 w 212"/>
                <a:gd name="T35" fmla="*/ 0 h 108"/>
                <a:gd name="T36" fmla="*/ 92 w 212"/>
                <a:gd name="T3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08">
                  <a:moveTo>
                    <a:pt x="92" y="0"/>
                  </a:moveTo>
                  <a:lnTo>
                    <a:pt x="80" y="8"/>
                  </a:lnTo>
                  <a:lnTo>
                    <a:pt x="12" y="48"/>
                  </a:lnTo>
                  <a:lnTo>
                    <a:pt x="0" y="54"/>
                  </a:lnTo>
                  <a:lnTo>
                    <a:pt x="12" y="62"/>
                  </a:lnTo>
                  <a:lnTo>
                    <a:pt x="80" y="100"/>
                  </a:lnTo>
                  <a:lnTo>
                    <a:pt x="92" y="108"/>
                  </a:lnTo>
                  <a:lnTo>
                    <a:pt x="92" y="94"/>
                  </a:lnTo>
                  <a:lnTo>
                    <a:pt x="92" y="66"/>
                  </a:lnTo>
                  <a:lnTo>
                    <a:pt x="204" y="66"/>
                  </a:lnTo>
                  <a:lnTo>
                    <a:pt x="212" y="66"/>
                  </a:lnTo>
                  <a:lnTo>
                    <a:pt x="212" y="58"/>
                  </a:lnTo>
                  <a:lnTo>
                    <a:pt x="212" y="50"/>
                  </a:lnTo>
                  <a:lnTo>
                    <a:pt x="212" y="42"/>
                  </a:lnTo>
                  <a:lnTo>
                    <a:pt x="204" y="42"/>
                  </a:lnTo>
                  <a:lnTo>
                    <a:pt x="92" y="42"/>
                  </a:lnTo>
                  <a:lnTo>
                    <a:pt x="92" y="14"/>
                  </a:lnTo>
                  <a:lnTo>
                    <a:pt x="92" y="0"/>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1993" y="2125"/>
              <a:ext cx="60" cy="62"/>
            </a:xfrm>
            <a:custGeom>
              <a:avLst/>
              <a:gdLst>
                <a:gd name="T0" fmla="*/ 0 w 60"/>
                <a:gd name="T1" fmla="*/ 24 h 62"/>
                <a:gd name="T2" fmla="*/ 26 w 60"/>
                <a:gd name="T3" fmla="*/ 0 h 62"/>
                <a:gd name="T4" fmla="*/ 60 w 60"/>
                <a:gd name="T5" fmla="*/ 40 h 62"/>
                <a:gd name="T6" fmla="*/ 34 w 60"/>
                <a:gd name="T7" fmla="*/ 62 h 62"/>
                <a:gd name="T8" fmla="*/ 0 w 60"/>
                <a:gd name="T9" fmla="*/ 24 h 62"/>
                <a:gd name="T10" fmla="*/ 0 w 60"/>
                <a:gd name="T11" fmla="*/ 24 h 62"/>
                <a:gd name="T12" fmla="*/ 0 w 60"/>
                <a:gd name="T13" fmla="*/ 24 h 62"/>
              </a:gdLst>
              <a:ahLst/>
              <a:cxnLst>
                <a:cxn ang="0">
                  <a:pos x="T0" y="T1"/>
                </a:cxn>
                <a:cxn ang="0">
                  <a:pos x="T2" y="T3"/>
                </a:cxn>
                <a:cxn ang="0">
                  <a:pos x="T4" y="T5"/>
                </a:cxn>
                <a:cxn ang="0">
                  <a:pos x="T6" y="T7"/>
                </a:cxn>
                <a:cxn ang="0">
                  <a:pos x="T8" y="T9"/>
                </a:cxn>
                <a:cxn ang="0">
                  <a:pos x="T10" y="T11"/>
                </a:cxn>
                <a:cxn ang="0">
                  <a:pos x="T12" y="T13"/>
                </a:cxn>
              </a:cxnLst>
              <a:rect l="0" t="0" r="r" b="b"/>
              <a:pathLst>
                <a:path w="60" h="62">
                  <a:moveTo>
                    <a:pt x="0" y="24"/>
                  </a:moveTo>
                  <a:lnTo>
                    <a:pt x="26" y="0"/>
                  </a:lnTo>
                  <a:lnTo>
                    <a:pt x="60" y="40"/>
                  </a:lnTo>
                  <a:lnTo>
                    <a:pt x="34" y="62"/>
                  </a:lnTo>
                  <a:lnTo>
                    <a:pt x="0" y="24"/>
                  </a:lnTo>
                  <a:lnTo>
                    <a:pt x="0" y="24"/>
                  </a:lnTo>
                  <a:lnTo>
                    <a:pt x="0" y="24"/>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1943" y="2147"/>
              <a:ext cx="86" cy="90"/>
            </a:xfrm>
            <a:custGeom>
              <a:avLst/>
              <a:gdLst>
                <a:gd name="T0" fmla="*/ 0 w 86"/>
                <a:gd name="T1" fmla="*/ 20 h 90"/>
                <a:gd name="T2" fmla="*/ 40 w 86"/>
                <a:gd name="T3" fmla="*/ 0 h 90"/>
                <a:gd name="T4" fmla="*/ 86 w 86"/>
                <a:gd name="T5" fmla="*/ 52 h 90"/>
                <a:gd name="T6" fmla="*/ 60 w 86"/>
                <a:gd name="T7" fmla="*/ 90 h 90"/>
                <a:gd name="T8" fmla="*/ 0 w 86"/>
                <a:gd name="T9" fmla="*/ 20 h 90"/>
                <a:gd name="T10" fmla="*/ 0 w 86"/>
                <a:gd name="T11" fmla="*/ 20 h 90"/>
                <a:gd name="T12" fmla="*/ 0 w 86"/>
                <a:gd name="T13" fmla="*/ 20 h 90"/>
              </a:gdLst>
              <a:ahLst/>
              <a:cxnLst>
                <a:cxn ang="0">
                  <a:pos x="T0" y="T1"/>
                </a:cxn>
                <a:cxn ang="0">
                  <a:pos x="T2" y="T3"/>
                </a:cxn>
                <a:cxn ang="0">
                  <a:pos x="T4" y="T5"/>
                </a:cxn>
                <a:cxn ang="0">
                  <a:pos x="T6" y="T7"/>
                </a:cxn>
                <a:cxn ang="0">
                  <a:pos x="T8" y="T9"/>
                </a:cxn>
                <a:cxn ang="0">
                  <a:pos x="T10" y="T11"/>
                </a:cxn>
                <a:cxn ang="0">
                  <a:pos x="T12" y="T13"/>
                </a:cxn>
              </a:cxnLst>
              <a:rect l="0" t="0" r="r" b="b"/>
              <a:pathLst>
                <a:path w="86" h="90">
                  <a:moveTo>
                    <a:pt x="0" y="20"/>
                  </a:moveTo>
                  <a:lnTo>
                    <a:pt x="40" y="0"/>
                  </a:lnTo>
                  <a:lnTo>
                    <a:pt x="86" y="52"/>
                  </a:lnTo>
                  <a:lnTo>
                    <a:pt x="60" y="90"/>
                  </a:lnTo>
                  <a:lnTo>
                    <a:pt x="0" y="20"/>
                  </a:lnTo>
                  <a:lnTo>
                    <a:pt x="0" y="20"/>
                  </a:lnTo>
                  <a:lnTo>
                    <a:pt x="0" y="20"/>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011" y="1971"/>
              <a:ext cx="218" cy="206"/>
            </a:xfrm>
            <a:custGeom>
              <a:avLst/>
              <a:gdLst>
                <a:gd name="T0" fmla="*/ 116 w 218"/>
                <a:gd name="T1" fmla="*/ 160 h 206"/>
                <a:gd name="T2" fmla="*/ 116 w 218"/>
                <a:gd name="T3" fmla="*/ 160 h 206"/>
                <a:gd name="T4" fmla="*/ 120 w 218"/>
                <a:gd name="T5" fmla="*/ 164 h 206"/>
                <a:gd name="T6" fmla="*/ 126 w 218"/>
                <a:gd name="T7" fmla="*/ 166 h 206"/>
                <a:gd name="T8" fmla="*/ 138 w 218"/>
                <a:gd name="T9" fmla="*/ 170 h 206"/>
                <a:gd name="T10" fmla="*/ 150 w 218"/>
                <a:gd name="T11" fmla="*/ 168 h 206"/>
                <a:gd name="T12" fmla="*/ 154 w 218"/>
                <a:gd name="T13" fmla="*/ 166 h 206"/>
                <a:gd name="T14" fmla="*/ 160 w 218"/>
                <a:gd name="T15" fmla="*/ 162 h 206"/>
                <a:gd name="T16" fmla="*/ 160 w 218"/>
                <a:gd name="T17" fmla="*/ 162 h 206"/>
                <a:gd name="T18" fmla="*/ 164 w 218"/>
                <a:gd name="T19" fmla="*/ 158 h 206"/>
                <a:gd name="T20" fmla="*/ 168 w 218"/>
                <a:gd name="T21" fmla="*/ 152 h 206"/>
                <a:gd name="T22" fmla="*/ 170 w 218"/>
                <a:gd name="T23" fmla="*/ 140 h 206"/>
                <a:gd name="T24" fmla="*/ 170 w 218"/>
                <a:gd name="T25" fmla="*/ 128 h 206"/>
                <a:gd name="T26" fmla="*/ 166 w 218"/>
                <a:gd name="T27" fmla="*/ 124 h 206"/>
                <a:gd name="T28" fmla="*/ 164 w 218"/>
                <a:gd name="T29" fmla="*/ 118 h 206"/>
                <a:gd name="T30" fmla="*/ 218 w 218"/>
                <a:gd name="T31" fmla="*/ 70 h 206"/>
                <a:gd name="T32" fmla="*/ 158 w 218"/>
                <a:gd name="T33" fmla="*/ 0 h 206"/>
                <a:gd name="T34" fmla="*/ 0 w 218"/>
                <a:gd name="T35" fmla="*/ 136 h 206"/>
                <a:gd name="T36" fmla="*/ 60 w 218"/>
                <a:gd name="T37" fmla="*/ 206 h 206"/>
                <a:gd name="T38" fmla="*/ 116 w 218"/>
                <a:gd name="T39" fmla="*/ 160 h 206"/>
                <a:gd name="T40" fmla="*/ 116 w 218"/>
                <a:gd name="T41" fmla="*/ 160 h 206"/>
                <a:gd name="T42" fmla="*/ 116 w 218"/>
                <a:gd name="T43" fmla="*/ 16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206">
                  <a:moveTo>
                    <a:pt x="116" y="160"/>
                  </a:moveTo>
                  <a:lnTo>
                    <a:pt x="116" y="160"/>
                  </a:lnTo>
                  <a:lnTo>
                    <a:pt x="120" y="164"/>
                  </a:lnTo>
                  <a:lnTo>
                    <a:pt x="126" y="166"/>
                  </a:lnTo>
                  <a:lnTo>
                    <a:pt x="138" y="170"/>
                  </a:lnTo>
                  <a:lnTo>
                    <a:pt x="150" y="168"/>
                  </a:lnTo>
                  <a:lnTo>
                    <a:pt x="154" y="166"/>
                  </a:lnTo>
                  <a:lnTo>
                    <a:pt x="160" y="162"/>
                  </a:lnTo>
                  <a:lnTo>
                    <a:pt x="160" y="162"/>
                  </a:lnTo>
                  <a:lnTo>
                    <a:pt x="164" y="158"/>
                  </a:lnTo>
                  <a:lnTo>
                    <a:pt x="168" y="152"/>
                  </a:lnTo>
                  <a:lnTo>
                    <a:pt x="170" y="140"/>
                  </a:lnTo>
                  <a:lnTo>
                    <a:pt x="170" y="128"/>
                  </a:lnTo>
                  <a:lnTo>
                    <a:pt x="166" y="124"/>
                  </a:lnTo>
                  <a:lnTo>
                    <a:pt x="164" y="118"/>
                  </a:lnTo>
                  <a:lnTo>
                    <a:pt x="218" y="70"/>
                  </a:lnTo>
                  <a:lnTo>
                    <a:pt x="158" y="0"/>
                  </a:lnTo>
                  <a:lnTo>
                    <a:pt x="0" y="136"/>
                  </a:lnTo>
                  <a:lnTo>
                    <a:pt x="60" y="206"/>
                  </a:lnTo>
                  <a:lnTo>
                    <a:pt x="116" y="160"/>
                  </a:lnTo>
                  <a:lnTo>
                    <a:pt x="116" y="160"/>
                  </a:lnTo>
                  <a:lnTo>
                    <a:pt x="116" y="160"/>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2139" y="2067"/>
              <a:ext cx="168" cy="116"/>
            </a:xfrm>
            <a:custGeom>
              <a:avLst/>
              <a:gdLst>
                <a:gd name="T0" fmla="*/ 168 w 168"/>
                <a:gd name="T1" fmla="*/ 116 h 116"/>
                <a:gd name="T2" fmla="*/ 0 w 168"/>
                <a:gd name="T3" fmla="*/ 58 h 116"/>
                <a:gd name="T4" fmla="*/ 168 w 168"/>
                <a:gd name="T5" fmla="*/ 0 h 116"/>
                <a:gd name="T6" fmla="*/ 168 w 168"/>
                <a:gd name="T7" fmla="*/ 116 h 116"/>
                <a:gd name="T8" fmla="*/ 168 w 168"/>
                <a:gd name="T9" fmla="*/ 116 h 116"/>
                <a:gd name="T10" fmla="*/ 168 w 168"/>
                <a:gd name="T11" fmla="*/ 116 h 116"/>
              </a:gdLst>
              <a:ahLst/>
              <a:cxnLst>
                <a:cxn ang="0">
                  <a:pos x="T0" y="T1"/>
                </a:cxn>
                <a:cxn ang="0">
                  <a:pos x="T2" y="T3"/>
                </a:cxn>
                <a:cxn ang="0">
                  <a:pos x="T4" y="T5"/>
                </a:cxn>
                <a:cxn ang="0">
                  <a:pos x="T6" y="T7"/>
                </a:cxn>
                <a:cxn ang="0">
                  <a:pos x="T8" y="T9"/>
                </a:cxn>
                <a:cxn ang="0">
                  <a:pos x="T10" y="T11"/>
                </a:cxn>
              </a:cxnLst>
              <a:rect l="0" t="0" r="r" b="b"/>
              <a:pathLst>
                <a:path w="168" h="116">
                  <a:moveTo>
                    <a:pt x="168" y="116"/>
                  </a:moveTo>
                  <a:lnTo>
                    <a:pt x="0" y="58"/>
                  </a:lnTo>
                  <a:lnTo>
                    <a:pt x="168" y="0"/>
                  </a:lnTo>
                  <a:lnTo>
                    <a:pt x="168" y="116"/>
                  </a:lnTo>
                  <a:lnTo>
                    <a:pt x="168" y="116"/>
                  </a:lnTo>
                  <a:lnTo>
                    <a:pt x="168" y="116"/>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517" y="2781"/>
              <a:ext cx="492" cy="938"/>
            </a:xfrm>
            <a:custGeom>
              <a:avLst/>
              <a:gdLst>
                <a:gd name="T0" fmla="*/ 0 w 492"/>
                <a:gd name="T1" fmla="*/ 0 h 938"/>
                <a:gd name="T2" fmla="*/ 492 w 492"/>
                <a:gd name="T3" fmla="*/ 0 h 938"/>
                <a:gd name="T4" fmla="*/ 492 w 492"/>
                <a:gd name="T5" fmla="*/ 938 h 938"/>
                <a:gd name="T6" fmla="*/ 0 w 492"/>
                <a:gd name="T7" fmla="*/ 938 h 938"/>
                <a:gd name="T8" fmla="*/ 0 w 492"/>
                <a:gd name="T9" fmla="*/ 0 h 938"/>
                <a:gd name="T10" fmla="*/ 0 w 492"/>
                <a:gd name="T11" fmla="*/ 0 h 938"/>
              </a:gdLst>
              <a:ahLst/>
              <a:cxnLst>
                <a:cxn ang="0">
                  <a:pos x="T0" y="T1"/>
                </a:cxn>
                <a:cxn ang="0">
                  <a:pos x="T2" y="T3"/>
                </a:cxn>
                <a:cxn ang="0">
                  <a:pos x="T4" y="T5"/>
                </a:cxn>
                <a:cxn ang="0">
                  <a:pos x="T6" y="T7"/>
                </a:cxn>
                <a:cxn ang="0">
                  <a:pos x="T8" y="T9"/>
                </a:cxn>
                <a:cxn ang="0">
                  <a:pos x="T10" y="T11"/>
                </a:cxn>
              </a:cxnLst>
              <a:rect l="0" t="0" r="r" b="b"/>
              <a:pathLst>
                <a:path w="492" h="938">
                  <a:moveTo>
                    <a:pt x="0" y="0"/>
                  </a:moveTo>
                  <a:lnTo>
                    <a:pt x="492" y="0"/>
                  </a:lnTo>
                  <a:lnTo>
                    <a:pt x="492" y="938"/>
                  </a:lnTo>
                  <a:lnTo>
                    <a:pt x="0" y="938"/>
                  </a:lnTo>
                  <a:lnTo>
                    <a:pt x="0" y="0"/>
                  </a:lnTo>
                  <a:lnTo>
                    <a:pt x="0" y="0"/>
                  </a:lnTo>
                  <a:close/>
                </a:path>
              </a:pathLst>
            </a:custGeom>
            <a:solidFill>
              <a:srgbClr val="A0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517" y="2781"/>
              <a:ext cx="492" cy="938"/>
            </a:xfrm>
            <a:custGeom>
              <a:avLst/>
              <a:gdLst>
                <a:gd name="T0" fmla="*/ 0 w 492"/>
                <a:gd name="T1" fmla="*/ 0 h 938"/>
                <a:gd name="T2" fmla="*/ 492 w 492"/>
                <a:gd name="T3" fmla="*/ 0 h 938"/>
                <a:gd name="T4" fmla="*/ 492 w 492"/>
                <a:gd name="T5" fmla="*/ 938 h 938"/>
                <a:gd name="T6" fmla="*/ 0 w 492"/>
                <a:gd name="T7" fmla="*/ 938 h 938"/>
                <a:gd name="T8" fmla="*/ 0 w 492"/>
                <a:gd name="T9" fmla="*/ 0 h 938"/>
                <a:gd name="T10" fmla="*/ 0 w 492"/>
                <a:gd name="T11" fmla="*/ 0 h 938"/>
              </a:gdLst>
              <a:ahLst/>
              <a:cxnLst>
                <a:cxn ang="0">
                  <a:pos x="T0" y="T1"/>
                </a:cxn>
                <a:cxn ang="0">
                  <a:pos x="T2" y="T3"/>
                </a:cxn>
                <a:cxn ang="0">
                  <a:pos x="T4" y="T5"/>
                </a:cxn>
                <a:cxn ang="0">
                  <a:pos x="T6" y="T7"/>
                </a:cxn>
                <a:cxn ang="0">
                  <a:pos x="T8" y="T9"/>
                </a:cxn>
                <a:cxn ang="0">
                  <a:pos x="T10" y="T11"/>
                </a:cxn>
              </a:cxnLst>
              <a:rect l="0" t="0" r="r" b="b"/>
              <a:pathLst>
                <a:path w="492" h="938">
                  <a:moveTo>
                    <a:pt x="0" y="0"/>
                  </a:moveTo>
                  <a:lnTo>
                    <a:pt x="492" y="0"/>
                  </a:lnTo>
                  <a:lnTo>
                    <a:pt x="492" y="938"/>
                  </a:lnTo>
                  <a:lnTo>
                    <a:pt x="0" y="938"/>
                  </a:lnTo>
                  <a:lnTo>
                    <a:pt x="0" y="0"/>
                  </a:lnTo>
                  <a:lnTo>
                    <a:pt x="0" y="0"/>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891" y="3279"/>
              <a:ext cx="68" cy="66"/>
            </a:xfrm>
            <a:custGeom>
              <a:avLst/>
              <a:gdLst>
                <a:gd name="T0" fmla="*/ 68 w 68"/>
                <a:gd name="T1" fmla="*/ 34 h 66"/>
                <a:gd name="T2" fmla="*/ 68 w 68"/>
                <a:gd name="T3" fmla="*/ 34 h 66"/>
                <a:gd name="T4" fmla="*/ 66 w 68"/>
                <a:gd name="T5" fmla="*/ 40 h 66"/>
                <a:gd name="T6" fmla="*/ 64 w 68"/>
                <a:gd name="T7" fmla="*/ 46 h 66"/>
                <a:gd name="T8" fmla="*/ 62 w 68"/>
                <a:gd name="T9" fmla="*/ 52 h 66"/>
                <a:gd name="T10" fmla="*/ 58 w 68"/>
                <a:gd name="T11" fmla="*/ 56 h 66"/>
                <a:gd name="T12" fmla="*/ 52 w 68"/>
                <a:gd name="T13" fmla="*/ 62 h 66"/>
                <a:gd name="T14" fmla="*/ 46 w 68"/>
                <a:gd name="T15" fmla="*/ 64 h 66"/>
                <a:gd name="T16" fmla="*/ 40 w 68"/>
                <a:gd name="T17" fmla="*/ 66 h 66"/>
                <a:gd name="T18" fmla="*/ 34 w 68"/>
                <a:gd name="T19" fmla="*/ 66 h 66"/>
                <a:gd name="T20" fmla="*/ 34 w 68"/>
                <a:gd name="T21" fmla="*/ 66 h 66"/>
                <a:gd name="T22" fmla="*/ 26 w 68"/>
                <a:gd name="T23" fmla="*/ 66 h 66"/>
                <a:gd name="T24" fmla="*/ 20 w 68"/>
                <a:gd name="T25" fmla="*/ 64 h 66"/>
                <a:gd name="T26" fmla="*/ 14 w 68"/>
                <a:gd name="T27" fmla="*/ 62 h 66"/>
                <a:gd name="T28" fmla="*/ 10 w 68"/>
                <a:gd name="T29" fmla="*/ 56 h 66"/>
                <a:gd name="T30" fmla="*/ 6 w 68"/>
                <a:gd name="T31" fmla="*/ 52 h 66"/>
                <a:gd name="T32" fmla="*/ 2 w 68"/>
                <a:gd name="T33" fmla="*/ 46 h 66"/>
                <a:gd name="T34" fmla="*/ 0 w 68"/>
                <a:gd name="T35" fmla="*/ 40 h 66"/>
                <a:gd name="T36" fmla="*/ 0 w 68"/>
                <a:gd name="T37" fmla="*/ 34 h 66"/>
                <a:gd name="T38" fmla="*/ 0 w 68"/>
                <a:gd name="T39" fmla="*/ 34 h 66"/>
                <a:gd name="T40" fmla="*/ 0 w 68"/>
                <a:gd name="T41" fmla="*/ 26 h 66"/>
                <a:gd name="T42" fmla="*/ 2 w 68"/>
                <a:gd name="T43" fmla="*/ 20 h 66"/>
                <a:gd name="T44" fmla="*/ 6 w 68"/>
                <a:gd name="T45" fmla="*/ 14 h 66"/>
                <a:gd name="T46" fmla="*/ 10 w 68"/>
                <a:gd name="T47" fmla="*/ 10 h 66"/>
                <a:gd name="T48" fmla="*/ 14 w 68"/>
                <a:gd name="T49" fmla="*/ 6 h 66"/>
                <a:gd name="T50" fmla="*/ 20 w 68"/>
                <a:gd name="T51" fmla="*/ 2 h 66"/>
                <a:gd name="T52" fmla="*/ 26 w 68"/>
                <a:gd name="T53" fmla="*/ 0 h 66"/>
                <a:gd name="T54" fmla="*/ 34 w 68"/>
                <a:gd name="T55" fmla="*/ 0 h 66"/>
                <a:gd name="T56" fmla="*/ 34 w 68"/>
                <a:gd name="T57" fmla="*/ 0 h 66"/>
                <a:gd name="T58" fmla="*/ 40 w 68"/>
                <a:gd name="T59" fmla="*/ 0 h 66"/>
                <a:gd name="T60" fmla="*/ 46 w 68"/>
                <a:gd name="T61" fmla="*/ 2 h 66"/>
                <a:gd name="T62" fmla="*/ 52 w 68"/>
                <a:gd name="T63" fmla="*/ 6 h 66"/>
                <a:gd name="T64" fmla="*/ 58 w 68"/>
                <a:gd name="T65" fmla="*/ 10 h 66"/>
                <a:gd name="T66" fmla="*/ 62 w 68"/>
                <a:gd name="T67" fmla="*/ 14 h 66"/>
                <a:gd name="T68" fmla="*/ 64 w 68"/>
                <a:gd name="T69" fmla="*/ 20 h 66"/>
                <a:gd name="T70" fmla="*/ 66 w 68"/>
                <a:gd name="T71" fmla="*/ 26 h 66"/>
                <a:gd name="T72" fmla="*/ 68 w 68"/>
                <a:gd name="T73" fmla="*/ 34 h 66"/>
                <a:gd name="T74" fmla="*/ 68 w 68"/>
                <a:gd name="T75" fmla="*/ 34 h 66"/>
                <a:gd name="T76" fmla="*/ 68 w 68"/>
                <a:gd name="T77" fmla="*/ 34 h 66"/>
                <a:gd name="T78" fmla="*/ 68 w 68"/>
                <a:gd name="T79" fmla="*/ 3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66">
                  <a:moveTo>
                    <a:pt x="68" y="34"/>
                  </a:moveTo>
                  <a:lnTo>
                    <a:pt x="68" y="34"/>
                  </a:lnTo>
                  <a:lnTo>
                    <a:pt x="66" y="40"/>
                  </a:lnTo>
                  <a:lnTo>
                    <a:pt x="64" y="46"/>
                  </a:lnTo>
                  <a:lnTo>
                    <a:pt x="62" y="52"/>
                  </a:lnTo>
                  <a:lnTo>
                    <a:pt x="58" y="56"/>
                  </a:lnTo>
                  <a:lnTo>
                    <a:pt x="52" y="62"/>
                  </a:lnTo>
                  <a:lnTo>
                    <a:pt x="46" y="64"/>
                  </a:lnTo>
                  <a:lnTo>
                    <a:pt x="40" y="66"/>
                  </a:lnTo>
                  <a:lnTo>
                    <a:pt x="34" y="66"/>
                  </a:lnTo>
                  <a:lnTo>
                    <a:pt x="34" y="66"/>
                  </a:lnTo>
                  <a:lnTo>
                    <a:pt x="26" y="66"/>
                  </a:lnTo>
                  <a:lnTo>
                    <a:pt x="20" y="64"/>
                  </a:lnTo>
                  <a:lnTo>
                    <a:pt x="14" y="62"/>
                  </a:lnTo>
                  <a:lnTo>
                    <a:pt x="10" y="56"/>
                  </a:lnTo>
                  <a:lnTo>
                    <a:pt x="6" y="52"/>
                  </a:lnTo>
                  <a:lnTo>
                    <a:pt x="2" y="46"/>
                  </a:lnTo>
                  <a:lnTo>
                    <a:pt x="0" y="40"/>
                  </a:lnTo>
                  <a:lnTo>
                    <a:pt x="0" y="34"/>
                  </a:lnTo>
                  <a:lnTo>
                    <a:pt x="0" y="34"/>
                  </a:lnTo>
                  <a:lnTo>
                    <a:pt x="0" y="26"/>
                  </a:lnTo>
                  <a:lnTo>
                    <a:pt x="2" y="20"/>
                  </a:lnTo>
                  <a:lnTo>
                    <a:pt x="6" y="14"/>
                  </a:lnTo>
                  <a:lnTo>
                    <a:pt x="10" y="10"/>
                  </a:lnTo>
                  <a:lnTo>
                    <a:pt x="14" y="6"/>
                  </a:lnTo>
                  <a:lnTo>
                    <a:pt x="20" y="2"/>
                  </a:lnTo>
                  <a:lnTo>
                    <a:pt x="26" y="0"/>
                  </a:lnTo>
                  <a:lnTo>
                    <a:pt x="34" y="0"/>
                  </a:lnTo>
                  <a:lnTo>
                    <a:pt x="34" y="0"/>
                  </a:lnTo>
                  <a:lnTo>
                    <a:pt x="40" y="0"/>
                  </a:lnTo>
                  <a:lnTo>
                    <a:pt x="46" y="2"/>
                  </a:lnTo>
                  <a:lnTo>
                    <a:pt x="52" y="6"/>
                  </a:lnTo>
                  <a:lnTo>
                    <a:pt x="58" y="10"/>
                  </a:lnTo>
                  <a:lnTo>
                    <a:pt x="62" y="14"/>
                  </a:lnTo>
                  <a:lnTo>
                    <a:pt x="64" y="20"/>
                  </a:lnTo>
                  <a:lnTo>
                    <a:pt x="66" y="26"/>
                  </a:lnTo>
                  <a:lnTo>
                    <a:pt x="68" y="34"/>
                  </a:lnTo>
                  <a:lnTo>
                    <a:pt x="68" y="34"/>
                  </a:lnTo>
                  <a:lnTo>
                    <a:pt x="68" y="34"/>
                  </a:lnTo>
                  <a:lnTo>
                    <a:pt x="6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037" y="3165"/>
              <a:ext cx="154" cy="210"/>
            </a:xfrm>
            <a:custGeom>
              <a:avLst/>
              <a:gdLst>
                <a:gd name="T0" fmla="*/ 0 w 154"/>
                <a:gd name="T1" fmla="*/ 0 h 210"/>
                <a:gd name="T2" fmla="*/ 154 w 154"/>
                <a:gd name="T3" fmla="*/ 0 h 210"/>
                <a:gd name="T4" fmla="*/ 154 w 154"/>
                <a:gd name="T5" fmla="*/ 210 h 210"/>
                <a:gd name="T6" fmla="*/ 0 w 154"/>
                <a:gd name="T7" fmla="*/ 210 h 210"/>
                <a:gd name="T8" fmla="*/ 0 w 154"/>
                <a:gd name="T9" fmla="*/ 0 h 210"/>
                <a:gd name="T10" fmla="*/ 0 w 154"/>
                <a:gd name="T11" fmla="*/ 0 h 210"/>
              </a:gdLst>
              <a:ahLst/>
              <a:cxnLst>
                <a:cxn ang="0">
                  <a:pos x="T0" y="T1"/>
                </a:cxn>
                <a:cxn ang="0">
                  <a:pos x="T2" y="T3"/>
                </a:cxn>
                <a:cxn ang="0">
                  <a:pos x="T4" y="T5"/>
                </a:cxn>
                <a:cxn ang="0">
                  <a:pos x="T6" y="T7"/>
                </a:cxn>
                <a:cxn ang="0">
                  <a:pos x="T8" y="T9"/>
                </a:cxn>
                <a:cxn ang="0">
                  <a:pos x="T10" y="T11"/>
                </a:cxn>
              </a:cxnLst>
              <a:rect l="0" t="0" r="r" b="b"/>
              <a:pathLst>
                <a:path w="154" h="210">
                  <a:moveTo>
                    <a:pt x="0" y="0"/>
                  </a:moveTo>
                  <a:lnTo>
                    <a:pt x="154" y="0"/>
                  </a:lnTo>
                  <a:lnTo>
                    <a:pt x="154" y="210"/>
                  </a:lnTo>
                  <a:lnTo>
                    <a:pt x="0" y="210"/>
                  </a:lnTo>
                  <a:lnTo>
                    <a:pt x="0" y="0"/>
                  </a:lnTo>
                  <a:lnTo>
                    <a:pt x="0" y="0"/>
                  </a:lnTo>
                  <a:close/>
                </a:path>
              </a:pathLst>
            </a:custGeom>
            <a:solidFill>
              <a:srgbClr val="A0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037" y="3165"/>
              <a:ext cx="154" cy="210"/>
            </a:xfrm>
            <a:custGeom>
              <a:avLst/>
              <a:gdLst>
                <a:gd name="T0" fmla="*/ 0 w 154"/>
                <a:gd name="T1" fmla="*/ 0 h 210"/>
                <a:gd name="T2" fmla="*/ 154 w 154"/>
                <a:gd name="T3" fmla="*/ 0 h 210"/>
                <a:gd name="T4" fmla="*/ 154 w 154"/>
                <a:gd name="T5" fmla="*/ 210 h 210"/>
                <a:gd name="T6" fmla="*/ 0 w 154"/>
                <a:gd name="T7" fmla="*/ 210 h 210"/>
                <a:gd name="T8" fmla="*/ 0 w 154"/>
                <a:gd name="T9" fmla="*/ 0 h 210"/>
                <a:gd name="T10" fmla="*/ 0 w 154"/>
                <a:gd name="T11" fmla="*/ 0 h 210"/>
              </a:gdLst>
              <a:ahLst/>
              <a:cxnLst>
                <a:cxn ang="0">
                  <a:pos x="T0" y="T1"/>
                </a:cxn>
                <a:cxn ang="0">
                  <a:pos x="T2" y="T3"/>
                </a:cxn>
                <a:cxn ang="0">
                  <a:pos x="T4" y="T5"/>
                </a:cxn>
                <a:cxn ang="0">
                  <a:pos x="T6" y="T7"/>
                </a:cxn>
                <a:cxn ang="0">
                  <a:pos x="T8" y="T9"/>
                </a:cxn>
                <a:cxn ang="0">
                  <a:pos x="T10" y="T11"/>
                </a:cxn>
              </a:cxnLst>
              <a:rect l="0" t="0" r="r" b="b"/>
              <a:pathLst>
                <a:path w="154" h="210">
                  <a:moveTo>
                    <a:pt x="0" y="0"/>
                  </a:moveTo>
                  <a:lnTo>
                    <a:pt x="154" y="0"/>
                  </a:lnTo>
                  <a:lnTo>
                    <a:pt x="154" y="210"/>
                  </a:lnTo>
                  <a:lnTo>
                    <a:pt x="0" y="210"/>
                  </a:lnTo>
                  <a:lnTo>
                    <a:pt x="0" y="0"/>
                  </a:lnTo>
                  <a:lnTo>
                    <a:pt x="0" y="0"/>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3063" y="3223"/>
              <a:ext cx="26" cy="28"/>
            </a:xfrm>
            <a:custGeom>
              <a:avLst/>
              <a:gdLst>
                <a:gd name="T0" fmla="*/ 0 w 26"/>
                <a:gd name="T1" fmla="*/ 0 h 28"/>
                <a:gd name="T2" fmla="*/ 26 w 26"/>
                <a:gd name="T3" fmla="*/ 0 h 28"/>
                <a:gd name="T4" fmla="*/ 26 w 26"/>
                <a:gd name="T5" fmla="*/ 28 h 28"/>
                <a:gd name="T6" fmla="*/ 0 w 26"/>
                <a:gd name="T7" fmla="*/ 28 h 28"/>
                <a:gd name="T8" fmla="*/ 0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lnTo>
                    <a:pt x="26" y="0"/>
                  </a:lnTo>
                  <a:lnTo>
                    <a:pt x="26" y="28"/>
                  </a:lnTo>
                  <a:lnTo>
                    <a:pt x="0" y="28"/>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3101" y="3223"/>
              <a:ext cx="28" cy="28"/>
            </a:xfrm>
            <a:custGeom>
              <a:avLst/>
              <a:gdLst>
                <a:gd name="T0" fmla="*/ 0 w 28"/>
                <a:gd name="T1" fmla="*/ 0 h 28"/>
                <a:gd name="T2" fmla="*/ 28 w 28"/>
                <a:gd name="T3" fmla="*/ 0 h 28"/>
                <a:gd name="T4" fmla="*/ 28 w 28"/>
                <a:gd name="T5" fmla="*/ 28 h 28"/>
                <a:gd name="T6" fmla="*/ 0 w 28"/>
                <a:gd name="T7" fmla="*/ 28 h 28"/>
                <a:gd name="T8" fmla="*/ 0 w 28"/>
                <a:gd name="T9" fmla="*/ 0 h 28"/>
                <a:gd name="T10" fmla="*/ 0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0" y="0"/>
                  </a:moveTo>
                  <a:lnTo>
                    <a:pt x="28" y="0"/>
                  </a:lnTo>
                  <a:lnTo>
                    <a:pt x="28" y="28"/>
                  </a:lnTo>
                  <a:lnTo>
                    <a:pt x="0" y="28"/>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139" y="3223"/>
              <a:ext cx="28" cy="28"/>
            </a:xfrm>
            <a:custGeom>
              <a:avLst/>
              <a:gdLst>
                <a:gd name="T0" fmla="*/ 0 w 28"/>
                <a:gd name="T1" fmla="*/ 0 h 28"/>
                <a:gd name="T2" fmla="*/ 28 w 28"/>
                <a:gd name="T3" fmla="*/ 0 h 28"/>
                <a:gd name="T4" fmla="*/ 28 w 28"/>
                <a:gd name="T5" fmla="*/ 28 h 28"/>
                <a:gd name="T6" fmla="*/ 0 w 28"/>
                <a:gd name="T7" fmla="*/ 28 h 28"/>
                <a:gd name="T8" fmla="*/ 0 w 28"/>
                <a:gd name="T9" fmla="*/ 0 h 28"/>
                <a:gd name="T10" fmla="*/ 0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0" y="0"/>
                  </a:moveTo>
                  <a:lnTo>
                    <a:pt x="28" y="0"/>
                  </a:lnTo>
                  <a:lnTo>
                    <a:pt x="28" y="28"/>
                  </a:lnTo>
                  <a:lnTo>
                    <a:pt x="0" y="28"/>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063" y="3261"/>
              <a:ext cx="26" cy="26"/>
            </a:xfrm>
            <a:custGeom>
              <a:avLst/>
              <a:gdLst>
                <a:gd name="T0" fmla="*/ 0 w 26"/>
                <a:gd name="T1" fmla="*/ 0 h 26"/>
                <a:gd name="T2" fmla="*/ 26 w 26"/>
                <a:gd name="T3" fmla="*/ 0 h 26"/>
                <a:gd name="T4" fmla="*/ 26 w 26"/>
                <a:gd name="T5" fmla="*/ 26 h 26"/>
                <a:gd name="T6" fmla="*/ 0 w 26"/>
                <a:gd name="T7" fmla="*/ 26 h 26"/>
                <a:gd name="T8" fmla="*/ 0 w 26"/>
                <a:gd name="T9" fmla="*/ 0 h 26"/>
                <a:gd name="T10" fmla="*/ 0 w 26"/>
                <a:gd name="T11" fmla="*/ 0 h 26"/>
              </a:gdLst>
              <a:ahLst/>
              <a:cxnLst>
                <a:cxn ang="0">
                  <a:pos x="T0" y="T1"/>
                </a:cxn>
                <a:cxn ang="0">
                  <a:pos x="T2" y="T3"/>
                </a:cxn>
                <a:cxn ang="0">
                  <a:pos x="T4" y="T5"/>
                </a:cxn>
                <a:cxn ang="0">
                  <a:pos x="T6" y="T7"/>
                </a:cxn>
                <a:cxn ang="0">
                  <a:pos x="T8" y="T9"/>
                </a:cxn>
                <a:cxn ang="0">
                  <a:pos x="T10" y="T11"/>
                </a:cxn>
              </a:cxnLst>
              <a:rect l="0" t="0" r="r" b="b"/>
              <a:pathLst>
                <a:path w="26" h="26">
                  <a:moveTo>
                    <a:pt x="0" y="0"/>
                  </a:moveTo>
                  <a:lnTo>
                    <a:pt x="26" y="0"/>
                  </a:lnTo>
                  <a:lnTo>
                    <a:pt x="26" y="26"/>
                  </a:lnTo>
                  <a:lnTo>
                    <a:pt x="0" y="26"/>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101" y="3261"/>
              <a:ext cx="28" cy="26"/>
            </a:xfrm>
            <a:custGeom>
              <a:avLst/>
              <a:gdLst>
                <a:gd name="T0" fmla="*/ 0 w 28"/>
                <a:gd name="T1" fmla="*/ 0 h 26"/>
                <a:gd name="T2" fmla="*/ 28 w 28"/>
                <a:gd name="T3" fmla="*/ 0 h 26"/>
                <a:gd name="T4" fmla="*/ 28 w 28"/>
                <a:gd name="T5" fmla="*/ 26 h 26"/>
                <a:gd name="T6" fmla="*/ 0 w 28"/>
                <a:gd name="T7" fmla="*/ 26 h 26"/>
                <a:gd name="T8" fmla="*/ 0 w 28"/>
                <a:gd name="T9" fmla="*/ 0 h 26"/>
                <a:gd name="T10" fmla="*/ 0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0" y="0"/>
                  </a:moveTo>
                  <a:lnTo>
                    <a:pt x="28" y="0"/>
                  </a:lnTo>
                  <a:lnTo>
                    <a:pt x="28" y="26"/>
                  </a:lnTo>
                  <a:lnTo>
                    <a:pt x="0" y="26"/>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3139" y="3261"/>
              <a:ext cx="28" cy="26"/>
            </a:xfrm>
            <a:custGeom>
              <a:avLst/>
              <a:gdLst>
                <a:gd name="T0" fmla="*/ 0 w 28"/>
                <a:gd name="T1" fmla="*/ 0 h 26"/>
                <a:gd name="T2" fmla="*/ 28 w 28"/>
                <a:gd name="T3" fmla="*/ 0 h 26"/>
                <a:gd name="T4" fmla="*/ 28 w 28"/>
                <a:gd name="T5" fmla="*/ 26 h 26"/>
                <a:gd name="T6" fmla="*/ 0 w 28"/>
                <a:gd name="T7" fmla="*/ 26 h 26"/>
                <a:gd name="T8" fmla="*/ 0 w 28"/>
                <a:gd name="T9" fmla="*/ 0 h 26"/>
                <a:gd name="T10" fmla="*/ 0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0" y="0"/>
                  </a:moveTo>
                  <a:lnTo>
                    <a:pt x="28" y="0"/>
                  </a:lnTo>
                  <a:lnTo>
                    <a:pt x="28" y="26"/>
                  </a:lnTo>
                  <a:lnTo>
                    <a:pt x="0" y="26"/>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3063" y="3297"/>
              <a:ext cx="26" cy="28"/>
            </a:xfrm>
            <a:custGeom>
              <a:avLst/>
              <a:gdLst>
                <a:gd name="T0" fmla="*/ 0 w 26"/>
                <a:gd name="T1" fmla="*/ 0 h 28"/>
                <a:gd name="T2" fmla="*/ 26 w 26"/>
                <a:gd name="T3" fmla="*/ 0 h 28"/>
                <a:gd name="T4" fmla="*/ 26 w 26"/>
                <a:gd name="T5" fmla="*/ 28 h 28"/>
                <a:gd name="T6" fmla="*/ 0 w 26"/>
                <a:gd name="T7" fmla="*/ 28 h 28"/>
                <a:gd name="T8" fmla="*/ 0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lnTo>
                    <a:pt x="26" y="0"/>
                  </a:lnTo>
                  <a:lnTo>
                    <a:pt x="26" y="28"/>
                  </a:lnTo>
                  <a:lnTo>
                    <a:pt x="0" y="28"/>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101" y="3297"/>
              <a:ext cx="28" cy="28"/>
            </a:xfrm>
            <a:custGeom>
              <a:avLst/>
              <a:gdLst>
                <a:gd name="T0" fmla="*/ 0 w 28"/>
                <a:gd name="T1" fmla="*/ 0 h 28"/>
                <a:gd name="T2" fmla="*/ 28 w 28"/>
                <a:gd name="T3" fmla="*/ 0 h 28"/>
                <a:gd name="T4" fmla="*/ 28 w 28"/>
                <a:gd name="T5" fmla="*/ 28 h 28"/>
                <a:gd name="T6" fmla="*/ 0 w 28"/>
                <a:gd name="T7" fmla="*/ 28 h 28"/>
                <a:gd name="T8" fmla="*/ 0 w 28"/>
                <a:gd name="T9" fmla="*/ 0 h 28"/>
                <a:gd name="T10" fmla="*/ 0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0" y="0"/>
                  </a:moveTo>
                  <a:lnTo>
                    <a:pt x="28" y="0"/>
                  </a:lnTo>
                  <a:lnTo>
                    <a:pt x="28" y="28"/>
                  </a:lnTo>
                  <a:lnTo>
                    <a:pt x="0" y="28"/>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p:nvSpPr>
          <p:spPr bwMode="auto">
            <a:xfrm>
              <a:off x="3101" y="3331"/>
              <a:ext cx="28" cy="26"/>
            </a:xfrm>
            <a:custGeom>
              <a:avLst/>
              <a:gdLst>
                <a:gd name="T0" fmla="*/ 0 w 28"/>
                <a:gd name="T1" fmla="*/ 0 h 26"/>
                <a:gd name="T2" fmla="*/ 28 w 28"/>
                <a:gd name="T3" fmla="*/ 0 h 26"/>
                <a:gd name="T4" fmla="*/ 28 w 28"/>
                <a:gd name="T5" fmla="*/ 26 h 26"/>
                <a:gd name="T6" fmla="*/ 0 w 28"/>
                <a:gd name="T7" fmla="*/ 26 h 26"/>
                <a:gd name="T8" fmla="*/ 0 w 28"/>
                <a:gd name="T9" fmla="*/ 0 h 26"/>
                <a:gd name="T10" fmla="*/ 0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0" y="0"/>
                  </a:moveTo>
                  <a:lnTo>
                    <a:pt x="28" y="0"/>
                  </a:lnTo>
                  <a:lnTo>
                    <a:pt x="28" y="26"/>
                  </a:lnTo>
                  <a:lnTo>
                    <a:pt x="0" y="26"/>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9"/>
            <p:cNvSpPr>
              <a:spLocks/>
            </p:cNvSpPr>
            <p:nvPr/>
          </p:nvSpPr>
          <p:spPr bwMode="auto">
            <a:xfrm>
              <a:off x="3139" y="3297"/>
              <a:ext cx="28" cy="28"/>
            </a:xfrm>
            <a:custGeom>
              <a:avLst/>
              <a:gdLst>
                <a:gd name="T0" fmla="*/ 0 w 28"/>
                <a:gd name="T1" fmla="*/ 0 h 28"/>
                <a:gd name="T2" fmla="*/ 28 w 28"/>
                <a:gd name="T3" fmla="*/ 0 h 28"/>
                <a:gd name="T4" fmla="*/ 28 w 28"/>
                <a:gd name="T5" fmla="*/ 28 h 28"/>
                <a:gd name="T6" fmla="*/ 0 w 28"/>
                <a:gd name="T7" fmla="*/ 28 h 28"/>
                <a:gd name="T8" fmla="*/ 0 w 28"/>
                <a:gd name="T9" fmla="*/ 0 h 28"/>
                <a:gd name="T10" fmla="*/ 0 w 28"/>
                <a:gd name="T11" fmla="*/ 0 h 28"/>
              </a:gdLst>
              <a:ahLst/>
              <a:cxnLst>
                <a:cxn ang="0">
                  <a:pos x="T0" y="T1"/>
                </a:cxn>
                <a:cxn ang="0">
                  <a:pos x="T2" y="T3"/>
                </a:cxn>
                <a:cxn ang="0">
                  <a:pos x="T4" y="T5"/>
                </a:cxn>
                <a:cxn ang="0">
                  <a:pos x="T6" y="T7"/>
                </a:cxn>
                <a:cxn ang="0">
                  <a:pos x="T8" y="T9"/>
                </a:cxn>
                <a:cxn ang="0">
                  <a:pos x="T10" y="T11"/>
                </a:cxn>
              </a:cxnLst>
              <a:rect l="0" t="0" r="r" b="b"/>
              <a:pathLst>
                <a:path w="28" h="28">
                  <a:moveTo>
                    <a:pt x="0" y="0"/>
                  </a:moveTo>
                  <a:lnTo>
                    <a:pt x="28" y="0"/>
                  </a:lnTo>
                  <a:lnTo>
                    <a:pt x="28" y="28"/>
                  </a:lnTo>
                  <a:lnTo>
                    <a:pt x="0" y="28"/>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0"/>
            <p:cNvSpPr>
              <a:spLocks/>
            </p:cNvSpPr>
            <p:nvPr/>
          </p:nvSpPr>
          <p:spPr bwMode="auto">
            <a:xfrm>
              <a:off x="3063" y="3181"/>
              <a:ext cx="104" cy="32"/>
            </a:xfrm>
            <a:custGeom>
              <a:avLst/>
              <a:gdLst>
                <a:gd name="T0" fmla="*/ 0 w 104"/>
                <a:gd name="T1" fmla="*/ 0 h 32"/>
                <a:gd name="T2" fmla="*/ 104 w 104"/>
                <a:gd name="T3" fmla="*/ 0 h 32"/>
                <a:gd name="T4" fmla="*/ 104 w 104"/>
                <a:gd name="T5" fmla="*/ 32 h 32"/>
                <a:gd name="T6" fmla="*/ 0 w 104"/>
                <a:gd name="T7" fmla="*/ 32 h 32"/>
                <a:gd name="T8" fmla="*/ 0 w 104"/>
                <a:gd name="T9" fmla="*/ 0 h 32"/>
                <a:gd name="T10" fmla="*/ 0 w 104"/>
                <a:gd name="T11" fmla="*/ 0 h 32"/>
              </a:gdLst>
              <a:ahLst/>
              <a:cxnLst>
                <a:cxn ang="0">
                  <a:pos x="T0" y="T1"/>
                </a:cxn>
                <a:cxn ang="0">
                  <a:pos x="T2" y="T3"/>
                </a:cxn>
                <a:cxn ang="0">
                  <a:pos x="T4" y="T5"/>
                </a:cxn>
                <a:cxn ang="0">
                  <a:pos x="T6" y="T7"/>
                </a:cxn>
                <a:cxn ang="0">
                  <a:pos x="T8" y="T9"/>
                </a:cxn>
                <a:cxn ang="0">
                  <a:pos x="T10" y="T11"/>
                </a:cxn>
              </a:cxnLst>
              <a:rect l="0" t="0" r="r" b="b"/>
              <a:pathLst>
                <a:path w="104" h="32">
                  <a:moveTo>
                    <a:pt x="0" y="0"/>
                  </a:moveTo>
                  <a:lnTo>
                    <a:pt x="104" y="0"/>
                  </a:lnTo>
                  <a:lnTo>
                    <a:pt x="104" y="32"/>
                  </a:lnTo>
                  <a:lnTo>
                    <a:pt x="0" y="3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1"/>
            <p:cNvSpPr>
              <a:spLocks/>
            </p:cNvSpPr>
            <p:nvPr/>
          </p:nvSpPr>
          <p:spPr bwMode="auto">
            <a:xfrm>
              <a:off x="3063" y="3181"/>
              <a:ext cx="104" cy="32"/>
            </a:xfrm>
            <a:custGeom>
              <a:avLst/>
              <a:gdLst>
                <a:gd name="T0" fmla="*/ 0 w 104"/>
                <a:gd name="T1" fmla="*/ 0 h 32"/>
                <a:gd name="T2" fmla="*/ 104 w 104"/>
                <a:gd name="T3" fmla="*/ 0 h 32"/>
                <a:gd name="T4" fmla="*/ 104 w 104"/>
                <a:gd name="T5" fmla="*/ 32 h 32"/>
                <a:gd name="T6" fmla="*/ 0 w 104"/>
                <a:gd name="T7" fmla="*/ 32 h 32"/>
                <a:gd name="T8" fmla="*/ 0 w 104"/>
                <a:gd name="T9" fmla="*/ 0 h 32"/>
                <a:gd name="T10" fmla="*/ 0 w 104"/>
                <a:gd name="T11" fmla="*/ 0 h 32"/>
              </a:gdLst>
              <a:ahLst/>
              <a:cxnLst>
                <a:cxn ang="0">
                  <a:pos x="T0" y="T1"/>
                </a:cxn>
                <a:cxn ang="0">
                  <a:pos x="T2" y="T3"/>
                </a:cxn>
                <a:cxn ang="0">
                  <a:pos x="T4" y="T5"/>
                </a:cxn>
                <a:cxn ang="0">
                  <a:pos x="T6" y="T7"/>
                </a:cxn>
                <a:cxn ang="0">
                  <a:pos x="T8" y="T9"/>
                </a:cxn>
                <a:cxn ang="0">
                  <a:pos x="T10" y="T11"/>
                </a:cxn>
              </a:cxnLst>
              <a:rect l="0" t="0" r="r" b="b"/>
              <a:pathLst>
                <a:path w="104" h="32">
                  <a:moveTo>
                    <a:pt x="0" y="0"/>
                  </a:moveTo>
                  <a:lnTo>
                    <a:pt x="104" y="0"/>
                  </a:lnTo>
                  <a:lnTo>
                    <a:pt x="104" y="32"/>
                  </a:lnTo>
                  <a:lnTo>
                    <a:pt x="0" y="32"/>
                  </a:lnTo>
                  <a:lnTo>
                    <a:pt x="0" y="0"/>
                  </a:lnTo>
                  <a:lnTo>
                    <a:pt x="0" y="0"/>
                  </a:lnTo>
                  <a:close/>
                </a:path>
              </a:pathLst>
            </a:custGeom>
            <a:noFill/>
            <a:ln w="6350">
              <a:solidFill>
                <a:srgbClr val="6B6C6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2"/>
            <p:cNvSpPr>
              <a:spLocks/>
            </p:cNvSpPr>
            <p:nvPr/>
          </p:nvSpPr>
          <p:spPr bwMode="auto">
            <a:xfrm>
              <a:off x="3553" y="3015"/>
              <a:ext cx="1746" cy="280"/>
            </a:xfrm>
            <a:custGeom>
              <a:avLst/>
              <a:gdLst>
                <a:gd name="T0" fmla="*/ 0 w 1746"/>
                <a:gd name="T1" fmla="*/ 0 h 280"/>
                <a:gd name="T2" fmla="*/ 0 w 1746"/>
                <a:gd name="T3" fmla="*/ 280 h 280"/>
                <a:gd name="T4" fmla="*/ 1746 w 1746"/>
                <a:gd name="T5" fmla="*/ 280 h 280"/>
                <a:gd name="T6" fmla="*/ 1746 w 1746"/>
                <a:gd name="T7" fmla="*/ 0 h 280"/>
              </a:gdLst>
              <a:ahLst/>
              <a:cxnLst>
                <a:cxn ang="0">
                  <a:pos x="T0" y="T1"/>
                </a:cxn>
                <a:cxn ang="0">
                  <a:pos x="T2" y="T3"/>
                </a:cxn>
                <a:cxn ang="0">
                  <a:pos x="T4" y="T5"/>
                </a:cxn>
                <a:cxn ang="0">
                  <a:pos x="T6" y="T7"/>
                </a:cxn>
              </a:cxnLst>
              <a:rect l="0" t="0" r="r" b="b"/>
              <a:pathLst>
                <a:path w="1746" h="280">
                  <a:moveTo>
                    <a:pt x="0" y="0"/>
                  </a:moveTo>
                  <a:lnTo>
                    <a:pt x="0" y="280"/>
                  </a:lnTo>
                  <a:lnTo>
                    <a:pt x="1746" y="280"/>
                  </a:lnTo>
                  <a:lnTo>
                    <a:pt x="1746" y="0"/>
                  </a:lnTo>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3"/>
            <p:cNvSpPr>
              <a:spLocks noChangeShapeType="1"/>
            </p:cNvSpPr>
            <p:nvPr/>
          </p:nvSpPr>
          <p:spPr bwMode="auto">
            <a:xfrm>
              <a:off x="4097" y="3015"/>
              <a:ext cx="0" cy="280"/>
            </a:xfrm>
            <a:prstGeom prst="line">
              <a:avLst/>
            </a:prstGeom>
            <a:noFill/>
            <a:ln w="12700">
              <a:solidFill>
                <a:srgbClr val="167E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34"/>
            <p:cNvSpPr>
              <a:spLocks noChangeShapeType="1"/>
            </p:cNvSpPr>
            <p:nvPr/>
          </p:nvSpPr>
          <p:spPr bwMode="auto">
            <a:xfrm>
              <a:off x="4623" y="3015"/>
              <a:ext cx="0" cy="280"/>
            </a:xfrm>
            <a:prstGeom prst="line">
              <a:avLst/>
            </a:prstGeom>
            <a:noFill/>
            <a:ln w="12700">
              <a:solidFill>
                <a:srgbClr val="167E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35"/>
            <p:cNvSpPr>
              <a:spLocks/>
            </p:cNvSpPr>
            <p:nvPr/>
          </p:nvSpPr>
          <p:spPr bwMode="auto">
            <a:xfrm>
              <a:off x="981" y="2875"/>
              <a:ext cx="220" cy="92"/>
            </a:xfrm>
            <a:custGeom>
              <a:avLst/>
              <a:gdLst>
                <a:gd name="T0" fmla="*/ 196 w 220"/>
                <a:gd name="T1" fmla="*/ 56 h 92"/>
                <a:gd name="T2" fmla="*/ 172 w 220"/>
                <a:gd name="T3" fmla="*/ 56 h 92"/>
                <a:gd name="T4" fmla="*/ 152 w 220"/>
                <a:gd name="T5" fmla="*/ 12 h 92"/>
                <a:gd name="T6" fmla="*/ 152 w 220"/>
                <a:gd name="T7" fmla="*/ 12 h 92"/>
                <a:gd name="T8" fmla="*/ 138 w 220"/>
                <a:gd name="T9" fmla="*/ 6 h 92"/>
                <a:gd name="T10" fmla="*/ 124 w 220"/>
                <a:gd name="T11" fmla="*/ 2 h 92"/>
                <a:gd name="T12" fmla="*/ 110 w 220"/>
                <a:gd name="T13" fmla="*/ 0 h 92"/>
                <a:gd name="T14" fmla="*/ 110 w 220"/>
                <a:gd name="T15" fmla="*/ 0 h 92"/>
                <a:gd name="T16" fmla="*/ 96 w 220"/>
                <a:gd name="T17" fmla="*/ 2 h 92"/>
                <a:gd name="T18" fmla="*/ 82 w 220"/>
                <a:gd name="T19" fmla="*/ 6 h 92"/>
                <a:gd name="T20" fmla="*/ 66 w 220"/>
                <a:gd name="T21" fmla="*/ 12 h 92"/>
                <a:gd name="T22" fmla="*/ 48 w 220"/>
                <a:gd name="T23" fmla="*/ 56 h 92"/>
                <a:gd name="T24" fmla="*/ 24 w 220"/>
                <a:gd name="T25" fmla="*/ 56 h 92"/>
                <a:gd name="T26" fmla="*/ 0 w 220"/>
                <a:gd name="T27" fmla="*/ 68 h 92"/>
                <a:gd name="T28" fmla="*/ 0 w 220"/>
                <a:gd name="T29" fmla="*/ 68 h 92"/>
                <a:gd name="T30" fmla="*/ 4 w 220"/>
                <a:gd name="T31" fmla="*/ 72 h 92"/>
                <a:gd name="T32" fmla="*/ 24 w 220"/>
                <a:gd name="T33" fmla="*/ 80 h 92"/>
                <a:gd name="T34" fmla="*/ 40 w 220"/>
                <a:gd name="T35" fmla="*/ 86 h 92"/>
                <a:gd name="T36" fmla="*/ 58 w 220"/>
                <a:gd name="T37" fmla="*/ 88 h 92"/>
                <a:gd name="T38" fmla="*/ 82 w 220"/>
                <a:gd name="T39" fmla="*/ 92 h 92"/>
                <a:gd name="T40" fmla="*/ 110 w 220"/>
                <a:gd name="T41" fmla="*/ 92 h 92"/>
                <a:gd name="T42" fmla="*/ 110 w 220"/>
                <a:gd name="T43" fmla="*/ 92 h 92"/>
                <a:gd name="T44" fmla="*/ 138 w 220"/>
                <a:gd name="T45" fmla="*/ 92 h 92"/>
                <a:gd name="T46" fmla="*/ 162 w 220"/>
                <a:gd name="T47" fmla="*/ 88 h 92"/>
                <a:gd name="T48" fmla="*/ 182 w 220"/>
                <a:gd name="T49" fmla="*/ 86 h 92"/>
                <a:gd name="T50" fmla="*/ 196 w 220"/>
                <a:gd name="T51" fmla="*/ 80 h 92"/>
                <a:gd name="T52" fmla="*/ 214 w 220"/>
                <a:gd name="T53" fmla="*/ 72 h 92"/>
                <a:gd name="T54" fmla="*/ 220 w 220"/>
                <a:gd name="T55" fmla="*/ 68 h 92"/>
                <a:gd name="T56" fmla="*/ 196 w 220"/>
                <a:gd name="T57" fmla="*/ 56 h 92"/>
                <a:gd name="T58" fmla="*/ 196 w 220"/>
                <a:gd name="T59" fmla="*/ 56 h 92"/>
                <a:gd name="T60" fmla="*/ 196 w 220"/>
                <a:gd name="T61" fmla="*/ 5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92">
                  <a:moveTo>
                    <a:pt x="196" y="56"/>
                  </a:moveTo>
                  <a:lnTo>
                    <a:pt x="172" y="56"/>
                  </a:lnTo>
                  <a:lnTo>
                    <a:pt x="152" y="12"/>
                  </a:lnTo>
                  <a:lnTo>
                    <a:pt x="152" y="12"/>
                  </a:lnTo>
                  <a:lnTo>
                    <a:pt x="138" y="6"/>
                  </a:lnTo>
                  <a:lnTo>
                    <a:pt x="124" y="2"/>
                  </a:lnTo>
                  <a:lnTo>
                    <a:pt x="110" y="0"/>
                  </a:lnTo>
                  <a:lnTo>
                    <a:pt x="110" y="0"/>
                  </a:lnTo>
                  <a:lnTo>
                    <a:pt x="96" y="2"/>
                  </a:lnTo>
                  <a:lnTo>
                    <a:pt x="82" y="6"/>
                  </a:lnTo>
                  <a:lnTo>
                    <a:pt x="66" y="12"/>
                  </a:lnTo>
                  <a:lnTo>
                    <a:pt x="48" y="56"/>
                  </a:lnTo>
                  <a:lnTo>
                    <a:pt x="24" y="56"/>
                  </a:lnTo>
                  <a:lnTo>
                    <a:pt x="0" y="68"/>
                  </a:lnTo>
                  <a:lnTo>
                    <a:pt x="0" y="68"/>
                  </a:lnTo>
                  <a:lnTo>
                    <a:pt x="4" y="72"/>
                  </a:lnTo>
                  <a:lnTo>
                    <a:pt x="24" y="80"/>
                  </a:lnTo>
                  <a:lnTo>
                    <a:pt x="40" y="86"/>
                  </a:lnTo>
                  <a:lnTo>
                    <a:pt x="58" y="88"/>
                  </a:lnTo>
                  <a:lnTo>
                    <a:pt x="82" y="92"/>
                  </a:lnTo>
                  <a:lnTo>
                    <a:pt x="110" y="92"/>
                  </a:lnTo>
                  <a:lnTo>
                    <a:pt x="110" y="92"/>
                  </a:lnTo>
                  <a:lnTo>
                    <a:pt x="138" y="92"/>
                  </a:lnTo>
                  <a:lnTo>
                    <a:pt x="162" y="88"/>
                  </a:lnTo>
                  <a:lnTo>
                    <a:pt x="182" y="86"/>
                  </a:lnTo>
                  <a:lnTo>
                    <a:pt x="196" y="80"/>
                  </a:lnTo>
                  <a:lnTo>
                    <a:pt x="214" y="72"/>
                  </a:lnTo>
                  <a:lnTo>
                    <a:pt x="220" y="68"/>
                  </a:lnTo>
                  <a:lnTo>
                    <a:pt x="196" y="56"/>
                  </a:lnTo>
                  <a:lnTo>
                    <a:pt x="196" y="56"/>
                  </a:lnTo>
                  <a:lnTo>
                    <a:pt x="196" y="56"/>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auto">
            <a:xfrm>
              <a:off x="1017" y="2995"/>
              <a:ext cx="148" cy="60"/>
            </a:xfrm>
            <a:custGeom>
              <a:avLst/>
              <a:gdLst>
                <a:gd name="T0" fmla="*/ 0 w 148"/>
                <a:gd name="T1" fmla="*/ 0 h 60"/>
                <a:gd name="T2" fmla="*/ 0 w 148"/>
                <a:gd name="T3" fmla="*/ 0 h 60"/>
                <a:gd name="T4" fmla="*/ 0 w 148"/>
                <a:gd name="T5" fmla="*/ 2 h 60"/>
                <a:gd name="T6" fmla="*/ 0 w 148"/>
                <a:gd name="T7" fmla="*/ 2 h 60"/>
                <a:gd name="T8" fmla="*/ 4 w 148"/>
                <a:gd name="T9" fmla="*/ 12 h 60"/>
                <a:gd name="T10" fmla="*/ 8 w 148"/>
                <a:gd name="T11" fmla="*/ 22 h 60"/>
                <a:gd name="T12" fmla="*/ 14 w 148"/>
                <a:gd name="T13" fmla="*/ 30 h 60"/>
                <a:gd name="T14" fmla="*/ 20 w 148"/>
                <a:gd name="T15" fmla="*/ 38 h 60"/>
                <a:gd name="T16" fmla="*/ 28 w 148"/>
                <a:gd name="T17" fmla="*/ 46 h 60"/>
                <a:gd name="T18" fmla="*/ 36 w 148"/>
                <a:gd name="T19" fmla="*/ 52 h 60"/>
                <a:gd name="T20" fmla="*/ 46 w 148"/>
                <a:gd name="T21" fmla="*/ 56 h 60"/>
                <a:gd name="T22" fmla="*/ 56 w 148"/>
                <a:gd name="T23" fmla="*/ 58 h 60"/>
                <a:gd name="T24" fmla="*/ 56 w 148"/>
                <a:gd name="T25" fmla="*/ 58 h 60"/>
                <a:gd name="T26" fmla="*/ 72 w 148"/>
                <a:gd name="T27" fmla="*/ 60 h 60"/>
                <a:gd name="T28" fmla="*/ 88 w 148"/>
                <a:gd name="T29" fmla="*/ 60 h 60"/>
                <a:gd name="T30" fmla="*/ 102 w 148"/>
                <a:gd name="T31" fmla="*/ 54 h 60"/>
                <a:gd name="T32" fmla="*/ 116 w 148"/>
                <a:gd name="T33" fmla="*/ 48 h 60"/>
                <a:gd name="T34" fmla="*/ 126 w 148"/>
                <a:gd name="T35" fmla="*/ 38 h 60"/>
                <a:gd name="T36" fmla="*/ 136 w 148"/>
                <a:gd name="T37" fmla="*/ 28 h 60"/>
                <a:gd name="T38" fmla="*/ 142 w 148"/>
                <a:gd name="T39" fmla="*/ 14 h 60"/>
                <a:gd name="T40" fmla="*/ 148 w 148"/>
                <a:gd name="T41" fmla="*/ 0 h 60"/>
                <a:gd name="T42" fmla="*/ 0 w 148"/>
                <a:gd name="T43" fmla="*/ 0 h 60"/>
                <a:gd name="T44" fmla="*/ 0 w 148"/>
                <a:gd name="T45" fmla="*/ 0 h 60"/>
                <a:gd name="T46" fmla="*/ 0 w 148"/>
                <a:gd name="T4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60">
                  <a:moveTo>
                    <a:pt x="0" y="0"/>
                  </a:moveTo>
                  <a:lnTo>
                    <a:pt x="0" y="0"/>
                  </a:lnTo>
                  <a:lnTo>
                    <a:pt x="0" y="2"/>
                  </a:lnTo>
                  <a:lnTo>
                    <a:pt x="0" y="2"/>
                  </a:lnTo>
                  <a:lnTo>
                    <a:pt x="4" y="12"/>
                  </a:lnTo>
                  <a:lnTo>
                    <a:pt x="8" y="22"/>
                  </a:lnTo>
                  <a:lnTo>
                    <a:pt x="14" y="30"/>
                  </a:lnTo>
                  <a:lnTo>
                    <a:pt x="20" y="38"/>
                  </a:lnTo>
                  <a:lnTo>
                    <a:pt x="28" y="46"/>
                  </a:lnTo>
                  <a:lnTo>
                    <a:pt x="36" y="52"/>
                  </a:lnTo>
                  <a:lnTo>
                    <a:pt x="46" y="56"/>
                  </a:lnTo>
                  <a:lnTo>
                    <a:pt x="56" y="58"/>
                  </a:lnTo>
                  <a:lnTo>
                    <a:pt x="56" y="58"/>
                  </a:lnTo>
                  <a:lnTo>
                    <a:pt x="72" y="60"/>
                  </a:lnTo>
                  <a:lnTo>
                    <a:pt x="88" y="60"/>
                  </a:lnTo>
                  <a:lnTo>
                    <a:pt x="102" y="54"/>
                  </a:lnTo>
                  <a:lnTo>
                    <a:pt x="116" y="48"/>
                  </a:lnTo>
                  <a:lnTo>
                    <a:pt x="126" y="38"/>
                  </a:lnTo>
                  <a:lnTo>
                    <a:pt x="136" y="28"/>
                  </a:lnTo>
                  <a:lnTo>
                    <a:pt x="142" y="14"/>
                  </a:lnTo>
                  <a:lnTo>
                    <a:pt x="148" y="0"/>
                  </a:lnTo>
                  <a:lnTo>
                    <a:pt x="0" y="0"/>
                  </a:lnTo>
                  <a:lnTo>
                    <a:pt x="0" y="0"/>
                  </a:lnTo>
                  <a:lnTo>
                    <a:pt x="0" y="0"/>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auto">
            <a:xfrm>
              <a:off x="1045" y="2967"/>
              <a:ext cx="34" cy="22"/>
            </a:xfrm>
            <a:custGeom>
              <a:avLst/>
              <a:gdLst>
                <a:gd name="T0" fmla="*/ 34 w 34"/>
                <a:gd name="T1" fmla="*/ 12 h 22"/>
                <a:gd name="T2" fmla="*/ 34 w 34"/>
                <a:gd name="T3" fmla="*/ 12 h 22"/>
                <a:gd name="T4" fmla="*/ 30 w 34"/>
                <a:gd name="T5" fmla="*/ 18 h 22"/>
                <a:gd name="T6" fmla="*/ 26 w 34"/>
                <a:gd name="T7" fmla="*/ 22 h 22"/>
                <a:gd name="T8" fmla="*/ 20 w 34"/>
                <a:gd name="T9" fmla="*/ 22 h 22"/>
                <a:gd name="T10" fmla="*/ 12 w 34"/>
                <a:gd name="T11" fmla="*/ 22 h 22"/>
                <a:gd name="T12" fmla="*/ 12 w 34"/>
                <a:gd name="T13" fmla="*/ 22 h 22"/>
                <a:gd name="T14" fmla="*/ 6 w 34"/>
                <a:gd name="T15" fmla="*/ 18 h 22"/>
                <a:gd name="T16" fmla="*/ 2 w 34"/>
                <a:gd name="T17" fmla="*/ 14 h 22"/>
                <a:gd name="T18" fmla="*/ 0 w 34"/>
                <a:gd name="T19" fmla="*/ 8 h 22"/>
                <a:gd name="T20" fmla="*/ 0 w 34"/>
                <a:gd name="T21" fmla="*/ 0 h 22"/>
                <a:gd name="T22" fmla="*/ 34 w 34"/>
                <a:gd name="T23" fmla="*/ 12 h 22"/>
                <a:gd name="T24" fmla="*/ 34 w 34"/>
                <a:gd name="T25" fmla="*/ 12 h 22"/>
                <a:gd name="T26" fmla="*/ 34 w 34"/>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2">
                  <a:moveTo>
                    <a:pt x="34" y="12"/>
                  </a:moveTo>
                  <a:lnTo>
                    <a:pt x="34" y="12"/>
                  </a:lnTo>
                  <a:lnTo>
                    <a:pt x="30" y="18"/>
                  </a:lnTo>
                  <a:lnTo>
                    <a:pt x="26" y="22"/>
                  </a:lnTo>
                  <a:lnTo>
                    <a:pt x="20" y="22"/>
                  </a:lnTo>
                  <a:lnTo>
                    <a:pt x="12" y="22"/>
                  </a:lnTo>
                  <a:lnTo>
                    <a:pt x="12" y="22"/>
                  </a:lnTo>
                  <a:lnTo>
                    <a:pt x="6" y="18"/>
                  </a:lnTo>
                  <a:lnTo>
                    <a:pt x="2" y="14"/>
                  </a:lnTo>
                  <a:lnTo>
                    <a:pt x="0" y="8"/>
                  </a:lnTo>
                  <a:lnTo>
                    <a:pt x="0" y="0"/>
                  </a:lnTo>
                  <a:lnTo>
                    <a:pt x="34" y="12"/>
                  </a:lnTo>
                  <a:lnTo>
                    <a:pt x="34" y="12"/>
                  </a:lnTo>
                  <a:lnTo>
                    <a:pt x="34" y="12"/>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38"/>
            <p:cNvSpPr>
              <a:spLocks/>
            </p:cNvSpPr>
            <p:nvPr/>
          </p:nvSpPr>
          <p:spPr bwMode="auto">
            <a:xfrm>
              <a:off x="1103" y="2967"/>
              <a:ext cx="34" cy="22"/>
            </a:xfrm>
            <a:custGeom>
              <a:avLst/>
              <a:gdLst>
                <a:gd name="T0" fmla="*/ 0 w 34"/>
                <a:gd name="T1" fmla="*/ 12 h 22"/>
                <a:gd name="T2" fmla="*/ 0 w 34"/>
                <a:gd name="T3" fmla="*/ 12 h 22"/>
                <a:gd name="T4" fmla="*/ 2 w 34"/>
                <a:gd name="T5" fmla="*/ 18 h 22"/>
                <a:gd name="T6" fmla="*/ 8 w 34"/>
                <a:gd name="T7" fmla="*/ 22 h 22"/>
                <a:gd name="T8" fmla="*/ 14 w 34"/>
                <a:gd name="T9" fmla="*/ 22 h 22"/>
                <a:gd name="T10" fmla="*/ 20 w 34"/>
                <a:gd name="T11" fmla="*/ 22 h 22"/>
                <a:gd name="T12" fmla="*/ 20 w 34"/>
                <a:gd name="T13" fmla="*/ 22 h 22"/>
                <a:gd name="T14" fmla="*/ 26 w 34"/>
                <a:gd name="T15" fmla="*/ 18 h 22"/>
                <a:gd name="T16" fmla="*/ 32 w 34"/>
                <a:gd name="T17" fmla="*/ 14 h 22"/>
                <a:gd name="T18" fmla="*/ 34 w 34"/>
                <a:gd name="T19" fmla="*/ 8 h 22"/>
                <a:gd name="T20" fmla="*/ 32 w 34"/>
                <a:gd name="T21" fmla="*/ 0 h 22"/>
                <a:gd name="T22" fmla="*/ 0 w 34"/>
                <a:gd name="T23" fmla="*/ 12 h 22"/>
                <a:gd name="T24" fmla="*/ 0 w 34"/>
                <a:gd name="T25" fmla="*/ 12 h 22"/>
                <a:gd name="T26" fmla="*/ 0 w 34"/>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2">
                  <a:moveTo>
                    <a:pt x="0" y="12"/>
                  </a:moveTo>
                  <a:lnTo>
                    <a:pt x="0" y="12"/>
                  </a:lnTo>
                  <a:lnTo>
                    <a:pt x="2" y="18"/>
                  </a:lnTo>
                  <a:lnTo>
                    <a:pt x="8" y="22"/>
                  </a:lnTo>
                  <a:lnTo>
                    <a:pt x="14" y="22"/>
                  </a:lnTo>
                  <a:lnTo>
                    <a:pt x="20" y="22"/>
                  </a:lnTo>
                  <a:lnTo>
                    <a:pt x="20" y="22"/>
                  </a:lnTo>
                  <a:lnTo>
                    <a:pt x="26" y="18"/>
                  </a:lnTo>
                  <a:lnTo>
                    <a:pt x="32" y="14"/>
                  </a:lnTo>
                  <a:lnTo>
                    <a:pt x="34" y="8"/>
                  </a:lnTo>
                  <a:lnTo>
                    <a:pt x="32" y="0"/>
                  </a:lnTo>
                  <a:lnTo>
                    <a:pt x="0" y="12"/>
                  </a:lnTo>
                  <a:lnTo>
                    <a:pt x="0" y="12"/>
                  </a:lnTo>
                  <a:lnTo>
                    <a:pt x="0" y="12"/>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Line 39"/>
            <p:cNvSpPr>
              <a:spLocks noChangeShapeType="1"/>
            </p:cNvSpPr>
            <p:nvPr/>
          </p:nvSpPr>
          <p:spPr bwMode="auto">
            <a:xfrm>
              <a:off x="1315" y="3075"/>
              <a:ext cx="0" cy="0"/>
            </a:xfrm>
            <a:prstGeom prst="line">
              <a:avLst/>
            </a:prstGeom>
            <a:noFill/>
            <a:ln w="63500">
              <a:solidFill>
                <a:srgbClr val="15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40"/>
            <p:cNvSpPr>
              <a:spLocks/>
            </p:cNvSpPr>
            <p:nvPr/>
          </p:nvSpPr>
          <p:spPr bwMode="auto">
            <a:xfrm>
              <a:off x="939" y="3091"/>
              <a:ext cx="302" cy="612"/>
            </a:xfrm>
            <a:custGeom>
              <a:avLst/>
              <a:gdLst>
                <a:gd name="T0" fmla="*/ 62 w 302"/>
                <a:gd name="T1" fmla="*/ 0 h 612"/>
                <a:gd name="T2" fmla="*/ 46 w 302"/>
                <a:gd name="T3" fmla="*/ 0 h 612"/>
                <a:gd name="T4" fmla="*/ 28 w 302"/>
                <a:gd name="T5" fmla="*/ 4 h 612"/>
                <a:gd name="T6" fmla="*/ 14 w 302"/>
                <a:gd name="T7" fmla="*/ 14 h 612"/>
                <a:gd name="T8" fmla="*/ 4 w 302"/>
                <a:gd name="T9" fmla="*/ 28 h 612"/>
                <a:gd name="T10" fmla="*/ 0 w 302"/>
                <a:gd name="T11" fmla="*/ 46 h 612"/>
                <a:gd name="T12" fmla="*/ 0 w 302"/>
                <a:gd name="T13" fmla="*/ 266 h 612"/>
                <a:gd name="T14" fmla="*/ 8 w 302"/>
                <a:gd name="T15" fmla="*/ 282 h 612"/>
                <a:gd name="T16" fmla="*/ 24 w 302"/>
                <a:gd name="T17" fmla="*/ 290 h 612"/>
                <a:gd name="T18" fmla="*/ 24 w 302"/>
                <a:gd name="T19" fmla="*/ 290 h 612"/>
                <a:gd name="T20" fmla="*/ 42 w 302"/>
                <a:gd name="T21" fmla="*/ 282 h 612"/>
                <a:gd name="T22" fmla="*/ 48 w 302"/>
                <a:gd name="T23" fmla="*/ 266 h 612"/>
                <a:gd name="T24" fmla="*/ 48 w 302"/>
                <a:gd name="T25" fmla="*/ 98 h 612"/>
                <a:gd name="T26" fmla="*/ 56 w 302"/>
                <a:gd name="T27" fmla="*/ 92 h 612"/>
                <a:gd name="T28" fmla="*/ 56 w 302"/>
                <a:gd name="T29" fmla="*/ 92 h 612"/>
                <a:gd name="T30" fmla="*/ 62 w 302"/>
                <a:gd name="T31" fmla="*/ 98 h 612"/>
                <a:gd name="T32" fmla="*/ 62 w 302"/>
                <a:gd name="T33" fmla="*/ 588 h 612"/>
                <a:gd name="T34" fmla="*/ 70 w 302"/>
                <a:gd name="T35" fmla="*/ 606 h 612"/>
                <a:gd name="T36" fmla="*/ 86 w 302"/>
                <a:gd name="T37" fmla="*/ 612 h 612"/>
                <a:gd name="T38" fmla="*/ 120 w 302"/>
                <a:gd name="T39" fmla="*/ 612 h 612"/>
                <a:gd name="T40" fmla="*/ 136 w 302"/>
                <a:gd name="T41" fmla="*/ 606 h 612"/>
                <a:gd name="T42" fmla="*/ 144 w 302"/>
                <a:gd name="T43" fmla="*/ 588 h 612"/>
                <a:gd name="T44" fmla="*/ 144 w 302"/>
                <a:gd name="T45" fmla="*/ 326 h 612"/>
                <a:gd name="T46" fmla="*/ 146 w 302"/>
                <a:gd name="T47" fmla="*/ 322 h 612"/>
                <a:gd name="T48" fmla="*/ 152 w 302"/>
                <a:gd name="T49" fmla="*/ 318 h 612"/>
                <a:gd name="T50" fmla="*/ 152 w 302"/>
                <a:gd name="T51" fmla="*/ 318 h 612"/>
                <a:gd name="T52" fmla="*/ 158 w 302"/>
                <a:gd name="T53" fmla="*/ 322 h 612"/>
                <a:gd name="T54" fmla="*/ 160 w 302"/>
                <a:gd name="T55" fmla="*/ 326 h 612"/>
                <a:gd name="T56" fmla="*/ 160 w 302"/>
                <a:gd name="T57" fmla="*/ 588 h 612"/>
                <a:gd name="T58" fmla="*/ 166 w 302"/>
                <a:gd name="T59" fmla="*/ 606 h 612"/>
                <a:gd name="T60" fmla="*/ 184 w 302"/>
                <a:gd name="T61" fmla="*/ 612 h 612"/>
                <a:gd name="T62" fmla="*/ 216 w 302"/>
                <a:gd name="T63" fmla="*/ 612 h 612"/>
                <a:gd name="T64" fmla="*/ 234 w 302"/>
                <a:gd name="T65" fmla="*/ 606 h 612"/>
                <a:gd name="T66" fmla="*/ 240 w 302"/>
                <a:gd name="T67" fmla="*/ 588 h 612"/>
                <a:gd name="T68" fmla="*/ 240 w 302"/>
                <a:gd name="T69" fmla="*/ 98 h 612"/>
                <a:gd name="T70" fmla="*/ 248 w 302"/>
                <a:gd name="T71" fmla="*/ 92 h 612"/>
                <a:gd name="T72" fmla="*/ 248 w 302"/>
                <a:gd name="T73" fmla="*/ 92 h 612"/>
                <a:gd name="T74" fmla="*/ 254 w 302"/>
                <a:gd name="T75" fmla="*/ 98 h 612"/>
                <a:gd name="T76" fmla="*/ 254 w 302"/>
                <a:gd name="T77" fmla="*/ 266 h 612"/>
                <a:gd name="T78" fmla="*/ 262 w 302"/>
                <a:gd name="T79" fmla="*/ 282 h 612"/>
                <a:gd name="T80" fmla="*/ 278 w 302"/>
                <a:gd name="T81" fmla="*/ 290 h 612"/>
                <a:gd name="T82" fmla="*/ 278 w 302"/>
                <a:gd name="T83" fmla="*/ 290 h 612"/>
                <a:gd name="T84" fmla="*/ 296 w 302"/>
                <a:gd name="T85" fmla="*/ 282 h 612"/>
                <a:gd name="T86" fmla="*/ 302 w 302"/>
                <a:gd name="T87" fmla="*/ 266 h 612"/>
                <a:gd name="T88" fmla="*/ 302 w 302"/>
                <a:gd name="T89" fmla="*/ 46 h 612"/>
                <a:gd name="T90" fmla="*/ 298 w 302"/>
                <a:gd name="T91" fmla="*/ 28 h 612"/>
                <a:gd name="T92" fmla="*/ 288 w 302"/>
                <a:gd name="T93" fmla="*/ 14 h 612"/>
                <a:gd name="T94" fmla="*/ 274 w 302"/>
                <a:gd name="T95" fmla="*/ 4 h 612"/>
                <a:gd name="T96" fmla="*/ 256 w 302"/>
                <a:gd name="T97" fmla="*/ 0 h 612"/>
                <a:gd name="T98" fmla="*/ 240 w 302"/>
                <a:gd name="T99"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612">
                  <a:moveTo>
                    <a:pt x="240" y="0"/>
                  </a:moveTo>
                  <a:lnTo>
                    <a:pt x="62" y="0"/>
                  </a:lnTo>
                  <a:lnTo>
                    <a:pt x="46" y="0"/>
                  </a:lnTo>
                  <a:lnTo>
                    <a:pt x="46" y="0"/>
                  </a:lnTo>
                  <a:lnTo>
                    <a:pt x="38" y="0"/>
                  </a:lnTo>
                  <a:lnTo>
                    <a:pt x="28" y="4"/>
                  </a:lnTo>
                  <a:lnTo>
                    <a:pt x="22" y="8"/>
                  </a:lnTo>
                  <a:lnTo>
                    <a:pt x="14" y="14"/>
                  </a:lnTo>
                  <a:lnTo>
                    <a:pt x="8" y="20"/>
                  </a:lnTo>
                  <a:lnTo>
                    <a:pt x="4" y="28"/>
                  </a:lnTo>
                  <a:lnTo>
                    <a:pt x="2" y="36"/>
                  </a:lnTo>
                  <a:lnTo>
                    <a:pt x="0" y="46"/>
                  </a:lnTo>
                  <a:lnTo>
                    <a:pt x="0" y="266"/>
                  </a:lnTo>
                  <a:lnTo>
                    <a:pt x="0" y="266"/>
                  </a:lnTo>
                  <a:lnTo>
                    <a:pt x="2" y="276"/>
                  </a:lnTo>
                  <a:lnTo>
                    <a:pt x="8" y="282"/>
                  </a:lnTo>
                  <a:lnTo>
                    <a:pt x="16" y="288"/>
                  </a:lnTo>
                  <a:lnTo>
                    <a:pt x="24" y="290"/>
                  </a:lnTo>
                  <a:lnTo>
                    <a:pt x="24" y="290"/>
                  </a:lnTo>
                  <a:lnTo>
                    <a:pt x="24" y="290"/>
                  </a:lnTo>
                  <a:lnTo>
                    <a:pt x="34" y="288"/>
                  </a:lnTo>
                  <a:lnTo>
                    <a:pt x="42" y="282"/>
                  </a:lnTo>
                  <a:lnTo>
                    <a:pt x="46" y="276"/>
                  </a:lnTo>
                  <a:lnTo>
                    <a:pt x="48" y="266"/>
                  </a:lnTo>
                  <a:lnTo>
                    <a:pt x="48" y="98"/>
                  </a:lnTo>
                  <a:lnTo>
                    <a:pt x="48" y="98"/>
                  </a:lnTo>
                  <a:lnTo>
                    <a:pt x="50" y="94"/>
                  </a:lnTo>
                  <a:lnTo>
                    <a:pt x="56" y="92"/>
                  </a:lnTo>
                  <a:lnTo>
                    <a:pt x="56" y="92"/>
                  </a:lnTo>
                  <a:lnTo>
                    <a:pt x="56" y="92"/>
                  </a:lnTo>
                  <a:lnTo>
                    <a:pt x="60" y="94"/>
                  </a:lnTo>
                  <a:lnTo>
                    <a:pt x="62" y="98"/>
                  </a:lnTo>
                  <a:lnTo>
                    <a:pt x="62" y="588"/>
                  </a:lnTo>
                  <a:lnTo>
                    <a:pt x="62" y="588"/>
                  </a:lnTo>
                  <a:lnTo>
                    <a:pt x="64" y="598"/>
                  </a:lnTo>
                  <a:lnTo>
                    <a:pt x="70" y="606"/>
                  </a:lnTo>
                  <a:lnTo>
                    <a:pt x="76" y="610"/>
                  </a:lnTo>
                  <a:lnTo>
                    <a:pt x="86" y="612"/>
                  </a:lnTo>
                  <a:lnTo>
                    <a:pt x="120" y="612"/>
                  </a:lnTo>
                  <a:lnTo>
                    <a:pt x="120" y="612"/>
                  </a:lnTo>
                  <a:lnTo>
                    <a:pt x="128" y="610"/>
                  </a:lnTo>
                  <a:lnTo>
                    <a:pt x="136" y="606"/>
                  </a:lnTo>
                  <a:lnTo>
                    <a:pt x="142" y="598"/>
                  </a:lnTo>
                  <a:lnTo>
                    <a:pt x="144" y="588"/>
                  </a:lnTo>
                  <a:lnTo>
                    <a:pt x="144" y="326"/>
                  </a:lnTo>
                  <a:lnTo>
                    <a:pt x="144" y="326"/>
                  </a:lnTo>
                  <a:lnTo>
                    <a:pt x="144" y="324"/>
                  </a:lnTo>
                  <a:lnTo>
                    <a:pt x="146" y="322"/>
                  </a:lnTo>
                  <a:lnTo>
                    <a:pt x="148" y="320"/>
                  </a:lnTo>
                  <a:lnTo>
                    <a:pt x="152" y="318"/>
                  </a:lnTo>
                  <a:lnTo>
                    <a:pt x="152" y="318"/>
                  </a:lnTo>
                  <a:lnTo>
                    <a:pt x="152" y="318"/>
                  </a:lnTo>
                  <a:lnTo>
                    <a:pt x="154" y="320"/>
                  </a:lnTo>
                  <a:lnTo>
                    <a:pt x="158" y="322"/>
                  </a:lnTo>
                  <a:lnTo>
                    <a:pt x="158" y="324"/>
                  </a:lnTo>
                  <a:lnTo>
                    <a:pt x="160" y="326"/>
                  </a:lnTo>
                  <a:lnTo>
                    <a:pt x="160" y="588"/>
                  </a:lnTo>
                  <a:lnTo>
                    <a:pt x="160" y="588"/>
                  </a:lnTo>
                  <a:lnTo>
                    <a:pt x="162" y="598"/>
                  </a:lnTo>
                  <a:lnTo>
                    <a:pt x="166" y="606"/>
                  </a:lnTo>
                  <a:lnTo>
                    <a:pt x="174" y="610"/>
                  </a:lnTo>
                  <a:lnTo>
                    <a:pt x="184" y="612"/>
                  </a:lnTo>
                  <a:lnTo>
                    <a:pt x="216" y="612"/>
                  </a:lnTo>
                  <a:lnTo>
                    <a:pt x="216" y="612"/>
                  </a:lnTo>
                  <a:lnTo>
                    <a:pt x="226" y="610"/>
                  </a:lnTo>
                  <a:lnTo>
                    <a:pt x="234" y="606"/>
                  </a:lnTo>
                  <a:lnTo>
                    <a:pt x="238" y="598"/>
                  </a:lnTo>
                  <a:lnTo>
                    <a:pt x="240" y="588"/>
                  </a:lnTo>
                  <a:lnTo>
                    <a:pt x="240" y="98"/>
                  </a:lnTo>
                  <a:lnTo>
                    <a:pt x="240" y="98"/>
                  </a:lnTo>
                  <a:lnTo>
                    <a:pt x="242" y="94"/>
                  </a:lnTo>
                  <a:lnTo>
                    <a:pt x="248" y="92"/>
                  </a:lnTo>
                  <a:lnTo>
                    <a:pt x="248" y="92"/>
                  </a:lnTo>
                  <a:lnTo>
                    <a:pt x="248" y="92"/>
                  </a:lnTo>
                  <a:lnTo>
                    <a:pt x="252" y="94"/>
                  </a:lnTo>
                  <a:lnTo>
                    <a:pt x="254" y="98"/>
                  </a:lnTo>
                  <a:lnTo>
                    <a:pt x="254" y="266"/>
                  </a:lnTo>
                  <a:lnTo>
                    <a:pt x="254" y="266"/>
                  </a:lnTo>
                  <a:lnTo>
                    <a:pt x="256" y="276"/>
                  </a:lnTo>
                  <a:lnTo>
                    <a:pt x="262" y="282"/>
                  </a:lnTo>
                  <a:lnTo>
                    <a:pt x="268" y="288"/>
                  </a:lnTo>
                  <a:lnTo>
                    <a:pt x="278" y="290"/>
                  </a:lnTo>
                  <a:lnTo>
                    <a:pt x="278" y="290"/>
                  </a:lnTo>
                  <a:lnTo>
                    <a:pt x="278" y="290"/>
                  </a:lnTo>
                  <a:lnTo>
                    <a:pt x="288" y="288"/>
                  </a:lnTo>
                  <a:lnTo>
                    <a:pt x="296" y="282"/>
                  </a:lnTo>
                  <a:lnTo>
                    <a:pt x="300" y="276"/>
                  </a:lnTo>
                  <a:lnTo>
                    <a:pt x="302" y="266"/>
                  </a:lnTo>
                  <a:lnTo>
                    <a:pt x="302" y="46"/>
                  </a:lnTo>
                  <a:lnTo>
                    <a:pt x="302" y="46"/>
                  </a:lnTo>
                  <a:lnTo>
                    <a:pt x="302" y="36"/>
                  </a:lnTo>
                  <a:lnTo>
                    <a:pt x="298" y="28"/>
                  </a:lnTo>
                  <a:lnTo>
                    <a:pt x="294" y="20"/>
                  </a:lnTo>
                  <a:lnTo>
                    <a:pt x="288" y="14"/>
                  </a:lnTo>
                  <a:lnTo>
                    <a:pt x="282" y="8"/>
                  </a:lnTo>
                  <a:lnTo>
                    <a:pt x="274" y="4"/>
                  </a:lnTo>
                  <a:lnTo>
                    <a:pt x="266" y="0"/>
                  </a:lnTo>
                  <a:lnTo>
                    <a:pt x="256" y="0"/>
                  </a:lnTo>
                  <a:lnTo>
                    <a:pt x="240" y="0"/>
                  </a:lnTo>
                  <a:lnTo>
                    <a:pt x="240" y="0"/>
                  </a:lnTo>
                  <a:lnTo>
                    <a:pt x="240" y="0"/>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1"/>
            <p:cNvSpPr>
              <a:spLocks noEditPoints="1"/>
            </p:cNvSpPr>
            <p:nvPr/>
          </p:nvSpPr>
          <p:spPr bwMode="auto">
            <a:xfrm>
              <a:off x="1149" y="2651"/>
              <a:ext cx="106" cy="198"/>
            </a:xfrm>
            <a:custGeom>
              <a:avLst/>
              <a:gdLst>
                <a:gd name="T0" fmla="*/ 40 w 106"/>
                <a:gd name="T1" fmla="*/ 182 h 198"/>
                <a:gd name="T2" fmla="*/ 36 w 106"/>
                <a:gd name="T3" fmla="*/ 192 h 198"/>
                <a:gd name="T4" fmla="*/ 30 w 106"/>
                <a:gd name="T5" fmla="*/ 196 h 198"/>
                <a:gd name="T6" fmla="*/ 22 w 106"/>
                <a:gd name="T7" fmla="*/ 198 h 198"/>
                <a:gd name="T8" fmla="*/ 14 w 106"/>
                <a:gd name="T9" fmla="*/ 194 h 198"/>
                <a:gd name="T10" fmla="*/ 4 w 106"/>
                <a:gd name="T11" fmla="*/ 190 h 198"/>
                <a:gd name="T12" fmla="*/ 0 w 106"/>
                <a:gd name="T13" fmla="*/ 184 h 198"/>
                <a:gd name="T14" fmla="*/ 0 w 106"/>
                <a:gd name="T15" fmla="*/ 178 h 198"/>
                <a:gd name="T16" fmla="*/ 2 w 106"/>
                <a:gd name="T17" fmla="*/ 168 h 198"/>
                <a:gd name="T18" fmla="*/ 6 w 106"/>
                <a:gd name="T19" fmla="*/ 158 h 198"/>
                <a:gd name="T20" fmla="*/ 12 w 106"/>
                <a:gd name="T21" fmla="*/ 154 h 198"/>
                <a:gd name="T22" fmla="*/ 20 w 106"/>
                <a:gd name="T23" fmla="*/ 152 h 198"/>
                <a:gd name="T24" fmla="*/ 30 w 106"/>
                <a:gd name="T25" fmla="*/ 154 h 198"/>
                <a:gd name="T26" fmla="*/ 38 w 106"/>
                <a:gd name="T27" fmla="*/ 160 h 198"/>
                <a:gd name="T28" fmla="*/ 42 w 106"/>
                <a:gd name="T29" fmla="*/ 166 h 198"/>
                <a:gd name="T30" fmla="*/ 44 w 106"/>
                <a:gd name="T31" fmla="*/ 174 h 198"/>
                <a:gd name="T32" fmla="*/ 40 w 106"/>
                <a:gd name="T33" fmla="*/ 182 h 198"/>
                <a:gd name="T34" fmla="*/ 40 w 106"/>
                <a:gd name="T35" fmla="*/ 182 h 198"/>
                <a:gd name="T36" fmla="*/ 52 w 106"/>
                <a:gd name="T37" fmla="*/ 142 h 198"/>
                <a:gd name="T38" fmla="*/ 50 w 106"/>
                <a:gd name="T39" fmla="*/ 144 h 198"/>
                <a:gd name="T40" fmla="*/ 48 w 106"/>
                <a:gd name="T41" fmla="*/ 144 h 198"/>
                <a:gd name="T42" fmla="*/ 42 w 106"/>
                <a:gd name="T43" fmla="*/ 144 h 198"/>
                <a:gd name="T44" fmla="*/ 36 w 106"/>
                <a:gd name="T45" fmla="*/ 142 h 198"/>
                <a:gd name="T46" fmla="*/ 28 w 106"/>
                <a:gd name="T47" fmla="*/ 138 h 198"/>
                <a:gd name="T48" fmla="*/ 24 w 106"/>
                <a:gd name="T49" fmla="*/ 134 h 198"/>
                <a:gd name="T50" fmla="*/ 22 w 106"/>
                <a:gd name="T51" fmla="*/ 132 h 198"/>
                <a:gd name="T52" fmla="*/ 70 w 106"/>
                <a:gd name="T53" fmla="*/ 4 h 198"/>
                <a:gd name="T54" fmla="*/ 72 w 106"/>
                <a:gd name="T55" fmla="*/ 2 h 198"/>
                <a:gd name="T56" fmla="*/ 76 w 106"/>
                <a:gd name="T57" fmla="*/ 0 h 198"/>
                <a:gd name="T58" fmla="*/ 82 w 106"/>
                <a:gd name="T59" fmla="*/ 2 h 198"/>
                <a:gd name="T60" fmla="*/ 90 w 106"/>
                <a:gd name="T61" fmla="*/ 4 h 198"/>
                <a:gd name="T62" fmla="*/ 100 w 106"/>
                <a:gd name="T63" fmla="*/ 10 h 198"/>
                <a:gd name="T64" fmla="*/ 104 w 106"/>
                <a:gd name="T65" fmla="*/ 12 h 198"/>
                <a:gd name="T66" fmla="*/ 106 w 106"/>
                <a:gd name="T67" fmla="*/ 16 h 198"/>
                <a:gd name="T68" fmla="*/ 106 w 106"/>
                <a:gd name="T69" fmla="*/ 20 h 198"/>
                <a:gd name="T70" fmla="*/ 52 w 106"/>
                <a:gd name="T71"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98">
                  <a:moveTo>
                    <a:pt x="40" y="182"/>
                  </a:moveTo>
                  <a:lnTo>
                    <a:pt x="40" y="182"/>
                  </a:lnTo>
                  <a:lnTo>
                    <a:pt x="36" y="192"/>
                  </a:lnTo>
                  <a:lnTo>
                    <a:pt x="36" y="192"/>
                  </a:lnTo>
                  <a:lnTo>
                    <a:pt x="30" y="196"/>
                  </a:lnTo>
                  <a:lnTo>
                    <a:pt x="30" y="196"/>
                  </a:lnTo>
                  <a:lnTo>
                    <a:pt x="22" y="198"/>
                  </a:lnTo>
                  <a:lnTo>
                    <a:pt x="22" y="198"/>
                  </a:lnTo>
                  <a:lnTo>
                    <a:pt x="14" y="194"/>
                  </a:lnTo>
                  <a:lnTo>
                    <a:pt x="14" y="194"/>
                  </a:lnTo>
                  <a:lnTo>
                    <a:pt x="4" y="190"/>
                  </a:lnTo>
                  <a:lnTo>
                    <a:pt x="4" y="190"/>
                  </a:lnTo>
                  <a:lnTo>
                    <a:pt x="0" y="184"/>
                  </a:lnTo>
                  <a:lnTo>
                    <a:pt x="0" y="184"/>
                  </a:lnTo>
                  <a:lnTo>
                    <a:pt x="0" y="178"/>
                  </a:lnTo>
                  <a:lnTo>
                    <a:pt x="0" y="178"/>
                  </a:lnTo>
                  <a:lnTo>
                    <a:pt x="2" y="168"/>
                  </a:lnTo>
                  <a:lnTo>
                    <a:pt x="2" y="168"/>
                  </a:lnTo>
                  <a:lnTo>
                    <a:pt x="6" y="158"/>
                  </a:lnTo>
                  <a:lnTo>
                    <a:pt x="6" y="158"/>
                  </a:lnTo>
                  <a:lnTo>
                    <a:pt x="12" y="154"/>
                  </a:lnTo>
                  <a:lnTo>
                    <a:pt x="12" y="154"/>
                  </a:lnTo>
                  <a:lnTo>
                    <a:pt x="20" y="152"/>
                  </a:lnTo>
                  <a:lnTo>
                    <a:pt x="20" y="152"/>
                  </a:lnTo>
                  <a:lnTo>
                    <a:pt x="30" y="154"/>
                  </a:lnTo>
                  <a:lnTo>
                    <a:pt x="30" y="154"/>
                  </a:lnTo>
                  <a:lnTo>
                    <a:pt x="38" y="160"/>
                  </a:lnTo>
                  <a:lnTo>
                    <a:pt x="38" y="160"/>
                  </a:lnTo>
                  <a:lnTo>
                    <a:pt x="42" y="166"/>
                  </a:lnTo>
                  <a:lnTo>
                    <a:pt x="42" y="166"/>
                  </a:lnTo>
                  <a:lnTo>
                    <a:pt x="44" y="174"/>
                  </a:lnTo>
                  <a:lnTo>
                    <a:pt x="44" y="174"/>
                  </a:lnTo>
                  <a:lnTo>
                    <a:pt x="40" y="182"/>
                  </a:lnTo>
                  <a:lnTo>
                    <a:pt x="40" y="182"/>
                  </a:lnTo>
                  <a:lnTo>
                    <a:pt x="40" y="182"/>
                  </a:lnTo>
                  <a:lnTo>
                    <a:pt x="40" y="182"/>
                  </a:lnTo>
                  <a:close/>
                  <a:moveTo>
                    <a:pt x="52" y="142"/>
                  </a:moveTo>
                  <a:lnTo>
                    <a:pt x="52" y="142"/>
                  </a:lnTo>
                  <a:lnTo>
                    <a:pt x="50" y="144"/>
                  </a:lnTo>
                  <a:lnTo>
                    <a:pt x="50" y="144"/>
                  </a:lnTo>
                  <a:lnTo>
                    <a:pt x="48" y="144"/>
                  </a:lnTo>
                  <a:lnTo>
                    <a:pt x="48" y="144"/>
                  </a:lnTo>
                  <a:lnTo>
                    <a:pt x="42" y="144"/>
                  </a:lnTo>
                  <a:lnTo>
                    <a:pt x="42" y="144"/>
                  </a:lnTo>
                  <a:lnTo>
                    <a:pt x="36" y="142"/>
                  </a:lnTo>
                  <a:lnTo>
                    <a:pt x="36" y="142"/>
                  </a:lnTo>
                  <a:lnTo>
                    <a:pt x="28" y="138"/>
                  </a:lnTo>
                  <a:lnTo>
                    <a:pt x="28" y="138"/>
                  </a:lnTo>
                  <a:lnTo>
                    <a:pt x="24" y="134"/>
                  </a:lnTo>
                  <a:lnTo>
                    <a:pt x="24" y="134"/>
                  </a:lnTo>
                  <a:lnTo>
                    <a:pt x="22" y="132"/>
                  </a:lnTo>
                  <a:lnTo>
                    <a:pt x="22" y="132"/>
                  </a:lnTo>
                  <a:lnTo>
                    <a:pt x="22" y="130"/>
                  </a:lnTo>
                  <a:lnTo>
                    <a:pt x="70" y="4"/>
                  </a:lnTo>
                  <a:lnTo>
                    <a:pt x="70" y="4"/>
                  </a:lnTo>
                  <a:lnTo>
                    <a:pt x="72" y="2"/>
                  </a:lnTo>
                  <a:lnTo>
                    <a:pt x="72" y="2"/>
                  </a:lnTo>
                  <a:lnTo>
                    <a:pt x="76" y="0"/>
                  </a:lnTo>
                  <a:lnTo>
                    <a:pt x="76" y="0"/>
                  </a:lnTo>
                  <a:lnTo>
                    <a:pt x="82" y="2"/>
                  </a:lnTo>
                  <a:lnTo>
                    <a:pt x="82" y="2"/>
                  </a:lnTo>
                  <a:lnTo>
                    <a:pt x="90" y="4"/>
                  </a:lnTo>
                  <a:lnTo>
                    <a:pt x="90" y="4"/>
                  </a:lnTo>
                  <a:lnTo>
                    <a:pt x="100" y="10"/>
                  </a:lnTo>
                  <a:lnTo>
                    <a:pt x="100" y="10"/>
                  </a:lnTo>
                  <a:lnTo>
                    <a:pt x="104" y="12"/>
                  </a:lnTo>
                  <a:lnTo>
                    <a:pt x="104" y="12"/>
                  </a:lnTo>
                  <a:lnTo>
                    <a:pt x="106" y="16"/>
                  </a:lnTo>
                  <a:lnTo>
                    <a:pt x="106" y="16"/>
                  </a:lnTo>
                  <a:lnTo>
                    <a:pt x="106" y="20"/>
                  </a:lnTo>
                  <a:lnTo>
                    <a:pt x="52" y="142"/>
                  </a:lnTo>
                  <a:lnTo>
                    <a:pt x="52" y="142"/>
                  </a:lnTo>
                  <a:lnTo>
                    <a:pt x="52" y="142"/>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2"/>
            <p:cNvSpPr>
              <a:spLocks noEditPoints="1"/>
            </p:cNvSpPr>
            <p:nvPr/>
          </p:nvSpPr>
          <p:spPr bwMode="auto">
            <a:xfrm>
              <a:off x="925" y="2719"/>
              <a:ext cx="80" cy="168"/>
            </a:xfrm>
            <a:custGeom>
              <a:avLst/>
              <a:gdLst>
                <a:gd name="T0" fmla="*/ 64 w 80"/>
                <a:gd name="T1" fmla="*/ 110 h 168"/>
                <a:gd name="T2" fmla="*/ 64 w 80"/>
                <a:gd name="T3" fmla="*/ 112 h 168"/>
                <a:gd name="T4" fmla="*/ 62 w 80"/>
                <a:gd name="T5" fmla="*/ 116 h 168"/>
                <a:gd name="T6" fmla="*/ 58 w 80"/>
                <a:gd name="T7" fmla="*/ 118 h 168"/>
                <a:gd name="T8" fmla="*/ 52 w 80"/>
                <a:gd name="T9" fmla="*/ 120 h 168"/>
                <a:gd name="T10" fmla="*/ 46 w 80"/>
                <a:gd name="T11" fmla="*/ 122 h 168"/>
                <a:gd name="T12" fmla="*/ 42 w 80"/>
                <a:gd name="T13" fmla="*/ 122 h 168"/>
                <a:gd name="T14" fmla="*/ 40 w 80"/>
                <a:gd name="T15" fmla="*/ 120 h 168"/>
                <a:gd name="T16" fmla="*/ 0 w 80"/>
                <a:gd name="T17" fmla="*/ 14 h 168"/>
                <a:gd name="T18" fmla="*/ 0 w 80"/>
                <a:gd name="T19" fmla="*/ 12 h 168"/>
                <a:gd name="T20" fmla="*/ 2 w 80"/>
                <a:gd name="T21" fmla="*/ 8 h 168"/>
                <a:gd name="T22" fmla="*/ 8 w 80"/>
                <a:gd name="T23" fmla="*/ 6 h 168"/>
                <a:gd name="T24" fmla="*/ 14 w 80"/>
                <a:gd name="T25" fmla="*/ 4 h 168"/>
                <a:gd name="T26" fmla="*/ 22 w 80"/>
                <a:gd name="T27" fmla="*/ 2 h 168"/>
                <a:gd name="T28" fmla="*/ 28 w 80"/>
                <a:gd name="T29" fmla="*/ 0 h 168"/>
                <a:gd name="T30" fmla="*/ 30 w 80"/>
                <a:gd name="T31" fmla="*/ 2 h 168"/>
                <a:gd name="T32" fmla="*/ 32 w 80"/>
                <a:gd name="T33" fmla="*/ 4 h 168"/>
                <a:gd name="T34" fmla="*/ 64 w 80"/>
                <a:gd name="T35" fmla="*/ 110 h 168"/>
                <a:gd name="T36" fmla="*/ 78 w 80"/>
                <a:gd name="T37" fmla="*/ 144 h 168"/>
                <a:gd name="T38" fmla="*/ 80 w 80"/>
                <a:gd name="T39" fmla="*/ 152 h 168"/>
                <a:gd name="T40" fmla="*/ 78 w 80"/>
                <a:gd name="T41" fmla="*/ 158 h 168"/>
                <a:gd name="T42" fmla="*/ 74 w 80"/>
                <a:gd name="T43" fmla="*/ 162 h 168"/>
                <a:gd name="T44" fmla="*/ 66 w 80"/>
                <a:gd name="T45" fmla="*/ 166 h 168"/>
                <a:gd name="T46" fmla="*/ 58 w 80"/>
                <a:gd name="T47" fmla="*/ 168 h 168"/>
                <a:gd name="T48" fmla="*/ 52 w 80"/>
                <a:gd name="T49" fmla="*/ 166 h 168"/>
                <a:gd name="T50" fmla="*/ 48 w 80"/>
                <a:gd name="T51" fmla="*/ 162 h 168"/>
                <a:gd name="T52" fmla="*/ 46 w 80"/>
                <a:gd name="T53" fmla="*/ 154 h 168"/>
                <a:gd name="T54" fmla="*/ 44 w 80"/>
                <a:gd name="T55" fmla="*/ 146 h 168"/>
                <a:gd name="T56" fmla="*/ 44 w 80"/>
                <a:gd name="T57" fmla="*/ 140 h 168"/>
                <a:gd name="T58" fmla="*/ 48 w 80"/>
                <a:gd name="T59" fmla="*/ 134 h 168"/>
                <a:gd name="T60" fmla="*/ 56 w 80"/>
                <a:gd name="T61" fmla="*/ 132 h 168"/>
                <a:gd name="T62" fmla="*/ 64 w 80"/>
                <a:gd name="T63" fmla="*/ 130 h 168"/>
                <a:gd name="T64" fmla="*/ 70 w 80"/>
                <a:gd name="T65" fmla="*/ 130 h 168"/>
                <a:gd name="T66" fmla="*/ 74 w 80"/>
                <a:gd name="T67" fmla="*/ 136 h 168"/>
                <a:gd name="T68" fmla="*/ 78 w 80"/>
                <a:gd name="T69" fmla="*/ 144 h 168"/>
                <a:gd name="T70" fmla="*/ 78 w 80"/>
                <a:gd name="T71" fmla="*/ 1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68">
                  <a:moveTo>
                    <a:pt x="64" y="110"/>
                  </a:moveTo>
                  <a:lnTo>
                    <a:pt x="64" y="110"/>
                  </a:lnTo>
                  <a:lnTo>
                    <a:pt x="64" y="112"/>
                  </a:lnTo>
                  <a:lnTo>
                    <a:pt x="64" y="112"/>
                  </a:lnTo>
                  <a:lnTo>
                    <a:pt x="62" y="116"/>
                  </a:lnTo>
                  <a:lnTo>
                    <a:pt x="62" y="116"/>
                  </a:lnTo>
                  <a:lnTo>
                    <a:pt x="58" y="118"/>
                  </a:lnTo>
                  <a:lnTo>
                    <a:pt x="58" y="118"/>
                  </a:lnTo>
                  <a:lnTo>
                    <a:pt x="52" y="120"/>
                  </a:lnTo>
                  <a:lnTo>
                    <a:pt x="52" y="120"/>
                  </a:lnTo>
                  <a:lnTo>
                    <a:pt x="46" y="122"/>
                  </a:lnTo>
                  <a:lnTo>
                    <a:pt x="46" y="122"/>
                  </a:lnTo>
                  <a:lnTo>
                    <a:pt x="42" y="122"/>
                  </a:lnTo>
                  <a:lnTo>
                    <a:pt x="42" y="122"/>
                  </a:lnTo>
                  <a:lnTo>
                    <a:pt x="40" y="120"/>
                  </a:lnTo>
                  <a:lnTo>
                    <a:pt x="40" y="120"/>
                  </a:lnTo>
                  <a:lnTo>
                    <a:pt x="38" y="118"/>
                  </a:lnTo>
                  <a:lnTo>
                    <a:pt x="0" y="14"/>
                  </a:lnTo>
                  <a:lnTo>
                    <a:pt x="0" y="14"/>
                  </a:lnTo>
                  <a:lnTo>
                    <a:pt x="0" y="12"/>
                  </a:lnTo>
                  <a:lnTo>
                    <a:pt x="0" y="12"/>
                  </a:lnTo>
                  <a:lnTo>
                    <a:pt x="2" y="8"/>
                  </a:lnTo>
                  <a:lnTo>
                    <a:pt x="2" y="8"/>
                  </a:lnTo>
                  <a:lnTo>
                    <a:pt x="8" y="6"/>
                  </a:lnTo>
                  <a:lnTo>
                    <a:pt x="8" y="6"/>
                  </a:lnTo>
                  <a:lnTo>
                    <a:pt x="14" y="4"/>
                  </a:lnTo>
                  <a:lnTo>
                    <a:pt x="14" y="4"/>
                  </a:lnTo>
                  <a:lnTo>
                    <a:pt x="22" y="2"/>
                  </a:lnTo>
                  <a:lnTo>
                    <a:pt x="22" y="2"/>
                  </a:lnTo>
                  <a:lnTo>
                    <a:pt x="28" y="0"/>
                  </a:lnTo>
                  <a:lnTo>
                    <a:pt x="28" y="0"/>
                  </a:lnTo>
                  <a:lnTo>
                    <a:pt x="30" y="2"/>
                  </a:lnTo>
                  <a:lnTo>
                    <a:pt x="30" y="2"/>
                  </a:lnTo>
                  <a:lnTo>
                    <a:pt x="32" y="4"/>
                  </a:lnTo>
                  <a:lnTo>
                    <a:pt x="64" y="110"/>
                  </a:lnTo>
                  <a:lnTo>
                    <a:pt x="64" y="110"/>
                  </a:lnTo>
                  <a:lnTo>
                    <a:pt x="64" y="110"/>
                  </a:lnTo>
                  <a:close/>
                  <a:moveTo>
                    <a:pt x="78" y="144"/>
                  </a:moveTo>
                  <a:lnTo>
                    <a:pt x="78" y="144"/>
                  </a:lnTo>
                  <a:lnTo>
                    <a:pt x="80" y="152"/>
                  </a:lnTo>
                  <a:lnTo>
                    <a:pt x="80" y="152"/>
                  </a:lnTo>
                  <a:lnTo>
                    <a:pt x="78" y="158"/>
                  </a:lnTo>
                  <a:lnTo>
                    <a:pt x="78" y="158"/>
                  </a:lnTo>
                  <a:lnTo>
                    <a:pt x="74" y="162"/>
                  </a:lnTo>
                  <a:lnTo>
                    <a:pt x="74" y="162"/>
                  </a:lnTo>
                  <a:lnTo>
                    <a:pt x="66" y="166"/>
                  </a:lnTo>
                  <a:lnTo>
                    <a:pt x="66" y="166"/>
                  </a:lnTo>
                  <a:lnTo>
                    <a:pt x="58" y="168"/>
                  </a:lnTo>
                  <a:lnTo>
                    <a:pt x="58" y="168"/>
                  </a:lnTo>
                  <a:lnTo>
                    <a:pt x="52" y="166"/>
                  </a:lnTo>
                  <a:lnTo>
                    <a:pt x="52" y="166"/>
                  </a:lnTo>
                  <a:lnTo>
                    <a:pt x="48" y="162"/>
                  </a:lnTo>
                  <a:lnTo>
                    <a:pt x="48" y="162"/>
                  </a:lnTo>
                  <a:lnTo>
                    <a:pt x="46" y="154"/>
                  </a:lnTo>
                  <a:lnTo>
                    <a:pt x="46" y="154"/>
                  </a:lnTo>
                  <a:lnTo>
                    <a:pt x="44" y="146"/>
                  </a:lnTo>
                  <a:lnTo>
                    <a:pt x="44" y="146"/>
                  </a:lnTo>
                  <a:lnTo>
                    <a:pt x="44" y="140"/>
                  </a:lnTo>
                  <a:lnTo>
                    <a:pt x="44" y="140"/>
                  </a:lnTo>
                  <a:lnTo>
                    <a:pt x="48" y="134"/>
                  </a:lnTo>
                  <a:lnTo>
                    <a:pt x="48" y="134"/>
                  </a:lnTo>
                  <a:lnTo>
                    <a:pt x="56" y="132"/>
                  </a:lnTo>
                  <a:lnTo>
                    <a:pt x="56" y="132"/>
                  </a:lnTo>
                  <a:lnTo>
                    <a:pt x="64" y="130"/>
                  </a:lnTo>
                  <a:lnTo>
                    <a:pt x="64" y="130"/>
                  </a:lnTo>
                  <a:lnTo>
                    <a:pt x="70" y="130"/>
                  </a:lnTo>
                  <a:lnTo>
                    <a:pt x="70" y="130"/>
                  </a:lnTo>
                  <a:lnTo>
                    <a:pt x="74" y="136"/>
                  </a:lnTo>
                  <a:lnTo>
                    <a:pt x="74" y="136"/>
                  </a:lnTo>
                  <a:lnTo>
                    <a:pt x="78" y="144"/>
                  </a:lnTo>
                  <a:lnTo>
                    <a:pt x="78" y="144"/>
                  </a:lnTo>
                  <a:lnTo>
                    <a:pt x="78" y="144"/>
                  </a:lnTo>
                  <a:lnTo>
                    <a:pt x="78" y="144"/>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43"/>
            <p:cNvSpPr>
              <a:spLocks noEditPoints="1"/>
            </p:cNvSpPr>
            <p:nvPr/>
          </p:nvSpPr>
          <p:spPr bwMode="auto">
            <a:xfrm>
              <a:off x="1047" y="2543"/>
              <a:ext cx="68" cy="260"/>
            </a:xfrm>
            <a:custGeom>
              <a:avLst/>
              <a:gdLst>
                <a:gd name="T0" fmla="*/ 52 w 68"/>
                <a:gd name="T1" fmla="*/ 234 h 260"/>
                <a:gd name="T2" fmla="*/ 50 w 68"/>
                <a:gd name="T3" fmla="*/ 248 h 260"/>
                <a:gd name="T4" fmla="*/ 46 w 68"/>
                <a:gd name="T5" fmla="*/ 256 h 260"/>
                <a:gd name="T6" fmla="*/ 42 w 68"/>
                <a:gd name="T7" fmla="*/ 258 h 260"/>
                <a:gd name="T8" fmla="*/ 36 w 68"/>
                <a:gd name="T9" fmla="*/ 260 h 260"/>
                <a:gd name="T10" fmla="*/ 24 w 68"/>
                <a:gd name="T11" fmla="*/ 260 h 260"/>
                <a:gd name="T12" fmla="*/ 12 w 68"/>
                <a:gd name="T13" fmla="*/ 258 h 260"/>
                <a:gd name="T14" fmla="*/ 4 w 68"/>
                <a:gd name="T15" fmla="*/ 252 h 260"/>
                <a:gd name="T16" fmla="*/ 2 w 68"/>
                <a:gd name="T17" fmla="*/ 248 h 260"/>
                <a:gd name="T18" fmla="*/ 0 w 68"/>
                <a:gd name="T19" fmla="*/ 244 h 260"/>
                <a:gd name="T20" fmla="*/ 0 w 68"/>
                <a:gd name="T21" fmla="*/ 230 h 260"/>
                <a:gd name="T22" fmla="*/ 2 w 68"/>
                <a:gd name="T23" fmla="*/ 218 h 260"/>
                <a:gd name="T24" fmla="*/ 6 w 68"/>
                <a:gd name="T25" fmla="*/ 210 h 260"/>
                <a:gd name="T26" fmla="*/ 10 w 68"/>
                <a:gd name="T27" fmla="*/ 206 h 260"/>
                <a:gd name="T28" fmla="*/ 16 w 68"/>
                <a:gd name="T29" fmla="*/ 206 h 260"/>
                <a:gd name="T30" fmla="*/ 28 w 68"/>
                <a:gd name="T31" fmla="*/ 204 h 260"/>
                <a:gd name="T32" fmla="*/ 40 w 68"/>
                <a:gd name="T33" fmla="*/ 208 h 260"/>
                <a:gd name="T34" fmla="*/ 48 w 68"/>
                <a:gd name="T35" fmla="*/ 212 h 260"/>
                <a:gd name="T36" fmla="*/ 50 w 68"/>
                <a:gd name="T37" fmla="*/ 216 h 260"/>
                <a:gd name="T38" fmla="*/ 52 w 68"/>
                <a:gd name="T39" fmla="*/ 222 h 260"/>
                <a:gd name="T40" fmla="*/ 52 w 68"/>
                <a:gd name="T41" fmla="*/ 234 h 260"/>
                <a:gd name="T42" fmla="*/ 52 w 68"/>
                <a:gd name="T43" fmla="*/ 234 h 260"/>
                <a:gd name="T44" fmla="*/ 50 w 68"/>
                <a:gd name="T45" fmla="*/ 180 h 260"/>
                <a:gd name="T46" fmla="*/ 50 w 68"/>
                <a:gd name="T47" fmla="*/ 184 h 260"/>
                <a:gd name="T48" fmla="*/ 46 w 68"/>
                <a:gd name="T49" fmla="*/ 186 h 260"/>
                <a:gd name="T50" fmla="*/ 40 w 68"/>
                <a:gd name="T51" fmla="*/ 186 h 260"/>
                <a:gd name="T52" fmla="*/ 30 w 68"/>
                <a:gd name="T53" fmla="*/ 186 h 260"/>
                <a:gd name="T54" fmla="*/ 20 w 68"/>
                <a:gd name="T55" fmla="*/ 184 h 260"/>
                <a:gd name="T56" fmla="*/ 14 w 68"/>
                <a:gd name="T57" fmla="*/ 182 h 260"/>
                <a:gd name="T58" fmla="*/ 10 w 68"/>
                <a:gd name="T59" fmla="*/ 180 h 260"/>
                <a:gd name="T60" fmla="*/ 18 w 68"/>
                <a:gd name="T61" fmla="*/ 8 h 260"/>
                <a:gd name="T62" fmla="*/ 20 w 68"/>
                <a:gd name="T63" fmla="*/ 4 h 260"/>
                <a:gd name="T64" fmla="*/ 24 w 68"/>
                <a:gd name="T65" fmla="*/ 0 h 260"/>
                <a:gd name="T66" fmla="*/ 32 w 68"/>
                <a:gd name="T67" fmla="*/ 0 h 260"/>
                <a:gd name="T68" fmla="*/ 44 w 68"/>
                <a:gd name="T69" fmla="*/ 0 h 260"/>
                <a:gd name="T70" fmla="*/ 56 w 68"/>
                <a:gd name="T71" fmla="*/ 2 h 260"/>
                <a:gd name="T72" fmla="*/ 64 w 68"/>
                <a:gd name="T73" fmla="*/ 4 h 260"/>
                <a:gd name="T74" fmla="*/ 68 w 68"/>
                <a:gd name="T75" fmla="*/ 8 h 260"/>
                <a:gd name="T76" fmla="*/ 68 w 68"/>
                <a:gd name="T77" fmla="*/ 12 h 260"/>
                <a:gd name="T78" fmla="*/ 50 w 68"/>
                <a:gd name="T79" fmla="*/ 18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260">
                  <a:moveTo>
                    <a:pt x="52" y="234"/>
                  </a:moveTo>
                  <a:lnTo>
                    <a:pt x="52" y="234"/>
                  </a:lnTo>
                  <a:lnTo>
                    <a:pt x="50" y="248"/>
                  </a:lnTo>
                  <a:lnTo>
                    <a:pt x="50" y="248"/>
                  </a:lnTo>
                  <a:lnTo>
                    <a:pt x="48" y="252"/>
                  </a:lnTo>
                  <a:lnTo>
                    <a:pt x="46" y="256"/>
                  </a:lnTo>
                  <a:lnTo>
                    <a:pt x="46" y="256"/>
                  </a:lnTo>
                  <a:lnTo>
                    <a:pt x="42" y="258"/>
                  </a:lnTo>
                  <a:lnTo>
                    <a:pt x="36" y="260"/>
                  </a:lnTo>
                  <a:lnTo>
                    <a:pt x="36" y="260"/>
                  </a:lnTo>
                  <a:lnTo>
                    <a:pt x="24" y="260"/>
                  </a:lnTo>
                  <a:lnTo>
                    <a:pt x="24" y="260"/>
                  </a:lnTo>
                  <a:lnTo>
                    <a:pt x="12" y="258"/>
                  </a:lnTo>
                  <a:lnTo>
                    <a:pt x="12" y="258"/>
                  </a:lnTo>
                  <a:lnTo>
                    <a:pt x="6" y="256"/>
                  </a:lnTo>
                  <a:lnTo>
                    <a:pt x="4" y="252"/>
                  </a:lnTo>
                  <a:lnTo>
                    <a:pt x="4" y="252"/>
                  </a:lnTo>
                  <a:lnTo>
                    <a:pt x="2" y="248"/>
                  </a:lnTo>
                  <a:lnTo>
                    <a:pt x="0" y="244"/>
                  </a:lnTo>
                  <a:lnTo>
                    <a:pt x="0" y="244"/>
                  </a:lnTo>
                  <a:lnTo>
                    <a:pt x="0" y="230"/>
                  </a:lnTo>
                  <a:lnTo>
                    <a:pt x="0" y="230"/>
                  </a:lnTo>
                  <a:lnTo>
                    <a:pt x="2" y="218"/>
                  </a:lnTo>
                  <a:lnTo>
                    <a:pt x="2" y="218"/>
                  </a:lnTo>
                  <a:lnTo>
                    <a:pt x="4" y="212"/>
                  </a:lnTo>
                  <a:lnTo>
                    <a:pt x="6" y="210"/>
                  </a:lnTo>
                  <a:lnTo>
                    <a:pt x="6" y="210"/>
                  </a:lnTo>
                  <a:lnTo>
                    <a:pt x="10" y="206"/>
                  </a:lnTo>
                  <a:lnTo>
                    <a:pt x="16" y="206"/>
                  </a:lnTo>
                  <a:lnTo>
                    <a:pt x="16" y="206"/>
                  </a:lnTo>
                  <a:lnTo>
                    <a:pt x="28" y="204"/>
                  </a:lnTo>
                  <a:lnTo>
                    <a:pt x="28" y="204"/>
                  </a:lnTo>
                  <a:lnTo>
                    <a:pt x="40" y="208"/>
                  </a:lnTo>
                  <a:lnTo>
                    <a:pt x="40" y="208"/>
                  </a:lnTo>
                  <a:lnTo>
                    <a:pt x="46" y="210"/>
                  </a:lnTo>
                  <a:lnTo>
                    <a:pt x="48" y="212"/>
                  </a:lnTo>
                  <a:lnTo>
                    <a:pt x="48" y="212"/>
                  </a:lnTo>
                  <a:lnTo>
                    <a:pt x="50" y="216"/>
                  </a:lnTo>
                  <a:lnTo>
                    <a:pt x="52" y="222"/>
                  </a:lnTo>
                  <a:lnTo>
                    <a:pt x="52" y="222"/>
                  </a:lnTo>
                  <a:lnTo>
                    <a:pt x="52" y="234"/>
                  </a:lnTo>
                  <a:lnTo>
                    <a:pt x="52" y="234"/>
                  </a:lnTo>
                  <a:lnTo>
                    <a:pt x="52" y="234"/>
                  </a:lnTo>
                  <a:lnTo>
                    <a:pt x="52" y="234"/>
                  </a:lnTo>
                  <a:close/>
                  <a:moveTo>
                    <a:pt x="50" y="180"/>
                  </a:moveTo>
                  <a:lnTo>
                    <a:pt x="50" y="180"/>
                  </a:lnTo>
                  <a:lnTo>
                    <a:pt x="50" y="184"/>
                  </a:lnTo>
                  <a:lnTo>
                    <a:pt x="50" y="184"/>
                  </a:lnTo>
                  <a:lnTo>
                    <a:pt x="46" y="186"/>
                  </a:lnTo>
                  <a:lnTo>
                    <a:pt x="46" y="186"/>
                  </a:lnTo>
                  <a:lnTo>
                    <a:pt x="40" y="186"/>
                  </a:lnTo>
                  <a:lnTo>
                    <a:pt x="40" y="186"/>
                  </a:lnTo>
                  <a:lnTo>
                    <a:pt x="30" y="186"/>
                  </a:lnTo>
                  <a:lnTo>
                    <a:pt x="30" y="186"/>
                  </a:lnTo>
                  <a:lnTo>
                    <a:pt x="20" y="184"/>
                  </a:lnTo>
                  <a:lnTo>
                    <a:pt x="20" y="184"/>
                  </a:lnTo>
                  <a:lnTo>
                    <a:pt x="14" y="182"/>
                  </a:lnTo>
                  <a:lnTo>
                    <a:pt x="14" y="182"/>
                  </a:lnTo>
                  <a:lnTo>
                    <a:pt x="10" y="180"/>
                  </a:lnTo>
                  <a:lnTo>
                    <a:pt x="10" y="180"/>
                  </a:lnTo>
                  <a:lnTo>
                    <a:pt x="10" y="176"/>
                  </a:lnTo>
                  <a:lnTo>
                    <a:pt x="18" y="8"/>
                  </a:lnTo>
                  <a:lnTo>
                    <a:pt x="18" y="8"/>
                  </a:lnTo>
                  <a:lnTo>
                    <a:pt x="20" y="4"/>
                  </a:lnTo>
                  <a:lnTo>
                    <a:pt x="20" y="4"/>
                  </a:lnTo>
                  <a:lnTo>
                    <a:pt x="24" y="0"/>
                  </a:lnTo>
                  <a:lnTo>
                    <a:pt x="24" y="0"/>
                  </a:lnTo>
                  <a:lnTo>
                    <a:pt x="32" y="0"/>
                  </a:lnTo>
                  <a:lnTo>
                    <a:pt x="32" y="0"/>
                  </a:lnTo>
                  <a:lnTo>
                    <a:pt x="44" y="0"/>
                  </a:lnTo>
                  <a:lnTo>
                    <a:pt x="44" y="0"/>
                  </a:lnTo>
                  <a:lnTo>
                    <a:pt x="56" y="2"/>
                  </a:lnTo>
                  <a:lnTo>
                    <a:pt x="56" y="2"/>
                  </a:lnTo>
                  <a:lnTo>
                    <a:pt x="64" y="4"/>
                  </a:lnTo>
                  <a:lnTo>
                    <a:pt x="64" y="4"/>
                  </a:lnTo>
                  <a:lnTo>
                    <a:pt x="68" y="8"/>
                  </a:lnTo>
                  <a:lnTo>
                    <a:pt x="68" y="8"/>
                  </a:lnTo>
                  <a:lnTo>
                    <a:pt x="68" y="12"/>
                  </a:lnTo>
                  <a:lnTo>
                    <a:pt x="50" y="180"/>
                  </a:lnTo>
                  <a:lnTo>
                    <a:pt x="50" y="180"/>
                  </a:lnTo>
                  <a:lnTo>
                    <a:pt x="50" y="18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44"/>
            <p:cNvSpPr>
              <a:spLocks/>
            </p:cNvSpPr>
            <p:nvPr/>
          </p:nvSpPr>
          <p:spPr bwMode="auto">
            <a:xfrm>
              <a:off x="1975" y="2841"/>
              <a:ext cx="222" cy="110"/>
            </a:xfrm>
            <a:custGeom>
              <a:avLst/>
              <a:gdLst>
                <a:gd name="T0" fmla="*/ 192 w 222"/>
                <a:gd name="T1" fmla="*/ 92 h 110"/>
                <a:gd name="T2" fmla="*/ 192 w 222"/>
                <a:gd name="T3" fmla="*/ 92 h 110"/>
                <a:gd name="T4" fmla="*/ 202 w 222"/>
                <a:gd name="T5" fmla="*/ 86 h 110"/>
                <a:gd name="T6" fmla="*/ 212 w 222"/>
                <a:gd name="T7" fmla="*/ 76 h 110"/>
                <a:gd name="T8" fmla="*/ 222 w 222"/>
                <a:gd name="T9" fmla="*/ 64 h 110"/>
                <a:gd name="T10" fmla="*/ 222 w 222"/>
                <a:gd name="T11" fmla="*/ 64 h 110"/>
                <a:gd name="T12" fmla="*/ 186 w 222"/>
                <a:gd name="T13" fmla="*/ 40 h 110"/>
                <a:gd name="T14" fmla="*/ 170 w 222"/>
                <a:gd name="T15" fmla="*/ 28 h 110"/>
                <a:gd name="T16" fmla="*/ 110 w 222"/>
                <a:gd name="T17" fmla="*/ 0 h 110"/>
                <a:gd name="T18" fmla="*/ 52 w 222"/>
                <a:gd name="T19" fmla="*/ 28 h 110"/>
                <a:gd name="T20" fmla="*/ 52 w 222"/>
                <a:gd name="T21" fmla="*/ 28 h 110"/>
                <a:gd name="T22" fmla="*/ 34 w 222"/>
                <a:gd name="T23" fmla="*/ 40 h 110"/>
                <a:gd name="T24" fmla="*/ 0 w 222"/>
                <a:gd name="T25" fmla="*/ 64 h 110"/>
                <a:gd name="T26" fmla="*/ 0 w 222"/>
                <a:gd name="T27" fmla="*/ 64 h 110"/>
                <a:gd name="T28" fmla="*/ 10 w 222"/>
                <a:gd name="T29" fmla="*/ 76 h 110"/>
                <a:gd name="T30" fmla="*/ 20 w 222"/>
                <a:gd name="T31" fmla="*/ 84 h 110"/>
                <a:gd name="T32" fmla="*/ 28 w 222"/>
                <a:gd name="T33" fmla="*/ 90 h 110"/>
                <a:gd name="T34" fmla="*/ 28 w 222"/>
                <a:gd name="T35" fmla="*/ 110 h 110"/>
                <a:gd name="T36" fmla="*/ 28 w 222"/>
                <a:gd name="T37" fmla="*/ 110 h 110"/>
                <a:gd name="T38" fmla="*/ 28 w 222"/>
                <a:gd name="T39" fmla="*/ 106 h 110"/>
                <a:gd name="T40" fmla="*/ 34 w 222"/>
                <a:gd name="T41" fmla="*/ 100 h 110"/>
                <a:gd name="T42" fmla="*/ 42 w 222"/>
                <a:gd name="T43" fmla="*/ 96 h 110"/>
                <a:gd name="T44" fmla="*/ 52 w 222"/>
                <a:gd name="T45" fmla="*/ 92 h 110"/>
                <a:gd name="T46" fmla="*/ 78 w 222"/>
                <a:gd name="T47" fmla="*/ 86 h 110"/>
                <a:gd name="T48" fmla="*/ 110 w 222"/>
                <a:gd name="T49" fmla="*/ 84 h 110"/>
                <a:gd name="T50" fmla="*/ 110 w 222"/>
                <a:gd name="T51" fmla="*/ 84 h 110"/>
                <a:gd name="T52" fmla="*/ 144 w 222"/>
                <a:gd name="T53" fmla="*/ 86 h 110"/>
                <a:gd name="T54" fmla="*/ 170 w 222"/>
                <a:gd name="T55" fmla="*/ 92 h 110"/>
                <a:gd name="T56" fmla="*/ 180 w 222"/>
                <a:gd name="T57" fmla="*/ 96 h 110"/>
                <a:gd name="T58" fmla="*/ 188 w 222"/>
                <a:gd name="T59" fmla="*/ 100 h 110"/>
                <a:gd name="T60" fmla="*/ 192 w 222"/>
                <a:gd name="T61" fmla="*/ 106 h 110"/>
                <a:gd name="T62" fmla="*/ 194 w 222"/>
                <a:gd name="T63" fmla="*/ 110 h 110"/>
                <a:gd name="T64" fmla="*/ 192 w 222"/>
                <a:gd name="T65" fmla="*/ 92 h 110"/>
                <a:gd name="T66" fmla="*/ 192 w 222"/>
                <a:gd name="T67" fmla="*/ 92 h 110"/>
                <a:gd name="T68" fmla="*/ 192 w 222"/>
                <a:gd name="T69" fmla="*/ 9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2" h="110">
                  <a:moveTo>
                    <a:pt x="192" y="92"/>
                  </a:moveTo>
                  <a:lnTo>
                    <a:pt x="192" y="92"/>
                  </a:lnTo>
                  <a:lnTo>
                    <a:pt x="202" y="86"/>
                  </a:lnTo>
                  <a:lnTo>
                    <a:pt x="212" y="76"/>
                  </a:lnTo>
                  <a:lnTo>
                    <a:pt x="222" y="64"/>
                  </a:lnTo>
                  <a:lnTo>
                    <a:pt x="222" y="64"/>
                  </a:lnTo>
                  <a:lnTo>
                    <a:pt x="186" y="40"/>
                  </a:lnTo>
                  <a:lnTo>
                    <a:pt x="170" y="28"/>
                  </a:lnTo>
                  <a:lnTo>
                    <a:pt x="110" y="0"/>
                  </a:lnTo>
                  <a:lnTo>
                    <a:pt x="52" y="28"/>
                  </a:lnTo>
                  <a:lnTo>
                    <a:pt x="52" y="28"/>
                  </a:lnTo>
                  <a:lnTo>
                    <a:pt x="34" y="40"/>
                  </a:lnTo>
                  <a:lnTo>
                    <a:pt x="0" y="64"/>
                  </a:lnTo>
                  <a:lnTo>
                    <a:pt x="0" y="64"/>
                  </a:lnTo>
                  <a:lnTo>
                    <a:pt x="10" y="76"/>
                  </a:lnTo>
                  <a:lnTo>
                    <a:pt x="20" y="84"/>
                  </a:lnTo>
                  <a:lnTo>
                    <a:pt x="28" y="90"/>
                  </a:lnTo>
                  <a:lnTo>
                    <a:pt x="28" y="110"/>
                  </a:lnTo>
                  <a:lnTo>
                    <a:pt x="28" y="110"/>
                  </a:lnTo>
                  <a:lnTo>
                    <a:pt x="28" y="106"/>
                  </a:lnTo>
                  <a:lnTo>
                    <a:pt x="34" y="100"/>
                  </a:lnTo>
                  <a:lnTo>
                    <a:pt x="42" y="96"/>
                  </a:lnTo>
                  <a:lnTo>
                    <a:pt x="52" y="92"/>
                  </a:lnTo>
                  <a:lnTo>
                    <a:pt x="78" y="86"/>
                  </a:lnTo>
                  <a:lnTo>
                    <a:pt x="110" y="84"/>
                  </a:lnTo>
                  <a:lnTo>
                    <a:pt x="110" y="84"/>
                  </a:lnTo>
                  <a:lnTo>
                    <a:pt x="144" y="86"/>
                  </a:lnTo>
                  <a:lnTo>
                    <a:pt x="170" y="92"/>
                  </a:lnTo>
                  <a:lnTo>
                    <a:pt x="180" y="96"/>
                  </a:lnTo>
                  <a:lnTo>
                    <a:pt x="188" y="100"/>
                  </a:lnTo>
                  <a:lnTo>
                    <a:pt x="192" y="106"/>
                  </a:lnTo>
                  <a:lnTo>
                    <a:pt x="194" y="110"/>
                  </a:lnTo>
                  <a:lnTo>
                    <a:pt x="192" y="92"/>
                  </a:lnTo>
                  <a:lnTo>
                    <a:pt x="192" y="92"/>
                  </a:lnTo>
                  <a:lnTo>
                    <a:pt x="192" y="92"/>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45"/>
            <p:cNvSpPr>
              <a:spLocks/>
            </p:cNvSpPr>
            <p:nvPr/>
          </p:nvSpPr>
          <p:spPr bwMode="auto">
            <a:xfrm>
              <a:off x="2067" y="2875"/>
              <a:ext cx="36" cy="42"/>
            </a:xfrm>
            <a:custGeom>
              <a:avLst/>
              <a:gdLst>
                <a:gd name="T0" fmla="*/ 36 w 36"/>
                <a:gd name="T1" fmla="*/ 4 h 42"/>
                <a:gd name="T2" fmla="*/ 36 w 36"/>
                <a:gd name="T3" fmla="*/ 4 h 42"/>
                <a:gd name="T4" fmla="*/ 28 w 36"/>
                <a:gd name="T5" fmla="*/ 6 h 42"/>
                <a:gd name="T6" fmla="*/ 28 w 36"/>
                <a:gd name="T7" fmla="*/ 6 h 42"/>
                <a:gd name="T8" fmla="*/ 22 w 36"/>
                <a:gd name="T9" fmla="*/ 4 h 42"/>
                <a:gd name="T10" fmla="*/ 18 w 36"/>
                <a:gd name="T11" fmla="*/ 0 h 42"/>
                <a:gd name="T12" fmla="*/ 18 w 36"/>
                <a:gd name="T13" fmla="*/ 0 h 42"/>
                <a:gd name="T14" fmla="*/ 14 w 36"/>
                <a:gd name="T15" fmla="*/ 4 h 42"/>
                <a:gd name="T16" fmla="*/ 8 w 36"/>
                <a:gd name="T17" fmla="*/ 6 h 42"/>
                <a:gd name="T18" fmla="*/ 8 w 36"/>
                <a:gd name="T19" fmla="*/ 6 h 42"/>
                <a:gd name="T20" fmla="*/ 0 w 36"/>
                <a:gd name="T21" fmla="*/ 4 h 42"/>
                <a:gd name="T22" fmla="*/ 0 w 36"/>
                <a:gd name="T23" fmla="*/ 4 h 42"/>
                <a:gd name="T24" fmla="*/ 0 w 36"/>
                <a:gd name="T25" fmla="*/ 14 h 42"/>
                <a:gd name="T26" fmla="*/ 2 w 36"/>
                <a:gd name="T27" fmla="*/ 26 h 42"/>
                <a:gd name="T28" fmla="*/ 2 w 36"/>
                <a:gd name="T29" fmla="*/ 26 h 42"/>
                <a:gd name="T30" fmla="*/ 6 w 36"/>
                <a:gd name="T31" fmla="*/ 32 h 42"/>
                <a:gd name="T32" fmla="*/ 12 w 36"/>
                <a:gd name="T33" fmla="*/ 38 h 42"/>
                <a:gd name="T34" fmla="*/ 12 w 36"/>
                <a:gd name="T35" fmla="*/ 38 h 42"/>
                <a:gd name="T36" fmla="*/ 18 w 36"/>
                <a:gd name="T37" fmla="*/ 42 h 42"/>
                <a:gd name="T38" fmla="*/ 18 w 36"/>
                <a:gd name="T39" fmla="*/ 42 h 42"/>
                <a:gd name="T40" fmla="*/ 18 w 36"/>
                <a:gd name="T41" fmla="*/ 42 h 42"/>
                <a:gd name="T42" fmla="*/ 20 w 36"/>
                <a:gd name="T43" fmla="*/ 42 h 42"/>
                <a:gd name="T44" fmla="*/ 26 w 36"/>
                <a:gd name="T45" fmla="*/ 38 h 42"/>
                <a:gd name="T46" fmla="*/ 26 w 36"/>
                <a:gd name="T47" fmla="*/ 38 h 42"/>
                <a:gd name="T48" fmla="*/ 32 w 36"/>
                <a:gd name="T49" fmla="*/ 32 h 42"/>
                <a:gd name="T50" fmla="*/ 36 w 36"/>
                <a:gd name="T51" fmla="*/ 26 h 42"/>
                <a:gd name="T52" fmla="*/ 36 w 36"/>
                <a:gd name="T53" fmla="*/ 26 h 42"/>
                <a:gd name="T54" fmla="*/ 36 w 36"/>
                <a:gd name="T55" fmla="*/ 14 h 42"/>
                <a:gd name="T56" fmla="*/ 36 w 36"/>
                <a:gd name="T57" fmla="*/ 4 h 42"/>
                <a:gd name="T58" fmla="*/ 36 w 36"/>
                <a:gd name="T59" fmla="*/ 4 h 42"/>
                <a:gd name="T60" fmla="*/ 36 w 36"/>
                <a:gd name="T61" fmla="*/ 4 h 42"/>
                <a:gd name="T62" fmla="*/ 36 w 36"/>
                <a:gd name="T6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42">
                  <a:moveTo>
                    <a:pt x="36" y="4"/>
                  </a:moveTo>
                  <a:lnTo>
                    <a:pt x="36" y="4"/>
                  </a:lnTo>
                  <a:lnTo>
                    <a:pt x="28" y="6"/>
                  </a:lnTo>
                  <a:lnTo>
                    <a:pt x="28" y="6"/>
                  </a:lnTo>
                  <a:lnTo>
                    <a:pt x="22" y="4"/>
                  </a:lnTo>
                  <a:lnTo>
                    <a:pt x="18" y="0"/>
                  </a:lnTo>
                  <a:lnTo>
                    <a:pt x="18" y="0"/>
                  </a:lnTo>
                  <a:lnTo>
                    <a:pt x="14" y="4"/>
                  </a:lnTo>
                  <a:lnTo>
                    <a:pt x="8" y="6"/>
                  </a:lnTo>
                  <a:lnTo>
                    <a:pt x="8" y="6"/>
                  </a:lnTo>
                  <a:lnTo>
                    <a:pt x="0" y="4"/>
                  </a:lnTo>
                  <a:lnTo>
                    <a:pt x="0" y="4"/>
                  </a:lnTo>
                  <a:lnTo>
                    <a:pt x="0" y="14"/>
                  </a:lnTo>
                  <a:lnTo>
                    <a:pt x="2" y="26"/>
                  </a:lnTo>
                  <a:lnTo>
                    <a:pt x="2" y="26"/>
                  </a:lnTo>
                  <a:lnTo>
                    <a:pt x="6" y="32"/>
                  </a:lnTo>
                  <a:lnTo>
                    <a:pt x="12" y="38"/>
                  </a:lnTo>
                  <a:lnTo>
                    <a:pt x="12" y="38"/>
                  </a:lnTo>
                  <a:lnTo>
                    <a:pt x="18" y="42"/>
                  </a:lnTo>
                  <a:lnTo>
                    <a:pt x="18" y="42"/>
                  </a:lnTo>
                  <a:lnTo>
                    <a:pt x="18" y="42"/>
                  </a:lnTo>
                  <a:lnTo>
                    <a:pt x="20" y="42"/>
                  </a:lnTo>
                  <a:lnTo>
                    <a:pt x="26" y="38"/>
                  </a:lnTo>
                  <a:lnTo>
                    <a:pt x="26" y="38"/>
                  </a:lnTo>
                  <a:lnTo>
                    <a:pt x="32" y="32"/>
                  </a:lnTo>
                  <a:lnTo>
                    <a:pt x="36" y="26"/>
                  </a:lnTo>
                  <a:lnTo>
                    <a:pt x="36" y="26"/>
                  </a:lnTo>
                  <a:lnTo>
                    <a:pt x="36" y="14"/>
                  </a:lnTo>
                  <a:lnTo>
                    <a:pt x="36" y="4"/>
                  </a:lnTo>
                  <a:lnTo>
                    <a:pt x="36" y="4"/>
                  </a:lnTo>
                  <a:lnTo>
                    <a:pt x="36" y="4"/>
                  </a:lnTo>
                  <a:lnTo>
                    <a:pt x="3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6"/>
            <p:cNvSpPr>
              <a:spLocks/>
            </p:cNvSpPr>
            <p:nvPr/>
          </p:nvSpPr>
          <p:spPr bwMode="auto">
            <a:xfrm>
              <a:off x="1935" y="3101"/>
              <a:ext cx="302" cy="612"/>
            </a:xfrm>
            <a:custGeom>
              <a:avLst/>
              <a:gdLst>
                <a:gd name="T0" fmla="*/ 62 w 302"/>
                <a:gd name="T1" fmla="*/ 0 h 612"/>
                <a:gd name="T2" fmla="*/ 46 w 302"/>
                <a:gd name="T3" fmla="*/ 0 h 612"/>
                <a:gd name="T4" fmla="*/ 28 w 302"/>
                <a:gd name="T5" fmla="*/ 4 h 612"/>
                <a:gd name="T6" fmla="*/ 14 w 302"/>
                <a:gd name="T7" fmla="*/ 14 h 612"/>
                <a:gd name="T8" fmla="*/ 4 w 302"/>
                <a:gd name="T9" fmla="*/ 28 h 612"/>
                <a:gd name="T10" fmla="*/ 0 w 302"/>
                <a:gd name="T11" fmla="*/ 46 h 612"/>
                <a:gd name="T12" fmla="*/ 0 w 302"/>
                <a:gd name="T13" fmla="*/ 158 h 612"/>
                <a:gd name="T14" fmla="*/ 6 w 302"/>
                <a:gd name="T15" fmla="*/ 176 h 612"/>
                <a:gd name="T16" fmla="*/ 24 w 302"/>
                <a:gd name="T17" fmla="*/ 182 h 612"/>
                <a:gd name="T18" fmla="*/ 24 w 302"/>
                <a:gd name="T19" fmla="*/ 182 h 612"/>
                <a:gd name="T20" fmla="*/ 40 w 302"/>
                <a:gd name="T21" fmla="*/ 176 h 612"/>
                <a:gd name="T22" fmla="*/ 48 w 302"/>
                <a:gd name="T23" fmla="*/ 158 h 612"/>
                <a:gd name="T24" fmla="*/ 48 w 302"/>
                <a:gd name="T25" fmla="*/ 100 h 612"/>
                <a:gd name="T26" fmla="*/ 54 w 302"/>
                <a:gd name="T27" fmla="*/ 92 h 612"/>
                <a:gd name="T28" fmla="*/ 54 w 302"/>
                <a:gd name="T29" fmla="*/ 92 h 612"/>
                <a:gd name="T30" fmla="*/ 62 w 302"/>
                <a:gd name="T31" fmla="*/ 100 h 612"/>
                <a:gd name="T32" fmla="*/ 62 w 302"/>
                <a:gd name="T33" fmla="*/ 588 h 612"/>
                <a:gd name="T34" fmla="*/ 68 w 302"/>
                <a:gd name="T35" fmla="*/ 606 h 612"/>
                <a:gd name="T36" fmla="*/ 86 w 302"/>
                <a:gd name="T37" fmla="*/ 612 h 612"/>
                <a:gd name="T38" fmla="*/ 118 w 302"/>
                <a:gd name="T39" fmla="*/ 612 h 612"/>
                <a:gd name="T40" fmla="*/ 136 w 302"/>
                <a:gd name="T41" fmla="*/ 606 h 612"/>
                <a:gd name="T42" fmla="*/ 142 w 302"/>
                <a:gd name="T43" fmla="*/ 588 h 612"/>
                <a:gd name="T44" fmla="*/ 142 w 302"/>
                <a:gd name="T45" fmla="*/ 328 h 612"/>
                <a:gd name="T46" fmla="*/ 144 w 302"/>
                <a:gd name="T47" fmla="*/ 322 h 612"/>
                <a:gd name="T48" fmla="*/ 150 w 302"/>
                <a:gd name="T49" fmla="*/ 320 h 612"/>
                <a:gd name="T50" fmla="*/ 150 w 302"/>
                <a:gd name="T51" fmla="*/ 320 h 612"/>
                <a:gd name="T52" fmla="*/ 156 w 302"/>
                <a:gd name="T53" fmla="*/ 322 h 612"/>
                <a:gd name="T54" fmla="*/ 158 w 302"/>
                <a:gd name="T55" fmla="*/ 328 h 612"/>
                <a:gd name="T56" fmla="*/ 158 w 302"/>
                <a:gd name="T57" fmla="*/ 588 h 612"/>
                <a:gd name="T58" fmla="*/ 166 w 302"/>
                <a:gd name="T59" fmla="*/ 606 h 612"/>
                <a:gd name="T60" fmla="*/ 182 w 302"/>
                <a:gd name="T61" fmla="*/ 612 h 612"/>
                <a:gd name="T62" fmla="*/ 216 w 302"/>
                <a:gd name="T63" fmla="*/ 612 h 612"/>
                <a:gd name="T64" fmla="*/ 232 w 302"/>
                <a:gd name="T65" fmla="*/ 606 h 612"/>
                <a:gd name="T66" fmla="*/ 240 w 302"/>
                <a:gd name="T67" fmla="*/ 588 h 612"/>
                <a:gd name="T68" fmla="*/ 240 w 302"/>
                <a:gd name="T69" fmla="*/ 100 h 612"/>
                <a:gd name="T70" fmla="*/ 246 w 302"/>
                <a:gd name="T71" fmla="*/ 92 h 612"/>
                <a:gd name="T72" fmla="*/ 246 w 302"/>
                <a:gd name="T73" fmla="*/ 92 h 612"/>
                <a:gd name="T74" fmla="*/ 254 w 302"/>
                <a:gd name="T75" fmla="*/ 100 h 612"/>
                <a:gd name="T76" fmla="*/ 254 w 302"/>
                <a:gd name="T77" fmla="*/ 266 h 612"/>
                <a:gd name="T78" fmla="*/ 260 w 302"/>
                <a:gd name="T79" fmla="*/ 284 h 612"/>
                <a:gd name="T80" fmla="*/ 278 w 302"/>
                <a:gd name="T81" fmla="*/ 290 h 612"/>
                <a:gd name="T82" fmla="*/ 278 w 302"/>
                <a:gd name="T83" fmla="*/ 290 h 612"/>
                <a:gd name="T84" fmla="*/ 294 w 302"/>
                <a:gd name="T85" fmla="*/ 284 h 612"/>
                <a:gd name="T86" fmla="*/ 302 w 302"/>
                <a:gd name="T87" fmla="*/ 266 h 612"/>
                <a:gd name="T88" fmla="*/ 302 w 302"/>
                <a:gd name="T89" fmla="*/ 46 h 612"/>
                <a:gd name="T90" fmla="*/ 298 w 302"/>
                <a:gd name="T91" fmla="*/ 28 h 612"/>
                <a:gd name="T92" fmla="*/ 288 w 302"/>
                <a:gd name="T93" fmla="*/ 14 h 612"/>
                <a:gd name="T94" fmla="*/ 274 w 302"/>
                <a:gd name="T95" fmla="*/ 4 h 612"/>
                <a:gd name="T96" fmla="*/ 256 w 302"/>
                <a:gd name="T97" fmla="*/ 0 h 612"/>
                <a:gd name="T98" fmla="*/ 240 w 302"/>
                <a:gd name="T99"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612">
                  <a:moveTo>
                    <a:pt x="240" y="0"/>
                  </a:moveTo>
                  <a:lnTo>
                    <a:pt x="62" y="0"/>
                  </a:lnTo>
                  <a:lnTo>
                    <a:pt x="46" y="0"/>
                  </a:lnTo>
                  <a:lnTo>
                    <a:pt x="46" y="0"/>
                  </a:lnTo>
                  <a:lnTo>
                    <a:pt x="36" y="2"/>
                  </a:lnTo>
                  <a:lnTo>
                    <a:pt x="28" y="4"/>
                  </a:lnTo>
                  <a:lnTo>
                    <a:pt x="20" y="8"/>
                  </a:lnTo>
                  <a:lnTo>
                    <a:pt x="14" y="14"/>
                  </a:lnTo>
                  <a:lnTo>
                    <a:pt x="8" y="20"/>
                  </a:lnTo>
                  <a:lnTo>
                    <a:pt x="4" y="28"/>
                  </a:lnTo>
                  <a:lnTo>
                    <a:pt x="0" y="36"/>
                  </a:lnTo>
                  <a:lnTo>
                    <a:pt x="0" y="46"/>
                  </a:lnTo>
                  <a:lnTo>
                    <a:pt x="0" y="158"/>
                  </a:lnTo>
                  <a:lnTo>
                    <a:pt x="0" y="158"/>
                  </a:lnTo>
                  <a:lnTo>
                    <a:pt x="2" y="168"/>
                  </a:lnTo>
                  <a:lnTo>
                    <a:pt x="6" y="176"/>
                  </a:lnTo>
                  <a:lnTo>
                    <a:pt x="14" y="182"/>
                  </a:lnTo>
                  <a:lnTo>
                    <a:pt x="24" y="182"/>
                  </a:lnTo>
                  <a:lnTo>
                    <a:pt x="24" y="182"/>
                  </a:lnTo>
                  <a:lnTo>
                    <a:pt x="24" y="182"/>
                  </a:lnTo>
                  <a:lnTo>
                    <a:pt x="34" y="182"/>
                  </a:lnTo>
                  <a:lnTo>
                    <a:pt x="40" y="176"/>
                  </a:lnTo>
                  <a:lnTo>
                    <a:pt x="46" y="168"/>
                  </a:lnTo>
                  <a:lnTo>
                    <a:pt x="48" y="158"/>
                  </a:lnTo>
                  <a:lnTo>
                    <a:pt x="48" y="100"/>
                  </a:lnTo>
                  <a:lnTo>
                    <a:pt x="48" y="100"/>
                  </a:lnTo>
                  <a:lnTo>
                    <a:pt x="50" y="94"/>
                  </a:lnTo>
                  <a:lnTo>
                    <a:pt x="54" y="92"/>
                  </a:lnTo>
                  <a:lnTo>
                    <a:pt x="54" y="92"/>
                  </a:lnTo>
                  <a:lnTo>
                    <a:pt x="54" y="92"/>
                  </a:lnTo>
                  <a:lnTo>
                    <a:pt x="60" y="94"/>
                  </a:lnTo>
                  <a:lnTo>
                    <a:pt x="62" y="100"/>
                  </a:lnTo>
                  <a:lnTo>
                    <a:pt x="62" y="588"/>
                  </a:lnTo>
                  <a:lnTo>
                    <a:pt x="62" y="588"/>
                  </a:lnTo>
                  <a:lnTo>
                    <a:pt x="64" y="598"/>
                  </a:lnTo>
                  <a:lnTo>
                    <a:pt x="68" y="606"/>
                  </a:lnTo>
                  <a:lnTo>
                    <a:pt x="76" y="610"/>
                  </a:lnTo>
                  <a:lnTo>
                    <a:pt x="86" y="612"/>
                  </a:lnTo>
                  <a:lnTo>
                    <a:pt x="118" y="612"/>
                  </a:lnTo>
                  <a:lnTo>
                    <a:pt x="118" y="612"/>
                  </a:lnTo>
                  <a:lnTo>
                    <a:pt x="128" y="610"/>
                  </a:lnTo>
                  <a:lnTo>
                    <a:pt x="136" y="606"/>
                  </a:lnTo>
                  <a:lnTo>
                    <a:pt x="140" y="598"/>
                  </a:lnTo>
                  <a:lnTo>
                    <a:pt x="142" y="588"/>
                  </a:lnTo>
                  <a:lnTo>
                    <a:pt x="142" y="328"/>
                  </a:lnTo>
                  <a:lnTo>
                    <a:pt x="142" y="328"/>
                  </a:lnTo>
                  <a:lnTo>
                    <a:pt x="144" y="324"/>
                  </a:lnTo>
                  <a:lnTo>
                    <a:pt x="144" y="322"/>
                  </a:lnTo>
                  <a:lnTo>
                    <a:pt x="148" y="320"/>
                  </a:lnTo>
                  <a:lnTo>
                    <a:pt x="150" y="320"/>
                  </a:lnTo>
                  <a:lnTo>
                    <a:pt x="150" y="320"/>
                  </a:lnTo>
                  <a:lnTo>
                    <a:pt x="150" y="320"/>
                  </a:lnTo>
                  <a:lnTo>
                    <a:pt x="154" y="320"/>
                  </a:lnTo>
                  <a:lnTo>
                    <a:pt x="156" y="322"/>
                  </a:lnTo>
                  <a:lnTo>
                    <a:pt x="158" y="324"/>
                  </a:lnTo>
                  <a:lnTo>
                    <a:pt x="158" y="328"/>
                  </a:lnTo>
                  <a:lnTo>
                    <a:pt x="158" y="588"/>
                  </a:lnTo>
                  <a:lnTo>
                    <a:pt x="158" y="588"/>
                  </a:lnTo>
                  <a:lnTo>
                    <a:pt x="160" y="598"/>
                  </a:lnTo>
                  <a:lnTo>
                    <a:pt x="166" y="606"/>
                  </a:lnTo>
                  <a:lnTo>
                    <a:pt x="174" y="610"/>
                  </a:lnTo>
                  <a:lnTo>
                    <a:pt x="182" y="612"/>
                  </a:lnTo>
                  <a:lnTo>
                    <a:pt x="216" y="612"/>
                  </a:lnTo>
                  <a:lnTo>
                    <a:pt x="216" y="612"/>
                  </a:lnTo>
                  <a:lnTo>
                    <a:pt x="226" y="610"/>
                  </a:lnTo>
                  <a:lnTo>
                    <a:pt x="232" y="606"/>
                  </a:lnTo>
                  <a:lnTo>
                    <a:pt x="238" y="598"/>
                  </a:lnTo>
                  <a:lnTo>
                    <a:pt x="240" y="588"/>
                  </a:lnTo>
                  <a:lnTo>
                    <a:pt x="240" y="100"/>
                  </a:lnTo>
                  <a:lnTo>
                    <a:pt x="240" y="100"/>
                  </a:lnTo>
                  <a:lnTo>
                    <a:pt x="242" y="94"/>
                  </a:lnTo>
                  <a:lnTo>
                    <a:pt x="246" y="92"/>
                  </a:lnTo>
                  <a:lnTo>
                    <a:pt x="246" y="92"/>
                  </a:lnTo>
                  <a:lnTo>
                    <a:pt x="246" y="92"/>
                  </a:lnTo>
                  <a:lnTo>
                    <a:pt x="252" y="94"/>
                  </a:lnTo>
                  <a:lnTo>
                    <a:pt x="254" y="100"/>
                  </a:lnTo>
                  <a:lnTo>
                    <a:pt x="254" y="266"/>
                  </a:lnTo>
                  <a:lnTo>
                    <a:pt x="254" y="266"/>
                  </a:lnTo>
                  <a:lnTo>
                    <a:pt x="256" y="276"/>
                  </a:lnTo>
                  <a:lnTo>
                    <a:pt x="260" y="284"/>
                  </a:lnTo>
                  <a:lnTo>
                    <a:pt x="268" y="288"/>
                  </a:lnTo>
                  <a:lnTo>
                    <a:pt x="278" y="290"/>
                  </a:lnTo>
                  <a:lnTo>
                    <a:pt x="278" y="290"/>
                  </a:lnTo>
                  <a:lnTo>
                    <a:pt x="278" y="290"/>
                  </a:lnTo>
                  <a:lnTo>
                    <a:pt x="286" y="288"/>
                  </a:lnTo>
                  <a:lnTo>
                    <a:pt x="294" y="284"/>
                  </a:lnTo>
                  <a:lnTo>
                    <a:pt x="300" y="276"/>
                  </a:lnTo>
                  <a:lnTo>
                    <a:pt x="302" y="266"/>
                  </a:lnTo>
                  <a:lnTo>
                    <a:pt x="302" y="46"/>
                  </a:lnTo>
                  <a:lnTo>
                    <a:pt x="302" y="46"/>
                  </a:lnTo>
                  <a:lnTo>
                    <a:pt x="300" y="36"/>
                  </a:lnTo>
                  <a:lnTo>
                    <a:pt x="298" y="28"/>
                  </a:lnTo>
                  <a:lnTo>
                    <a:pt x="294" y="20"/>
                  </a:lnTo>
                  <a:lnTo>
                    <a:pt x="288" y="14"/>
                  </a:lnTo>
                  <a:lnTo>
                    <a:pt x="282" y="8"/>
                  </a:lnTo>
                  <a:lnTo>
                    <a:pt x="274" y="4"/>
                  </a:lnTo>
                  <a:lnTo>
                    <a:pt x="264" y="2"/>
                  </a:lnTo>
                  <a:lnTo>
                    <a:pt x="256" y="0"/>
                  </a:lnTo>
                  <a:lnTo>
                    <a:pt x="240" y="0"/>
                  </a:lnTo>
                  <a:lnTo>
                    <a:pt x="240" y="0"/>
                  </a:lnTo>
                  <a:lnTo>
                    <a:pt x="240" y="0"/>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7"/>
            <p:cNvSpPr>
              <a:spLocks/>
            </p:cNvSpPr>
            <p:nvPr/>
          </p:nvSpPr>
          <p:spPr bwMode="auto">
            <a:xfrm>
              <a:off x="2007" y="2937"/>
              <a:ext cx="158" cy="118"/>
            </a:xfrm>
            <a:custGeom>
              <a:avLst/>
              <a:gdLst>
                <a:gd name="T0" fmla="*/ 78 w 158"/>
                <a:gd name="T1" fmla="*/ 0 h 118"/>
                <a:gd name="T2" fmla="*/ 78 w 158"/>
                <a:gd name="T3" fmla="*/ 0 h 118"/>
                <a:gd name="T4" fmla="*/ 52 w 158"/>
                <a:gd name="T5" fmla="*/ 2 h 118"/>
                <a:gd name="T6" fmla="*/ 28 w 158"/>
                <a:gd name="T7" fmla="*/ 6 h 118"/>
                <a:gd name="T8" fmla="*/ 12 w 158"/>
                <a:gd name="T9" fmla="*/ 12 h 118"/>
                <a:gd name="T10" fmla="*/ 6 w 158"/>
                <a:gd name="T11" fmla="*/ 16 h 118"/>
                <a:gd name="T12" fmla="*/ 2 w 158"/>
                <a:gd name="T13" fmla="*/ 20 h 118"/>
                <a:gd name="T14" fmla="*/ 2 w 158"/>
                <a:gd name="T15" fmla="*/ 20 h 118"/>
                <a:gd name="T16" fmla="*/ 0 w 158"/>
                <a:gd name="T17" fmla="*/ 38 h 118"/>
                <a:gd name="T18" fmla="*/ 0 w 158"/>
                <a:gd name="T19" fmla="*/ 38 h 118"/>
                <a:gd name="T20" fmla="*/ 2 w 158"/>
                <a:gd name="T21" fmla="*/ 54 h 118"/>
                <a:gd name="T22" fmla="*/ 6 w 158"/>
                <a:gd name="T23" fmla="*/ 68 h 118"/>
                <a:gd name="T24" fmla="*/ 14 w 158"/>
                <a:gd name="T25" fmla="*/ 82 h 118"/>
                <a:gd name="T26" fmla="*/ 22 w 158"/>
                <a:gd name="T27" fmla="*/ 94 h 118"/>
                <a:gd name="T28" fmla="*/ 34 w 158"/>
                <a:gd name="T29" fmla="*/ 104 h 118"/>
                <a:gd name="T30" fmla="*/ 48 w 158"/>
                <a:gd name="T31" fmla="*/ 110 h 118"/>
                <a:gd name="T32" fmla="*/ 62 w 158"/>
                <a:gd name="T33" fmla="*/ 116 h 118"/>
                <a:gd name="T34" fmla="*/ 78 w 158"/>
                <a:gd name="T35" fmla="*/ 118 h 118"/>
                <a:gd name="T36" fmla="*/ 78 w 158"/>
                <a:gd name="T37" fmla="*/ 118 h 118"/>
                <a:gd name="T38" fmla="*/ 94 w 158"/>
                <a:gd name="T39" fmla="*/ 116 h 118"/>
                <a:gd name="T40" fmla="*/ 110 w 158"/>
                <a:gd name="T41" fmla="*/ 110 h 118"/>
                <a:gd name="T42" fmla="*/ 122 w 158"/>
                <a:gd name="T43" fmla="*/ 104 h 118"/>
                <a:gd name="T44" fmla="*/ 134 w 158"/>
                <a:gd name="T45" fmla="*/ 94 h 118"/>
                <a:gd name="T46" fmla="*/ 144 w 158"/>
                <a:gd name="T47" fmla="*/ 82 h 118"/>
                <a:gd name="T48" fmla="*/ 152 w 158"/>
                <a:gd name="T49" fmla="*/ 68 h 118"/>
                <a:gd name="T50" fmla="*/ 156 w 158"/>
                <a:gd name="T51" fmla="*/ 54 h 118"/>
                <a:gd name="T52" fmla="*/ 158 w 158"/>
                <a:gd name="T53" fmla="*/ 38 h 118"/>
                <a:gd name="T54" fmla="*/ 158 w 158"/>
                <a:gd name="T55" fmla="*/ 38 h 118"/>
                <a:gd name="T56" fmla="*/ 156 w 158"/>
                <a:gd name="T57" fmla="*/ 20 h 118"/>
                <a:gd name="T58" fmla="*/ 156 w 158"/>
                <a:gd name="T59" fmla="*/ 20 h 118"/>
                <a:gd name="T60" fmla="*/ 152 w 158"/>
                <a:gd name="T61" fmla="*/ 16 h 118"/>
                <a:gd name="T62" fmla="*/ 146 w 158"/>
                <a:gd name="T63" fmla="*/ 12 h 118"/>
                <a:gd name="T64" fmla="*/ 128 w 158"/>
                <a:gd name="T65" fmla="*/ 6 h 118"/>
                <a:gd name="T66" fmla="*/ 106 w 158"/>
                <a:gd name="T67" fmla="*/ 2 h 118"/>
                <a:gd name="T68" fmla="*/ 78 w 158"/>
                <a:gd name="T69" fmla="*/ 0 h 118"/>
                <a:gd name="T70" fmla="*/ 78 w 158"/>
                <a:gd name="T71" fmla="*/ 0 h 118"/>
                <a:gd name="T72" fmla="*/ 78 w 158"/>
                <a:gd name="T73" fmla="*/ 0 h 118"/>
                <a:gd name="T74" fmla="*/ 78 w 158"/>
                <a:gd name="T7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18">
                  <a:moveTo>
                    <a:pt x="78" y="0"/>
                  </a:moveTo>
                  <a:lnTo>
                    <a:pt x="78" y="0"/>
                  </a:lnTo>
                  <a:lnTo>
                    <a:pt x="52" y="2"/>
                  </a:lnTo>
                  <a:lnTo>
                    <a:pt x="28" y="6"/>
                  </a:lnTo>
                  <a:lnTo>
                    <a:pt x="12" y="12"/>
                  </a:lnTo>
                  <a:lnTo>
                    <a:pt x="6" y="16"/>
                  </a:lnTo>
                  <a:lnTo>
                    <a:pt x="2" y="20"/>
                  </a:lnTo>
                  <a:lnTo>
                    <a:pt x="2" y="20"/>
                  </a:lnTo>
                  <a:lnTo>
                    <a:pt x="0" y="38"/>
                  </a:lnTo>
                  <a:lnTo>
                    <a:pt x="0" y="38"/>
                  </a:lnTo>
                  <a:lnTo>
                    <a:pt x="2" y="54"/>
                  </a:lnTo>
                  <a:lnTo>
                    <a:pt x="6" y="68"/>
                  </a:lnTo>
                  <a:lnTo>
                    <a:pt x="14" y="82"/>
                  </a:lnTo>
                  <a:lnTo>
                    <a:pt x="22" y="94"/>
                  </a:lnTo>
                  <a:lnTo>
                    <a:pt x="34" y="104"/>
                  </a:lnTo>
                  <a:lnTo>
                    <a:pt x="48" y="110"/>
                  </a:lnTo>
                  <a:lnTo>
                    <a:pt x="62" y="116"/>
                  </a:lnTo>
                  <a:lnTo>
                    <a:pt x="78" y="118"/>
                  </a:lnTo>
                  <a:lnTo>
                    <a:pt x="78" y="118"/>
                  </a:lnTo>
                  <a:lnTo>
                    <a:pt x="94" y="116"/>
                  </a:lnTo>
                  <a:lnTo>
                    <a:pt x="110" y="110"/>
                  </a:lnTo>
                  <a:lnTo>
                    <a:pt x="122" y="104"/>
                  </a:lnTo>
                  <a:lnTo>
                    <a:pt x="134" y="94"/>
                  </a:lnTo>
                  <a:lnTo>
                    <a:pt x="144" y="82"/>
                  </a:lnTo>
                  <a:lnTo>
                    <a:pt x="152" y="68"/>
                  </a:lnTo>
                  <a:lnTo>
                    <a:pt x="156" y="54"/>
                  </a:lnTo>
                  <a:lnTo>
                    <a:pt x="158" y="38"/>
                  </a:lnTo>
                  <a:lnTo>
                    <a:pt x="158" y="38"/>
                  </a:lnTo>
                  <a:lnTo>
                    <a:pt x="156" y="20"/>
                  </a:lnTo>
                  <a:lnTo>
                    <a:pt x="156" y="20"/>
                  </a:lnTo>
                  <a:lnTo>
                    <a:pt x="152" y="16"/>
                  </a:lnTo>
                  <a:lnTo>
                    <a:pt x="146" y="12"/>
                  </a:lnTo>
                  <a:lnTo>
                    <a:pt x="128" y="6"/>
                  </a:lnTo>
                  <a:lnTo>
                    <a:pt x="106" y="2"/>
                  </a:lnTo>
                  <a:lnTo>
                    <a:pt x="78" y="0"/>
                  </a:lnTo>
                  <a:lnTo>
                    <a:pt x="78" y="0"/>
                  </a:lnTo>
                  <a:lnTo>
                    <a:pt x="78" y="0"/>
                  </a:lnTo>
                  <a:lnTo>
                    <a:pt x="78" y="0"/>
                  </a:lnTo>
                  <a:close/>
                </a:path>
              </a:pathLst>
            </a:custGeom>
            <a:solidFill>
              <a:srgbClr val="167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8"/>
            <p:cNvSpPr>
              <a:spLocks/>
            </p:cNvSpPr>
            <p:nvPr/>
          </p:nvSpPr>
          <p:spPr bwMode="auto">
            <a:xfrm>
              <a:off x="2113" y="3159"/>
              <a:ext cx="36" cy="42"/>
            </a:xfrm>
            <a:custGeom>
              <a:avLst/>
              <a:gdLst>
                <a:gd name="T0" fmla="*/ 36 w 36"/>
                <a:gd name="T1" fmla="*/ 4 h 42"/>
                <a:gd name="T2" fmla="*/ 36 w 36"/>
                <a:gd name="T3" fmla="*/ 4 h 42"/>
                <a:gd name="T4" fmla="*/ 30 w 36"/>
                <a:gd name="T5" fmla="*/ 6 h 42"/>
                <a:gd name="T6" fmla="*/ 30 w 36"/>
                <a:gd name="T7" fmla="*/ 6 h 42"/>
                <a:gd name="T8" fmla="*/ 22 w 36"/>
                <a:gd name="T9" fmla="*/ 4 h 42"/>
                <a:gd name="T10" fmla="*/ 18 w 36"/>
                <a:gd name="T11" fmla="*/ 0 h 42"/>
                <a:gd name="T12" fmla="*/ 18 w 36"/>
                <a:gd name="T13" fmla="*/ 0 h 42"/>
                <a:gd name="T14" fmla="*/ 16 w 36"/>
                <a:gd name="T15" fmla="*/ 4 h 42"/>
                <a:gd name="T16" fmla="*/ 8 w 36"/>
                <a:gd name="T17" fmla="*/ 6 h 42"/>
                <a:gd name="T18" fmla="*/ 8 w 36"/>
                <a:gd name="T19" fmla="*/ 6 h 42"/>
                <a:gd name="T20" fmla="*/ 2 w 36"/>
                <a:gd name="T21" fmla="*/ 4 h 42"/>
                <a:gd name="T22" fmla="*/ 2 w 36"/>
                <a:gd name="T23" fmla="*/ 4 h 42"/>
                <a:gd name="T24" fmla="*/ 0 w 36"/>
                <a:gd name="T25" fmla="*/ 14 h 42"/>
                <a:gd name="T26" fmla="*/ 2 w 36"/>
                <a:gd name="T27" fmla="*/ 26 h 42"/>
                <a:gd name="T28" fmla="*/ 2 w 36"/>
                <a:gd name="T29" fmla="*/ 26 h 42"/>
                <a:gd name="T30" fmla="*/ 6 w 36"/>
                <a:gd name="T31" fmla="*/ 32 h 42"/>
                <a:gd name="T32" fmla="*/ 12 w 36"/>
                <a:gd name="T33" fmla="*/ 38 h 42"/>
                <a:gd name="T34" fmla="*/ 12 w 36"/>
                <a:gd name="T35" fmla="*/ 38 h 42"/>
                <a:gd name="T36" fmla="*/ 18 w 36"/>
                <a:gd name="T37" fmla="*/ 42 h 42"/>
                <a:gd name="T38" fmla="*/ 18 w 36"/>
                <a:gd name="T39" fmla="*/ 42 h 42"/>
                <a:gd name="T40" fmla="*/ 18 w 36"/>
                <a:gd name="T41" fmla="*/ 42 h 42"/>
                <a:gd name="T42" fmla="*/ 20 w 36"/>
                <a:gd name="T43" fmla="*/ 42 h 42"/>
                <a:gd name="T44" fmla="*/ 26 w 36"/>
                <a:gd name="T45" fmla="*/ 38 h 42"/>
                <a:gd name="T46" fmla="*/ 26 w 36"/>
                <a:gd name="T47" fmla="*/ 38 h 42"/>
                <a:gd name="T48" fmla="*/ 32 w 36"/>
                <a:gd name="T49" fmla="*/ 32 h 42"/>
                <a:gd name="T50" fmla="*/ 36 w 36"/>
                <a:gd name="T51" fmla="*/ 26 h 42"/>
                <a:gd name="T52" fmla="*/ 36 w 36"/>
                <a:gd name="T53" fmla="*/ 26 h 42"/>
                <a:gd name="T54" fmla="*/ 36 w 36"/>
                <a:gd name="T55" fmla="*/ 14 h 42"/>
                <a:gd name="T56" fmla="*/ 36 w 36"/>
                <a:gd name="T57" fmla="*/ 4 h 42"/>
                <a:gd name="T58" fmla="*/ 36 w 36"/>
                <a:gd name="T59" fmla="*/ 4 h 42"/>
                <a:gd name="T60" fmla="*/ 36 w 36"/>
                <a:gd name="T61" fmla="*/ 4 h 42"/>
                <a:gd name="T62" fmla="*/ 36 w 36"/>
                <a:gd name="T6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42">
                  <a:moveTo>
                    <a:pt x="36" y="4"/>
                  </a:moveTo>
                  <a:lnTo>
                    <a:pt x="36" y="4"/>
                  </a:lnTo>
                  <a:lnTo>
                    <a:pt x="30" y="6"/>
                  </a:lnTo>
                  <a:lnTo>
                    <a:pt x="30" y="6"/>
                  </a:lnTo>
                  <a:lnTo>
                    <a:pt x="22" y="4"/>
                  </a:lnTo>
                  <a:lnTo>
                    <a:pt x="18" y="0"/>
                  </a:lnTo>
                  <a:lnTo>
                    <a:pt x="18" y="0"/>
                  </a:lnTo>
                  <a:lnTo>
                    <a:pt x="16" y="4"/>
                  </a:lnTo>
                  <a:lnTo>
                    <a:pt x="8" y="6"/>
                  </a:lnTo>
                  <a:lnTo>
                    <a:pt x="8" y="6"/>
                  </a:lnTo>
                  <a:lnTo>
                    <a:pt x="2" y="4"/>
                  </a:lnTo>
                  <a:lnTo>
                    <a:pt x="2" y="4"/>
                  </a:lnTo>
                  <a:lnTo>
                    <a:pt x="0" y="14"/>
                  </a:lnTo>
                  <a:lnTo>
                    <a:pt x="2" y="26"/>
                  </a:lnTo>
                  <a:lnTo>
                    <a:pt x="2" y="26"/>
                  </a:lnTo>
                  <a:lnTo>
                    <a:pt x="6" y="32"/>
                  </a:lnTo>
                  <a:lnTo>
                    <a:pt x="12" y="38"/>
                  </a:lnTo>
                  <a:lnTo>
                    <a:pt x="12" y="38"/>
                  </a:lnTo>
                  <a:lnTo>
                    <a:pt x="18" y="42"/>
                  </a:lnTo>
                  <a:lnTo>
                    <a:pt x="18" y="42"/>
                  </a:lnTo>
                  <a:lnTo>
                    <a:pt x="18" y="42"/>
                  </a:lnTo>
                  <a:lnTo>
                    <a:pt x="20" y="42"/>
                  </a:lnTo>
                  <a:lnTo>
                    <a:pt x="26" y="38"/>
                  </a:lnTo>
                  <a:lnTo>
                    <a:pt x="26" y="38"/>
                  </a:lnTo>
                  <a:lnTo>
                    <a:pt x="32" y="32"/>
                  </a:lnTo>
                  <a:lnTo>
                    <a:pt x="36" y="26"/>
                  </a:lnTo>
                  <a:lnTo>
                    <a:pt x="36" y="26"/>
                  </a:lnTo>
                  <a:lnTo>
                    <a:pt x="36" y="14"/>
                  </a:lnTo>
                  <a:lnTo>
                    <a:pt x="36" y="4"/>
                  </a:lnTo>
                  <a:lnTo>
                    <a:pt x="36" y="4"/>
                  </a:lnTo>
                  <a:lnTo>
                    <a:pt x="36" y="4"/>
                  </a:lnTo>
                  <a:lnTo>
                    <a:pt x="3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9"/>
            <p:cNvSpPr>
              <a:spLocks/>
            </p:cNvSpPr>
            <p:nvPr/>
          </p:nvSpPr>
          <p:spPr bwMode="auto">
            <a:xfrm>
              <a:off x="1805" y="3239"/>
              <a:ext cx="176" cy="48"/>
            </a:xfrm>
            <a:custGeom>
              <a:avLst/>
              <a:gdLst>
                <a:gd name="T0" fmla="*/ 152 w 176"/>
                <a:gd name="T1" fmla="*/ 48 h 48"/>
                <a:gd name="T2" fmla="*/ 24 w 176"/>
                <a:gd name="T3" fmla="*/ 48 h 48"/>
                <a:gd name="T4" fmla="*/ 24 w 176"/>
                <a:gd name="T5" fmla="*/ 48 h 48"/>
                <a:gd name="T6" fmla="*/ 16 w 176"/>
                <a:gd name="T7" fmla="*/ 46 h 48"/>
                <a:gd name="T8" fmla="*/ 8 w 176"/>
                <a:gd name="T9" fmla="*/ 42 h 48"/>
                <a:gd name="T10" fmla="*/ 2 w 176"/>
                <a:gd name="T11" fmla="*/ 34 h 48"/>
                <a:gd name="T12" fmla="*/ 0 w 176"/>
                <a:gd name="T13" fmla="*/ 24 h 48"/>
                <a:gd name="T14" fmla="*/ 0 w 176"/>
                <a:gd name="T15" fmla="*/ 24 h 48"/>
                <a:gd name="T16" fmla="*/ 2 w 176"/>
                <a:gd name="T17" fmla="*/ 14 h 48"/>
                <a:gd name="T18" fmla="*/ 8 w 176"/>
                <a:gd name="T19" fmla="*/ 6 h 48"/>
                <a:gd name="T20" fmla="*/ 16 w 176"/>
                <a:gd name="T21" fmla="*/ 2 h 48"/>
                <a:gd name="T22" fmla="*/ 24 w 176"/>
                <a:gd name="T23" fmla="*/ 0 h 48"/>
                <a:gd name="T24" fmla="*/ 152 w 176"/>
                <a:gd name="T25" fmla="*/ 0 h 48"/>
                <a:gd name="T26" fmla="*/ 152 w 176"/>
                <a:gd name="T27" fmla="*/ 0 h 48"/>
                <a:gd name="T28" fmla="*/ 162 w 176"/>
                <a:gd name="T29" fmla="*/ 2 h 48"/>
                <a:gd name="T30" fmla="*/ 170 w 176"/>
                <a:gd name="T31" fmla="*/ 6 h 48"/>
                <a:gd name="T32" fmla="*/ 174 w 176"/>
                <a:gd name="T33" fmla="*/ 14 h 48"/>
                <a:gd name="T34" fmla="*/ 176 w 176"/>
                <a:gd name="T35" fmla="*/ 24 h 48"/>
                <a:gd name="T36" fmla="*/ 176 w 176"/>
                <a:gd name="T37" fmla="*/ 24 h 48"/>
                <a:gd name="T38" fmla="*/ 174 w 176"/>
                <a:gd name="T39" fmla="*/ 34 h 48"/>
                <a:gd name="T40" fmla="*/ 170 w 176"/>
                <a:gd name="T41" fmla="*/ 42 h 48"/>
                <a:gd name="T42" fmla="*/ 162 w 176"/>
                <a:gd name="T43" fmla="*/ 46 h 48"/>
                <a:gd name="T44" fmla="*/ 152 w 176"/>
                <a:gd name="T45" fmla="*/ 48 h 48"/>
                <a:gd name="T46" fmla="*/ 152 w 176"/>
                <a:gd name="T47" fmla="*/ 48 h 48"/>
                <a:gd name="T48" fmla="*/ 152 w 176"/>
                <a:gd name="T49" fmla="*/ 48 h 48"/>
                <a:gd name="T50" fmla="*/ 152 w 176"/>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48">
                  <a:moveTo>
                    <a:pt x="152" y="48"/>
                  </a:moveTo>
                  <a:lnTo>
                    <a:pt x="24" y="48"/>
                  </a:lnTo>
                  <a:lnTo>
                    <a:pt x="24" y="48"/>
                  </a:lnTo>
                  <a:lnTo>
                    <a:pt x="16" y="46"/>
                  </a:lnTo>
                  <a:lnTo>
                    <a:pt x="8" y="42"/>
                  </a:lnTo>
                  <a:lnTo>
                    <a:pt x="2" y="34"/>
                  </a:lnTo>
                  <a:lnTo>
                    <a:pt x="0" y="24"/>
                  </a:lnTo>
                  <a:lnTo>
                    <a:pt x="0" y="24"/>
                  </a:lnTo>
                  <a:lnTo>
                    <a:pt x="2" y="14"/>
                  </a:lnTo>
                  <a:lnTo>
                    <a:pt x="8" y="6"/>
                  </a:lnTo>
                  <a:lnTo>
                    <a:pt x="16" y="2"/>
                  </a:lnTo>
                  <a:lnTo>
                    <a:pt x="24" y="0"/>
                  </a:lnTo>
                  <a:lnTo>
                    <a:pt x="152" y="0"/>
                  </a:lnTo>
                  <a:lnTo>
                    <a:pt x="152" y="0"/>
                  </a:lnTo>
                  <a:lnTo>
                    <a:pt x="162" y="2"/>
                  </a:lnTo>
                  <a:lnTo>
                    <a:pt x="170" y="6"/>
                  </a:lnTo>
                  <a:lnTo>
                    <a:pt x="174" y="14"/>
                  </a:lnTo>
                  <a:lnTo>
                    <a:pt x="176" y="24"/>
                  </a:lnTo>
                  <a:lnTo>
                    <a:pt x="176" y="24"/>
                  </a:lnTo>
                  <a:lnTo>
                    <a:pt x="174" y="34"/>
                  </a:lnTo>
                  <a:lnTo>
                    <a:pt x="170" y="42"/>
                  </a:lnTo>
                  <a:lnTo>
                    <a:pt x="162" y="46"/>
                  </a:lnTo>
                  <a:lnTo>
                    <a:pt x="152" y="48"/>
                  </a:lnTo>
                  <a:lnTo>
                    <a:pt x="152" y="48"/>
                  </a:lnTo>
                  <a:lnTo>
                    <a:pt x="152" y="48"/>
                  </a:lnTo>
                  <a:lnTo>
                    <a:pt x="152" y="48"/>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50"/>
            <p:cNvSpPr>
              <a:spLocks/>
            </p:cNvSpPr>
            <p:nvPr/>
          </p:nvSpPr>
          <p:spPr bwMode="auto">
            <a:xfrm>
              <a:off x="5697" y="2683"/>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51"/>
            <p:cNvSpPr>
              <a:spLocks/>
            </p:cNvSpPr>
            <p:nvPr/>
          </p:nvSpPr>
          <p:spPr bwMode="auto">
            <a:xfrm>
              <a:off x="5735" y="2725"/>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52"/>
            <p:cNvSpPr>
              <a:spLocks/>
            </p:cNvSpPr>
            <p:nvPr/>
          </p:nvSpPr>
          <p:spPr bwMode="auto">
            <a:xfrm>
              <a:off x="5735" y="2641"/>
              <a:ext cx="66" cy="34"/>
            </a:xfrm>
            <a:custGeom>
              <a:avLst/>
              <a:gdLst>
                <a:gd name="T0" fmla="*/ 0 w 66"/>
                <a:gd name="T1" fmla="*/ 0 h 34"/>
                <a:gd name="T2" fmla="*/ 66 w 66"/>
                <a:gd name="T3" fmla="*/ 0 h 34"/>
                <a:gd name="T4" fmla="*/ 66 w 66"/>
                <a:gd name="T5" fmla="*/ 34 h 34"/>
                <a:gd name="T6" fmla="*/ 0 w 66"/>
                <a:gd name="T7" fmla="*/ 34 h 34"/>
                <a:gd name="T8" fmla="*/ 0 w 66"/>
                <a:gd name="T9" fmla="*/ 0 h 34"/>
                <a:gd name="T10" fmla="*/ 0 w 66"/>
                <a:gd name="T11" fmla="*/ 0 h 34"/>
              </a:gdLst>
              <a:ahLst/>
              <a:cxnLst>
                <a:cxn ang="0">
                  <a:pos x="T0" y="T1"/>
                </a:cxn>
                <a:cxn ang="0">
                  <a:pos x="T2" y="T3"/>
                </a:cxn>
                <a:cxn ang="0">
                  <a:pos x="T4" y="T5"/>
                </a:cxn>
                <a:cxn ang="0">
                  <a:pos x="T6" y="T7"/>
                </a:cxn>
                <a:cxn ang="0">
                  <a:pos x="T8" y="T9"/>
                </a:cxn>
                <a:cxn ang="0">
                  <a:pos x="T10" y="T11"/>
                </a:cxn>
              </a:cxnLst>
              <a:rect l="0" t="0" r="r" b="b"/>
              <a:pathLst>
                <a:path w="66" h="34">
                  <a:moveTo>
                    <a:pt x="0" y="0"/>
                  </a:moveTo>
                  <a:lnTo>
                    <a:pt x="66" y="0"/>
                  </a:lnTo>
                  <a:lnTo>
                    <a:pt x="66" y="34"/>
                  </a:lnTo>
                  <a:lnTo>
                    <a:pt x="0" y="3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53"/>
            <p:cNvSpPr>
              <a:spLocks/>
            </p:cNvSpPr>
            <p:nvPr/>
          </p:nvSpPr>
          <p:spPr bwMode="auto">
            <a:xfrm>
              <a:off x="5809" y="2641"/>
              <a:ext cx="66" cy="34"/>
            </a:xfrm>
            <a:custGeom>
              <a:avLst/>
              <a:gdLst>
                <a:gd name="T0" fmla="*/ 0 w 66"/>
                <a:gd name="T1" fmla="*/ 0 h 34"/>
                <a:gd name="T2" fmla="*/ 66 w 66"/>
                <a:gd name="T3" fmla="*/ 0 h 34"/>
                <a:gd name="T4" fmla="*/ 66 w 66"/>
                <a:gd name="T5" fmla="*/ 34 h 34"/>
                <a:gd name="T6" fmla="*/ 0 w 66"/>
                <a:gd name="T7" fmla="*/ 34 h 34"/>
                <a:gd name="T8" fmla="*/ 0 w 66"/>
                <a:gd name="T9" fmla="*/ 0 h 34"/>
                <a:gd name="T10" fmla="*/ 0 w 66"/>
                <a:gd name="T11" fmla="*/ 0 h 34"/>
              </a:gdLst>
              <a:ahLst/>
              <a:cxnLst>
                <a:cxn ang="0">
                  <a:pos x="T0" y="T1"/>
                </a:cxn>
                <a:cxn ang="0">
                  <a:pos x="T2" y="T3"/>
                </a:cxn>
                <a:cxn ang="0">
                  <a:pos x="T4" y="T5"/>
                </a:cxn>
                <a:cxn ang="0">
                  <a:pos x="T6" y="T7"/>
                </a:cxn>
                <a:cxn ang="0">
                  <a:pos x="T8" y="T9"/>
                </a:cxn>
                <a:cxn ang="0">
                  <a:pos x="T10" y="T11"/>
                </a:cxn>
              </a:cxnLst>
              <a:rect l="0" t="0" r="r" b="b"/>
              <a:pathLst>
                <a:path w="66" h="34">
                  <a:moveTo>
                    <a:pt x="0" y="0"/>
                  </a:moveTo>
                  <a:lnTo>
                    <a:pt x="66" y="0"/>
                  </a:lnTo>
                  <a:lnTo>
                    <a:pt x="66" y="34"/>
                  </a:lnTo>
                  <a:lnTo>
                    <a:pt x="0" y="3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54"/>
            <p:cNvSpPr>
              <a:spLocks/>
            </p:cNvSpPr>
            <p:nvPr/>
          </p:nvSpPr>
          <p:spPr bwMode="auto">
            <a:xfrm>
              <a:off x="5771" y="2683"/>
              <a:ext cx="68" cy="32"/>
            </a:xfrm>
            <a:custGeom>
              <a:avLst/>
              <a:gdLst>
                <a:gd name="T0" fmla="*/ 0 w 68"/>
                <a:gd name="T1" fmla="*/ 0 h 32"/>
                <a:gd name="T2" fmla="*/ 68 w 68"/>
                <a:gd name="T3" fmla="*/ 0 h 32"/>
                <a:gd name="T4" fmla="*/ 68 w 68"/>
                <a:gd name="T5" fmla="*/ 32 h 32"/>
                <a:gd name="T6" fmla="*/ 0 w 68"/>
                <a:gd name="T7" fmla="*/ 32 h 32"/>
                <a:gd name="T8" fmla="*/ 0 w 68"/>
                <a:gd name="T9" fmla="*/ 0 h 32"/>
                <a:gd name="T10" fmla="*/ 0 w 68"/>
                <a:gd name="T11" fmla="*/ 0 h 32"/>
              </a:gdLst>
              <a:ahLst/>
              <a:cxnLst>
                <a:cxn ang="0">
                  <a:pos x="T0" y="T1"/>
                </a:cxn>
                <a:cxn ang="0">
                  <a:pos x="T2" y="T3"/>
                </a:cxn>
                <a:cxn ang="0">
                  <a:pos x="T4" y="T5"/>
                </a:cxn>
                <a:cxn ang="0">
                  <a:pos x="T6" y="T7"/>
                </a:cxn>
                <a:cxn ang="0">
                  <a:pos x="T8" y="T9"/>
                </a:cxn>
                <a:cxn ang="0">
                  <a:pos x="T10" y="T11"/>
                </a:cxn>
              </a:cxnLst>
              <a:rect l="0" t="0" r="r" b="b"/>
              <a:pathLst>
                <a:path w="68" h="32">
                  <a:moveTo>
                    <a:pt x="0" y="0"/>
                  </a:moveTo>
                  <a:lnTo>
                    <a:pt x="68" y="0"/>
                  </a:lnTo>
                  <a:lnTo>
                    <a:pt x="68"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55"/>
            <p:cNvSpPr>
              <a:spLocks/>
            </p:cNvSpPr>
            <p:nvPr/>
          </p:nvSpPr>
          <p:spPr bwMode="auto">
            <a:xfrm>
              <a:off x="5809" y="2725"/>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56"/>
            <p:cNvSpPr>
              <a:spLocks/>
            </p:cNvSpPr>
            <p:nvPr/>
          </p:nvSpPr>
          <p:spPr bwMode="auto">
            <a:xfrm>
              <a:off x="5641" y="2725"/>
              <a:ext cx="12" cy="32"/>
            </a:xfrm>
            <a:custGeom>
              <a:avLst/>
              <a:gdLst>
                <a:gd name="T0" fmla="*/ 0 w 12"/>
                <a:gd name="T1" fmla="*/ 0 h 32"/>
                <a:gd name="T2" fmla="*/ 12 w 12"/>
                <a:gd name="T3" fmla="*/ 0 h 32"/>
                <a:gd name="T4" fmla="*/ 12 w 12"/>
                <a:gd name="T5" fmla="*/ 32 h 32"/>
                <a:gd name="T6" fmla="*/ 0 w 12"/>
                <a:gd name="T7" fmla="*/ 32 h 32"/>
                <a:gd name="T8" fmla="*/ 0 w 12"/>
                <a:gd name="T9" fmla="*/ 0 h 32"/>
                <a:gd name="T10" fmla="*/ 0 w 12"/>
                <a:gd name="T11" fmla="*/ 0 h 32"/>
              </a:gdLst>
              <a:ahLst/>
              <a:cxnLst>
                <a:cxn ang="0">
                  <a:pos x="T0" y="T1"/>
                </a:cxn>
                <a:cxn ang="0">
                  <a:pos x="T2" y="T3"/>
                </a:cxn>
                <a:cxn ang="0">
                  <a:pos x="T4" y="T5"/>
                </a:cxn>
                <a:cxn ang="0">
                  <a:pos x="T6" y="T7"/>
                </a:cxn>
                <a:cxn ang="0">
                  <a:pos x="T8" y="T9"/>
                </a:cxn>
                <a:cxn ang="0">
                  <a:pos x="T10" y="T11"/>
                </a:cxn>
              </a:cxnLst>
              <a:rect l="0" t="0" r="r" b="b"/>
              <a:pathLst>
                <a:path w="12" h="32">
                  <a:moveTo>
                    <a:pt x="0" y="0"/>
                  </a:moveTo>
                  <a:lnTo>
                    <a:pt x="12" y="0"/>
                  </a:lnTo>
                  <a:lnTo>
                    <a:pt x="12"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7"/>
            <p:cNvSpPr>
              <a:spLocks/>
            </p:cNvSpPr>
            <p:nvPr/>
          </p:nvSpPr>
          <p:spPr bwMode="auto">
            <a:xfrm>
              <a:off x="5847" y="2765"/>
              <a:ext cx="66" cy="36"/>
            </a:xfrm>
            <a:custGeom>
              <a:avLst/>
              <a:gdLst>
                <a:gd name="T0" fmla="*/ 0 w 66"/>
                <a:gd name="T1" fmla="*/ 0 h 36"/>
                <a:gd name="T2" fmla="*/ 66 w 66"/>
                <a:gd name="T3" fmla="*/ 0 h 36"/>
                <a:gd name="T4" fmla="*/ 66 w 66"/>
                <a:gd name="T5" fmla="*/ 36 h 36"/>
                <a:gd name="T6" fmla="*/ 0 w 66"/>
                <a:gd name="T7" fmla="*/ 36 h 36"/>
                <a:gd name="T8" fmla="*/ 0 w 66"/>
                <a:gd name="T9" fmla="*/ 0 h 36"/>
                <a:gd name="T10" fmla="*/ 0 w 66"/>
                <a:gd name="T11" fmla="*/ 0 h 36"/>
              </a:gdLst>
              <a:ahLst/>
              <a:cxnLst>
                <a:cxn ang="0">
                  <a:pos x="T0" y="T1"/>
                </a:cxn>
                <a:cxn ang="0">
                  <a:pos x="T2" y="T3"/>
                </a:cxn>
                <a:cxn ang="0">
                  <a:pos x="T4" y="T5"/>
                </a:cxn>
                <a:cxn ang="0">
                  <a:pos x="T6" y="T7"/>
                </a:cxn>
                <a:cxn ang="0">
                  <a:pos x="T8" y="T9"/>
                </a:cxn>
                <a:cxn ang="0">
                  <a:pos x="T10" y="T11"/>
                </a:cxn>
              </a:cxnLst>
              <a:rect l="0" t="0" r="r" b="b"/>
              <a:pathLst>
                <a:path w="66" h="36">
                  <a:moveTo>
                    <a:pt x="0" y="0"/>
                  </a:moveTo>
                  <a:lnTo>
                    <a:pt x="66" y="0"/>
                  </a:lnTo>
                  <a:lnTo>
                    <a:pt x="66" y="36"/>
                  </a:lnTo>
                  <a:lnTo>
                    <a:pt x="0" y="3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58"/>
            <p:cNvSpPr>
              <a:spLocks/>
            </p:cNvSpPr>
            <p:nvPr/>
          </p:nvSpPr>
          <p:spPr bwMode="auto">
            <a:xfrm>
              <a:off x="5641" y="2683"/>
              <a:ext cx="48" cy="32"/>
            </a:xfrm>
            <a:custGeom>
              <a:avLst/>
              <a:gdLst>
                <a:gd name="T0" fmla="*/ 0 w 48"/>
                <a:gd name="T1" fmla="*/ 0 h 32"/>
                <a:gd name="T2" fmla="*/ 48 w 48"/>
                <a:gd name="T3" fmla="*/ 0 h 32"/>
                <a:gd name="T4" fmla="*/ 48 w 48"/>
                <a:gd name="T5" fmla="*/ 32 h 32"/>
                <a:gd name="T6" fmla="*/ 0 w 48"/>
                <a:gd name="T7" fmla="*/ 32 h 32"/>
                <a:gd name="T8" fmla="*/ 0 w 48"/>
                <a:gd name="T9" fmla="*/ 0 h 32"/>
                <a:gd name="T10" fmla="*/ 0 w 48"/>
                <a:gd name="T11" fmla="*/ 0 h 32"/>
              </a:gdLst>
              <a:ahLst/>
              <a:cxnLst>
                <a:cxn ang="0">
                  <a:pos x="T0" y="T1"/>
                </a:cxn>
                <a:cxn ang="0">
                  <a:pos x="T2" y="T3"/>
                </a:cxn>
                <a:cxn ang="0">
                  <a:pos x="T4" y="T5"/>
                </a:cxn>
                <a:cxn ang="0">
                  <a:pos x="T6" y="T7"/>
                </a:cxn>
                <a:cxn ang="0">
                  <a:pos x="T8" y="T9"/>
                </a:cxn>
                <a:cxn ang="0">
                  <a:pos x="T10" y="T11"/>
                </a:cxn>
              </a:cxnLst>
              <a:rect l="0" t="0" r="r" b="b"/>
              <a:pathLst>
                <a:path w="48" h="32">
                  <a:moveTo>
                    <a:pt x="0" y="0"/>
                  </a:moveTo>
                  <a:lnTo>
                    <a:pt x="48" y="0"/>
                  </a:lnTo>
                  <a:lnTo>
                    <a:pt x="48"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9"/>
            <p:cNvSpPr>
              <a:spLocks/>
            </p:cNvSpPr>
            <p:nvPr/>
          </p:nvSpPr>
          <p:spPr bwMode="auto">
            <a:xfrm>
              <a:off x="5697" y="2601"/>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60"/>
            <p:cNvSpPr>
              <a:spLocks/>
            </p:cNvSpPr>
            <p:nvPr/>
          </p:nvSpPr>
          <p:spPr bwMode="auto">
            <a:xfrm>
              <a:off x="5641" y="2641"/>
              <a:ext cx="12" cy="34"/>
            </a:xfrm>
            <a:custGeom>
              <a:avLst/>
              <a:gdLst>
                <a:gd name="T0" fmla="*/ 0 w 12"/>
                <a:gd name="T1" fmla="*/ 0 h 34"/>
                <a:gd name="T2" fmla="*/ 12 w 12"/>
                <a:gd name="T3" fmla="*/ 0 h 34"/>
                <a:gd name="T4" fmla="*/ 12 w 12"/>
                <a:gd name="T5" fmla="*/ 34 h 34"/>
                <a:gd name="T6" fmla="*/ 0 w 12"/>
                <a:gd name="T7" fmla="*/ 34 h 34"/>
                <a:gd name="T8" fmla="*/ 0 w 12"/>
                <a:gd name="T9" fmla="*/ 0 h 34"/>
                <a:gd name="T10" fmla="*/ 0 w 12"/>
                <a:gd name="T11" fmla="*/ 0 h 34"/>
              </a:gdLst>
              <a:ahLst/>
              <a:cxnLst>
                <a:cxn ang="0">
                  <a:pos x="T0" y="T1"/>
                </a:cxn>
                <a:cxn ang="0">
                  <a:pos x="T2" y="T3"/>
                </a:cxn>
                <a:cxn ang="0">
                  <a:pos x="T4" y="T5"/>
                </a:cxn>
                <a:cxn ang="0">
                  <a:pos x="T6" y="T7"/>
                </a:cxn>
                <a:cxn ang="0">
                  <a:pos x="T8" y="T9"/>
                </a:cxn>
                <a:cxn ang="0">
                  <a:pos x="T10" y="T11"/>
                </a:cxn>
              </a:cxnLst>
              <a:rect l="0" t="0" r="r" b="b"/>
              <a:pathLst>
                <a:path w="12" h="34">
                  <a:moveTo>
                    <a:pt x="0" y="0"/>
                  </a:moveTo>
                  <a:lnTo>
                    <a:pt x="12" y="0"/>
                  </a:lnTo>
                  <a:lnTo>
                    <a:pt x="12" y="34"/>
                  </a:lnTo>
                  <a:lnTo>
                    <a:pt x="0" y="3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61"/>
            <p:cNvSpPr>
              <a:spLocks/>
            </p:cNvSpPr>
            <p:nvPr/>
          </p:nvSpPr>
          <p:spPr bwMode="auto">
            <a:xfrm>
              <a:off x="5883" y="2641"/>
              <a:ext cx="48" cy="34"/>
            </a:xfrm>
            <a:custGeom>
              <a:avLst/>
              <a:gdLst>
                <a:gd name="T0" fmla="*/ 0 w 48"/>
                <a:gd name="T1" fmla="*/ 0 h 34"/>
                <a:gd name="T2" fmla="*/ 48 w 48"/>
                <a:gd name="T3" fmla="*/ 0 h 34"/>
                <a:gd name="T4" fmla="*/ 48 w 48"/>
                <a:gd name="T5" fmla="*/ 34 h 34"/>
                <a:gd name="T6" fmla="*/ 0 w 48"/>
                <a:gd name="T7" fmla="*/ 34 h 34"/>
                <a:gd name="T8" fmla="*/ 0 w 48"/>
                <a:gd name="T9" fmla="*/ 0 h 34"/>
                <a:gd name="T10" fmla="*/ 0 w 48"/>
                <a:gd name="T11" fmla="*/ 0 h 34"/>
              </a:gdLst>
              <a:ahLst/>
              <a:cxnLst>
                <a:cxn ang="0">
                  <a:pos x="T0" y="T1"/>
                </a:cxn>
                <a:cxn ang="0">
                  <a:pos x="T2" y="T3"/>
                </a:cxn>
                <a:cxn ang="0">
                  <a:pos x="T4" y="T5"/>
                </a:cxn>
                <a:cxn ang="0">
                  <a:pos x="T6" y="T7"/>
                </a:cxn>
                <a:cxn ang="0">
                  <a:pos x="T8" y="T9"/>
                </a:cxn>
                <a:cxn ang="0">
                  <a:pos x="T10" y="T11"/>
                </a:cxn>
              </a:cxnLst>
              <a:rect l="0" t="0" r="r" b="b"/>
              <a:pathLst>
                <a:path w="48" h="34">
                  <a:moveTo>
                    <a:pt x="0" y="0"/>
                  </a:moveTo>
                  <a:lnTo>
                    <a:pt x="48" y="0"/>
                  </a:lnTo>
                  <a:lnTo>
                    <a:pt x="48" y="34"/>
                  </a:lnTo>
                  <a:lnTo>
                    <a:pt x="0" y="3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62"/>
            <p:cNvSpPr>
              <a:spLocks/>
            </p:cNvSpPr>
            <p:nvPr/>
          </p:nvSpPr>
          <p:spPr bwMode="auto">
            <a:xfrm>
              <a:off x="5771" y="2765"/>
              <a:ext cx="68" cy="36"/>
            </a:xfrm>
            <a:custGeom>
              <a:avLst/>
              <a:gdLst>
                <a:gd name="T0" fmla="*/ 0 w 68"/>
                <a:gd name="T1" fmla="*/ 0 h 36"/>
                <a:gd name="T2" fmla="*/ 68 w 68"/>
                <a:gd name="T3" fmla="*/ 0 h 36"/>
                <a:gd name="T4" fmla="*/ 68 w 68"/>
                <a:gd name="T5" fmla="*/ 36 h 36"/>
                <a:gd name="T6" fmla="*/ 0 w 68"/>
                <a:gd name="T7" fmla="*/ 36 h 36"/>
                <a:gd name="T8" fmla="*/ 0 w 68"/>
                <a:gd name="T9" fmla="*/ 0 h 36"/>
                <a:gd name="T10" fmla="*/ 0 w 68"/>
                <a:gd name="T11" fmla="*/ 0 h 36"/>
              </a:gdLst>
              <a:ahLst/>
              <a:cxnLst>
                <a:cxn ang="0">
                  <a:pos x="T0" y="T1"/>
                </a:cxn>
                <a:cxn ang="0">
                  <a:pos x="T2" y="T3"/>
                </a:cxn>
                <a:cxn ang="0">
                  <a:pos x="T4" y="T5"/>
                </a:cxn>
                <a:cxn ang="0">
                  <a:pos x="T6" y="T7"/>
                </a:cxn>
                <a:cxn ang="0">
                  <a:pos x="T8" y="T9"/>
                </a:cxn>
                <a:cxn ang="0">
                  <a:pos x="T10" y="T11"/>
                </a:cxn>
              </a:cxnLst>
              <a:rect l="0" t="0" r="r" b="b"/>
              <a:pathLst>
                <a:path w="68" h="36">
                  <a:moveTo>
                    <a:pt x="0" y="0"/>
                  </a:moveTo>
                  <a:lnTo>
                    <a:pt x="68" y="0"/>
                  </a:lnTo>
                  <a:lnTo>
                    <a:pt x="68" y="36"/>
                  </a:lnTo>
                  <a:lnTo>
                    <a:pt x="0" y="3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63"/>
            <p:cNvSpPr>
              <a:spLocks/>
            </p:cNvSpPr>
            <p:nvPr/>
          </p:nvSpPr>
          <p:spPr bwMode="auto">
            <a:xfrm>
              <a:off x="5921" y="2601"/>
              <a:ext cx="10" cy="32"/>
            </a:xfrm>
            <a:custGeom>
              <a:avLst/>
              <a:gdLst>
                <a:gd name="T0" fmla="*/ 0 w 10"/>
                <a:gd name="T1" fmla="*/ 0 h 32"/>
                <a:gd name="T2" fmla="*/ 10 w 10"/>
                <a:gd name="T3" fmla="*/ 0 h 32"/>
                <a:gd name="T4" fmla="*/ 10 w 10"/>
                <a:gd name="T5" fmla="*/ 32 h 32"/>
                <a:gd name="T6" fmla="*/ 0 w 10"/>
                <a:gd name="T7" fmla="*/ 32 h 32"/>
                <a:gd name="T8" fmla="*/ 0 w 10"/>
                <a:gd name="T9" fmla="*/ 0 h 32"/>
                <a:gd name="T10" fmla="*/ 0 w 10"/>
                <a:gd name="T11" fmla="*/ 0 h 32"/>
              </a:gdLst>
              <a:ahLst/>
              <a:cxnLst>
                <a:cxn ang="0">
                  <a:pos x="T0" y="T1"/>
                </a:cxn>
                <a:cxn ang="0">
                  <a:pos x="T2" y="T3"/>
                </a:cxn>
                <a:cxn ang="0">
                  <a:pos x="T4" y="T5"/>
                </a:cxn>
                <a:cxn ang="0">
                  <a:pos x="T6" y="T7"/>
                </a:cxn>
                <a:cxn ang="0">
                  <a:pos x="T8" y="T9"/>
                </a:cxn>
                <a:cxn ang="0">
                  <a:pos x="T10" y="T11"/>
                </a:cxn>
              </a:cxnLst>
              <a:rect l="0" t="0" r="r" b="b"/>
              <a:pathLst>
                <a:path w="10" h="32">
                  <a:moveTo>
                    <a:pt x="0" y="0"/>
                  </a:moveTo>
                  <a:lnTo>
                    <a:pt x="10" y="0"/>
                  </a:lnTo>
                  <a:lnTo>
                    <a:pt x="10"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4"/>
            <p:cNvSpPr>
              <a:spLocks/>
            </p:cNvSpPr>
            <p:nvPr/>
          </p:nvSpPr>
          <p:spPr bwMode="auto">
            <a:xfrm>
              <a:off x="5641" y="2601"/>
              <a:ext cx="48" cy="32"/>
            </a:xfrm>
            <a:custGeom>
              <a:avLst/>
              <a:gdLst>
                <a:gd name="T0" fmla="*/ 0 w 48"/>
                <a:gd name="T1" fmla="*/ 0 h 32"/>
                <a:gd name="T2" fmla="*/ 48 w 48"/>
                <a:gd name="T3" fmla="*/ 0 h 32"/>
                <a:gd name="T4" fmla="*/ 48 w 48"/>
                <a:gd name="T5" fmla="*/ 32 h 32"/>
                <a:gd name="T6" fmla="*/ 0 w 48"/>
                <a:gd name="T7" fmla="*/ 32 h 32"/>
                <a:gd name="T8" fmla="*/ 0 w 48"/>
                <a:gd name="T9" fmla="*/ 0 h 32"/>
                <a:gd name="T10" fmla="*/ 0 w 48"/>
                <a:gd name="T11" fmla="*/ 0 h 32"/>
              </a:gdLst>
              <a:ahLst/>
              <a:cxnLst>
                <a:cxn ang="0">
                  <a:pos x="T0" y="T1"/>
                </a:cxn>
                <a:cxn ang="0">
                  <a:pos x="T2" y="T3"/>
                </a:cxn>
                <a:cxn ang="0">
                  <a:pos x="T4" y="T5"/>
                </a:cxn>
                <a:cxn ang="0">
                  <a:pos x="T6" y="T7"/>
                </a:cxn>
                <a:cxn ang="0">
                  <a:pos x="T8" y="T9"/>
                </a:cxn>
                <a:cxn ang="0">
                  <a:pos x="T10" y="T11"/>
                </a:cxn>
              </a:cxnLst>
              <a:rect l="0" t="0" r="r" b="b"/>
              <a:pathLst>
                <a:path w="48" h="32">
                  <a:moveTo>
                    <a:pt x="0" y="0"/>
                  </a:moveTo>
                  <a:lnTo>
                    <a:pt x="48" y="0"/>
                  </a:lnTo>
                  <a:lnTo>
                    <a:pt x="48"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65"/>
            <p:cNvSpPr>
              <a:spLocks/>
            </p:cNvSpPr>
            <p:nvPr/>
          </p:nvSpPr>
          <p:spPr bwMode="auto">
            <a:xfrm>
              <a:off x="5921" y="2683"/>
              <a:ext cx="10" cy="32"/>
            </a:xfrm>
            <a:custGeom>
              <a:avLst/>
              <a:gdLst>
                <a:gd name="T0" fmla="*/ 0 w 10"/>
                <a:gd name="T1" fmla="*/ 0 h 32"/>
                <a:gd name="T2" fmla="*/ 10 w 10"/>
                <a:gd name="T3" fmla="*/ 0 h 32"/>
                <a:gd name="T4" fmla="*/ 10 w 10"/>
                <a:gd name="T5" fmla="*/ 32 h 32"/>
                <a:gd name="T6" fmla="*/ 0 w 10"/>
                <a:gd name="T7" fmla="*/ 32 h 32"/>
                <a:gd name="T8" fmla="*/ 0 w 10"/>
                <a:gd name="T9" fmla="*/ 0 h 32"/>
                <a:gd name="T10" fmla="*/ 0 w 10"/>
                <a:gd name="T11" fmla="*/ 0 h 32"/>
              </a:gdLst>
              <a:ahLst/>
              <a:cxnLst>
                <a:cxn ang="0">
                  <a:pos x="T0" y="T1"/>
                </a:cxn>
                <a:cxn ang="0">
                  <a:pos x="T2" y="T3"/>
                </a:cxn>
                <a:cxn ang="0">
                  <a:pos x="T4" y="T5"/>
                </a:cxn>
                <a:cxn ang="0">
                  <a:pos x="T6" y="T7"/>
                </a:cxn>
                <a:cxn ang="0">
                  <a:pos x="T8" y="T9"/>
                </a:cxn>
                <a:cxn ang="0">
                  <a:pos x="T10" y="T11"/>
                </a:cxn>
              </a:cxnLst>
              <a:rect l="0" t="0" r="r" b="b"/>
              <a:pathLst>
                <a:path w="10" h="32">
                  <a:moveTo>
                    <a:pt x="0" y="0"/>
                  </a:moveTo>
                  <a:lnTo>
                    <a:pt x="10" y="0"/>
                  </a:lnTo>
                  <a:lnTo>
                    <a:pt x="10"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6"/>
            <p:cNvSpPr>
              <a:spLocks/>
            </p:cNvSpPr>
            <p:nvPr/>
          </p:nvSpPr>
          <p:spPr bwMode="auto">
            <a:xfrm>
              <a:off x="5921" y="2765"/>
              <a:ext cx="10" cy="36"/>
            </a:xfrm>
            <a:custGeom>
              <a:avLst/>
              <a:gdLst>
                <a:gd name="T0" fmla="*/ 0 w 10"/>
                <a:gd name="T1" fmla="*/ 0 h 36"/>
                <a:gd name="T2" fmla="*/ 10 w 10"/>
                <a:gd name="T3" fmla="*/ 0 h 36"/>
                <a:gd name="T4" fmla="*/ 10 w 10"/>
                <a:gd name="T5" fmla="*/ 36 h 36"/>
                <a:gd name="T6" fmla="*/ 0 w 10"/>
                <a:gd name="T7" fmla="*/ 36 h 36"/>
                <a:gd name="T8" fmla="*/ 0 w 10"/>
                <a:gd name="T9" fmla="*/ 0 h 36"/>
                <a:gd name="T10" fmla="*/ 0 w 10"/>
                <a:gd name="T11" fmla="*/ 0 h 36"/>
              </a:gdLst>
              <a:ahLst/>
              <a:cxnLst>
                <a:cxn ang="0">
                  <a:pos x="T0" y="T1"/>
                </a:cxn>
                <a:cxn ang="0">
                  <a:pos x="T2" y="T3"/>
                </a:cxn>
                <a:cxn ang="0">
                  <a:pos x="T4" y="T5"/>
                </a:cxn>
                <a:cxn ang="0">
                  <a:pos x="T6" y="T7"/>
                </a:cxn>
                <a:cxn ang="0">
                  <a:pos x="T8" y="T9"/>
                </a:cxn>
                <a:cxn ang="0">
                  <a:pos x="T10" y="T11"/>
                </a:cxn>
              </a:cxnLst>
              <a:rect l="0" t="0" r="r" b="b"/>
              <a:pathLst>
                <a:path w="10" h="36">
                  <a:moveTo>
                    <a:pt x="0" y="0"/>
                  </a:moveTo>
                  <a:lnTo>
                    <a:pt x="10" y="0"/>
                  </a:lnTo>
                  <a:lnTo>
                    <a:pt x="10" y="36"/>
                  </a:lnTo>
                  <a:lnTo>
                    <a:pt x="0" y="3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7"/>
            <p:cNvSpPr>
              <a:spLocks/>
            </p:cNvSpPr>
            <p:nvPr/>
          </p:nvSpPr>
          <p:spPr bwMode="auto">
            <a:xfrm>
              <a:off x="5883" y="2725"/>
              <a:ext cx="48" cy="32"/>
            </a:xfrm>
            <a:custGeom>
              <a:avLst/>
              <a:gdLst>
                <a:gd name="T0" fmla="*/ 0 w 48"/>
                <a:gd name="T1" fmla="*/ 0 h 32"/>
                <a:gd name="T2" fmla="*/ 48 w 48"/>
                <a:gd name="T3" fmla="*/ 0 h 32"/>
                <a:gd name="T4" fmla="*/ 48 w 48"/>
                <a:gd name="T5" fmla="*/ 32 h 32"/>
                <a:gd name="T6" fmla="*/ 0 w 48"/>
                <a:gd name="T7" fmla="*/ 32 h 32"/>
                <a:gd name="T8" fmla="*/ 0 w 48"/>
                <a:gd name="T9" fmla="*/ 0 h 32"/>
                <a:gd name="T10" fmla="*/ 0 w 48"/>
                <a:gd name="T11" fmla="*/ 0 h 32"/>
              </a:gdLst>
              <a:ahLst/>
              <a:cxnLst>
                <a:cxn ang="0">
                  <a:pos x="T0" y="T1"/>
                </a:cxn>
                <a:cxn ang="0">
                  <a:pos x="T2" y="T3"/>
                </a:cxn>
                <a:cxn ang="0">
                  <a:pos x="T4" y="T5"/>
                </a:cxn>
                <a:cxn ang="0">
                  <a:pos x="T6" y="T7"/>
                </a:cxn>
                <a:cxn ang="0">
                  <a:pos x="T8" y="T9"/>
                </a:cxn>
                <a:cxn ang="0">
                  <a:pos x="T10" y="T11"/>
                </a:cxn>
              </a:cxnLst>
              <a:rect l="0" t="0" r="r" b="b"/>
              <a:pathLst>
                <a:path w="48" h="32">
                  <a:moveTo>
                    <a:pt x="0" y="0"/>
                  </a:moveTo>
                  <a:lnTo>
                    <a:pt x="48" y="0"/>
                  </a:lnTo>
                  <a:lnTo>
                    <a:pt x="48"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8"/>
            <p:cNvSpPr>
              <a:spLocks/>
            </p:cNvSpPr>
            <p:nvPr/>
          </p:nvSpPr>
          <p:spPr bwMode="auto">
            <a:xfrm>
              <a:off x="5641" y="2765"/>
              <a:ext cx="48" cy="36"/>
            </a:xfrm>
            <a:custGeom>
              <a:avLst/>
              <a:gdLst>
                <a:gd name="T0" fmla="*/ 0 w 48"/>
                <a:gd name="T1" fmla="*/ 0 h 36"/>
                <a:gd name="T2" fmla="*/ 48 w 48"/>
                <a:gd name="T3" fmla="*/ 0 h 36"/>
                <a:gd name="T4" fmla="*/ 48 w 48"/>
                <a:gd name="T5" fmla="*/ 36 h 36"/>
                <a:gd name="T6" fmla="*/ 0 w 48"/>
                <a:gd name="T7" fmla="*/ 36 h 36"/>
                <a:gd name="T8" fmla="*/ 0 w 48"/>
                <a:gd name="T9" fmla="*/ 0 h 36"/>
                <a:gd name="T10" fmla="*/ 0 w 48"/>
                <a:gd name="T11" fmla="*/ 0 h 36"/>
              </a:gdLst>
              <a:ahLst/>
              <a:cxnLst>
                <a:cxn ang="0">
                  <a:pos x="T0" y="T1"/>
                </a:cxn>
                <a:cxn ang="0">
                  <a:pos x="T2" y="T3"/>
                </a:cxn>
                <a:cxn ang="0">
                  <a:pos x="T4" y="T5"/>
                </a:cxn>
                <a:cxn ang="0">
                  <a:pos x="T6" y="T7"/>
                </a:cxn>
                <a:cxn ang="0">
                  <a:pos x="T8" y="T9"/>
                </a:cxn>
                <a:cxn ang="0">
                  <a:pos x="T10" y="T11"/>
                </a:cxn>
              </a:cxnLst>
              <a:rect l="0" t="0" r="r" b="b"/>
              <a:pathLst>
                <a:path w="48" h="36">
                  <a:moveTo>
                    <a:pt x="0" y="0"/>
                  </a:moveTo>
                  <a:lnTo>
                    <a:pt x="48" y="0"/>
                  </a:lnTo>
                  <a:lnTo>
                    <a:pt x="48" y="36"/>
                  </a:lnTo>
                  <a:lnTo>
                    <a:pt x="0" y="3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9"/>
            <p:cNvSpPr>
              <a:spLocks/>
            </p:cNvSpPr>
            <p:nvPr/>
          </p:nvSpPr>
          <p:spPr bwMode="auto">
            <a:xfrm>
              <a:off x="5847" y="2683"/>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70"/>
            <p:cNvSpPr>
              <a:spLocks/>
            </p:cNvSpPr>
            <p:nvPr/>
          </p:nvSpPr>
          <p:spPr bwMode="auto">
            <a:xfrm>
              <a:off x="5771" y="2601"/>
              <a:ext cx="68" cy="32"/>
            </a:xfrm>
            <a:custGeom>
              <a:avLst/>
              <a:gdLst>
                <a:gd name="T0" fmla="*/ 0 w 68"/>
                <a:gd name="T1" fmla="*/ 0 h 32"/>
                <a:gd name="T2" fmla="*/ 68 w 68"/>
                <a:gd name="T3" fmla="*/ 0 h 32"/>
                <a:gd name="T4" fmla="*/ 68 w 68"/>
                <a:gd name="T5" fmla="*/ 32 h 32"/>
                <a:gd name="T6" fmla="*/ 0 w 68"/>
                <a:gd name="T7" fmla="*/ 32 h 32"/>
                <a:gd name="T8" fmla="*/ 0 w 68"/>
                <a:gd name="T9" fmla="*/ 0 h 32"/>
                <a:gd name="T10" fmla="*/ 0 w 68"/>
                <a:gd name="T11" fmla="*/ 0 h 32"/>
              </a:gdLst>
              <a:ahLst/>
              <a:cxnLst>
                <a:cxn ang="0">
                  <a:pos x="T0" y="T1"/>
                </a:cxn>
                <a:cxn ang="0">
                  <a:pos x="T2" y="T3"/>
                </a:cxn>
                <a:cxn ang="0">
                  <a:pos x="T4" y="T5"/>
                </a:cxn>
                <a:cxn ang="0">
                  <a:pos x="T6" y="T7"/>
                </a:cxn>
                <a:cxn ang="0">
                  <a:pos x="T8" y="T9"/>
                </a:cxn>
                <a:cxn ang="0">
                  <a:pos x="T10" y="T11"/>
                </a:cxn>
              </a:cxnLst>
              <a:rect l="0" t="0" r="r" b="b"/>
              <a:pathLst>
                <a:path w="68" h="32">
                  <a:moveTo>
                    <a:pt x="0" y="0"/>
                  </a:moveTo>
                  <a:lnTo>
                    <a:pt x="68" y="0"/>
                  </a:lnTo>
                  <a:lnTo>
                    <a:pt x="68"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71"/>
            <p:cNvSpPr>
              <a:spLocks/>
            </p:cNvSpPr>
            <p:nvPr/>
          </p:nvSpPr>
          <p:spPr bwMode="auto">
            <a:xfrm>
              <a:off x="5847" y="2601"/>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72"/>
            <p:cNvSpPr>
              <a:spLocks/>
            </p:cNvSpPr>
            <p:nvPr/>
          </p:nvSpPr>
          <p:spPr bwMode="auto">
            <a:xfrm>
              <a:off x="5661" y="2641"/>
              <a:ext cx="66" cy="34"/>
            </a:xfrm>
            <a:custGeom>
              <a:avLst/>
              <a:gdLst>
                <a:gd name="T0" fmla="*/ 0 w 66"/>
                <a:gd name="T1" fmla="*/ 0 h 34"/>
                <a:gd name="T2" fmla="*/ 66 w 66"/>
                <a:gd name="T3" fmla="*/ 0 h 34"/>
                <a:gd name="T4" fmla="*/ 66 w 66"/>
                <a:gd name="T5" fmla="*/ 34 h 34"/>
                <a:gd name="T6" fmla="*/ 0 w 66"/>
                <a:gd name="T7" fmla="*/ 34 h 34"/>
                <a:gd name="T8" fmla="*/ 0 w 66"/>
                <a:gd name="T9" fmla="*/ 0 h 34"/>
                <a:gd name="T10" fmla="*/ 0 w 66"/>
                <a:gd name="T11" fmla="*/ 0 h 34"/>
              </a:gdLst>
              <a:ahLst/>
              <a:cxnLst>
                <a:cxn ang="0">
                  <a:pos x="T0" y="T1"/>
                </a:cxn>
                <a:cxn ang="0">
                  <a:pos x="T2" y="T3"/>
                </a:cxn>
                <a:cxn ang="0">
                  <a:pos x="T4" y="T5"/>
                </a:cxn>
                <a:cxn ang="0">
                  <a:pos x="T6" y="T7"/>
                </a:cxn>
                <a:cxn ang="0">
                  <a:pos x="T8" y="T9"/>
                </a:cxn>
                <a:cxn ang="0">
                  <a:pos x="T10" y="T11"/>
                </a:cxn>
              </a:cxnLst>
              <a:rect l="0" t="0" r="r" b="b"/>
              <a:pathLst>
                <a:path w="66" h="34">
                  <a:moveTo>
                    <a:pt x="0" y="0"/>
                  </a:moveTo>
                  <a:lnTo>
                    <a:pt x="66" y="0"/>
                  </a:lnTo>
                  <a:lnTo>
                    <a:pt x="66" y="34"/>
                  </a:lnTo>
                  <a:lnTo>
                    <a:pt x="0" y="3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73"/>
            <p:cNvSpPr>
              <a:spLocks/>
            </p:cNvSpPr>
            <p:nvPr/>
          </p:nvSpPr>
          <p:spPr bwMode="auto">
            <a:xfrm>
              <a:off x="5697" y="2765"/>
              <a:ext cx="66" cy="36"/>
            </a:xfrm>
            <a:custGeom>
              <a:avLst/>
              <a:gdLst>
                <a:gd name="T0" fmla="*/ 0 w 66"/>
                <a:gd name="T1" fmla="*/ 0 h 36"/>
                <a:gd name="T2" fmla="*/ 66 w 66"/>
                <a:gd name="T3" fmla="*/ 0 h 36"/>
                <a:gd name="T4" fmla="*/ 66 w 66"/>
                <a:gd name="T5" fmla="*/ 36 h 36"/>
                <a:gd name="T6" fmla="*/ 0 w 66"/>
                <a:gd name="T7" fmla="*/ 36 h 36"/>
                <a:gd name="T8" fmla="*/ 0 w 66"/>
                <a:gd name="T9" fmla="*/ 0 h 36"/>
                <a:gd name="T10" fmla="*/ 0 w 66"/>
                <a:gd name="T11" fmla="*/ 0 h 36"/>
              </a:gdLst>
              <a:ahLst/>
              <a:cxnLst>
                <a:cxn ang="0">
                  <a:pos x="T0" y="T1"/>
                </a:cxn>
                <a:cxn ang="0">
                  <a:pos x="T2" y="T3"/>
                </a:cxn>
                <a:cxn ang="0">
                  <a:pos x="T4" y="T5"/>
                </a:cxn>
                <a:cxn ang="0">
                  <a:pos x="T6" y="T7"/>
                </a:cxn>
                <a:cxn ang="0">
                  <a:pos x="T8" y="T9"/>
                </a:cxn>
                <a:cxn ang="0">
                  <a:pos x="T10" y="T11"/>
                </a:cxn>
              </a:cxnLst>
              <a:rect l="0" t="0" r="r" b="b"/>
              <a:pathLst>
                <a:path w="66" h="36">
                  <a:moveTo>
                    <a:pt x="0" y="0"/>
                  </a:moveTo>
                  <a:lnTo>
                    <a:pt x="66" y="0"/>
                  </a:lnTo>
                  <a:lnTo>
                    <a:pt x="66" y="36"/>
                  </a:lnTo>
                  <a:lnTo>
                    <a:pt x="0" y="3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4"/>
            <p:cNvSpPr>
              <a:spLocks/>
            </p:cNvSpPr>
            <p:nvPr/>
          </p:nvSpPr>
          <p:spPr bwMode="auto">
            <a:xfrm>
              <a:off x="5661" y="2725"/>
              <a:ext cx="66" cy="32"/>
            </a:xfrm>
            <a:custGeom>
              <a:avLst/>
              <a:gdLst>
                <a:gd name="T0" fmla="*/ 0 w 66"/>
                <a:gd name="T1" fmla="*/ 0 h 32"/>
                <a:gd name="T2" fmla="*/ 66 w 66"/>
                <a:gd name="T3" fmla="*/ 0 h 32"/>
                <a:gd name="T4" fmla="*/ 66 w 66"/>
                <a:gd name="T5" fmla="*/ 32 h 32"/>
                <a:gd name="T6" fmla="*/ 0 w 66"/>
                <a:gd name="T7" fmla="*/ 32 h 32"/>
                <a:gd name="T8" fmla="*/ 0 w 66"/>
                <a:gd name="T9" fmla="*/ 0 h 32"/>
                <a:gd name="T10" fmla="*/ 0 w 66"/>
                <a:gd name="T11" fmla="*/ 0 h 32"/>
              </a:gdLst>
              <a:ahLst/>
              <a:cxnLst>
                <a:cxn ang="0">
                  <a:pos x="T0" y="T1"/>
                </a:cxn>
                <a:cxn ang="0">
                  <a:pos x="T2" y="T3"/>
                </a:cxn>
                <a:cxn ang="0">
                  <a:pos x="T4" y="T5"/>
                </a:cxn>
                <a:cxn ang="0">
                  <a:pos x="T6" y="T7"/>
                </a:cxn>
                <a:cxn ang="0">
                  <a:pos x="T8" y="T9"/>
                </a:cxn>
                <a:cxn ang="0">
                  <a:pos x="T10" y="T11"/>
                </a:cxn>
              </a:cxnLst>
              <a:rect l="0" t="0" r="r" b="b"/>
              <a:pathLst>
                <a:path w="66" h="32">
                  <a:moveTo>
                    <a:pt x="0" y="0"/>
                  </a:moveTo>
                  <a:lnTo>
                    <a:pt x="66" y="0"/>
                  </a:lnTo>
                  <a:lnTo>
                    <a:pt x="66" y="32"/>
                  </a:lnTo>
                  <a:lnTo>
                    <a:pt x="0" y="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75"/>
            <p:cNvSpPr>
              <a:spLocks/>
            </p:cNvSpPr>
            <p:nvPr/>
          </p:nvSpPr>
          <p:spPr bwMode="auto">
            <a:xfrm>
              <a:off x="6505" y="3295"/>
              <a:ext cx="268" cy="246"/>
            </a:xfrm>
            <a:custGeom>
              <a:avLst/>
              <a:gdLst>
                <a:gd name="T0" fmla="*/ 90 w 268"/>
                <a:gd name="T1" fmla="*/ 0 h 246"/>
                <a:gd name="T2" fmla="*/ 90 w 268"/>
                <a:gd name="T3" fmla="*/ 0 h 246"/>
                <a:gd name="T4" fmla="*/ 90 w 268"/>
                <a:gd name="T5" fmla="*/ 0 h 246"/>
                <a:gd name="T6" fmla="*/ 90 w 268"/>
                <a:gd name="T7" fmla="*/ 0 h 246"/>
                <a:gd name="T8" fmla="*/ 90 w 268"/>
                <a:gd name="T9" fmla="*/ 0 h 246"/>
                <a:gd name="T10" fmla="*/ 64 w 268"/>
                <a:gd name="T11" fmla="*/ 0 h 246"/>
                <a:gd name="T12" fmla="*/ 64 w 268"/>
                <a:gd name="T13" fmla="*/ 0 h 246"/>
                <a:gd name="T14" fmla="*/ 50 w 268"/>
                <a:gd name="T15" fmla="*/ 2 h 246"/>
                <a:gd name="T16" fmla="*/ 38 w 268"/>
                <a:gd name="T17" fmla="*/ 6 h 246"/>
                <a:gd name="T18" fmla="*/ 28 w 268"/>
                <a:gd name="T19" fmla="*/ 12 h 246"/>
                <a:gd name="T20" fmla="*/ 18 w 268"/>
                <a:gd name="T21" fmla="*/ 20 h 246"/>
                <a:gd name="T22" fmla="*/ 18 w 268"/>
                <a:gd name="T23" fmla="*/ 20 h 246"/>
                <a:gd name="T24" fmla="*/ 10 w 268"/>
                <a:gd name="T25" fmla="*/ 30 h 246"/>
                <a:gd name="T26" fmla="*/ 4 w 268"/>
                <a:gd name="T27" fmla="*/ 40 h 246"/>
                <a:gd name="T28" fmla="*/ 2 w 268"/>
                <a:gd name="T29" fmla="*/ 52 h 246"/>
                <a:gd name="T30" fmla="*/ 0 w 268"/>
                <a:gd name="T31" fmla="*/ 64 h 246"/>
                <a:gd name="T32" fmla="*/ 0 w 268"/>
                <a:gd name="T33" fmla="*/ 246 h 246"/>
                <a:gd name="T34" fmla="*/ 0 w 268"/>
                <a:gd name="T35" fmla="*/ 246 h 246"/>
                <a:gd name="T36" fmla="*/ 48 w 268"/>
                <a:gd name="T37" fmla="*/ 246 h 246"/>
                <a:gd name="T38" fmla="*/ 48 w 268"/>
                <a:gd name="T39" fmla="*/ 112 h 246"/>
                <a:gd name="T40" fmla="*/ 50 w 268"/>
                <a:gd name="T41" fmla="*/ 112 h 246"/>
                <a:gd name="T42" fmla="*/ 60 w 268"/>
                <a:gd name="T43" fmla="*/ 112 h 246"/>
                <a:gd name="T44" fmla="*/ 60 w 268"/>
                <a:gd name="T45" fmla="*/ 246 h 246"/>
                <a:gd name="T46" fmla="*/ 122 w 268"/>
                <a:gd name="T47" fmla="*/ 246 h 246"/>
                <a:gd name="T48" fmla="*/ 134 w 268"/>
                <a:gd name="T49" fmla="*/ 246 h 246"/>
                <a:gd name="T50" fmla="*/ 134 w 268"/>
                <a:gd name="T51" fmla="*/ 246 h 246"/>
                <a:gd name="T52" fmla="*/ 134 w 268"/>
                <a:gd name="T53" fmla="*/ 246 h 246"/>
                <a:gd name="T54" fmla="*/ 146 w 268"/>
                <a:gd name="T55" fmla="*/ 246 h 246"/>
                <a:gd name="T56" fmla="*/ 208 w 268"/>
                <a:gd name="T57" fmla="*/ 246 h 246"/>
                <a:gd name="T58" fmla="*/ 208 w 268"/>
                <a:gd name="T59" fmla="*/ 112 h 246"/>
                <a:gd name="T60" fmla="*/ 220 w 268"/>
                <a:gd name="T61" fmla="*/ 112 h 246"/>
                <a:gd name="T62" fmla="*/ 220 w 268"/>
                <a:gd name="T63" fmla="*/ 112 h 246"/>
                <a:gd name="T64" fmla="*/ 220 w 268"/>
                <a:gd name="T65" fmla="*/ 246 h 246"/>
                <a:gd name="T66" fmla="*/ 268 w 268"/>
                <a:gd name="T67" fmla="*/ 246 h 246"/>
                <a:gd name="T68" fmla="*/ 268 w 268"/>
                <a:gd name="T69" fmla="*/ 246 h 246"/>
                <a:gd name="T70" fmla="*/ 268 w 268"/>
                <a:gd name="T71" fmla="*/ 64 h 246"/>
                <a:gd name="T72" fmla="*/ 268 w 268"/>
                <a:gd name="T73" fmla="*/ 64 h 246"/>
                <a:gd name="T74" fmla="*/ 266 w 268"/>
                <a:gd name="T75" fmla="*/ 52 h 246"/>
                <a:gd name="T76" fmla="*/ 264 w 268"/>
                <a:gd name="T77" fmla="*/ 40 h 246"/>
                <a:gd name="T78" fmla="*/ 258 w 268"/>
                <a:gd name="T79" fmla="*/ 30 h 246"/>
                <a:gd name="T80" fmla="*/ 250 w 268"/>
                <a:gd name="T81" fmla="*/ 20 h 246"/>
                <a:gd name="T82" fmla="*/ 250 w 268"/>
                <a:gd name="T83" fmla="*/ 20 h 246"/>
                <a:gd name="T84" fmla="*/ 240 w 268"/>
                <a:gd name="T85" fmla="*/ 12 h 246"/>
                <a:gd name="T86" fmla="*/ 230 w 268"/>
                <a:gd name="T87" fmla="*/ 6 h 246"/>
                <a:gd name="T88" fmla="*/ 218 w 268"/>
                <a:gd name="T89" fmla="*/ 2 h 246"/>
                <a:gd name="T90" fmla="*/ 204 w 268"/>
                <a:gd name="T91" fmla="*/ 0 h 246"/>
                <a:gd name="T92" fmla="*/ 178 w 268"/>
                <a:gd name="T93" fmla="*/ 0 h 246"/>
                <a:gd name="T94" fmla="*/ 178 w 268"/>
                <a:gd name="T95" fmla="*/ 0 h 246"/>
                <a:gd name="T96" fmla="*/ 178 w 268"/>
                <a:gd name="T97" fmla="*/ 0 h 246"/>
                <a:gd name="T98" fmla="*/ 178 w 268"/>
                <a:gd name="T99" fmla="*/ 0 h 246"/>
                <a:gd name="T100" fmla="*/ 178 w 268"/>
                <a:gd name="T101" fmla="*/ 0 h 246"/>
                <a:gd name="T102" fmla="*/ 90 w 268"/>
                <a:gd name="T103" fmla="*/ 0 h 246"/>
                <a:gd name="T104" fmla="*/ 90 w 268"/>
                <a:gd name="T105" fmla="*/ 0 h 246"/>
                <a:gd name="T106" fmla="*/ 90 w 268"/>
                <a:gd name="T10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8" h="246">
                  <a:moveTo>
                    <a:pt x="90" y="0"/>
                  </a:moveTo>
                  <a:lnTo>
                    <a:pt x="90" y="0"/>
                  </a:lnTo>
                  <a:lnTo>
                    <a:pt x="90" y="0"/>
                  </a:lnTo>
                  <a:lnTo>
                    <a:pt x="90" y="0"/>
                  </a:lnTo>
                  <a:lnTo>
                    <a:pt x="90" y="0"/>
                  </a:lnTo>
                  <a:lnTo>
                    <a:pt x="64" y="0"/>
                  </a:lnTo>
                  <a:lnTo>
                    <a:pt x="64" y="0"/>
                  </a:lnTo>
                  <a:lnTo>
                    <a:pt x="50" y="2"/>
                  </a:lnTo>
                  <a:lnTo>
                    <a:pt x="38" y="6"/>
                  </a:lnTo>
                  <a:lnTo>
                    <a:pt x="28" y="12"/>
                  </a:lnTo>
                  <a:lnTo>
                    <a:pt x="18" y="20"/>
                  </a:lnTo>
                  <a:lnTo>
                    <a:pt x="18" y="20"/>
                  </a:lnTo>
                  <a:lnTo>
                    <a:pt x="10" y="30"/>
                  </a:lnTo>
                  <a:lnTo>
                    <a:pt x="4" y="40"/>
                  </a:lnTo>
                  <a:lnTo>
                    <a:pt x="2" y="52"/>
                  </a:lnTo>
                  <a:lnTo>
                    <a:pt x="0" y="64"/>
                  </a:lnTo>
                  <a:lnTo>
                    <a:pt x="0" y="246"/>
                  </a:lnTo>
                  <a:lnTo>
                    <a:pt x="0" y="246"/>
                  </a:lnTo>
                  <a:lnTo>
                    <a:pt x="48" y="246"/>
                  </a:lnTo>
                  <a:lnTo>
                    <a:pt x="48" y="112"/>
                  </a:lnTo>
                  <a:lnTo>
                    <a:pt x="50" y="112"/>
                  </a:lnTo>
                  <a:lnTo>
                    <a:pt x="60" y="112"/>
                  </a:lnTo>
                  <a:lnTo>
                    <a:pt x="60" y="246"/>
                  </a:lnTo>
                  <a:lnTo>
                    <a:pt x="122" y="246"/>
                  </a:lnTo>
                  <a:lnTo>
                    <a:pt x="134" y="246"/>
                  </a:lnTo>
                  <a:lnTo>
                    <a:pt x="134" y="246"/>
                  </a:lnTo>
                  <a:lnTo>
                    <a:pt x="134" y="246"/>
                  </a:lnTo>
                  <a:lnTo>
                    <a:pt x="146" y="246"/>
                  </a:lnTo>
                  <a:lnTo>
                    <a:pt x="208" y="246"/>
                  </a:lnTo>
                  <a:lnTo>
                    <a:pt x="208" y="112"/>
                  </a:lnTo>
                  <a:lnTo>
                    <a:pt x="220" y="112"/>
                  </a:lnTo>
                  <a:lnTo>
                    <a:pt x="220" y="112"/>
                  </a:lnTo>
                  <a:lnTo>
                    <a:pt x="220" y="246"/>
                  </a:lnTo>
                  <a:lnTo>
                    <a:pt x="268" y="246"/>
                  </a:lnTo>
                  <a:lnTo>
                    <a:pt x="268" y="246"/>
                  </a:lnTo>
                  <a:lnTo>
                    <a:pt x="268" y="64"/>
                  </a:lnTo>
                  <a:lnTo>
                    <a:pt x="268" y="64"/>
                  </a:lnTo>
                  <a:lnTo>
                    <a:pt x="266" y="52"/>
                  </a:lnTo>
                  <a:lnTo>
                    <a:pt x="264" y="40"/>
                  </a:lnTo>
                  <a:lnTo>
                    <a:pt x="258" y="30"/>
                  </a:lnTo>
                  <a:lnTo>
                    <a:pt x="250" y="20"/>
                  </a:lnTo>
                  <a:lnTo>
                    <a:pt x="250" y="20"/>
                  </a:lnTo>
                  <a:lnTo>
                    <a:pt x="240" y="12"/>
                  </a:lnTo>
                  <a:lnTo>
                    <a:pt x="230" y="6"/>
                  </a:lnTo>
                  <a:lnTo>
                    <a:pt x="218" y="2"/>
                  </a:lnTo>
                  <a:lnTo>
                    <a:pt x="204" y="0"/>
                  </a:lnTo>
                  <a:lnTo>
                    <a:pt x="178" y="0"/>
                  </a:lnTo>
                  <a:lnTo>
                    <a:pt x="178" y="0"/>
                  </a:lnTo>
                  <a:lnTo>
                    <a:pt x="178" y="0"/>
                  </a:lnTo>
                  <a:lnTo>
                    <a:pt x="178" y="0"/>
                  </a:lnTo>
                  <a:lnTo>
                    <a:pt x="178" y="0"/>
                  </a:lnTo>
                  <a:lnTo>
                    <a:pt x="90" y="0"/>
                  </a:lnTo>
                  <a:lnTo>
                    <a:pt x="90" y="0"/>
                  </a:lnTo>
                  <a:lnTo>
                    <a:pt x="90" y="0"/>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6"/>
            <p:cNvSpPr>
              <a:spLocks/>
            </p:cNvSpPr>
            <p:nvPr/>
          </p:nvSpPr>
          <p:spPr bwMode="auto">
            <a:xfrm>
              <a:off x="6527" y="3089"/>
              <a:ext cx="224" cy="94"/>
            </a:xfrm>
            <a:custGeom>
              <a:avLst/>
              <a:gdLst>
                <a:gd name="T0" fmla="*/ 200 w 224"/>
                <a:gd name="T1" fmla="*/ 58 h 94"/>
                <a:gd name="T2" fmla="*/ 174 w 224"/>
                <a:gd name="T3" fmla="*/ 58 h 94"/>
                <a:gd name="T4" fmla="*/ 156 w 224"/>
                <a:gd name="T5" fmla="*/ 12 h 94"/>
                <a:gd name="T6" fmla="*/ 156 w 224"/>
                <a:gd name="T7" fmla="*/ 12 h 94"/>
                <a:gd name="T8" fmla="*/ 142 w 224"/>
                <a:gd name="T9" fmla="*/ 6 h 94"/>
                <a:gd name="T10" fmla="*/ 128 w 224"/>
                <a:gd name="T11" fmla="*/ 2 h 94"/>
                <a:gd name="T12" fmla="*/ 112 w 224"/>
                <a:gd name="T13" fmla="*/ 0 h 94"/>
                <a:gd name="T14" fmla="*/ 112 w 224"/>
                <a:gd name="T15" fmla="*/ 0 h 94"/>
                <a:gd name="T16" fmla="*/ 98 w 224"/>
                <a:gd name="T17" fmla="*/ 2 h 94"/>
                <a:gd name="T18" fmla="*/ 84 w 224"/>
                <a:gd name="T19" fmla="*/ 6 h 94"/>
                <a:gd name="T20" fmla="*/ 68 w 224"/>
                <a:gd name="T21" fmla="*/ 12 h 94"/>
                <a:gd name="T22" fmla="*/ 50 w 224"/>
                <a:gd name="T23" fmla="*/ 58 h 94"/>
                <a:gd name="T24" fmla="*/ 24 w 224"/>
                <a:gd name="T25" fmla="*/ 58 h 94"/>
                <a:gd name="T26" fmla="*/ 0 w 224"/>
                <a:gd name="T27" fmla="*/ 70 h 94"/>
                <a:gd name="T28" fmla="*/ 0 w 224"/>
                <a:gd name="T29" fmla="*/ 70 h 94"/>
                <a:gd name="T30" fmla="*/ 6 w 224"/>
                <a:gd name="T31" fmla="*/ 74 h 94"/>
                <a:gd name="T32" fmla="*/ 26 w 224"/>
                <a:gd name="T33" fmla="*/ 82 h 94"/>
                <a:gd name="T34" fmla="*/ 40 w 224"/>
                <a:gd name="T35" fmla="*/ 86 h 94"/>
                <a:gd name="T36" fmla="*/ 60 w 224"/>
                <a:gd name="T37" fmla="*/ 90 h 94"/>
                <a:gd name="T38" fmla="*/ 84 w 224"/>
                <a:gd name="T39" fmla="*/ 92 h 94"/>
                <a:gd name="T40" fmla="*/ 112 w 224"/>
                <a:gd name="T41" fmla="*/ 94 h 94"/>
                <a:gd name="T42" fmla="*/ 112 w 224"/>
                <a:gd name="T43" fmla="*/ 94 h 94"/>
                <a:gd name="T44" fmla="*/ 142 w 224"/>
                <a:gd name="T45" fmla="*/ 92 h 94"/>
                <a:gd name="T46" fmla="*/ 166 w 224"/>
                <a:gd name="T47" fmla="*/ 90 h 94"/>
                <a:gd name="T48" fmla="*/ 184 w 224"/>
                <a:gd name="T49" fmla="*/ 86 h 94"/>
                <a:gd name="T50" fmla="*/ 200 w 224"/>
                <a:gd name="T51" fmla="*/ 82 h 94"/>
                <a:gd name="T52" fmla="*/ 218 w 224"/>
                <a:gd name="T53" fmla="*/ 74 h 94"/>
                <a:gd name="T54" fmla="*/ 224 w 224"/>
                <a:gd name="T55" fmla="*/ 70 h 94"/>
                <a:gd name="T56" fmla="*/ 200 w 224"/>
                <a:gd name="T57" fmla="*/ 58 h 94"/>
                <a:gd name="T58" fmla="*/ 200 w 224"/>
                <a:gd name="T59" fmla="*/ 58 h 94"/>
                <a:gd name="T60" fmla="*/ 200 w 224"/>
                <a:gd name="T61" fmla="*/ 5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 h="94">
                  <a:moveTo>
                    <a:pt x="200" y="58"/>
                  </a:moveTo>
                  <a:lnTo>
                    <a:pt x="174" y="58"/>
                  </a:lnTo>
                  <a:lnTo>
                    <a:pt x="156" y="12"/>
                  </a:lnTo>
                  <a:lnTo>
                    <a:pt x="156" y="12"/>
                  </a:lnTo>
                  <a:lnTo>
                    <a:pt x="142" y="6"/>
                  </a:lnTo>
                  <a:lnTo>
                    <a:pt x="128" y="2"/>
                  </a:lnTo>
                  <a:lnTo>
                    <a:pt x="112" y="0"/>
                  </a:lnTo>
                  <a:lnTo>
                    <a:pt x="112" y="0"/>
                  </a:lnTo>
                  <a:lnTo>
                    <a:pt x="98" y="2"/>
                  </a:lnTo>
                  <a:lnTo>
                    <a:pt x="84" y="6"/>
                  </a:lnTo>
                  <a:lnTo>
                    <a:pt x="68" y="12"/>
                  </a:lnTo>
                  <a:lnTo>
                    <a:pt x="50" y="58"/>
                  </a:lnTo>
                  <a:lnTo>
                    <a:pt x="24" y="58"/>
                  </a:lnTo>
                  <a:lnTo>
                    <a:pt x="0" y="70"/>
                  </a:lnTo>
                  <a:lnTo>
                    <a:pt x="0" y="70"/>
                  </a:lnTo>
                  <a:lnTo>
                    <a:pt x="6" y="74"/>
                  </a:lnTo>
                  <a:lnTo>
                    <a:pt x="26" y="82"/>
                  </a:lnTo>
                  <a:lnTo>
                    <a:pt x="40" y="86"/>
                  </a:lnTo>
                  <a:lnTo>
                    <a:pt x="60" y="90"/>
                  </a:lnTo>
                  <a:lnTo>
                    <a:pt x="84" y="92"/>
                  </a:lnTo>
                  <a:lnTo>
                    <a:pt x="112" y="94"/>
                  </a:lnTo>
                  <a:lnTo>
                    <a:pt x="112" y="94"/>
                  </a:lnTo>
                  <a:lnTo>
                    <a:pt x="142" y="92"/>
                  </a:lnTo>
                  <a:lnTo>
                    <a:pt x="166" y="90"/>
                  </a:lnTo>
                  <a:lnTo>
                    <a:pt x="184" y="86"/>
                  </a:lnTo>
                  <a:lnTo>
                    <a:pt x="200" y="82"/>
                  </a:lnTo>
                  <a:lnTo>
                    <a:pt x="218" y="74"/>
                  </a:lnTo>
                  <a:lnTo>
                    <a:pt x="224" y="70"/>
                  </a:lnTo>
                  <a:lnTo>
                    <a:pt x="200" y="58"/>
                  </a:lnTo>
                  <a:lnTo>
                    <a:pt x="200" y="58"/>
                  </a:lnTo>
                  <a:lnTo>
                    <a:pt x="200" y="58"/>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77"/>
            <p:cNvSpPr>
              <a:spLocks/>
            </p:cNvSpPr>
            <p:nvPr/>
          </p:nvSpPr>
          <p:spPr bwMode="auto">
            <a:xfrm>
              <a:off x="6565" y="3211"/>
              <a:ext cx="148" cy="60"/>
            </a:xfrm>
            <a:custGeom>
              <a:avLst/>
              <a:gdLst>
                <a:gd name="T0" fmla="*/ 0 w 148"/>
                <a:gd name="T1" fmla="*/ 0 h 60"/>
                <a:gd name="T2" fmla="*/ 0 w 148"/>
                <a:gd name="T3" fmla="*/ 0 h 60"/>
                <a:gd name="T4" fmla="*/ 0 w 148"/>
                <a:gd name="T5" fmla="*/ 2 h 60"/>
                <a:gd name="T6" fmla="*/ 0 w 148"/>
                <a:gd name="T7" fmla="*/ 2 h 60"/>
                <a:gd name="T8" fmla="*/ 2 w 148"/>
                <a:gd name="T9" fmla="*/ 12 h 60"/>
                <a:gd name="T10" fmla="*/ 8 w 148"/>
                <a:gd name="T11" fmla="*/ 22 h 60"/>
                <a:gd name="T12" fmla="*/ 14 w 148"/>
                <a:gd name="T13" fmla="*/ 30 h 60"/>
                <a:gd name="T14" fmla="*/ 20 w 148"/>
                <a:gd name="T15" fmla="*/ 38 h 60"/>
                <a:gd name="T16" fmla="*/ 28 w 148"/>
                <a:gd name="T17" fmla="*/ 46 h 60"/>
                <a:gd name="T18" fmla="*/ 36 w 148"/>
                <a:gd name="T19" fmla="*/ 52 h 60"/>
                <a:gd name="T20" fmla="*/ 46 w 148"/>
                <a:gd name="T21" fmla="*/ 56 h 60"/>
                <a:gd name="T22" fmla="*/ 56 w 148"/>
                <a:gd name="T23" fmla="*/ 58 h 60"/>
                <a:gd name="T24" fmla="*/ 56 w 148"/>
                <a:gd name="T25" fmla="*/ 58 h 60"/>
                <a:gd name="T26" fmla="*/ 72 w 148"/>
                <a:gd name="T27" fmla="*/ 60 h 60"/>
                <a:gd name="T28" fmla="*/ 88 w 148"/>
                <a:gd name="T29" fmla="*/ 60 h 60"/>
                <a:gd name="T30" fmla="*/ 104 w 148"/>
                <a:gd name="T31" fmla="*/ 56 h 60"/>
                <a:gd name="T32" fmla="*/ 116 w 148"/>
                <a:gd name="T33" fmla="*/ 48 h 60"/>
                <a:gd name="T34" fmla="*/ 128 w 148"/>
                <a:gd name="T35" fmla="*/ 38 h 60"/>
                <a:gd name="T36" fmla="*/ 138 w 148"/>
                <a:gd name="T37" fmla="*/ 28 h 60"/>
                <a:gd name="T38" fmla="*/ 144 w 148"/>
                <a:gd name="T39" fmla="*/ 14 h 60"/>
                <a:gd name="T40" fmla="*/ 148 w 148"/>
                <a:gd name="T41" fmla="*/ 0 h 60"/>
                <a:gd name="T42" fmla="*/ 0 w 148"/>
                <a:gd name="T43" fmla="*/ 0 h 60"/>
                <a:gd name="T44" fmla="*/ 0 w 148"/>
                <a:gd name="T45" fmla="*/ 0 h 60"/>
                <a:gd name="T46" fmla="*/ 0 w 148"/>
                <a:gd name="T4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60">
                  <a:moveTo>
                    <a:pt x="0" y="0"/>
                  </a:moveTo>
                  <a:lnTo>
                    <a:pt x="0" y="0"/>
                  </a:lnTo>
                  <a:lnTo>
                    <a:pt x="0" y="2"/>
                  </a:lnTo>
                  <a:lnTo>
                    <a:pt x="0" y="2"/>
                  </a:lnTo>
                  <a:lnTo>
                    <a:pt x="2" y="12"/>
                  </a:lnTo>
                  <a:lnTo>
                    <a:pt x="8" y="22"/>
                  </a:lnTo>
                  <a:lnTo>
                    <a:pt x="14" y="30"/>
                  </a:lnTo>
                  <a:lnTo>
                    <a:pt x="20" y="38"/>
                  </a:lnTo>
                  <a:lnTo>
                    <a:pt x="28" y="46"/>
                  </a:lnTo>
                  <a:lnTo>
                    <a:pt x="36" y="52"/>
                  </a:lnTo>
                  <a:lnTo>
                    <a:pt x="46" y="56"/>
                  </a:lnTo>
                  <a:lnTo>
                    <a:pt x="56" y="58"/>
                  </a:lnTo>
                  <a:lnTo>
                    <a:pt x="56" y="58"/>
                  </a:lnTo>
                  <a:lnTo>
                    <a:pt x="72" y="60"/>
                  </a:lnTo>
                  <a:lnTo>
                    <a:pt x="88" y="60"/>
                  </a:lnTo>
                  <a:lnTo>
                    <a:pt x="104" y="56"/>
                  </a:lnTo>
                  <a:lnTo>
                    <a:pt x="116" y="48"/>
                  </a:lnTo>
                  <a:lnTo>
                    <a:pt x="128" y="38"/>
                  </a:lnTo>
                  <a:lnTo>
                    <a:pt x="138" y="28"/>
                  </a:lnTo>
                  <a:lnTo>
                    <a:pt x="144" y="14"/>
                  </a:lnTo>
                  <a:lnTo>
                    <a:pt x="148" y="0"/>
                  </a:lnTo>
                  <a:lnTo>
                    <a:pt x="0" y="0"/>
                  </a:lnTo>
                  <a:lnTo>
                    <a:pt x="0" y="0"/>
                  </a:lnTo>
                  <a:lnTo>
                    <a:pt x="0" y="0"/>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78"/>
            <p:cNvSpPr>
              <a:spLocks/>
            </p:cNvSpPr>
            <p:nvPr/>
          </p:nvSpPr>
          <p:spPr bwMode="auto">
            <a:xfrm>
              <a:off x="6593" y="3183"/>
              <a:ext cx="34" cy="22"/>
            </a:xfrm>
            <a:custGeom>
              <a:avLst/>
              <a:gdLst>
                <a:gd name="T0" fmla="*/ 34 w 34"/>
                <a:gd name="T1" fmla="*/ 12 h 22"/>
                <a:gd name="T2" fmla="*/ 34 w 34"/>
                <a:gd name="T3" fmla="*/ 12 h 22"/>
                <a:gd name="T4" fmla="*/ 30 w 34"/>
                <a:gd name="T5" fmla="*/ 18 h 22"/>
                <a:gd name="T6" fmla="*/ 26 w 34"/>
                <a:gd name="T7" fmla="*/ 22 h 22"/>
                <a:gd name="T8" fmla="*/ 20 w 34"/>
                <a:gd name="T9" fmla="*/ 22 h 22"/>
                <a:gd name="T10" fmla="*/ 12 w 34"/>
                <a:gd name="T11" fmla="*/ 22 h 22"/>
                <a:gd name="T12" fmla="*/ 12 w 34"/>
                <a:gd name="T13" fmla="*/ 22 h 22"/>
                <a:gd name="T14" fmla="*/ 6 w 34"/>
                <a:gd name="T15" fmla="*/ 18 h 22"/>
                <a:gd name="T16" fmla="*/ 2 w 34"/>
                <a:gd name="T17" fmla="*/ 14 h 22"/>
                <a:gd name="T18" fmla="*/ 0 w 34"/>
                <a:gd name="T19" fmla="*/ 6 h 22"/>
                <a:gd name="T20" fmla="*/ 0 w 34"/>
                <a:gd name="T21" fmla="*/ 0 h 22"/>
                <a:gd name="T22" fmla="*/ 34 w 34"/>
                <a:gd name="T23" fmla="*/ 12 h 22"/>
                <a:gd name="T24" fmla="*/ 34 w 34"/>
                <a:gd name="T25" fmla="*/ 12 h 22"/>
                <a:gd name="T26" fmla="*/ 34 w 34"/>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2">
                  <a:moveTo>
                    <a:pt x="34" y="12"/>
                  </a:moveTo>
                  <a:lnTo>
                    <a:pt x="34" y="12"/>
                  </a:lnTo>
                  <a:lnTo>
                    <a:pt x="30" y="18"/>
                  </a:lnTo>
                  <a:lnTo>
                    <a:pt x="26" y="22"/>
                  </a:lnTo>
                  <a:lnTo>
                    <a:pt x="20" y="22"/>
                  </a:lnTo>
                  <a:lnTo>
                    <a:pt x="12" y="22"/>
                  </a:lnTo>
                  <a:lnTo>
                    <a:pt x="12" y="22"/>
                  </a:lnTo>
                  <a:lnTo>
                    <a:pt x="6" y="18"/>
                  </a:lnTo>
                  <a:lnTo>
                    <a:pt x="2" y="14"/>
                  </a:lnTo>
                  <a:lnTo>
                    <a:pt x="0" y="6"/>
                  </a:lnTo>
                  <a:lnTo>
                    <a:pt x="0" y="0"/>
                  </a:lnTo>
                  <a:lnTo>
                    <a:pt x="34" y="12"/>
                  </a:lnTo>
                  <a:lnTo>
                    <a:pt x="34" y="12"/>
                  </a:lnTo>
                  <a:lnTo>
                    <a:pt x="34" y="12"/>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79"/>
            <p:cNvSpPr>
              <a:spLocks/>
            </p:cNvSpPr>
            <p:nvPr/>
          </p:nvSpPr>
          <p:spPr bwMode="auto">
            <a:xfrm>
              <a:off x="6651" y="3183"/>
              <a:ext cx="34" cy="22"/>
            </a:xfrm>
            <a:custGeom>
              <a:avLst/>
              <a:gdLst>
                <a:gd name="T0" fmla="*/ 0 w 34"/>
                <a:gd name="T1" fmla="*/ 12 h 22"/>
                <a:gd name="T2" fmla="*/ 0 w 34"/>
                <a:gd name="T3" fmla="*/ 12 h 22"/>
                <a:gd name="T4" fmla="*/ 4 w 34"/>
                <a:gd name="T5" fmla="*/ 18 h 22"/>
                <a:gd name="T6" fmla="*/ 8 w 34"/>
                <a:gd name="T7" fmla="*/ 22 h 22"/>
                <a:gd name="T8" fmla="*/ 14 w 34"/>
                <a:gd name="T9" fmla="*/ 22 h 22"/>
                <a:gd name="T10" fmla="*/ 22 w 34"/>
                <a:gd name="T11" fmla="*/ 22 h 22"/>
                <a:gd name="T12" fmla="*/ 22 w 34"/>
                <a:gd name="T13" fmla="*/ 22 h 22"/>
                <a:gd name="T14" fmla="*/ 28 w 34"/>
                <a:gd name="T15" fmla="*/ 18 h 22"/>
                <a:gd name="T16" fmla="*/ 32 w 34"/>
                <a:gd name="T17" fmla="*/ 14 h 22"/>
                <a:gd name="T18" fmla="*/ 34 w 34"/>
                <a:gd name="T19" fmla="*/ 6 h 22"/>
                <a:gd name="T20" fmla="*/ 34 w 34"/>
                <a:gd name="T21" fmla="*/ 0 h 22"/>
                <a:gd name="T22" fmla="*/ 0 w 34"/>
                <a:gd name="T23" fmla="*/ 12 h 22"/>
                <a:gd name="T24" fmla="*/ 0 w 34"/>
                <a:gd name="T25" fmla="*/ 12 h 22"/>
                <a:gd name="T26" fmla="*/ 0 w 34"/>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2">
                  <a:moveTo>
                    <a:pt x="0" y="12"/>
                  </a:moveTo>
                  <a:lnTo>
                    <a:pt x="0" y="12"/>
                  </a:lnTo>
                  <a:lnTo>
                    <a:pt x="4" y="18"/>
                  </a:lnTo>
                  <a:lnTo>
                    <a:pt x="8" y="22"/>
                  </a:lnTo>
                  <a:lnTo>
                    <a:pt x="14" y="22"/>
                  </a:lnTo>
                  <a:lnTo>
                    <a:pt x="22" y="22"/>
                  </a:lnTo>
                  <a:lnTo>
                    <a:pt x="22" y="22"/>
                  </a:lnTo>
                  <a:lnTo>
                    <a:pt x="28" y="18"/>
                  </a:lnTo>
                  <a:lnTo>
                    <a:pt x="32" y="14"/>
                  </a:lnTo>
                  <a:lnTo>
                    <a:pt x="34" y="6"/>
                  </a:lnTo>
                  <a:lnTo>
                    <a:pt x="34" y="0"/>
                  </a:lnTo>
                  <a:lnTo>
                    <a:pt x="0" y="12"/>
                  </a:lnTo>
                  <a:lnTo>
                    <a:pt x="0" y="12"/>
                  </a:lnTo>
                  <a:lnTo>
                    <a:pt x="0" y="12"/>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80"/>
            <p:cNvSpPr>
              <a:spLocks/>
            </p:cNvSpPr>
            <p:nvPr/>
          </p:nvSpPr>
          <p:spPr bwMode="auto">
            <a:xfrm>
              <a:off x="6675" y="3323"/>
              <a:ext cx="192" cy="174"/>
            </a:xfrm>
            <a:custGeom>
              <a:avLst/>
              <a:gdLst>
                <a:gd name="T0" fmla="*/ 40 w 192"/>
                <a:gd name="T1" fmla="*/ 174 h 174"/>
                <a:gd name="T2" fmla="*/ 40 w 192"/>
                <a:gd name="T3" fmla="*/ 162 h 174"/>
                <a:gd name="T4" fmla="*/ 44 w 192"/>
                <a:gd name="T5" fmla="*/ 162 h 174"/>
                <a:gd name="T6" fmla="*/ 72 w 192"/>
                <a:gd name="T7" fmla="*/ 158 h 174"/>
                <a:gd name="T8" fmla="*/ 72 w 192"/>
                <a:gd name="T9" fmla="*/ 132 h 174"/>
                <a:gd name="T10" fmla="*/ 0 w 192"/>
                <a:gd name="T11" fmla="*/ 132 h 174"/>
                <a:gd name="T12" fmla="*/ 0 w 192"/>
                <a:gd name="T13" fmla="*/ 0 h 174"/>
                <a:gd name="T14" fmla="*/ 190 w 192"/>
                <a:gd name="T15" fmla="*/ 0 h 174"/>
                <a:gd name="T16" fmla="*/ 192 w 192"/>
                <a:gd name="T17" fmla="*/ 132 h 174"/>
                <a:gd name="T18" fmla="*/ 118 w 192"/>
                <a:gd name="T19" fmla="*/ 132 h 174"/>
                <a:gd name="T20" fmla="*/ 118 w 192"/>
                <a:gd name="T21" fmla="*/ 158 h 174"/>
                <a:gd name="T22" fmla="*/ 150 w 192"/>
                <a:gd name="T23" fmla="*/ 162 h 174"/>
                <a:gd name="T24" fmla="*/ 150 w 192"/>
                <a:gd name="T25" fmla="*/ 162 h 174"/>
                <a:gd name="T26" fmla="*/ 152 w 192"/>
                <a:gd name="T27" fmla="*/ 162 h 174"/>
                <a:gd name="T28" fmla="*/ 152 w 192"/>
                <a:gd name="T29" fmla="*/ 174 h 174"/>
                <a:gd name="T30" fmla="*/ 40 w 192"/>
                <a:gd name="T31" fmla="*/ 174 h 174"/>
                <a:gd name="T32" fmla="*/ 40 w 192"/>
                <a:gd name="T33" fmla="*/ 174 h 174"/>
                <a:gd name="T34" fmla="*/ 40 w 192"/>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4">
                  <a:moveTo>
                    <a:pt x="40" y="174"/>
                  </a:moveTo>
                  <a:lnTo>
                    <a:pt x="40" y="162"/>
                  </a:lnTo>
                  <a:lnTo>
                    <a:pt x="44" y="162"/>
                  </a:lnTo>
                  <a:lnTo>
                    <a:pt x="72" y="158"/>
                  </a:lnTo>
                  <a:lnTo>
                    <a:pt x="72" y="132"/>
                  </a:lnTo>
                  <a:lnTo>
                    <a:pt x="0" y="132"/>
                  </a:lnTo>
                  <a:lnTo>
                    <a:pt x="0" y="0"/>
                  </a:lnTo>
                  <a:lnTo>
                    <a:pt x="190" y="0"/>
                  </a:lnTo>
                  <a:lnTo>
                    <a:pt x="192" y="132"/>
                  </a:lnTo>
                  <a:lnTo>
                    <a:pt x="118" y="132"/>
                  </a:lnTo>
                  <a:lnTo>
                    <a:pt x="118" y="158"/>
                  </a:lnTo>
                  <a:lnTo>
                    <a:pt x="150" y="162"/>
                  </a:lnTo>
                  <a:lnTo>
                    <a:pt x="150" y="162"/>
                  </a:lnTo>
                  <a:lnTo>
                    <a:pt x="152" y="162"/>
                  </a:lnTo>
                  <a:lnTo>
                    <a:pt x="152" y="174"/>
                  </a:lnTo>
                  <a:lnTo>
                    <a:pt x="40" y="174"/>
                  </a:lnTo>
                  <a:lnTo>
                    <a:pt x="40" y="174"/>
                  </a:lnTo>
                  <a:lnTo>
                    <a:pt x="40" y="174"/>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81"/>
            <p:cNvSpPr>
              <a:spLocks noEditPoints="1"/>
            </p:cNvSpPr>
            <p:nvPr/>
          </p:nvSpPr>
          <p:spPr bwMode="auto">
            <a:xfrm>
              <a:off x="6671" y="3319"/>
              <a:ext cx="200" cy="182"/>
            </a:xfrm>
            <a:custGeom>
              <a:avLst/>
              <a:gdLst>
                <a:gd name="T0" fmla="*/ 192 w 200"/>
                <a:gd name="T1" fmla="*/ 124 h 182"/>
                <a:gd name="T2" fmla="*/ 150 w 200"/>
                <a:gd name="T3" fmla="*/ 132 h 182"/>
                <a:gd name="T4" fmla="*/ 118 w 200"/>
                <a:gd name="T5" fmla="*/ 164 h 182"/>
                <a:gd name="T6" fmla="*/ 150 w 200"/>
                <a:gd name="T7" fmla="*/ 170 h 182"/>
                <a:gd name="T8" fmla="*/ 152 w 200"/>
                <a:gd name="T9" fmla="*/ 174 h 182"/>
                <a:gd name="T10" fmla="*/ 48 w 200"/>
                <a:gd name="T11" fmla="*/ 174 h 182"/>
                <a:gd name="T12" fmla="*/ 48 w 200"/>
                <a:gd name="T13" fmla="*/ 170 h 182"/>
                <a:gd name="T14" fmla="*/ 48 w 200"/>
                <a:gd name="T15" fmla="*/ 170 h 182"/>
                <a:gd name="T16" fmla="*/ 80 w 200"/>
                <a:gd name="T17" fmla="*/ 132 h 182"/>
                <a:gd name="T18" fmla="*/ 8 w 200"/>
                <a:gd name="T19" fmla="*/ 132 h 182"/>
                <a:gd name="T20" fmla="*/ 8 w 200"/>
                <a:gd name="T21" fmla="*/ 8 h 182"/>
                <a:gd name="T22" fmla="*/ 150 w 200"/>
                <a:gd name="T23" fmla="*/ 8 h 182"/>
                <a:gd name="T24" fmla="*/ 190 w 200"/>
                <a:gd name="T25" fmla="*/ 8 h 182"/>
                <a:gd name="T26" fmla="*/ 198 w 200"/>
                <a:gd name="T27" fmla="*/ 0 h 182"/>
                <a:gd name="T28" fmla="*/ 150 w 200"/>
                <a:gd name="T29" fmla="*/ 0 h 182"/>
                <a:gd name="T30" fmla="*/ 8 w 200"/>
                <a:gd name="T31" fmla="*/ 0 h 182"/>
                <a:gd name="T32" fmla="*/ 0 w 200"/>
                <a:gd name="T33" fmla="*/ 8 h 182"/>
                <a:gd name="T34" fmla="*/ 0 w 200"/>
                <a:gd name="T35" fmla="*/ 132 h 182"/>
                <a:gd name="T36" fmla="*/ 8 w 200"/>
                <a:gd name="T37" fmla="*/ 140 h 182"/>
                <a:gd name="T38" fmla="*/ 72 w 200"/>
                <a:gd name="T39" fmla="*/ 140 h 182"/>
                <a:gd name="T40" fmla="*/ 46 w 200"/>
                <a:gd name="T41" fmla="*/ 162 h 182"/>
                <a:gd name="T42" fmla="*/ 40 w 200"/>
                <a:gd name="T43" fmla="*/ 162 h 182"/>
                <a:gd name="T44" fmla="*/ 40 w 200"/>
                <a:gd name="T45" fmla="*/ 170 h 182"/>
                <a:gd name="T46" fmla="*/ 40 w 200"/>
                <a:gd name="T47" fmla="*/ 182 h 182"/>
                <a:gd name="T48" fmla="*/ 48 w 200"/>
                <a:gd name="T49" fmla="*/ 182 h 182"/>
                <a:gd name="T50" fmla="*/ 152 w 200"/>
                <a:gd name="T51" fmla="*/ 182 h 182"/>
                <a:gd name="T52" fmla="*/ 160 w 200"/>
                <a:gd name="T53" fmla="*/ 174 h 182"/>
                <a:gd name="T54" fmla="*/ 160 w 200"/>
                <a:gd name="T55" fmla="*/ 162 h 182"/>
                <a:gd name="T56" fmla="*/ 152 w 200"/>
                <a:gd name="T57" fmla="*/ 162 h 182"/>
                <a:gd name="T58" fmla="*/ 126 w 200"/>
                <a:gd name="T59" fmla="*/ 140 h 182"/>
                <a:gd name="T60" fmla="*/ 192 w 200"/>
                <a:gd name="T61" fmla="*/ 140 h 182"/>
                <a:gd name="T62" fmla="*/ 200 w 200"/>
                <a:gd name="T63" fmla="*/ 132 h 182"/>
                <a:gd name="T64" fmla="*/ 198 w 200"/>
                <a:gd name="T65" fmla="*/ 8 h 182"/>
                <a:gd name="T66" fmla="*/ 198 w 200"/>
                <a:gd name="T67" fmla="*/ 0 h 182"/>
                <a:gd name="T68" fmla="*/ 198 w 200"/>
                <a:gd name="T6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82">
                  <a:moveTo>
                    <a:pt x="190" y="8"/>
                  </a:moveTo>
                  <a:lnTo>
                    <a:pt x="192" y="124"/>
                  </a:lnTo>
                  <a:lnTo>
                    <a:pt x="192" y="132"/>
                  </a:lnTo>
                  <a:lnTo>
                    <a:pt x="150" y="132"/>
                  </a:lnTo>
                  <a:lnTo>
                    <a:pt x="118" y="132"/>
                  </a:lnTo>
                  <a:lnTo>
                    <a:pt x="118" y="164"/>
                  </a:lnTo>
                  <a:lnTo>
                    <a:pt x="150" y="170"/>
                  </a:lnTo>
                  <a:lnTo>
                    <a:pt x="150" y="170"/>
                  </a:lnTo>
                  <a:lnTo>
                    <a:pt x="152" y="170"/>
                  </a:lnTo>
                  <a:lnTo>
                    <a:pt x="152" y="174"/>
                  </a:lnTo>
                  <a:lnTo>
                    <a:pt x="150" y="174"/>
                  </a:lnTo>
                  <a:lnTo>
                    <a:pt x="48" y="174"/>
                  </a:lnTo>
                  <a:lnTo>
                    <a:pt x="48" y="174"/>
                  </a:lnTo>
                  <a:lnTo>
                    <a:pt x="48" y="170"/>
                  </a:lnTo>
                  <a:lnTo>
                    <a:pt x="48" y="170"/>
                  </a:lnTo>
                  <a:lnTo>
                    <a:pt x="48" y="170"/>
                  </a:lnTo>
                  <a:lnTo>
                    <a:pt x="80" y="164"/>
                  </a:lnTo>
                  <a:lnTo>
                    <a:pt x="80" y="132"/>
                  </a:lnTo>
                  <a:lnTo>
                    <a:pt x="48" y="132"/>
                  </a:lnTo>
                  <a:lnTo>
                    <a:pt x="8" y="132"/>
                  </a:lnTo>
                  <a:lnTo>
                    <a:pt x="8" y="124"/>
                  </a:lnTo>
                  <a:lnTo>
                    <a:pt x="8" y="8"/>
                  </a:lnTo>
                  <a:lnTo>
                    <a:pt x="48" y="8"/>
                  </a:lnTo>
                  <a:lnTo>
                    <a:pt x="150" y="8"/>
                  </a:lnTo>
                  <a:lnTo>
                    <a:pt x="190" y="8"/>
                  </a:lnTo>
                  <a:lnTo>
                    <a:pt x="190" y="8"/>
                  </a:lnTo>
                  <a:lnTo>
                    <a:pt x="190" y="8"/>
                  </a:lnTo>
                  <a:close/>
                  <a:moveTo>
                    <a:pt x="198" y="0"/>
                  </a:moveTo>
                  <a:lnTo>
                    <a:pt x="190" y="0"/>
                  </a:lnTo>
                  <a:lnTo>
                    <a:pt x="150" y="0"/>
                  </a:lnTo>
                  <a:lnTo>
                    <a:pt x="48" y="0"/>
                  </a:lnTo>
                  <a:lnTo>
                    <a:pt x="8" y="0"/>
                  </a:lnTo>
                  <a:lnTo>
                    <a:pt x="0" y="0"/>
                  </a:lnTo>
                  <a:lnTo>
                    <a:pt x="0" y="8"/>
                  </a:lnTo>
                  <a:lnTo>
                    <a:pt x="0" y="124"/>
                  </a:lnTo>
                  <a:lnTo>
                    <a:pt x="0" y="132"/>
                  </a:lnTo>
                  <a:lnTo>
                    <a:pt x="0" y="140"/>
                  </a:lnTo>
                  <a:lnTo>
                    <a:pt x="8" y="140"/>
                  </a:lnTo>
                  <a:lnTo>
                    <a:pt x="48" y="140"/>
                  </a:lnTo>
                  <a:lnTo>
                    <a:pt x="72" y="140"/>
                  </a:lnTo>
                  <a:lnTo>
                    <a:pt x="72" y="158"/>
                  </a:lnTo>
                  <a:lnTo>
                    <a:pt x="46" y="162"/>
                  </a:lnTo>
                  <a:lnTo>
                    <a:pt x="40" y="162"/>
                  </a:lnTo>
                  <a:lnTo>
                    <a:pt x="40" y="162"/>
                  </a:lnTo>
                  <a:lnTo>
                    <a:pt x="40" y="162"/>
                  </a:lnTo>
                  <a:lnTo>
                    <a:pt x="40" y="170"/>
                  </a:lnTo>
                  <a:lnTo>
                    <a:pt x="40" y="174"/>
                  </a:lnTo>
                  <a:lnTo>
                    <a:pt x="40" y="182"/>
                  </a:lnTo>
                  <a:lnTo>
                    <a:pt x="48" y="182"/>
                  </a:lnTo>
                  <a:lnTo>
                    <a:pt x="48" y="182"/>
                  </a:lnTo>
                  <a:lnTo>
                    <a:pt x="150" y="182"/>
                  </a:lnTo>
                  <a:lnTo>
                    <a:pt x="152" y="182"/>
                  </a:lnTo>
                  <a:lnTo>
                    <a:pt x="160" y="182"/>
                  </a:lnTo>
                  <a:lnTo>
                    <a:pt x="160" y="174"/>
                  </a:lnTo>
                  <a:lnTo>
                    <a:pt x="160" y="170"/>
                  </a:lnTo>
                  <a:lnTo>
                    <a:pt x="160" y="162"/>
                  </a:lnTo>
                  <a:lnTo>
                    <a:pt x="158" y="162"/>
                  </a:lnTo>
                  <a:lnTo>
                    <a:pt x="152" y="162"/>
                  </a:lnTo>
                  <a:lnTo>
                    <a:pt x="126" y="158"/>
                  </a:lnTo>
                  <a:lnTo>
                    <a:pt x="126" y="140"/>
                  </a:lnTo>
                  <a:lnTo>
                    <a:pt x="150" y="140"/>
                  </a:lnTo>
                  <a:lnTo>
                    <a:pt x="192" y="140"/>
                  </a:lnTo>
                  <a:lnTo>
                    <a:pt x="200" y="140"/>
                  </a:lnTo>
                  <a:lnTo>
                    <a:pt x="200" y="132"/>
                  </a:lnTo>
                  <a:lnTo>
                    <a:pt x="200" y="124"/>
                  </a:lnTo>
                  <a:lnTo>
                    <a:pt x="198" y="8"/>
                  </a:lnTo>
                  <a:lnTo>
                    <a:pt x="198" y="0"/>
                  </a:lnTo>
                  <a:lnTo>
                    <a:pt x="198" y="0"/>
                  </a:lnTo>
                  <a:lnTo>
                    <a:pt x="198" y="0"/>
                  </a:lnTo>
                  <a:lnTo>
                    <a:pt x="1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82"/>
            <p:cNvSpPr>
              <a:spLocks/>
            </p:cNvSpPr>
            <p:nvPr/>
          </p:nvSpPr>
          <p:spPr bwMode="auto">
            <a:xfrm>
              <a:off x="6687" y="3337"/>
              <a:ext cx="166" cy="106"/>
            </a:xfrm>
            <a:custGeom>
              <a:avLst/>
              <a:gdLst>
                <a:gd name="T0" fmla="*/ 0 w 166"/>
                <a:gd name="T1" fmla="*/ 0 h 106"/>
                <a:gd name="T2" fmla="*/ 166 w 166"/>
                <a:gd name="T3" fmla="*/ 0 h 106"/>
                <a:gd name="T4" fmla="*/ 166 w 166"/>
                <a:gd name="T5" fmla="*/ 106 h 106"/>
                <a:gd name="T6" fmla="*/ 0 w 166"/>
                <a:gd name="T7" fmla="*/ 106 h 106"/>
                <a:gd name="T8" fmla="*/ 0 w 166"/>
                <a:gd name="T9" fmla="*/ 0 h 106"/>
                <a:gd name="T10" fmla="*/ 0 w 166"/>
                <a:gd name="T11" fmla="*/ 0 h 106"/>
              </a:gdLst>
              <a:ahLst/>
              <a:cxnLst>
                <a:cxn ang="0">
                  <a:pos x="T0" y="T1"/>
                </a:cxn>
                <a:cxn ang="0">
                  <a:pos x="T2" y="T3"/>
                </a:cxn>
                <a:cxn ang="0">
                  <a:pos x="T4" y="T5"/>
                </a:cxn>
                <a:cxn ang="0">
                  <a:pos x="T6" y="T7"/>
                </a:cxn>
                <a:cxn ang="0">
                  <a:pos x="T8" y="T9"/>
                </a:cxn>
                <a:cxn ang="0">
                  <a:pos x="T10" y="T11"/>
                </a:cxn>
              </a:cxnLst>
              <a:rect l="0" t="0" r="r" b="b"/>
              <a:pathLst>
                <a:path w="166" h="106">
                  <a:moveTo>
                    <a:pt x="0" y="0"/>
                  </a:moveTo>
                  <a:lnTo>
                    <a:pt x="166" y="0"/>
                  </a:lnTo>
                  <a:lnTo>
                    <a:pt x="166" y="106"/>
                  </a:lnTo>
                  <a:lnTo>
                    <a:pt x="0" y="10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83"/>
            <p:cNvSpPr>
              <a:spLocks/>
            </p:cNvSpPr>
            <p:nvPr/>
          </p:nvSpPr>
          <p:spPr bwMode="auto">
            <a:xfrm>
              <a:off x="6673" y="3499"/>
              <a:ext cx="200" cy="46"/>
            </a:xfrm>
            <a:custGeom>
              <a:avLst/>
              <a:gdLst>
                <a:gd name="T0" fmla="*/ 0 w 200"/>
                <a:gd name="T1" fmla="*/ 46 h 46"/>
                <a:gd name="T2" fmla="*/ 18 w 200"/>
                <a:gd name="T3" fmla="*/ 0 h 46"/>
                <a:gd name="T4" fmla="*/ 182 w 200"/>
                <a:gd name="T5" fmla="*/ 0 h 46"/>
                <a:gd name="T6" fmla="*/ 200 w 200"/>
                <a:gd name="T7" fmla="*/ 46 h 46"/>
                <a:gd name="T8" fmla="*/ 0 w 200"/>
                <a:gd name="T9" fmla="*/ 46 h 46"/>
                <a:gd name="T10" fmla="*/ 0 w 200"/>
                <a:gd name="T11" fmla="*/ 46 h 46"/>
                <a:gd name="T12" fmla="*/ 0 w 200"/>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200" h="46">
                  <a:moveTo>
                    <a:pt x="0" y="46"/>
                  </a:moveTo>
                  <a:lnTo>
                    <a:pt x="18" y="0"/>
                  </a:lnTo>
                  <a:lnTo>
                    <a:pt x="182" y="0"/>
                  </a:lnTo>
                  <a:lnTo>
                    <a:pt x="200" y="46"/>
                  </a:lnTo>
                  <a:lnTo>
                    <a:pt x="0" y="46"/>
                  </a:lnTo>
                  <a:lnTo>
                    <a:pt x="0" y="46"/>
                  </a:lnTo>
                  <a:lnTo>
                    <a:pt x="0" y="4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84"/>
            <p:cNvSpPr>
              <a:spLocks noEditPoints="1"/>
            </p:cNvSpPr>
            <p:nvPr/>
          </p:nvSpPr>
          <p:spPr bwMode="auto">
            <a:xfrm>
              <a:off x="6667" y="3495"/>
              <a:ext cx="212" cy="54"/>
            </a:xfrm>
            <a:custGeom>
              <a:avLst/>
              <a:gdLst>
                <a:gd name="T0" fmla="*/ 184 w 212"/>
                <a:gd name="T1" fmla="*/ 8 h 54"/>
                <a:gd name="T2" fmla="*/ 200 w 212"/>
                <a:gd name="T3" fmla="*/ 46 h 54"/>
                <a:gd name="T4" fmla="*/ 12 w 212"/>
                <a:gd name="T5" fmla="*/ 46 h 54"/>
                <a:gd name="T6" fmla="*/ 28 w 212"/>
                <a:gd name="T7" fmla="*/ 8 h 54"/>
                <a:gd name="T8" fmla="*/ 184 w 212"/>
                <a:gd name="T9" fmla="*/ 8 h 54"/>
                <a:gd name="T10" fmla="*/ 184 w 212"/>
                <a:gd name="T11" fmla="*/ 8 h 54"/>
                <a:gd name="T12" fmla="*/ 184 w 212"/>
                <a:gd name="T13" fmla="*/ 8 h 54"/>
                <a:gd name="T14" fmla="*/ 190 w 212"/>
                <a:gd name="T15" fmla="*/ 0 h 54"/>
                <a:gd name="T16" fmla="*/ 184 w 212"/>
                <a:gd name="T17" fmla="*/ 0 h 54"/>
                <a:gd name="T18" fmla="*/ 28 w 212"/>
                <a:gd name="T19" fmla="*/ 0 h 54"/>
                <a:gd name="T20" fmla="*/ 22 w 212"/>
                <a:gd name="T21" fmla="*/ 0 h 54"/>
                <a:gd name="T22" fmla="*/ 20 w 212"/>
                <a:gd name="T23" fmla="*/ 4 h 54"/>
                <a:gd name="T24" fmla="*/ 4 w 212"/>
                <a:gd name="T25" fmla="*/ 42 h 54"/>
                <a:gd name="T26" fmla="*/ 0 w 212"/>
                <a:gd name="T27" fmla="*/ 54 h 54"/>
                <a:gd name="T28" fmla="*/ 12 w 212"/>
                <a:gd name="T29" fmla="*/ 54 h 54"/>
                <a:gd name="T30" fmla="*/ 200 w 212"/>
                <a:gd name="T31" fmla="*/ 54 h 54"/>
                <a:gd name="T32" fmla="*/ 212 w 212"/>
                <a:gd name="T33" fmla="*/ 54 h 54"/>
                <a:gd name="T34" fmla="*/ 208 w 212"/>
                <a:gd name="T35" fmla="*/ 42 h 54"/>
                <a:gd name="T36" fmla="*/ 192 w 212"/>
                <a:gd name="T37" fmla="*/ 4 h 54"/>
                <a:gd name="T38" fmla="*/ 190 w 212"/>
                <a:gd name="T39" fmla="*/ 0 h 54"/>
                <a:gd name="T40" fmla="*/ 190 w 212"/>
                <a:gd name="T41" fmla="*/ 0 h 54"/>
                <a:gd name="T42" fmla="*/ 190 w 212"/>
                <a:gd name="T43" fmla="*/ 0 h 54"/>
                <a:gd name="T44" fmla="*/ 190 w 212"/>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54">
                  <a:moveTo>
                    <a:pt x="184" y="8"/>
                  </a:moveTo>
                  <a:lnTo>
                    <a:pt x="200" y="46"/>
                  </a:lnTo>
                  <a:lnTo>
                    <a:pt x="12" y="46"/>
                  </a:lnTo>
                  <a:lnTo>
                    <a:pt x="28" y="8"/>
                  </a:lnTo>
                  <a:lnTo>
                    <a:pt x="184" y="8"/>
                  </a:lnTo>
                  <a:lnTo>
                    <a:pt x="184" y="8"/>
                  </a:lnTo>
                  <a:lnTo>
                    <a:pt x="184" y="8"/>
                  </a:lnTo>
                  <a:close/>
                  <a:moveTo>
                    <a:pt x="190" y="0"/>
                  </a:moveTo>
                  <a:lnTo>
                    <a:pt x="184" y="0"/>
                  </a:lnTo>
                  <a:lnTo>
                    <a:pt x="28" y="0"/>
                  </a:lnTo>
                  <a:lnTo>
                    <a:pt x="22" y="0"/>
                  </a:lnTo>
                  <a:lnTo>
                    <a:pt x="20" y="4"/>
                  </a:lnTo>
                  <a:lnTo>
                    <a:pt x="4" y="42"/>
                  </a:lnTo>
                  <a:lnTo>
                    <a:pt x="0" y="54"/>
                  </a:lnTo>
                  <a:lnTo>
                    <a:pt x="12" y="54"/>
                  </a:lnTo>
                  <a:lnTo>
                    <a:pt x="200" y="54"/>
                  </a:lnTo>
                  <a:lnTo>
                    <a:pt x="212" y="54"/>
                  </a:lnTo>
                  <a:lnTo>
                    <a:pt x="208" y="42"/>
                  </a:lnTo>
                  <a:lnTo>
                    <a:pt x="192" y="4"/>
                  </a:lnTo>
                  <a:lnTo>
                    <a:pt x="190" y="0"/>
                  </a:lnTo>
                  <a:lnTo>
                    <a:pt x="190" y="0"/>
                  </a:lnTo>
                  <a:lnTo>
                    <a:pt x="190" y="0"/>
                  </a:lnTo>
                  <a:lnTo>
                    <a:pt x="1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5"/>
            <p:cNvSpPr>
              <a:spLocks/>
            </p:cNvSpPr>
            <p:nvPr/>
          </p:nvSpPr>
          <p:spPr bwMode="auto">
            <a:xfrm>
              <a:off x="5801" y="3073"/>
              <a:ext cx="786" cy="516"/>
            </a:xfrm>
            <a:custGeom>
              <a:avLst/>
              <a:gdLst>
                <a:gd name="T0" fmla="*/ 786 w 786"/>
                <a:gd name="T1" fmla="*/ 448 h 516"/>
                <a:gd name="T2" fmla="*/ 786 w 786"/>
                <a:gd name="T3" fmla="*/ 516 h 516"/>
                <a:gd name="T4" fmla="*/ 0 w 786"/>
                <a:gd name="T5" fmla="*/ 516 h 516"/>
                <a:gd name="T6" fmla="*/ 0 w 786"/>
                <a:gd name="T7" fmla="*/ 0 h 516"/>
              </a:gdLst>
              <a:ahLst/>
              <a:cxnLst>
                <a:cxn ang="0">
                  <a:pos x="T0" y="T1"/>
                </a:cxn>
                <a:cxn ang="0">
                  <a:pos x="T2" y="T3"/>
                </a:cxn>
                <a:cxn ang="0">
                  <a:pos x="T4" y="T5"/>
                </a:cxn>
                <a:cxn ang="0">
                  <a:pos x="T6" y="T7"/>
                </a:cxn>
              </a:cxnLst>
              <a:rect l="0" t="0" r="r" b="b"/>
              <a:pathLst>
                <a:path w="786" h="516">
                  <a:moveTo>
                    <a:pt x="786" y="448"/>
                  </a:moveTo>
                  <a:lnTo>
                    <a:pt x="786" y="516"/>
                  </a:lnTo>
                  <a:lnTo>
                    <a:pt x="0" y="516"/>
                  </a:lnTo>
                  <a:lnTo>
                    <a:pt x="0" y="0"/>
                  </a:lnTo>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86"/>
            <p:cNvSpPr>
              <a:spLocks/>
            </p:cNvSpPr>
            <p:nvPr/>
          </p:nvSpPr>
          <p:spPr bwMode="auto">
            <a:xfrm>
              <a:off x="5761" y="3015"/>
              <a:ext cx="80" cy="70"/>
            </a:xfrm>
            <a:custGeom>
              <a:avLst/>
              <a:gdLst>
                <a:gd name="T0" fmla="*/ 80 w 80"/>
                <a:gd name="T1" fmla="*/ 70 h 70"/>
                <a:gd name="T2" fmla="*/ 40 w 80"/>
                <a:gd name="T3" fmla="*/ 0 h 70"/>
                <a:gd name="T4" fmla="*/ 0 w 80"/>
                <a:gd name="T5" fmla="*/ 70 h 70"/>
                <a:gd name="T6" fmla="*/ 80 w 80"/>
                <a:gd name="T7" fmla="*/ 70 h 70"/>
                <a:gd name="T8" fmla="*/ 80 w 80"/>
                <a:gd name="T9" fmla="*/ 70 h 70"/>
                <a:gd name="T10" fmla="*/ 80 w 80"/>
                <a:gd name="T11" fmla="*/ 70 h 70"/>
              </a:gdLst>
              <a:ahLst/>
              <a:cxnLst>
                <a:cxn ang="0">
                  <a:pos x="T0" y="T1"/>
                </a:cxn>
                <a:cxn ang="0">
                  <a:pos x="T2" y="T3"/>
                </a:cxn>
                <a:cxn ang="0">
                  <a:pos x="T4" y="T5"/>
                </a:cxn>
                <a:cxn ang="0">
                  <a:pos x="T6" y="T7"/>
                </a:cxn>
                <a:cxn ang="0">
                  <a:pos x="T8" y="T9"/>
                </a:cxn>
                <a:cxn ang="0">
                  <a:pos x="T10" y="T11"/>
                </a:cxn>
              </a:cxnLst>
              <a:rect l="0" t="0" r="r" b="b"/>
              <a:pathLst>
                <a:path w="80" h="70">
                  <a:moveTo>
                    <a:pt x="80" y="70"/>
                  </a:moveTo>
                  <a:lnTo>
                    <a:pt x="40" y="0"/>
                  </a:lnTo>
                  <a:lnTo>
                    <a:pt x="0" y="70"/>
                  </a:lnTo>
                  <a:lnTo>
                    <a:pt x="80" y="70"/>
                  </a:lnTo>
                  <a:lnTo>
                    <a:pt x="80" y="70"/>
                  </a:lnTo>
                  <a:lnTo>
                    <a:pt x="80" y="7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87"/>
            <p:cNvSpPr>
              <a:spLocks/>
            </p:cNvSpPr>
            <p:nvPr/>
          </p:nvSpPr>
          <p:spPr bwMode="auto">
            <a:xfrm>
              <a:off x="5739" y="2827"/>
              <a:ext cx="124" cy="124"/>
            </a:xfrm>
            <a:custGeom>
              <a:avLst/>
              <a:gdLst>
                <a:gd name="T0" fmla="*/ 124 w 124"/>
                <a:gd name="T1" fmla="*/ 110 h 124"/>
                <a:gd name="T2" fmla="*/ 76 w 124"/>
                <a:gd name="T3" fmla="*/ 62 h 124"/>
                <a:gd name="T4" fmla="*/ 124 w 124"/>
                <a:gd name="T5" fmla="*/ 14 h 124"/>
                <a:gd name="T6" fmla="*/ 110 w 124"/>
                <a:gd name="T7" fmla="*/ 0 h 124"/>
                <a:gd name="T8" fmla="*/ 62 w 124"/>
                <a:gd name="T9" fmla="*/ 48 h 124"/>
                <a:gd name="T10" fmla="*/ 14 w 124"/>
                <a:gd name="T11" fmla="*/ 0 h 124"/>
                <a:gd name="T12" fmla="*/ 0 w 124"/>
                <a:gd name="T13" fmla="*/ 14 h 124"/>
                <a:gd name="T14" fmla="*/ 48 w 124"/>
                <a:gd name="T15" fmla="*/ 62 h 124"/>
                <a:gd name="T16" fmla="*/ 0 w 124"/>
                <a:gd name="T17" fmla="*/ 110 h 124"/>
                <a:gd name="T18" fmla="*/ 14 w 124"/>
                <a:gd name="T19" fmla="*/ 124 h 124"/>
                <a:gd name="T20" fmla="*/ 62 w 124"/>
                <a:gd name="T21" fmla="*/ 76 h 124"/>
                <a:gd name="T22" fmla="*/ 110 w 124"/>
                <a:gd name="T23" fmla="*/ 124 h 124"/>
                <a:gd name="T24" fmla="*/ 124 w 124"/>
                <a:gd name="T25" fmla="*/ 110 h 124"/>
                <a:gd name="T26" fmla="*/ 124 w 124"/>
                <a:gd name="T27" fmla="*/ 110 h 124"/>
                <a:gd name="T28" fmla="*/ 124 w 124"/>
                <a:gd name="T29" fmla="*/ 1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24">
                  <a:moveTo>
                    <a:pt x="124" y="110"/>
                  </a:moveTo>
                  <a:lnTo>
                    <a:pt x="76" y="62"/>
                  </a:lnTo>
                  <a:lnTo>
                    <a:pt x="124" y="14"/>
                  </a:lnTo>
                  <a:lnTo>
                    <a:pt x="110" y="0"/>
                  </a:lnTo>
                  <a:lnTo>
                    <a:pt x="62" y="48"/>
                  </a:lnTo>
                  <a:lnTo>
                    <a:pt x="14" y="0"/>
                  </a:lnTo>
                  <a:lnTo>
                    <a:pt x="0" y="14"/>
                  </a:lnTo>
                  <a:lnTo>
                    <a:pt x="48" y="62"/>
                  </a:lnTo>
                  <a:lnTo>
                    <a:pt x="0" y="110"/>
                  </a:lnTo>
                  <a:lnTo>
                    <a:pt x="14" y="124"/>
                  </a:lnTo>
                  <a:lnTo>
                    <a:pt x="62" y="76"/>
                  </a:lnTo>
                  <a:lnTo>
                    <a:pt x="110" y="124"/>
                  </a:lnTo>
                  <a:lnTo>
                    <a:pt x="124" y="110"/>
                  </a:lnTo>
                  <a:lnTo>
                    <a:pt x="124" y="110"/>
                  </a:lnTo>
                  <a:lnTo>
                    <a:pt x="124" y="110"/>
                  </a:lnTo>
                  <a:close/>
                </a:path>
              </a:pathLst>
            </a:custGeom>
            <a:solidFill>
              <a:srgbClr val="BF23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8"/>
            <p:cNvSpPr>
              <a:spLocks/>
            </p:cNvSpPr>
            <p:nvPr/>
          </p:nvSpPr>
          <p:spPr bwMode="auto">
            <a:xfrm>
              <a:off x="4253" y="3195"/>
              <a:ext cx="208" cy="206"/>
            </a:xfrm>
            <a:custGeom>
              <a:avLst/>
              <a:gdLst>
                <a:gd name="T0" fmla="*/ 0 w 208"/>
                <a:gd name="T1" fmla="*/ 0 h 206"/>
                <a:gd name="T2" fmla="*/ 208 w 208"/>
                <a:gd name="T3" fmla="*/ 0 h 206"/>
                <a:gd name="T4" fmla="*/ 208 w 208"/>
                <a:gd name="T5" fmla="*/ 206 h 206"/>
                <a:gd name="T6" fmla="*/ 0 w 208"/>
                <a:gd name="T7" fmla="*/ 206 h 206"/>
                <a:gd name="T8" fmla="*/ 0 w 208"/>
                <a:gd name="T9" fmla="*/ 0 h 206"/>
                <a:gd name="T10" fmla="*/ 0 w 208"/>
                <a:gd name="T11" fmla="*/ 0 h 206"/>
              </a:gdLst>
              <a:ahLst/>
              <a:cxnLst>
                <a:cxn ang="0">
                  <a:pos x="T0" y="T1"/>
                </a:cxn>
                <a:cxn ang="0">
                  <a:pos x="T2" y="T3"/>
                </a:cxn>
                <a:cxn ang="0">
                  <a:pos x="T4" y="T5"/>
                </a:cxn>
                <a:cxn ang="0">
                  <a:pos x="T6" y="T7"/>
                </a:cxn>
                <a:cxn ang="0">
                  <a:pos x="T8" y="T9"/>
                </a:cxn>
                <a:cxn ang="0">
                  <a:pos x="T10" y="T11"/>
                </a:cxn>
              </a:cxnLst>
              <a:rect l="0" t="0" r="r" b="b"/>
              <a:pathLst>
                <a:path w="208" h="206">
                  <a:moveTo>
                    <a:pt x="0" y="0"/>
                  </a:moveTo>
                  <a:lnTo>
                    <a:pt x="208" y="0"/>
                  </a:lnTo>
                  <a:lnTo>
                    <a:pt x="208" y="206"/>
                  </a:lnTo>
                  <a:lnTo>
                    <a:pt x="0" y="20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89"/>
            <p:cNvSpPr>
              <a:spLocks/>
            </p:cNvSpPr>
            <p:nvPr/>
          </p:nvSpPr>
          <p:spPr bwMode="auto">
            <a:xfrm>
              <a:off x="4253" y="3195"/>
              <a:ext cx="208" cy="206"/>
            </a:xfrm>
            <a:custGeom>
              <a:avLst/>
              <a:gdLst>
                <a:gd name="T0" fmla="*/ 152 w 208"/>
                <a:gd name="T1" fmla="*/ 120 h 206"/>
                <a:gd name="T2" fmla="*/ 152 w 208"/>
                <a:gd name="T3" fmla="*/ 100 h 206"/>
                <a:gd name="T4" fmla="*/ 62 w 208"/>
                <a:gd name="T5" fmla="*/ 100 h 206"/>
                <a:gd name="T6" fmla="*/ 62 w 208"/>
                <a:gd name="T7" fmla="*/ 70 h 206"/>
                <a:gd name="T8" fmla="*/ 152 w 208"/>
                <a:gd name="T9" fmla="*/ 70 h 206"/>
                <a:gd name="T10" fmla="*/ 152 w 208"/>
                <a:gd name="T11" fmla="*/ 50 h 206"/>
                <a:gd name="T12" fmla="*/ 208 w 208"/>
                <a:gd name="T13" fmla="*/ 84 h 206"/>
                <a:gd name="T14" fmla="*/ 208 w 208"/>
                <a:gd name="T15" fmla="*/ 0 h 206"/>
                <a:gd name="T16" fmla="*/ 0 w 208"/>
                <a:gd name="T17" fmla="*/ 0 h 206"/>
                <a:gd name="T18" fmla="*/ 0 w 208"/>
                <a:gd name="T19" fmla="*/ 120 h 206"/>
                <a:gd name="T20" fmla="*/ 54 w 208"/>
                <a:gd name="T21" fmla="*/ 86 h 206"/>
                <a:gd name="T22" fmla="*/ 54 w 208"/>
                <a:gd name="T23" fmla="*/ 106 h 206"/>
                <a:gd name="T24" fmla="*/ 144 w 208"/>
                <a:gd name="T25" fmla="*/ 106 h 206"/>
                <a:gd name="T26" fmla="*/ 144 w 208"/>
                <a:gd name="T27" fmla="*/ 136 h 206"/>
                <a:gd name="T28" fmla="*/ 54 w 208"/>
                <a:gd name="T29" fmla="*/ 136 h 206"/>
                <a:gd name="T30" fmla="*/ 54 w 208"/>
                <a:gd name="T31" fmla="*/ 156 h 206"/>
                <a:gd name="T32" fmla="*/ 0 w 208"/>
                <a:gd name="T33" fmla="*/ 122 h 206"/>
                <a:gd name="T34" fmla="*/ 0 w 208"/>
                <a:gd name="T35" fmla="*/ 206 h 206"/>
                <a:gd name="T36" fmla="*/ 208 w 208"/>
                <a:gd name="T37" fmla="*/ 206 h 206"/>
                <a:gd name="T38" fmla="*/ 208 w 208"/>
                <a:gd name="T39" fmla="*/ 86 h 206"/>
                <a:gd name="T40" fmla="*/ 152 w 208"/>
                <a:gd name="T41" fmla="*/ 120 h 206"/>
                <a:gd name="T42" fmla="*/ 152 w 208"/>
                <a:gd name="T43" fmla="*/ 120 h 206"/>
                <a:gd name="T44" fmla="*/ 152 w 208"/>
                <a:gd name="T45" fmla="*/ 12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8" h="206">
                  <a:moveTo>
                    <a:pt x="152" y="120"/>
                  </a:moveTo>
                  <a:lnTo>
                    <a:pt x="152" y="100"/>
                  </a:lnTo>
                  <a:lnTo>
                    <a:pt x="62" y="100"/>
                  </a:lnTo>
                  <a:lnTo>
                    <a:pt x="62" y="70"/>
                  </a:lnTo>
                  <a:lnTo>
                    <a:pt x="152" y="70"/>
                  </a:lnTo>
                  <a:lnTo>
                    <a:pt x="152" y="50"/>
                  </a:lnTo>
                  <a:lnTo>
                    <a:pt x="208" y="84"/>
                  </a:lnTo>
                  <a:lnTo>
                    <a:pt x="208" y="0"/>
                  </a:lnTo>
                  <a:lnTo>
                    <a:pt x="0" y="0"/>
                  </a:lnTo>
                  <a:lnTo>
                    <a:pt x="0" y="120"/>
                  </a:lnTo>
                  <a:lnTo>
                    <a:pt x="54" y="86"/>
                  </a:lnTo>
                  <a:lnTo>
                    <a:pt x="54" y="106"/>
                  </a:lnTo>
                  <a:lnTo>
                    <a:pt x="144" y="106"/>
                  </a:lnTo>
                  <a:lnTo>
                    <a:pt x="144" y="136"/>
                  </a:lnTo>
                  <a:lnTo>
                    <a:pt x="54" y="136"/>
                  </a:lnTo>
                  <a:lnTo>
                    <a:pt x="54" y="156"/>
                  </a:lnTo>
                  <a:lnTo>
                    <a:pt x="0" y="122"/>
                  </a:lnTo>
                  <a:lnTo>
                    <a:pt x="0" y="206"/>
                  </a:lnTo>
                  <a:lnTo>
                    <a:pt x="208" y="206"/>
                  </a:lnTo>
                  <a:lnTo>
                    <a:pt x="208" y="86"/>
                  </a:lnTo>
                  <a:lnTo>
                    <a:pt x="152" y="120"/>
                  </a:lnTo>
                  <a:lnTo>
                    <a:pt x="152" y="120"/>
                  </a:lnTo>
                  <a:lnTo>
                    <a:pt x="152" y="12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90"/>
            <p:cNvSpPr>
              <a:spLocks/>
            </p:cNvSpPr>
            <p:nvPr/>
          </p:nvSpPr>
          <p:spPr bwMode="auto">
            <a:xfrm>
              <a:off x="5205" y="2647"/>
              <a:ext cx="184" cy="384"/>
            </a:xfrm>
            <a:custGeom>
              <a:avLst/>
              <a:gdLst>
                <a:gd name="T0" fmla="*/ 0 w 184"/>
                <a:gd name="T1" fmla="*/ 0 h 384"/>
                <a:gd name="T2" fmla="*/ 184 w 184"/>
                <a:gd name="T3" fmla="*/ 0 h 384"/>
                <a:gd name="T4" fmla="*/ 184 w 184"/>
                <a:gd name="T5" fmla="*/ 384 h 384"/>
                <a:gd name="T6" fmla="*/ 0 w 184"/>
                <a:gd name="T7" fmla="*/ 384 h 384"/>
                <a:gd name="T8" fmla="*/ 0 w 184"/>
                <a:gd name="T9" fmla="*/ 0 h 384"/>
                <a:gd name="T10" fmla="*/ 0 w 184"/>
                <a:gd name="T11" fmla="*/ 0 h 384"/>
              </a:gdLst>
              <a:ahLst/>
              <a:cxnLst>
                <a:cxn ang="0">
                  <a:pos x="T0" y="T1"/>
                </a:cxn>
                <a:cxn ang="0">
                  <a:pos x="T2" y="T3"/>
                </a:cxn>
                <a:cxn ang="0">
                  <a:pos x="T4" y="T5"/>
                </a:cxn>
                <a:cxn ang="0">
                  <a:pos x="T6" y="T7"/>
                </a:cxn>
                <a:cxn ang="0">
                  <a:pos x="T8" y="T9"/>
                </a:cxn>
                <a:cxn ang="0">
                  <a:pos x="T10" y="T11"/>
                </a:cxn>
              </a:cxnLst>
              <a:rect l="0" t="0" r="r" b="b"/>
              <a:pathLst>
                <a:path w="184" h="384">
                  <a:moveTo>
                    <a:pt x="0" y="0"/>
                  </a:moveTo>
                  <a:lnTo>
                    <a:pt x="184" y="0"/>
                  </a:lnTo>
                  <a:lnTo>
                    <a:pt x="184" y="384"/>
                  </a:lnTo>
                  <a:lnTo>
                    <a:pt x="0" y="38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91"/>
            <p:cNvSpPr>
              <a:spLocks noEditPoints="1"/>
            </p:cNvSpPr>
            <p:nvPr/>
          </p:nvSpPr>
          <p:spPr bwMode="auto">
            <a:xfrm>
              <a:off x="5205" y="2647"/>
              <a:ext cx="184" cy="384"/>
            </a:xfrm>
            <a:custGeom>
              <a:avLst/>
              <a:gdLst>
                <a:gd name="T0" fmla="*/ 0 w 184"/>
                <a:gd name="T1" fmla="*/ 384 h 384"/>
                <a:gd name="T2" fmla="*/ 184 w 184"/>
                <a:gd name="T3" fmla="*/ 0 h 384"/>
                <a:gd name="T4" fmla="*/ 0 w 184"/>
                <a:gd name="T5" fmla="*/ 0 h 384"/>
                <a:gd name="T6" fmla="*/ 88 w 184"/>
                <a:gd name="T7" fmla="*/ 332 h 384"/>
                <a:gd name="T8" fmla="*/ 78 w 184"/>
                <a:gd name="T9" fmla="*/ 330 h 384"/>
                <a:gd name="T10" fmla="*/ 64 w 184"/>
                <a:gd name="T11" fmla="*/ 316 h 384"/>
                <a:gd name="T12" fmla="*/ 62 w 184"/>
                <a:gd name="T13" fmla="*/ 306 h 384"/>
                <a:gd name="T14" fmla="*/ 66 w 184"/>
                <a:gd name="T15" fmla="*/ 292 h 384"/>
                <a:gd name="T16" fmla="*/ 78 w 184"/>
                <a:gd name="T17" fmla="*/ 282 h 384"/>
                <a:gd name="T18" fmla="*/ 78 w 184"/>
                <a:gd name="T19" fmla="*/ 298 h 384"/>
                <a:gd name="T20" fmla="*/ 74 w 184"/>
                <a:gd name="T21" fmla="*/ 306 h 384"/>
                <a:gd name="T22" fmla="*/ 76 w 184"/>
                <a:gd name="T23" fmla="*/ 312 h 384"/>
                <a:gd name="T24" fmla="*/ 82 w 184"/>
                <a:gd name="T25" fmla="*/ 318 h 384"/>
                <a:gd name="T26" fmla="*/ 88 w 184"/>
                <a:gd name="T27" fmla="*/ 320 h 384"/>
                <a:gd name="T28" fmla="*/ 96 w 184"/>
                <a:gd name="T29" fmla="*/ 316 h 384"/>
                <a:gd name="T30" fmla="*/ 100 w 184"/>
                <a:gd name="T31" fmla="*/ 306 h 384"/>
                <a:gd name="T32" fmla="*/ 100 w 184"/>
                <a:gd name="T33" fmla="*/ 302 h 384"/>
                <a:gd name="T34" fmla="*/ 96 w 184"/>
                <a:gd name="T35" fmla="*/ 282 h 384"/>
                <a:gd name="T36" fmla="*/ 104 w 184"/>
                <a:gd name="T37" fmla="*/ 286 h 384"/>
                <a:gd name="T38" fmla="*/ 112 w 184"/>
                <a:gd name="T39" fmla="*/ 298 h 384"/>
                <a:gd name="T40" fmla="*/ 114 w 184"/>
                <a:gd name="T41" fmla="*/ 306 h 384"/>
                <a:gd name="T42" fmla="*/ 106 w 184"/>
                <a:gd name="T43" fmla="*/ 324 h 384"/>
                <a:gd name="T44" fmla="*/ 88 w 184"/>
                <a:gd name="T45" fmla="*/ 332 h 384"/>
                <a:gd name="T46" fmla="*/ 88 w 184"/>
                <a:gd name="T47" fmla="*/ 332 h 384"/>
                <a:gd name="T48" fmla="*/ 82 w 184"/>
                <a:gd name="T49" fmla="*/ 304 h 384"/>
                <a:gd name="T50" fmla="*/ 94 w 184"/>
                <a:gd name="T51" fmla="*/ 272 h 384"/>
                <a:gd name="T52" fmla="*/ 82 w 184"/>
                <a:gd name="T53" fmla="*/ 304 h 384"/>
                <a:gd name="T54" fmla="*/ 82 w 184"/>
                <a:gd name="T55" fmla="*/ 304 h 384"/>
                <a:gd name="T56" fmla="*/ 28 w 184"/>
                <a:gd name="T57" fmla="*/ 96 h 384"/>
                <a:gd name="T58" fmla="*/ 154 w 184"/>
                <a:gd name="T59" fmla="*/ 72 h 384"/>
                <a:gd name="T60" fmla="*/ 154 w 184"/>
                <a:gd name="T61" fmla="*/ 96 h 384"/>
                <a:gd name="T62" fmla="*/ 154 w 184"/>
                <a:gd name="T63" fmla="*/ 58 h 384"/>
                <a:gd name="T64" fmla="*/ 28 w 184"/>
                <a:gd name="T65" fmla="*/ 34 h 384"/>
                <a:gd name="T66" fmla="*/ 154 w 184"/>
                <a:gd name="T67" fmla="*/ 58 h 384"/>
                <a:gd name="T68" fmla="*/ 154 w 184"/>
                <a:gd name="T6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384">
                  <a:moveTo>
                    <a:pt x="0" y="0"/>
                  </a:moveTo>
                  <a:lnTo>
                    <a:pt x="0" y="384"/>
                  </a:lnTo>
                  <a:lnTo>
                    <a:pt x="184" y="384"/>
                  </a:lnTo>
                  <a:lnTo>
                    <a:pt x="184" y="0"/>
                  </a:lnTo>
                  <a:lnTo>
                    <a:pt x="0" y="0"/>
                  </a:lnTo>
                  <a:lnTo>
                    <a:pt x="0" y="0"/>
                  </a:lnTo>
                  <a:lnTo>
                    <a:pt x="0" y="0"/>
                  </a:lnTo>
                  <a:close/>
                  <a:moveTo>
                    <a:pt x="88" y="332"/>
                  </a:moveTo>
                  <a:lnTo>
                    <a:pt x="88" y="332"/>
                  </a:lnTo>
                  <a:lnTo>
                    <a:pt x="78" y="330"/>
                  </a:lnTo>
                  <a:lnTo>
                    <a:pt x="68" y="324"/>
                  </a:lnTo>
                  <a:lnTo>
                    <a:pt x="64" y="316"/>
                  </a:lnTo>
                  <a:lnTo>
                    <a:pt x="62" y="306"/>
                  </a:lnTo>
                  <a:lnTo>
                    <a:pt x="62" y="306"/>
                  </a:lnTo>
                  <a:lnTo>
                    <a:pt x="62" y="298"/>
                  </a:lnTo>
                  <a:lnTo>
                    <a:pt x="66" y="292"/>
                  </a:lnTo>
                  <a:lnTo>
                    <a:pt x="72" y="286"/>
                  </a:lnTo>
                  <a:lnTo>
                    <a:pt x="78" y="282"/>
                  </a:lnTo>
                  <a:lnTo>
                    <a:pt x="78" y="298"/>
                  </a:lnTo>
                  <a:lnTo>
                    <a:pt x="78" y="298"/>
                  </a:lnTo>
                  <a:lnTo>
                    <a:pt x="76" y="302"/>
                  </a:lnTo>
                  <a:lnTo>
                    <a:pt x="74" y="306"/>
                  </a:lnTo>
                  <a:lnTo>
                    <a:pt x="74" y="306"/>
                  </a:lnTo>
                  <a:lnTo>
                    <a:pt x="76" y="312"/>
                  </a:lnTo>
                  <a:lnTo>
                    <a:pt x="78" y="316"/>
                  </a:lnTo>
                  <a:lnTo>
                    <a:pt x="82" y="318"/>
                  </a:lnTo>
                  <a:lnTo>
                    <a:pt x="88" y="320"/>
                  </a:lnTo>
                  <a:lnTo>
                    <a:pt x="88" y="320"/>
                  </a:lnTo>
                  <a:lnTo>
                    <a:pt x="92" y="318"/>
                  </a:lnTo>
                  <a:lnTo>
                    <a:pt x="96" y="316"/>
                  </a:lnTo>
                  <a:lnTo>
                    <a:pt x="100" y="312"/>
                  </a:lnTo>
                  <a:lnTo>
                    <a:pt x="100" y="306"/>
                  </a:lnTo>
                  <a:lnTo>
                    <a:pt x="100" y="306"/>
                  </a:lnTo>
                  <a:lnTo>
                    <a:pt x="100" y="302"/>
                  </a:lnTo>
                  <a:lnTo>
                    <a:pt x="96" y="298"/>
                  </a:lnTo>
                  <a:lnTo>
                    <a:pt x="96" y="282"/>
                  </a:lnTo>
                  <a:lnTo>
                    <a:pt x="96" y="282"/>
                  </a:lnTo>
                  <a:lnTo>
                    <a:pt x="104" y="286"/>
                  </a:lnTo>
                  <a:lnTo>
                    <a:pt x="108" y="292"/>
                  </a:lnTo>
                  <a:lnTo>
                    <a:pt x="112" y="298"/>
                  </a:lnTo>
                  <a:lnTo>
                    <a:pt x="114" y="306"/>
                  </a:lnTo>
                  <a:lnTo>
                    <a:pt x="114" y="306"/>
                  </a:lnTo>
                  <a:lnTo>
                    <a:pt x="112" y="316"/>
                  </a:lnTo>
                  <a:lnTo>
                    <a:pt x="106" y="324"/>
                  </a:lnTo>
                  <a:lnTo>
                    <a:pt x="98" y="330"/>
                  </a:lnTo>
                  <a:lnTo>
                    <a:pt x="88" y="332"/>
                  </a:lnTo>
                  <a:lnTo>
                    <a:pt x="88" y="332"/>
                  </a:lnTo>
                  <a:lnTo>
                    <a:pt x="88" y="332"/>
                  </a:lnTo>
                  <a:lnTo>
                    <a:pt x="88" y="332"/>
                  </a:lnTo>
                  <a:close/>
                  <a:moveTo>
                    <a:pt x="82" y="304"/>
                  </a:moveTo>
                  <a:lnTo>
                    <a:pt x="82" y="272"/>
                  </a:lnTo>
                  <a:lnTo>
                    <a:pt x="94" y="272"/>
                  </a:lnTo>
                  <a:lnTo>
                    <a:pt x="94" y="304"/>
                  </a:lnTo>
                  <a:lnTo>
                    <a:pt x="82" y="304"/>
                  </a:lnTo>
                  <a:lnTo>
                    <a:pt x="82" y="304"/>
                  </a:lnTo>
                  <a:lnTo>
                    <a:pt x="82" y="304"/>
                  </a:lnTo>
                  <a:close/>
                  <a:moveTo>
                    <a:pt x="154" y="96"/>
                  </a:moveTo>
                  <a:lnTo>
                    <a:pt x="28" y="96"/>
                  </a:lnTo>
                  <a:lnTo>
                    <a:pt x="28" y="72"/>
                  </a:lnTo>
                  <a:lnTo>
                    <a:pt x="154" y="72"/>
                  </a:lnTo>
                  <a:lnTo>
                    <a:pt x="154" y="96"/>
                  </a:lnTo>
                  <a:lnTo>
                    <a:pt x="154" y="96"/>
                  </a:lnTo>
                  <a:lnTo>
                    <a:pt x="154" y="96"/>
                  </a:lnTo>
                  <a:close/>
                  <a:moveTo>
                    <a:pt x="154" y="58"/>
                  </a:moveTo>
                  <a:lnTo>
                    <a:pt x="28" y="58"/>
                  </a:lnTo>
                  <a:lnTo>
                    <a:pt x="28" y="34"/>
                  </a:lnTo>
                  <a:lnTo>
                    <a:pt x="154" y="34"/>
                  </a:lnTo>
                  <a:lnTo>
                    <a:pt x="154" y="58"/>
                  </a:lnTo>
                  <a:lnTo>
                    <a:pt x="154" y="58"/>
                  </a:lnTo>
                  <a:lnTo>
                    <a:pt x="154" y="58"/>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92"/>
            <p:cNvSpPr>
              <a:spLocks/>
            </p:cNvSpPr>
            <p:nvPr/>
          </p:nvSpPr>
          <p:spPr bwMode="auto">
            <a:xfrm>
              <a:off x="4529" y="2647"/>
              <a:ext cx="184" cy="384"/>
            </a:xfrm>
            <a:custGeom>
              <a:avLst/>
              <a:gdLst>
                <a:gd name="T0" fmla="*/ 0 w 184"/>
                <a:gd name="T1" fmla="*/ 0 h 384"/>
                <a:gd name="T2" fmla="*/ 184 w 184"/>
                <a:gd name="T3" fmla="*/ 0 h 384"/>
                <a:gd name="T4" fmla="*/ 184 w 184"/>
                <a:gd name="T5" fmla="*/ 384 h 384"/>
                <a:gd name="T6" fmla="*/ 0 w 184"/>
                <a:gd name="T7" fmla="*/ 384 h 384"/>
                <a:gd name="T8" fmla="*/ 0 w 184"/>
                <a:gd name="T9" fmla="*/ 0 h 384"/>
                <a:gd name="T10" fmla="*/ 0 w 184"/>
                <a:gd name="T11" fmla="*/ 0 h 384"/>
              </a:gdLst>
              <a:ahLst/>
              <a:cxnLst>
                <a:cxn ang="0">
                  <a:pos x="T0" y="T1"/>
                </a:cxn>
                <a:cxn ang="0">
                  <a:pos x="T2" y="T3"/>
                </a:cxn>
                <a:cxn ang="0">
                  <a:pos x="T4" y="T5"/>
                </a:cxn>
                <a:cxn ang="0">
                  <a:pos x="T6" y="T7"/>
                </a:cxn>
                <a:cxn ang="0">
                  <a:pos x="T8" y="T9"/>
                </a:cxn>
                <a:cxn ang="0">
                  <a:pos x="T10" y="T11"/>
                </a:cxn>
              </a:cxnLst>
              <a:rect l="0" t="0" r="r" b="b"/>
              <a:pathLst>
                <a:path w="184" h="384">
                  <a:moveTo>
                    <a:pt x="0" y="0"/>
                  </a:moveTo>
                  <a:lnTo>
                    <a:pt x="184" y="0"/>
                  </a:lnTo>
                  <a:lnTo>
                    <a:pt x="184" y="384"/>
                  </a:lnTo>
                  <a:lnTo>
                    <a:pt x="0" y="38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93"/>
            <p:cNvSpPr>
              <a:spLocks noEditPoints="1"/>
            </p:cNvSpPr>
            <p:nvPr/>
          </p:nvSpPr>
          <p:spPr bwMode="auto">
            <a:xfrm>
              <a:off x="4529" y="2647"/>
              <a:ext cx="184" cy="384"/>
            </a:xfrm>
            <a:custGeom>
              <a:avLst/>
              <a:gdLst>
                <a:gd name="T0" fmla="*/ 0 w 184"/>
                <a:gd name="T1" fmla="*/ 384 h 384"/>
                <a:gd name="T2" fmla="*/ 184 w 184"/>
                <a:gd name="T3" fmla="*/ 0 h 384"/>
                <a:gd name="T4" fmla="*/ 0 w 184"/>
                <a:gd name="T5" fmla="*/ 0 h 384"/>
                <a:gd name="T6" fmla="*/ 88 w 184"/>
                <a:gd name="T7" fmla="*/ 332 h 384"/>
                <a:gd name="T8" fmla="*/ 78 w 184"/>
                <a:gd name="T9" fmla="*/ 330 h 384"/>
                <a:gd name="T10" fmla="*/ 64 w 184"/>
                <a:gd name="T11" fmla="*/ 316 h 384"/>
                <a:gd name="T12" fmla="*/ 62 w 184"/>
                <a:gd name="T13" fmla="*/ 306 h 384"/>
                <a:gd name="T14" fmla="*/ 68 w 184"/>
                <a:gd name="T15" fmla="*/ 292 h 384"/>
                <a:gd name="T16" fmla="*/ 80 w 184"/>
                <a:gd name="T17" fmla="*/ 282 h 384"/>
                <a:gd name="T18" fmla="*/ 80 w 184"/>
                <a:gd name="T19" fmla="*/ 298 h 384"/>
                <a:gd name="T20" fmla="*/ 76 w 184"/>
                <a:gd name="T21" fmla="*/ 306 h 384"/>
                <a:gd name="T22" fmla="*/ 76 w 184"/>
                <a:gd name="T23" fmla="*/ 312 h 384"/>
                <a:gd name="T24" fmla="*/ 84 w 184"/>
                <a:gd name="T25" fmla="*/ 318 h 384"/>
                <a:gd name="T26" fmla="*/ 88 w 184"/>
                <a:gd name="T27" fmla="*/ 320 h 384"/>
                <a:gd name="T28" fmla="*/ 98 w 184"/>
                <a:gd name="T29" fmla="*/ 316 h 384"/>
                <a:gd name="T30" fmla="*/ 102 w 184"/>
                <a:gd name="T31" fmla="*/ 306 h 384"/>
                <a:gd name="T32" fmla="*/ 100 w 184"/>
                <a:gd name="T33" fmla="*/ 302 h 384"/>
                <a:gd name="T34" fmla="*/ 98 w 184"/>
                <a:gd name="T35" fmla="*/ 282 h 384"/>
                <a:gd name="T36" fmla="*/ 104 w 184"/>
                <a:gd name="T37" fmla="*/ 286 h 384"/>
                <a:gd name="T38" fmla="*/ 114 w 184"/>
                <a:gd name="T39" fmla="*/ 298 h 384"/>
                <a:gd name="T40" fmla="*/ 114 w 184"/>
                <a:gd name="T41" fmla="*/ 306 h 384"/>
                <a:gd name="T42" fmla="*/ 106 w 184"/>
                <a:gd name="T43" fmla="*/ 324 h 384"/>
                <a:gd name="T44" fmla="*/ 88 w 184"/>
                <a:gd name="T45" fmla="*/ 332 h 384"/>
                <a:gd name="T46" fmla="*/ 88 w 184"/>
                <a:gd name="T47" fmla="*/ 332 h 384"/>
                <a:gd name="T48" fmla="*/ 82 w 184"/>
                <a:gd name="T49" fmla="*/ 304 h 384"/>
                <a:gd name="T50" fmla="*/ 94 w 184"/>
                <a:gd name="T51" fmla="*/ 272 h 384"/>
                <a:gd name="T52" fmla="*/ 82 w 184"/>
                <a:gd name="T53" fmla="*/ 304 h 384"/>
                <a:gd name="T54" fmla="*/ 82 w 184"/>
                <a:gd name="T55" fmla="*/ 304 h 384"/>
                <a:gd name="T56" fmla="*/ 28 w 184"/>
                <a:gd name="T57" fmla="*/ 96 h 384"/>
                <a:gd name="T58" fmla="*/ 156 w 184"/>
                <a:gd name="T59" fmla="*/ 72 h 384"/>
                <a:gd name="T60" fmla="*/ 156 w 184"/>
                <a:gd name="T61" fmla="*/ 96 h 384"/>
                <a:gd name="T62" fmla="*/ 156 w 184"/>
                <a:gd name="T63" fmla="*/ 58 h 384"/>
                <a:gd name="T64" fmla="*/ 28 w 184"/>
                <a:gd name="T65" fmla="*/ 34 h 384"/>
                <a:gd name="T66" fmla="*/ 156 w 184"/>
                <a:gd name="T67" fmla="*/ 58 h 384"/>
                <a:gd name="T68" fmla="*/ 156 w 184"/>
                <a:gd name="T6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384">
                  <a:moveTo>
                    <a:pt x="0" y="0"/>
                  </a:moveTo>
                  <a:lnTo>
                    <a:pt x="0" y="384"/>
                  </a:lnTo>
                  <a:lnTo>
                    <a:pt x="184" y="384"/>
                  </a:lnTo>
                  <a:lnTo>
                    <a:pt x="184" y="0"/>
                  </a:lnTo>
                  <a:lnTo>
                    <a:pt x="0" y="0"/>
                  </a:lnTo>
                  <a:lnTo>
                    <a:pt x="0" y="0"/>
                  </a:lnTo>
                  <a:lnTo>
                    <a:pt x="0" y="0"/>
                  </a:lnTo>
                  <a:close/>
                  <a:moveTo>
                    <a:pt x="88" y="332"/>
                  </a:moveTo>
                  <a:lnTo>
                    <a:pt x="88" y="332"/>
                  </a:lnTo>
                  <a:lnTo>
                    <a:pt x="78" y="330"/>
                  </a:lnTo>
                  <a:lnTo>
                    <a:pt x="70" y="324"/>
                  </a:lnTo>
                  <a:lnTo>
                    <a:pt x="64" y="316"/>
                  </a:lnTo>
                  <a:lnTo>
                    <a:pt x="62" y="306"/>
                  </a:lnTo>
                  <a:lnTo>
                    <a:pt x="62" y="306"/>
                  </a:lnTo>
                  <a:lnTo>
                    <a:pt x="64" y="298"/>
                  </a:lnTo>
                  <a:lnTo>
                    <a:pt x="68" y="292"/>
                  </a:lnTo>
                  <a:lnTo>
                    <a:pt x="72" y="286"/>
                  </a:lnTo>
                  <a:lnTo>
                    <a:pt x="80" y="282"/>
                  </a:lnTo>
                  <a:lnTo>
                    <a:pt x="80" y="298"/>
                  </a:lnTo>
                  <a:lnTo>
                    <a:pt x="80" y="298"/>
                  </a:lnTo>
                  <a:lnTo>
                    <a:pt x="76" y="302"/>
                  </a:lnTo>
                  <a:lnTo>
                    <a:pt x="76" y="306"/>
                  </a:lnTo>
                  <a:lnTo>
                    <a:pt x="76" y="306"/>
                  </a:lnTo>
                  <a:lnTo>
                    <a:pt x="76" y="312"/>
                  </a:lnTo>
                  <a:lnTo>
                    <a:pt x="80" y="316"/>
                  </a:lnTo>
                  <a:lnTo>
                    <a:pt x="84" y="318"/>
                  </a:lnTo>
                  <a:lnTo>
                    <a:pt x="88" y="320"/>
                  </a:lnTo>
                  <a:lnTo>
                    <a:pt x="88" y="320"/>
                  </a:lnTo>
                  <a:lnTo>
                    <a:pt x="94" y="318"/>
                  </a:lnTo>
                  <a:lnTo>
                    <a:pt x="98" y="316"/>
                  </a:lnTo>
                  <a:lnTo>
                    <a:pt x="100" y="312"/>
                  </a:lnTo>
                  <a:lnTo>
                    <a:pt x="102" y="306"/>
                  </a:lnTo>
                  <a:lnTo>
                    <a:pt x="102" y="306"/>
                  </a:lnTo>
                  <a:lnTo>
                    <a:pt x="100" y="302"/>
                  </a:lnTo>
                  <a:lnTo>
                    <a:pt x="98" y="298"/>
                  </a:lnTo>
                  <a:lnTo>
                    <a:pt x="98" y="282"/>
                  </a:lnTo>
                  <a:lnTo>
                    <a:pt x="98" y="282"/>
                  </a:lnTo>
                  <a:lnTo>
                    <a:pt x="104" y="286"/>
                  </a:lnTo>
                  <a:lnTo>
                    <a:pt x="110" y="292"/>
                  </a:lnTo>
                  <a:lnTo>
                    <a:pt x="114" y="298"/>
                  </a:lnTo>
                  <a:lnTo>
                    <a:pt x="114" y="306"/>
                  </a:lnTo>
                  <a:lnTo>
                    <a:pt x="114" y="306"/>
                  </a:lnTo>
                  <a:lnTo>
                    <a:pt x="112" y="316"/>
                  </a:lnTo>
                  <a:lnTo>
                    <a:pt x="106" y="324"/>
                  </a:lnTo>
                  <a:lnTo>
                    <a:pt x="98" y="330"/>
                  </a:lnTo>
                  <a:lnTo>
                    <a:pt x="88" y="332"/>
                  </a:lnTo>
                  <a:lnTo>
                    <a:pt x="88" y="332"/>
                  </a:lnTo>
                  <a:lnTo>
                    <a:pt x="88" y="332"/>
                  </a:lnTo>
                  <a:lnTo>
                    <a:pt x="88" y="332"/>
                  </a:lnTo>
                  <a:close/>
                  <a:moveTo>
                    <a:pt x="82" y="304"/>
                  </a:moveTo>
                  <a:lnTo>
                    <a:pt x="82" y="272"/>
                  </a:lnTo>
                  <a:lnTo>
                    <a:pt x="94" y="272"/>
                  </a:lnTo>
                  <a:lnTo>
                    <a:pt x="94" y="304"/>
                  </a:lnTo>
                  <a:lnTo>
                    <a:pt x="82" y="304"/>
                  </a:lnTo>
                  <a:lnTo>
                    <a:pt x="82" y="304"/>
                  </a:lnTo>
                  <a:lnTo>
                    <a:pt x="82" y="304"/>
                  </a:lnTo>
                  <a:close/>
                  <a:moveTo>
                    <a:pt x="156" y="96"/>
                  </a:moveTo>
                  <a:lnTo>
                    <a:pt x="28" y="96"/>
                  </a:lnTo>
                  <a:lnTo>
                    <a:pt x="28" y="72"/>
                  </a:lnTo>
                  <a:lnTo>
                    <a:pt x="156" y="72"/>
                  </a:lnTo>
                  <a:lnTo>
                    <a:pt x="156" y="96"/>
                  </a:lnTo>
                  <a:lnTo>
                    <a:pt x="156" y="96"/>
                  </a:lnTo>
                  <a:lnTo>
                    <a:pt x="156" y="96"/>
                  </a:lnTo>
                  <a:close/>
                  <a:moveTo>
                    <a:pt x="156" y="58"/>
                  </a:moveTo>
                  <a:lnTo>
                    <a:pt x="28" y="58"/>
                  </a:lnTo>
                  <a:lnTo>
                    <a:pt x="28" y="34"/>
                  </a:lnTo>
                  <a:lnTo>
                    <a:pt x="156" y="34"/>
                  </a:lnTo>
                  <a:lnTo>
                    <a:pt x="156" y="58"/>
                  </a:lnTo>
                  <a:lnTo>
                    <a:pt x="156" y="58"/>
                  </a:lnTo>
                  <a:lnTo>
                    <a:pt x="156" y="58"/>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94"/>
            <p:cNvSpPr>
              <a:spLocks/>
            </p:cNvSpPr>
            <p:nvPr/>
          </p:nvSpPr>
          <p:spPr bwMode="auto">
            <a:xfrm>
              <a:off x="3999" y="2647"/>
              <a:ext cx="184" cy="384"/>
            </a:xfrm>
            <a:custGeom>
              <a:avLst/>
              <a:gdLst>
                <a:gd name="T0" fmla="*/ 0 w 184"/>
                <a:gd name="T1" fmla="*/ 0 h 384"/>
                <a:gd name="T2" fmla="*/ 184 w 184"/>
                <a:gd name="T3" fmla="*/ 0 h 384"/>
                <a:gd name="T4" fmla="*/ 184 w 184"/>
                <a:gd name="T5" fmla="*/ 384 h 384"/>
                <a:gd name="T6" fmla="*/ 0 w 184"/>
                <a:gd name="T7" fmla="*/ 384 h 384"/>
                <a:gd name="T8" fmla="*/ 0 w 184"/>
                <a:gd name="T9" fmla="*/ 0 h 384"/>
                <a:gd name="T10" fmla="*/ 0 w 184"/>
                <a:gd name="T11" fmla="*/ 0 h 384"/>
              </a:gdLst>
              <a:ahLst/>
              <a:cxnLst>
                <a:cxn ang="0">
                  <a:pos x="T0" y="T1"/>
                </a:cxn>
                <a:cxn ang="0">
                  <a:pos x="T2" y="T3"/>
                </a:cxn>
                <a:cxn ang="0">
                  <a:pos x="T4" y="T5"/>
                </a:cxn>
                <a:cxn ang="0">
                  <a:pos x="T6" y="T7"/>
                </a:cxn>
                <a:cxn ang="0">
                  <a:pos x="T8" y="T9"/>
                </a:cxn>
                <a:cxn ang="0">
                  <a:pos x="T10" y="T11"/>
                </a:cxn>
              </a:cxnLst>
              <a:rect l="0" t="0" r="r" b="b"/>
              <a:pathLst>
                <a:path w="184" h="384">
                  <a:moveTo>
                    <a:pt x="0" y="0"/>
                  </a:moveTo>
                  <a:lnTo>
                    <a:pt x="184" y="0"/>
                  </a:lnTo>
                  <a:lnTo>
                    <a:pt x="184" y="384"/>
                  </a:lnTo>
                  <a:lnTo>
                    <a:pt x="0" y="38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95"/>
            <p:cNvSpPr>
              <a:spLocks noEditPoints="1"/>
            </p:cNvSpPr>
            <p:nvPr/>
          </p:nvSpPr>
          <p:spPr bwMode="auto">
            <a:xfrm>
              <a:off x="3999" y="2647"/>
              <a:ext cx="184" cy="384"/>
            </a:xfrm>
            <a:custGeom>
              <a:avLst/>
              <a:gdLst>
                <a:gd name="T0" fmla="*/ 0 w 184"/>
                <a:gd name="T1" fmla="*/ 384 h 384"/>
                <a:gd name="T2" fmla="*/ 184 w 184"/>
                <a:gd name="T3" fmla="*/ 0 h 384"/>
                <a:gd name="T4" fmla="*/ 0 w 184"/>
                <a:gd name="T5" fmla="*/ 0 h 384"/>
                <a:gd name="T6" fmla="*/ 88 w 184"/>
                <a:gd name="T7" fmla="*/ 332 h 384"/>
                <a:gd name="T8" fmla="*/ 78 w 184"/>
                <a:gd name="T9" fmla="*/ 330 h 384"/>
                <a:gd name="T10" fmla="*/ 64 w 184"/>
                <a:gd name="T11" fmla="*/ 316 h 384"/>
                <a:gd name="T12" fmla="*/ 62 w 184"/>
                <a:gd name="T13" fmla="*/ 306 h 384"/>
                <a:gd name="T14" fmla="*/ 68 w 184"/>
                <a:gd name="T15" fmla="*/ 292 h 384"/>
                <a:gd name="T16" fmla="*/ 80 w 184"/>
                <a:gd name="T17" fmla="*/ 282 h 384"/>
                <a:gd name="T18" fmla="*/ 80 w 184"/>
                <a:gd name="T19" fmla="*/ 298 h 384"/>
                <a:gd name="T20" fmla="*/ 76 w 184"/>
                <a:gd name="T21" fmla="*/ 306 h 384"/>
                <a:gd name="T22" fmla="*/ 76 w 184"/>
                <a:gd name="T23" fmla="*/ 312 h 384"/>
                <a:gd name="T24" fmla="*/ 84 w 184"/>
                <a:gd name="T25" fmla="*/ 318 h 384"/>
                <a:gd name="T26" fmla="*/ 88 w 184"/>
                <a:gd name="T27" fmla="*/ 320 h 384"/>
                <a:gd name="T28" fmla="*/ 98 w 184"/>
                <a:gd name="T29" fmla="*/ 316 h 384"/>
                <a:gd name="T30" fmla="*/ 102 w 184"/>
                <a:gd name="T31" fmla="*/ 306 h 384"/>
                <a:gd name="T32" fmla="*/ 100 w 184"/>
                <a:gd name="T33" fmla="*/ 302 h 384"/>
                <a:gd name="T34" fmla="*/ 98 w 184"/>
                <a:gd name="T35" fmla="*/ 282 h 384"/>
                <a:gd name="T36" fmla="*/ 104 w 184"/>
                <a:gd name="T37" fmla="*/ 286 h 384"/>
                <a:gd name="T38" fmla="*/ 114 w 184"/>
                <a:gd name="T39" fmla="*/ 298 h 384"/>
                <a:gd name="T40" fmla="*/ 114 w 184"/>
                <a:gd name="T41" fmla="*/ 306 h 384"/>
                <a:gd name="T42" fmla="*/ 108 w 184"/>
                <a:gd name="T43" fmla="*/ 324 h 384"/>
                <a:gd name="T44" fmla="*/ 88 w 184"/>
                <a:gd name="T45" fmla="*/ 332 h 384"/>
                <a:gd name="T46" fmla="*/ 88 w 184"/>
                <a:gd name="T47" fmla="*/ 332 h 384"/>
                <a:gd name="T48" fmla="*/ 84 w 184"/>
                <a:gd name="T49" fmla="*/ 304 h 384"/>
                <a:gd name="T50" fmla="*/ 94 w 184"/>
                <a:gd name="T51" fmla="*/ 272 h 384"/>
                <a:gd name="T52" fmla="*/ 84 w 184"/>
                <a:gd name="T53" fmla="*/ 304 h 384"/>
                <a:gd name="T54" fmla="*/ 84 w 184"/>
                <a:gd name="T55" fmla="*/ 304 h 384"/>
                <a:gd name="T56" fmla="*/ 30 w 184"/>
                <a:gd name="T57" fmla="*/ 96 h 384"/>
                <a:gd name="T58" fmla="*/ 156 w 184"/>
                <a:gd name="T59" fmla="*/ 72 h 384"/>
                <a:gd name="T60" fmla="*/ 156 w 184"/>
                <a:gd name="T61" fmla="*/ 96 h 384"/>
                <a:gd name="T62" fmla="*/ 156 w 184"/>
                <a:gd name="T63" fmla="*/ 58 h 384"/>
                <a:gd name="T64" fmla="*/ 30 w 184"/>
                <a:gd name="T65" fmla="*/ 34 h 384"/>
                <a:gd name="T66" fmla="*/ 156 w 184"/>
                <a:gd name="T67" fmla="*/ 58 h 384"/>
                <a:gd name="T68" fmla="*/ 156 w 184"/>
                <a:gd name="T6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384">
                  <a:moveTo>
                    <a:pt x="0" y="0"/>
                  </a:moveTo>
                  <a:lnTo>
                    <a:pt x="0" y="384"/>
                  </a:lnTo>
                  <a:lnTo>
                    <a:pt x="184" y="384"/>
                  </a:lnTo>
                  <a:lnTo>
                    <a:pt x="184" y="0"/>
                  </a:lnTo>
                  <a:lnTo>
                    <a:pt x="0" y="0"/>
                  </a:lnTo>
                  <a:lnTo>
                    <a:pt x="0" y="0"/>
                  </a:lnTo>
                  <a:lnTo>
                    <a:pt x="0" y="0"/>
                  </a:lnTo>
                  <a:close/>
                  <a:moveTo>
                    <a:pt x="88" y="332"/>
                  </a:moveTo>
                  <a:lnTo>
                    <a:pt x="88" y="332"/>
                  </a:lnTo>
                  <a:lnTo>
                    <a:pt x="78" y="330"/>
                  </a:lnTo>
                  <a:lnTo>
                    <a:pt x="70" y="324"/>
                  </a:lnTo>
                  <a:lnTo>
                    <a:pt x="64" y="316"/>
                  </a:lnTo>
                  <a:lnTo>
                    <a:pt x="62" y="306"/>
                  </a:lnTo>
                  <a:lnTo>
                    <a:pt x="62" y="306"/>
                  </a:lnTo>
                  <a:lnTo>
                    <a:pt x="64" y="298"/>
                  </a:lnTo>
                  <a:lnTo>
                    <a:pt x="68" y="292"/>
                  </a:lnTo>
                  <a:lnTo>
                    <a:pt x="72" y="286"/>
                  </a:lnTo>
                  <a:lnTo>
                    <a:pt x="80" y="282"/>
                  </a:lnTo>
                  <a:lnTo>
                    <a:pt x="80" y="298"/>
                  </a:lnTo>
                  <a:lnTo>
                    <a:pt x="80" y="298"/>
                  </a:lnTo>
                  <a:lnTo>
                    <a:pt x="76" y="302"/>
                  </a:lnTo>
                  <a:lnTo>
                    <a:pt x="76" y="306"/>
                  </a:lnTo>
                  <a:lnTo>
                    <a:pt x="76" y="306"/>
                  </a:lnTo>
                  <a:lnTo>
                    <a:pt x="76" y="312"/>
                  </a:lnTo>
                  <a:lnTo>
                    <a:pt x="80" y="316"/>
                  </a:lnTo>
                  <a:lnTo>
                    <a:pt x="84" y="318"/>
                  </a:lnTo>
                  <a:lnTo>
                    <a:pt x="88" y="320"/>
                  </a:lnTo>
                  <a:lnTo>
                    <a:pt x="88" y="320"/>
                  </a:lnTo>
                  <a:lnTo>
                    <a:pt x="94" y="318"/>
                  </a:lnTo>
                  <a:lnTo>
                    <a:pt x="98" y="316"/>
                  </a:lnTo>
                  <a:lnTo>
                    <a:pt x="100" y="312"/>
                  </a:lnTo>
                  <a:lnTo>
                    <a:pt x="102" y="306"/>
                  </a:lnTo>
                  <a:lnTo>
                    <a:pt x="102" y="306"/>
                  </a:lnTo>
                  <a:lnTo>
                    <a:pt x="100" y="302"/>
                  </a:lnTo>
                  <a:lnTo>
                    <a:pt x="98" y="298"/>
                  </a:lnTo>
                  <a:lnTo>
                    <a:pt x="98" y="282"/>
                  </a:lnTo>
                  <a:lnTo>
                    <a:pt x="98" y="282"/>
                  </a:lnTo>
                  <a:lnTo>
                    <a:pt x="104" y="286"/>
                  </a:lnTo>
                  <a:lnTo>
                    <a:pt x="110" y="292"/>
                  </a:lnTo>
                  <a:lnTo>
                    <a:pt x="114" y="298"/>
                  </a:lnTo>
                  <a:lnTo>
                    <a:pt x="114" y="306"/>
                  </a:lnTo>
                  <a:lnTo>
                    <a:pt x="114" y="306"/>
                  </a:lnTo>
                  <a:lnTo>
                    <a:pt x="112" y="316"/>
                  </a:lnTo>
                  <a:lnTo>
                    <a:pt x="108" y="324"/>
                  </a:lnTo>
                  <a:lnTo>
                    <a:pt x="98" y="330"/>
                  </a:lnTo>
                  <a:lnTo>
                    <a:pt x="88" y="332"/>
                  </a:lnTo>
                  <a:lnTo>
                    <a:pt x="88" y="332"/>
                  </a:lnTo>
                  <a:lnTo>
                    <a:pt x="88" y="332"/>
                  </a:lnTo>
                  <a:lnTo>
                    <a:pt x="88" y="332"/>
                  </a:lnTo>
                  <a:close/>
                  <a:moveTo>
                    <a:pt x="84" y="304"/>
                  </a:moveTo>
                  <a:lnTo>
                    <a:pt x="84" y="272"/>
                  </a:lnTo>
                  <a:lnTo>
                    <a:pt x="94" y="272"/>
                  </a:lnTo>
                  <a:lnTo>
                    <a:pt x="94" y="304"/>
                  </a:lnTo>
                  <a:lnTo>
                    <a:pt x="84" y="304"/>
                  </a:lnTo>
                  <a:lnTo>
                    <a:pt x="84" y="304"/>
                  </a:lnTo>
                  <a:lnTo>
                    <a:pt x="84" y="304"/>
                  </a:lnTo>
                  <a:close/>
                  <a:moveTo>
                    <a:pt x="156" y="96"/>
                  </a:moveTo>
                  <a:lnTo>
                    <a:pt x="30" y="96"/>
                  </a:lnTo>
                  <a:lnTo>
                    <a:pt x="30" y="72"/>
                  </a:lnTo>
                  <a:lnTo>
                    <a:pt x="156" y="72"/>
                  </a:lnTo>
                  <a:lnTo>
                    <a:pt x="156" y="96"/>
                  </a:lnTo>
                  <a:lnTo>
                    <a:pt x="156" y="96"/>
                  </a:lnTo>
                  <a:lnTo>
                    <a:pt x="156" y="96"/>
                  </a:lnTo>
                  <a:close/>
                  <a:moveTo>
                    <a:pt x="156" y="58"/>
                  </a:moveTo>
                  <a:lnTo>
                    <a:pt x="30" y="58"/>
                  </a:lnTo>
                  <a:lnTo>
                    <a:pt x="30" y="34"/>
                  </a:lnTo>
                  <a:lnTo>
                    <a:pt x="156" y="34"/>
                  </a:lnTo>
                  <a:lnTo>
                    <a:pt x="156" y="58"/>
                  </a:lnTo>
                  <a:lnTo>
                    <a:pt x="156" y="58"/>
                  </a:lnTo>
                  <a:lnTo>
                    <a:pt x="156" y="58"/>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96"/>
            <p:cNvSpPr>
              <a:spLocks/>
            </p:cNvSpPr>
            <p:nvPr/>
          </p:nvSpPr>
          <p:spPr bwMode="auto">
            <a:xfrm>
              <a:off x="3471" y="2647"/>
              <a:ext cx="182" cy="384"/>
            </a:xfrm>
            <a:custGeom>
              <a:avLst/>
              <a:gdLst>
                <a:gd name="T0" fmla="*/ 0 w 182"/>
                <a:gd name="T1" fmla="*/ 0 h 384"/>
                <a:gd name="T2" fmla="*/ 182 w 182"/>
                <a:gd name="T3" fmla="*/ 0 h 384"/>
                <a:gd name="T4" fmla="*/ 182 w 182"/>
                <a:gd name="T5" fmla="*/ 384 h 384"/>
                <a:gd name="T6" fmla="*/ 0 w 182"/>
                <a:gd name="T7" fmla="*/ 384 h 384"/>
                <a:gd name="T8" fmla="*/ 0 w 182"/>
                <a:gd name="T9" fmla="*/ 0 h 384"/>
                <a:gd name="T10" fmla="*/ 0 w 182"/>
                <a:gd name="T11" fmla="*/ 0 h 384"/>
              </a:gdLst>
              <a:ahLst/>
              <a:cxnLst>
                <a:cxn ang="0">
                  <a:pos x="T0" y="T1"/>
                </a:cxn>
                <a:cxn ang="0">
                  <a:pos x="T2" y="T3"/>
                </a:cxn>
                <a:cxn ang="0">
                  <a:pos x="T4" y="T5"/>
                </a:cxn>
                <a:cxn ang="0">
                  <a:pos x="T6" y="T7"/>
                </a:cxn>
                <a:cxn ang="0">
                  <a:pos x="T8" y="T9"/>
                </a:cxn>
                <a:cxn ang="0">
                  <a:pos x="T10" y="T11"/>
                </a:cxn>
              </a:cxnLst>
              <a:rect l="0" t="0" r="r" b="b"/>
              <a:pathLst>
                <a:path w="182" h="384">
                  <a:moveTo>
                    <a:pt x="0" y="0"/>
                  </a:moveTo>
                  <a:lnTo>
                    <a:pt x="182" y="0"/>
                  </a:lnTo>
                  <a:lnTo>
                    <a:pt x="182" y="384"/>
                  </a:lnTo>
                  <a:lnTo>
                    <a:pt x="0" y="38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97"/>
            <p:cNvSpPr>
              <a:spLocks noEditPoints="1"/>
            </p:cNvSpPr>
            <p:nvPr/>
          </p:nvSpPr>
          <p:spPr bwMode="auto">
            <a:xfrm>
              <a:off x="3471" y="2647"/>
              <a:ext cx="182" cy="384"/>
            </a:xfrm>
            <a:custGeom>
              <a:avLst/>
              <a:gdLst>
                <a:gd name="T0" fmla="*/ 0 w 182"/>
                <a:gd name="T1" fmla="*/ 384 h 384"/>
                <a:gd name="T2" fmla="*/ 182 w 182"/>
                <a:gd name="T3" fmla="*/ 0 h 384"/>
                <a:gd name="T4" fmla="*/ 0 w 182"/>
                <a:gd name="T5" fmla="*/ 0 h 384"/>
                <a:gd name="T6" fmla="*/ 86 w 182"/>
                <a:gd name="T7" fmla="*/ 332 h 384"/>
                <a:gd name="T8" fmla="*/ 76 w 182"/>
                <a:gd name="T9" fmla="*/ 330 h 384"/>
                <a:gd name="T10" fmla="*/ 62 w 182"/>
                <a:gd name="T11" fmla="*/ 316 h 384"/>
                <a:gd name="T12" fmla="*/ 60 w 182"/>
                <a:gd name="T13" fmla="*/ 306 h 384"/>
                <a:gd name="T14" fmla="*/ 66 w 182"/>
                <a:gd name="T15" fmla="*/ 292 h 384"/>
                <a:gd name="T16" fmla="*/ 78 w 182"/>
                <a:gd name="T17" fmla="*/ 282 h 384"/>
                <a:gd name="T18" fmla="*/ 78 w 182"/>
                <a:gd name="T19" fmla="*/ 298 h 384"/>
                <a:gd name="T20" fmla="*/ 74 w 182"/>
                <a:gd name="T21" fmla="*/ 306 h 384"/>
                <a:gd name="T22" fmla="*/ 74 w 182"/>
                <a:gd name="T23" fmla="*/ 312 h 384"/>
                <a:gd name="T24" fmla="*/ 82 w 182"/>
                <a:gd name="T25" fmla="*/ 318 h 384"/>
                <a:gd name="T26" fmla="*/ 86 w 182"/>
                <a:gd name="T27" fmla="*/ 320 h 384"/>
                <a:gd name="T28" fmla="*/ 96 w 182"/>
                <a:gd name="T29" fmla="*/ 316 h 384"/>
                <a:gd name="T30" fmla="*/ 100 w 182"/>
                <a:gd name="T31" fmla="*/ 306 h 384"/>
                <a:gd name="T32" fmla="*/ 98 w 182"/>
                <a:gd name="T33" fmla="*/ 302 h 384"/>
                <a:gd name="T34" fmla="*/ 96 w 182"/>
                <a:gd name="T35" fmla="*/ 282 h 384"/>
                <a:gd name="T36" fmla="*/ 102 w 182"/>
                <a:gd name="T37" fmla="*/ 286 h 384"/>
                <a:gd name="T38" fmla="*/ 112 w 182"/>
                <a:gd name="T39" fmla="*/ 298 h 384"/>
                <a:gd name="T40" fmla="*/ 112 w 182"/>
                <a:gd name="T41" fmla="*/ 306 h 384"/>
                <a:gd name="T42" fmla="*/ 106 w 182"/>
                <a:gd name="T43" fmla="*/ 324 h 384"/>
                <a:gd name="T44" fmla="*/ 86 w 182"/>
                <a:gd name="T45" fmla="*/ 332 h 384"/>
                <a:gd name="T46" fmla="*/ 86 w 182"/>
                <a:gd name="T47" fmla="*/ 332 h 384"/>
                <a:gd name="T48" fmla="*/ 82 w 182"/>
                <a:gd name="T49" fmla="*/ 304 h 384"/>
                <a:gd name="T50" fmla="*/ 92 w 182"/>
                <a:gd name="T51" fmla="*/ 272 h 384"/>
                <a:gd name="T52" fmla="*/ 82 w 182"/>
                <a:gd name="T53" fmla="*/ 304 h 384"/>
                <a:gd name="T54" fmla="*/ 82 w 182"/>
                <a:gd name="T55" fmla="*/ 304 h 384"/>
                <a:gd name="T56" fmla="*/ 28 w 182"/>
                <a:gd name="T57" fmla="*/ 96 h 384"/>
                <a:gd name="T58" fmla="*/ 154 w 182"/>
                <a:gd name="T59" fmla="*/ 72 h 384"/>
                <a:gd name="T60" fmla="*/ 154 w 182"/>
                <a:gd name="T61" fmla="*/ 96 h 384"/>
                <a:gd name="T62" fmla="*/ 154 w 182"/>
                <a:gd name="T63" fmla="*/ 58 h 384"/>
                <a:gd name="T64" fmla="*/ 28 w 182"/>
                <a:gd name="T65" fmla="*/ 34 h 384"/>
                <a:gd name="T66" fmla="*/ 154 w 182"/>
                <a:gd name="T67" fmla="*/ 58 h 384"/>
                <a:gd name="T68" fmla="*/ 154 w 182"/>
                <a:gd name="T6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 h="384">
                  <a:moveTo>
                    <a:pt x="0" y="0"/>
                  </a:moveTo>
                  <a:lnTo>
                    <a:pt x="0" y="384"/>
                  </a:lnTo>
                  <a:lnTo>
                    <a:pt x="182" y="384"/>
                  </a:lnTo>
                  <a:lnTo>
                    <a:pt x="182" y="0"/>
                  </a:lnTo>
                  <a:lnTo>
                    <a:pt x="0" y="0"/>
                  </a:lnTo>
                  <a:lnTo>
                    <a:pt x="0" y="0"/>
                  </a:lnTo>
                  <a:lnTo>
                    <a:pt x="0" y="0"/>
                  </a:lnTo>
                  <a:close/>
                  <a:moveTo>
                    <a:pt x="86" y="332"/>
                  </a:moveTo>
                  <a:lnTo>
                    <a:pt x="86" y="332"/>
                  </a:lnTo>
                  <a:lnTo>
                    <a:pt x="76" y="330"/>
                  </a:lnTo>
                  <a:lnTo>
                    <a:pt x="68" y="324"/>
                  </a:lnTo>
                  <a:lnTo>
                    <a:pt x="62" y="316"/>
                  </a:lnTo>
                  <a:lnTo>
                    <a:pt x="60" y="306"/>
                  </a:lnTo>
                  <a:lnTo>
                    <a:pt x="60" y="306"/>
                  </a:lnTo>
                  <a:lnTo>
                    <a:pt x="62" y="298"/>
                  </a:lnTo>
                  <a:lnTo>
                    <a:pt x="66" y="292"/>
                  </a:lnTo>
                  <a:lnTo>
                    <a:pt x="70" y="286"/>
                  </a:lnTo>
                  <a:lnTo>
                    <a:pt x="78" y="282"/>
                  </a:lnTo>
                  <a:lnTo>
                    <a:pt x="78" y="298"/>
                  </a:lnTo>
                  <a:lnTo>
                    <a:pt x="78" y="298"/>
                  </a:lnTo>
                  <a:lnTo>
                    <a:pt x="74" y="302"/>
                  </a:lnTo>
                  <a:lnTo>
                    <a:pt x="74" y="306"/>
                  </a:lnTo>
                  <a:lnTo>
                    <a:pt x="74" y="306"/>
                  </a:lnTo>
                  <a:lnTo>
                    <a:pt x="74" y="312"/>
                  </a:lnTo>
                  <a:lnTo>
                    <a:pt x="78" y="316"/>
                  </a:lnTo>
                  <a:lnTo>
                    <a:pt x="82" y="318"/>
                  </a:lnTo>
                  <a:lnTo>
                    <a:pt x="86" y="320"/>
                  </a:lnTo>
                  <a:lnTo>
                    <a:pt x="86" y="320"/>
                  </a:lnTo>
                  <a:lnTo>
                    <a:pt x="92" y="318"/>
                  </a:lnTo>
                  <a:lnTo>
                    <a:pt x="96" y="316"/>
                  </a:lnTo>
                  <a:lnTo>
                    <a:pt x="98" y="312"/>
                  </a:lnTo>
                  <a:lnTo>
                    <a:pt x="100" y="306"/>
                  </a:lnTo>
                  <a:lnTo>
                    <a:pt x="100" y="306"/>
                  </a:lnTo>
                  <a:lnTo>
                    <a:pt x="98" y="302"/>
                  </a:lnTo>
                  <a:lnTo>
                    <a:pt x="96" y="298"/>
                  </a:lnTo>
                  <a:lnTo>
                    <a:pt x="96" y="282"/>
                  </a:lnTo>
                  <a:lnTo>
                    <a:pt x="96" y="282"/>
                  </a:lnTo>
                  <a:lnTo>
                    <a:pt x="102" y="286"/>
                  </a:lnTo>
                  <a:lnTo>
                    <a:pt x="108" y="292"/>
                  </a:lnTo>
                  <a:lnTo>
                    <a:pt x="112" y="298"/>
                  </a:lnTo>
                  <a:lnTo>
                    <a:pt x="112" y="306"/>
                  </a:lnTo>
                  <a:lnTo>
                    <a:pt x="112" y="306"/>
                  </a:lnTo>
                  <a:lnTo>
                    <a:pt x="110" y="316"/>
                  </a:lnTo>
                  <a:lnTo>
                    <a:pt x="106" y="324"/>
                  </a:lnTo>
                  <a:lnTo>
                    <a:pt x="96" y="330"/>
                  </a:lnTo>
                  <a:lnTo>
                    <a:pt x="86" y="332"/>
                  </a:lnTo>
                  <a:lnTo>
                    <a:pt x="86" y="332"/>
                  </a:lnTo>
                  <a:lnTo>
                    <a:pt x="86" y="332"/>
                  </a:lnTo>
                  <a:lnTo>
                    <a:pt x="86" y="332"/>
                  </a:lnTo>
                  <a:close/>
                  <a:moveTo>
                    <a:pt x="82" y="304"/>
                  </a:moveTo>
                  <a:lnTo>
                    <a:pt x="82" y="272"/>
                  </a:lnTo>
                  <a:lnTo>
                    <a:pt x="92" y="272"/>
                  </a:lnTo>
                  <a:lnTo>
                    <a:pt x="92" y="304"/>
                  </a:lnTo>
                  <a:lnTo>
                    <a:pt x="82" y="304"/>
                  </a:lnTo>
                  <a:lnTo>
                    <a:pt x="82" y="304"/>
                  </a:lnTo>
                  <a:lnTo>
                    <a:pt x="82" y="304"/>
                  </a:lnTo>
                  <a:close/>
                  <a:moveTo>
                    <a:pt x="154" y="96"/>
                  </a:moveTo>
                  <a:lnTo>
                    <a:pt x="28" y="96"/>
                  </a:lnTo>
                  <a:lnTo>
                    <a:pt x="28" y="72"/>
                  </a:lnTo>
                  <a:lnTo>
                    <a:pt x="154" y="72"/>
                  </a:lnTo>
                  <a:lnTo>
                    <a:pt x="154" y="96"/>
                  </a:lnTo>
                  <a:lnTo>
                    <a:pt x="154" y="96"/>
                  </a:lnTo>
                  <a:lnTo>
                    <a:pt x="154" y="96"/>
                  </a:lnTo>
                  <a:close/>
                  <a:moveTo>
                    <a:pt x="154" y="58"/>
                  </a:moveTo>
                  <a:lnTo>
                    <a:pt x="28" y="58"/>
                  </a:lnTo>
                  <a:lnTo>
                    <a:pt x="28" y="34"/>
                  </a:lnTo>
                  <a:lnTo>
                    <a:pt x="154" y="34"/>
                  </a:lnTo>
                  <a:lnTo>
                    <a:pt x="154" y="58"/>
                  </a:lnTo>
                  <a:lnTo>
                    <a:pt x="154" y="58"/>
                  </a:lnTo>
                  <a:lnTo>
                    <a:pt x="154" y="58"/>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19"/>
            <p:cNvSpPr>
              <a:spLocks/>
            </p:cNvSpPr>
            <p:nvPr/>
          </p:nvSpPr>
          <p:spPr bwMode="auto">
            <a:xfrm>
              <a:off x="5733" y="1273"/>
              <a:ext cx="158" cy="158"/>
            </a:xfrm>
            <a:custGeom>
              <a:avLst/>
              <a:gdLst>
                <a:gd name="T0" fmla="*/ 156 w 158"/>
                <a:gd name="T1" fmla="*/ 62 h 158"/>
                <a:gd name="T2" fmla="*/ 156 w 158"/>
                <a:gd name="T3" fmla="*/ 62 h 158"/>
                <a:gd name="T4" fmla="*/ 158 w 158"/>
                <a:gd name="T5" fmla="*/ 72 h 158"/>
                <a:gd name="T6" fmla="*/ 158 w 158"/>
                <a:gd name="T7" fmla="*/ 82 h 158"/>
                <a:gd name="T8" fmla="*/ 158 w 158"/>
                <a:gd name="T9" fmla="*/ 92 h 158"/>
                <a:gd name="T10" fmla="*/ 156 w 158"/>
                <a:gd name="T11" fmla="*/ 102 h 158"/>
                <a:gd name="T12" fmla="*/ 152 w 158"/>
                <a:gd name="T13" fmla="*/ 112 h 158"/>
                <a:gd name="T14" fmla="*/ 148 w 158"/>
                <a:gd name="T15" fmla="*/ 120 h 158"/>
                <a:gd name="T16" fmla="*/ 136 w 158"/>
                <a:gd name="T17" fmla="*/ 136 h 158"/>
                <a:gd name="T18" fmla="*/ 120 w 158"/>
                <a:gd name="T19" fmla="*/ 148 h 158"/>
                <a:gd name="T20" fmla="*/ 112 w 158"/>
                <a:gd name="T21" fmla="*/ 152 h 158"/>
                <a:gd name="T22" fmla="*/ 102 w 158"/>
                <a:gd name="T23" fmla="*/ 156 h 158"/>
                <a:gd name="T24" fmla="*/ 92 w 158"/>
                <a:gd name="T25" fmla="*/ 158 h 158"/>
                <a:gd name="T26" fmla="*/ 82 w 158"/>
                <a:gd name="T27" fmla="*/ 158 h 158"/>
                <a:gd name="T28" fmla="*/ 72 w 158"/>
                <a:gd name="T29" fmla="*/ 158 h 158"/>
                <a:gd name="T30" fmla="*/ 62 w 158"/>
                <a:gd name="T31" fmla="*/ 156 h 158"/>
                <a:gd name="T32" fmla="*/ 62 w 158"/>
                <a:gd name="T33" fmla="*/ 156 h 158"/>
                <a:gd name="T34" fmla="*/ 52 w 158"/>
                <a:gd name="T35" fmla="*/ 154 h 158"/>
                <a:gd name="T36" fmla="*/ 42 w 158"/>
                <a:gd name="T37" fmla="*/ 148 h 158"/>
                <a:gd name="T38" fmla="*/ 32 w 158"/>
                <a:gd name="T39" fmla="*/ 142 h 158"/>
                <a:gd name="T40" fmla="*/ 24 w 158"/>
                <a:gd name="T41" fmla="*/ 136 h 158"/>
                <a:gd name="T42" fmla="*/ 16 w 158"/>
                <a:gd name="T43" fmla="*/ 128 h 158"/>
                <a:gd name="T44" fmla="*/ 10 w 158"/>
                <a:gd name="T45" fmla="*/ 118 h 158"/>
                <a:gd name="T46" fmla="*/ 6 w 158"/>
                <a:gd name="T47" fmla="*/ 108 h 158"/>
                <a:gd name="T48" fmla="*/ 2 w 158"/>
                <a:gd name="T49" fmla="*/ 98 h 158"/>
                <a:gd name="T50" fmla="*/ 2 w 158"/>
                <a:gd name="T51" fmla="*/ 98 h 158"/>
                <a:gd name="T52" fmla="*/ 2 w 158"/>
                <a:gd name="T53" fmla="*/ 86 h 158"/>
                <a:gd name="T54" fmla="*/ 0 w 158"/>
                <a:gd name="T55" fmla="*/ 76 h 158"/>
                <a:gd name="T56" fmla="*/ 2 w 158"/>
                <a:gd name="T57" fmla="*/ 66 h 158"/>
                <a:gd name="T58" fmla="*/ 4 w 158"/>
                <a:gd name="T59" fmla="*/ 56 h 158"/>
                <a:gd name="T60" fmla="*/ 8 w 158"/>
                <a:gd name="T61" fmla="*/ 48 h 158"/>
                <a:gd name="T62" fmla="*/ 12 w 158"/>
                <a:gd name="T63" fmla="*/ 38 h 158"/>
                <a:gd name="T64" fmla="*/ 24 w 158"/>
                <a:gd name="T65" fmla="*/ 24 h 158"/>
                <a:gd name="T66" fmla="*/ 40 w 158"/>
                <a:gd name="T67" fmla="*/ 12 h 158"/>
                <a:gd name="T68" fmla="*/ 48 w 158"/>
                <a:gd name="T69" fmla="*/ 8 h 158"/>
                <a:gd name="T70" fmla="*/ 56 w 158"/>
                <a:gd name="T71" fmla="*/ 4 h 158"/>
                <a:gd name="T72" fmla="*/ 66 w 158"/>
                <a:gd name="T73" fmla="*/ 2 h 158"/>
                <a:gd name="T74" fmla="*/ 76 w 158"/>
                <a:gd name="T75" fmla="*/ 0 h 158"/>
                <a:gd name="T76" fmla="*/ 88 w 158"/>
                <a:gd name="T77" fmla="*/ 0 h 158"/>
                <a:gd name="T78" fmla="*/ 98 w 158"/>
                <a:gd name="T79" fmla="*/ 2 h 158"/>
                <a:gd name="T80" fmla="*/ 98 w 158"/>
                <a:gd name="T81" fmla="*/ 2 h 158"/>
                <a:gd name="T82" fmla="*/ 108 w 158"/>
                <a:gd name="T83" fmla="*/ 6 h 158"/>
                <a:gd name="T84" fmla="*/ 118 w 158"/>
                <a:gd name="T85" fmla="*/ 10 h 158"/>
                <a:gd name="T86" fmla="*/ 128 w 158"/>
                <a:gd name="T87" fmla="*/ 16 h 158"/>
                <a:gd name="T88" fmla="*/ 136 w 158"/>
                <a:gd name="T89" fmla="*/ 24 h 158"/>
                <a:gd name="T90" fmla="*/ 142 w 158"/>
                <a:gd name="T91" fmla="*/ 32 h 158"/>
                <a:gd name="T92" fmla="*/ 148 w 158"/>
                <a:gd name="T93" fmla="*/ 40 h 158"/>
                <a:gd name="T94" fmla="*/ 154 w 158"/>
                <a:gd name="T95" fmla="*/ 50 h 158"/>
                <a:gd name="T96" fmla="*/ 156 w 158"/>
                <a:gd name="T97" fmla="*/ 62 h 158"/>
                <a:gd name="T98" fmla="*/ 156 w 158"/>
                <a:gd name="T99" fmla="*/ 6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58">
                  <a:moveTo>
                    <a:pt x="156" y="62"/>
                  </a:moveTo>
                  <a:lnTo>
                    <a:pt x="156" y="62"/>
                  </a:lnTo>
                  <a:lnTo>
                    <a:pt x="158" y="72"/>
                  </a:lnTo>
                  <a:lnTo>
                    <a:pt x="158" y="82"/>
                  </a:lnTo>
                  <a:lnTo>
                    <a:pt x="158" y="92"/>
                  </a:lnTo>
                  <a:lnTo>
                    <a:pt x="156" y="102"/>
                  </a:lnTo>
                  <a:lnTo>
                    <a:pt x="152" y="112"/>
                  </a:lnTo>
                  <a:lnTo>
                    <a:pt x="148" y="120"/>
                  </a:lnTo>
                  <a:lnTo>
                    <a:pt x="136" y="136"/>
                  </a:lnTo>
                  <a:lnTo>
                    <a:pt x="120" y="148"/>
                  </a:lnTo>
                  <a:lnTo>
                    <a:pt x="112" y="152"/>
                  </a:lnTo>
                  <a:lnTo>
                    <a:pt x="102" y="156"/>
                  </a:lnTo>
                  <a:lnTo>
                    <a:pt x="92" y="158"/>
                  </a:lnTo>
                  <a:lnTo>
                    <a:pt x="82" y="158"/>
                  </a:lnTo>
                  <a:lnTo>
                    <a:pt x="72" y="158"/>
                  </a:lnTo>
                  <a:lnTo>
                    <a:pt x="62" y="156"/>
                  </a:lnTo>
                  <a:lnTo>
                    <a:pt x="62" y="156"/>
                  </a:lnTo>
                  <a:lnTo>
                    <a:pt x="52" y="154"/>
                  </a:lnTo>
                  <a:lnTo>
                    <a:pt x="42" y="148"/>
                  </a:lnTo>
                  <a:lnTo>
                    <a:pt x="32" y="142"/>
                  </a:lnTo>
                  <a:lnTo>
                    <a:pt x="24" y="136"/>
                  </a:lnTo>
                  <a:lnTo>
                    <a:pt x="16" y="128"/>
                  </a:lnTo>
                  <a:lnTo>
                    <a:pt x="10" y="118"/>
                  </a:lnTo>
                  <a:lnTo>
                    <a:pt x="6" y="108"/>
                  </a:lnTo>
                  <a:lnTo>
                    <a:pt x="2" y="98"/>
                  </a:lnTo>
                  <a:lnTo>
                    <a:pt x="2" y="98"/>
                  </a:lnTo>
                  <a:lnTo>
                    <a:pt x="2" y="86"/>
                  </a:lnTo>
                  <a:lnTo>
                    <a:pt x="0" y="76"/>
                  </a:lnTo>
                  <a:lnTo>
                    <a:pt x="2" y="66"/>
                  </a:lnTo>
                  <a:lnTo>
                    <a:pt x="4" y="56"/>
                  </a:lnTo>
                  <a:lnTo>
                    <a:pt x="8" y="48"/>
                  </a:lnTo>
                  <a:lnTo>
                    <a:pt x="12" y="38"/>
                  </a:lnTo>
                  <a:lnTo>
                    <a:pt x="24" y="24"/>
                  </a:lnTo>
                  <a:lnTo>
                    <a:pt x="40" y="12"/>
                  </a:lnTo>
                  <a:lnTo>
                    <a:pt x="48" y="8"/>
                  </a:lnTo>
                  <a:lnTo>
                    <a:pt x="56" y="4"/>
                  </a:lnTo>
                  <a:lnTo>
                    <a:pt x="66" y="2"/>
                  </a:lnTo>
                  <a:lnTo>
                    <a:pt x="76" y="0"/>
                  </a:lnTo>
                  <a:lnTo>
                    <a:pt x="88" y="0"/>
                  </a:lnTo>
                  <a:lnTo>
                    <a:pt x="98" y="2"/>
                  </a:lnTo>
                  <a:lnTo>
                    <a:pt x="98" y="2"/>
                  </a:lnTo>
                  <a:lnTo>
                    <a:pt x="108" y="6"/>
                  </a:lnTo>
                  <a:lnTo>
                    <a:pt x="118" y="10"/>
                  </a:lnTo>
                  <a:lnTo>
                    <a:pt x="128" y="16"/>
                  </a:lnTo>
                  <a:lnTo>
                    <a:pt x="136" y="24"/>
                  </a:lnTo>
                  <a:lnTo>
                    <a:pt x="142" y="32"/>
                  </a:lnTo>
                  <a:lnTo>
                    <a:pt x="148" y="40"/>
                  </a:lnTo>
                  <a:lnTo>
                    <a:pt x="154" y="50"/>
                  </a:lnTo>
                  <a:lnTo>
                    <a:pt x="156" y="62"/>
                  </a:lnTo>
                  <a:lnTo>
                    <a:pt x="156" y="6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20"/>
            <p:cNvSpPr>
              <a:spLocks/>
            </p:cNvSpPr>
            <p:nvPr/>
          </p:nvSpPr>
          <p:spPr bwMode="auto">
            <a:xfrm>
              <a:off x="5673" y="1455"/>
              <a:ext cx="278" cy="256"/>
            </a:xfrm>
            <a:custGeom>
              <a:avLst/>
              <a:gdLst>
                <a:gd name="T0" fmla="*/ 94 w 278"/>
                <a:gd name="T1" fmla="*/ 0 h 256"/>
                <a:gd name="T2" fmla="*/ 94 w 278"/>
                <a:gd name="T3" fmla="*/ 0 h 256"/>
                <a:gd name="T4" fmla="*/ 94 w 278"/>
                <a:gd name="T5" fmla="*/ 0 h 256"/>
                <a:gd name="T6" fmla="*/ 94 w 278"/>
                <a:gd name="T7" fmla="*/ 0 h 256"/>
                <a:gd name="T8" fmla="*/ 94 w 278"/>
                <a:gd name="T9" fmla="*/ 0 h 256"/>
                <a:gd name="T10" fmla="*/ 66 w 278"/>
                <a:gd name="T11" fmla="*/ 0 h 256"/>
                <a:gd name="T12" fmla="*/ 66 w 278"/>
                <a:gd name="T13" fmla="*/ 0 h 256"/>
                <a:gd name="T14" fmla="*/ 54 w 278"/>
                <a:gd name="T15" fmla="*/ 2 h 256"/>
                <a:gd name="T16" fmla="*/ 40 w 278"/>
                <a:gd name="T17" fmla="*/ 6 h 256"/>
                <a:gd name="T18" fmla="*/ 28 w 278"/>
                <a:gd name="T19" fmla="*/ 12 h 256"/>
                <a:gd name="T20" fmla="*/ 18 w 278"/>
                <a:gd name="T21" fmla="*/ 22 h 256"/>
                <a:gd name="T22" fmla="*/ 18 w 278"/>
                <a:gd name="T23" fmla="*/ 22 h 256"/>
                <a:gd name="T24" fmla="*/ 12 w 278"/>
                <a:gd name="T25" fmla="*/ 30 h 256"/>
                <a:gd name="T26" fmla="*/ 6 w 278"/>
                <a:gd name="T27" fmla="*/ 42 h 256"/>
                <a:gd name="T28" fmla="*/ 2 w 278"/>
                <a:gd name="T29" fmla="*/ 54 h 256"/>
                <a:gd name="T30" fmla="*/ 0 w 278"/>
                <a:gd name="T31" fmla="*/ 66 h 256"/>
                <a:gd name="T32" fmla="*/ 0 w 278"/>
                <a:gd name="T33" fmla="*/ 256 h 256"/>
                <a:gd name="T34" fmla="*/ 0 w 278"/>
                <a:gd name="T35" fmla="*/ 256 h 256"/>
                <a:gd name="T36" fmla="*/ 52 w 278"/>
                <a:gd name="T37" fmla="*/ 256 h 256"/>
                <a:gd name="T38" fmla="*/ 52 w 278"/>
                <a:gd name="T39" fmla="*/ 118 h 256"/>
                <a:gd name="T40" fmla="*/ 52 w 278"/>
                <a:gd name="T41" fmla="*/ 116 h 256"/>
                <a:gd name="T42" fmla="*/ 62 w 278"/>
                <a:gd name="T43" fmla="*/ 116 h 256"/>
                <a:gd name="T44" fmla="*/ 62 w 278"/>
                <a:gd name="T45" fmla="*/ 256 h 256"/>
                <a:gd name="T46" fmla="*/ 126 w 278"/>
                <a:gd name="T47" fmla="*/ 256 h 256"/>
                <a:gd name="T48" fmla="*/ 138 w 278"/>
                <a:gd name="T49" fmla="*/ 256 h 256"/>
                <a:gd name="T50" fmla="*/ 138 w 278"/>
                <a:gd name="T51" fmla="*/ 256 h 256"/>
                <a:gd name="T52" fmla="*/ 140 w 278"/>
                <a:gd name="T53" fmla="*/ 256 h 256"/>
                <a:gd name="T54" fmla="*/ 152 w 278"/>
                <a:gd name="T55" fmla="*/ 256 h 256"/>
                <a:gd name="T56" fmla="*/ 216 w 278"/>
                <a:gd name="T57" fmla="*/ 256 h 256"/>
                <a:gd name="T58" fmla="*/ 216 w 278"/>
                <a:gd name="T59" fmla="*/ 116 h 256"/>
                <a:gd name="T60" fmla="*/ 228 w 278"/>
                <a:gd name="T61" fmla="*/ 116 h 256"/>
                <a:gd name="T62" fmla="*/ 228 w 278"/>
                <a:gd name="T63" fmla="*/ 118 h 256"/>
                <a:gd name="T64" fmla="*/ 228 w 278"/>
                <a:gd name="T65" fmla="*/ 256 h 256"/>
                <a:gd name="T66" fmla="*/ 278 w 278"/>
                <a:gd name="T67" fmla="*/ 256 h 256"/>
                <a:gd name="T68" fmla="*/ 278 w 278"/>
                <a:gd name="T69" fmla="*/ 256 h 256"/>
                <a:gd name="T70" fmla="*/ 278 w 278"/>
                <a:gd name="T71" fmla="*/ 66 h 256"/>
                <a:gd name="T72" fmla="*/ 278 w 278"/>
                <a:gd name="T73" fmla="*/ 66 h 256"/>
                <a:gd name="T74" fmla="*/ 278 w 278"/>
                <a:gd name="T75" fmla="*/ 54 h 256"/>
                <a:gd name="T76" fmla="*/ 274 w 278"/>
                <a:gd name="T77" fmla="*/ 42 h 256"/>
                <a:gd name="T78" fmla="*/ 268 w 278"/>
                <a:gd name="T79" fmla="*/ 30 h 256"/>
                <a:gd name="T80" fmla="*/ 260 w 278"/>
                <a:gd name="T81" fmla="*/ 22 h 256"/>
                <a:gd name="T82" fmla="*/ 260 w 278"/>
                <a:gd name="T83" fmla="*/ 22 h 256"/>
                <a:gd name="T84" fmla="*/ 250 w 278"/>
                <a:gd name="T85" fmla="*/ 12 h 256"/>
                <a:gd name="T86" fmla="*/ 238 w 278"/>
                <a:gd name="T87" fmla="*/ 6 h 256"/>
                <a:gd name="T88" fmla="*/ 226 w 278"/>
                <a:gd name="T89" fmla="*/ 2 h 256"/>
                <a:gd name="T90" fmla="*/ 212 w 278"/>
                <a:gd name="T91" fmla="*/ 0 h 256"/>
                <a:gd name="T92" fmla="*/ 186 w 278"/>
                <a:gd name="T93" fmla="*/ 0 h 256"/>
                <a:gd name="T94" fmla="*/ 186 w 278"/>
                <a:gd name="T95" fmla="*/ 0 h 256"/>
                <a:gd name="T96" fmla="*/ 186 w 278"/>
                <a:gd name="T97" fmla="*/ 0 h 256"/>
                <a:gd name="T98" fmla="*/ 186 w 278"/>
                <a:gd name="T99" fmla="*/ 0 h 256"/>
                <a:gd name="T100" fmla="*/ 186 w 278"/>
                <a:gd name="T101" fmla="*/ 0 h 256"/>
                <a:gd name="T102" fmla="*/ 94 w 278"/>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8" h="256">
                  <a:moveTo>
                    <a:pt x="94" y="0"/>
                  </a:moveTo>
                  <a:lnTo>
                    <a:pt x="94" y="0"/>
                  </a:lnTo>
                  <a:lnTo>
                    <a:pt x="94" y="0"/>
                  </a:lnTo>
                  <a:lnTo>
                    <a:pt x="94" y="0"/>
                  </a:lnTo>
                  <a:lnTo>
                    <a:pt x="94" y="0"/>
                  </a:lnTo>
                  <a:lnTo>
                    <a:pt x="66" y="0"/>
                  </a:lnTo>
                  <a:lnTo>
                    <a:pt x="66" y="0"/>
                  </a:lnTo>
                  <a:lnTo>
                    <a:pt x="54" y="2"/>
                  </a:lnTo>
                  <a:lnTo>
                    <a:pt x="40" y="6"/>
                  </a:lnTo>
                  <a:lnTo>
                    <a:pt x="28" y="12"/>
                  </a:lnTo>
                  <a:lnTo>
                    <a:pt x="18" y="22"/>
                  </a:lnTo>
                  <a:lnTo>
                    <a:pt x="18" y="22"/>
                  </a:lnTo>
                  <a:lnTo>
                    <a:pt x="12" y="30"/>
                  </a:lnTo>
                  <a:lnTo>
                    <a:pt x="6" y="42"/>
                  </a:lnTo>
                  <a:lnTo>
                    <a:pt x="2" y="54"/>
                  </a:lnTo>
                  <a:lnTo>
                    <a:pt x="0" y="66"/>
                  </a:lnTo>
                  <a:lnTo>
                    <a:pt x="0" y="256"/>
                  </a:lnTo>
                  <a:lnTo>
                    <a:pt x="0" y="256"/>
                  </a:lnTo>
                  <a:lnTo>
                    <a:pt x="52" y="256"/>
                  </a:lnTo>
                  <a:lnTo>
                    <a:pt x="52" y="118"/>
                  </a:lnTo>
                  <a:lnTo>
                    <a:pt x="52" y="116"/>
                  </a:lnTo>
                  <a:lnTo>
                    <a:pt x="62" y="116"/>
                  </a:lnTo>
                  <a:lnTo>
                    <a:pt x="62" y="256"/>
                  </a:lnTo>
                  <a:lnTo>
                    <a:pt x="126" y="256"/>
                  </a:lnTo>
                  <a:lnTo>
                    <a:pt x="138" y="256"/>
                  </a:lnTo>
                  <a:lnTo>
                    <a:pt x="138" y="256"/>
                  </a:lnTo>
                  <a:lnTo>
                    <a:pt x="140" y="256"/>
                  </a:lnTo>
                  <a:lnTo>
                    <a:pt x="152" y="256"/>
                  </a:lnTo>
                  <a:lnTo>
                    <a:pt x="216" y="256"/>
                  </a:lnTo>
                  <a:lnTo>
                    <a:pt x="216" y="116"/>
                  </a:lnTo>
                  <a:lnTo>
                    <a:pt x="228" y="116"/>
                  </a:lnTo>
                  <a:lnTo>
                    <a:pt x="228" y="118"/>
                  </a:lnTo>
                  <a:lnTo>
                    <a:pt x="228" y="256"/>
                  </a:lnTo>
                  <a:lnTo>
                    <a:pt x="278" y="256"/>
                  </a:lnTo>
                  <a:lnTo>
                    <a:pt x="278" y="256"/>
                  </a:lnTo>
                  <a:lnTo>
                    <a:pt x="278" y="66"/>
                  </a:lnTo>
                  <a:lnTo>
                    <a:pt x="278" y="66"/>
                  </a:lnTo>
                  <a:lnTo>
                    <a:pt x="278" y="54"/>
                  </a:lnTo>
                  <a:lnTo>
                    <a:pt x="274" y="42"/>
                  </a:lnTo>
                  <a:lnTo>
                    <a:pt x="268" y="30"/>
                  </a:lnTo>
                  <a:lnTo>
                    <a:pt x="260" y="22"/>
                  </a:lnTo>
                  <a:lnTo>
                    <a:pt x="260" y="22"/>
                  </a:lnTo>
                  <a:lnTo>
                    <a:pt x="250" y="12"/>
                  </a:lnTo>
                  <a:lnTo>
                    <a:pt x="238" y="6"/>
                  </a:lnTo>
                  <a:lnTo>
                    <a:pt x="226" y="2"/>
                  </a:lnTo>
                  <a:lnTo>
                    <a:pt x="212" y="0"/>
                  </a:lnTo>
                  <a:lnTo>
                    <a:pt x="186" y="0"/>
                  </a:lnTo>
                  <a:lnTo>
                    <a:pt x="186" y="0"/>
                  </a:lnTo>
                  <a:lnTo>
                    <a:pt x="186" y="0"/>
                  </a:lnTo>
                  <a:lnTo>
                    <a:pt x="186" y="0"/>
                  </a:lnTo>
                  <a:lnTo>
                    <a:pt x="186" y="0"/>
                  </a:lnTo>
                  <a:lnTo>
                    <a:pt x="9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21"/>
            <p:cNvSpPr>
              <a:spLocks/>
            </p:cNvSpPr>
            <p:nvPr/>
          </p:nvSpPr>
          <p:spPr bwMode="auto">
            <a:xfrm>
              <a:off x="5953" y="2651"/>
              <a:ext cx="118" cy="114"/>
            </a:xfrm>
            <a:custGeom>
              <a:avLst/>
              <a:gdLst>
                <a:gd name="T0" fmla="*/ 114 w 118"/>
                <a:gd name="T1" fmla="*/ 0 h 114"/>
                <a:gd name="T2" fmla="*/ 112 w 118"/>
                <a:gd name="T3" fmla="*/ 0 h 114"/>
                <a:gd name="T4" fmla="*/ 112 w 118"/>
                <a:gd name="T5" fmla="*/ 0 h 114"/>
                <a:gd name="T6" fmla="*/ 90 w 118"/>
                <a:gd name="T7" fmla="*/ 16 h 114"/>
                <a:gd name="T8" fmla="*/ 68 w 118"/>
                <a:gd name="T9" fmla="*/ 36 h 114"/>
                <a:gd name="T10" fmla="*/ 68 w 118"/>
                <a:gd name="T11" fmla="*/ 36 h 114"/>
                <a:gd name="T12" fmla="*/ 50 w 118"/>
                <a:gd name="T13" fmla="*/ 58 h 114"/>
                <a:gd name="T14" fmla="*/ 34 w 118"/>
                <a:gd name="T15" fmla="*/ 82 h 114"/>
                <a:gd name="T16" fmla="*/ 32 w 118"/>
                <a:gd name="T17" fmla="*/ 78 h 114"/>
                <a:gd name="T18" fmla="*/ 32 w 118"/>
                <a:gd name="T19" fmla="*/ 78 h 114"/>
                <a:gd name="T20" fmla="*/ 24 w 118"/>
                <a:gd name="T21" fmla="*/ 64 h 114"/>
                <a:gd name="T22" fmla="*/ 24 w 118"/>
                <a:gd name="T23" fmla="*/ 64 h 114"/>
                <a:gd name="T24" fmla="*/ 20 w 118"/>
                <a:gd name="T25" fmla="*/ 60 h 114"/>
                <a:gd name="T26" fmla="*/ 20 w 118"/>
                <a:gd name="T27" fmla="*/ 60 h 114"/>
                <a:gd name="T28" fmla="*/ 16 w 118"/>
                <a:gd name="T29" fmla="*/ 60 h 114"/>
                <a:gd name="T30" fmla="*/ 16 w 118"/>
                <a:gd name="T31" fmla="*/ 60 h 114"/>
                <a:gd name="T32" fmla="*/ 8 w 118"/>
                <a:gd name="T33" fmla="*/ 62 h 114"/>
                <a:gd name="T34" fmla="*/ 8 w 118"/>
                <a:gd name="T35" fmla="*/ 62 h 114"/>
                <a:gd name="T36" fmla="*/ 2 w 118"/>
                <a:gd name="T37" fmla="*/ 66 h 114"/>
                <a:gd name="T38" fmla="*/ 0 w 118"/>
                <a:gd name="T39" fmla="*/ 68 h 114"/>
                <a:gd name="T40" fmla="*/ 4 w 118"/>
                <a:gd name="T41" fmla="*/ 68 h 114"/>
                <a:gd name="T42" fmla="*/ 4 w 118"/>
                <a:gd name="T43" fmla="*/ 68 h 114"/>
                <a:gd name="T44" fmla="*/ 8 w 118"/>
                <a:gd name="T45" fmla="*/ 70 h 114"/>
                <a:gd name="T46" fmla="*/ 8 w 118"/>
                <a:gd name="T47" fmla="*/ 70 h 114"/>
                <a:gd name="T48" fmla="*/ 12 w 118"/>
                <a:gd name="T49" fmla="*/ 74 h 114"/>
                <a:gd name="T50" fmla="*/ 12 w 118"/>
                <a:gd name="T51" fmla="*/ 74 h 114"/>
                <a:gd name="T52" fmla="*/ 22 w 118"/>
                <a:gd name="T53" fmla="*/ 96 h 114"/>
                <a:gd name="T54" fmla="*/ 24 w 118"/>
                <a:gd name="T55" fmla="*/ 100 h 114"/>
                <a:gd name="T56" fmla="*/ 24 w 118"/>
                <a:gd name="T57" fmla="*/ 100 h 114"/>
                <a:gd name="T58" fmla="*/ 24 w 118"/>
                <a:gd name="T59" fmla="*/ 100 h 114"/>
                <a:gd name="T60" fmla="*/ 26 w 118"/>
                <a:gd name="T61" fmla="*/ 110 h 114"/>
                <a:gd name="T62" fmla="*/ 28 w 118"/>
                <a:gd name="T63" fmla="*/ 114 h 114"/>
                <a:gd name="T64" fmla="*/ 30 w 118"/>
                <a:gd name="T65" fmla="*/ 112 h 114"/>
                <a:gd name="T66" fmla="*/ 30 w 118"/>
                <a:gd name="T67" fmla="*/ 112 h 114"/>
                <a:gd name="T68" fmla="*/ 38 w 118"/>
                <a:gd name="T69" fmla="*/ 106 h 114"/>
                <a:gd name="T70" fmla="*/ 38 w 118"/>
                <a:gd name="T71" fmla="*/ 106 h 114"/>
                <a:gd name="T72" fmla="*/ 42 w 118"/>
                <a:gd name="T73" fmla="*/ 102 h 114"/>
                <a:gd name="T74" fmla="*/ 42 w 118"/>
                <a:gd name="T75" fmla="*/ 102 h 114"/>
                <a:gd name="T76" fmla="*/ 42 w 118"/>
                <a:gd name="T77" fmla="*/ 102 h 114"/>
                <a:gd name="T78" fmla="*/ 48 w 118"/>
                <a:gd name="T79" fmla="*/ 90 h 114"/>
                <a:gd name="T80" fmla="*/ 54 w 118"/>
                <a:gd name="T81" fmla="*/ 76 h 114"/>
                <a:gd name="T82" fmla="*/ 72 w 118"/>
                <a:gd name="T83" fmla="*/ 50 h 114"/>
                <a:gd name="T84" fmla="*/ 72 w 118"/>
                <a:gd name="T85" fmla="*/ 50 h 114"/>
                <a:gd name="T86" fmla="*/ 94 w 118"/>
                <a:gd name="T87" fmla="*/ 26 h 114"/>
                <a:gd name="T88" fmla="*/ 116 w 118"/>
                <a:gd name="T89" fmla="*/ 8 h 114"/>
                <a:gd name="T90" fmla="*/ 118 w 118"/>
                <a:gd name="T91" fmla="*/ 6 h 114"/>
                <a:gd name="T92" fmla="*/ 114 w 118"/>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4">
                  <a:moveTo>
                    <a:pt x="114" y="0"/>
                  </a:moveTo>
                  <a:lnTo>
                    <a:pt x="112" y="0"/>
                  </a:lnTo>
                  <a:lnTo>
                    <a:pt x="112" y="0"/>
                  </a:lnTo>
                  <a:lnTo>
                    <a:pt x="90" y="16"/>
                  </a:lnTo>
                  <a:lnTo>
                    <a:pt x="68" y="36"/>
                  </a:lnTo>
                  <a:lnTo>
                    <a:pt x="68" y="36"/>
                  </a:lnTo>
                  <a:lnTo>
                    <a:pt x="50" y="58"/>
                  </a:lnTo>
                  <a:lnTo>
                    <a:pt x="34" y="82"/>
                  </a:lnTo>
                  <a:lnTo>
                    <a:pt x="32" y="78"/>
                  </a:lnTo>
                  <a:lnTo>
                    <a:pt x="32" y="78"/>
                  </a:lnTo>
                  <a:lnTo>
                    <a:pt x="24" y="64"/>
                  </a:lnTo>
                  <a:lnTo>
                    <a:pt x="24" y="64"/>
                  </a:lnTo>
                  <a:lnTo>
                    <a:pt x="20" y="60"/>
                  </a:lnTo>
                  <a:lnTo>
                    <a:pt x="20" y="60"/>
                  </a:lnTo>
                  <a:lnTo>
                    <a:pt x="16" y="60"/>
                  </a:lnTo>
                  <a:lnTo>
                    <a:pt x="16" y="60"/>
                  </a:lnTo>
                  <a:lnTo>
                    <a:pt x="8" y="62"/>
                  </a:lnTo>
                  <a:lnTo>
                    <a:pt x="8" y="62"/>
                  </a:lnTo>
                  <a:lnTo>
                    <a:pt x="2" y="66"/>
                  </a:lnTo>
                  <a:lnTo>
                    <a:pt x="0" y="68"/>
                  </a:lnTo>
                  <a:lnTo>
                    <a:pt x="4" y="68"/>
                  </a:lnTo>
                  <a:lnTo>
                    <a:pt x="4" y="68"/>
                  </a:lnTo>
                  <a:lnTo>
                    <a:pt x="8" y="70"/>
                  </a:lnTo>
                  <a:lnTo>
                    <a:pt x="8" y="70"/>
                  </a:lnTo>
                  <a:lnTo>
                    <a:pt x="12" y="74"/>
                  </a:lnTo>
                  <a:lnTo>
                    <a:pt x="12" y="74"/>
                  </a:lnTo>
                  <a:lnTo>
                    <a:pt x="22" y="96"/>
                  </a:lnTo>
                  <a:lnTo>
                    <a:pt x="24" y="100"/>
                  </a:lnTo>
                  <a:lnTo>
                    <a:pt x="24" y="100"/>
                  </a:lnTo>
                  <a:lnTo>
                    <a:pt x="24" y="100"/>
                  </a:lnTo>
                  <a:lnTo>
                    <a:pt x="26" y="110"/>
                  </a:lnTo>
                  <a:lnTo>
                    <a:pt x="28" y="114"/>
                  </a:lnTo>
                  <a:lnTo>
                    <a:pt x="30" y="112"/>
                  </a:lnTo>
                  <a:lnTo>
                    <a:pt x="30" y="112"/>
                  </a:lnTo>
                  <a:lnTo>
                    <a:pt x="38" y="106"/>
                  </a:lnTo>
                  <a:lnTo>
                    <a:pt x="38" y="106"/>
                  </a:lnTo>
                  <a:lnTo>
                    <a:pt x="42" y="102"/>
                  </a:lnTo>
                  <a:lnTo>
                    <a:pt x="42" y="102"/>
                  </a:lnTo>
                  <a:lnTo>
                    <a:pt x="42" y="102"/>
                  </a:lnTo>
                  <a:lnTo>
                    <a:pt x="48" y="90"/>
                  </a:lnTo>
                  <a:lnTo>
                    <a:pt x="54" y="76"/>
                  </a:lnTo>
                  <a:lnTo>
                    <a:pt x="72" y="50"/>
                  </a:lnTo>
                  <a:lnTo>
                    <a:pt x="72" y="50"/>
                  </a:lnTo>
                  <a:lnTo>
                    <a:pt x="94" y="26"/>
                  </a:lnTo>
                  <a:lnTo>
                    <a:pt x="116" y="8"/>
                  </a:lnTo>
                  <a:lnTo>
                    <a:pt x="118" y="6"/>
                  </a:lnTo>
                  <a:lnTo>
                    <a:pt x="114" y="0"/>
                  </a:lnTo>
                  <a:close/>
                </a:path>
              </a:pathLst>
            </a:custGeom>
            <a:solidFill>
              <a:srgbClr val="49B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22"/>
            <p:cNvSpPr>
              <a:spLocks noChangeArrowheads="1"/>
            </p:cNvSpPr>
            <p:nvPr/>
          </p:nvSpPr>
          <p:spPr bwMode="auto">
            <a:xfrm>
              <a:off x="5985" y="2729"/>
              <a:ext cx="1" cy="1"/>
            </a:xfrm>
            <a:prstGeom prst="rect">
              <a:avLst/>
            </a:prstGeom>
            <a:solidFill>
              <a:srgbClr val="49B7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23"/>
            <p:cNvSpPr>
              <a:spLocks/>
            </p:cNvSpPr>
            <p:nvPr/>
          </p:nvSpPr>
          <p:spPr bwMode="auto">
            <a:xfrm>
              <a:off x="5863" y="1469"/>
              <a:ext cx="212" cy="194"/>
            </a:xfrm>
            <a:custGeom>
              <a:avLst/>
              <a:gdLst>
                <a:gd name="T0" fmla="*/ 44 w 212"/>
                <a:gd name="T1" fmla="*/ 194 h 194"/>
                <a:gd name="T2" fmla="*/ 44 w 212"/>
                <a:gd name="T3" fmla="*/ 180 h 194"/>
                <a:gd name="T4" fmla="*/ 48 w 212"/>
                <a:gd name="T5" fmla="*/ 180 h 194"/>
                <a:gd name="T6" fmla="*/ 80 w 212"/>
                <a:gd name="T7" fmla="*/ 176 h 194"/>
                <a:gd name="T8" fmla="*/ 80 w 212"/>
                <a:gd name="T9" fmla="*/ 146 h 194"/>
                <a:gd name="T10" fmla="*/ 0 w 212"/>
                <a:gd name="T11" fmla="*/ 146 h 194"/>
                <a:gd name="T12" fmla="*/ 0 w 212"/>
                <a:gd name="T13" fmla="*/ 0 h 194"/>
                <a:gd name="T14" fmla="*/ 212 w 212"/>
                <a:gd name="T15" fmla="*/ 0 h 194"/>
                <a:gd name="T16" fmla="*/ 212 w 212"/>
                <a:gd name="T17" fmla="*/ 146 h 194"/>
                <a:gd name="T18" fmla="*/ 132 w 212"/>
                <a:gd name="T19" fmla="*/ 146 h 194"/>
                <a:gd name="T20" fmla="*/ 132 w 212"/>
                <a:gd name="T21" fmla="*/ 176 h 194"/>
                <a:gd name="T22" fmla="*/ 168 w 212"/>
                <a:gd name="T23" fmla="*/ 180 h 194"/>
                <a:gd name="T24" fmla="*/ 168 w 212"/>
                <a:gd name="T25" fmla="*/ 180 h 194"/>
                <a:gd name="T26" fmla="*/ 168 w 212"/>
                <a:gd name="T27" fmla="*/ 180 h 194"/>
                <a:gd name="T28" fmla="*/ 168 w 212"/>
                <a:gd name="T29" fmla="*/ 194 h 194"/>
                <a:gd name="T30" fmla="*/ 44 w 212"/>
                <a:gd name="T31"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 h="194">
                  <a:moveTo>
                    <a:pt x="44" y="194"/>
                  </a:moveTo>
                  <a:lnTo>
                    <a:pt x="44" y="180"/>
                  </a:lnTo>
                  <a:lnTo>
                    <a:pt x="48" y="180"/>
                  </a:lnTo>
                  <a:lnTo>
                    <a:pt x="80" y="176"/>
                  </a:lnTo>
                  <a:lnTo>
                    <a:pt x="80" y="146"/>
                  </a:lnTo>
                  <a:lnTo>
                    <a:pt x="0" y="146"/>
                  </a:lnTo>
                  <a:lnTo>
                    <a:pt x="0" y="0"/>
                  </a:lnTo>
                  <a:lnTo>
                    <a:pt x="212" y="0"/>
                  </a:lnTo>
                  <a:lnTo>
                    <a:pt x="212" y="146"/>
                  </a:lnTo>
                  <a:lnTo>
                    <a:pt x="132" y="146"/>
                  </a:lnTo>
                  <a:lnTo>
                    <a:pt x="132" y="176"/>
                  </a:lnTo>
                  <a:lnTo>
                    <a:pt x="168" y="180"/>
                  </a:lnTo>
                  <a:lnTo>
                    <a:pt x="168" y="180"/>
                  </a:lnTo>
                  <a:lnTo>
                    <a:pt x="168" y="180"/>
                  </a:lnTo>
                  <a:lnTo>
                    <a:pt x="168" y="194"/>
                  </a:lnTo>
                  <a:lnTo>
                    <a:pt x="44" y="19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24"/>
            <p:cNvSpPr>
              <a:spLocks noEditPoints="1"/>
            </p:cNvSpPr>
            <p:nvPr/>
          </p:nvSpPr>
          <p:spPr bwMode="auto">
            <a:xfrm>
              <a:off x="5859" y="1465"/>
              <a:ext cx="220" cy="202"/>
            </a:xfrm>
            <a:custGeom>
              <a:avLst/>
              <a:gdLst>
                <a:gd name="T0" fmla="*/ 212 w 220"/>
                <a:gd name="T1" fmla="*/ 138 h 202"/>
                <a:gd name="T2" fmla="*/ 168 w 220"/>
                <a:gd name="T3" fmla="*/ 146 h 202"/>
                <a:gd name="T4" fmla="*/ 132 w 220"/>
                <a:gd name="T5" fmla="*/ 184 h 202"/>
                <a:gd name="T6" fmla="*/ 168 w 220"/>
                <a:gd name="T7" fmla="*/ 188 h 202"/>
                <a:gd name="T8" fmla="*/ 168 w 220"/>
                <a:gd name="T9" fmla="*/ 194 h 202"/>
                <a:gd name="T10" fmla="*/ 52 w 220"/>
                <a:gd name="T11" fmla="*/ 194 h 202"/>
                <a:gd name="T12" fmla="*/ 52 w 220"/>
                <a:gd name="T13" fmla="*/ 188 h 202"/>
                <a:gd name="T14" fmla="*/ 52 w 220"/>
                <a:gd name="T15" fmla="*/ 188 h 202"/>
                <a:gd name="T16" fmla="*/ 88 w 220"/>
                <a:gd name="T17" fmla="*/ 146 h 202"/>
                <a:gd name="T18" fmla="*/ 8 w 220"/>
                <a:gd name="T19" fmla="*/ 146 h 202"/>
                <a:gd name="T20" fmla="*/ 8 w 220"/>
                <a:gd name="T21" fmla="*/ 8 h 202"/>
                <a:gd name="T22" fmla="*/ 168 w 220"/>
                <a:gd name="T23" fmla="*/ 8 h 202"/>
                <a:gd name="T24" fmla="*/ 220 w 220"/>
                <a:gd name="T25" fmla="*/ 0 h 202"/>
                <a:gd name="T26" fmla="*/ 168 w 220"/>
                <a:gd name="T27" fmla="*/ 0 h 202"/>
                <a:gd name="T28" fmla="*/ 8 w 220"/>
                <a:gd name="T29" fmla="*/ 0 h 202"/>
                <a:gd name="T30" fmla="*/ 0 w 220"/>
                <a:gd name="T31" fmla="*/ 8 h 202"/>
                <a:gd name="T32" fmla="*/ 0 w 220"/>
                <a:gd name="T33" fmla="*/ 146 h 202"/>
                <a:gd name="T34" fmla="*/ 8 w 220"/>
                <a:gd name="T35" fmla="*/ 154 h 202"/>
                <a:gd name="T36" fmla="*/ 80 w 220"/>
                <a:gd name="T37" fmla="*/ 154 h 202"/>
                <a:gd name="T38" fmla="*/ 52 w 220"/>
                <a:gd name="T39" fmla="*/ 180 h 202"/>
                <a:gd name="T40" fmla="*/ 44 w 220"/>
                <a:gd name="T41" fmla="*/ 182 h 202"/>
                <a:gd name="T42" fmla="*/ 44 w 220"/>
                <a:gd name="T43" fmla="*/ 188 h 202"/>
                <a:gd name="T44" fmla="*/ 44 w 220"/>
                <a:gd name="T45" fmla="*/ 202 h 202"/>
                <a:gd name="T46" fmla="*/ 52 w 220"/>
                <a:gd name="T47" fmla="*/ 202 h 202"/>
                <a:gd name="T48" fmla="*/ 168 w 220"/>
                <a:gd name="T49" fmla="*/ 202 h 202"/>
                <a:gd name="T50" fmla="*/ 176 w 220"/>
                <a:gd name="T51" fmla="*/ 194 h 202"/>
                <a:gd name="T52" fmla="*/ 176 w 220"/>
                <a:gd name="T53" fmla="*/ 182 h 202"/>
                <a:gd name="T54" fmla="*/ 168 w 220"/>
                <a:gd name="T55" fmla="*/ 180 h 202"/>
                <a:gd name="T56" fmla="*/ 140 w 220"/>
                <a:gd name="T57" fmla="*/ 154 h 202"/>
                <a:gd name="T58" fmla="*/ 212 w 220"/>
                <a:gd name="T59" fmla="*/ 154 h 202"/>
                <a:gd name="T60" fmla="*/ 220 w 220"/>
                <a:gd name="T61" fmla="*/ 146 h 202"/>
                <a:gd name="T62" fmla="*/ 220 w 220"/>
                <a:gd name="T63" fmla="*/ 8 h 202"/>
                <a:gd name="T64" fmla="*/ 220 w 220"/>
                <a:gd name="T6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0" h="202">
                  <a:moveTo>
                    <a:pt x="212" y="8"/>
                  </a:moveTo>
                  <a:lnTo>
                    <a:pt x="212" y="138"/>
                  </a:lnTo>
                  <a:lnTo>
                    <a:pt x="212" y="146"/>
                  </a:lnTo>
                  <a:lnTo>
                    <a:pt x="168" y="146"/>
                  </a:lnTo>
                  <a:lnTo>
                    <a:pt x="132" y="146"/>
                  </a:lnTo>
                  <a:lnTo>
                    <a:pt x="132" y="184"/>
                  </a:lnTo>
                  <a:lnTo>
                    <a:pt x="168" y="188"/>
                  </a:lnTo>
                  <a:lnTo>
                    <a:pt x="168" y="188"/>
                  </a:lnTo>
                  <a:lnTo>
                    <a:pt x="168" y="188"/>
                  </a:lnTo>
                  <a:lnTo>
                    <a:pt x="168" y="194"/>
                  </a:lnTo>
                  <a:lnTo>
                    <a:pt x="168" y="194"/>
                  </a:lnTo>
                  <a:lnTo>
                    <a:pt x="52" y="194"/>
                  </a:lnTo>
                  <a:lnTo>
                    <a:pt x="52" y="194"/>
                  </a:lnTo>
                  <a:lnTo>
                    <a:pt x="52" y="188"/>
                  </a:lnTo>
                  <a:lnTo>
                    <a:pt x="52" y="188"/>
                  </a:lnTo>
                  <a:lnTo>
                    <a:pt x="52" y="188"/>
                  </a:lnTo>
                  <a:lnTo>
                    <a:pt x="88" y="184"/>
                  </a:lnTo>
                  <a:lnTo>
                    <a:pt x="88" y="146"/>
                  </a:lnTo>
                  <a:lnTo>
                    <a:pt x="52" y="146"/>
                  </a:lnTo>
                  <a:lnTo>
                    <a:pt x="8" y="146"/>
                  </a:lnTo>
                  <a:lnTo>
                    <a:pt x="8" y="138"/>
                  </a:lnTo>
                  <a:lnTo>
                    <a:pt x="8" y="8"/>
                  </a:lnTo>
                  <a:lnTo>
                    <a:pt x="52" y="8"/>
                  </a:lnTo>
                  <a:lnTo>
                    <a:pt x="168" y="8"/>
                  </a:lnTo>
                  <a:lnTo>
                    <a:pt x="212" y="8"/>
                  </a:lnTo>
                  <a:close/>
                  <a:moveTo>
                    <a:pt x="220" y="0"/>
                  </a:moveTo>
                  <a:lnTo>
                    <a:pt x="212" y="0"/>
                  </a:lnTo>
                  <a:lnTo>
                    <a:pt x="168" y="0"/>
                  </a:lnTo>
                  <a:lnTo>
                    <a:pt x="52" y="0"/>
                  </a:lnTo>
                  <a:lnTo>
                    <a:pt x="8" y="0"/>
                  </a:lnTo>
                  <a:lnTo>
                    <a:pt x="0" y="0"/>
                  </a:lnTo>
                  <a:lnTo>
                    <a:pt x="0" y="8"/>
                  </a:lnTo>
                  <a:lnTo>
                    <a:pt x="0" y="138"/>
                  </a:lnTo>
                  <a:lnTo>
                    <a:pt x="0" y="146"/>
                  </a:lnTo>
                  <a:lnTo>
                    <a:pt x="0" y="154"/>
                  </a:lnTo>
                  <a:lnTo>
                    <a:pt x="8" y="154"/>
                  </a:lnTo>
                  <a:lnTo>
                    <a:pt x="52" y="154"/>
                  </a:lnTo>
                  <a:lnTo>
                    <a:pt x="80" y="154"/>
                  </a:lnTo>
                  <a:lnTo>
                    <a:pt x="80" y="176"/>
                  </a:lnTo>
                  <a:lnTo>
                    <a:pt x="52" y="180"/>
                  </a:lnTo>
                  <a:lnTo>
                    <a:pt x="44" y="180"/>
                  </a:lnTo>
                  <a:lnTo>
                    <a:pt x="44" y="182"/>
                  </a:lnTo>
                  <a:lnTo>
                    <a:pt x="44" y="182"/>
                  </a:lnTo>
                  <a:lnTo>
                    <a:pt x="44" y="188"/>
                  </a:lnTo>
                  <a:lnTo>
                    <a:pt x="44" y="194"/>
                  </a:lnTo>
                  <a:lnTo>
                    <a:pt x="44" y="202"/>
                  </a:lnTo>
                  <a:lnTo>
                    <a:pt x="52" y="202"/>
                  </a:lnTo>
                  <a:lnTo>
                    <a:pt x="52" y="202"/>
                  </a:lnTo>
                  <a:lnTo>
                    <a:pt x="168" y="202"/>
                  </a:lnTo>
                  <a:lnTo>
                    <a:pt x="168" y="202"/>
                  </a:lnTo>
                  <a:lnTo>
                    <a:pt x="176" y="202"/>
                  </a:lnTo>
                  <a:lnTo>
                    <a:pt x="176" y="194"/>
                  </a:lnTo>
                  <a:lnTo>
                    <a:pt x="176" y="188"/>
                  </a:lnTo>
                  <a:lnTo>
                    <a:pt x="176" y="182"/>
                  </a:lnTo>
                  <a:lnTo>
                    <a:pt x="176" y="182"/>
                  </a:lnTo>
                  <a:lnTo>
                    <a:pt x="168" y="180"/>
                  </a:lnTo>
                  <a:lnTo>
                    <a:pt x="140" y="176"/>
                  </a:lnTo>
                  <a:lnTo>
                    <a:pt x="140" y="154"/>
                  </a:lnTo>
                  <a:lnTo>
                    <a:pt x="168" y="154"/>
                  </a:lnTo>
                  <a:lnTo>
                    <a:pt x="212" y="154"/>
                  </a:lnTo>
                  <a:lnTo>
                    <a:pt x="220" y="154"/>
                  </a:lnTo>
                  <a:lnTo>
                    <a:pt x="220" y="146"/>
                  </a:lnTo>
                  <a:lnTo>
                    <a:pt x="220" y="138"/>
                  </a:lnTo>
                  <a:lnTo>
                    <a:pt x="220" y="8"/>
                  </a:lnTo>
                  <a:lnTo>
                    <a:pt x="220" y="0"/>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25"/>
            <p:cNvSpPr>
              <a:spLocks/>
            </p:cNvSpPr>
            <p:nvPr/>
          </p:nvSpPr>
          <p:spPr bwMode="auto">
            <a:xfrm>
              <a:off x="5867" y="1473"/>
              <a:ext cx="204" cy="186"/>
            </a:xfrm>
            <a:custGeom>
              <a:avLst/>
              <a:gdLst>
                <a:gd name="T0" fmla="*/ 204 w 204"/>
                <a:gd name="T1" fmla="*/ 0 h 186"/>
                <a:gd name="T2" fmla="*/ 204 w 204"/>
                <a:gd name="T3" fmla="*/ 130 h 186"/>
                <a:gd name="T4" fmla="*/ 204 w 204"/>
                <a:gd name="T5" fmla="*/ 138 h 186"/>
                <a:gd name="T6" fmla="*/ 160 w 204"/>
                <a:gd name="T7" fmla="*/ 138 h 186"/>
                <a:gd name="T8" fmla="*/ 124 w 204"/>
                <a:gd name="T9" fmla="*/ 138 h 186"/>
                <a:gd name="T10" fmla="*/ 124 w 204"/>
                <a:gd name="T11" fmla="*/ 176 h 186"/>
                <a:gd name="T12" fmla="*/ 160 w 204"/>
                <a:gd name="T13" fmla="*/ 180 h 186"/>
                <a:gd name="T14" fmla="*/ 160 w 204"/>
                <a:gd name="T15" fmla="*/ 180 h 186"/>
                <a:gd name="T16" fmla="*/ 160 w 204"/>
                <a:gd name="T17" fmla="*/ 180 h 186"/>
                <a:gd name="T18" fmla="*/ 160 w 204"/>
                <a:gd name="T19" fmla="*/ 186 h 186"/>
                <a:gd name="T20" fmla="*/ 160 w 204"/>
                <a:gd name="T21" fmla="*/ 186 h 186"/>
                <a:gd name="T22" fmla="*/ 44 w 204"/>
                <a:gd name="T23" fmla="*/ 186 h 186"/>
                <a:gd name="T24" fmla="*/ 44 w 204"/>
                <a:gd name="T25" fmla="*/ 186 h 186"/>
                <a:gd name="T26" fmla="*/ 44 w 204"/>
                <a:gd name="T27" fmla="*/ 180 h 186"/>
                <a:gd name="T28" fmla="*/ 44 w 204"/>
                <a:gd name="T29" fmla="*/ 180 h 186"/>
                <a:gd name="T30" fmla="*/ 44 w 204"/>
                <a:gd name="T31" fmla="*/ 180 h 186"/>
                <a:gd name="T32" fmla="*/ 80 w 204"/>
                <a:gd name="T33" fmla="*/ 176 h 186"/>
                <a:gd name="T34" fmla="*/ 80 w 204"/>
                <a:gd name="T35" fmla="*/ 138 h 186"/>
                <a:gd name="T36" fmla="*/ 44 w 204"/>
                <a:gd name="T37" fmla="*/ 138 h 186"/>
                <a:gd name="T38" fmla="*/ 0 w 204"/>
                <a:gd name="T39" fmla="*/ 138 h 186"/>
                <a:gd name="T40" fmla="*/ 0 w 204"/>
                <a:gd name="T41" fmla="*/ 130 h 186"/>
                <a:gd name="T42" fmla="*/ 0 w 204"/>
                <a:gd name="T43" fmla="*/ 0 h 186"/>
                <a:gd name="T44" fmla="*/ 44 w 204"/>
                <a:gd name="T45" fmla="*/ 0 h 186"/>
                <a:gd name="T46" fmla="*/ 160 w 204"/>
                <a:gd name="T47" fmla="*/ 0 h 186"/>
                <a:gd name="T48" fmla="*/ 204 w 204"/>
                <a:gd name="T49"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186">
                  <a:moveTo>
                    <a:pt x="204" y="0"/>
                  </a:moveTo>
                  <a:lnTo>
                    <a:pt x="204" y="130"/>
                  </a:lnTo>
                  <a:lnTo>
                    <a:pt x="204" y="138"/>
                  </a:lnTo>
                  <a:lnTo>
                    <a:pt x="160" y="138"/>
                  </a:lnTo>
                  <a:lnTo>
                    <a:pt x="124" y="138"/>
                  </a:lnTo>
                  <a:lnTo>
                    <a:pt x="124" y="176"/>
                  </a:lnTo>
                  <a:lnTo>
                    <a:pt x="160" y="180"/>
                  </a:lnTo>
                  <a:lnTo>
                    <a:pt x="160" y="180"/>
                  </a:lnTo>
                  <a:lnTo>
                    <a:pt x="160" y="180"/>
                  </a:lnTo>
                  <a:lnTo>
                    <a:pt x="160" y="186"/>
                  </a:lnTo>
                  <a:lnTo>
                    <a:pt x="160" y="186"/>
                  </a:lnTo>
                  <a:lnTo>
                    <a:pt x="44" y="186"/>
                  </a:lnTo>
                  <a:lnTo>
                    <a:pt x="44" y="186"/>
                  </a:lnTo>
                  <a:lnTo>
                    <a:pt x="44" y="180"/>
                  </a:lnTo>
                  <a:lnTo>
                    <a:pt x="44" y="180"/>
                  </a:lnTo>
                  <a:lnTo>
                    <a:pt x="44" y="180"/>
                  </a:lnTo>
                  <a:lnTo>
                    <a:pt x="80" y="176"/>
                  </a:lnTo>
                  <a:lnTo>
                    <a:pt x="80" y="138"/>
                  </a:lnTo>
                  <a:lnTo>
                    <a:pt x="44" y="138"/>
                  </a:lnTo>
                  <a:lnTo>
                    <a:pt x="0" y="138"/>
                  </a:lnTo>
                  <a:lnTo>
                    <a:pt x="0" y="130"/>
                  </a:lnTo>
                  <a:lnTo>
                    <a:pt x="0" y="0"/>
                  </a:lnTo>
                  <a:lnTo>
                    <a:pt x="44" y="0"/>
                  </a:lnTo>
                  <a:lnTo>
                    <a:pt x="160" y="0"/>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26"/>
            <p:cNvSpPr>
              <a:spLocks/>
            </p:cNvSpPr>
            <p:nvPr/>
          </p:nvSpPr>
          <p:spPr bwMode="auto">
            <a:xfrm>
              <a:off x="5859" y="1465"/>
              <a:ext cx="220" cy="202"/>
            </a:xfrm>
            <a:custGeom>
              <a:avLst/>
              <a:gdLst>
                <a:gd name="T0" fmla="*/ 220 w 220"/>
                <a:gd name="T1" fmla="*/ 0 h 202"/>
                <a:gd name="T2" fmla="*/ 212 w 220"/>
                <a:gd name="T3" fmla="*/ 0 h 202"/>
                <a:gd name="T4" fmla="*/ 168 w 220"/>
                <a:gd name="T5" fmla="*/ 0 h 202"/>
                <a:gd name="T6" fmla="*/ 52 w 220"/>
                <a:gd name="T7" fmla="*/ 0 h 202"/>
                <a:gd name="T8" fmla="*/ 8 w 220"/>
                <a:gd name="T9" fmla="*/ 0 h 202"/>
                <a:gd name="T10" fmla="*/ 0 w 220"/>
                <a:gd name="T11" fmla="*/ 0 h 202"/>
                <a:gd name="T12" fmla="*/ 0 w 220"/>
                <a:gd name="T13" fmla="*/ 8 h 202"/>
                <a:gd name="T14" fmla="*/ 0 w 220"/>
                <a:gd name="T15" fmla="*/ 138 h 202"/>
                <a:gd name="T16" fmla="*/ 0 w 220"/>
                <a:gd name="T17" fmla="*/ 146 h 202"/>
                <a:gd name="T18" fmla="*/ 0 w 220"/>
                <a:gd name="T19" fmla="*/ 154 h 202"/>
                <a:gd name="T20" fmla="*/ 8 w 220"/>
                <a:gd name="T21" fmla="*/ 154 h 202"/>
                <a:gd name="T22" fmla="*/ 52 w 220"/>
                <a:gd name="T23" fmla="*/ 154 h 202"/>
                <a:gd name="T24" fmla="*/ 80 w 220"/>
                <a:gd name="T25" fmla="*/ 154 h 202"/>
                <a:gd name="T26" fmla="*/ 80 w 220"/>
                <a:gd name="T27" fmla="*/ 176 h 202"/>
                <a:gd name="T28" fmla="*/ 52 w 220"/>
                <a:gd name="T29" fmla="*/ 180 h 202"/>
                <a:gd name="T30" fmla="*/ 44 w 220"/>
                <a:gd name="T31" fmla="*/ 180 h 202"/>
                <a:gd name="T32" fmla="*/ 44 w 220"/>
                <a:gd name="T33" fmla="*/ 182 h 202"/>
                <a:gd name="T34" fmla="*/ 44 w 220"/>
                <a:gd name="T35" fmla="*/ 182 h 202"/>
                <a:gd name="T36" fmla="*/ 44 w 220"/>
                <a:gd name="T37" fmla="*/ 188 h 202"/>
                <a:gd name="T38" fmla="*/ 44 w 220"/>
                <a:gd name="T39" fmla="*/ 194 h 202"/>
                <a:gd name="T40" fmla="*/ 44 w 220"/>
                <a:gd name="T41" fmla="*/ 202 h 202"/>
                <a:gd name="T42" fmla="*/ 52 w 220"/>
                <a:gd name="T43" fmla="*/ 202 h 202"/>
                <a:gd name="T44" fmla="*/ 52 w 220"/>
                <a:gd name="T45" fmla="*/ 202 h 202"/>
                <a:gd name="T46" fmla="*/ 168 w 220"/>
                <a:gd name="T47" fmla="*/ 202 h 202"/>
                <a:gd name="T48" fmla="*/ 168 w 220"/>
                <a:gd name="T49" fmla="*/ 202 h 202"/>
                <a:gd name="T50" fmla="*/ 176 w 220"/>
                <a:gd name="T51" fmla="*/ 202 h 202"/>
                <a:gd name="T52" fmla="*/ 176 w 220"/>
                <a:gd name="T53" fmla="*/ 194 h 202"/>
                <a:gd name="T54" fmla="*/ 176 w 220"/>
                <a:gd name="T55" fmla="*/ 188 h 202"/>
                <a:gd name="T56" fmla="*/ 176 w 220"/>
                <a:gd name="T57" fmla="*/ 182 h 202"/>
                <a:gd name="T58" fmla="*/ 176 w 220"/>
                <a:gd name="T59" fmla="*/ 182 h 202"/>
                <a:gd name="T60" fmla="*/ 168 w 220"/>
                <a:gd name="T61" fmla="*/ 180 h 202"/>
                <a:gd name="T62" fmla="*/ 140 w 220"/>
                <a:gd name="T63" fmla="*/ 176 h 202"/>
                <a:gd name="T64" fmla="*/ 140 w 220"/>
                <a:gd name="T65" fmla="*/ 154 h 202"/>
                <a:gd name="T66" fmla="*/ 168 w 220"/>
                <a:gd name="T67" fmla="*/ 154 h 202"/>
                <a:gd name="T68" fmla="*/ 212 w 220"/>
                <a:gd name="T69" fmla="*/ 154 h 202"/>
                <a:gd name="T70" fmla="*/ 220 w 220"/>
                <a:gd name="T71" fmla="*/ 154 h 202"/>
                <a:gd name="T72" fmla="*/ 220 w 220"/>
                <a:gd name="T73" fmla="*/ 146 h 202"/>
                <a:gd name="T74" fmla="*/ 220 w 220"/>
                <a:gd name="T75" fmla="*/ 138 h 202"/>
                <a:gd name="T76" fmla="*/ 220 w 220"/>
                <a:gd name="T77" fmla="*/ 8 h 202"/>
                <a:gd name="T78" fmla="*/ 220 w 220"/>
                <a:gd name="T79" fmla="*/ 0 h 202"/>
                <a:gd name="T80" fmla="*/ 220 w 220"/>
                <a:gd name="T8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202">
                  <a:moveTo>
                    <a:pt x="220" y="0"/>
                  </a:moveTo>
                  <a:lnTo>
                    <a:pt x="212" y="0"/>
                  </a:lnTo>
                  <a:lnTo>
                    <a:pt x="168" y="0"/>
                  </a:lnTo>
                  <a:lnTo>
                    <a:pt x="52" y="0"/>
                  </a:lnTo>
                  <a:lnTo>
                    <a:pt x="8" y="0"/>
                  </a:lnTo>
                  <a:lnTo>
                    <a:pt x="0" y="0"/>
                  </a:lnTo>
                  <a:lnTo>
                    <a:pt x="0" y="8"/>
                  </a:lnTo>
                  <a:lnTo>
                    <a:pt x="0" y="138"/>
                  </a:lnTo>
                  <a:lnTo>
                    <a:pt x="0" y="146"/>
                  </a:lnTo>
                  <a:lnTo>
                    <a:pt x="0" y="154"/>
                  </a:lnTo>
                  <a:lnTo>
                    <a:pt x="8" y="154"/>
                  </a:lnTo>
                  <a:lnTo>
                    <a:pt x="52" y="154"/>
                  </a:lnTo>
                  <a:lnTo>
                    <a:pt x="80" y="154"/>
                  </a:lnTo>
                  <a:lnTo>
                    <a:pt x="80" y="176"/>
                  </a:lnTo>
                  <a:lnTo>
                    <a:pt x="52" y="180"/>
                  </a:lnTo>
                  <a:lnTo>
                    <a:pt x="44" y="180"/>
                  </a:lnTo>
                  <a:lnTo>
                    <a:pt x="44" y="182"/>
                  </a:lnTo>
                  <a:lnTo>
                    <a:pt x="44" y="182"/>
                  </a:lnTo>
                  <a:lnTo>
                    <a:pt x="44" y="188"/>
                  </a:lnTo>
                  <a:lnTo>
                    <a:pt x="44" y="194"/>
                  </a:lnTo>
                  <a:lnTo>
                    <a:pt x="44" y="202"/>
                  </a:lnTo>
                  <a:lnTo>
                    <a:pt x="52" y="202"/>
                  </a:lnTo>
                  <a:lnTo>
                    <a:pt x="52" y="202"/>
                  </a:lnTo>
                  <a:lnTo>
                    <a:pt x="168" y="202"/>
                  </a:lnTo>
                  <a:lnTo>
                    <a:pt x="168" y="202"/>
                  </a:lnTo>
                  <a:lnTo>
                    <a:pt x="176" y="202"/>
                  </a:lnTo>
                  <a:lnTo>
                    <a:pt x="176" y="194"/>
                  </a:lnTo>
                  <a:lnTo>
                    <a:pt x="176" y="188"/>
                  </a:lnTo>
                  <a:lnTo>
                    <a:pt x="176" y="182"/>
                  </a:lnTo>
                  <a:lnTo>
                    <a:pt x="176" y="182"/>
                  </a:lnTo>
                  <a:lnTo>
                    <a:pt x="168" y="180"/>
                  </a:lnTo>
                  <a:lnTo>
                    <a:pt x="140" y="176"/>
                  </a:lnTo>
                  <a:lnTo>
                    <a:pt x="140" y="154"/>
                  </a:lnTo>
                  <a:lnTo>
                    <a:pt x="168" y="154"/>
                  </a:lnTo>
                  <a:lnTo>
                    <a:pt x="212" y="154"/>
                  </a:lnTo>
                  <a:lnTo>
                    <a:pt x="220" y="154"/>
                  </a:lnTo>
                  <a:lnTo>
                    <a:pt x="220" y="146"/>
                  </a:lnTo>
                  <a:lnTo>
                    <a:pt x="220" y="138"/>
                  </a:lnTo>
                  <a:lnTo>
                    <a:pt x="220" y="8"/>
                  </a:lnTo>
                  <a:lnTo>
                    <a:pt x="220" y="0"/>
                  </a:lnTo>
                  <a:lnTo>
                    <a:pt x="2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127"/>
            <p:cNvSpPr>
              <a:spLocks noChangeArrowheads="1"/>
            </p:cNvSpPr>
            <p:nvPr/>
          </p:nvSpPr>
          <p:spPr bwMode="auto">
            <a:xfrm>
              <a:off x="5877" y="1483"/>
              <a:ext cx="184"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28"/>
            <p:cNvSpPr>
              <a:spLocks/>
            </p:cNvSpPr>
            <p:nvPr/>
          </p:nvSpPr>
          <p:spPr bwMode="auto">
            <a:xfrm>
              <a:off x="5861" y="1665"/>
              <a:ext cx="222" cy="50"/>
            </a:xfrm>
            <a:custGeom>
              <a:avLst/>
              <a:gdLst>
                <a:gd name="T0" fmla="*/ 0 w 222"/>
                <a:gd name="T1" fmla="*/ 50 h 50"/>
                <a:gd name="T2" fmla="*/ 20 w 222"/>
                <a:gd name="T3" fmla="*/ 0 h 50"/>
                <a:gd name="T4" fmla="*/ 202 w 222"/>
                <a:gd name="T5" fmla="*/ 0 h 50"/>
                <a:gd name="T6" fmla="*/ 222 w 222"/>
                <a:gd name="T7" fmla="*/ 50 h 50"/>
                <a:gd name="T8" fmla="*/ 0 w 222"/>
                <a:gd name="T9" fmla="*/ 50 h 50"/>
              </a:gdLst>
              <a:ahLst/>
              <a:cxnLst>
                <a:cxn ang="0">
                  <a:pos x="T0" y="T1"/>
                </a:cxn>
                <a:cxn ang="0">
                  <a:pos x="T2" y="T3"/>
                </a:cxn>
                <a:cxn ang="0">
                  <a:pos x="T4" y="T5"/>
                </a:cxn>
                <a:cxn ang="0">
                  <a:pos x="T6" y="T7"/>
                </a:cxn>
                <a:cxn ang="0">
                  <a:pos x="T8" y="T9"/>
                </a:cxn>
              </a:cxnLst>
              <a:rect l="0" t="0" r="r" b="b"/>
              <a:pathLst>
                <a:path w="222" h="50">
                  <a:moveTo>
                    <a:pt x="0" y="50"/>
                  </a:moveTo>
                  <a:lnTo>
                    <a:pt x="20" y="0"/>
                  </a:lnTo>
                  <a:lnTo>
                    <a:pt x="202" y="0"/>
                  </a:lnTo>
                  <a:lnTo>
                    <a:pt x="222" y="50"/>
                  </a:lnTo>
                  <a:lnTo>
                    <a:pt x="0" y="5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29"/>
            <p:cNvSpPr>
              <a:spLocks noEditPoints="1"/>
            </p:cNvSpPr>
            <p:nvPr/>
          </p:nvSpPr>
          <p:spPr bwMode="auto">
            <a:xfrm>
              <a:off x="5855" y="1661"/>
              <a:ext cx="234" cy="58"/>
            </a:xfrm>
            <a:custGeom>
              <a:avLst/>
              <a:gdLst>
                <a:gd name="T0" fmla="*/ 204 w 234"/>
                <a:gd name="T1" fmla="*/ 8 h 58"/>
                <a:gd name="T2" fmla="*/ 222 w 234"/>
                <a:gd name="T3" fmla="*/ 50 h 58"/>
                <a:gd name="T4" fmla="*/ 12 w 234"/>
                <a:gd name="T5" fmla="*/ 50 h 58"/>
                <a:gd name="T6" fmla="*/ 30 w 234"/>
                <a:gd name="T7" fmla="*/ 8 h 58"/>
                <a:gd name="T8" fmla="*/ 204 w 234"/>
                <a:gd name="T9" fmla="*/ 8 h 58"/>
                <a:gd name="T10" fmla="*/ 210 w 234"/>
                <a:gd name="T11" fmla="*/ 0 h 58"/>
                <a:gd name="T12" fmla="*/ 204 w 234"/>
                <a:gd name="T13" fmla="*/ 0 h 58"/>
                <a:gd name="T14" fmla="*/ 30 w 234"/>
                <a:gd name="T15" fmla="*/ 0 h 58"/>
                <a:gd name="T16" fmla="*/ 24 w 234"/>
                <a:gd name="T17" fmla="*/ 0 h 58"/>
                <a:gd name="T18" fmla="*/ 22 w 234"/>
                <a:gd name="T19" fmla="*/ 4 h 58"/>
                <a:gd name="T20" fmla="*/ 4 w 234"/>
                <a:gd name="T21" fmla="*/ 46 h 58"/>
                <a:gd name="T22" fmla="*/ 0 w 234"/>
                <a:gd name="T23" fmla="*/ 58 h 58"/>
                <a:gd name="T24" fmla="*/ 12 w 234"/>
                <a:gd name="T25" fmla="*/ 58 h 58"/>
                <a:gd name="T26" fmla="*/ 222 w 234"/>
                <a:gd name="T27" fmla="*/ 58 h 58"/>
                <a:gd name="T28" fmla="*/ 234 w 234"/>
                <a:gd name="T29" fmla="*/ 58 h 58"/>
                <a:gd name="T30" fmla="*/ 230 w 234"/>
                <a:gd name="T31" fmla="*/ 46 h 58"/>
                <a:gd name="T32" fmla="*/ 212 w 234"/>
                <a:gd name="T33" fmla="*/ 4 h 58"/>
                <a:gd name="T34" fmla="*/ 210 w 234"/>
                <a:gd name="T35" fmla="*/ 0 h 58"/>
                <a:gd name="T36" fmla="*/ 210 w 234"/>
                <a:gd name="T3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58">
                  <a:moveTo>
                    <a:pt x="204" y="8"/>
                  </a:moveTo>
                  <a:lnTo>
                    <a:pt x="222" y="50"/>
                  </a:lnTo>
                  <a:lnTo>
                    <a:pt x="12" y="50"/>
                  </a:lnTo>
                  <a:lnTo>
                    <a:pt x="30" y="8"/>
                  </a:lnTo>
                  <a:lnTo>
                    <a:pt x="204" y="8"/>
                  </a:lnTo>
                  <a:close/>
                  <a:moveTo>
                    <a:pt x="210" y="0"/>
                  </a:moveTo>
                  <a:lnTo>
                    <a:pt x="204" y="0"/>
                  </a:lnTo>
                  <a:lnTo>
                    <a:pt x="30" y="0"/>
                  </a:lnTo>
                  <a:lnTo>
                    <a:pt x="24" y="0"/>
                  </a:lnTo>
                  <a:lnTo>
                    <a:pt x="22" y="4"/>
                  </a:lnTo>
                  <a:lnTo>
                    <a:pt x="4" y="46"/>
                  </a:lnTo>
                  <a:lnTo>
                    <a:pt x="0" y="58"/>
                  </a:lnTo>
                  <a:lnTo>
                    <a:pt x="12" y="58"/>
                  </a:lnTo>
                  <a:lnTo>
                    <a:pt x="222" y="58"/>
                  </a:lnTo>
                  <a:lnTo>
                    <a:pt x="234" y="58"/>
                  </a:lnTo>
                  <a:lnTo>
                    <a:pt x="230" y="46"/>
                  </a:lnTo>
                  <a:lnTo>
                    <a:pt x="212" y="4"/>
                  </a:lnTo>
                  <a:lnTo>
                    <a:pt x="210" y="0"/>
                  </a:lnTo>
                  <a:lnTo>
                    <a:pt x="2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30"/>
            <p:cNvSpPr>
              <a:spLocks/>
            </p:cNvSpPr>
            <p:nvPr/>
          </p:nvSpPr>
          <p:spPr bwMode="auto">
            <a:xfrm>
              <a:off x="5867" y="1669"/>
              <a:ext cx="210" cy="42"/>
            </a:xfrm>
            <a:custGeom>
              <a:avLst/>
              <a:gdLst>
                <a:gd name="T0" fmla="*/ 192 w 210"/>
                <a:gd name="T1" fmla="*/ 0 h 42"/>
                <a:gd name="T2" fmla="*/ 210 w 210"/>
                <a:gd name="T3" fmla="*/ 42 h 42"/>
                <a:gd name="T4" fmla="*/ 0 w 210"/>
                <a:gd name="T5" fmla="*/ 42 h 42"/>
                <a:gd name="T6" fmla="*/ 18 w 210"/>
                <a:gd name="T7" fmla="*/ 0 h 42"/>
                <a:gd name="T8" fmla="*/ 192 w 210"/>
                <a:gd name="T9" fmla="*/ 0 h 42"/>
              </a:gdLst>
              <a:ahLst/>
              <a:cxnLst>
                <a:cxn ang="0">
                  <a:pos x="T0" y="T1"/>
                </a:cxn>
                <a:cxn ang="0">
                  <a:pos x="T2" y="T3"/>
                </a:cxn>
                <a:cxn ang="0">
                  <a:pos x="T4" y="T5"/>
                </a:cxn>
                <a:cxn ang="0">
                  <a:pos x="T6" y="T7"/>
                </a:cxn>
                <a:cxn ang="0">
                  <a:pos x="T8" y="T9"/>
                </a:cxn>
              </a:cxnLst>
              <a:rect l="0" t="0" r="r" b="b"/>
              <a:pathLst>
                <a:path w="210" h="42">
                  <a:moveTo>
                    <a:pt x="192" y="0"/>
                  </a:moveTo>
                  <a:lnTo>
                    <a:pt x="210" y="42"/>
                  </a:lnTo>
                  <a:lnTo>
                    <a:pt x="0" y="42"/>
                  </a:lnTo>
                  <a:lnTo>
                    <a:pt x="18" y="0"/>
                  </a:lnTo>
                  <a:lnTo>
                    <a:pt x="1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31"/>
            <p:cNvSpPr>
              <a:spLocks/>
            </p:cNvSpPr>
            <p:nvPr/>
          </p:nvSpPr>
          <p:spPr bwMode="auto">
            <a:xfrm>
              <a:off x="5855" y="1661"/>
              <a:ext cx="234" cy="58"/>
            </a:xfrm>
            <a:custGeom>
              <a:avLst/>
              <a:gdLst>
                <a:gd name="T0" fmla="*/ 210 w 234"/>
                <a:gd name="T1" fmla="*/ 0 h 58"/>
                <a:gd name="T2" fmla="*/ 204 w 234"/>
                <a:gd name="T3" fmla="*/ 0 h 58"/>
                <a:gd name="T4" fmla="*/ 30 w 234"/>
                <a:gd name="T5" fmla="*/ 0 h 58"/>
                <a:gd name="T6" fmla="*/ 24 w 234"/>
                <a:gd name="T7" fmla="*/ 0 h 58"/>
                <a:gd name="T8" fmla="*/ 22 w 234"/>
                <a:gd name="T9" fmla="*/ 4 h 58"/>
                <a:gd name="T10" fmla="*/ 4 w 234"/>
                <a:gd name="T11" fmla="*/ 46 h 58"/>
                <a:gd name="T12" fmla="*/ 0 w 234"/>
                <a:gd name="T13" fmla="*/ 58 h 58"/>
                <a:gd name="T14" fmla="*/ 12 w 234"/>
                <a:gd name="T15" fmla="*/ 58 h 58"/>
                <a:gd name="T16" fmla="*/ 222 w 234"/>
                <a:gd name="T17" fmla="*/ 58 h 58"/>
                <a:gd name="T18" fmla="*/ 234 w 234"/>
                <a:gd name="T19" fmla="*/ 58 h 58"/>
                <a:gd name="T20" fmla="*/ 230 w 234"/>
                <a:gd name="T21" fmla="*/ 46 h 58"/>
                <a:gd name="T22" fmla="*/ 212 w 234"/>
                <a:gd name="T23" fmla="*/ 4 h 58"/>
                <a:gd name="T24" fmla="*/ 210 w 234"/>
                <a:gd name="T25" fmla="*/ 0 h 58"/>
                <a:gd name="T26" fmla="*/ 210 w 234"/>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58">
                  <a:moveTo>
                    <a:pt x="210" y="0"/>
                  </a:moveTo>
                  <a:lnTo>
                    <a:pt x="204" y="0"/>
                  </a:lnTo>
                  <a:lnTo>
                    <a:pt x="30" y="0"/>
                  </a:lnTo>
                  <a:lnTo>
                    <a:pt x="24" y="0"/>
                  </a:lnTo>
                  <a:lnTo>
                    <a:pt x="22" y="4"/>
                  </a:lnTo>
                  <a:lnTo>
                    <a:pt x="4" y="46"/>
                  </a:lnTo>
                  <a:lnTo>
                    <a:pt x="0" y="58"/>
                  </a:lnTo>
                  <a:lnTo>
                    <a:pt x="12" y="58"/>
                  </a:lnTo>
                  <a:lnTo>
                    <a:pt x="222" y="58"/>
                  </a:lnTo>
                  <a:lnTo>
                    <a:pt x="234" y="58"/>
                  </a:lnTo>
                  <a:lnTo>
                    <a:pt x="230" y="46"/>
                  </a:lnTo>
                  <a:lnTo>
                    <a:pt x="212" y="4"/>
                  </a:lnTo>
                  <a:lnTo>
                    <a:pt x="210" y="0"/>
                  </a:lnTo>
                  <a:lnTo>
                    <a:pt x="2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32"/>
            <p:cNvSpPr>
              <a:spLocks/>
            </p:cNvSpPr>
            <p:nvPr/>
          </p:nvSpPr>
          <p:spPr bwMode="auto">
            <a:xfrm>
              <a:off x="6225" y="2581"/>
              <a:ext cx="680" cy="268"/>
            </a:xfrm>
            <a:custGeom>
              <a:avLst/>
              <a:gdLst>
                <a:gd name="T0" fmla="*/ 64 w 680"/>
                <a:gd name="T1" fmla="*/ 268 h 268"/>
                <a:gd name="T2" fmla="*/ 64 w 680"/>
                <a:gd name="T3" fmla="*/ 268 h 268"/>
                <a:gd name="T4" fmla="*/ 64 w 680"/>
                <a:gd name="T5" fmla="*/ 268 h 268"/>
                <a:gd name="T6" fmla="*/ 64 w 680"/>
                <a:gd name="T7" fmla="*/ 268 h 268"/>
                <a:gd name="T8" fmla="*/ 64 w 680"/>
                <a:gd name="T9" fmla="*/ 268 h 268"/>
                <a:gd name="T10" fmla="*/ 614 w 680"/>
                <a:gd name="T11" fmla="*/ 268 h 268"/>
                <a:gd name="T12" fmla="*/ 614 w 680"/>
                <a:gd name="T13" fmla="*/ 268 h 268"/>
                <a:gd name="T14" fmla="*/ 614 w 680"/>
                <a:gd name="T15" fmla="*/ 268 h 268"/>
                <a:gd name="T16" fmla="*/ 614 w 680"/>
                <a:gd name="T17" fmla="*/ 268 h 268"/>
                <a:gd name="T18" fmla="*/ 616 w 680"/>
                <a:gd name="T19" fmla="*/ 268 h 268"/>
                <a:gd name="T20" fmla="*/ 616 w 680"/>
                <a:gd name="T21" fmla="*/ 268 h 268"/>
                <a:gd name="T22" fmla="*/ 622 w 680"/>
                <a:gd name="T23" fmla="*/ 266 h 268"/>
                <a:gd name="T24" fmla="*/ 628 w 680"/>
                <a:gd name="T25" fmla="*/ 264 h 268"/>
                <a:gd name="T26" fmla="*/ 640 w 680"/>
                <a:gd name="T27" fmla="*/ 256 h 268"/>
                <a:gd name="T28" fmla="*/ 650 w 680"/>
                <a:gd name="T29" fmla="*/ 244 h 268"/>
                <a:gd name="T30" fmla="*/ 660 w 680"/>
                <a:gd name="T31" fmla="*/ 228 h 268"/>
                <a:gd name="T32" fmla="*/ 668 w 680"/>
                <a:gd name="T33" fmla="*/ 208 h 268"/>
                <a:gd name="T34" fmla="*/ 674 w 680"/>
                <a:gd name="T35" fmla="*/ 186 h 268"/>
                <a:gd name="T36" fmla="*/ 678 w 680"/>
                <a:gd name="T37" fmla="*/ 160 h 268"/>
                <a:gd name="T38" fmla="*/ 680 w 680"/>
                <a:gd name="T39" fmla="*/ 134 h 268"/>
                <a:gd name="T40" fmla="*/ 680 w 680"/>
                <a:gd name="T41" fmla="*/ 134 h 268"/>
                <a:gd name="T42" fmla="*/ 678 w 680"/>
                <a:gd name="T43" fmla="*/ 106 h 268"/>
                <a:gd name="T44" fmla="*/ 674 w 680"/>
                <a:gd name="T45" fmla="*/ 82 h 268"/>
                <a:gd name="T46" fmla="*/ 668 w 680"/>
                <a:gd name="T47" fmla="*/ 58 h 268"/>
                <a:gd name="T48" fmla="*/ 660 w 680"/>
                <a:gd name="T49" fmla="*/ 38 h 268"/>
                <a:gd name="T50" fmla="*/ 650 w 680"/>
                <a:gd name="T51" fmla="*/ 22 h 268"/>
                <a:gd name="T52" fmla="*/ 640 w 680"/>
                <a:gd name="T53" fmla="*/ 10 h 268"/>
                <a:gd name="T54" fmla="*/ 628 w 680"/>
                <a:gd name="T55" fmla="*/ 2 h 268"/>
                <a:gd name="T56" fmla="*/ 622 w 680"/>
                <a:gd name="T57" fmla="*/ 0 h 268"/>
                <a:gd name="T58" fmla="*/ 616 w 680"/>
                <a:gd name="T59" fmla="*/ 0 h 268"/>
                <a:gd name="T60" fmla="*/ 616 w 680"/>
                <a:gd name="T61" fmla="*/ 0 h 268"/>
                <a:gd name="T62" fmla="*/ 614 w 680"/>
                <a:gd name="T63" fmla="*/ 0 h 268"/>
                <a:gd name="T64" fmla="*/ 614 w 680"/>
                <a:gd name="T65" fmla="*/ 0 h 268"/>
                <a:gd name="T66" fmla="*/ 614 w 680"/>
                <a:gd name="T67" fmla="*/ 0 h 268"/>
                <a:gd name="T68" fmla="*/ 64 w 680"/>
                <a:gd name="T69" fmla="*/ 0 h 268"/>
                <a:gd name="T70" fmla="*/ 64 w 680"/>
                <a:gd name="T71" fmla="*/ 0 h 268"/>
                <a:gd name="T72" fmla="*/ 64 w 680"/>
                <a:gd name="T73" fmla="*/ 0 h 268"/>
                <a:gd name="T74" fmla="*/ 64 w 680"/>
                <a:gd name="T75" fmla="*/ 0 h 268"/>
                <a:gd name="T76" fmla="*/ 64 w 680"/>
                <a:gd name="T77" fmla="*/ 0 h 268"/>
                <a:gd name="T78" fmla="*/ 64 w 680"/>
                <a:gd name="T79" fmla="*/ 0 h 268"/>
                <a:gd name="T80" fmla="*/ 56 w 680"/>
                <a:gd name="T81" fmla="*/ 0 h 268"/>
                <a:gd name="T82" fmla="*/ 50 w 680"/>
                <a:gd name="T83" fmla="*/ 2 h 268"/>
                <a:gd name="T84" fmla="*/ 38 w 680"/>
                <a:gd name="T85" fmla="*/ 10 h 268"/>
                <a:gd name="T86" fmla="*/ 28 w 680"/>
                <a:gd name="T87" fmla="*/ 22 h 268"/>
                <a:gd name="T88" fmla="*/ 18 w 680"/>
                <a:gd name="T89" fmla="*/ 38 h 268"/>
                <a:gd name="T90" fmla="*/ 10 w 680"/>
                <a:gd name="T91" fmla="*/ 58 h 268"/>
                <a:gd name="T92" fmla="*/ 4 w 680"/>
                <a:gd name="T93" fmla="*/ 82 h 268"/>
                <a:gd name="T94" fmla="*/ 0 w 680"/>
                <a:gd name="T95" fmla="*/ 106 h 268"/>
                <a:gd name="T96" fmla="*/ 0 w 680"/>
                <a:gd name="T97" fmla="*/ 134 h 268"/>
                <a:gd name="T98" fmla="*/ 0 w 680"/>
                <a:gd name="T99" fmla="*/ 134 h 268"/>
                <a:gd name="T100" fmla="*/ 0 w 680"/>
                <a:gd name="T101" fmla="*/ 160 h 268"/>
                <a:gd name="T102" fmla="*/ 4 w 680"/>
                <a:gd name="T103" fmla="*/ 186 h 268"/>
                <a:gd name="T104" fmla="*/ 10 w 680"/>
                <a:gd name="T105" fmla="*/ 208 h 268"/>
                <a:gd name="T106" fmla="*/ 18 w 680"/>
                <a:gd name="T107" fmla="*/ 228 h 268"/>
                <a:gd name="T108" fmla="*/ 28 w 680"/>
                <a:gd name="T109" fmla="*/ 244 h 268"/>
                <a:gd name="T110" fmla="*/ 38 w 680"/>
                <a:gd name="T111" fmla="*/ 256 h 268"/>
                <a:gd name="T112" fmla="*/ 50 w 680"/>
                <a:gd name="T113" fmla="*/ 264 h 268"/>
                <a:gd name="T114" fmla="*/ 56 w 680"/>
                <a:gd name="T115" fmla="*/ 266 h 268"/>
                <a:gd name="T116" fmla="*/ 64 w 680"/>
                <a:gd name="T117" fmla="*/ 268 h 268"/>
                <a:gd name="T118" fmla="*/ 64 w 680"/>
                <a:gd name="T119"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0" h="268">
                  <a:moveTo>
                    <a:pt x="64" y="268"/>
                  </a:moveTo>
                  <a:lnTo>
                    <a:pt x="64" y="268"/>
                  </a:lnTo>
                  <a:lnTo>
                    <a:pt x="64" y="268"/>
                  </a:lnTo>
                  <a:lnTo>
                    <a:pt x="64" y="268"/>
                  </a:lnTo>
                  <a:lnTo>
                    <a:pt x="64" y="268"/>
                  </a:lnTo>
                  <a:lnTo>
                    <a:pt x="614" y="268"/>
                  </a:lnTo>
                  <a:lnTo>
                    <a:pt x="614" y="268"/>
                  </a:lnTo>
                  <a:lnTo>
                    <a:pt x="614" y="268"/>
                  </a:lnTo>
                  <a:lnTo>
                    <a:pt x="614" y="268"/>
                  </a:lnTo>
                  <a:lnTo>
                    <a:pt x="616" y="268"/>
                  </a:lnTo>
                  <a:lnTo>
                    <a:pt x="616" y="268"/>
                  </a:lnTo>
                  <a:lnTo>
                    <a:pt x="622" y="266"/>
                  </a:lnTo>
                  <a:lnTo>
                    <a:pt x="628" y="264"/>
                  </a:lnTo>
                  <a:lnTo>
                    <a:pt x="640" y="256"/>
                  </a:lnTo>
                  <a:lnTo>
                    <a:pt x="650" y="244"/>
                  </a:lnTo>
                  <a:lnTo>
                    <a:pt x="660" y="228"/>
                  </a:lnTo>
                  <a:lnTo>
                    <a:pt x="668" y="208"/>
                  </a:lnTo>
                  <a:lnTo>
                    <a:pt x="674" y="186"/>
                  </a:lnTo>
                  <a:lnTo>
                    <a:pt x="678" y="160"/>
                  </a:lnTo>
                  <a:lnTo>
                    <a:pt x="680" y="134"/>
                  </a:lnTo>
                  <a:lnTo>
                    <a:pt x="680" y="134"/>
                  </a:lnTo>
                  <a:lnTo>
                    <a:pt x="678" y="106"/>
                  </a:lnTo>
                  <a:lnTo>
                    <a:pt x="674" y="82"/>
                  </a:lnTo>
                  <a:lnTo>
                    <a:pt x="668" y="58"/>
                  </a:lnTo>
                  <a:lnTo>
                    <a:pt x="660" y="38"/>
                  </a:lnTo>
                  <a:lnTo>
                    <a:pt x="650" y="22"/>
                  </a:lnTo>
                  <a:lnTo>
                    <a:pt x="640" y="10"/>
                  </a:lnTo>
                  <a:lnTo>
                    <a:pt x="628" y="2"/>
                  </a:lnTo>
                  <a:lnTo>
                    <a:pt x="622" y="0"/>
                  </a:lnTo>
                  <a:lnTo>
                    <a:pt x="616" y="0"/>
                  </a:lnTo>
                  <a:lnTo>
                    <a:pt x="616" y="0"/>
                  </a:lnTo>
                  <a:lnTo>
                    <a:pt x="614" y="0"/>
                  </a:lnTo>
                  <a:lnTo>
                    <a:pt x="614" y="0"/>
                  </a:lnTo>
                  <a:lnTo>
                    <a:pt x="614" y="0"/>
                  </a:lnTo>
                  <a:lnTo>
                    <a:pt x="64" y="0"/>
                  </a:lnTo>
                  <a:lnTo>
                    <a:pt x="64" y="0"/>
                  </a:lnTo>
                  <a:lnTo>
                    <a:pt x="64" y="0"/>
                  </a:lnTo>
                  <a:lnTo>
                    <a:pt x="64" y="0"/>
                  </a:lnTo>
                  <a:lnTo>
                    <a:pt x="64" y="0"/>
                  </a:lnTo>
                  <a:lnTo>
                    <a:pt x="64" y="0"/>
                  </a:lnTo>
                  <a:lnTo>
                    <a:pt x="56" y="0"/>
                  </a:lnTo>
                  <a:lnTo>
                    <a:pt x="50" y="2"/>
                  </a:lnTo>
                  <a:lnTo>
                    <a:pt x="38" y="10"/>
                  </a:lnTo>
                  <a:lnTo>
                    <a:pt x="28" y="22"/>
                  </a:lnTo>
                  <a:lnTo>
                    <a:pt x="18" y="38"/>
                  </a:lnTo>
                  <a:lnTo>
                    <a:pt x="10" y="58"/>
                  </a:lnTo>
                  <a:lnTo>
                    <a:pt x="4" y="82"/>
                  </a:lnTo>
                  <a:lnTo>
                    <a:pt x="0" y="106"/>
                  </a:lnTo>
                  <a:lnTo>
                    <a:pt x="0" y="134"/>
                  </a:lnTo>
                  <a:lnTo>
                    <a:pt x="0" y="134"/>
                  </a:lnTo>
                  <a:lnTo>
                    <a:pt x="0" y="160"/>
                  </a:lnTo>
                  <a:lnTo>
                    <a:pt x="4" y="186"/>
                  </a:lnTo>
                  <a:lnTo>
                    <a:pt x="10" y="208"/>
                  </a:lnTo>
                  <a:lnTo>
                    <a:pt x="18" y="228"/>
                  </a:lnTo>
                  <a:lnTo>
                    <a:pt x="28" y="244"/>
                  </a:lnTo>
                  <a:lnTo>
                    <a:pt x="38" y="256"/>
                  </a:lnTo>
                  <a:lnTo>
                    <a:pt x="50" y="264"/>
                  </a:lnTo>
                  <a:lnTo>
                    <a:pt x="56" y="266"/>
                  </a:lnTo>
                  <a:lnTo>
                    <a:pt x="64" y="268"/>
                  </a:lnTo>
                  <a:lnTo>
                    <a:pt x="64" y="26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133"/>
            <p:cNvSpPr>
              <a:spLocks/>
            </p:cNvSpPr>
            <p:nvPr/>
          </p:nvSpPr>
          <p:spPr bwMode="auto">
            <a:xfrm>
              <a:off x="6777" y="2585"/>
              <a:ext cx="124" cy="260"/>
            </a:xfrm>
            <a:custGeom>
              <a:avLst/>
              <a:gdLst>
                <a:gd name="T0" fmla="*/ 0 w 124"/>
                <a:gd name="T1" fmla="*/ 130 h 260"/>
                <a:gd name="T2" fmla="*/ 0 w 124"/>
                <a:gd name="T3" fmla="*/ 130 h 260"/>
                <a:gd name="T4" fmla="*/ 0 w 124"/>
                <a:gd name="T5" fmla="*/ 104 h 260"/>
                <a:gd name="T6" fmla="*/ 4 w 124"/>
                <a:gd name="T7" fmla="*/ 78 h 260"/>
                <a:gd name="T8" fmla="*/ 10 w 124"/>
                <a:gd name="T9" fmla="*/ 56 h 260"/>
                <a:gd name="T10" fmla="*/ 18 w 124"/>
                <a:gd name="T11" fmla="*/ 38 h 260"/>
                <a:gd name="T12" fmla="*/ 26 w 124"/>
                <a:gd name="T13" fmla="*/ 22 h 260"/>
                <a:gd name="T14" fmla="*/ 38 w 124"/>
                <a:gd name="T15" fmla="*/ 10 h 260"/>
                <a:gd name="T16" fmla="*/ 48 w 124"/>
                <a:gd name="T17" fmla="*/ 2 h 260"/>
                <a:gd name="T18" fmla="*/ 54 w 124"/>
                <a:gd name="T19" fmla="*/ 0 h 260"/>
                <a:gd name="T20" fmla="*/ 62 w 124"/>
                <a:gd name="T21" fmla="*/ 0 h 260"/>
                <a:gd name="T22" fmla="*/ 62 w 124"/>
                <a:gd name="T23" fmla="*/ 0 h 260"/>
                <a:gd name="T24" fmla="*/ 68 w 124"/>
                <a:gd name="T25" fmla="*/ 0 h 260"/>
                <a:gd name="T26" fmla="*/ 74 w 124"/>
                <a:gd name="T27" fmla="*/ 2 h 260"/>
                <a:gd name="T28" fmla="*/ 86 w 124"/>
                <a:gd name="T29" fmla="*/ 10 h 260"/>
                <a:gd name="T30" fmla="*/ 96 w 124"/>
                <a:gd name="T31" fmla="*/ 22 h 260"/>
                <a:gd name="T32" fmla="*/ 106 w 124"/>
                <a:gd name="T33" fmla="*/ 38 h 260"/>
                <a:gd name="T34" fmla="*/ 112 w 124"/>
                <a:gd name="T35" fmla="*/ 56 h 260"/>
                <a:gd name="T36" fmla="*/ 118 w 124"/>
                <a:gd name="T37" fmla="*/ 78 h 260"/>
                <a:gd name="T38" fmla="*/ 122 w 124"/>
                <a:gd name="T39" fmla="*/ 104 h 260"/>
                <a:gd name="T40" fmla="*/ 124 w 124"/>
                <a:gd name="T41" fmla="*/ 130 h 260"/>
                <a:gd name="T42" fmla="*/ 124 w 124"/>
                <a:gd name="T43" fmla="*/ 130 h 260"/>
                <a:gd name="T44" fmla="*/ 122 w 124"/>
                <a:gd name="T45" fmla="*/ 156 h 260"/>
                <a:gd name="T46" fmla="*/ 118 w 124"/>
                <a:gd name="T47" fmla="*/ 180 h 260"/>
                <a:gd name="T48" fmla="*/ 112 w 124"/>
                <a:gd name="T49" fmla="*/ 202 h 260"/>
                <a:gd name="T50" fmla="*/ 106 w 124"/>
                <a:gd name="T51" fmla="*/ 222 h 260"/>
                <a:gd name="T52" fmla="*/ 96 w 124"/>
                <a:gd name="T53" fmla="*/ 238 h 260"/>
                <a:gd name="T54" fmla="*/ 86 w 124"/>
                <a:gd name="T55" fmla="*/ 250 h 260"/>
                <a:gd name="T56" fmla="*/ 74 w 124"/>
                <a:gd name="T57" fmla="*/ 256 h 260"/>
                <a:gd name="T58" fmla="*/ 68 w 124"/>
                <a:gd name="T59" fmla="*/ 258 h 260"/>
                <a:gd name="T60" fmla="*/ 62 w 124"/>
                <a:gd name="T61" fmla="*/ 260 h 260"/>
                <a:gd name="T62" fmla="*/ 62 w 124"/>
                <a:gd name="T63" fmla="*/ 260 h 260"/>
                <a:gd name="T64" fmla="*/ 54 w 124"/>
                <a:gd name="T65" fmla="*/ 258 h 260"/>
                <a:gd name="T66" fmla="*/ 48 w 124"/>
                <a:gd name="T67" fmla="*/ 256 h 260"/>
                <a:gd name="T68" fmla="*/ 38 w 124"/>
                <a:gd name="T69" fmla="*/ 250 h 260"/>
                <a:gd name="T70" fmla="*/ 26 w 124"/>
                <a:gd name="T71" fmla="*/ 238 h 260"/>
                <a:gd name="T72" fmla="*/ 18 w 124"/>
                <a:gd name="T73" fmla="*/ 222 h 260"/>
                <a:gd name="T74" fmla="*/ 10 w 124"/>
                <a:gd name="T75" fmla="*/ 202 h 260"/>
                <a:gd name="T76" fmla="*/ 4 w 124"/>
                <a:gd name="T77" fmla="*/ 180 h 260"/>
                <a:gd name="T78" fmla="*/ 0 w 124"/>
                <a:gd name="T79" fmla="*/ 156 h 260"/>
                <a:gd name="T80" fmla="*/ 0 w 124"/>
                <a:gd name="T81" fmla="*/ 130 h 260"/>
                <a:gd name="T82" fmla="*/ 0 w 124"/>
                <a:gd name="T83" fmla="*/ 13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260">
                  <a:moveTo>
                    <a:pt x="0" y="130"/>
                  </a:moveTo>
                  <a:lnTo>
                    <a:pt x="0" y="130"/>
                  </a:lnTo>
                  <a:lnTo>
                    <a:pt x="0" y="104"/>
                  </a:lnTo>
                  <a:lnTo>
                    <a:pt x="4" y="78"/>
                  </a:lnTo>
                  <a:lnTo>
                    <a:pt x="10" y="56"/>
                  </a:lnTo>
                  <a:lnTo>
                    <a:pt x="18" y="38"/>
                  </a:lnTo>
                  <a:lnTo>
                    <a:pt x="26" y="22"/>
                  </a:lnTo>
                  <a:lnTo>
                    <a:pt x="38" y="10"/>
                  </a:lnTo>
                  <a:lnTo>
                    <a:pt x="48" y="2"/>
                  </a:lnTo>
                  <a:lnTo>
                    <a:pt x="54" y="0"/>
                  </a:lnTo>
                  <a:lnTo>
                    <a:pt x="62" y="0"/>
                  </a:lnTo>
                  <a:lnTo>
                    <a:pt x="62" y="0"/>
                  </a:lnTo>
                  <a:lnTo>
                    <a:pt x="68" y="0"/>
                  </a:lnTo>
                  <a:lnTo>
                    <a:pt x="74" y="2"/>
                  </a:lnTo>
                  <a:lnTo>
                    <a:pt x="86" y="10"/>
                  </a:lnTo>
                  <a:lnTo>
                    <a:pt x="96" y="22"/>
                  </a:lnTo>
                  <a:lnTo>
                    <a:pt x="106" y="38"/>
                  </a:lnTo>
                  <a:lnTo>
                    <a:pt x="112" y="56"/>
                  </a:lnTo>
                  <a:lnTo>
                    <a:pt x="118" y="78"/>
                  </a:lnTo>
                  <a:lnTo>
                    <a:pt x="122" y="104"/>
                  </a:lnTo>
                  <a:lnTo>
                    <a:pt x="124" y="130"/>
                  </a:lnTo>
                  <a:lnTo>
                    <a:pt x="124" y="130"/>
                  </a:lnTo>
                  <a:lnTo>
                    <a:pt x="122" y="156"/>
                  </a:lnTo>
                  <a:lnTo>
                    <a:pt x="118" y="180"/>
                  </a:lnTo>
                  <a:lnTo>
                    <a:pt x="112" y="202"/>
                  </a:lnTo>
                  <a:lnTo>
                    <a:pt x="106" y="222"/>
                  </a:lnTo>
                  <a:lnTo>
                    <a:pt x="96" y="238"/>
                  </a:lnTo>
                  <a:lnTo>
                    <a:pt x="86" y="250"/>
                  </a:lnTo>
                  <a:lnTo>
                    <a:pt x="74" y="256"/>
                  </a:lnTo>
                  <a:lnTo>
                    <a:pt x="68" y="258"/>
                  </a:lnTo>
                  <a:lnTo>
                    <a:pt x="62" y="260"/>
                  </a:lnTo>
                  <a:lnTo>
                    <a:pt x="62" y="260"/>
                  </a:lnTo>
                  <a:lnTo>
                    <a:pt x="54" y="258"/>
                  </a:lnTo>
                  <a:lnTo>
                    <a:pt x="48" y="256"/>
                  </a:lnTo>
                  <a:lnTo>
                    <a:pt x="38" y="250"/>
                  </a:lnTo>
                  <a:lnTo>
                    <a:pt x="26" y="238"/>
                  </a:lnTo>
                  <a:lnTo>
                    <a:pt x="18" y="222"/>
                  </a:lnTo>
                  <a:lnTo>
                    <a:pt x="10" y="202"/>
                  </a:lnTo>
                  <a:lnTo>
                    <a:pt x="4" y="180"/>
                  </a:lnTo>
                  <a:lnTo>
                    <a:pt x="0" y="156"/>
                  </a:lnTo>
                  <a:lnTo>
                    <a:pt x="0" y="130"/>
                  </a:lnTo>
                  <a:lnTo>
                    <a:pt x="0" y="130"/>
                  </a:lnTo>
                  <a:close/>
                </a:path>
              </a:pathLst>
            </a:custGeom>
            <a:solidFill>
              <a:srgbClr val="1630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134"/>
            <p:cNvSpPr>
              <a:spLocks/>
            </p:cNvSpPr>
            <p:nvPr/>
          </p:nvSpPr>
          <p:spPr bwMode="auto">
            <a:xfrm>
              <a:off x="6087" y="1519"/>
              <a:ext cx="898" cy="1200"/>
            </a:xfrm>
            <a:custGeom>
              <a:avLst/>
              <a:gdLst>
                <a:gd name="T0" fmla="*/ 684 w 898"/>
                <a:gd name="T1" fmla="*/ 1200 h 1200"/>
                <a:gd name="T2" fmla="*/ 898 w 898"/>
                <a:gd name="T3" fmla="*/ 1200 h 1200"/>
                <a:gd name="T4" fmla="*/ 898 w 898"/>
                <a:gd name="T5" fmla="*/ 0 h 1200"/>
                <a:gd name="T6" fmla="*/ 0 w 898"/>
                <a:gd name="T7" fmla="*/ 0 h 1200"/>
              </a:gdLst>
              <a:ahLst/>
              <a:cxnLst>
                <a:cxn ang="0">
                  <a:pos x="T0" y="T1"/>
                </a:cxn>
                <a:cxn ang="0">
                  <a:pos x="T2" y="T3"/>
                </a:cxn>
                <a:cxn ang="0">
                  <a:pos x="T4" y="T5"/>
                </a:cxn>
                <a:cxn ang="0">
                  <a:pos x="T6" y="T7"/>
                </a:cxn>
              </a:cxnLst>
              <a:rect l="0" t="0" r="r" b="b"/>
              <a:pathLst>
                <a:path w="898" h="1200">
                  <a:moveTo>
                    <a:pt x="684" y="1200"/>
                  </a:moveTo>
                  <a:lnTo>
                    <a:pt x="898" y="1200"/>
                  </a:lnTo>
                  <a:lnTo>
                    <a:pt x="898" y="0"/>
                  </a:lnTo>
                  <a:lnTo>
                    <a:pt x="0" y="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135"/>
            <p:cNvSpPr>
              <a:spLocks noChangeShapeType="1"/>
            </p:cNvSpPr>
            <p:nvPr/>
          </p:nvSpPr>
          <p:spPr bwMode="auto">
            <a:xfrm>
              <a:off x="6777" y="2719"/>
              <a:ext cx="0"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136"/>
            <p:cNvSpPr>
              <a:spLocks noChangeShapeType="1"/>
            </p:cNvSpPr>
            <p:nvPr/>
          </p:nvSpPr>
          <p:spPr bwMode="auto">
            <a:xfrm>
              <a:off x="6741" y="2719"/>
              <a:ext cx="0"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idx="4294967295"/>
          </p:nvPr>
        </p:nvSpPr>
        <p:spPr>
          <a:xfrm>
            <a:off x="1704558" y="348456"/>
            <a:ext cx="8555038" cy="1325563"/>
          </a:xfrm>
        </p:spPr>
        <p:txBody>
          <a:bodyPr/>
          <a:lstStyle/>
          <a:p>
            <a:r>
              <a:rPr lang="en-US" dirty="0"/>
              <a:t>Security concerns: External humans</a:t>
            </a:r>
          </a:p>
        </p:txBody>
      </p:sp>
      <p:sp>
        <p:nvSpPr>
          <p:cNvPr id="103" name="TextBox 102"/>
          <p:cNvSpPr txBox="1"/>
          <p:nvPr/>
        </p:nvSpPr>
        <p:spPr>
          <a:xfrm>
            <a:off x="9916108" y="5781160"/>
            <a:ext cx="1481560" cy="369332"/>
          </a:xfrm>
          <a:prstGeom prst="rect">
            <a:avLst/>
          </a:prstGeom>
          <a:noFill/>
        </p:spPr>
        <p:txBody>
          <a:bodyPr wrap="none" rtlCol="0">
            <a:spAutoFit/>
          </a:bodyPr>
          <a:lstStyle/>
          <a:p>
            <a:pPr algn="ctr"/>
            <a:r>
              <a:rPr lang="en-US" dirty="0"/>
              <a:t>From internet</a:t>
            </a:r>
          </a:p>
        </p:txBody>
      </p:sp>
      <p:sp>
        <p:nvSpPr>
          <p:cNvPr id="200" name="TextBox 199"/>
          <p:cNvSpPr txBox="1"/>
          <p:nvPr/>
        </p:nvSpPr>
        <p:spPr>
          <a:xfrm>
            <a:off x="6386470" y="3827463"/>
            <a:ext cx="994055" cy="369332"/>
          </a:xfrm>
          <a:prstGeom prst="rect">
            <a:avLst/>
          </a:prstGeom>
          <a:noFill/>
        </p:spPr>
        <p:txBody>
          <a:bodyPr wrap="none" rtlCol="0">
            <a:spAutoFit/>
          </a:bodyPr>
          <a:lstStyle/>
          <a:p>
            <a:pPr algn="ctr"/>
            <a:r>
              <a:rPr lang="en-US" dirty="0"/>
              <a:t>Network</a:t>
            </a:r>
          </a:p>
        </p:txBody>
      </p:sp>
      <p:sp>
        <p:nvSpPr>
          <p:cNvPr id="97" name="TextBox 96"/>
          <p:cNvSpPr txBox="1"/>
          <p:nvPr/>
        </p:nvSpPr>
        <p:spPr>
          <a:xfrm>
            <a:off x="8091681" y="3862944"/>
            <a:ext cx="583814" cy="369332"/>
          </a:xfrm>
          <a:prstGeom prst="rect">
            <a:avLst/>
          </a:prstGeom>
          <a:noFill/>
        </p:spPr>
        <p:txBody>
          <a:bodyPr wrap="none" rtlCol="0">
            <a:spAutoFit/>
          </a:bodyPr>
          <a:lstStyle/>
          <a:p>
            <a:pPr algn="ctr"/>
            <a:r>
              <a:rPr lang="en-US" dirty="0"/>
              <a:t>AAA</a:t>
            </a:r>
          </a:p>
        </p:txBody>
      </p:sp>
      <p:sp>
        <p:nvSpPr>
          <p:cNvPr id="300" name="TextBox 299"/>
          <p:cNvSpPr txBox="1"/>
          <p:nvPr/>
        </p:nvSpPr>
        <p:spPr>
          <a:xfrm>
            <a:off x="10088756" y="4132520"/>
            <a:ext cx="583814" cy="369332"/>
          </a:xfrm>
          <a:prstGeom prst="rect">
            <a:avLst/>
          </a:prstGeom>
          <a:noFill/>
        </p:spPr>
        <p:txBody>
          <a:bodyPr wrap="none" rtlCol="0">
            <a:spAutoFit/>
          </a:bodyPr>
          <a:lstStyle/>
          <a:p>
            <a:pPr algn="ctr"/>
            <a:r>
              <a:rPr lang="en-US" dirty="0">
                <a:solidFill>
                  <a:schemeClr val="bg2"/>
                </a:solidFill>
              </a:rPr>
              <a:t>VPN</a:t>
            </a:r>
          </a:p>
        </p:txBody>
      </p:sp>
    </p:spTree>
    <p:extLst>
      <p:ext uri="{BB962C8B-B14F-4D97-AF65-F5344CB8AC3E}">
        <p14:creationId xmlns:p14="http://schemas.microsoft.com/office/powerpoint/2010/main" val="166013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86013" y="259228"/>
            <a:ext cx="7726362" cy="1050925"/>
          </a:xfrm>
        </p:spPr>
        <p:txBody>
          <a:bodyPr>
            <a:normAutofit fontScale="90000"/>
          </a:bodyPr>
          <a:lstStyle/>
          <a:p>
            <a:r>
              <a:rPr lang="en-US" dirty="0"/>
              <a:t>Security concerns: Internal humans</a:t>
            </a:r>
          </a:p>
        </p:txBody>
      </p:sp>
      <p:sp>
        <p:nvSpPr>
          <p:cNvPr id="2" name="Content Placeholder 1"/>
          <p:cNvSpPr>
            <a:spLocks noGrp="1"/>
          </p:cNvSpPr>
          <p:nvPr>
            <p:ph sz="half" idx="4294967295"/>
          </p:nvPr>
        </p:nvSpPr>
        <p:spPr>
          <a:xfrm>
            <a:off x="144462" y="1758950"/>
            <a:ext cx="3598863" cy="3517900"/>
          </a:xfrm>
        </p:spPr>
        <p:txBody>
          <a:bodyPr/>
          <a:lstStyle/>
          <a:p>
            <a:pPr lvl="1"/>
            <a:r>
              <a:rPr lang="en-US" dirty="0"/>
              <a:t>Just because you can doesn’t mean that you should.</a:t>
            </a:r>
          </a:p>
          <a:p>
            <a:pPr lvl="1"/>
            <a:r>
              <a:rPr lang="en-US" dirty="0"/>
              <a:t>Administrative controls protect your environment against internal personnel.</a:t>
            </a:r>
          </a:p>
          <a:p>
            <a:pPr lvl="1"/>
            <a:r>
              <a:rPr lang="en-US" dirty="0"/>
              <a:t>They define penalties for violations.</a:t>
            </a:r>
          </a:p>
        </p:txBody>
      </p:sp>
      <p:grpSp>
        <p:nvGrpSpPr>
          <p:cNvPr id="7" name="Group 4"/>
          <p:cNvGrpSpPr>
            <a:grpSpLocks noChangeAspect="1"/>
          </p:cNvGrpSpPr>
          <p:nvPr/>
        </p:nvGrpSpPr>
        <p:grpSpPr bwMode="auto">
          <a:xfrm>
            <a:off x="4232275" y="2419350"/>
            <a:ext cx="7594600" cy="2927350"/>
            <a:chOff x="2666" y="1524"/>
            <a:chExt cx="4784" cy="1844"/>
          </a:xfrm>
        </p:grpSpPr>
        <p:sp>
          <p:nvSpPr>
            <p:cNvPr id="9" name="Rectangle 5"/>
            <p:cNvSpPr>
              <a:spLocks noChangeArrowheads="1"/>
            </p:cNvSpPr>
            <p:nvPr/>
          </p:nvSpPr>
          <p:spPr bwMode="auto">
            <a:xfrm>
              <a:off x="3014" y="1668"/>
              <a:ext cx="4436" cy="169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3932" y="2094"/>
              <a:ext cx="3424" cy="1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2722" y="1818"/>
              <a:ext cx="58" cy="60"/>
            </a:xfrm>
            <a:custGeom>
              <a:avLst/>
              <a:gdLst>
                <a:gd name="T0" fmla="*/ 0 w 58"/>
                <a:gd name="T1" fmla="*/ 22 h 60"/>
                <a:gd name="T2" fmla="*/ 26 w 58"/>
                <a:gd name="T3" fmla="*/ 0 h 60"/>
                <a:gd name="T4" fmla="*/ 58 w 58"/>
                <a:gd name="T5" fmla="*/ 38 h 60"/>
                <a:gd name="T6" fmla="*/ 34 w 58"/>
                <a:gd name="T7" fmla="*/ 60 h 60"/>
                <a:gd name="T8" fmla="*/ 0 w 58"/>
                <a:gd name="T9" fmla="*/ 22 h 60"/>
              </a:gdLst>
              <a:ahLst/>
              <a:cxnLst>
                <a:cxn ang="0">
                  <a:pos x="T0" y="T1"/>
                </a:cxn>
                <a:cxn ang="0">
                  <a:pos x="T2" y="T3"/>
                </a:cxn>
                <a:cxn ang="0">
                  <a:pos x="T4" y="T5"/>
                </a:cxn>
                <a:cxn ang="0">
                  <a:pos x="T6" y="T7"/>
                </a:cxn>
                <a:cxn ang="0">
                  <a:pos x="T8" y="T9"/>
                </a:cxn>
              </a:cxnLst>
              <a:rect l="0" t="0" r="r" b="b"/>
              <a:pathLst>
                <a:path w="58" h="60">
                  <a:moveTo>
                    <a:pt x="0" y="22"/>
                  </a:moveTo>
                  <a:lnTo>
                    <a:pt x="26" y="0"/>
                  </a:lnTo>
                  <a:lnTo>
                    <a:pt x="58" y="38"/>
                  </a:lnTo>
                  <a:lnTo>
                    <a:pt x="34" y="60"/>
                  </a:lnTo>
                  <a:lnTo>
                    <a:pt x="0" y="22"/>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2674" y="1838"/>
              <a:ext cx="84" cy="88"/>
            </a:xfrm>
            <a:custGeom>
              <a:avLst/>
              <a:gdLst>
                <a:gd name="T0" fmla="*/ 0 w 84"/>
                <a:gd name="T1" fmla="*/ 20 h 88"/>
                <a:gd name="T2" fmla="*/ 40 w 84"/>
                <a:gd name="T3" fmla="*/ 0 h 88"/>
                <a:gd name="T4" fmla="*/ 84 w 84"/>
                <a:gd name="T5" fmla="*/ 52 h 88"/>
                <a:gd name="T6" fmla="*/ 58 w 84"/>
                <a:gd name="T7" fmla="*/ 88 h 88"/>
                <a:gd name="T8" fmla="*/ 0 w 84"/>
                <a:gd name="T9" fmla="*/ 20 h 88"/>
              </a:gdLst>
              <a:ahLst/>
              <a:cxnLst>
                <a:cxn ang="0">
                  <a:pos x="T0" y="T1"/>
                </a:cxn>
                <a:cxn ang="0">
                  <a:pos x="T2" y="T3"/>
                </a:cxn>
                <a:cxn ang="0">
                  <a:pos x="T4" y="T5"/>
                </a:cxn>
                <a:cxn ang="0">
                  <a:pos x="T6" y="T7"/>
                </a:cxn>
                <a:cxn ang="0">
                  <a:pos x="T8" y="T9"/>
                </a:cxn>
              </a:cxnLst>
              <a:rect l="0" t="0" r="r" b="b"/>
              <a:pathLst>
                <a:path w="84" h="88">
                  <a:moveTo>
                    <a:pt x="0" y="20"/>
                  </a:moveTo>
                  <a:lnTo>
                    <a:pt x="40" y="0"/>
                  </a:lnTo>
                  <a:lnTo>
                    <a:pt x="84" y="52"/>
                  </a:lnTo>
                  <a:lnTo>
                    <a:pt x="58" y="88"/>
                  </a:lnTo>
                  <a:lnTo>
                    <a:pt x="0" y="2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2740" y="1668"/>
              <a:ext cx="212" cy="200"/>
            </a:xfrm>
            <a:custGeom>
              <a:avLst/>
              <a:gdLst>
                <a:gd name="T0" fmla="*/ 112 w 212"/>
                <a:gd name="T1" fmla="*/ 154 h 200"/>
                <a:gd name="T2" fmla="*/ 112 w 212"/>
                <a:gd name="T3" fmla="*/ 154 h 200"/>
                <a:gd name="T4" fmla="*/ 118 w 212"/>
                <a:gd name="T5" fmla="*/ 158 h 200"/>
                <a:gd name="T6" fmla="*/ 122 w 212"/>
                <a:gd name="T7" fmla="*/ 162 h 200"/>
                <a:gd name="T8" fmla="*/ 134 w 212"/>
                <a:gd name="T9" fmla="*/ 164 h 200"/>
                <a:gd name="T10" fmla="*/ 146 w 212"/>
                <a:gd name="T11" fmla="*/ 162 h 200"/>
                <a:gd name="T12" fmla="*/ 150 w 212"/>
                <a:gd name="T13" fmla="*/ 160 h 200"/>
                <a:gd name="T14" fmla="*/ 156 w 212"/>
                <a:gd name="T15" fmla="*/ 156 h 200"/>
                <a:gd name="T16" fmla="*/ 156 w 212"/>
                <a:gd name="T17" fmla="*/ 156 h 200"/>
                <a:gd name="T18" fmla="*/ 160 w 212"/>
                <a:gd name="T19" fmla="*/ 152 h 200"/>
                <a:gd name="T20" fmla="*/ 164 w 212"/>
                <a:gd name="T21" fmla="*/ 148 h 200"/>
                <a:gd name="T22" fmla="*/ 166 w 212"/>
                <a:gd name="T23" fmla="*/ 136 h 200"/>
                <a:gd name="T24" fmla="*/ 166 w 212"/>
                <a:gd name="T25" fmla="*/ 124 h 200"/>
                <a:gd name="T26" fmla="*/ 162 w 212"/>
                <a:gd name="T27" fmla="*/ 118 h 200"/>
                <a:gd name="T28" fmla="*/ 160 w 212"/>
                <a:gd name="T29" fmla="*/ 114 h 200"/>
                <a:gd name="T30" fmla="*/ 212 w 212"/>
                <a:gd name="T31" fmla="*/ 68 h 200"/>
                <a:gd name="T32" fmla="*/ 154 w 212"/>
                <a:gd name="T33" fmla="*/ 0 h 200"/>
                <a:gd name="T34" fmla="*/ 0 w 212"/>
                <a:gd name="T35" fmla="*/ 132 h 200"/>
                <a:gd name="T36" fmla="*/ 60 w 212"/>
                <a:gd name="T37" fmla="*/ 200 h 200"/>
                <a:gd name="T38" fmla="*/ 112 w 212"/>
                <a:gd name="T39" fmla="*/ 15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00">
                  <a:moveTo>
                    <a:pt x="112" y="154"/>
                  </a:moveTo>
                  <a:lnTo>
                    <a:pt x="112" y="154"/>
                  </a:lnTo>
                  <a:lnTo>
                    <a:pt x="118" y="158"/>
                  </a:lnTo>
                  <a:lnTo>
                    <a:pt x="122" y="162"/>
                  </a:lnTo>
                  <a:lnTo>
                    <a:pt x="134" y="164"/>
                  </a:lnTo>
                  <a:lnTo>
                    <a:pt x="146" y="162"/>
                  </a:lnTo>
                  <a:lnTo>
                    <a:pt x="150" y="160"/>
                  </a:lnTo>
                  <a:lnTo>
                    <a:pt x="156" y="156"/>
                  </a:lnTo>
                  <a:lnTo>
                    <a:pt x="156" y="156"/>
                  </a:lnTo>
                  <a:lnTo>
                    <a:pt x="160" y="152"/>
                  </a:lnTo>
                  <a:lnTo>
                    <a:pt x="164" y="148"/>
                  </a:lnTo>
                  <a:lnTo>
                    <a:pt x="166" y="136"/>
                  </a:lnTo>
                  <a:lnTo>
                    <a:pt x="166" y="124"/>
                  </a:lnTo>
                  <a:lnTo>
                    <a:pt x="162" y="118"/>
                  </a:lnTo>
                  <a:lnTo>
                    <a:pt x="160" y="114"/>
                  </a:lnTo>
                  <a:lnTo>
                    <a:pt x="212" y="68"/>
                  </a:lnTo>
                  <a:lnTo>
                    <a:pt x="154" y="0"/>
                  </a:lnTo>
                  <a:lnTo>
                    <a:pt x="0" y="132"/>
                  </a:lnTo>
                  <a:lnTo>
                    <a:pt x="60" y="200"/>
                  </a:lnTo>
                  <a:lnTo>
                    <a:pt x="112" y="154"/>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2864" y="1760"/>
              <a:ext cx="166" cy="114"/>
            </a:xfrm>
            <a:custGeom>
              <a:avLst/>
              <a:gdLst>
                <a:gd name="T0" fmla="*/ 166 w 166"/>
                <a:gd name="T1" fmla="*/ 114 h 114"/>
                <a:gd name="T2" fmla="*/ 0 w 166"/>
                <a:gd name="T3" fmla="*/ 58 h 114"/>
                <a:gd name="T4" fmla="*/ 166 w 166"/>
                <a:gd name="T5" fmla="*/ 0 h 114"/>
                <a:gd name="T6" fmla="*/ 166 w 166"/>
                <a:gd name="T7" fmla="*/ 114 h 114"/>
              </a:gdLst>
              <a:ahLst/>
              <a:cxnLst>
                <a:cxn ang="0">
                  <a:pos x="T0" y="T1"/>
                </a:cxn>
                <a:cxn ang="0">
                  <a:pos x="T2" y="T3"/>
                </a:cxn>
                <a:cxn ang="0">
                  <a:pos x="T4" y="T5"/>
                </a:cxn>
                <a:cxn ang="0">
                  <a:pos x="T6" y="T7"/>
                </a:cxn>
              </a:cxnLst>
              <a:rect l="0" t="0" r="r" b="b"/>
              <a:pathLst>
                <a:path w="166" h="114">
                  <a:moveTo>
                    <a:pt x="166" y="114"/>
                  </a:moveTo>
                  <a:lnTo>
                    <a:pt x="0" y="58"/>
                  </a:lnTo>
                  <a:lnTo>
                    <a:pt x="166" y="0"/>
                  </a:lnTo>
                  <a:lnTo>
                    <a:pt x="166" y="114"/>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1"/>
            <p:cNvSpPr>
              <a:spLocks noChangeArrowheads="1"/>
            </p:cNvSpPr>
            <p:nvPr/>
          </p:nvSpPr>
          <p:spPr bwMode="auto">
            <a:xfrm>
              <a:off x="3232" y="2456"/>
              <a:ext cx="478" cy="912"/>
            </a:xfrm>
            <a:prstGeom prst="rect">
              <a:avLst/>
            </a:prstGeom>
            <a:solidFill>
              <a:srgbClr val="A09F9F"/>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a:off x="3596" y="2938"/>
              <a:ext cx="66" cy="66"/>
            </a:xfrm>
            <a:custGeom>
              <a:avLst/>
              <a:gdLst>
                <a:gd name="T0" fmla="*/ 66 w 66"/>
                <a:gd name="T1" fmla="*/ 34 h 66"/>
                <a:gd name="T2" fmla="*/ 66 w 66"/>
                <a:gd name="T3" fmla="*/ 34 h 66"/>
                <a:gd name="T4" fmla="*/ 66 w 66"/>
                <a:gd name="T5" fmla="*/ 40 h 66"/>
                <a:gd name="T6" fmla="*/ 64 w 66"/>
                <a:gd name="T7" fmla="*/ 46 h 66"/>
                <a:gd name="T8" fmla="*/ 60 w 66"/>
                <a:gd name="T9" fmla="*/ 52 h 66"/>
                <a:gd name="T10" fmla="*/ 56 w 66"/>
                <a:gd name="T11" fmla="*/ 56 h 66"/>
                <a:gd name="T12" fmla="*/ 52 w 66"/>
                <a:gd name="T13" fmla="*/ 60 h 66"/>
                <a:gd name="T14" fmla="*/ 46 w 66"/>
                <a:gd name="T15" fmla="*/ 64 h 66"/>
                <a:gd name="T16" fmla="*/ 40 w 66"/>
                <a:gd name="T17" fmla="*/ 66 h 66"/>
                <a:gd name="T18" fmla="*/ 34 w 66"/>
                <a:gd name="T19" fmla="*/ 66 h 66"/>
                <a:gd name="T20" fmla="*/ 34 w 66"/>
                <a:gd name="T21" fmla="*/ 66 h 66"/>
                <a:gd name="T22" fmla="*/ 26 w 66"/>
                <a:gd name="T23" fmla="*/ 66 h 66"/>
                <a:gd name="T24" fmla="*/ 20 w 66"/>
                <a:gd name="T25" fmla="*/ 64 h 66"/>
                <a:gd name="T26" fmla="*/ 14 w 66"/>
                <a:gd name="T27" fmla="*/ 60 h 66"/>
                <a:gd name="T28" fmla="*/ 10 w 66"/>
                <a:gd name="T29" fmla="*/ 56 h 66"/>
                <a:gd name="T30" fmla="*/ 6 w 66"/>
                <a:gd name="T31" fmla="*/ 52 h 66"/>
                <a:gd name="T32" fmla="*/ 2 w 66"/>
                <a:gd name="T33" fmla="*/ 46 h 66"/>
                <a:gd name="T34" fmla="*/ 2 w 66"/>
                <a:gd name="T35" fmla="*/ 40 h 66"/>
                <a:gd name="T36" fmla="*/ 0 w 66"/>
                <a:gd name="T37" fmla="*/ 34 h 66"/>
                <a:gd name="T38" fmla="*/ 0 w 66"/>
                <a:gd name="T39" fmla="*/ 34 h 66"/>
                <a:gd name="T40" fmla="*/ 2 w 66"/>
                <a:gd name="T41" fmla="*/ 28 h 66"/>
                <a:gd name="T42" fmla="*/ 2 w 66"/>
                <a:gd name="T43" fmla="*/ 20 h 66"/>
                <a:gd name="T44" fmla="*/ 6 w 66"/>
                <a:gd name="T45" fmla="*/ 16 h 66"/>
                <a:gd name="T46" fmla="*/ 10 w 66"/>
                <a:gd name="T47" fmla="*/ 10 h 66"/>
                <a:gd name="T48" fmla="*/ 14 w 66"/>
                <a:gd name="T49" fmla="*/ 6 h 66"/>
                <a:gd name="T50" fmla="*/ 20 w 66"/>
                <a:gd name="T51" fmla="*/ 4 h 66"/>
                <a:gd name="T52" fmla="*/ 26 w 66"/>
                <a:gd name="T53" fmla="*/ 2 h 66"/>
                <a:gd name="T54" fmla="*/ 34 w 66"/>
                <a:gd name="T55" fmla="*/ 0 h 66"/>
                <a:gd name="T56" fmla="*/ 34 w 66"/>
                <a:gd name="T57" fmla="*/ 0 h 66"/>
                <a:gd name="T58" fmla="*/ 40 w 66"/>
                <a:gd name="T59" fmla="*/ 2 h 66"/>
                <a:gd name="T60" fmla="*/ 46 w 66"/>
                <a:gd name="T61" fmla="*/ 4 h 66"/>
                <a:gd name="T62" fmla="*/ 52 w 66"/>
                <a:gd name="T63" fmla="*/ 6 h 66"/>
                <a:gd name="T64" fmla="*/ 56 w 66"/>
                <a:gd name="T65" fmla="*/ 10 h 66"/>
                <a:gd name="T66" fmla="*/ 60 w 66"/>
                <a:gd name="T67" fmla="*/ 16 h 66"/>
                <a:gd name="T68" fmla="*/ 64 w 66"/>
                <a:gd name="T69" fmla="*/ 20 h 66"/>
                <a:gd name="T70" fmla="*/ 66 w 66"/>
                <a:gd name="T71" fmla="*/ 28 h 66"/>
                <a:gd name="T72" fmla="*/ 66 w 66"/>
                <a:gd name="T73" fmla="*/ 34 h 66"/>
                <a:gd name="T74" fmla="*/ 66 w 66"/>
                <a:gd name="T75" fmla="*/ 3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 h="66">
                  <a:moveTo>
                    <a:pt x="66" y="34"/>
                  </a:moveTo>
                  <a:lnTo>
                    <a:pt x="66" y="34"/>
                  </a:lnTo>
                  <a:lnTo>
                    <a:pt x="66" y="40"/>
                  </a:lnTo>
                  <a:lnTo>
                    <a:pt x="64" y="46"/>
                  </a:lnTo>
                  <a:lnTo>
                    <a:pt x="60" y="52"/>
                  </a:lnTo>
                  <a:lnTo>
                    <a:pt x="56" y="56"/>
                  </a:lnTo>
                  <a:lnTo>
                    <a:pt x="52" y="60"/>
                  </a:lnTo>
                  <a:lnTo>
                    <a:pt x="46" y="64"/>
                  </a:lnTo>
                  <a:lnTo>
                    <a:pt x="40" y="66"/>
                  </a:lnTo>
                  <a:lnTo>
                    <a:pt x="34" y="66"/>
                  </a:lnTo>
                  <a:lnTo>
                    <a:pt x="34" y="66"/>
                  </a:lnTo>
                  <a:lnTo>
                    <a:pt x="26" y="66"/>
                  </a:lnTo>
                  <a:lnTo>
                    <a:pt x="20" y="64"/>
                  </a:lnTo>
                  <a:lnTo>
                    <a:pt x="14" y="60"/>
                  </a:lnTo>
                  <a:lnTo>
                    <a:pt x="10" y="56"/>
                  </a:lnTo>
                  <a:lnTo>
                    <a:pt x="6" y="52"/>
                  </a:lnTo>
                  <a:lnTo>
                    <a:pt x="2" y="46"/>
                  </a:lnTo>
                  <a:lnTo>
                    <a:pt x="2" y="40"/>
                  </a:lnTo>
                  <a:lnTo>
                    <a:pt x="0" y="34"/>
                  </a:lnTo>
                  <a:lnTo>
                    <a:pt x="0" y="34"/>
                  </a:lnTo>
                  <a:lnTo>
                    <a:pt x="2" y="28"/>
                  </a:lnTo>
                  <a:lnTo>
                    <a:pt x="2" y="20"/>
                  </a:lnTo>
                  <a:lnTo>
                    <a:pt x="6" y="16"/>
                  </a:lnTo>
                  <a:lnTo>
                    <a:pt x="10" y="10"/>
                  </a:lnTo>
                  <a:lnTo>
                    <a:pt x="14" y="6"/>
                  </a:lnTo>
                  <a:lnTo>
                    <a:pt x="20" y="4"/>
                  </a:lnTo>
                  <a:lnTo>
                    <a:pt x="26" y="2"/>
                  </a:lnTo>
                  <a:lnTo>
                    <a:pt x="34" y="0"/>
                  </a:lnTo>
                  <a:lnTo>
                    <a:pt x="34" y="0"/>
                  </a:lnTo>
                  <a:lnTo>
                    <a:pt x="40" y="2"/>
                  </a:lnTo>
                  <a:lnTo>
                    <a:pt x="46" y="4"/>
                  </a:lnTo>
                  <a:lnTo>
                    <a:pt x="52" y="6"/>
                  </a:lnTo>
                  <a:lnTo>
                    <a:pt x="56" y="10"/>
                  </a:lnTo>
                  <a:lnTo>
                    <a:pt x="60" y="16"/>
                  </a:lnTo>
                  <a:lnTo>
                    <a:pt x="64" y="20"/>
                  </a:lnTo>
                  <a:lnTo>
                    <a:pt x="66" y="28"/>
                  </a:lnTo>
                  <a:lnTo>
                    <a:pt x="66" y="34"/>
                  </a:lnTo>
                  <a:lnTo>
                    <a:pt x="66"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3740" y="2828"/>
              <a:ext cx="148" cy="204"/>
            </a:xfrm>
            <a:prstGeom prst="rect">
              <a:avLst/>
            </a:prstGeom>
            <a:solidFill>
              <a:srgbClr val="A09F9F"/>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3764" y="2886"/>
              <a:ext cx="26"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5"/>
            <p:cNvSpPr>
              <a:spLocks noChangeArrowheads="1"/>
            </p:cNvSpPr>
            <p:nvPr/>
          </p:nvSpPr>
          <p:spPr bwMode="auto">
            <a:xfrm>
              <a:off x="3800" y="2886"/>
              <a:ext cx="28"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6"/>
            <p:cNvSpPr>
              <a:spLocks noChangeArrowheads="1"/>
            </p:cNvSpPr>
            <p:nvPr/>
          </p:nvSpPr>
          <p:spPr bwMode="auto">
            <a:xfrm>
              <a:off x="3838" y="2886"/>
              <a:ext cx="26"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7"/>
            <p:cNvSpPr>
              <a:spLocks noChangeArrowheads="1"/>
            </p:cNvSpPr>
            <p:nvPr/>
          </p:nvSpPr>
          <p:spPr bwMode="auto">
            <a:xfrm>
              <a:off x="3764" y="2922"/>
              <a:ext cx="26"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8"/>
            <p:cNvSpPr>
              <a:spLocks noChangeArrowheads="1"/>
            </p:cNvSpPr>
            <p:nvPr/>
          </p:nvSpPr>
          <p:spPr bwMode="auto">
            <a:xfrm>
              <a:off x="3800" y="2922"/>
              <a:ext cx="28"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9"/>
            <p:cNvSpPr>
              <a:spLocks noChangeArrowheads="1"/>
            </p:cNvSpPr>
            <p:nvPr/>
          </p:nvSpPr>
          <p:spPr bwMode="auto">
            <a:xfrm>
              <a:off x="3838" y="2922"/>
              <a:ext cx="26"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3764" y="2958"/>
              <a:ext cx="26"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
            <p:cNvSpPr>
              <a:spLocks noChangeArrowheads="1"/>
            </p:cNvSpPr>
            <p:nvPr/>
          </p:nvSpPr>
          <p:spPr bwMode="auto">
            <a:xfrm>
              <a:off x="3800" y="2958"/>
              <a:ext cx="28"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2"/>
            <p:cNvSpPr>
              <a:spLocks noChangeArrowheads="1"/>
            </p:cNvSpPr>
            <p:nvPr/>
          </p:nvSpPr>
          <p:spPr bwMode="auto">
            <a:xfrm>
              <a:off x="3800" y="2990"/>
              <a:ext cx="28"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3"/>
            <p:cNvSpPr>
              <a:spLocks noChangeArrowheads="1"/>
            </p:cNvSpPr>
            <p:nvPr/>
          </p:nvSpPr>
          <p:spPr bwMode="auto">
            <a:xfrm>
              <a:off x="3838" y="2958"/>
              <a:ext cx="26" cy="2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4"/>
            <p:cNvSpPr>
              <a:spLocks noChangeArrowheads="1"/>
            </p:cNvSpPr>
            <p:nvPr/>
          </p:nvSpPr>
          <p:spPr bwMode="auto">
            <a:xfrm>
              <a:off x="3764" y="2844"/>
              <a:ext cx="100" cy="30"/>
            </a:xfrm>
            <a:prstGeom prst="rect">
              <a:avLst/>
            </a:prstGeom>
            <a:solidFill>
              <a:srgbClr val="FFFFFF"/>
            </a:solidFill>
            <a:ln w="635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p:cNvSpPr>
            <p:nvPr/>
          </p:nvSpPr>
          <p:spPr bwMode="auto">
            <a:xfrm>
              <a:off x="4240" y="2682"/>
              <a:ext cx="1734" cy="272"/>
            </a:xfrm>
            <a:custGeom>
              <a:avLst/>
              <a:gdLst>
                <a:gd name="T0" fmla="*/ 0 w 1734"/>
                <a:gd name="T1" fmla="*/ 0 h 272"/>
                <a:gd name="T2" fmla="*/ 0 w 1734"/>
                <a:gd name="T3" fmla="*/ 272 h 272"/>
                <a:gd name="T4" fmla="*/ 1734 w 1734"/>
                <a:gd name="T5" fmla="*/ 272 h 272"/>
                <a:gd name="T6" fmla="*/ 1734 w 1734"/>
                <a:gd name="T7" fmla="*/ 0 h 272"/>
              </a:gdLst>
              <a:ahLst/>
              <a:cxnLst>
                <a:cxn ang="0">
                  <a:pos x="T0" y="T1"/>
                </a:cxn>
                <a:cxn ang="0">
                  <a:pos x="T2" y="T3"/>
                </a:cxn>
                <a:cxn ang="0">
                  <a:pos x="T4" y="T5"/>
                </a:cxn>
                <a:cxn ang="0">
                  <a:pos x="T6" y="T7"/>
                </a:cxn>
              </a:cxnLst>
              <a:rect l="0" t="0" r="r" b="b"/>
              <a:pathLst>
                <a:path w="1734" h="272">
                  <a:moveTo>
                    <a:pt x="0" y="0"/>
                  </a:moveTo>
                  <a:lnTo>
                    <a:pt x="0" y="272"/>
                  </a:lnTo>
                  <a:lnTo>
                    <a:pt x="1734" y="272"/>
                  </a:lnTo>
                  <a:lnTo>
                    <a:pt x="1734" y="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Line 26"/>
            <p:cNvSpPr>
              <a:spLocks noChangeShapeType="1"/>
            </p:cNvSpPr>
            <p:nvPr/>
          </p:nvSpPr>
          <p:spPr bwMode="auto">
            <a:xfrm>
              <a:off x="4770" y="2682"/>
              <a:ext cx="0" cy="272"/>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27"/>
            <p:cNvSpPr>
              <a:spLocks noChangeShapeType="1"/>
            </p:cNvSpPr>
            <p:nvPr/>
          </p:nvSpPr>
          <p:spPr bwMode="auto">
            <a:xfrm>
              <a:off x="5300" y="2682"/>
              <a:ext cx="0" cy="272"/>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2704" y="2514"/>
              <a:ext cx="218" cy="108"/>
            </a:xfrm>
            <a:custGeom>
              <a:avLst/>
              <a:gdLst>
                <a:gd name="T0" fmla="*/ 190 w 218"/>
                <a:gd name="T1" fmla="*/ 88 h 108"/>
                <a:gd name="T2" fmla="*/ 190 w 218"/>
                <a:gd name="T3" fmla="*/ 88 h 108"/>
                <a:gd name="T4" fmla="*/ 198 w 218"/>
                <a:gd name="T5" fmla="*/ 82 h 108"/>
                <a:gd name="T6" fmla="*/ 206 w 218"/>
                <a:gd name="T7" fmla="*/ 74 h 108"/>
                <a:gd name="T8" fmla="*/ 218 w 218"/>
                <a:gd name="T9" fmla="*/ 62 h 108"/>
                <a:gd name="T10" fmla="*/ 218 w 218"/>
                <a:gd name="T11" fmla="*/ 62 h 108"/>
                <a:gd name="T12" fmla="*/ 182 w 218"/>
                <a:gd name="T13" fmla="*/ 38 h 108"/>
                <a:gd name="T14" fmla="*/ 166 w 218"/>
                <a:gd name="T15" fmla="*/ 26 h 108"/>
                <a:gd name="T16" fmla="*/ 108 w 218"/>
                <a:gd name="T17" fmla="*/ 0 h 108"/>
                <a:gd name="T18" fmla="*/ 52 w 218"/>
                <a:gd name="T19" fmla="*/ 26 h 108"/>
                <a:gd name="T20" fmla="*/ 52 w 218"/>
                <a:gd name="T21" fmla="*/ 26 h 108"/>
                <a:gd name="T22" fmla="*/ 36 w 218"/>
                <a:gd name="T23" fmla="*/ 38 h 108"/>
                <a:gd name="T24" fmla="*/ 0 w 218"/>
                <a:gd name="T25" fmla="*/ 62 h 108"/>
                <a:gd name="T26" fmla="*/ 0 w 218"/>
                <a:gd name="T27" fmla="*/ 62 h 108"/>
                <a:gd name="T28" fmla="*/ 12 w 218"/>
                <a:gd name="T29" fmla="*/ 74 h 108"/>
                <a:gd name="T30" fmla="*/ 20 w 218"/>
                <a:gd name="T31" fmla="*/ 82 h 108"/>
                <a:gd name="T32" fmla="*/ 30 w 218"/>
                <a:gd name="T33" fmla="*/ 88 h 108"/>
                <a:gd name="T34" fmla="*/ 28 w 218"/>
                <a:gd name="T35" fmla="*/ 108 h 108"/>
                <a:gd name="T36" fmla="*/ 28 w 218"/>
                <a:gd name="T37" fmla="*/ 108 h 108"/>
                <a:gd name="T38" fmla="*/ 30 w 218"/>
                <a:gd name="T39" fmla="*/ 102 h 108"/>
                <a:gd name="T40" fmla="*/ 34 w 218"/>
                <a:gd name="T41" fmla="*/ 98 h 108"/>
                <a:gd name="T42" fmla="*/ 42 w 218"/>
                <a:gd name="T43" fmla="*/ 92 h 108"/>
                <a:gd name="T44" fmla="*/ 52 w 218"/>
                <a:gd name="T45" fmla="*/ 88 h 108"/>
                <a:gd name="T46" fmla="*/ 78 w 218"/>
                <a:gd name="T47" fmla="*/ 84 h 108"/>
                <a:gd name="T48" fmla="*/ 108 w 218"/>
                <a:gd name="T49" fmla="*/ 82 h 108"/>
                <a:gd name="T50" fmla="*/ 108 w 218"/>
                <a:gd name="T51" fmla="*/ 82 h 108"/>
                <a:gd name="T52" fmla="*/ 140 w 218"/>
                <a:gd name="T53" fmla="*/ 84 h 108"/>
                <a:gd name="T54" fmla="*/ 166 w 218"/>
                <a:gd name="T55" fmla="*/ 88 h 108"/>
                <a:gd name="T56" fmla="*/ 176 w 218"/>
                <a:gd name="T57" fmla="*/ 92 h 108"/>
                <a:gd name="T58" fmla="*/ 184 w 218"/>
                <a:gd name="T59" fmla="*/ 98 h 108"/>
                <a:gd name="T60" fmla="*/ 188 w 218"/>
                <a:gd name="T61" fmla="*/ 102 h 108"/>
                <a:gd name="T62" fmla="*/ 190 w 218"/>
                <a:gd name="T63" fmla="*/ 108 h 108"/>
                <a:gd name="T64" fmla="*/ 190 w 218"/>
                <a:gd name="T65"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 h="108">
                  <a:moveTo>
                    <a:pt x="190" y="88"/>
                  </a:moveTo>
                  <a:lnTo>
                    <a:pt x="190" y="88"/>
                  </a:lnTo>
                  <a:lnTo>
                    <a:pt x="198" y="82"/>
                  </a:lnTo>
                  <a:lnTo>
                    <a:pt x="206" y="74"/>
                  </a:lnTo>
                  <a:lnTo>
                    <a:pt x="218" y="62"/>
                  </a:lnTo>
                  <a:lnTo>
                    <a:pt x="218" y="62"/>
                  </a:lnTo>
                  <a:lnTo>
                    <a:pt x="182" y="38"/>
                  </a:lnTo>
                  <a:lnTo>
                    <a:pt x="166" y="26"/>
                  </a:lnTo>
                  <a:lnTo>
                    <a:pt x="108" y="0"/>
                  </a:lnTo>
                  <a:lnTo>
                    <a:pt x="52" y="26"/>
                  </a:lnTo>
                  <a:lnTo>
                    <a:pt x="52" y="26"/>
                  </a:lnTo>
                  <a:lnTo>
                    <a:pt x="36" y="38"/>
                  </a:lnTo>
                  <a:lnTo>
                    <a:pt x="0" y="62"/>
                  </a:lnTo>
                  <a:lnTo>
                    <a:pt x="0" y="62"/>
                  </a:lnTo>
                  <a:lnTo>
                    <a:pt x="12" y="74"/>
                  </a:lnTo>
                  <a:lnTo>
                    <a:pt x="20" y="82"/>
                  </a:lnTo>
                  <a:lnTo>
                    <a:pt x="30" y="88"/>
                  </a:lnTo>
                  <a:lnTo>
                    <a:pt x="28" y="108"/>
                  </a:lnTo>
                  <a:lnTo>
                    <a:pt x="28" y="108"/>
                  </a:lnTo>
                  <a:lnTo>
                    <a:pt x="30" y="102"/>
                  </a:lnTo>
                  <a:lnTo>
                    <a:pt x="34" y="98"/>
                  </a:lnTo>
                  <a:lnTo>
                    <a:pt x="42" y="92"/>
                  </a:lnTo>
                  <a:lnTo>
                    <a:pt x="52" y="88"/>
                  </a:lnTo>
                  <a:lnTo>
                    <a:pt x="78" y="84"/>
                  </a:lnTo>
                  <a:lnTo>
                    <a:pt x="108" y="82"/>
                  </a:lnTo>
                  <a:lnTo>
                    <a:pt x="108" y="82"/>
                  </a:lnTo>
                  <a:lnTo>
                    <a:pt x="140" y="84"/>
                  </a:lnTo>
                  <a:lnTo>
                    <a:pt x="166" y="88"/>
                  </a:lnTo>
                  <a:lnTo>
                    <a:pt x="176" y="92"/>
                  </a:lnTo>
                  <a:lnTo>
                    <a:pt x="184" y="98"/>
                  </a:lnTo>
                  <a:lnTo>
                    <a:pt x="188" y="102"/>
                  </a:lnTo>
                  <a:lnTo>
                    <a:pt x="190" y="108"/>
                  </a:lnTo>
                  <a:lnTo>
                    <a:pt x="190" y="8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2796" y="2546"/>
              <a:ext cx="34" cy="42"/>
            </a:xfrm>
            <a:custGeom>
              <a:avLst/>
              <a:gdLst>
                <a:gd name="T0" fmla="*/ 34 w 34"/>
                <a:gd name="T1" fmla="*/ 4 h 42"/>
                <a:gd name="T2" fmla="*/ 34 w 34"/>
                <a:gd name="T3" fmla="*/ 4 h 42"/>
                <a:gd name="T4" fmla="*/ 28 w 34"/>
                <a:gd name="T5" fmla="*/ 6 h 42"/>
                <a:gd name="T6" fmla="*/ 28 w 34"/>
                <a:gd name="T7" fmla="*/ 6 h 42"/>
                <a:gd name="T8" fmla="*/ 20 w 34"/>
                <a:gd name="T9" fmla="*/ 4 h 42"/>
                <a:gd name="T10" fmla="*/ 16 w 34"/>
                <a:gd name="T11" fmla="*/ 0 h 42"/>
                <a:gd name="T12" fmla="*/ 16 w 34"/>
                <a:gd name="T13" fmla="*/ 0 h 42"/>
                <a:gd name="T14" fmla="*/ 14 w 34"/>
                <a:gd name="T15" fmla="*/ 4 h 42"/>
                <a:gd name="T16" fmla="*/ 6 w 34"/>
                <a:gd name="T17" fmla="*/ 6 h 42"/>
                <a:gd name="T18" fmla="*/ 6 w 34"/>
                <a:gd name="T19" fmla="*/ 6 h 42"/>
                <a:gd name="T20" fmla="*/ 0 w 34"/>
                <a:gd name="T21" fmla="*/ 4 h 42"/>
                <a:gd name="T22" fmla="*/ 0 w 34"/>
                <a:gd name="T23" fmla="*/ 4 h 42"/>
                <a:gd name="T24" fmla="*/ 0 w 34"/>
                <a:gd name="T25" fmla="*/ 14 h 42"/>
                <a:gd name="T26" fmla="*/ 0 w 34"/>
                <a:gd name="T27" fmla="*/ 26 h 42"/>
                <a:gd name="T28" fmla="*/ 0 w 34"/>
                <a:gd name="T29" fmla="*/ 26 h 42"/>
                <a:gd name="T30" fmla="*/ 4 w 34"/>
                <a:gd name="T31" fmla="*/ 32 h 42"/>
                <a:gd name="T32" fmla="*/ 10 w 34"/>
                <a:gd name="T33" fmla="*/ 36 h 42"/>
                <a:gd name="T34" fmla="*/ 10 w 34"/>
                <a:gd name="T35" fmla="*/ 36 h 42"/>
                <a:gd name="T36" fmla="*/ 16 w 34"/>
                <a:gd name="T37" fmla="*/ 40 h 42"/>
                <a:gd name="T38" fmla="*/ 16 w 34"/>
                <a:gd name="T39" fmla="*/ 42 h 42"/>
                <a:gd name="T40" fmla="*/ 16 w 34"/>
                <a:gd name="T41" fmla="*/ 42 h 42"/>
                <a:gd name="T42" fmla="*/ 18 w 34"/>
                <a:gd name="T43" fmla="*/ 40 h 42"/>
                <a:gd name="T44" fmla="*/ 24 w 34"/>
                <a:gd name="T45" fmla="*/ 36 h 42"/>
                <a:gd name="T46" fmla="*/ 24 w 34"/>
                <a:gd name="T47" fmla="*/ 36 h 42"/>
                <a:gd name="T48" fmla="*/ 30 w 34"/>
                <a:gd name="T49" fmla="*/ 32 h 42"/>
                <a:gd name="T50" fmla="*/ 34 w 34"/>
                <a:gd name="T51" fmla="*/ 26 h 42"/>
                <a:gd name="T52" fmla="*/ 34 w 34"/>
                <a:gd name="T53" fmla="*/ 26 h 42"/>
                <a:gd name="T54" fmla="*/ 34 w 34"/>
                <a:gd name="T55" fmla="*/ 14 h 42"/>
                <a:gd name="T56" fmla="*/ 34 w 34"/>
                <a:gd name="T57" fmla="*/ 4 h 42"/>
                <a:gd name="T58" fmla="*/ 34 w 34"/>
                <a:gd name="T59"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42">
                  <a:moveTo>
                    <a:pt x="34" y="4"/>
                  </a:moveTo>
                  <a:lnTo>
                    <a:pt x="34" y="4"/>
                  </a:lnTo>
                  <a:lnTo>
                    <a:pt x="28" y="6"/>
                  </a:lnTo>
                  <a:lnTo>
                    <a:pt x="28" y="6"/>
                  </a:lnTo>
                  <a:lnTo>
                    <a:pt x="20" y="4"/>
                  </a:lnTo>
                  <a:lnTo>
                    <a:pt x="16" y="0"/>
                  </a:lnTo>
                  <a:lnTo>
                    <a:pt x="16" y="0"/>
                  </a:lnTo>
                  <a:lnTo>
                    <a:pt x="14" y="4"/>
                  </a:lnTo>
                  <a:lnTo>
                    <a:pt x="6" y="6"/>
                  </a:lnTo>
                  <a:lnTo>
                    <a:pt x="6" y="6"/>
                  </a:lnTo>
                  <a:lnTo>
                    <a:pt x="0" y="4"/>
                  </a:lnTo>
                  <a:lnTo>
                    <a:pt x="0" y="4"/>
                  </a:lnTo>
                  <a:lnTo>
                    <a:pt x="0" y="14"/>
                  </a:lnTo>
                  <a:lnTo>
                    <a:pt x="0" y="26"/>
                  </a:lnTo>
                  <a:lnTo>
                    <a:pt x="0" y="26"/>
                  </a:lnTo>
                  <a:lnTo>
                    <a:pt x="4" y="32"/>
                  </a:lnTo>
                  <a:lnTo>
                    <a:pt x="10" y="36"/>
                  </a:lnTo>
                  <a:lnTo>
                    <a:pt x="10" y="36"/>
                  </a:lnTo>
                  <a:lnTo>
                    <a:pt x="16" y="40"/>
                  </a:lnTo>
                  <a:lnTo>
                    <a:pt x="16" y="42"/>
                  </a:lnTo>
                  <a:lnTo>
                    <a:pt x="16" y="42"/>
                  </a:lnTo>
                  <a:lnTo>
                    <a:pt x="18" y="40"/>
                  </a:lnTo>
                  <a:lnTo>
                    <a:pt x="24" y="36"/>
                  </a:lnTo>
                  <a:lnTo>
                    <a:pt x="24" y="36"/>
                  </a:lnTo>
                  <a:lnTo>
                    <a:pt x="30" y="32"/>
                  </a:lnTo>
                  <a:lnTo>
                    <a:pt x="34" y="26"/>
                  </a:lnTo>
                  <a:lnTo>
                    <a:pt x="34" y="26"/>
                  </a:lnTo>
                  <a:lnTo>
                    <a:pt x="34" y="14"/>
                  </a:lnTo>
                  <a:lnTo>
                    <a:pt x="34" y="4"/>
                  </a:lnTo>
                  <a:lnTo>
                    <a:pt x="34"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p:nvSpPr>
          <p:spPr bwMode="auto">
            <a:xfrm>
              <a:off x="2666" y="2766"/>
              <a:ext cx="294" cy="596"/>
            </a:xfrm>
            <a:custGeom>
              <a:avLst/>
              <a:gdLst>
                <a:gd name="T0" fmla="*/ 60 w 294"/>
                <a:gd name="T1" fmla="*/ 0 h 596"/>
                <a:gd name="T2" fmla="*/ 44 w 294"/>
                <a:gd name="T3" fmla="*/ 0 h 596"/>
                <a:gd name="T4" fmla="*/ 28 w 294"/>
                <a:gd name="T5" fmla="*/ 4 h 596"/>
                <a:gd name="T6" fmla="*/ 14 w 294"/>
                <a:gd name="T7" fmla="*/ 14 h 596"/>
                <a:gd name="T8" fmla="*/ 4 w 294"/>
                <a:gd name="T9" fmla="*/ 28 h 596"/>
                <a:gd name="T10" fmla="*/ 0 w 294"/>
                <a:gd name="T11" fmla="*/ 44 h 596"/>
                <a:gd name="T12" fmla="*/ 0 w 294"/>
                <a:gd name="T13" fmla="*/ 256 h 596"/>
                <a:gd name="T14" fmla="*/ 8 w 294"/>
                <a:gd name="T15" fmla="*/ 272 h 596"/>
                <a:gd name="T16" fmla="*/ 24 w 294"/>
                <a:gd name="T17" fmla="*/ 280 h 596"/>
                <a:gd name="T18" fmla="*/ 24 w 294"/>
                <a:gd name="T19" fmla="*/ 280 h 596"/>
                <a:gd name="T20" fmla="*/ 40 w 294"/>
                <a:gd name="T21" fmla="*/ 272 h 596"/>
                <a:gd name="T22" fmla="*/ 46 w 294"/>
                <a:gd name="T23" fmla="*/ 256 h 596"/>
                <a:gd name="T24" fmla="*/ 46 w 294"/>
                <a:gd name="T25" fmla="*/ 96 h 596"/>
                <a:gd name="T26" fmla="*/ 54 w 294"/>
                <a:gd name="T27" fmla="*/ 90 h 596"/>
                <a:gd name="T28" fmla="*/ 54 w 294"/>
                <a:gd name="T29" fmla="*/ 90 h 596"/>
                <a:gd name="T30" fmla="*/ 60 w 294"/>
                <a:gd name="T31" fmla="*/ 96 h 596"/>
                <a:gd name="T32" fmla="*/ 60 w 294"/>
                <a:gd name="T33" fmla="*/ 572 h 596"/>
                <a:gd name="T34" fmla="*/ 66 w 294"/>
                <a:gd name="T35" fmla="*/ 590 h 596"/>
                <a:gd name="T36" fmla="*/ 84 w 294"/>
                <a:gd name="T37" fmla="*/ 596 h 596"/>
                <a:gd name="T38" fmla="*/ 116 w 294"/>
                <a:gd name="T39" fmla="*/ 596 h 596"/>
                <a:gd name="T40" fmla="*/ 132 w 294"/>
                <a:gd name="T41" fmla="*/ 590 h 596"/>
                <a:gd name="T42" fmla="*/ 140 w 294"/>
                <a:gd name="T43" fmla="*/ 572 h 596"/>
                <a:gd name="T44" fmla="*/ 140 w 294"/>
                <a:gd name="T45" fmla="*/ 318 h 596"/>
                <a:gd name="T46" fmla="*/ 142 w 294"/>
                <a:gd name="T47" fmla="*/ 314 h 596"/>
                <a:gd name="T48" fmla="*/ 146 w 294"/>
                <a:gd name="T49" fmla="*/ 310 h 596"/>
                <a:gd name="T50" fmla="*/ 146 w 294"/>
                <a:gd name="T51" fmla="*/ 310 h 596"/>
                <a:gd name="T52" fmla="*/ 152 w 294"/>
                <a:gd name="T53" fmla="*/ 314 h 596"/>
                <a:gd name="T54" fmla="*/ 154 w 294"/>
                <a:gd name="T55" fmla="*/ 318 h 596"/>
                <a:gd name="T56" fmla="*/ 154 w 294"/>
                <a:gd name="T57" fmla="*/ 572 h 596"/>
                <a:gd name="T58" fmla="*/ 162 w 294"/>
                <a:gd name="T59" fmla="*/ 590 h 596"/>
                <a:gd name="T60" fmla="*/ 178 w 294"/>
                <a:gd name="T61" fmla="*/ 596 h 596"/>
                <a:gd name="T62" fmla="*/ 210 w 294"/>
                <a:gd name="T63" fmla="*/ 596 h 596"/>
                <a:gd name="T64" fmla="*/ 226 w 294"/>
                <a:gd name="T65" fmla="*/ 590 h 596"/>
                <a:gd name="T66" fmla="*/ 234 w 294"/>
                <a:gd name="T67" fmla="*/ 572 h 596"/>
                <a:gd name="T68" fmla="*/ 234 w 294"/>
                <a:gd name="T69" fmla="*/ 96 h 596"/>
                <a:gd name="T70" fmla="*/ 240 w 294"/>
                <a:gd name="T71" fmla="*/ 90 h 596"/>
                <a:gd name="T72" fmla="*/ 240 w 294"/>
                <a:gd name="T73" fmla="*/ 90 h 596"/>
                <a:gd name="T74" fmla="*/ 246 w 294"/>
                <a:gd name="T75" fmla="*/ 96 h 596"/>
                <a:gd name="T76" fmla="*/ 246 w 294"/>
                <a:gd name="T77" fmla="*/ 260 h 596"/>
                <a:gd name="T78" fmla="*/ 254 w 294"/>
                <a:gd name="T79" fmla="*/ 276 h 596"/>
                <a:gd name="T80" fmla="*/ 270 w 294"/>
                <a:gd name="T81" fmla="*/ 282 h 596"/>
                <a:gd name="T82" fmla="*/ 270 w 294"/>
                <a:gd name="T83" fmla="*/ 282 h 596"/>
                <a:gd name="T84" fmla="*/ 286 w 294"/>
                <a:gd name="T85" fmla="*/ 276 h 596"/>
                <a:gd name="T86" fmla="*/ 294 w 294"/>
                <a:gd name="T87" fmla="*/ 260 h 596"/>
                <a:gd name="T88" fmla="*/ 294 w 294"/>
                <a:gd name="T89" fmla="*/ 44 h 596"/>
                <a:gd name="T90" fmla="*/ 290 w 294"/>
                <a:gd name="T91" fmla="*/ 28 h 596"/>
                <a:gd name="T92" fmla="*/ 280 w 294"/>
                <a:gd name="T93" fmla="*/ 14 h 596"/>
                <a:gd name="T94" fmla="*/ 266 w 294"/>
                <a:gd name="T95" fmla="*/ 4 h 596"/>
                <a:gd name="T96" fmla="*/ 250 w 294"/>
                <a:gd name="T97"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596">
                  <a:moveTo>
                    <a:pt x="234" y="0"/>
                  </a:moveTo>
                  <a:lnTo>
                    <a:pt x="60" y="0"/>
                  </a:lnTo>
                  <a:lnTo>
                    <a:pt x="44" y="0"/>
                  </a:lnTo>
                  <a:lnTo>
                    <a:pt x="44" y="0"/>
                  </a:lnTo>
                  <a:lnTo>
                    <a:pt x="36" y="2"/>
                  </a:lnTo>
                  <a:lnTo>
                    <a:pt x="28" y="4"/>
                  </a:lnTo>
                  <a:lnTo>
                    <a:pt x="20" y="8"/>
                  </a:lnTo>
                  <a:lnTo>
                    <a:pt x="14" y="14"/>
                  </a:lnTo>
                  <a:lnTo>
                    <a:pt x="8" y="20"/>
                  </a:lnTo>
                  <a:lnTo>
                    <a:pt x="4" y="28"/>
                  </a:lnTo>
                  <a:lnTo>
                    <a:pt x="2" y="36"/>
                  </a:lnTo>
                  <a:lnTo>
                    <a:pt x="0" y="44"/>
                  </a:lnTo>
                  <a:lnTo>
                    <a:pt x="0" y="256"/>
                  </a:lnTo>
                  <a:lnTo>
                    <a:pt x="0" y="256"/>
                  </a:lnTo>
                  <a:lnTo>
                    <a:pt x="2" y="264"/>
                  </a:lnTo>
                  <a:lnTo>
                    <a:pt x="8" y="272"/>
                  </a:lnTo>
                  <a:lnTo>
                    <a:pt x="14" y="278"/>
                  </a:lnTo>
                  <a:lnTo>
                    <a:pt x="24" y="280"/>
                  </a:lnTo>
                  <a:lnTo>
                    <a:pt x="24" y="280"/>
                  </a:lnTo>
                  <a:lnTo>
                    <a:pt x="24" y="280"/>
                  </a:lnTo>
                  <a:lnTo>
                    <a:pt x="32" y="278"/>
                  </a:lnTo>
                  <a:lnTo>
                    <a:pt x="40" y="272"/>
                  </a:lnTo>
                  <a:lnTo>
                    <a:pt x="46" y="264"/>
                  </a:lnTo>
                  <a:lnTo>
                    <a:pt x="46" y="256"/>
                  </a:lnTo>
                  <a:lnTo>
                    <a:pt x="46" y="96"/>
                  </a:lnTo>
                  <a:lnTo>
                    <a:pt x="46" y="96"/>
                  </a:lnTo>
                  <a:lnTo>
                    <a:pt x="48" y="92"/>
                  </a:lnTo>
                  <a:lnTo>
                    <a:pt x="54" y="90"/>
                  </a:lnTo>
                  <a:lnTo>
                    <a:pt x="54" y="90"/>
                  </a:lnTo>
                  <a:lnTo>
                    <a:pt x="54" y="90"/>
                  </a:lnTo>
                  <a:lnTo>
                    <a:pt x="58" y="92"/>
                  </a:lnTo>
                  <a:lnTo>
                    <a:pt x="60" y="96"/>
                  </a:lnTo>
                  <a:lnTo>
                    <a:pt x="60" y="572"/>
                  </a:lnTo>
                  <a:lnTo>
                    <a:pt x="60" y="572"/>
                  </a:lnTo>
                  <a:lnTo>
                    <a:pt x="62" y="582"/>
                  </a:lnTo>
                  <a:lnTo>
                    <a:pt x="66" y="590"/>
                  </a:lnTo>
                  <a:lnTo>
                    <a:pt x="74" y="594"/>
                  </a:lnTo>
                  <a:lnTo>
                    <a:pt x="84" y="596"/>
                  </a:lnTo>
                  <a:lnTo>
                    <a:pt x="116" y="596"/>
                  </a:lnTo>
                  <a:lnTo>
                    <a:pt x="116" y="596"/>
                  </a:lnTo>
                  <a:lnTo>
                    <a:pt x="124" y="594"/>
                  </a:lnTo>
                  <a:lnTo>
                    <a:pt x="132" y="590"/>
                  </a:lnTo>
                  <a:lnTo>
                    <a:pt x="138" y="582"/>
                  </a:lnTo>
                  <a:lnTo>
                    <a:pt x="140" y="572"/>
                  </a:lnTo>
                  <a:lnTo>
                    <a:pt x="140" y="318"/>
                  </a:lnTo>
                  <a:lnTo>
                    <a:pt x="140" y="318"/>
                  </a:lnTo>
                  <a:lnTo>
                    <a:pt x="140" y="316"/>
                  </a:lnTo>
                  <a:lnTo>
                    <a:pt x="142" y="314"/>
                  </a:lnTo>
                  <a:lnTo>
                    <a:pt x="144" y="312"/>
                  </a:lnTo>
                  <a:lnTo>
                    <a:pt x="146" y="310"/>
                  </a:lnTo>
                  <a:lnTo>
                    <a:pt x="146" y="310"/>
                  </a:lnTo>
                  <a:lnTo>
                    <a:pt x="146" y="310"/>
                  </a:lnTo>
                  <a:lnTo>
                    <a:pt x="150" y="312"/>
                  </a:lnTo>
                  <a:lnTo>
                    <a:pt x="152" y="314"/>
                  </a:lnTo>
                  <a:lnTo>
                    <a:pt x="154" y="316"/>
                  </a:lnTo>
                  <a:lnTo>
                    <a:pt x="154" y="318"/>
                  </a:lnTo>
                  <a:lnTo>
                    <a:pt x="154" y="572"/>
                  </a:lnTo>
                  <a:lnTo>
                    <a:pt x="154" y="572"/>
                  </a:lnTo>
                  <a:lnTo>
                    <a:pt x="156" y="582"/>
                  </a:lnTo>
                  <a:lnTo>
                    <a:pt x="162" y="590"/>
                  </a:lnTo>
                  <a:lnTo>
                    <a:pt x="168" y="594"/>
                  </a:lnTo>
                  <a:lnTo>
                    <a:pt x="178" y="596"/>
                  </a:lnTo>
                  <a:lnTo>
                    <a:pt x="210" y="596"/>
                  </a:lnTo>
                  <a:lnTo>
                    <a:pt x="210" y="596"/>
                  </a:lnTo>
                  <a:lnTo>
                    <a:pt x="220" y="594"/>
                  </a:lnTo>
                  <a:lnTo>
                    <a:pt x="226" y="590"/>
                  </a:lnTo>
                  <a:lnTo>
                    <a:pt x="232" y="582"/>
                  </a:lnTo>
                  <a:lnTo>
                    <a:pt x="234" y="572"/>
                  </a:lnTo>
                  <a:lnTo>
                    <a:pt x="234" y="96"/>
                  </a:lnTo>
                  <a:lnTo>
                    <a:pt x="234" y="96"/>
                  </a:lnTo>
                  <a:lnTo>
                    <a:pt x="236" y="92"/>
                  </a:lnTo>
                  <a:lnTo>
                    <a:pt x="240" y="90"/>
                  </a:lnTo>
                  <a:lnTo>
                    <a:pt x="240" y="90"/>
                  </a:lnTo>
                  <a:lnTo>
                    <a:pt x="240" y="90"/>
                  </a:lnTo>
                  <a:lnTo>
                    <a:pt x="244" y="92"/>
                  </a:lnTo>
                  <a:lnTo>
                    <a:pt x="246" y="96"/>
                  </a:lnTo>
                  <a:lnTo>
                    <a:pt x="246" y="260"/>
                  </a:lnTo>
                  <a:lnTo>
                    <a:pt x="246" y="260"/>
                  </a:lnTo>
                  <a:lnTo>
                    <a:pt x="248" y="268"/>
                  </a:lnTo>
                  <a:lnTo>
                    <a:pt x="254" y="276"/>
                  </a:lnTo>
                  <a:lnTo>
                    <a:pt x="262" y="280"/>
                  </a:lnTo>
                  <a:lnTo>
                    <a:pt x="270" y="282"/>
                  </a:lnTo>
                  <a:lnTo>
                    <a:pt x="270" y="282"/>
                  </a:lnTo>
                  <a:lnTo>
                    <a:pt x="270" y="282"/>
                  </a:lnTo>
                  <a:lnTo>
                    <a:pt x="280" y="280"/>
                  </a:lnTo>
                  <a:lnTo>
                    <a:pt x="286" y="276"/>
                  </a:lnTo>
                  <a:lnTo>
                    <a:pt x="292" y="268"/>
                  </a:lnTo>
                  <a:lnTo>
                    <a:pt x="294" y="260"/>
                  </a:lnTo>
                  <a:lnTo>
                    <a:pt x="294" y="44"/>
                  </a:lnTo>
                  <a:lnTo>
                    <a:pt x="294" y="44"/>
                  </a:lnTo>
                  <a:lnTo>
                    <a:pt x="292" y="36"/>
                  </a:lnTo>
                  <a:lnTo>
                    <a:pt x="290" y="28"/>
                  </a:lnTo>
                  <a:lnTo>
                    <a:pt x="286" y="20"/>
                  </a:lnTo>
                  <a:lnTo>
                    <a:pt x="280" y="14"/>
                  </a:lnTo>
                  <a:lnTo>
                    <a:pt x="274" y="8"/>
                  </a:lnTo>
                  <a:lnTo>
                    <a:pt x="266" y="4"/>
                  </a:lnTo>
                  <a:lnTo>
                    <a:pt x="258" y="2"/>
                  </a:lnTo>
                  <a:lnTo>
                    <a:pt x="250" y="0"/>
                  </a:lnTo>
                  <a:lnTo>
                    <a:pt x="234"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2736" y="2606"/>
              <a:ext cx="154" cy="114"/>
            </a:xfrm>
            <a:custGeom>
              <a:avLst/>
              <a:gdLst>
                <a:gd name="T0" fmla="*/ 76 w 154"/>
                <a:gd name="T1" fmla="*/ 0 h 114"/>
                <a:gd name="T2" fmla="*/ 76 w 154"/>
                <a:gd name="T3" fmla="*/ 0 h 114"/>
                <a:gd name="T4" fmla="*/ 50 w 154"/>
                <a:gd name="T5" fmla="*/ 2 h 114"/>
                <a:gd name="T6" fmla="*/ 28 w 154"/>
                <a:gd name="T7" fmla="*/ 6 h 114"/>
                <a:gd name="T8" fmla="*/ 12 w 154"/>
                <a:gd name="T9" fmla="*/ 12 h 114"/>
                <a:gd name="T10" fmla="*/ 6 w 154"/>
                <a:gd name="T11" fmla="*/ 16 h 114"/>
                <a:gd name="T12" fmla="*/ 2 w 154"/>
                <a:gd name="T13" fmla="*/ 20 h 114"/>
                <a:gd name="T14" fmla="*/ 2 w 154"/>
                <a:gd name="T15" fmla="*/ 20 h 114"/>
                <a:gd name="T16" fmla="*/ 0 w 154"/>
                <a:gd name="T17" fmla="*/ 38 h 114"/>
                <a:gd name="T18" fmla="*/ 0 w 154"/>
                <a:gd name="T19" fmla="*/ 38 h 114"/>
                <a:gd name="T20" fmla="*/ 2 w 154"/>
                <a:gd name="T21" fmla="*/ 54 h 114"/>
                <a:gd name="T22" fmla="*/ 6 w 154"/>
                <a:gd name="T23" fmla="*/ 68 h 114"/>
                <a:gd name="T24" fmla="*/ 14 w 154"/>
                <a:gd name="T25" fmla="*/ 80 h 114"/>
                <a:gd name="T26" fmla="*/ 22 w 154"/>
                <a:gd name="T27" fmla="*/ 92 h 114"/>
                <a:gd name="T28" fmla="*/ 34 w 154"/>
                <a:gd name="T29" fmla="*/ 102 h 114"/>
                <a:gd name="T30" fmla="*/ 48 w 154"/>
                <a:gd name="T31" fmla="*/ 108 h 114"/>
                <a:gd name="T32" fmla="*/ 62 w 154"/>
                <a:gd name="T33" fmla="*/ 112 h 114"/>
                <a:gd name="T34" fmla="*/ 76 w 154"/>
                <a:gd name="T35" fmla="*/ 114 h 114"/>
                <a:gd name="T36" fmla="*/ 76 w 154"/>
                <a:gd name="T37" fmla="*/ 114 h 114"/>
                <a:gd name="T38" fmla="*/ 92 w 154"/>
                <a:gd name="T39" fmla="*/ 112 h 114"/>
                <a:gd name="T40" fmla="*/ 106 w 154"/>
                <a:gd name="T41" fmla="*/ 108 h 114"/>
                <a:gd name="T42" fmla="*/ 120 w 154"/>
                <a:gd name="T43" fmla="*/ 102 h 114"/>
                <a:gd name="T44" fmla="*/ 132 w 154"/>
                <a:gd name="T45" fmla="*/ 92 h 114"/>
                <a:gd name="T46" fmla="*/ 140 w 154"/>
                <a:gd name="T47" fmla="*/ 80 h 114"/>
                <a:gd name="T48" fmla="*/ 148 w 154"/>
                <a:gd name="T49" fmla="*/ 68 h 114"/>
                <a:gd name="T50" fmla="*/ 152 w 154"/>
                <a:gd name="T51" fmla="*/ 54 h 114"/>
                <a:gd name="T52" fmla="*/ 154 w 154"/>
                <a:gd name="T53" fmla="*/ 38 h 114"/>
                <a:gd name="T54" fmla="*/ 154 w 154"/>
                <a:gd name="T55" fmla="*/ 38 h 114"/>
                <a:gd name="T56" fmla="*/ 152 w 154"/>
                <a:gd name="T57" fmla="*/ 20 h 114"/>
                <a:gd name="T58" fmla="*/ 152 w 154"/>
                <a:gd name="T59" fmla="*/ 20 h 114"/>
                <a:gd name="T60" fmla="*/ 148 w 154"/>
                <a:gd name="T61" fmla="*/ 16 h 114"/>
                <a:gd name="T62" fmla="*/ 142 w 154"/>
                <a:gd name="T63" fmla="*/ 12 h 114"/>
                <a:gd name="T64" fmla="*/ 126 w 154"/>
                <a:gd name="T65" fmla="*/ 6 h 114"/>
                <a:gd name="T66" fmla="*/ 104 w 154"/>
                <a:gd name="T67" fmla="*/ 2 h 114"/>
                <a:gd name="T68" fmla="*/ 76 w 154"/>
                <a:gd name="T69" fmla="*/ 0 h 114"/>
                <a:gd name="T70" fmla="*/ 76 w 154"/>
                <a:gd name="T7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114">
                  <a:moveTo>
                    <a:pt x="76" y="0"/>
                  </a:moveTo>
                  <a:lnTo>
                    <a:pt x="76" y="0"/>
                  </a:lnTo>
                  <a:lnTo>
                    <a:pt x="50" y="2"/>
                  </a:lnTo>
                  <a:lnTo>
                    <a:pt x="28" y="6"/>
                  </a:lnTo>
                  <a:lnTo>
                    <a:pt x="12" y="12"/>
                  </a:lnTo>
                  <a:lnTo>
                    <a:pt x="6" y="16"/>
                  </a:lnTo>
                  <a:lnTo>
                    <a:pt x="2" y="20"/>
                  </a:lnTo>
                  <a:lnTo>
                    <a:pt x="2" y="20"/>
                  </a:lnTo>
                  <a:lnTo>
                    <a:pt x="0" y="38"/>
                  </a:lnTo>
                  <a:lnTo>
                    <a:pt x="0" y="38"/>
                  </a:lnTo>
                  <a:lnTo>
                    <a:pt x="2" y="54"/>
                  </a:lnTo>
                  <a:lnTo>
                    <a:pt x="6" y="68"/>
                  </a:lnTo>
                  <a:lnTo>
                    <a:pt x="14" y="80"/>
                  </a:lnTo>
                  <a:lnTo>
                    <a:pt x="22" y="92"/>
                  </a:lnTo>
                  <a:lnTo>
                    <a:pt x="34" y="102"/>
                  </a:lnTo>
                  <a:lnTo>
                    <a:pt x="48" y="108"/>
                  </a:lnTo>
                  <a:lnTo>
                    <a:pt x="62" y="112"/>
                  </a:lnTo>
                  <a:lnTo>
                    <a:pt x="76" y="114"/>
                  </a:lnTo>
                  <a:lnTo>
                    <a:pt x="76" y="114"/>
                  </a:lnTo>
                  <a:lnTo>
                    <a:pt x="92" y="112"/>
                  </a:lnTo>
                  <a:lnTo>
                    <a:pt x="106" y="108"/>
                  </a:lnTo>
                  <a:lnTo>
                    <a:pt x="120" y="102"/>
                  </a:lnTo>
                  <a:lnTo>
                    <a:pt x="132" y="92"/>
                  </a:lnTo>
                  <a:lnTo>
                    <a:pt x="140" y="80"/>
                  </a:lnTo>
                  <a:lnTo>
                    <a:pt x="148" y="68"/>
                  </a:lnTo>
                  <a:lnTo>
                    <a:pt x="152" y="54"/>
                  </a:lnTo>
                  <a:lnTo>
                    <a:pt x="154" y="38"/>
                  </a:lnTo>
                  <a:lnTo>
                    <a:pt x="154" y="38"/>
                  </a:lnTo>
                  <a:lnTo>
                    <a:pt x="152" y="20"/>
                  </a:lnTo>
                  <a:lnTo>
                    <a:pt x="152" y="20"/>
                  </a:lnTo>
                  <a:lnTo>
                    <a:pt x="148" y="16"/>
                  </a:lnTo>
                  <a:lnTo>
                    <a:pt x="142" y="12"/>
                  </a:lnTo>
                  <a:lnTo>
                    <a:pt x="126" y="6"/>
                  </a:lnTo>
                  <a:lnTo>
                    <a:pt x="104" y="2"/>
                  </a:lnTo>
                  <a:lnTo>
                    <a:pt x="76" y="0"/>
                  </a:lnTo>
                  <a:lnTo>
                    <a:pt x="76"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2840" y="2822"/>
              <a:ext cx="36" cy="42"/>
            </a:xfrm>
            <a:custGeom>
              <a:avLst/>
              <a:gdLst>
                <a:gd name="T0" fmla="*/ 36 w 36"/>
                <a:gd name="T1" fmla="*/ 4 h 42"/>
                <a:gd name="T2" fmla="*/ 36 w 36"/>
                <a:gd name="T3" fmla="*/ 4 h 42"/>
                <a:gd name="T4" fmla="*/ 28 w 36"/>
                <a:gd name="T5" fmla="*/ 6 h 42"/>
                <a:gd name="T6" fmla="*/ 28 w 36"/>
                <a:gd name="T7" fmla="*/ 6 h 42"/>
                <a:gd name="T8" fmla="*/ 22 w 36"/>
                <a:gd name="T9" fmla="*/ 4 h 42"/>
                <a:gd name="T10" fmla="*/ 18 w 36"/>
                <a:gd name="T11" fmla="*/ 0 h 42"/>
                <a:gd name="T12" fmla="*/ 18 w 36"/>
                <a:gd name="T13" fmla="*/ 0 h 42"/>
                <a:gd name="T14" fmla="*/ 14 w 36"/>
                <a:gd name="T15" fmla="*/ 4 h 42"/>
                <a:gd name="T16" fmla="*/ 8 w 36"/>
                <a:gd name="T17" fmla="*/ 6 h 42"/>
                <a:gd name="T18" fmla="*/ 8 w 36"/>
                <a:gd name="T19" fmla="*/ 6 h 42"/>
                <a:gd name="T20" fmla="*/ 0 w 36"/>
                <a:gd name="T21" fmla="*/ 4 h 42"/>
                <a:gd name="T22" fmla="*/ 0 w 36"/>
                <a:gd name="T23" fmla="*/ 4 h 42"/>
                <a:gd name="T24" fmla="*/ 0 w 36"/>
                <a:gd name="T25" fmla="*/ 14 h 42"/>
                <a:gd name="T26" fmla="*/ 2 w 36"/>
                <a:gd name="T27" fmla="*/ 26 h 42"/>
                <a:gd name="T28" fmla="*/ 2 w 36"/>
                <a:gd name="T29" fmla="*/ 26 h 42"/>
                <a:gd name="T30" fmla="*/ 6 w 36"/>
                <a:gd name="T31" fmla="*/ 32 h 42"/>
                <a:gd name="T32" fmla="*/ 12 w 36"/>
                <a:gd name="T33" fmla="*/ 38 h 42"/>
                <a:gd name="T34" fmla="*/ 12 w 36"/>
                <a:gd name="T35" fmla="*/ 38 h 42"/>
                <a:gd name="T36" fmla="*/ 16 w 36"/>
                <a:gd name="T37" fmla="*/ 40 h 42"/>
                <a:gd name="T38" fmla="*/ 18 w 36"/>
                <a:gd name="T39" fmla="*/ 42 h 42"/>
                <a:gd name="T40" fmla="*/ 18 w 36"/>
                <a:gd name="T41" fmla="*/ 42 h 42"/>
                <a:gd name="T42" fmla="*/ 20 w 36"/>
                <a:gd name="T43" fmla="*/ 40 h 42"/>
                <a:gd name="T44" fmla="*/ 24 w 36"/>
                <a:gd name="T45" fmla="*/ 38 h 42"/>
                <a:gd name="T46" fmla="*/ 24 w 36"/>
                <a:gd name="T47" fmla="*/ 38 h 42"/>
                <a:gd name="T48" fmla="*/ 30 w 36"/>
                <a:gd name="T49" fmla="*/ 32 h 42"/>
                <a:gd name="T50" fmla="*/ 34 w 36"/>
                <a:gd name="T51" fmla="*/ 26 h 42"/>
                <a:gd name="T52" fmla="*/ 34 w 36"/>
                <a:gd name="T53" fmla="*/ 26 h 42"/>
                <a:gd name="T54" fmla="*/ 36 w 36"/>
                <a:gd name="T55" fmla="*/ 14 h 42"/>
                <a:gd name="T56" fmla="*/ 36 w 36"/>
                <a:gd name="T57" fmla="*/ 4 h 42"/>
                <a:gd name="T58" fmla="*/ 36 w 36"/>
                <a:gd name="T59"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6" y="4"/>
                  </a:moveTo>
                  <a:lnTo>
                    <a:pt x="36" y="4"/>
                  </a:lnTo>
                  <a:lnTo>
                    <a:pt x="28" y="6"/>
                  </a:lnTo>
                  <a:lnTo>
                    <a:pt x="28" y="6"/>
                  </a:lnTo>
                  <a:lnTo>
                    <a:pt x="22" y="4"/>
                  </a:lnTo>
                  <a:lnTo>
                    <a:pt x="18" y="0"/>
                  </a:lnTo>
                  <a:lnTo>
                    <a:pt x="18" y="0"/>
                  </a:lnTo>
                  <a:lnTo>
                    <a:pt x="14" y="4"/>
                  </a:lnTo>
                  <a:lnTo>
                    <a:pt x="8" y="6"/>
                  </a:lnTo>
                  <a:lnTo>
                    <a:pt x="8" y="6"/>
                  </a:lnTo>
                  <a:lnTo>
                    <a:pt x="0" y="4"/>
                  </a:lnTo>
                  <a:lnTo>
                    <a:pt x="0" y="4"/>
                  </a:lnTo>
                  <a:lnTo>
                    <a:pt x="0" y="14"/>
                  </a:lnTo>
                  <a:lnTo>
                    <a:pt x="2" y="26"/>
                  </a:lnTo>
                  <a:lnTo>
                    <a:pt x="2" y="26"/>
                  </a:lnTo>
                  <a:lnTo>
                    <a:pt x="6" y="32"/>
                  </a:lnTo>
                  <a:lnTo>
                    <a:pt x="12" y="38"/>
                  </a:lnTo>
                  <a:lnTo>
                    <a:pt x="12" y="38"/>
                  </a:lnTo>
                  <a:lnTo>
                    <a:pt x="16" y="40"/>
                  </a:lnTo>
                  <a:lnTo>
                    <a:pt x="18" y="42"/>
                  </a:lnTo>
                  <a:lnTo>
                    <a:pt x="18" y="42"/>
                  </a:lnTo>
                  <a:lnTo>
                    <a:pt x="20" y="40"/>
                  </a:lnTo>
                  <a:lnTo>
                    <a:pt x="24" y="38"/>
                  </a:lnTo>
                  <a:lnTo>
                    <a:pt x="24" y="38"/>
                  </a:lnTo>
                  <a:lnTo>
                    <a:pt x="30" y="32"/>
                  </a:lnTo>
                  <a:lnTo>
                    <a:pt x="34" y="26"/>
                  </a:lnTo>
                  <a:lnTo>
                    <a:pt x="34" y="26"/>
                  </a:lnTo>
                  <a:lnTo>
                    <a:pt x="36" y="14"/>
                  </a:lnTo>
                  <a:lnTo>
                    <a:pt x="36" y="4"/>
                  </a:lnTo>
                  <a:lnTo>
                    <a:pt x="36"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3"/>
            <p:cNvSpPr>
              <a:spLocks noChangeArrowheads="1"/>
            </p:cNvSpPr>
            <p:nvPr/>
          </p:nvSpPr>
          <p:spPr bwMode="auto">
            <a:xfrm>
              <a:off x="6190" y="2358"/>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4"/>
            <p:cNvSpPr>
              <a:spLocks noChangeArrowheads="1"/>
            </p:cNvSpPr>
            <p:nvPr/>
          </p:nvSpPr>
          <p:spPr bwMode="auto">
            <a:xfrm>
              <a:off x="6226" y="2400"/>
              <a:ext cx="64"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5"/>
            <p:cNvSpPr>
              <a:spLocks noChangeArrowheads="1"/>
            </p:cNvSpPr>
            <p:nvPr/>
          </p:nvSpPr>
          <p:spPr bwMode="auto">
            <a:xfrm>
              <a:off x="6226" y="2320"/>
              <a:ext cx="64"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6"/>
            <p:cNvSpPr>
              <a:spLocks noChangeArrowheads="1"/>
            </p:cNvSpPr>
            <p:nvPr/>
          </p:nvSpPr>
          <p:spPr bwMode="auto">
            <a:xfrm>
              <a:off x="6298" y="2320"/>
              <a:ext cx="64"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7"/>
            <p:cNvSpPr>
              <a:spLocks noChangeArrowheads="1"/>
            </p:cNvSpPr>
            <p:nvPr/>
          </p:nvSpPr>
          <p:spPr bwMode="auto">
            <a:xfrm>
              <a:off x="6262" y="2358"/>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8"/>
            <p:cNvSpPr>
              <a:spLocks noChangeArrowheads="1"/>
            </p:cNvSpPr>
            <p:nvPr/>
          </p:nvSpPr>
          <p:spPr bwMode="auto">
            <a:xfrm>
              <a:off x="6298" y="2400"/>
              <a:ext cx="64"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39"/>
            <p:cNvSpPr>
              <a:spLocks noChangeArrowheads="1"/>
            </p:cNvSpPr>
            <p:nvPr/>
          </p:nvSpPr>
          <p:spPr bwMode="auto">
            <a:xfrm>
              <a:off x="6134" y="2400"/>
              <a:ext cx="10"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6334" y="2440"/>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6134" y="2358"/>
              <a:ext cx="48"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2"/>
            <p:cNvSpPr>
              <a:spLocks noChangeArrowheads="1"/>
            </p:cNvSpPr>
            <p:nvPr/>
          </p:nvSpPr>
          <p:spPr bwMode="auto">
            <a:xfrm>
              <a:off x="6190" y="2278"/>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3"/>
            <p:cNvSpPr>
              <a:spLocks noChangeArrowheads="1"/>
            </p:cNvSpPr>
            <p:nvPr/>
          </p:nvSpPr>
          <p:spPr bwMode="auto">
            <a:xfrm>
              <a:off x="6134" y="2320"/>
              <a:ext cx="10"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4"/>
            <p:cNvSpPr>
              <a:spLocks noChangeArrowheads="1"/>
            </p:cNvSpPr>
            <p:nvPr/>
          </p:nvSpPr>
          <p:spPr bwMode="auto">
            <a:xfrm>
              <a:off x="6370" y="2320"/>
              <a:ext cx="48"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6262" y="2440"/>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6406" y="2278"/>
              <a:ext cx="12"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7"/>
            <p:cNvSpPr>
              <a:spLocks noChangeArrowheads="1"/>
            </p:cNvSpPr>
            <p:nvPr/>
          </p:nvSpPr>
          <p:spPr bwMode="auto">
            <a:xfrm>
              <a:off x="6134" y="2278"/>
              <a:ext cx="48"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8"/>
            <p:cNvSpPr>
              <a:spLocks noChangeArrowheads="1"/>
            </p:cNvSpPr>
            <p:nvPr/>
          </p:nvSpPr>
          <p:spPr bwMode="auto">
            <a:xfrm>
              <a:off x="6406" y="2358"/>
              <a:ext cx="12"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9"/>
            <p:cNvSpPr>
              <a:spLocks noChangeArrowheads="1"/>
            </p:cNvSpPr>
            <p:nvPr/>
          </p:nvSpPr>
          <p:spPr bwMode="auto">
            <a:xfrm>
              <a:off x="6406" y="2440"/>
              <a:ext cx="12"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0"/>
            <p:cNvSpPr>
              <a:spLocks noChangeArrowheads="1"/>
            </p:cNvSpPr>
            <p:nvPr/>
          </p:nvSpPr>
          <p:spPr bwMode="auto">
            <a:xfrm>
              <a:off x="6370" y="2400"/>
              <a:ext cx="48"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6134" y="2440"/>
              <a:ext cx="48"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6334" y="2358"/>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3"/>
            <p:cNvSpPr>
              <a:spLocks noChangeArrowheads="1"/>
            </p:cNvSpPr>
            <p:nvPr/>
          </p:nvSpPr>
          <p:spPr bwMode="auto">
            <a:xfrm>
              <a:off x="6262" y="2278"/>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4"/>
            <p:cNvSpPr>
              <a:spLocks noChangeArrowheads="1"/>
            </p:cNvSpPr>
            <p:nvPr/>
          </p:nvSpPr>
          <p:spPr bwMode="auto">
            <a:xfrm>
              <a:off x="6334" y="2278"/>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5"/>
            <p:cNvSpPr>
              <a:spLocks noChangeArrowheads="1"/>
            </p:cNvSpPr>
            <p:nvPr/>
          </p:nvSpPr>
          <p:spPr bwMode="auto">
            <a:xfrm>
              <a:off x="6152" y="2320"/>
              <a:ext cx="66"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6"/>
            <p:cNvSpPr>
              <a:spLocks noChangeArrowheads="1"/>
            </p:cNvSpPr>
            <p:nvPr/>
          </p:nvSpPr>
          <p:spPr bwMode="auto">
            <a:xfrm>
              <a:off x="6190" y="2440"/>
              <a:ext cx="64" cy="3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6152" y="2400"/>
              <a:ext cx="66" cy="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58"/>
            <p:cNvSpPr>
              <a:spLocks noChangeShapeType="1"/>
            </p:cNvSpPr>
            <p:nvPr/>
          </p:nvSpPr>
          <p:spPr bwMode="auto">
            <a:xfrm>
              <a:off x="6440" y="2392"/>
              <a:ext cx="134" cy="0"/>
            </a:xfrm>
            <a:prstGeom prst="line">
              <a:avLst/>
            </a:prstGeom>
            <a:noFill/>
            <a:ln w="12700">
              <a:solidFill>
                <a:schemeClr val="tx1">
                  <a:lumMod val="60000"/>
                  <a:lumOff val="4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9"/>
            <p:cNvSpPr>
              <a:spLocks/>
            </p:cNvSpPr>
            <p:nvPr/>
          </p:nvSpPr>
          <p:spPr bwMode="auto">
            <a:xfrm rot="16200000">
              <a:off x="6539" y="1519"/>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0"/>
            <p:cNvSpPr>
              <a:spLocks/>
            </p:cNvSpPr>
            <p:nvPr/>
          </p:nvSpPr>
          <p:spPr bwMode="auto">
            <a:xfrm>
              <a:off x="6900" y="2834"/>
              <a:ext cx="260" cy="240"/>
            </a:xfrm>
            <a:custGeom>
              <a:avLst/>
              <a:gdLst>
                <a:gd name="T0" fmla="*/ 86 w 260"/>
                <a:gd name="T1" fmla="*/ 0 h 240"/>
                <a:gd name="T2" fmla="*/ 86 w 260"/>
                <a:gd name="T3" fmla="*/ 0 h 240"/>
                <a:gd name="T4" fmla="*/ 86 w 260"/>
                <a:gd name="T5" fmla="*/ 0 h 240"/>
                <a:gd name="T6" fmla="*/ 86 w 260"/>
                <a:gd name="T7" fmla="*/ 0 h 240"/>
                <a:gd name="T8" fmla="*/ 86 w 260"/>
                <a:gd name="T9" fmla="*/ 0 h 240"/>
                <a:gd name="T10" fmla="*/ 62 w 260"/>
                <a:gd name="T11" fmla="*/ 0 h 240"/>
                <a:gd name="T12" fmla="*/ 62 w 260"/>
                <a:gd name="T13" fmla="*/ 0 h 240"/>
                <a:gd name="T14" fmla="*/ 48 w 260"/>
                <a:gd name="T15" fmla="*/ 0 h 240"/>
                <a:gd name="T16" fmla="*/ 36 w 260"/>
                <a:gd name="T17" fmla="*/ 4 h 240"/>
                <a:gd name="T18" fmla="*/ 26 w 260"/>
                <a:gd name="T19" fmla="*/ 10 h 240"/>
                <a:gd name="T20" fmla="*/ 16 w 260"/>
                <a:gd name="T21" fmla="*/ 20 h 240"/>
                <a:gd name="T22" fmla="*/ 16 w 260"/>
                <a:gd name="T23" fmla="*/ 20 h 240"/>
                <a:gd name="T24" fmla="*/ 10 w 260"/>
                <a:gd name="T25" fmla="*/ 28 h 240"/>
                <a:gd name="T26" fmla="*/ 4 w 260"/>
                <a:gd name="T27" fmla="*/ 38 h 240"/>
                <a:gd name="T28" fmla="*/ 0 w 260"/>
                <a:gd name="T29" fmla="*/ 50 h 240"/>
                <a:gd name="T30" fmla="*/ 0 w 260"/>
                <a:gd name="T31" fmla="*/ 62 h 240"/>
                <a:gd name="T32" fmla="*/ 0 w 260"/>
                <a:gd name="T33" fmla="*/ 240 h 240"/>
                <a:gd name="T34" fmla="*/ 0 w 260"/>
                <a:gd name="T35" fmla="*/ 240 h 240"/>
                <a:gd name="T36" fmla="*/ 48 w 260"/>
                <a:gd name="T37" fmla="*/ 240 h 240"/>
                <a:gd name="T38" fmla="*/ 48 w 260"/>
                <a:gd name="T39" fmla="*/ 110 h 240"/>
                <a:gd name="T40" fmla="*/ 48 w 260"/>
                <a:gd name="T41" fmla="*/ 108 h 240"/>
                <a:gd name="T42" fmla="*/ 58 w 260"/>
                <a:gd name="T43" fmla="*/ 108 h 240"/>
                <a:gd name="T44" fmla="*/ 58 w 260"/>
                <a:gd name="T45" fmla="*/ 240 h 240"/>
                <a:gd name="T46" fmla="*/ 118 w 260"/>
                <a:gd name="T47" fmla="*/ 240 h 240"/>
                <a:gd name="T48" fmla="*/ 130 w 260"/>
                <a:gd name="T49" fmla="*/ 240 h 240"/>
                <a:gd name="T50" fmla="*/ 130 w 260"/>
                <a:gd name="T51" fmla="*/ 240 h 240"/>
                <a:gd name="T52" fmla="*/ 130 w 260"/>
                <a:gd name="T53" fmla="*/ 240 h 240"/>
                <a:gd name="T54" fmla="*/ 142 w 260"/>
                <a:gd name="T55" fmla="*/ 240 h 240"/>
                <a:gd name="T56" fmla="*/ 202 w 260"/>
                <a:gd name="T57" fmla="*/ 240 h 240"/>
                <a:gd name="T58" fmla="*/ 202 w 260"/>
                <a:gd name="T59" fmla="*/ 108 h 240"/>
                <a:gd name="T60" fmla="*/ 212 w 260"/>
                <a:gd name="T61" fmla="*/ 108 h 240"/>
                <a:gd name="T62" fmla="*/ 212 w 260"/>
                <a:gd name="T63" fmla="*/ 110 h 240"/>
                <a:gd name="T64" fmla="*/ 212 w 260"/>
                <a:gd name="T65" fmla="*/ 240 h 240"/>
                <a:gd name="T66" fmla="*/ 260 w 260"/>
                <a:gd name="T67" fmla="*/ 240 h 240"/>
                <a:gd name="T68" fmla="*/ 260 w 260"/>
                <a:gd name="T69" fmla="*/ 240 h 240"/>
                <a:gd name="T70" fmla="*/ 260 w 260"/>
                <a:gd name="T71" fmla="*/ 62 h 240"/>
                <a:gd name="T72" fmla="*/ 260 w 260"/>
                <a:gd name="T73" fmla="*/ 62 h 240"/>
                <a:gd name="T74" fmla="*/ 260 w 260"/>
                <a:gd name="T75" fmla="*/ 50 h 240"/>
                <a:gd name="T76" fmla="*/ 256 w 260"/>
                <a:gd name="T77" fmla="*/ 38 h 240"/>
                <a:gd name="T78" fmla="*/ 250 w 260"/>
                <a:gd name="T79" fmla="*/ 28 h 240"/>
                <a:gd name="T80" fmla="*/ 244 w 260"/>
                <a:gd name="T81" fmla="*/ 20 h 240"/>
                <a:gd name="T82" fmla="*/ 244 w 260"/>
                <a:gd name="T83" fmla="*/ 20 h 240"/>
                <a:gd name="T84" fmla="*/ 234 w 260"/>
                <a:gd name="T85" fmla="*/ 10 h 240"/>
                <a:gd name="T86" fmla="*/ 222 w 260"/>
                <a:gd name="T87" fmla="*/ 4 h 240"/>
                <a:gd name="T88" fmla="*/ 212 w 260"/>
                <a:gd name="T89" fmla="*/ 0 h 240"/>
                <a:gd name="T90" fmla="*/ 198 w 260"/>
                <a:gd name="T91" fmla="*/ 0 h 240"/>
                <a:gd name="T92" fmla="*/ 172 w 260"/>
                <a:gd name="T93" fmla="*/ 0 h 240"/>
                <a:gd name="T94" fmla="*/ 172 w 260"/>
                <a:gd name="T95" fmla="*/ 0 h 240"/>
                <a:gd name="T96" fmla="*/ 172 w 260"/>
                <a:gd name="T97" fmla="*/ 0 h 240"/>
                <a:gd name="T98" fmla="*/ 172 w 260"/>
                <a:gd name="T99" fmla="*/ 0 h 240"/>
                <a:gd name="T100" fmla="*/ 172 w 260"/>
                <a:gd name="T101" fmla="*/ 0 h 240"/>
                <a:gd name="T102" fmla="*/ 86 w 26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 h="240">
                  <a:moveTo>
                    <a:pt x="86" y="0"/>
                  </a:moveTo>
                  <a:lnTo>
                    <a:pt x="86" y="0"/>
                  </a:lnTo>
                  <a:lnTo>
                    <a:pt x="86" y="0"/>
                  </a:lnTo>
                  <a:lnTo>
                    <a:pt x="86" y="0"/>
                  </a:lnTo>
                  <a:lnTo>
                    <a:pt x="86" y="0"/>
                  </a:lnTo>
                  <a:lnTo>
                    <a:pt x="62" y="0"/>
                  </a:lnTo>
                  <a:lnTo>
                    <a:pt x="62" y="0"/>
                  </a:lnTo>
                  <a:lnTo>
                    <a:pt x="48" y="0"/>
                  </a:lnTo>
                  <a:lnTo>
                    <a:pt x="36" y="4"/>
                  </a:lnTo>
                  <a:lnTo>
                    <a:pt x="26" y="10"/>
                  </a:lnTo>
                  <a:lnTo>
                    <a:pt x="16" y="20"/>
                  </a:lnTo>
                  <a:lnTo>
                    <a:pt x="16" y="20"/>
                  </a:lnTo>
                  <a:lnTo>
                    <a:pt x="10" y="28"/>
                  </a:lnTo>
                  <a:lnTo>
                    <a:pt x="4" y="38"/>
                  </a:lnTo>
                  <a:lnTo>
                    <a:pt x="0" y="50"/>
                  </a:lnTo>
                  <a:lnTo>
                    <a:pt x="0" y="62"/>
                  </a:lnTo>
                  <a:lnTo>
                    <a:pt x="0" y="240"/>
                  </a:lnTo>
                  <a:lnTo>
                    <a:pt x="0" y="240"/>
                  </a:lnTo>
                  <a:lnTo>
                    <a:pt x="48" y="240"/>
                  </a:lnTo>
                  <a:lnTo>
                    <a:pt x="48" y="110"/>
                  </a:lnTo>
                  <a:lnTo>
                    <a:pt x="48" y="108"/>
                  </a:lnTo>
                  <a:lnTo>
                    <a:pt x="58" y="108"/>
                  </a:lnTo>
                  <a:lnTo>
                    <a:pt x="58" y="240"/>
                  </a:lnTo>
                  <a:lnTo>
                    <a:pt x="118" y="240"/>
                  </a:lnTo>
                  <a:lnTo>
                    <a:pt x="130" y="240"/>
                  </a:lnTo>
                  <a:lnTo>
                    <a:pt x="130" y="240"/>
                  </a:lnTo>
                  <a:lnTo>
                    <a:pt x="130" y="240"/>
                  </a:lnTo>
                  <a:lnTo>
                    <a:pt x="142" y="240"/>
                  </a:lnTo>
                  <a:lnTo>
                    <a:pt x="202" y="240"/>
                  </a:lnTo>
                  <a:lnTo>
                    <a:pt x="202" y="108"/>
                  </a:lnTo>
                  <a:lnTo>
                    <a:pt x="212" y="108"/>
                  </a:lnTo>
                  <a:lnTo>
                    <a:pt x="212" y="110"/>
                  </a:lnTo>
                  <a:lnTo>
                    <a:pt x="212" y="240"/>
                  </a:lnTo>
                  <a:lnTo>
                    <a:pt x="260" y="240"/>
                  </a:lnTo>
                  <a:lnTo>
                    <a:pt x="260" y="240"/>
                  </a:lnTo>
                  <a:lnTo>
                    <a:pt x="260" y="62"/>
                  </a:lnTo>
                  <a:lnTo>
                    <a:pt x="260" y="62"/>
                  </a:lnTo>
                  <a:lnTo>
                    <a:pt x="260" y="50"/>
                  </a:lnTo>
                  <a:lnTo>
                    <a:pt x="256" y="38"/>
                  </a:lnTo>
                  <a:lnTo>
                    <a:pt x="250" y="28"/>
                  </a:lnTo>
                  <a:lnTo>
                    <a:pt x="244" y="20"/>
                  </a:lnTo>
                  <a:lnTo>
                    <a:pt x="244" y="20"/>
                  </a:lnTo>
                  <a:lnTo>
                    <a:pt x="234" y="10"/>
                  </a:lnTo>
                  <a:lnTo>
                    <a:pt x="222" y="4"/>
                  </a:lnTo>
                  <a:lnTo>
                    <a:pt x="212" y="0"/>
                  </a:lnTo>
                  <a:lnTo>
                    <a:pt x="198" y="0"/>
                  </a:lnTo>
                  <a:lnTo>
                    <a:pt x="172" y="0"/>
                  </a:lnTo>
                  <a:lnTo>
                    <a:pt x="172" y="0"/>
                  </a:lnTo>
                  <a:lnTo>
                    <a:pt x="172" y="0"/>
                  </a:lnTo>
                  <a:lnTo>
                    <a:pt x="172" y="0"/>
                  </a:lnTo>
                  <a:lnTo>
                    <a:pt x="172" y="0"/>
                  </a:lnTo>
                  <a:lnTo>
                    <a:pt x="86"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1"/>
            <p:cNvSpPr>
              <a:spLocks/>
            </p:cNvSpPr>
            <p:nvPr/>
          </p:nvSpPr>
          <p:spPr bwMode="auto">
            <a:xfrm>
              <a:off x="6922" y="2634"/>
              <a:ext cx="216" cy="90"/>
            </a:xfrm>
            <a:custGeom>
              <a:avLst/>
              <a:gdLst>
                <a:gd name="T0" fmla="*/ 194 w 216"/>
                <a:gd name="T1" fmla="*/ 54 h 90"/>
                <a:gd name="T2" fmla="*/ 168 w 216"/>
                <a:gd name="T3" fmla="*/ 54 h 90"/>
                <a:gd name="T4" fmla="*/ 150 w 216"/>
                <a:gd name="T5" fmla="*/ 12 h 90"/>
                <a:gd name="T6" fmla="*/ 150 w 216"/>
                <a:gd name="T7" fmla="*/ 12 h 90"/>
                <a:gd name="T8" fmla="*/ 136 w 216"/>
                <a:gd name="T9" fmla="*/ 6 h 90"/>
                <a:gd name="T10" fmla="*/ 122 w 216"/>
                <a:gd name="T11" fmla="*/ 2 h 90"/>
                <a:gd name="T12" fmla="*/ 108 w 216"/>
                <a:gd name="T13" fmla="*/ 0 h 90"/>
                <a:gd name="T14" fmla="*/ 108 w 216"/>
                <a:gd name="T15" fmla="*/ 0 h 90"/>
                <a:gd name="T16" fmla="*/ 94 w 216"/>
                <a:gd name="T17" fmla="*/ 2 h 90"/>
                <a:gd name="T18" fmla="*/ 80 w 216"/>
                <a:gd name="T19" fmla="*/ 6 h 90"/>
                <a:gd name="T20" fmla="*/ 66 w 216"/>
                <a:gd name="T21" fmla="*/ 12 h 90"/>
                <a:gd name="T22" fmla="*/ 48 w 216"/>
                <a:gd name="T23" fmla="*/ 54 h 90"/>
                <a:gd name="T24" fmla="*/ 22 w 216"/>
                <a:gd name="T25" fmla="*/ 54 h 90"/>
                <a:gd name="T26" fmla="*/ 0 w 216"/>
                <a:gd name="T27" fmla="*/ 66 h 90"/>
                <a:gd name="T28" fmla="*/ 0 w 216"/>
                <a:gd name="T29" fmla="*/ 66 h 90"/>
                <a:gd name="T30" fmla="*/ 4 w 216"/>
                <a:gd name="T31" fmla="*/ 70 h 90"/>
                <a:gd name="T32" fmla="*/ 24 w 216"/>
                <a:gd name="T33" fmla="*/ 78 h 90"/>
                <a:gd name="T34" fmla="*/ 38 w 216"/>
                <a:gd name="T35" fmla="*/ 82 h 90"/>
                <a:gd name="T36" fmla="*/ 58 w 216"/>
                <a:gd name="T37" fmla="*/ 86 h 90"/>
                <a:gd name="T38" fmla="*/ 80 w 216"/>
                <a:gd name="T39" fmla="*/ 90 h 90"/>
                <a:gd name="T40" fmla="*/ 108 w 216"/>
                <a:gd name="T41" fmla="*/ 90 h 90"/>
                <a:gd name="T42" fmla="*/ 108 w 216"/>
                <a:gd name="T43" fmla="*/ 90 h 90"/>
                <a:gd name="T44" fmla="*/ 136 w 216"/>
                <a:gd name="T45" fmla="*/ 90 h 90"/>
                <a:gd name="T46" fmla="*/ 160 w 216"/>
                <a:gd name="T47" fmla="*/ 86 h 90"/>
                <a:gd name="T48" fmla="*/ 178 w 216"/>
                <a:gd name="T49" fmla="*/ 82 h 90"/>
                <a:gd name="T50" fmla="*/ 194 w 216"/>
                <a:gd name="T51" fmla="*/ 78 h 90"/>
                <a:gd name="T52" fmla="*/ 212 w 216"/>
                <a:gd name="T53" fmla="*/ 70 h 90"/>
                <a:gd name="T54" fmla="*/ 216 w 216"/>
                <a:gd name="T55" fmla="*/ 66 h 90"/>
                <a:gd name="T56" fmla="*/ 194 w 216"/>
                <a:gd name="T57" fmla="*/ 5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6" h="90">
                  <a:moveTo>
                    <a:pt x="194" y="54"/>
                  </a:moveTo>
                  <a:lnTo>
                    <a:pt x="168" y="54"/>
                  </a:lnTo>
                  <a:lnTo>
                    <a:pt x="150" y="12"/>
                  </a:lnTo>
                  <a:lnTo>
                    <a:pt x="150" y="12"/>
                  </a:lnTo>
                  <a:lnTo>
                    <a:pt x="136" y="6"/>
                  </a:lnTo>
                  <a:lnTo>
                    <a:pt x="122" y="2"/>
                  </a:lnTo>
                  <a:lnTo>
                    <a:pt x="108" y="0"/>
                  </a:lnTo>
                  <a:lnTo>
                    <a:pt x="108" y="0"/>
                  </a:lnTo>
                  <a:lnTo>
                    <a:pt x="94" y="2"/>
                  </a:lnTo>
                  <a:lnTo>
                    <a:pt x="80" y="6"/>
                  </a:lnTo>
                  <a:lnTo>
                    <a:pt x="66" y="12"/>
                  </a:lnTo>
                  <a:lnTo>
                    <a:pt x="48" y="54"/>
                  </a:lnTo>
                  <a:lnTo>
                    <a:pt x="22" y="54"/>
                  </a:lnTo>
                  <a:lnTo>
                    <a:pt x="0" y="66"/>
                  </a:lnTo>
                  <a:lnTo>
                    <a:pt x="0" y="66"/>
                  </a:lnTo>
                  <a:lnTo>
                    <a:pt x="4" y="70"/>
                  </a:lnTo>
                  <a:lnTo>
                    <a:pt x="24" y="78"/>
                  </a:lnTo>
                  <a:lnTo>
                    <a:pt x="38" y="82"/>
                  </a:lnTo>
                  <a:lnTo>
                    <a:pt x="58" y="86"/>
                  </a:lnTo>
                  <a:lnTo>
                    <a:pt x="80" y="90"/>
                  </a:lnTo>
                  <a:lnTo>
                    <a:pt x="108" y="90"/>
                  </a:lnTo>
                  <a:lnTo>
                    <a:pt x="108" y="90"/>
                  </a:lnTo>
                  <a:lnTo>
                    <a:pt x="136" y="90"/>
                  </a:lnTo>
                  <a:lnTo>
                    <a:pt x="160" y="86"/>
                  </a:lnTo>
                  <a:lnTo>
                    <a:pt x="178" y="82"/>
                  </a:lnTo>
                  <a:lnTo>
                    <a:pt x="194" y="78"/>
                  </a:lnTo>
                  <a:lnTo>
                    <a:pt x="212" y="70"/>
                  </a:lnTo>
                  <a:lnTo>
                    <a:pt x="216" y="66"/>
                  </a:lnTo>
                  <a:lnTo>
                    <a:pt x="194" y="5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2"/>
            <p:cNvSpPr>
              <a:spLocks/>
            </p:cNvSpPr>
            <p:nvPr/>
          </p:nvSpPr>
          <p:spPr bwMode="auto">
            <a:xfrm>
              <a:off x="6958" y="2752"/>
              <a:ext cx="144" cy="58"/>
            </a:xfrm>
            <a:custGeom>
              <a:avLst/>
              <a:gdLst>
                <a:gd name="T0" fmla="*/ 0 w 144"/>
                <a:gd name="T1" fmla="*/ 0 h 58"/>
                <a:gd name="T2" fmla="*/ 0 w 144"/>
                <a:gd name="T3" fmla="*/ 0 h 58"/>
                <a:gd name="T4" fmla="*/ 0 w 144"/>
                <a:gd name="T5" fmla="*/ 2 h 58"/>
                <a:gd name="T6" fmla="*/ 0 w 144"/>
                <a:gd name="T7" fmla="*/ 2 h 58"/>
                <a:gd name="T8" fmla="*/ 2 w 144"/>
                <a:gd name="T9" fmla="*/ 12 h 58"/>
                <a:gd name="T10" fmla="*/ 8 w 144"/>
                <a:gd name="T11" fmla="*/ 22 h 58"/>
                <a:gd name="T12" fmla="*/ 12 w 144"/>
                <a:gd name="T13" fmla="*/ 30 h 58"/>
                <a:gd name="T14" fmla="*/ 20 w 144"/>
                <a:gd name="T15" fmla="*/ 38 h 58"/>
                <a:gd name="T16" fmla="*/ 28 w 144"/>
                <a:gd name="T17" fmla="*/ 44 h 58"/>
                <a:gd name="T18" fmla="*/ 36 w 144"/>
                <a:gd name="T19" fmla="*/ 50 h 58"/>
                <a:gd name="T20" fmla="*/ 46 w 144"/>
                <a:gd name="T21" fmla="*/ 54 h 58"/>
                <a:gd name="T22" fmla="*/ 56 w 144"/>
                <a:gd name="T23" fmla="*/ 58 h 58"/>
                <a:gd name="T24" fmla="*/ 56 w 144"/>
                <a:gd name="T25" fmla="*/ 58 h 58"/>
                <a:gd name="T26" fmla="*/ 70 w 144"/>
                <a:gd name="T27" fmla="*/ 58 h 58"/>
                <a:gd name="T28" fmla="*/ 86 w 144"/>
                <a:gd name="T29" fmla="*/ 58 h 58"/>
                <a:gd name="T30" fmla="*/ 100 w 144"/>
                <a:gd name="T31" fmla="*/ 54 h 58"/>
                <a:gd name="T32" fmla="*/ 112 w 144"/>
                <a:gd name="T33" fmla="*/ 46 h 58"/>
                <a:gd name="T34" fmla="*/ 124 w 144"/>
                <a:gd name="T35" fmla="*/ 38 h 58"/>
                <a:gd name="T36" fmla="*/ 134 w 144"/>
                <a:gd name="T37" fmla="*/ 26 h 58"/>
                <a:gd name="T38" fmla="*/ 140 w 144"/>
                <a:gd name="T39" fmla="*/ 14 h 58"/>
                <a:gd name="T40" fmla="*/ 144 w 144"/>
                <a:gd name="T41" fmla="*/ 0 h 58"/>
                <a:gd name="T42" fmla="*/ 0 w 144"/>
                <a:gd name="T4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58">
                  <a:moveTo>
                    <a:pt x="0" y="0"/>
                  </a:moveTo>
                  <a:lnTo>
                    <a:pt x="0" y="0"/>
                  </a:lnTo>
                  <a:lnTo>
                    <a:pt x="0" y="2"/>
                  </a:lnTo>
                  <a:lnTo>
                    <a:pt x="0" y="2"/>
                  </a:lnTo>
                  <a:lnTo>
                    <a:pt x="2" y="12"/>
                  </a:lnTo>
                  <a:lnTo>
                    <a:pt x="8" y="22"/>
                  </a:lnTo>
                  <a:lnTo>
                    <a:pt x="12" y="30"/>
                  </a:lnTo>
                  <a:lnTo>
                    <a:pt x="20" y="38"/>
                  </a:lnTo>
                  <a:lnTo>
                    <a:pt x="28" y="44"/>
                  </a:lnTo>
                  <a:lnTo>
                    <a:pt x="36" y="50"/>
                  </a:lnTo>
                  <a:lnTo>
                    <a:pt x="46" y="54"/>
                  </a:lnTo>
                  <a:lnTo>
                    <a:pt x="56" y="58"/>
                  </a:lnTo>
                  <a:lnTo>
                    <a:pt x="56" y="58"/>
                  </a:lnTo>
                  <a:lnTo>
                    <a:pt x="70" y="58"/>
                  </a:lnTo>
                  <a:lnTo>
                    <a:pt x="86" y="58"/>
                  </a:lnTo>
                  <a:lnTo>
                    <a:pt x="100" y="54"/>
                  </a:lnTo>
                  <a:lnTo>
                    <a:pt x="112" y="46"/>
                  </a:lnTo>
                  <a:lnTo>
                    <a:pt x="124" y="38"/>
                  </a:lnTo>
                  <a:lnTo>
                    <a:pt x="134" y="26"/>
                  </a:lnTo>
                  <a:lnTo>
                    <a:pt x="140" y="14"/>
                  </a:lnTo>
                  <a:lnTo>
                    <a:pt x="144"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3"/>
            <p:cNvSpPr>
              <a:spLocks/>
            </p:cNvSpPr>
            <p:nvPr/>
          </p:nvSpPr>
          <p:spPr bwMode="auto">
            <a:xfrm>
              <a:off x="6984" y="2724"/>
              <a:ext cx="34" cy="22"/>
            </a:xfrm>
            <a:custGeom>
              <a:avLst/>
              <a:gdLst>
                <a:gd name="T0" fmla="*/ 34 w 34"/>
                <a:gd name="T1" fmla="*/ 12 h 22"/>
                <a:gd name="T2" fmla="*/ 34 w 34"/>
                <a:gd name="T3" fmla="*/ 12 h 22"/>
                <a:gd name="T4" fmla="*/ 30 w 34"/>
                <a:gd name="T5" fmla="*/ 18 h 22"/>
                <a:gd name="T6" fmla="*/ 26 w 34"/>
                <a:gd name="T7" fmla="*/ 22 h 22"/>
                <a:gd name="T8" fmla="*/ 20 w 34"/>
                <a:gd name="T9" fmla="*/ 22 h 22"/>
                <a:gd name="T10" fmla="*/ 14 w 34"/>
                <a:gd name="T11" fmla="*/ 22 h 22"/>
                <a:gd name="T12" fmla="*/ 14 w 34"/>
                <a:gd name="T13" fmla="*/ 22 h 22"/>
                <a:gd name="T14" fmla="*/ 8 w 34"/>
                <a:gd name="T15" fmla="*/ 18 h 22"/>
                <a:gd name="T16" fmla="*/ 2 w 34"/>
                <a:gd name="T17" fmla="*/ 14 h 22"/>
                <a:gd name="T18" fmla="*/ 0 w 34"/>
                <a:gd name="T19" fmla="*/ 8 h 22"/>
                <a:gd name="T20" fmla="*/ 2 w 34"/>
                <a:gd name="T21" fmla="*/ 0 h 22"/>
                <a:gd name="T22" fmla="*/ 34 w 34"/>
                <a:gd name="T2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4" y="12"/>
                  </a:moveTo>
                  <a:lnTo>
                    <a:pt x="34" y="12"/>
                  </a:lnTo>
                  <a:lnTo>
                    <a:pt x="30" y="18"/>
                  </a:lnTo>
                  <a:lnTo>
                    <a:pt x="26" y="22"/>
                  </a:lnTo>
                  <a:lnTo>
                    <a:pt x="20" y="22"/>
                  </a:lnTo>
                  <a:lnTo>
                    <a:pt x="14" y="22"/>
                  </a:lnTo>
                  <a:lnTo>
                    <a:pt x="14" y="22"/>
                  </a:lnTo>
                  <a:lnTo>
                    <a:pt x="8" y="18"/>
                  </a:lnTo>
                  <a:lnTo>
                    <a:pt x="2" y="14"/>
                  </a:lnTo>
                  <a:lnTo>
                    <a:pt x="0" y="8"/>
                  </a:lnTo>
                  <a:lnTo>
                    <a:pt x="2" y="0"/>
                  </a:lnTo>
                  <a:lnTo>
                    <a:pt x="34" y="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4"/>
            <p:cNvSpPr>
              <a:spLocks/>
            </p:cNvSpPr>
            <p:nvPr/>
          </p:nvSpPr>
          <p:spPr bwMode="auto">
            <a:xfrm>
              <a:off x="7042" y="2724"/>
              <a:ext cx="32" cy="22"/>
            </a:xfrm>
            <a:custGeom>
              <a:avLst/>
              <a:gdLst>
                <a:gd name="T0" fmla="*/ 0 w 32"/>
                <a:gd name="T1" fmla="*/ 12 h 22"/>
                <a:gd name="T2" fmla="*/ 0 w 32"/>
                <a:gd name="T3" fmla="*/ 12 h 22"/>
                <a:gd name="T4" fmla="*/ 2 w 32"/>
                <a:gd name="T5" fmla="*/ 18 h 22"/>
                <a:gd name="T6" fmla="*/ 8 w 32"/>
                <a:gd name="T7" fmla="*/ 22 h 22"/>
                <a:gd name="T8" fmla="*/ 14 w 32"/>
                <a:gd name="T9" fmla="*/ 22 h 22"/>
                <a:gd name="T10" fmla="*/ 20 w 32"/>
                <a:gd name="T11" fmla="*/ 22 h 22"/>
                <a:gd name="T12" fmla="*/ 20 w 32"/>
                <a:gd name="T13" fmla="*/ 22 h 22"/>
                <a:gd name="T14" fmla="*/ 26 w 32"/>
                <a:gd name="T15" fmla="*/ 18 h 22"/>
                <a:gd name="T16" fmla="*/ 30 w 32"/>
                <a:gd name="T17" fmla="*/ 14 h 22"/>
                <a:gd name="T18" fmla="*/ 32 w 32"/>
                <a:gd name="T19" fmla="*/ 8 h 22"/>
                <a:gd name="T20" fmla="*/ 32 w 32"/>
                <a:gd name="T21" fmla="*/ 0 h 22"/>
                <a:gd name="T22" fmla="*/ 0 w 32"/>
                <a:gd name="T2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2">
                  <a:moveTo>
                    <a:pt x="0" y="12"/>
                  </a:moveTo>
                  <a:lnTo>
                    <a:pt x="0" y="12"/>
                  </a:lnTo>
                  <a:lnTo>
                    <a:pt x="2" y="18"/>
                  </a:lnTo>
                  <a:lnTo>
                    <a:pt x="8" y="22"/>
                  </a:lnTo>
                  <a:lnTo>
                    <a:pt x="14" y="22"/>
                  </a:lnTo>
                  <a:lnTo>
                    <a:pt x="20" y="22"/>
                  </a:lnTo>
                  <a:lnTo>
                    <a:pt x="20" y="22"/>
                  </a:lnTo>
                  <a:lnTo>
                    <a:pt x="26" y="18"/>
                  </a:lnTo>
                  <a:lnTo>
                    <a:pt x="30" y="14"/>
                  </a:lnTo>
                  <a:lnTo>
                    <a:pt x="32" y="8"/>
                  </a:lnTo>
                  <a:lnTo>
                    <a:pt x="32" y="0"/>
                  </a:lnTo>
                  <a:lnTo>
                    <a:pt x="0" y="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5"/>
            <p:cNvSpPr>
              <a:spLocks/>
            </p:cNvSpPr>
            <p:nvPr/>
          </p:nvSpPr>
          <p:spPr bwMode="auto">
            <a:xfrm>
              <a:off x="7064" y="2862"/>
              <a:ext cx="186" cy="168"/>
            </a:xfrm>
            <a:custGeom>
              <a:avLst/>
              <a:gdLst>
                <a:gd name="T0" fmla="*/ 38 w 186"/>
                <a:gd name="T1" fmla="*/ 168 h 168"/>
                <a:gd name="T2" fmla="*/ 38 w 186"/>
                <a:gd name="T3" fmla="*/ 156 h 168"/>
                <a:gd name="T4" fmla="*/ 44 w 186"/>
                <a:gd name="T5" fmla="*/ 156 h 168"/>
                <a:gd name="T6" fmla="*/ 70 w 186"/>
                <a:gd name="T7" fmla="*/ 152 h 168"/>
                <a:gd name="T8" fmla="*/ 70 w 186"/>
                <a:gd name="T9" fmla="*/ 128 h 168"/>
                <a:gd name="T10" fmla="*/ 0 w 186"/>
                <a:gd name="T11" fmla="*/ 128 h 168"/>
                <a:gd name="T12" fmla="*/ 0 w 186"/>
                <a:gd name="T13" fmla="*/ 0 h 168"/>
                <a:gd name="T14" fmla="*/ 186 w 186"/>
                <a:gd name="T15" fmla="*/ 0 h 168"/>
                <a:gd name="T16" fmla="*/ 186 w 186"/>
                <a:gd name="T17" fmla="*/ 128 h 168"/>
                <a:gd name="T18" fmla="*/ 116 w 186"/>
                <a:gd name="T19" fmla="*/ 128 h 168"/>
                <a:gd name="T20" fmla="*/ 116 w 186"/>
                <a:gd name="T21" fmla="*/ 152 h 168"/>
                <a:gd name="T22" fmla="*/ 148 w 186"/>
                <a:gd name="T23" fmla="*/ 156 h 168"/>
                <a:gd name="T24" fmla="*/ 148 w 186"/>
                <a:gd name="T25" fmla="*/ 156 h 168"/>
                <a:gd name="T26" fmla="*/ 148 w 186"/>
                <a:gd name="T27" fmla="*/ 156 h 168"/>
                <a:gd name="T28" fmla="*/ 148 w 186"/>
                <a:gd name="T29" fmla="*/ 168 h 168"/>
                <a:gd name="T30" fmla="*/ 38 w 186"/>
                <a:gd name="T31"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68">
                  <a:moveTo>
                    <a:pt x="38" y="168"/>
                  </a:moveTo>
                  <a:lnTo>
                    <a:pt x="38" y="156"/>
                  </a:lnTo>
                  <a:lnTo>
                    <a:pt x="44" y="156"/>
                  </a:lnTo>
                  <a:lnTo>
                    <a:pt x="70" y="152"/>
                  </a:lnTo>
                  <a:lnTo>
                    <a:pt x="70" y="128"/>
                  </a:lnTo>
                  <a:lnTo>
                    <a:pt x="0" y="128"/>
                  </a:lnTo>
                  <a:lnTo>
                    <a:pt x="0" y="0"/>
                  </a:lnTo>
                  <a:lnTo>
                    <a:pt x="186" y="0"/>
                  </a:lnTo>
                  <a:lnTo>
                    <a:pt x="186" y="128"/>
                  </a:lnTo>
                  <a:lnTo>
                    <a:pt x="116" y="128"/>
                  </a:lnTo>
                  <a:lnTo>
                    <a:pt x="116" y="152"/>
                  </a:lnTo>
                  <a:lnTo>
                    <a:pt x="148" y="156"/>
                  </a:lnTo>
                  <a:lnTo>
                    <a:pt x="148" y="156"/>
                  </a:lnTo>
                  <a:lnTo>
                    <a:pt x="148" y="156"/>
                  </a:lnTo>
                  <a:lnTo>
                    <a:pt x="148" y="168"/>
                  </a:lnTo>
                  <a:lnTo>
                    <a:pt x="38" y="1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6"/>
            <p:cNvSpPr>
              <a:spLocks noEditPoints="1"/>
            </p:cNvSpPr>
            <p:nvPr/>
          </p:nvSpPr>
          <p:spPr bwMode="auto">
            <a:xfrm>
              <a:off x="7060" y="2858"/>
              <a:ext cx="194" cy="176"/>
            </a:xfrm>
            <a:custGeom>
              <a:avLst/>
              <a:gdLst>
                <a:gd name="T0" fmla="*/ 186 w 194"/>
                <a:gd name="T1" fmla="*/ 120 h 176"/>
                <a:gd name="T2" fmla="*/ 148 w 194"/>
                <a:gd name="T3" fmla="*/ 128 h 176"/>
                <a:gd name="T4" fmla="*/ 116 w 194"/>
                <a:gd name="T5" fmla="*/ 160 h 176"/>
                <a:gd name="T6" fmla="*/ 148 w 194"/>
                <a:gd name="T7" fmla="*/ 164 h 176"/>
                <a:gd name="T8" fmla="*/ 148 w 194"/>
                <a:gd name="T9" fmla="*/ 168 h 176"/>
                <a:gd name="T10" fmla="*/ 48 w 194"/>
                <a:gd name="T11" fmla="*/ 168 h 176"/>
                <a:gd name="T12" fmla="*/ 46 w 194"/>
                <a:gd name="T13" fmla="*/ 164 h 176"/>
                <a:gd name="T14" fmla="*/ 48 w 194"/>
                <a:gd name="T15" fmla="*/ 164 h 176"/>
                <a:gd name="T16" fmla="*/ 78 w 194"/>
                <a:gd name="T17" fmla="*/ 128 h 176"/>
                <a:gd name="T18" fmla="*/ 8 w 194"/>
                <a:gd name="T19" fmla="*/ 128 h 176"/>
                <a:gd name="T20" fmla="*/ 8 w 194"/>
                <a:gd name="T21" fmla="*/ 8 h 176"/>
                <a:gd name="T22" fmla="*/ 148 w 194"/>
                <a:gd name="T23" fmla="*/ 8 h 176"/>
                <a:gd name="T24" fmla="*/ 194 w 194"/>
                <a:gd name="T25" fmla="*/ 0 h 176"/>
                <a:gd name="T26" fmla="*/ 148 w 194"/>
                <a:gd name="T27" fmla="*/ 0 h 176"/>
                <a:gd name="T28" fmla="*/ 8 w 194"/>
                <a:gd name="T29" fmla="*/ 0 h 176"/>
                <a:gd name="T30" fmla="*/ 0 w 194"/>
                <a:gd name="T31" fmla="*/ 8 h 176"/>
                <a:gd name="T32" fmla="*/ 0 w 194"/>
                <a:gd name="T33" fmla="*/ 128 h 176"/>
                <a:gd name="T34" fmla="*/ 8 w 194"/>
                <a:gd name="T35" fmla="*/ 136 h 176"/>
                <a:gd name="T36" fmla="*/ 70 w 194"/>
                <a:gd name="T37" fmla="*/ 136 h 176"/>
                <a:gd name="T38" fmla="*/ 46 w 194"/>
                <a:gd name="T39" fmla="*/ 156 h 176"/>
                <a:gd name="T40" fmla="*/ 40 w 194"/>
                <a:gd name="T41" fmla="*/ 156 h 176"/>
                <a:gd name="T42" fmla="*/ 38 w 194"/>
                <a:gd name="T43" fmla="*/ 164 h 176"/>
                <a:gd name="T44" fmla="*/ 38 w 194"/>
                <a:gd name="T45" fmla="*/ 176 h 176"/>
                <a:gd name="T46" fmla="*/ 48 w 194"/>
                <a:gd name="T47" fmla="*/ 176 h 176"/>
                <a:gd name="T48" fmla="*/ 148 w 194"/>
                <a:gd name="T49" fmla="*/ 176 h 176"/>
                <a:gd name="T50" fmla="*/ 156 w 194"/>
                <a:gd name="T51" fmla="*/ 168 h 176"/>
                <a:gd name="T52" fmla="*/ 156 w 194"/>
                <a:gd name="T53" fmla="*/ 156 h 176"/>
                <a:gd name="T54" fmla="*/ 148 w 194"/>
                <a:gd name="T55" fmla="*/ 156 h 176"/>
                <a:gd name="T56" fmla="*/ 124 w 194"/>
                <a:gd name="T57" fmla="*/ 136 h 176"/>
                <a:gd name="T58" fmla="*/ 186 w 194"/>
                <a:gd name="T59" fmla="*/ 136 h 176"/>
                <a:gd name="T60" fmla="*/ 194 w 194"/>
                <a:gd name="T61" fmla="*/ 128 h 176"/>
                <a:gd name="T62" fmla="*/ 194 w 194"/>
                <a:gd name="T63" fmla="*/ 8 h 176"/>
                <a:gd name="T64" fmla="*/ 194 w 194"/>
                <a:gd name="T6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4" h="176">
                  <a:moveTo>
                    <a:pt x="186" y="8"/>
                  </a:moveTo>
                  <a:lnTo>
                    <a:pt x="186" y="120"/>
                  </a:lnTo>
                  <a:lnTo>
                    <a:pt x="186" y="128"/>
                  </a:lnTo>
                  <a:lnTo>
                    <a:pt x="148" y="128"/>
                  </a:lnTo>
                  <a:lnTo>
                    <a:pt x="116" y="128"/>
                  </a:lnTo>
                  <a:lnTo>
                    <a:pt x="116" y="160"/>
                  </a:lnTo>
                  <a:lnTo>
                    <a:pt x="148" y="164"/>
                  </a:lnTo>
                  <a:lnTo>
                    <a:pt x="148" y="164"/>
                  </a:lnTo>
                  <a:lnTo>
                    <a:pt x="148" y="164"/>
                  </a:lnTo>
                  <a:lnTo>
                    <a:pt x="148" y="168"/>
                  </a:lnTo>
                  <a:lnTo>
                    <a:pt x="148" y="168"/>
                  </a:lnTo>
                  <a:lnTo>
                    <a:pt x="48" y="168"/>
                  </a:lnTo>
                  <a:lnTo>
                    <a:pt x="46" y="168"/>
                  </a:lnTo>
                  <a:lnTo>
                    <a:pt x="46" y="164"/>
                  </a:lnTo>
                  <a:lnTo>
                    <a:pt x="48" y="164"/>
                  </a:lnTo>
                  <a:lnTo>
                    <a:pt x="48" y="164"/>
                  </a:lnTo>
                  <a:lnTo>
                    <a:pt x="78" y="160"/>
                  </a:lnTo>
                  <a:lnTo>
                    <a:pt x="78" y="128"/>
                  </a:lnTo>
                  <a:lnTo>
                    <a:pt x="48" y="128"/>
                  </a:lnTo>
                  <a:lnTo>
                    <a:pt x="8" y="128"/>
                  </a:lnTo>
                  <a:lnTo>
                    <a:pt x="8" y="120"/>
                  </a:lnTo>
                  <a:lnTo>
                    <a:pt x="8" y="8"/>
                  </a:lnTo>
                  <a:lnTo>
                    <a:pt x="48" y="8"/>
                  </a:lnTo>
                  <a:lnTo>
                    <a:pt x="148" y="8"/>
                  </a:lnTo>
                  <a:lnTo>
                    <a:pt x="186" y="8"/>
                  </a:lnTo>
                  <a:close/>
                  <a:moveTo>
                    <a:pt x="194" y="0"/>
                  </a:moveTo>
                  <a:lnTo>
                    <a:pt x="186" y="0"/>
                  </a:lnTo>
                  <a:lnTo>
                    <a:pt x="148" y="0"/>
                  </a:lnTo>
                  <a:lnTo>
                    <a:pt x="48" y="0"/>
                  </a:lnTo>
                  <a:lnTo>
                    <a:pt x="8" y="0"/>
                  </a:lnTo>
                  <a:lnTo>
                    <a:pt x="0" y="0"/>
                  </a:lnTo>
                  <a:lnTo>
                    <a:pt x="0" y="8"/>
                  </a:lnTo>
                  <a:lnTo>
                    <a:pt x="0" y="120"/>
                  </a:lnTo>
                  <a:lnTo>
                    <a:pt x="0" y="128"/>
                  </a:lnTo>
                  <a:lnTo>
                    <a:pt x="0" y="136"/>
                  </a:lnTo>
                  <a:lnTo>
                    <a:pt x="8" y="136"/>
                  </a:lnTo>
                  <a:lnTo>
                    <a:pt x="48" y="136"/>
                  </a:lnTo>
                  <a:lnTo>
                    <a:pt x="70" y="136"/>
                  </a:lnTo>
                  <a:lnTo>
                    <a:pt x="70" y="152"/>
                  </a:lnTo>
                  <a:lnTo>
                    <a:pt x="46" y="156"/>
                  </a:lnTo>
                  <a:lnTo>
                    <a:pt x="40" y="156"/>
                  </a:lnTo>
                  <a:lnTo>
                    <a:pt x="40" y="156"/>
                  </a:lnTo>
                  <a:lnTo>
                    <a:pt x="38" y="156"/>
                  </a:lnTo>
                  <a:lnTo>
                    <a:pt x="38" y="164"/>
                  </a:lnTo>
                  <a:lnTo>
                    <a:pt x="38" y="168"/>
                  </a:lnTo>
                  <a:lnTo>
                    <a:pt x="38" y="176"/>
                  </a:lnTo>
                  <a:lnTo>
                    <a:pt x="46" y="176"/>
                  </a:lnTo>
                  <a:lnTo>
                    <a:pt x="48" y="176"/>
                  </a:lnTo>
                  <a:lnTo>
                    <a:pt x="148" y="176"/>
                  </a:lnTo>
                  <a:lnTo>
                    <a:pt x="148" y="176"/>
                  </a:lnTo>
                  <a:lnTo>
                    <a:pt x="156" y="176"/>
                  </a:lnTo>
                  <a:lnTo>
                    <a:pt x="156" y="168"/>
                  </a:lnTo>
                  <a:lnTo>
                    <a:pt x="156" y="164"/>
                  </a:lnTo>
                  <a:lnTo>
                    <a:pt x="156" y="156"/>
                  </a:lnTo>
                  <a:lnTo>
                    <a:pt x="156" y="156"/>
                  </a:lnTo>
                  <a:lnTo>
                    <a:pt x="148" y="156"/>
                  </a:lnTo>
                  <a:lnTo>
                    <a:pt x="124" y="152"/>
                  </a:lnTo>
                  <a:lnTo>
                    <a:pt x="124" y="136"/>
                  </a:lnTo>
                  <a:lnTo>
                    <a:pt x="148" y="136"/>
                  </a:lnTo>
                  <a:lnTo>
                    <a:pt x="186" y="136"/>
                  </a:lnTo>
                  <a:lnTo>
                    <a:pt x="194" y="136"/>
                  </a:lnTo>
                  <a:lnTo>
                    <a:pt x="194" y="128"/>
                  </a:lnTo>
                  <a:lnTo>
                    <a:pt x="194" y="120"/>
                  </a:lnTo>
                  <a:lnTo>
                    <a:pt x="194" y="8"/>
                  </a:lnTo>
                  <a:lnTo>
                    <a:pt x="194" y="0"/>
                  </a:lnTo>
                  <a:lnTo>
                    <a:pt x="1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7"/>
            <p:cNvSpPr>
              <a:spLocks/>
            </p:cNvSpPr>
            <p:nvPr/>
          </p:nvSpPr>
          <p:spPr bwMode="auto">
            <a:xfrm>
              <a:off x="7068" y="2866"/>
              <a:ext cx="178" cy="160"/>
            </a:xfrm>
            <a:custGeom>
              <a:avLst/>
              <a:gdLst>
                <a:gd name="T0" fmla="*/ 178 w 178"/>
                <a:gd name="T1" fmla="*/ 0 h 160"/>
                <a:gd name="T2" fmla="*/ 178 w 178"/>
                <a:gd name="T3" fmla="*/ 112 h 160"/>
                <a:gd name="T4" fmla="*/ 178 w 178"/>
                <a:gd name="T5" fmla="*/ 120 h 160"/>
                <a:gd name="T6" fmla="*/ 140 w 178"/>
                <a:gd name="T7" fmla="*/ 120 h 160"/>
                <a:gd name="T8" fmla="*/ 108 w 178"/>
                <a:gd name="T9" fmla="*/ 120 h 160"/>
                <a:gd name="T10" fmla="*/ 108 w 178"/>
                <a:gd name="T11" fmla="*/ 152 h 160"/>
                <a:gd name="T12" fmla="*/ 140 w 178"/>
                <a:gd name="T13" fmla="*/ 156 h 160"/>
                <a:gd name="T14" fmla="*/ 140 w 178"/>
                <a:gd name="T15" fmla="*/ 156 h 160"/>
                <a:gd name="T16" fmla="*/ 140 w 178"/>
                <a:gd name="T17" fmla="*/ 156 h 160"/>
                <a:gd name="T18" fmla="*/ 140 w 178"/>
                <a:gd name="T19" fmla="*/ 160 h 160"/>
                <a:gd name="T20" fmla="*/ 140 w 178"/>
                <a:gd name="T21" fmla="*/ 160 h 160"/>
                <a:gd name="T22" fmla="*/ 40 w 178"/>
                <a:gd name="T23" fmla="*/ 160 h 160"/>
                <a:gd name="T24" fmla="*/ 38 w 178"/>
                <a:gd name="T25" fmla="*/ 160 h 160"/>
                <a:gd name="T26" fmla="*/ 38 w 178"/>
                <a:gd name="T27" fmla="*/ 156 h 160"/>
                <a:gd name="T28" fmla="*/ 40 w 178"/>
                <a:gd name="T29" fmla="*/ 156 h 160"/>
                <a:gd name="T30" fmla="*/ 40 w 178"/>
                <a:gd name="T31" fmla="*/ 156 h 160"/>
                <a:gd name="T32" fmla="*/ 70 w 178"/>
                <a:gd name="T33" fmla="*/ 152 h 160"/>
                <a:gd name="T34" fmla="*/ 70 w 178"/>
                <a:gd name="T35" fmla="*/ 120 h 160"/>
                <a:gd name="T36" fmla="*/ 40 w 178"/>
                <a:gd name="T37" fmla="*/ 120 h 160"/>
                <a:gd name="T38" fmla="*/ 0 w 178"/>
                <a:gd name="T39" fmla="*/ 120 h 160"/>
                <a:gd name="T40" fmla="*/ 0 w 178"/>
                <a:gd name="T41" fmla="*/ 112 h 160"/>
                <a:gd name="T42" fmla="*/ 0 w 178"/>
                <a:gd name="T43" fmla="*/ 0 h 160"/>
                <a:gd name="T44" fmla="*/ 40 w 178"/>
                <a:gd name="T45" fmla="*/ 0 h 160"/>
                <a:gd name="T46" fmla="*/ 140 w 178"/>
                <a:gd name="T47" fmla="*/ 0 h 160"/>
                <a:gd name="T48" fmla="*/ 178 w 178"/>
                <a:gd name="T4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160">
                  <a:moveTo>
                    <a:pt x="178" y="0"/>
                  </a:moveTo>
                  <a:lnTo>
                    <a:pt x="178" y="112"/>
                  </a:lnTo>
                  <a:lnTo>
                    <a:pt x="178" y="120"/>
                  </a:lnTo>
                  <a:lnTo>
                    <a:pt x="140" y="120"/>
                  </a:lnTo>
                  <a:lnTo>
                    <a:pt x="108" y="120"/>
                  </a:lnTo>
                  <a:lnTo>
                    <a:pt x="108" y="152"/>
                  </a:lnTo>
                  <a:lnTo>
                    <a:pt x="140" y="156"/>
                  </a:lnTo>
                  <a:lnTo>
                    <a:pt x="140" y="156"/>
                  </a:lnTo>
                  <a:lnTo>
                    <a:pt x="140" y="156"/>
                  </a:lnTo>
                  <a:lnTo>
                    <a:pt x="140" y="160"/>
                  </a:lnTo>
                  <a:lnTo>
                    <a:pt x="140" y="160"/>
                  </a:lnTo>
                  <a:lnTo>
                    <a:pt x="40" y="160"/>
                  </a:lnTo>
                  <a:lnTo>
                    <a:pt x="38" y="160"/>
                  </a:lnTo>
                  <a:lnTo>
                    <a:pt x="38" y="156"/>
                  </a:lnTo>
                  <a:lnTo>
                    <a:pt x="40" y="156"/>
                  </a:lnTo>
                  <a:lnTo>
                    <a:pt x="40" y="156"/>
                  </a:lnTo>
                  <a:lnTo>
                    <a:pt x="70" y="152"/>
                  </a:lnTo>
                  <a:lnTo>
                    <a:pt x="70" y="120"/>
                  </a:lnTo>
                  <a:lnTo>
                    <a:pt x="40" y="120"/>
                  </a:lnTo>
                  <a:lnTo>
                    <a:pt x="0" y="120"/>
                  </a:lnTo>
                  <a:lnTo>
                    <a:pt x="0" y="112"/>
                  </a:lnTo>
                  <a:lnTo>
                    <a:pt x="0" y="0"/>
                  </a:lnTo>
                  <a:lnTo>
                    <a:pt x="40" y="0"/>
                  </a:lnTo>
                  <a:lnTo>
                    <a:pt x="140" y="0"/>
                  </a:ln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8"/>
            <p:cNvSpPr>
              <a:spLocks/>
            </p:cNvSpPr>
            <p:nvPr/>
          </p:nvSpPr>
          <p:spPr bwMode="auto">
            <a:xfrm>
              <a:off x="7060" y="2858"/>
              <a:ext cx="194" cy="176"/>
            </a:xfrm>
            <a:custGeom>
              <a:avLst/>
              <a:gdLst>
                <a:gd name="T0" fmla="*/ 194 w 194"/>
                <a:gd name="T1" fmla="*/ 0 h 176"/>
                <a:gd name="T2" fmla="*/ 186 w 194"/>
                <a:gd name="T3" fmla="*/ 0 h 176"/>
                <a:gd name="T4" fmla="*/ 148 w 194"/>
                <a:gd name="T5" fmla="*/ 0 h 176"/>
                <a:gd name="T6" fmla="*/ 48 w 194"/>
                <a:gd name="T7" fmla="*/ 0 h 176"/>
                <a:gd name="T8" fmla="*/ 8 w 194"/>
                <a:gd name="T9" fmla="*/ 0 h 176"/>
                <a:gd name="T10" fmla="*/ 0 w 194"/>
                <a:gd name="T11" fmla="*/ 0 h 176"/>
                <a:gd name="T12" fmla="*/ 0 w 194"/>
                <a:gd name="T13" fmla="*/ 8 h 176"/>
                <a:gd name="T14" fmla="*/ 0 w 194"/>
                <a:gd name="T15" fmla="*/ 120 h 176"/>
                <a:gd name="T16" fmla="*/ 0 w 194"/>
                <a:gd name="T17" fmla="*/ 128 h 176"/>
                <a:gd name="T18" fmla="*/ 0 w 194"/>
                <a:gd name="T19" fmla="*/ 136 h 176"/>
                <a:gd name="T20" fmla="*/ 8 w 194"/>
                <a:gd name="T21" fmla="*/ 136 h 176"/>
                <a:gd name="T22" fmla="*/ 48 w 194"/>
                <a:gd name="T23" fmla="*/ 136 h 176"/>
                <a:gd name="T24" fmla="*/ 70 w 194"/>
                <a:gd name="T25" fmla="*/ 136 h 176"/>
                <a:gd name="T26" fmla="*/ 70 w 194"/>
                <a:gd name="T27" fmla="*/ 152 h 176"/>
                <a:gd name="T28" fmla="*/ 46 w 194"/>
                <a:gd name="T29" fmla="*/ 156 h 176"/>
                <a:gd name="T30" fmla="*/ 40 w 194"/>
                <a:gd name="T31" fmla="*/ 156 h 176"/>
                <a:gd name="T32" fmla="*/ 40 w 194"/>
                <a:gd name="T33" fmla="*/ 156 h 176"/>
                <a:gd name="T34" fmla="*/ 38 w 194"/>
                <a:gd name="T35" fmla="*/ 156 h 176"/>
                <a:gd name="T36" fmla="*/ 38 w 194"/>
                <a:gd name="T37" fmla="*/ 164 h 176"/>
                <a:gd name="T38" fmla="*/ 38 w 194"/>
                <a:gd name="T39" fmla="*/ 168 h 176"/>
                <a:gd name="T40" fmla="*/ 38 w 194"/>
                <a:gd name="T41" fmla="*/ 176 h 176"/>
                <a:gd name="T42" fmla="*/ 46 w 194"/>
                <a:gd name="T43" fmla="*/ 176 h 176"/>
                <a:gd name="T44" fmla="*/ 48 w 194"/>
                <a:gd name="T45" fmla="*/ 176 h 176"/>
                <a:gd name="T46" fmla="*/ 148 w 194"/>
                <a:gd name="T47" fmla="*/ 176 h 176"/>
                <a:gd name="T48" fmla="*/ 148 w 194"/>
                <a:gd name="T49" fmla="*/ 176 h 176"/>
                <a:gd name="T50" fmla="*/ 156 w 194"/>
                <a:gd name="T51" fmla="*/ 176 h 176"/>
                <a:gd name="T52" fmla="*/ 156 w 194"/>
                <a:gd name="T53" fmla="*/ 168 h 176"/>
                <a:gd name="T54" fmla="*/ 156 w 194"/>
                <a:gd name="T55" fmla="*/ 164 h 176"/>
                <a:gd name="T56" fmla="*/ 156 w 194"/>
                <a:gd name="T57" fmla="*/ 156 h 176"/>
                <a:gd name="T58" fmla="*/ 156 w 194"/>
                <a:gd name="T59" fmla="*/ 156 h 176"/>
                <a:gd name="T60" fmla="*/ 148 w 194"/>
                <a:gd name="T61" fmla="*/ 156 h 176"/>
                <a:gd name="T62" fmla="*/ 124 w 194"/>
                <a:gd name="T63" fmla="*/ 152 h 176"/>
                <a:gd name="T64" fmla="*/ 124 w 194"/>
                <a:gd name="T65" fmla="*/ 136 h 176"/>
                <a:gd name="T66" fmla="*/ 148 w 194"/>
                <a:gd name="T67" fmla="*/ 136 h 176"/>
                <a:gd name="T68" fmla="*/ 186 w 194"/>
                <a:gd name="T69" fmla="*/ 136 h 176"/>
                <a:gd name="T70" fmla="*/ 194 w 194"/>
                <a:gd name="T71" fmla="*/ 136 h 176"/>
                <a:gd name="T72" fmla="*/ 194 w 194"/>
                <a:gd name="T73" fmla="*/ 128 h 176"/>
                <a:gd name="T74" fmla="*/ 194 w 194"/>
                <a:gd name="T75" fmla="*/ 120 h 176"/>
                <a:gd name="T76" fmla="*/ 194 w 194"/>
                <a:gd name="T77" fmla="*/ 8 h 176"/>
                <a:gd name="T78" fmla="*/ 194 w 194"/>
                <a:gd name="T79" fmla="*/ 0 h 176"/>
                <a:gd name="T80" fmla="*/ 194 w 194"/>
                <a:gd name="T8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176">
                  <a:moveTo>
                    <a:pt x="194" y="0"/>
                  </a:moveTo>
                  <a:lnTo>
                    <a:pt x="186" y="0"/>
                  </a:lnTo>
                  <a:lnTo>
                    <a:pt x="148" y="0"/>
                  </a:lnTo>
                  <a:lnTo>
                    <a:pt x="48" y="0"/>
                  </a:lnTo>
                  <a:lnTo>
                    <a:pt x="8" y="0"/>
                  </a:lnTo>
                  <a:lnTo>
                    <a:pt x="0" y="0"/>
                  </a:lnTo>
                  <a:lnTo>
                    <a:pt x="0" y="8"/>
                  </a:lnTo>
                  <a:lnTo>
                    <a:pt x="0" y="120"/>
                  </a:lnTo>
                  <a:lnTo>
                    <a:pt x="0" y="128"/>
                  </a:lnTo>
                  <a:lnTo>
                    <a:pt x="0" y="136"/>
                  </a:lnTo>
                  <a:lnTo>
                    <a:pt x="8" y="136"/>
                  </a:lnTo>
                  <a:lnTo>
                    <a:pt x="48" y="136"/>
                  </a:lnTo>
                  <a:lnTo>
                    <a:pt x="70" y="136"/>
                  </a:lnTo>
                  <a:lnTo>
                    <a:pt x="70" y="152"/>
                  </a:lnTo>
                  <a:lnTo>
                    <a:pt x="46" y="156"/>
                  </a:lnTo>
                  <a:lnTo>
                    <a:pt x="40" y="156"/>
                  </a:lnTo>
                  <a:lnTo>
                    <a:pt x="40" y="156"/>
                  </a:lnTo>
                  <a:lnTo>
                    <a:pt x="38" y="156"/>
                  </a:lnTo>
                  <a:lnTo>
                    <a:pt x="38" y="164"/>
                  </a:lnTo>
                  <a:lnTo>
                    <a:pt x="38" y="168"/>
                  </a:lnTo>
                  <a:lnTo>
                    <a:pt x="38" y="176"/>
                  </a:lnTo>
                  <a:lnTo>
                    <a:pt x="46" y="176"/>
                  </a:lnTo>
                  <a:lnTo>
                    <a:pt x="48" y="176"/>
                  </a:lnTo>
                  <a:lnTo>
                    <a:pt x="148" y="176"/>
                  </a:lnTo>
                  <a:lnTo>
                    <a:pt x="148" y="176"/>
                  </a:lnTo>
                  <a:lnTo>
                    <a:pt x="156" y="176"/>
                  </a:lnTo>
                  <a:lnTo>
                    <a:pt x="156" y="168"/>
                  </a:lnTo>
                  <a:lnTo>
                    <a:pt x="156" y="164"/>
                  </a:lnTo>
                  <a:lnTo>
                    <a:pt x="156" y="156"/>
                  </a:lnTo>
                  <a:lnTo>
                    <a:pt x="156" y="156"/>
                  </a:lnTo>
                  <a:lnTo>
                    <a:pt x="148" y="156"/>
                  </a:lnTo>
                  <a:lnTo>
                    <a:pt x="124" y="152"/>
                  </a:lnTo>
                  <a:lnTo>
                    <a:pt x="124" y="136"/>
                  </a:lnTo>
                  <a:lnTo>
                    <a:pt x="148" y="136"/>
                  </a:lnTo>
                  <a:lnTo>
                    <a:pt x="186" y="136"/>
                  </a:lnTo>
                  <a:lnTo>
                    <a:pt x="194" y="136"/>
                  </a:lnTo>
                  <a:lnTo>
                    <a:pt x="194" y="128"/>
                  </a:lnTo>
                  <a:lnTo>
                    <a:pt x="194" y="120"/>
                  </a:lnTo>
                  <a:lnTo>
                    <a:pt x="194" y="8"/>
                  </a:lnTo>
                  <a:lnTo>
                    <a:pt x="194" y="0"/>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9"/>
            <p:cNvSpPr>
              <a:spLocks noChangeArrowheads="1"/>
            </p:cNvSpPr>
            <p:nvPr/>
          </p:nvSpPr>
          <p:spPr bwMode="auto">
            <a:xfrm>
              <a:off x="7076" y="2874"/>
              <a:ext cx="162"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7062" y="3030"/>
              <a:ext cx="196" cy="46"/>
            </a:xfrm>
            <a:custGeom>
              <a:avLst/>
              <a:gdLst>
                <a:gd name="T0" fmla="*/ 0 w 196"/>
                <a:gd name="T1" fmla="*/ 46 h 46"/>
                <a:gd name="T2" fmla="*/ 18 w 196"/>
                <a:gd name="T3" fmla="*/ 0 h 46"/>
                <a:gd name="T4" fmla="*/ 178 w 196"/>
                <a:gd name="T5" fmla="*/ 0 h 46"/>
                <a:gd name="T6" fmla="*/ 196 w 196"/>
                <a:gd name="T7" fmla="*/ 46 h 46"/>
                <a:gd name="T8" fmla="*/ 0 w 196"/>
                <a:gd name="T9" fmla="*/ 46 h 46"/>
              </a:gdLst>
              <a:ahLst/>
              <a:cxnLst>
                <a:cxn ang="0">
                  <a:pos x="T0" y="T1"/>
                </a:cxn>
                <a:cxn ang="0">
                  <a:pos x="T2" y="T3"/>
                </a:cxn>
                <a:cxn ang="0">
                  <a:pos x="T4" y="T5"/>
                </a:cxn>
                <a:cxn ang="0">
                  <a:pos x="T6" y="T7"/>
                </a:cxn>
                <a:cxn ang="0">
                  <a:pos x="T8" y="T9"/>
                </a:cxn>
              </a:cxnLst>
              <a:rect l="0" t="0" r="r" b="b"/>
              <a:pathLst>
                <a:path w="196" h="46">
                  <a:moveTo>
                    <a:pt x="0" y="46"/>
                  </a:moveTo>
                  <a:lnTo>
                    <a:pt x="18" y="0"/>
                  </a:lnTo>
                  <a:lnTo>
                    <a:pt x="178" y="0"/>
                  </a:lnTo>
                  <a:lnTo>
                    <a:pt x="196" y="46"/>
                  </a:lnTo>
                  <a:lnTo>
                    <a:pt x="0" y="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1"/>
            <p:cNvSpPr>
              <a:spLocks noEditPoints="1"/>
            </p:cNvSpPr>
            <p:nvPr/>
          </p:nvSpPr>
          <p:spPr bwMode="auto">
            <a:xfrm>
              <a:off x="7056" y="3026"/>
              <a:ext cx="208" cy="54"/>
            </a:xfrm>
            <a:custGeom>
              <a:avLst/>
              <a:gdLst>
                <a:gd name="T0" fmla="*/ 180 w 208"/>
                <a:gd name="T1" fmla="*/ 8 h 54"/>
                <a:gd name="T2" fmla="*/ 196 w 208"/>
                <a:gd name="T3" fmla="*/ 46 h 54"/>
                <a:gd name="T4" fmla="*/ 12 w 208"/>
                <a:gd name="T5" fmla="*/ 46 h 54"/>
                <a:gd name="T6" fmla="*/ 28 w 208"/>
                <a:gd name="T7" fmla="*/ 8 h 54"/>
                <a:gd name="T8" fmla="*/ 180 w 208"/>
                <a:gd name="T9" fmla="*/ 8 h 54"/>
                <a:gd name="T10" fmla="*/ 186 w 208"/>
                <a:gd name="T11" fmla="*/ 0 h 54"/>
                <a:gd name="T12" fmla="*/ 180 w 208"/>
                <a:gd name="T13" fmla="*/ 0 h 54"/>
                <a:gd name="T14" fmla="*/ 28 w 208"/>
                <a:gd name="T15" fmla="*/ 0 h 54"/>
                <a:gd name="T16" fmla="*/ 22 w 208"/>
                <a:gd name="T17" fmla="*/ 0 h 54"/>
                <a:gd name="T18" fmla="*/ 20 w 208"/>
                <a:gd name="T19" fmla="*/ 6 h 54"/>
                <a:gd name="T20" fmla="*/ 4 w 208"/>
                <a:gd name="T21" fmla="*/ 42 h 54"/>
                <a:gd name="T22" fmla="*/ 0 w 208"/>
                <a:gd name="T23" fmla="*/ 54 h 54"/>
                <a:gd name="T24" fmla="*/ 12 w 208"/>
                <a:gd name="T25" fmla="*/ 54 h 54"/>
                <a:gd name="T26" fmla="*/ 196 w 208"/>
                <a:gd name="T27" fmla="*/ 54 h 54"/>
                <a:gd name="T28" fmla="*/ 208 w 208"/>
                <a:gd name="T29" fmla="*/ 54 h 54"/>
                <a:gd name="T30" fmla="*/ 204 w 208"/>
                <a:gd name="T31" fmla="*/ 42 h 54"/>
                <a:gd name="T32" fmla="*/ 188 w 208"/>
                <a:gd name="T33" fmla="*/ 6 h 54"/>
                <a:gd name="T34" fmla="*/ 186 w 208"/>
                <a:gd name="T35" fmla="*/ 0 h 54"/>
                <a:gd name="T36" fmla="*/ 186 w 208"/>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 h="54">
                  <a:moveTo>
                    <a:pt x="180" y="8"/>
                  </a:moveTo>
                  <a:lnTo>
                    <a:pt x="196" y="46"/>
                  </a:lnTo>
                  <a:lnTo>
                    <a:pt x="12" y="46"/>
                  </a:lnTo>
                  <a:lnTo>
                    <a:pt x="28" y="8"/>
                  </a:lnTo>
                  <a:lnTo>
                    <a:pt x="180" y="8"/>
                  </a:lnTo>
                  <a:close/>
                  <a:moveTo>
                    <a:pt x="186" y="0"/>
                  </a:moveTo>
                  <a:lnTo>
                    <a:pt x="180" y="0"/>
                  </a:lnTo>
                  <a:lnTo>
                    <a:pt x="28" y="0"/>
                  </a:lnTo>
                  <a:lnTo>
                    <a:pt x="22" y="0"/>
                  </a:lnTo>
                  <a:lnTo>
                    <a:pt x="20" y="6"/>
                  </a:lnTo>
                  <a:lnTo>
                    <a:pt x="4" y="42"/>
                  </a:lnTo>
                  <a:lnTo>
                    <a:pt x="0" y="54"/>
                  </a:lnTo>
                  <a:lnTo>
                    <a:pt x="12" y="54"/>
                  </a:lnTo>
                  <a:lnTo>
                    <a:pt x="196" y="54"/>
                  </a:lnTo>
                  <a:lnTo>
                    <a:pt x="208" y="54"/>
                  </a:lnTo>
                  <a:lnTo>
                    <a:pt x="204" y="42"/>
                  </a:lnTo>
                  <a:lnTo>
                    <a:pt x="188" y="6"/>
                  </a:lnTo>
                  <a:lnTo>
                    <a:pt x="186" y="0"/>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2"/>
            <p:cNvSpPr>
              <a:spLocks/>
            </p:cNvSpPr>
            <p:nvPr/>
          </p:nvSpPr>
          <p:spPr bwMode="auto">
            <a:xfrm>
              <a:off x="7068" y="3034"/>
              <a:ext cx="184" cy="38"/>
            </a:xfrm>
            <a:custGeom>
              <a:avLst/>
              <a:gdLst>
                <a:gd name="T0" fmla="*/ 168 w 184"/>
                <a:gd name="T1" fmla="*/ 0 h 38"/>
                <a:gd name="T2" fmla="*/ 184 w 184"/>
                <a:gd name="T3" fmla="*/ 38 h 38"/>
                <a:gd name="T4" fmla="*/ 0 w 184"/>
                <a:gd name="T5" fmla="*/ 38 h 38"/>
                <a:gd name="T6" fmla="*/ 16 w 184"/>
                <a:gd name="T7" fmla="*/ 0 h 38"/>
                <a:gd name="T8" fmla="*/ 168 w 184"/>
                <a:gd name="T9" fmla="*/ 0 h 38"/>
              </a:gdLst>
              <a:ahLst/>
              <a:cxnLst>
                <a:cxn ang="0">
                  <a:pos x="T0" y="T1"/>
                </a:cxn>
                <a:cxn ang="0">
                  <a:pos x="T2" y="T3"/>
                </a:cxn>
                <a:cxn ang="0">
                  <a:pos x="T4" y="T5"/>
                </a:cxn>
                <a:cxn ang="0">
                  <a:pos x="T6" y="T7"/>
                </a:cxn>
                <a:cxn ang="0">
                  <a:pos x="T8" y="T9"/>
                </a:cxn>
              </a:cxnLst>
              <a:rect l="0" t="0" r="r" b="b"/>
              <a:pathLst>
                <a:path w="184" h="38">
                  <a:moveTo>
                    <a:pt x="168" y="0"/>
                  </a:moveTo>
                  <a:lnTo>
                    <a:pt x="184" y="38"/>
                  </a:lnTo>
                  <a:lnTo>
                    <a:pt x="0" y="38"/>
                  </a:lnTo>
                  <a:lnTo>
                    <a:pt x="16"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7056" y="3026"/>
              <a:ext cx="208" cy="54"/>
            </a:xfrm>
            <a:custGeom>
              <a:avLst/>
              <a:gdLst>
                <a:gd name="T0" fmla="*/ 186 w 208"/>
                <a:gd name="T1" fmla="*/ 0 h 54"/>
                <a:gd name="T2" fmla="*/ 180 w 208"/>
                <a:gd name="T3" fmla="*/ 0 h 54"/>
                <a:gd name="T4" fmla="*/ 28 w 208"/>
                <a:gd name="T5" fmla="*/ 0 h 54"/>
                <a:gd name="T6" fmla="*/ 22 w 208"/>
                <a:gd name="T7" fmla="*/ 0 h 54"/>
                <a:gd name="T8" fmla="*/ 20 w 208"/>
                <a:gd name="T9" fmla="*/ 6 h 54"/>
                <a:gd name="T10" fmla="*/ 4 w 208"/>
                <a:gd name="T11" fmla="*/ 42 h 54"/>
                <a:gd name="T12" fmla="*/ 0 w 208"/>
                <a:gd name="T13" fmla="*/ 54 h 54"/>
                <a:gd name="T14" fmla="*/ 12 w 208"/>
                <a:gd name="T15" fmla="*/ 54 h 54"/>
                <a:gd name="T16" fmla="*/ 196 w 208"/>
                <a:gd name="T17" fmla="*/ 54 h 54"/>
                <a:gd name="T18" fmla="*/ 208 w 208"/>
                <a:gd name="T19" fmla="*/ 54 h 54"/>
                <a:gd name="T20" fmla="*/ 204 w 208"/>
                <a:gd name="T21" fmla="*/ 42 h 54"/>
                <a:gd name="T22" fmla="*/ 188 w 208"/>
                <a:gd name="T23" fmla="*/ 6 h 54"/>
                <a:gd name="T24" fmla="*/ 186 w 208"/>
                <a:gd name="T25" fmla="*/ 0 h 54"/>
                <a:gd name="T26" fmla="*/ 186 w 20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 h="54">
                  <a:moveTo>
                    <a:pt x="186" y="0"/>
                  </a:moveTo>
                  <a:lnTo>
                    <a:pt x="180" y="0"/>
                  </a:lnTo>
                  <a:lnTo>
                    <a:pt x="28" y="0"/>
                  </a:lnTo>
                  <a:lnTo>
                    <a:pt x="22" y="0"/>
                  </a:lnTo>
                  <a:lnTo>
                    <a:pt x="20" y="6"/>
                  </a:lnTo>
                  <a:lnTo>
                    <a:pt x="4" y="42"/>
                  </a:lnTo>
                  <a:lnTo>
                    <a:pt x="0" y="54"/>
                  </a:lnTo>
                  <a:lnTo>
                    <a:pt x="12" y="54"/>
                  </a:lnTo>
                  <a:lnTo>
                    <a:pt x="196" y="54"/>
                  </a:lnTo>
                  <a:lnTo>
                    <a:pt x="208" y="54"/>
                  </a:lnTo>
                  <a:lnTo>
                    <a:pt x="204" y="42"/>
                  </a:lnTo>
                  <a:lnTo>
                    <a:pt x="188" y="6"/>
                  </a:lnTo>
                  <a:lnTo>
                    <a:pt x="186" y="0"/>
                  </a:lnTo>
                  <a:lnTo>
                    <a:pt x="1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4"/>
            <p:cNvSpPr>
              <a:spLocks noChangeArrowheads="1"/>
            </p:cNvSpPr>
            <p:nvPr/>
          </p:nvSpPr>
          <p:spPr bwMode="auto">
            <a:xfrm>
              <a:off x="4932" y="2854"/>
              <a:ext cx="206"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
            <p:cNvSpPr>
              <a:spLocks/>
            </p:cNvSpPr>
            <p:nvPr/>
          </p:nvSpPr>
          <p:spPr bwMode="auto">
            <a:xfrm>
              <a:off x="4932" y="2854"/>
              <a:ext cx="206" cy="206"/>
            </a:xfrm>
            <a:custGeom>
              <a:avLst/>
              <a:gdLst>
                <a:gd name="T0" fmla="*/ 150 w 206"/>
                <a:gd name="T1" fmla="*/ 120 h 206"/>
                <a:gd name="T2" fmla="*/ 150 w 206"/>
                <a:gd name="T3" fmla="*/ 100 h 206"/>
                <a:gd name="T4" fmla="*/ 62 w 206"/>
                <a:gd name="T5" fmla="*/ 100 h 206"/>
                <a:gd name="T6" fmla="*/ 62 w 206"/>
                <a:gd name="T7" fmla="*/ 70 h 206"/>
                <a:gd name="T8" fmla="*/ 150 w 206"/>
                <a:gd name="T9" fmla="*/ 70 h 206"/>
                <a:gd name="T10" fmla="*/ 150 w 206"/>
                <a:gd name="T11" fmla="*/ 50 h 206"/>
                <a:gd name="T12" fmla="*/ 206 w 206"/>
                <a:gd name="T13" fmla="*/ 84 h 206"/>
                <a:gd name="T14" fmla="*/ 206 w 206"/>
                <a:gd name="T15" fmla="*/ 0 h 206"/>
                <a:gd name="T16" fmla="*/ 0 w 206"/>
                <a:gd name="T17" fmla="*/ 0 h 206"/>
                <a:gd name="T18" fmla="*/ 0 w 206"/>
                <a:gd name="T19" fmla="*/ 122 h 206"/>
                <a:gd name="T20" fmla="*/ 54 w 206"/>
                <a:gd name="T21" fmla="*/ 88 h 206"/>
                <a:gd name="T22" fmla="*/ 54 w 206"/>
                <a:gd name="T23" fmla="*/ 108 h 206"/>
                <a:gd name="T24" fmla="*/ 142 w 206"/>
                <a:gd name="T25" fmla="*/ 108 h 206"/>
                <a:gd name="T26" fmla="*/ 142 w 206"/>
                <a:gd name="T27" fmla="*/ 138 h 206"/>
                <a:gd name="T28" fmla="*/ 54 w 206"/>
                <a:gd name="T29" fmla="*/ 138 h 206"/>
                <a:gd name="T30" fmla="*/ 54 w 206"/>
                <a:gd name="T31" fmla="*/ 156 h 206"/>
                <a:gd name="T32" fmla="*/ 0 w 206"/>
                <a:gd name="T33" fmla="*/ 124 h 206"/>
                <a:gd name="T34" fmla="*/ 0 w 206"/>
                <a:gd name="T35" fmla="*/ 206 h 206"/>
                <a:gd name="T36" fmla="*/ 206 w 206"/>
                <a:gd name="T37" fmla="*/ 206 h 206"/>
                <a:gd name="T38" fmla="*/ 206 w 206"/>
                <a:gd name="T39" fmla="*/ 86 h 206"/>
                <a:gd name="T40" fmla="*/ 150 w 206"/>
                <a:gd name="T41" fmla="*/ 12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206">
                  <a:moveTo>
                    <a:pt x="150" y="120"/>
                  </a:moveTo>
                  <a:lnTo>
                    <a:pt x="150" y="100"/>
                  </a:lnTo>
                  <a:lnTo>
                    <a:pt x="62" y="100"/>
                  </a:lnTo>
                  <a:lnTo>
                    <a:pt x="62" y="70"/>
                  </a:lnTo>
                  <a:lnTo>
                    <a:pt x="150" y="70"/>
                  </a:lnTo>
                  <a:lnTo>
                    <a:pt x="150" y="50"/>
                  </a:lnTo>
                  <a:lnTo>
                    <a:pt x="206" y="84"/>
                  </a:lnTo>
                  <a:lnTo>
                    <a:pt x="206" y="0"/>
                  </a:lnTo>
                  <a:lnTo>
                    <a:pt x="0" y="0"/>
                  </a:lnTo>
                  <a:lnTo>
                    <a:pt x="0" y="122"/>
                  </a:lnTo>
                  <a:lnTo>
                    <a:pt x="54" y="88"/>
                  </a:lnTo>
                  <a:lnTo>
                    <a:pt x="54" y="108"/>
                  </a:lnTo>
                  <a:lnTo>
                    <a:pt x="142" y="108"/>
                  </a:lnTo>
                  <a:lnTo>
                    <a:pt x="142" y="138"/>
                  </a:lnTo>
                  <a:lnTo>
                    <a:pt x="54" y="138"/>
                  </a:lnTo>
                  <a:lnTo>
                    <a:pt x="54" y="156"/>
                  </a:lnTo>
                  <a:lnTo>
                    <a:pt x="0" y="124"/>
                  </a:lnTo>
                  <a:lnTo>
                    <a:pt x="0" y="206"/>
                  </a:lnTo>
                  <a:lnTo>
                    <a:pt x="206" y="206"/>
                  </a:lnTo>
                  <a:lnTo>
                    <a:pt x="206" y="86"/>
                  </a:lnTo>
                  <a:lnTo>
                    <a:pt x="150" y="12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6"/>
            <p:cNvSpPr>
              <a:spLocks noChangeArrowheads="1"/>
            </p:cNvSpPr>
            <p:nvPr/>
          </p:nvSpPr>
          <p:spPr bwMode="auto">
            <a:xfrm>
              <a:off x="5882" y="2306"/>
              <a:ext cx="184"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7"/>
            <p:cNvSpPr>
              <a:spLocks noEditPoints="1"/>
            </p:cNvSpPr>
            <p:nvPr/>
          </p:nvSpPr>
          <p:spPr bwMode="auto">
            <a:xfrm>
              <a:off x="5882" y="2306"/>
              <a:ext cx="184" cy="384"/>
            </a:xfrm>
            <a:custGeom>
              <a:avLst/>
              <a:gdLst>
                <a:gd name="T0" fmla="*/ 0 w 184"/>
                <a:gd name="T1" fmla="*/ 0 h 384"/>
                <a:gd name="T2" fmla="*/ 0 w 184"/>
                <a:gd name="T3" fmla="*/ 384 h 384"/>
                <a:gd name="T4" fmla="*/ 184 w 184"/>
                <a:gd name="T5" fmla="*/ 384 h 384"/>
                <a:gd name="T6" fmla="*/ 184 w 184"/>
                <a:gd name="T7" fmla="*/ 0 h 384"/>
                <a:gd name="T8" fmla="*/ 0 w 184"/>
                <a:gd name="T9" fmla="*/ 0 h 384"/>
                <a:gd name="T10" fmla="*/ 88 w 184"/>
                <a:gd name="T11" fmla="*/ 332 h 384"/>
                <a:gd name="T12" fmla="*/ 88 w 184"/>
                <a:gd name="T13" fmla="*/ 332 h 384"/>
                <a:gd name="T14" fmla="*/ 78 w 184"/>
                <a:gd name="T15" fmla="*/ 330 h 384"/>
                <a:gd name="T16" fmla="*/ 70 w 184"/>
                <a:gd name="T17" fmla="*/ 326 h 384"/>
                <a:gd name="T18" fmla="*/ 64 w 184"/>
                <a:gd name="T19" fmla="*/ 316 h 384"/>
                <a:gd name="T20" fmla="*/ 62 w 184"/>
                <a:gd name="T21" fmla="*/ 306 h 384"/>
                <a:gd name="T22" fmla="*/ 62 w 184"/>
                <a:gd name="T23" fmla="*/ 306 h 384"/>
                <a:gd name="T24" fmla="*/ 64 w 184"/>
                <a:gd name="T25" fmla="*/ 298 h 384"/>
                <a:gd name="T26" fmla="*/ 68 w 184"/>
                <a:gd name="T27" fmla="*/ 292 h 384"/>
                <a:gd name="T28" fmla="*/ 72 w 184"/>
                <a:gd name="T29" fmla="*/ 286 h 384"/>
                <a:gd name="T30" fmla="*/ 80 w 184"/>
                <a:gd name="T31" fmla="*/ 282 h 384"/>
                <a:gd name="T32" fmla="*/ 80 w 184"/>
                <a:gd name="T33" fmla="*/ 298 h 384"/>
                <a:gd name="T34" fmla="*/ 80 w 184"/>
                <a:gd name="T35" fmla="*/ 298 h 384"/>
                <a:gd name="T36" fmla="*/ 76 w 184"/>
                <a:gd name="T37" fmla="*/ 302 h 384"/>
                <a:gd name="T38" fmla="*/ 76 w 184"/>
                <a:gd name="T39" fmla="*/ 306 h 384"/>
                <a:gd name="T40" fmla="*/ 76 w 184"/>
                <a:gd name="T41" fmla="*/ 306 h 384"/>
                <a:gd name="T42" fmla="*/ 76 w 184"/>
                <a:gd name="T43" fmla="*/ 312 h 384"/>
                <a:gd name="T44" fmla="*/ 80 w 184"/>
                <a:gd name="T45" fmla="*/ 316 h 384"/>
                <a:gd name="T46" fmla="*/ 84 w 184"/>
                <a:gd name="T47" fmla="*/ 318 h 384"/>
                <a:gd name="T48" fmla="*/ 88 w 184"/>
                <a:gd name="T49" fmla="*/ 320 h 384"/>
                <a:gd name="T50" fmla="*/ 88 w 184"/>
                <a:gd name="T51" fmla="*/ 320 h 384"/>
                <a:gd name="T52" fmla="*/ 94 w 184"/>
                <a:gd name="T53" fmla="*/ 318 h 384"/>
                <a:gd name="T54" fmla="*/ 98 w 184"/>
                <a:gd name="T55" fmla="*/ 316 h 384"/>
                <a:gd name="T56" fmla="*/ 100 w 184"/>
                <a:gd name="T57" fmla="*/ 312 h 384"/>
                <a:gd name="T58" fmla="*/ 102 w 184"/>
                <a:gd name="T59" fmla="*/ 306 h 384"/>
                <a:gd name="T60" fmla="*/ 102 w 184"/>
                <a:gd name="T61" fmla="*/ 306 h 384"/>
                <a:gd name="T62" fmla="*/ 100 w 184"/>
                <a:gd name="T63" fmla="*/ 302 h 384"/>
                <a:gd name="T64" fmla="*/ 98 w 184"/>
                <a:gd name="T65" fmla="*/ 298 h 384"/>
                <a:gd name="T66" fmla="*/ 98 w 184"/>
                <a:gd name="T67" fmla="*/ 282 h 384"/>
                <a:gd name="T68" fmla="*/ 98 w 184"/>
                <a:gd name="T69" fmla="*/ 282 h 384"/>
                <a:gd name="T70" fmla="*/ 104 w 184"/>
                <a:gd name="T71" fmla="*/ 286 h 384"/>
                <a:gd name="T72" fmla="*/ 110 w 184"/>
                <a:gd name="T73" fmla="*/ 292 h 384"/>
                <a:gd name="T74" fmla="*/ 114 w 184"/>
                <a:gd name="T75" fmla="*/ 298 h 384"/>
                <a:gd name="T76" fmla="*/ 114 w 184"/>
                <a:gd name="T77" fmla="*/ 306 h 384"/>
                <a:gd name="T78" fmla="*/ 114 w 184"/>
                <a:gd name="T79" fmla="*/ 306 h 384"/>
                <a:gd name="T80" fmla="*/ 112 w 184"/>
                <a:gd name="T81" fmla="*/ 316 h 384"/>
                <a:gd name="T82" fmla="*/ 108 w 184"/>
                <a:gd name="T83" fmla="*/ 326 h 384"/>
                <a:gd name="T84" fmla="*/ 98 w 184"/>
                <a:gd name="T85" fmla="*/ 330 h 384"/>
                <a:gd name="T86" fmla="*/ 88 w 184"/>
                <a:gd name="T87" fmla="*/ 332 h 384"/>
                <a:gd name="T88" fmla="*/ 88 w 184"/>
                <a:gd name="T89" fmla="*/ 332 h 384"/>
                <a:gd name="T90" fmla="*/ 82 w 184"/>
                <a:gd name="T91" fmla="*/ 304 h 384"/>
                <a:gd name="T92" fmla="*/ 82 w 184"/>
                <a:gd name="T93" fmla="*/ 274 h 384"/>
                <a:gd name="T94" fmla="*/ 94 w 184"/>
                <a:gd name="T95" fmla="*/ 274 h 384"/>
                <a:gd name="T96" fmla="*/ 94 w 184"/>
                <a:gd name="T97" fmla="*/ 304 h 384"/>
                <a:gd name="T98" fmla="*/ 82 w 184"/>
                <a:gd name="T99" fmla="*/ 304 h 384"/>
                <a:gd name="T100" fmla="*/ 156 w 184"/>
                <a:gd name="T101" fmla="*/ 96 h 384"/>
                <a:gd name="T102" fmla="*/ 30 w 184"/>
                <a:gd name="T103" fmla="*/ 96 h 384"/>
                <a:gd name="T104" fmla="*/ 30 w 184"/>
                <a:gd name="T105" fmla="*/ 72 h 384"/>
                <a:gd name="T106" fmla="*/ 156 w 184"/>
                <a:gd name="T107" fmla="*/ 72 h 384"/>
                <a:gd name="T108" fmla="*/ 156 w 184"/>
                <a:gd name="T109" fmla="*/ 96 h 384"/>
                <a:gd name="T110" fmla="*/ 156 w 184"/>
                <a:gd name="T111" fmla="*/ 58 h 384"/>
                <a:gd name="T112" fmla="*/ 30 w 184"/>
                <a:gd name="T113" fmla="*/ 58 h 384"/>
                <a:gd name="T114" fmla="*/ 30 w 184"/>
                <a:gd name="T115" fmla="*/ 34 h 384"/>
                <a:gd name="T116" fmla="*/ 156 w 184"/>
                <a:gd name="T117" fmla="*/ 34 h 384"/>
                <a:gd name="T118" fmla="*/ 156 w 184"/>
                <a:gd name="T11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384">
                  <a:moveTo>
                    <a:pt x="0" y="0"/>
                  </a:moveTo>
                  <a:lnTo>
                    <a:pt x="0" y="384"/>
                  </a:lnTo>
                  <a:lnTo>
                    <a:pt x="184" y="384"/>
                  </a:lnTo>
                  <a:lnTo>
                    <a:pt x="184" y="0"/>
                  </a:lnTo>
                  <a:lnTo>
                    <a:pt x="0" y="0"/>
                  </a:lnTo>
                  <a:close/>
                  <a:moveTo>
                    <a:pt x="88" y="332"/>
                  </a:moveTo>
                  <a:lnTo>
                    <a:pt x="88" y="332"/>
                  </a:lnTo>
                  <a:lnTo>
                    <a:pt x="78" y="330"/>
                  </a:lnTo>
                  <a:lnTo>
                    <a:pt x="70" y="326"/>
                  </a:lnTo>
                  <a:lnTo>
                    <a:pt x="64" y="316"/>
                  </a:lnTo>
                  <a:lnTo>
                    <a:pt x="62" y="306"/>
                  </a:lnTo>
                  <a:lnTo>
                    <a:pt x="62" y="306"/>
                  </a:lnTo>
                  <a:lnTo>
                    <a:pt x="64" y="298"/>
                  </a:lnTo>
                  <a:lnTo>
                    <a:pt x="68" y="292"/>
                  </a:lnTo>
                  <a:lnTo>
                    <a:pt x="72" y="286"/>
                  </a:lnTo>
                  <a:lnTo>
                    <a:pt x="80" y="282"/>
                  </a:lnTo>
                  <a:lnTo>
                    <a:pt x="80" y="298"/>
                  </a:lnTo>
                  <a:lnTo>
                    <a:pt x="80" y="298"/>
                  </a:lnTo>
                  <a:lnTo>
                    <a:pt x="76" y="302"/>
                  </a:lnTo>
                  <a:lnTo>
                    <a:pt x="76" y="306"/>
                  </a:lnTo>
                  <a:lnTo>
                    <a:pt x="76" y="306"/>
                  </a:lnTo>
                  <a:lnTo>
                    <a:pt x="76" y="312"/>
                  </a:lnTo>
                  <a:lnTo>
                    <a:pt x="80" y="316"/>
                  </a:lnTo>
                  <a:lnTo>
                    <a:pt x="84" y="318"/>
                  </a:lnTo>
                  <a:lnTo>
                    <a:pt x="88" y="320"/>
                  </a:lnTo>
                  <a:lnTo>
                    <a:pt x="88" y="320"/>
                  </a:lnTo>
                  <a:lnTo>
                    <a:pt x="94" y="318"/>
                  </a:lnTo>
                  <a:lnTo>
                    <a:pt x="98" y="316"/>
                  </a:lnTo>
                  <a:lnTo>
                    <a:pt x="100" y="312"/>
                  </a:lnTo>
                  <a:lnTo>
                    <a:pt x="102" y="306"/>
                  </a:lnTo>
                  <a:lnTo>
                    <a:pt x="102" y="306"/>
                  </a:lnTo>
                  <a:lnTo>
                    <a:pt x="100" y="302"/>
                  </a:lnTo>
                  <a:lnTo>
                    <a:pt x="98" y="298"/>
                  </a:lnTo>
                  <a:lnTo>
                    <a:pt x="98" y="282"/>
                  </a:lnTo>
                  <a:lnTo>
                    <a:pt x="98" y="282"/>
                  </a:lnTo>
                  <a:lnTo>
                    <a:pt x="104" y="286"/>
                  </a:lnTo>
                  <a:lnTo>
                    <a:pt x="110" y="292"/>
                  </a:lnTo>
                  <a:lnTo>
                    <a:pt x="114" y="298"/>
                  </a:lnTo>
                  <a:lnTo>
                    <a:pt x="114" y="306"/>
                  </a:lnTo>
                  <a:lnTo>
                    <a:pt x="114" y="306"/>
                  </a:lnTo>
                  <a:lnTo>
                    <a:pt x="112" y="316"/>
                  </a:lnTo>
                  <a:lnTo>
                    <a:pt x="108" y="326"/>
                  </a:lnTo>
                  <a:lnTo>
                    <a:pt x="98" y="330"/>
                  </a:lnTo>
                  <a:lnTo>
                    <a:pt x="88" y="332"/>
                  </a:lnTo>
                  <a:lnTo>
                    <a:pt x="88" y="332"/>
                  </a:lnTo>
                  <a:close/>
                  <a:moveTo>
                    <a:pt x="82" y="304"/>
                  </a:moveTo>
                  <a:lnTo>
                    <a:pt x="82" y="274"/>
                  </a:lnTo>
                  <a:lnTo>
                    <a:pt x="94" y="274"/>
                  </a:lnTo>
                  <a:lnTo>
                    <a:pt x="94" y="304"/>
                  </a:lnTo>
                  <a:lnTo>
                    <a:pt x="82" y="304"/>
                  </a:lnTo>
                  <a:close/>
                  <a:moveTo>
                    <a:pt x="156" y="96"/>
                  </a:moveTo>
                  <a:lnTo>
                    <a:pt x="30" y="96"/>
                  </a:lnTo>
                  <a:lnTo>
                    <a:pt x="30" y="72"/>
                  </a:lnTo>
                  <a:lnTo>
                    <a:pt x="156" y="72"/>
                  </a:lnTo>
                  <a:lnTo>
                    <a:pt x="156" y="96"/>
                  </a:lnTo>
                  <a:close/>
                  <a:moveTo>
                    <a:pt x="156" y="58"/>
                  </a:moveTo>
                  <a:lnTo>
                    <a:pt x="30" y="58"/>
                  </a:lnTo>
                  <a:lnTo>
                    <a:pt x="30" y="34"/>
                  </a:lnTo>
                  <a:lnTo>
                    <a:pt x="156" y="34"/>
                  </a:lnTo>
                  <a:lnTo>
                    <a:pt x="156"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8"/>
            <p:cNvSpPr>
              <a:spLocks noChangeArrowheads="1"/>
            </p:cNvSpPr>
            <p:nvPr/>
          </p:nvSpPr>
          <p:spPr bwMode="auto">
            <a:xfrm>
              <a:off x="5208" y="2306"/>
              <a:ext cx="184"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noEditPoints="1"/>
            </p:cNvSpPr>
            <p:nvPr/>
          </p:nvSpPr>
          <p:spPr bwMode="auto">
            <a:xfrm>
              <a:off x="5208" y="2306"/>
              <a:ext cx="184" cy="384"/>
            </a:xfrm>
            <a:custGeom>
              <a:avLst/>
              <a:gdLst>
                <a:gd name="T0" fmla="*/ 0 w 184"/>
                <a:gd name="T1" fmla="*/ 0 h 384"/>
                <a:gd name="T2" fmla="*/ 0 w 184"/>
                <a:gd name="T3" fmla="*/ 384 h 384"/>
                <a:gd name="T4" fmla="*/ 184 w 184"/>
                <a:gd name="T5" fmla="*/ 384 h 384"/>
                <a:gd name="T6" fmla="*/ 184 w 184"/>
                <a:gd name="T7" fmla="*/ 0 h 384"/>
                <a:gd name="T8" fmla="*/ 0 w 184"/>
                <a:gd name="T9" fmla="*/ 0 h 384"/>
                <a:gd name="T10" fmla="*/ 88 w 184"/>
                <a:gd name="T11" fmla="*/ 332 h 384"/>
                <a:gd name="T12" fmla="*/ 88 w 184"/>
                <a:gd name="T13" fmla="*/ 332 h 384"/>
                <a:gd name="T14" fmla="*/ 78 w 184"/>
                <a:gd name="T15" fmla="*/ 330 h 384"/>
                <a:gd name="T16" fmla="*/ 70 w 184"/>
                <a:gd name="T17" fmla="*/ 326 h 384"/>
                <a:gd name="T18" fmla="*/ 64 w 184"/>
                <a:gd name="T19" fmla="*/ 316 h 384"/>
                <a:gd name="T20" fmla="*/ 62 w 184"/>
                <a:gd name="T21" fmla="*/ 306 h 384"/>
                <a:gd name="T22" fmla="*/ 62 w 184"/>
                <a:gd name="T23" fmla="*/ 306 h 384"/>
                <a:gd name="T24" fmla="*/ 62 w 184"/>
                <a:gd name="T25" fmla="*/ 298 h 384"/>
                <a:gd name="T26" fmla="*/ 66 w 184"/>
                <a:gd name="T27" fmla="*/ 292 h 384"/>
                <a:gd name="T28" fmla="*/ 72 w 184"/>
                <a:gd name="T29" fmla="*/ 286 h 384"/>
                <a:gd name="T30" fmla="*/ 78 w 184"/>
                <a:gd name="T31" fmla="*/ 282 h 384"/>
                <a:gd name="T32" fmla="*/ 78 w 184"/>
                <a:gd name="T33" fmla="*/ 298 h 384"/>
                <a:gd name="T34" fmla="*/ 78 w 184"/>
                <a:gd name="T35" fmla="*/ 298 h 384"/>
                <a:gd name="T36" fmla="*/ 76 w 184"/>
                <a:gd name="T37" fmla="*/ 302 h 384"/>
                <a:gd name="T38" fmla="*/ 74 w 184"/>
                <a:gd name="T39" fmla="*/ 306 h 384"/>
                <a:gd name="T40" fmla="*/ 74 w 184"/>
                <a:gd name="T41" fmla="*/ 306 h 384"/>
                <a:gd name="T42" fmla="*/ 76 w 184"/>
                <a:gd name="T43" fmla="*/ 312 h 384"/>
                <a:gd name="T44" fmla="*/ 78 w 184"/>
                <a:gd name="T45" fmla="*/ 316 h 384"/>
                <a:gd name="T46" fmla="*/ 82 w 184"/>
                <a:gd name="T47" fmla="*/ 318 h 384"/>
                <a:gd name="T48" fmla="*/ 88 w 184"/>
                <a:gd name="T49" fmla="*/ 320 h 384"/>
                <a:gd name="T50" fmla="*/ 88 w 184"/>
                <a:gd name="T51" fmla="*/ 320 h 384"/>
                <a:gd name="T52" fmla="*/ 92 w 184"/>
                <a:gd name="T53" fmla="*/ 318 h 384"/>
                <a:gd name="T54" fmla="*/ 96 w 184"/>
                <a:gd name="T55" fmla="*/ 316 h 384"/>
                <a:gd name="T56" fmla="*/ 100 w 184"/>
                <a:gd name="T57" fmla="*/ 312 h 384"/>
                <a:gd name="T58" fmla="*/ 100 w 184"/>
                <a:gd name="T59" fmla="*/ 306 h 384"/>
                <a:gd name="T60" fmla="*/ 100 w 184"/>
                <a:gd name="T61" fmla="*/ 306 h 384"/>
                <a:gd name="T62" fmla="*/ 100 w 184"/>
                <a:gd name="T63" fmla="*/ 302 h 384"/>
                <a:gd name="T64" fmla="*/ 98 w 184"/>
                <a:gd name="T65" fmla="*/ 298 h 384"/>
                <a:gd name="T66" fmla="*/ 98 w 184"/>
                <a:gd name="T67" fmla="*/ 282 h 384"/>
                <a:gd name="T68" fmla="*/ 98 w 184"/>
                <a:gd name="T69" fmla="*/ 282 h 384"/>
                <a:gd name="T70" fmla="*/ 104 w 184"/>
                <a:gd name="T71" fmla="*/ 286 h 384"/>
                <a:gd name="T72" fmla="*/ 110 w 184"/>
                <a:gd name="T73" fmla="*/ 292 h 384"/>
                <a:gd name="T74" fmla="*/ 112 w 184"/>
                <a:gd name="T75" fmla="*/ 298 h 384"/>
                <a:gd name="T76" fmla="*/ 114 w 184"/>
                <a:gd name="T77" fmla="*/ 306 h 384"/>
                <a:gd name="T78" fmla="*/ 114 w 184"/>
                <a:gd name="T79" fmla="*/ 306 h 384"/>
                <a:gd name="T80" fmla="*/ 112 w 184"/>
                <a:gd name="T81" fmla="*/ 316 h 384"/>
                <a:gd name="T82" fmla="*/ 106 w 184"/>
                <a:gd name="T83" fmla="*/ 326 h 384"/>
                <a:gd name="T84" fmla="*/ 98 w 184"/>
                <a:gd name="T85" fmla="*/ 330 h 384"/>
                <a:gd name="T86" fmla="*/ 88 w 184"/>
                <a:gd name="T87" fmla="*/ 332 h 384"/>
                <a:gd name="T88" fmla="*/ 88 w 184"/>
                <a:gd name="T89" fmla="*/ 332 h 384"/>
                <a:gd name="T90" fmla="*/ 82 w 184"/>
                <a:gd name="T91" fmla="*/ 304 h 384"/>
                <a:gd name="T92" fmla="*/ 82 w 184"/>
                <a:gd name="T93" fmla="*/ 274 h 384"/>
                <a:gd name="T94" fmla="*/ 94 w 184"/>
                <a:gd name="T95" fmla="*/ 274 h 384"/>
                <a:gd name="T96" fmla="*/ 94 w 184"/>
                <a:gd name="T97" fmla="*/ 304 h 384"/>
                <a:gd name="T98" fmla="*/ 82 w 184"/>
                <a:gd name="T99" fmla="*/ 304 h 384"/>
                <a:gd name="T100" fmla="*/ 156 w 184"/>
                <a:gd name="T101" fmla="*/ 96 h 384"/>
                <a:gd name="T102" fmla="*/ 28 w 184"/>
                <a:gd name="T103" fmla="*/ 96 h 384"/>
                <a:gd name="T104" fmla="*/ 28 w 184"/>
                <a:gd name="T105" fmla="*/ 72 h 384"/>
                <a:gd name="T106" fmla="*/ 156 w 184"/>
                <a:gd name="T107" fmla="*/ 72 h 384"/>
                <a:gd name="T108" fmla="*/ 156 w 184"/>
                <a:gd name="T109" fmla="*/ 96 h 384"/>
                <a:gd name="T110" fmla="*/ 156 w 184"/>
                <a:gd name="T111" fmla="*/ 58 h 384"/>
                <a:gd name="T112" fmla="*/ 28 w 184"/>
                <a:gd name="T113" fmla="*/ 58 h 384"/>
                <a:gd name="T114" fmla="*/ 28 w 184"/>
                <a:gd name="T115" fmla="*/ 34 h 384"/>
                <a:gd name="T116" fmla="*/ 156 w 184"/>
                <a:gd name="T117" fmla="*/ 34 h 384"/>
                <a:gd name="T118" fmla="*/ 156 w 184"/>
                <a:gd name="T11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384">
                  <a:moveTo>
                    <a:pt x="0" y="0"/>
                  </a:moveTo>
                  <a:lnTo>
                    <a:pt x="0" y="384"/>
                  </a:lnTo>
                  <a:lnTo>
                    <a:pt x="184" y="384"/>
                  </a:lnTo>
                  <a:lnTo>
                    <a:pt x="184" y="0"/>
                  </a:lnTo>
                  <a:lnTo>
                    <a:pt x="0" y="0"/>
                  </a:lnTo>
                  <a:close/>
                  <a:moveTo>
                    <a:pt x="88" y="332"/>
                  </a:moveTo>
                  <a:lnTo>
                    <a:pt x="88" y="332"/>
                  </a:lnTo>
                  <a:lnTo>
                    <a:pt x="78" y="330"/>
                  </a:lnTo>
                  <a:lnTo>
                    <a:pt x="70" y="326"/>
                  </a:lnTo>
                  <a:lnTo>
                    <a:pt x="64" y="316"/>
                  </a:lnTo>
                  <a:lnTo>
                    <a:pt x="62" y="306"/>
                  </a:lnTo>
                  <a:lnTo>
                    <a:pt x="62" y="306"/>
                  </a:lnTo>
                  <a:lnTo>
                    <a:pt x="62" y="298"/>
                  </a:lnTo>
                  <a:lnTo>
                    <a:pt x="66" y="292"/>
                  </a:lnTo>
                  <a:lnTo>
                    <a:pt x="72" y="286"/>
                  </a:lnTo>
                  <a:lnTo>
                    <a:pt x="78" y="282"/>
                  </a:lnTo>
                  <a:lnTo>
                    <a:pt x="78" y="298"/>
                  </a:lnTo>
                  <a:lnTo>
                    <a:pt x="78" y="298"/>
                  </a:lnTo>
                  <a:lnTo>
                    <a:pt x="76" y="302"/>
                  </a:lnTo>
                  <a:lnTo>
                    <a:pt x="74" y="306"/>
                  </a:lnTo>
                  <a:lnTo>
                    <a:pt x="74" y="306"/>
                  </a:lnTo>
                  <a:lnTo>
                    <a:pt x="76" y="312"/>
                  </a:lnTo>
                  <a:lnTo>
                    <a:pt x="78" y="316"/>
                  </a:lnTo>
                  <a:lnTo>
                    <a:pt x="82" y="318"/>
                  </a:lnTo>
                  <a:lnTo>
                    <a:pt x="88" y="320"/>
                  </a:lnTo>
                  <a:lnTo>
                    <a:pt x="88" y="320"/>
                  </a:lnTo>
                  <a:lnTo>
                    <a:pt x="92" y="318"/>
                  </a:lnTo>
                  <a:lnTo>
                    <a:pt x="96" y="316"/>
                  </a:lnTo>
                  <a:lnTo>
                    <a:pt x="100" y="312"/>
                  </a:lnTo>
                  <a:lnTo>
                    <a:pt x="100" y="306"/>
                  </a:lnTo>
                  <a:lnTo>
                    <a:pt x="100" y="306"/>
                  </a:lnTo>
                  <a:lnTo>
                    <a:pt x="100" y="302"/>
                  </a:lnTo>
                  <a:lnTo>
                    <a:pt x="98" y="298"/>
                  </a:lnTo>
                  <a:lnTo>
                    <a:pt x="98" y="282"/>
                  </a:lnTo>
                  <a:lnTo>
                    <a:pt x="98" y="282"/>
                  </a:lnTo>
                  <a:lnTo>
                    <a:pt x="104" y="286"/>
                  </a:lnTo>
                  <a:lnTo>
                    <a:pt x="110" y="292"/>
                  </a:lnTo>
                  <a:lnTo>
                    <a:pt x="112" y="298"/>
                  </a:lnTo>
                  <a:lnTo>
                    <a:pt x="114" y="306"/>
                  </a:lnTo>
                  <a:lnTo>
                    <a:pt x="114" y="306"/>
                  </a:lnTo>
                  <a:lnTo>
                    <a:pt x="112" y="316"/>
                  </a:lnTo>
                  <a:lnTo>
                    <a:pt x="106" y="326"/>
                  </a:lnTo>
                  <a:lnTo>
                    <a:pt x="98" y="330"/>
                  </a:lnTo>
                  <a:lnTo>
                    <a:pt x="88" y="332"/>
                  </a:lnTo>
                  <a:lnTo>
                    <a:pt x="88" y="332"/>
                  </a:lnTo>
                  <a:close/>
                  <a:moveTo>
                    <a:pt x="82" y="304"/>
                  </a:moveTo>
                  <a:lnTo>
                    <a:pt x="82" y="274"/>
                  </a:lnTo>
                  <a:lnTo>
                    <a:pt x="94" y="274"/>
                  </a:lnTo>
                  <a:lnTo>
                    <a:pt x="94" y="304"/>
                  </a:lnTo>
                  <a:lnTo>
                    <a:pt x="82" y="304"/>
                  </a:lnTo>
                  <a:close/>
                  <a:moveTo>
                    <a:pt x="156" y="96"/>
                  </a:moveTo>
                  <a:lnTo>
                    <a:pt x="28" y="96"/>
                  </a:lnTo>
                  <a:lnTo>
                    <a:pt x="28" y="72"/>
                  </a:lnTo>
                  <a:lnTo>
                    <a:pt x="156" y="72"/>
                  </a:lnTo>
                  <a:lnTo>
                    <a:pt x="156" y="96"/>
                  </a:lnTo>
                  <a:close/>
                  <a:moveTo>
                    <a:pt x="156" y="58"/>
                  </a:moveTo>
                  <a:lnTo>
                    <a:pt x="28" y="58"/>
                  </a:lnTo>
                  <a:lnTo>
                    <a:pt x="28" y="34"/>
                  </a:lnTo>
                  <a:lnTo>
                    <a:pt x="156" y="34"/>
                  </a:lnTo>
                  <a:lnTo>
                    <a:pt x="156"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Rectangle 80"/>
            <p:cNvSpPr>
              <a:spLocks noChangeArrowheads="1"/>
            </p:cNvSpPr>
            <p:nvPr/>
          </p:nvSpPr>
          <p:spPr bwMode="auto">
            <a:xfrm>
              <a:off x="4678" y="2306"/>
              <a:ext cx="184"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noEditPoints="1"/>
            </p:cNvSpPr>
            <p:nvPr/>
          </p:nvSpPr>
          <p:spPr bwMode="auto">
            <a:xfrm>
              <a:off x="4678" y="2306"/>
              <a:ext cx="184" cy="384"/>
            </a:xfrm>
            <a:custGeom>
              <a:avLst/>
              <a:gdLst>
                <a:gd name="T0" fmla="*/ 0 w 184"/>
                <a:gd name="T1" fmla="*/ 0 h 384"/>
                <a:gd name="T2" fmla="*/ 0 w 184"/>
                <a:gd name="T3" fmla="*/ 384 h 384"/>
                <a:gd name="T4" fmla="*/ 184 w 184"/>
                <a:gd name="T5" fmla="*/ 384 h 384"/>
                <a:gd name="T6" fmla="*/ 184 w 184"/>
                <a:gd name="T7" fmla="*/ 0 h 384"/>
                <a:gd name="T8" fmla="*/ 0 w 184"/>
                <a:gd name="T9" fmla="*/ 0 h 384"/>
                <a:gd name="T10" fmla="*/ 88 w 184"/>
                <a:gd name="T11" fmla="*/ 332 h 384"/>
                <a:gd name="T12" fmla="*/ 88 w 184"/>
                <a:gd name="T13" fmla="*/ 332 h 384"/>
                <a:gd name="T14" fmla="*/ 78 w 184"/>
                <a:gd name="T15" fmla="*/ 330 h 384"/>
                <a:gd name="T16" fmla="*/ 70 w 184"/>
                <a:gd name="T17" fmla="*/ 326 h 384"/>
                <a:gd name="T18" fmla="*/ 64 w 184"/>
                <a:gd name="T19" fmla="*/ 316 h 384"/>
                <a:gd name="T20" fmla="*/ 62 w 184"/>
                <a:gd name="T21" fmla="*/ 306 h 384"/>
                <a:gd name="T22" fmla="*/ 62 w 184"/>
                <a:gd name="T23" fmla="*/ 306 h 384"/>
                <a:gd name="T24" fmla="*/ 62 w 184"/>
                <a:gd name="T25" fmla="*/ 298 h 384"/>
                <a:gd name="T26" fmla="*/ 66 w 184"/>
                <a:gd name="T27" fmla="*/ 292 h 384"/>
                <a:gd name="T28" fmla="*/ 72 w 184"/>
                <a:gd name="T29" fmla="*/ 286 h 384"/>
                <a:gd name="T30" fmla="*/ 78 w 184"/>
                <a:gd name="T31" fmla="*/ 282 h 384"/>
                <a:gd name="T32" fmla="*/ 78 w 184"/>
                <a:gd name="T33" fmla="*/ 298 h 384"/>
                <a:gd name="T34" fmla="*/ 78 w 184"/>
                <a:gd name="T35" fmla="*/ 298 h 384"/>
                <a:gd name="T36" fmla="*/ 76 w 184"/>
                <a:gd name="T37" fmla="*/ 302 h 384"/>
                <a:gd name="T38" fmla="*/ 74 w 184"/>
                <a:gd name="T39" fmla="*/ 306 h 384"/>
                <a:gd name="T40" fmla="*/ 74 w 184"/>
                <a:gd name="T41" fmla="*/ 306 h 384"/>
                <a:gd name="T42" fmla="*/ 76 w 184"/>
                <a:gd name="T43" fmla="*/ 312 h 384"/>
                <a:gd name="T44" fmla="*/ 78 w 184"/>
                <a:gd name="T45" fmla="*/ 316 h 384"/>
                <a:gd name="T46" fmla="*/ 82 w 184"/>
                <a:gd name="T47" fmla="*/ 318 h 384"/>
                <a:gd name="T48" fmla="*/ 88 w 184"/>
                <a:gd name="T49" fmla="*/ 320 h 384"/>
                <a:gd name="T50" fmla="*/ 88 w 184"/>
                <a:gd name="T51" fmla="*/ 320 h 384"/>
                <a:gd name="T52" fmla="*/ 92 w 184"/>
                <a:gd name="T53" fmla="*/ 318 h 384"/>
                <a:gd name="T54" fmla="*/ 96 w 184"/>
                <a:gd name="T55" fmla="*/ 316 h 384"/>
                <a:gd name="T56" fmla="*/ 100 w 184"/>
                <a:gd name="T57" fmla="*/ 312 h 384"/>
                <a:gd name="T58" fmla="*/ 100 w 184"/>
                <a:gd name="T59" fmla="*/ 306 h 384"/>
                <a:gd name="T60" fmla="*/ 100 w 184"/>
                <a:gd name="T61" fmla="*/ 306 h 384"/>
                <a:gd name="T62" fmla="*/ 100 w 184"/>
                <a:gd name="T63" fmla="*/ 302 h 384"/>
                <a:gd name="T64" fmla="*/ 98 w 184"/>
                <a:gd name="T65" fmla="*/ 298 h 384"/>
                <a:gd name="T66" fmla="*/ 98 w 184"/>
                <a:gd name="T67" fmla="*/ 282 h 384"/>
                <a:gd name="T68" fmla="*/ 98 w 184"/>
                <a:gd name="T69" fmla="*/ 282 h 384"/>
                <a:gd name="T70" fmla="*/ 104 w 184"/>
                <a:gd name="T71" fmla="*/ 286 h 384"/>
                <a:gd name="T72" fmla="*/ 110 w 184"/>
                <a:gd name="T73" fmla="*/ 292 h 384"/>
                <a:gd name="T74" fmla="*/ 112 w 184"/>
                <a:gd name="T75" fmla="*/ 298 h 384"/>
                <a:gd name="T76" fmla="*/ 114 w 184"/>
                <a:gd name="T77" fmla="*/ 306 h 384"/>
                <a:gd name="T78" fmla="*/ 114 w 184"/>
                <a:gd name="T79" fmla="*/ 306 h 384"/>
                <a:gd name="T80" fmla="*/ 112 w 184"/>
                <a:gd name="T81" fmla="*/ 316 h 384"/>
                <a:gd name="T82" fmla="*/ 106 w 184"/>
                <a:gd name="T83" fmla="*/ 326 h 384"/>
                <a:gd name="T84" fmla="*/ 98 w 184"/>
                <a:gd name="T85" fmla="*/ 330 h 384"/>
                <a:gd name="T86" fmla="*/ 88 w 184"/>
                <a:gd name="T87" fmla="*/ 332 h 384"/>
                <a:gd name="T88" fmla="*/ 88 w 184"/>
                <a:gd name="T89" fmla="*/ 332 h 384"/>
                <a:gd name="T90" fmla="*/ 82 w 184"/>
                <a:gd name="T91" fmla="*/ 304 h 384"/>
                <a:gd name="T92" fmla="*/ 82 w 184"/>
                <a:gd name="T93" fmla="*/ 274 h 384"/>
                <a:gd name="T94" fmla="*/ 94 w 184"/>
                <a:gd name="T95" fmla="*/ 274 h 384"/>
                <a:gd name="T96" fmla="*/ 94 w 184"/>
                <a:gd name="T97" fmla="*/ 304 h 384"/>
                <a:gd name="T98" fmla="*/ 82 w 184"/>
                <a:gd name="T99" fmla="*/ 304 h 384"/>
                <a:gd name="T100" fmla="*/ 156 w 184"/>
                <a:gd name="T101" fmla="*/ 96 h 384"/>
                <a:gd name="T102" fmla="*/ 28 w 184"/>
                <a:gd name="T103" fmla="*/ 96 h 384"/>
                <a:gd name="T104" fmla="*/ 28 w 184"/>
                <a:gd name="T105" fmla="*/ 72 h 384"/>
                <a:gd name="T106" fmla="*/ 156 w 184"/>
                <a:gd name="T107" fmla="*/ 72 h 384"/>
                <a:gd name="T108" fmla="*/ 156 w 184"/>
                <a:gd name="T109" fmla="*/ 96 h 384"/>
                <a:gd name="T110" fmla="*/ 156 w 184"/>
                <a:gd name="T111" fmla="*/ 58 h 384"/>
                <a:gd name="T112" fmla="*/ 28 w 184"/>
                <a:gd name="T113" fmla="*/ 58 h 384"/>
                <a:gd name="T114" fmla="*/ 28 w 184"/>
                <a:gd name="T115" fmla="*/ 34 h 384"/>
                <a:gd name="T116" fmla="*/ 156 w 184"/>
                <a:gd name="T117" fmla="*/ 34 h 384"/>
                <a:gd name="T118" fmla="*/ 156 w 184"/>
                <a:gd name="T11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384">
                  <a:moveTo>
                    <a:pt x="0" y="0"/>
                  </a:moveTo>
                  <a:lnTo>
                    <a:pt x="0" y="384"/>
                  </a:lnTo>
                  <a:lnTo>
                    <a:pt x="184" y="384"/>
                  </a:lnTo>
                  <a:lnTo>
                    <a:pt x="184" y="0"/>
                  </a:lnTo>
                  <a:lnTo>
                    <a:pt x="0" y="0"/>
                  </a:lnTo>
                  <a:close/>
                  <a:moveTo>
                    <a:pt x="88" y="332"/>
                  </a:moveTo>
                  <a:lnTo>
                    <a:pt x="88" y="332"/>
                  </a:lnTo>
                  <a:lnTo>
                    <a:pt x="78" y="330"/>
                  </a:lnTo>
                  <a:lnTo>
                    <a:pt x="70" y="326"/>
                  </a:lnTo>
                  <a:lnTo>
                    <a:pt x="64" y="316"/>
                  </a:lnTo>
                  <a:lnTo>
                    <a:pt x="62" y="306"/>
                  </a:lnTo>
                  <a:lnTo>
                    <a:pt x="62" y="306"/>
                  </a:lnTo>
                  <a:lnTo>
                    <a:pt x="62" y="298"/>
                  </a:lnTo>
                  <a:lnTo>
                    <a:pt x="66" y="292"/>
                  </a:lnTo>
                  <a:lnTo>
                    <a:pt x="72" y="286"/>
                  </a:lnTo>
                  <a:lnTo>
                    <a:pt x="78" y="282"/>
                  </a:lnTo>
                  <a:lnTo>
                    <a:pt x="78" y="298"/>
                  </a:lnTo>
                  <a:lnTo>
                    <a:pt x="78" y="298"/>
                  </a:lnTo>
                  <a:lnTo>
                    <a:pt x="76" y="302"/>
                  </a:lnTo>
                  <a:lnTo>
                    <a:pt x="74" y="306"/>
                  </a:lnTo>
                  <a:lnTo>
                    <a:pt x="74" y="306"/>
                  </a:lnTo>
                  <a:lnTo>
                    <a:pt x="76" y="312"/>
                  </a:lnTo>
                  <a:lnTo>
                    <a:pt x="78" y="316"/>
                  </a:lnTo>
                  <a:lnTo>
                    <a:pt x="82" y="318"/>
                  </a:lnTo>
                  <a:lnTo>
                    <a:pt x="88" y="320"/>
                  </a:lnTo>
                  <a:lnTo>
                    <a:pt x="88" y="320"/>
                  </a:lnTo>
                  <a:lnTo>
                    <a:pt x="92" y="318"/>
                  </a:lnTo>
                  <a:lnTo>
                    <a:pt x="96" y="316"/>
                  </a:lnTo>
                  <a:lnTo>
                    <a:pt x="100" y="312"/>
                  </a:lnTo>
                  <a:lnTo>
                    <a:pt x="100" y="306"/>
                  </a:lnTo>
                  <a:lnTo>
                    <a:pt x="100" y="306"/>
                  </a:lnTo>
                  <a:lnTo>
                    <a:pt x="100" y="302"/>
                  </a:lnTo>
                  <a:lnTo>
                    <a:pt x="98" y="298"/>
                  </a:lnTo>
                  <a:lnTo>
                    <a:pt x="98" y="282"/>
                  </a:lnTo>
                  <a:lnTo>
                    <a:pt x="98" y="282"/>
                  </a:lnTo>
                  <a:lnTo>
                    <a:pt x="104" y="286"/>
                  </a:lnTo>
                  <a:lnTo>
                    <a:pt x="110" y="292"/>
                  </a:lnTo>
                  <a:lnTo>
                    <a:pt x="112" y="298"/>
                  </a:lnTo>
                  <a:lnTo>
                    <a:pt x="114" y="306"/>
                  </a:lnTo>
                  <a:lnTo>
                    <a:pt x="114" y="306"/>
                  </a:lnTo>
                  <a:lnTo>
                    <a:pt x="112" y="316"/>
                  </a:lnTo>
                  <a:lnTo>
                    <a:pt x="106" y="326"/>
                  </a:lnTo>
                  <a:lnTo>
                    <a:pt x="98" y="330"/>
                  </a:lnTo>
                  <a:lnTo>
                    <a:pt x="88" y="332"/>
                  </a:lnTo>
                  <a:lnTo>
                    <a:pt x="88" y="332"/>
                  </a:lnTo>
                  <a:close/>
                  <a:moveTo>
                    <a:pt x="82" y="304"/>
                  </a:moveTo>
                  <a:lnTo>
                    <a:pt x="82" y="274"/>
                  </a:lnTo>
                  <a:lnTo>
                    <a:pt x="94" y="274"/>
                  </a:lnTo>
                  <a:lnTo>
                    <a:pt x="94" y="304"/>
                  </a:lnTo>
                  <a:lnTo>
                    <a:pt x="82" y="304"/>
                  </a:lnTo>
                  <a:close/>
                  <a:moveTo>
                    <a:pt x="156" y="96"/>
                  </a:moveTo>
                  <a:lnTo>
                    <a:pt x="28" y="96"/>
                  </a:lnTo>
                  <a:lnTo>
                    <a:pt x="28" y="72"/>
                  </a:lnTo>
                  <a:lnTo>
                    <a:pt x="156" y="72"/>
                  </a:lnTo>
                  <a:lnTo>
                    <a:pt x="156" y="96"/>
                  </a:lnTo>
                  <a:close/>
                  <a:moveTo>
                    <a:pt x="156" y="58"/>
                  </a:moveTo>
                  <a:lnTo>
                    <a:pt x="28" y="58"/>
                  </a:lnTo>
                  <a:lnTo>
                    <a:pt x="28" y="34"/>
                  </a:lnTo>
                  <a:lnTo>
                    <a:pt x="156" y="34"/>
                  </a:lnTo>
                  <a:lnTo>
                    <a:pt x="156"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2"/>
            <p:cNvSpPr>
              <a:spLocks noChangeArrowheads="1"/>
            </p:cNvSpPr>
            <p:nvPr/>
          </p:nvSpPr>
          <p:spPr bwMode="auto">
            <a:xfrm>
              <a:off x="4148" y="2306"/>
              <a:ext cx="184"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3"/>
            <p:cNvSpPr>
              <a:spLocks noEditPoints="1"/>
            </p:cNvSpPr>
            <p:nvPr/>
          </p:nvSpPr>
          <p:spPr bwMode="auto">
            <a:xfrm>
              <a:off x="4148" y="2306"/>
              <a:ext cx="184" cy="384"/>
            </a:xfrm>
            <a:custGeom>
              <a:avLst/>
              <a:gdLst>
                <a:gd name="T0" fmla="*/ 0 w 184"/>
                <a:gd name="T1" fmla="*/ 0 h 384"/>
                <a:gd name="T2" fmla="*/ 0 w 184"/>
                <a:gd name="T3" fmla="*/ 384 h 384"/>
                <a:gd name="T4" fmla="*/ 184 w 184"/>
                <a:gd name="T5" fmla="*/ 384 h 384"/>
                <a:gd name="T6" fmla="*/ 184 w 184"/>
                <a:gd name="T7" fmla="*/ 0 h 384"/>
                <a:gd name="T8" fmla="*/ 0 w 184"/>
                <a:gd name="T9" fmla="*/ 0 h 384"/>
                <a:gd name="T10" fmla="*/ 88 w 184"/>
                <a:gd name="T11" fmla="*/ 332 h 384"/>
                <a:gd name="T12" fmla="*/ 88 w 184"/>
                <a:gd name="T13" fmla="*/ 332 h 384"/>
                <a:gd name="T14" fmla="*/ 78 w 184"/>
                <a:gd name="T15" fmla="*/ 330 h 384"/>
                <a:gd name="T16" fmla="*/ 70 w 184"/>
                <a:gd name="T17" fmla="*/ 326 h 384"/>
                <a:gd name="T18" fmla="*/ 64 w 184"/>
                <a:gd name="T19" fmla="*/ 316 h 384"/>
                <a:gd name="T20" fmla="*/ 62 w 184"/>
                <a:gd name="T21" fmla="*/ 306 h 384"/>
                <a:gd name="T22" fmla="*/ 62 w 184"/>
                <a:gd name="T23" fmla="*/ 306 h 384"/>
                <a:gd name="T24" fmla="*/ 64 w 184"/>
                <a:gd name="T25" fmla="*/ 298 h 384"/>
                <a:gd name="T26" fmla="*/ 66 w 184"/>
                <a:gd name="T27" fmla="*/ 292 h 384"/>
                <a:gd name="T28" fmla="*/ 72 w 184"/>
                <a:gd name="T29" fmla="*/ 286 h 384"/>
                <a:gd name="T30" fmla="*/ 78 w 184"/>
                <a:gd name="T31" fmla="*/ 282 h 384"/>
                <a:gd name="T32" fmla="*/ 78 w 184"/>
                <a:gd name="T33" fmla="*/ 298 h 384"/>
                <a:gd name="T34" fmla="*/ 78 w 184"/>
                <a:gd name="T35" fmla="*/ 298 h 384"/>
                <a:gd name="T36" fmla="*/ 76 w 184"/>
                <a:gd name="T37" fmla="*/ 302 h 384"/>
                <a:gd name="T38" fmla="*/ 74 w 184"/>
                <a:gd name="T39" fmla="*/ 306 h 384"/>
                <a:gd name="T40" fmla="*/ 74 w 184"/>
                <a:gd name="T41" fmla="*/ 306 h 384"/>
                <a:gd name="T42" fmla="*/ 76 w 184"/>
                <a:gd name="T43" fmla="*/ 312 h 384"/>
                <a:gd name="T44" fmla="*/ 78 w 184"/>
                <a:gd name="T45" fmla="*/ 316 h 384"/>
                <a:gd name="T46" fmla="*/ 82 w 184"/>
                <a:gd name="T47" fmla="*/ 318 h 384"/>
                <a:gd name="T48" fmla="*/ 88 w 184"/>
                <a:gd name="T49" fmla="*/ 320 h 384"/>
                <a:gd name="T50" fmla="*/ 88 w 184"/>
                <a:gd name="T51" fmla="*/ 320 h 384"/>
                <a:gd name="T52" fmla="*/ 92 w 184"/>
                <a:gd name="T53" fmla="*/ 318 h 384"/>
                <a:gd name="T54" fmla="*/ 98 w 184"/>
                <a:gd name="T55" fmla="*/ 316 h 384"/>
                <a:gd name="T56" fmla="*/ 100 w 184"/>
                <a:gd name="T57" fmla="*/ 312 h 384"/>
                <a:gd name="T58" fmla="*/ 100 w 184"/>
                <a:gd name="T59" fmla="*/ 306 h 384"/>
                <a:gd name="T60" fmla="*/ 100 w 184"/>
                <a:gd name="T61" fmla="*/ 306 h 384"/>
                <a:gd name="T62" fmla="*/ 100 w 184"/>
                <a:gd name="T63" fmla="*/ 302 h 384"/>
                <a:gd name="T64" fmla="*/ 98 w 184"/>
                <a:gd name="T65" fmla="*/ 298 h 384"/>
                <a:gd name="T66" fmla="*/ 98 w 184"/>
                <a:gd name="T67" fmla="*/ 282 h 384"/>
                <a:gd name="T68" fmla="*/ 98 w 184"/>
                <a:gd name="T69" fmla="*/ 282 h 384"/>
                <a:gd name="T70" fmla="*/ 104 w 184"/>
                <a:gd name="T71" fmla="*/ 286 h 384"/>
                <a:gd name="T72" fmla="*/ 110 w 184"/>
                <a:gd name="T73" fmla="*/ 292 h 384"/>
                <a:gd name="T74" fmla="*/ 112 w 184"/>
                <a:gd name="T75" fmla="*/ 298 h 384"/>
                <a:gd name="T76" fmla="*/ 114 w 184"/>
                <a:gd name="T77" fmla="*/ 306 h 384"/>
                <a:gd name="T78" fmla="*/ 114 w 184"/>
                <a:gd name="T79" fmla="*/ 306 h 384"/>
                <a:gd name="T80" fmla="*/ 112 w 184"/>
                <a:gd name="T81" fmla="*/ 316 h 384"/>
                <a:gd name="T82" fmla="*/ 106 w 184"/>
                <a:gd name="T83" fmla="*/ 326 h 384"/>
                <a:gd name="T84" fmla="*/ 98 w 184"/>
                <a:gd name="T85" fmla="*/ 330 h 384"/>
                <a:gd name="T86" fmla="*/ 88 w 184"/>
                <a:gd name="T87" fmla="*/ 332 h 384"/>
                <a:gd name="T88" fmla="*/ 88 w 184"/>
                <a:gd name="T89" fmla="*/ 332 h 384"/>
                <a:gd name="T90" fmla="*/ 82 w 184"/>
                <a:gd name="T91" fmla="*/ 304 h 384"/>
                <a:gd name="T92" fmla="*/ 82 w 184"/>
                <a:gd name="T93" fmla="*/ 274 h 384"/>
                <a:gd name="T94" fmla="*/ 94 w 184"/>
                <a:gd name="T95" fmla="*/ 274 h 384"/>
                <a:gd name="T96" fmla="*/ 94 w 184"/>
                <a:gd name="T97" fmla="*/ 304 h 384"/>
                <a:gd name="T98" fmla="*/ 82 w 184"/>
                <a:gd name="T99" fmla="*/ 304 h 384"/>
                <a:gd name="T100" fmla="*/ 156 w 184"/>
                <a:gd name="T101" fmla="*/ 96 h 384"/>
                <a:gd name="T102" fmla="*/ 28 w 184"/>
                <a:gd name="T103" fmla="*/ 96 h 384"/>
                <a:gd name="T104" fmla="*/ 28 w 184"/>
                <a:gd name="T105" fmla="*/ 72 h 384"/>
                <a:gd name="T106" fmla="*/ 156 w 184"/>
                <a:gd name="T107" fmla="*/ 72 h 384"/>
                <a:gd name="T108" fmla="*/ 156 w 184"/>
                <a:gd name="T109" fmla="*/ 96 h 384"/>
                <a:gd name="T110" fmla="*/ 156 w 184"/>
                <a:gd name="T111" fmla="*/ 58 h 384"/>
                <a:gd name="T112" fmla="*/ 28 w 184"/>
                <a:gd name="T113" fmla="*/ 58 h 384"/>
                <a:gd name="T114" fmla="*/ 28 w 184"/>
                <a:gd name="T115" fmla="*/ 34 h 384"/>
                <a:gd name="T116" fmla="*/ 156 w 184"/>
                <a:gd name="T117" fmla="*/ 34 h 384"/>
                <a:gd name="T118" fmla="*/ 156 w 184"/>
                <a:gd name="T119" fmla="*/ 5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384">
                  <a:moveTo>
                    <a:pt x="0" y="0"/>
                  </a:moveTo>
                  <a:lnTo>
                    <a:pt x="0" y="384"/>
                  </a:lnTo>
                  <a:lnTo>
                    <a:pt x="184" y="384"/>
                  </a:lnTo>
                  <a:lnTo>
                    <a:pt x="184" y="0"/>
                  </a:lnTo>
                  <a:lnTo>
                    <a:pt x="0" y="0"/>
                  </a:lnTo>
                  <a:close/>
                  <a:moveTo>
                    <a:pt x="88" y="332"/>
                  </a:moveTo>
                  <a:lnTo>
                    <a:pt x="88" y="332"/>
                  </a:lnTo>
                  <a:lnTo>
                    <a:pt x="78" y="330"/>
                  </a:lnTo>
                  <a:lnTo>
                    <a:pt x="70" y="326"/>
                  </a:lnTo>
                  <a:lnTo>
                    <a:pt x="64" y="316"/>
                  </a:lnTo>
                  <a:lnTo>
                    <a:pt x="62" y="306"/>
                  </a:lnTo>
                  <a:lnTo>
                    <a:pt x="62" y="306"/>
                  </a:lnTo>
                  <a:lnTo>
                    <a:pt x="64" y="298"/>
                  </a:lnTo>
                  <a:lnTo>
                    <a:pt x="66" y="292"/>
                  </a:lnTo>
                  <a:lnTo>
                    <a:pt x="72" y="286"/>
                  </a:lnTo>
                  <a:lnTo>
                    <a:pt x="78" y="282"/>
                  </a:lnTo>
                  <a:lnTo>
                    <a:pt x="78" y="298"/>
                  </a:lnTo>
                  <a:lnTo>
                    <a:pt x="78" y="298"/>
                  </a:lnTo>
                  <a:lnTo>
                    <a:pt x="76" y="302"/>
                  </a:lnTo>
                  <a:lnTo>
                    <a:pt x="74" y="306"/>
                  </a:lnTo>
                  <a:lnTo>
                    <a:pt x="74" y="306"/>
                  </a:lnTo>
                  <a:lnTo>
                    <a:pt x="76" y="312"/>
                  </a:lnTo>
                  <a:lnTo>
                    <a:pt x="78" y="316"/>
                  </a:lnTo>
                  <a:lnTo>
                    <a:pt x="82" y="318"/>
                  </a:lnTo>
                  <a:lnTo>
                    <a:pt x="88" y="320"/>
                  </a:lnTo>
                  <a:lnTo>
                    <a:pt x="88" y="320"/>
                  </a:lnTo>
                  <a:lnTo>
                    <a:pt x="92" y="318"/>
                  </a:lnTo>
                  <a:lnTo>
                    <a:pt x="98" y="316"/>
                  </a:lnTo>
                  <a:lnTo>
                    <a:pt x="100" y="312"/>
                  </a:lnTo>
                  <a:lnTo>
                    <a:pt x="100" y="306"/>
                  </a:lnTo>
                  <a:lnTo>
                    <a:pt x="100" y="306"/>
                  </a:lnTo>
                  <a:lnTo>
                    <a:pt x="100" y="302"/>
                  </a:lnTo>
                  <a:lnTo>
                    <a:pt x="98" y="298"/>
                  </a:lnTo>
                  <a:lnTo>
                    <a:pt x="98" y="282"/>
                  </a:lnTo>
                  <a:lnTo>
                    <a:pt x="98" y="282"/>
                  </a:lnTo>
                  <a:lnTo>
                    <a:pt x="104" y="286"/>
                  </a:lnTo>
                  <a:lnTo>
                    <a:pt x="110" y="292"/>
                  </a:lnTo>
                  <a:lnTo>
                    <a:pt x="112" y="298"/>
                  </a:lnTo>
                  <a:lnTo>
                    <a:pt x="114" y="306"/>
                  </a:lnTo>
                  <a:lnTo>
                    <a:pt x="114" y="306"/>
                  </a:lnTo>
                  <a:lnTo>
                    <a:pt x="112" y="316"/>
                  </a:lnTo>
                  <a:lnTo>
                    <a:pt x="106" y="326"/>
                  </a:lnTo>
                  <a:lnTo>
                    <a:pt x="98" y="330"/>
                  </a:lnTo>
                  <a:lnTo>
                    <a:pt x="88" y="332"/>
                  </a:lnTo>
                  <a:lnTo>
                    <a:pt x="88" y="332"/>
                  </a:lnTo>
                  <a:close/>
                  <a:moveTo>
                    <a:pt x="82" y="304"/>
                  </a:moveTo>
                  <a:lnTo>
                    <a:pt x="82" y="274"/>
                  </a:lnTo>
                  <a:lnTo>
                    <a:pt x="94" y="274"/>
                  </a:lnTo>
                  <a:lnTo>
                    <a:pt x="94" y="304"/>
                  </a:lnTo>
                  <a:lnTo>
                    <a:pt x="82" y="304"/>
                  </a:lnTo>
                  <a:close/>
                  <a:moveTo>
                    <a:pt x="156" y="96"/>
                  </a:moveTo>
                  <a:lnTo>
                    <a:pt x="28" y="96"/>
                  </a:lnTo>
                  <a:lnTo>
                    <a:pt x="28" y="72"/>
                  </a:lnTo>
                  <a:lnTo>
                    <a:pt x="156" y="72"/>
                  </a:lnTo>
                  <a:lnTo>
                    <a:pt x="156" y="96"/>
                  </a:lnTo>
                  <a:close/>
                  <a:moveTo>
                    <a:pt x="156" y="58"/>
                  </a:moveTo>
                  <a:lnTo>
                    <a:pt x="28" y="58"/>
                  </a:lnTo>
                  <a:lnTo>
                    <a:pt x="28" y="34"/>
                  </a:lnTo>
                  <a:lnTo>
                    <a:pt x="156" y="34"/>
                  </a:lnTo>
                  <a:lnTo>
                    <a:pt x="156"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4"/>
            <p:cNvSpPr>
              <a:spLocks noChangeArrowheads="1"/>
            </p:cNvSpPr>
            <p:nvPr/>
          </p:nvSpPr>
          <p:spPr bwMode="auto">
            <a:xfrm>
              <a:off x="5270" y="3006"/>
              <a:ext cx="60" cy="5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5"/>
            <p:cNvSpPr>
              <a:spLocks noChangeArrowheads="1"/>
            </p:cNvSpPr>
            <p:nvPr/>
          </p:nvSpPr>
          <p:spPr bwMode="auto">
            <a:xfrm>
              <a:off x="5584" y="3088"/>
              <a:ext cx="60"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6"/>
            <p:cNvSpPr>
              <a:spLocks noChangeArrowheads="1"/>
            </p:cNvSpPr>
            <p:nvPr/>
          </p:nvSpPr>
          <p:spPr bwMode="auto">
            <a:xfrm>
              <a:off x="5944" y="3088"/>
              <a:ext cx="60"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7"/>
            <p:cNvSpPr>
              <a:spLocks noChangeArrowheads="1"/>
            </p:cNvSpPr>
            <p:nvPr/>
          </p:nvSpPr>
          <p:spPr bwMode="auto">
            <a:xfrm>
              <a:off x="6306" y="3088"/>
              <a:ext cx="58"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8"/>
            <p:cNvSpPr>
              <a:spLocks/>
            </p:cNvSpPr>
            <p:nvPr/>
          </p:nvSpPr>
          <p:spPr bwMode="auto">
            <a:xfrm>
              <a:off x="5232" y="2978"/>
              <a:ext cx="1798" cy="214"/>
            </a:xfrm>
            <a:custGeom>
              <a:avLst/>
              <a:gdLst>
                <a:gd name="T0" fmla="*/ 0 w 1798"/>
                <a:gd name="T1" fmla="*/ 0 h 214"/>
                <a:gd name="T2" fmla="*/ 0 w 1798"/>
                <a:gd name="T3" fmla="*/ 214 h 214"/>
                <a:gd name="T4" fmla="*/ 1798 w 1798"/>
                <a:gd name="T5" fmla="*/ 214 h 214"/>
              </a:gdLst>
              <a:ahLst/>
              <a:cxnLst>
                <a:cxn ang="0">
                  <a:pos x="T0" y="T1"/>
                </a:cxn>
                <a:cxn ang="0">
                  <a:pos x="T2" y="T3"/>
                </a:cxn>
                <a:cxn ang="0">
                  <a:pos x="T4" y="T5"/>
                </a:cxn>
              </a:cxnLst>
              <a:rect l="0" t="0" r="r" b="b"/>
              <a:pathLst>
                <a:path w="1798" h="214">
                  <a:moveTo>
                    <a:pt x="0" y="0"/>
                  </a:moveTo>
                  <a:lnTo>
                    <a:pt x="0" y="214"/>
                  </a:lnTo>
                  <a:lnTo>
                    <a:pt x="1798" y="214"/>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9"/>
            <p:cNvSpPr>
              <a:spLocks/>
            </p:cNvSpPr>
            <p:nvPr/>
          </p:nvSpPr>
          <p:spPr bwMode="auto">
            <a:xfrm>
              <a:off x="7020" y="3152"/>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91"/>
            <p:cNvSpPr>
              <a:spLocks noChangeArrowheads="1"/>
            </p:cNvSpPr>
            <p:nvPr/>
          </p:nvSpPr>
          <p:spPr bwMode="auto">
            <a:xfrm>
              <a:off x="5484" y="2394"/>
              <a:ext cx="16" cy="72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2"/>
            <p:cNvSpPr>
              <a:spLocks noEditPoints="1"/>
            </p:cNvSpPr>
            <p:nvPr/>
          </p:nvSpPr>
          <p:spPr bwMode="auto">
            <a:xfrm>
              <a:off x="5480" y="2390"/>
              <a:ext cx="24" cy="736"/>
            </a:xfrm>
            <a:custGeom>
              <a:avLst/>
              <a:gdLst>
                <a:gd name="T0" fmla="*/ 16 w 24"/>
                <a:gd name="T1" fmla="*/ 8 h 736"/>
                <a:gd name="T2" fmla="*/ 16 w 24"/>
                <a:gd name="T3" fmla="*/ 728 h 736"/>
                <a:gd name="T4" fmla="*/ 8 w 24"/>
                <a:gd name="T5" fmla="*/ 728 h 736"/>
                <a:gd name="T6" fmla="*/ 8 w 24"/>
                <a:gd name="T7" fmla="*/ 8 h 736"/>
                <a:gd name="T8" fmla="*/ 16 w 24"/>
                <a:gd name="T9" fmla="*/ 8 h 736"/>
                <a:gd name="T10" fmla="*/ 24 w 24"/>
                <a:gd name="T11" fmla="*/ 0 h 736"/>
                <a:gd name="T12" fmla="*/ 16 w 24"/>
                <a:gd name="T13" fmla="*/ 0 h 736"/>
                <a:gd name="T14" fmla="*/ 8 w 24"/>
                <a:gd name="T15" fmla="*/ 0 h 736"/>
                <a:gd name="T16" fmla="*/ 0 w 24"/>
                <a:gd name="T17" fmla="*/ 0 h 736"/>
                <a:gd name="T18" fmla="*/ 0 w 24"/>
                <a:gd name="T19" fmla="*/ 8 h 736"/>
                <a:gd name="T20" fmla="*/ 0 w 24"/>
                <a:gd name="T21" fmla="*/ 728 h 736"/>
                <a:gd name="T22" fmla="*/ 0 w 24"/>
                <a:gd name="T23" fmla="*/ 736 h 736"/>
                <a:gd name="T24" fmla="*/ 8 w 24"/>
                <a:gd name="T25" fmla="*/ 736 h 736"/>
                <a:gd name="T26" fmla="*/ 16 w 24"/>
                <a:gd name="T27" fmla="*/ 736 h 736"/>
                <a:gd name="T28" fmla="*/ 24 w 24"/>
                <a:gd name="T29" fmla="*/ 736 h 736"/>
                <a:gd name="T30" fmla="*/ 24 w 24"/>
                <a:gd name="T31" fmla="*/ 728 h 736"/>
                <a:gd name="T32" fmla="*/ 24 w 24"/>
                <a:gd name="T33" fmla="*/ 8 h 736"/>
                <a:gd name="T34" fmla="*/ 24 w 24"/>
                <a:gd name="T35" fmla="*/ 0 h 736"/>
                <a:gd name="T36" fmla="*/ 24 w 24"/>
                <a:gd name="T3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736">
                  <a:moveTo>
                    <a:pt x="16" y="8"/>
                  </a:moveTo>
                  <a:lnTo>
                    <a:pt x="16" y="728"/>
                  </a:lnTo>
                  <a:lnTo>
                    <a:pt x="8" y="728"/>
                  </a:lnTo>
                  <a:lnTo>
                    <a:pt x="8" y="8"/>
                  </a:lnTo>
                  <a:lnTo>
                    <a:pt x="16" y="8"/>
                  </a:lnTo>
                  <a:close/>
                  <a:moveTo>
                    <a:pt x="24" y="0"/>
                  </a:moveTo>
                  <a:lnTo>
                    <a:pt x="16" y="0"/>
                  </a:lnTo>
                  <a:lnTo>
                    <a:pt x="8" y="0"/>
                  </a:lnTo>
                  <a:lnTo>
                    <a:pt x="0" y="0"/>
                  </a:lnTo>
                  <a:lnTo>
                    <a:pt x="0" y="8"/>
                  </a:lnTo>
                  <a:lnTo>
                    <a:pt x="0" y="728"/>
                  </a:lnTo>
                  <a:lnTo>
                    <a:pt x="0" y="736"/>
                  </a:lnTo>
                  <a:lnTo>
                    <a:pt x="8" y="736"/>
                  </a:lnTo>
                  <a:lnTo>
                    <a:pt x="16" y="736"/>
                  </a:lnTo>
                  <a:lnTo>
                    <a:pt x="24" y="736"/>
                  </a:lnTo>
                  <a:lnTo>
                    <a:pt x="24" y="728"/>
                  </a:lnTo>
                  <a:lnTo>
                    <a:pt x="24" y="8"/>
                  </a:lnTo>
                  <a:lnTo>
                    <a:pt x="24"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93"/>
            <p:cNvSpPr>
              <a:spLocks noChangeArrowheads="1"/>
            </p:cNvSpPr>
            <p:nvPr/>
          </p:nvSpPr>
          <p:spPr bwMode="auto">
            <a:xfrm>
              <a:off x="5488" y="2398"/>
              <a:ext cx="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4"/>
            <p:cNvSpPr>
              <a:spLocks/>
            </p:cNvSpPr>
            <p:nvPr/>
          </p:nvSpPr>
          <p:spPr bwMode="auto">
            <a:xfrm>
              <a:off x="5480" y="2390"/>
              <a:ext cx="24" cy="736"/>
            </a:xfrm>
            <a:custGeom>
              <a:avLst/>
              <a:gdLst>
                <a:gd name="T0" fmla="*/ 24 w 24"/>
                <a:gd name="T1" fmla="*/ 0 h 736"/>
                <a:gd name="T2" fmla="*/ 16 w 24"/>
                <a:gd name="T3" fmla="*/ 0 h 736"/>
                <a:gd name="T4" fmla="*/ 8 w 24"/>
                <a:gd name="T5" fmla="*/ 0 h 736"/>
                <a:gd name="T6" fmla="*/ 0 w 24"/>
                <a:gd name="T7" fmla="*/ 0 h 736"/>
                <a:gd name="T8" fmla="*/ 0 w 24"/>
                <a:gd name="T9" fmla="*/ 8 h 736"/>
                <a:gd name="T10" fmla="*/ 0 w 24"/>
                <a:gd name="T11" fmla="*/ 728 h 736"/>
                <a:gd name="T12" fmla="*/ 0 w 24"/>
                <a:gd name="T13" fmla="*/ 736 h 736"/>
                <a:gd name="T14" fmla="*/ 8 w 24"/>
                <a:gd name="T15" fmla="*/ 736 h 736"/>
                <a:gd name="T16" fmla="*/ 16 w 24"/>
                <a:gd name="T17" fmla="*/ 736 h 736"/>
                <a:gd name="T18" fmla="*/ 24 w 24"/>
                <a:gd name="T19" fmla="*/ 736 h 736"/>
                <a:gd name="T20" fmla="*/ 24 w 24"/>
                <a:gd name="T21" fmla="*/ 728 h 736"/>
                <a:gd name="T22" fmla="*/ 24 w 24"/>
                <a:gd name="T23" fmla="*/ 8 h 736"/>
                <a:gd name="T24" fmla="*/ 24 w 24"/>
                <a:gd name="T25" fmla="*/ 0 h 736"/>
                <a:gd name="T26" fmla="*/ 24 w 24"/>
                <a:gd name="T2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736">
                  <a:moveTo>
                    <a:pt x="24" y="0"/>
                  </a:moveTo>
                  <a:lnTo>
                    <a:pt x="16" y="0"/>
                  </a:lnTo>
                  <a:lnTo>
                    <a:pt x="8" y="0"/>
                  </a:lnTo>
                  <a:lnTo>
                    <a:pt x="0" y="0"/>
                  </a:lnTo>
                  <a:lnTo>
                    <a:pt x="0" y="8"/>
                  </a:lnTo>
                  <a:lnTo>
                    <a:pt x="0" y="728"/>
                  </a:lnTo>
                  <a:lnTo>
                    <a:pt x="0" y="736"/>
                  </a:lnTo>
                  <a:lnTo>
                    <a:pt x="8" y="736"/>
                  </a:lnTo>
                  <a:lnTo>
                    <a:pt x="16" y="736"/>
                  </a:lnTo>
                  <a:lnTo>
                    <a:pt x="24" y="736"/>
                  </a:lnTo>
                  <a:lnTo>
                    <a:pt x="24" y="728"/>
                  </a:lnTo>
                  <a:lnTo>
                    <a:pt x="24" y="8"/>
                  </a:lnTo>
                  <a:lnTo>
                    <a:pt x="24"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5"/>
            <p:cNvSpPr>
              <a:spLocks/>
            </p:cNvSpPr>
            <p:nvPr/>
          </p:nvSpPr>
          <p:spPr bwMode="auto">
            <a:xfrm>
              <a:off x="5300" y="2954"/>
              <a:ext cx="1892" cy="164"/>
            </a:xfrm>
            <a:custGeom>
              <a:avLst/>
              <a:gdLst>
                <a:gd name="T0" fmla="*/ 1892 w 1892"/>
                <a:gd name="T1" fmla="*/ 118 h 164"/>
                <a:gd name="T2" fmla="*/ 1892 w 1892"/>
                <a:gd name="T3" fmla="*/ 164 h 164"/>
                <a:gd name="T4" fmla="*/ 0 w 1892"/>
                <a:gd name="T5" fmla="*/ 164 h 164"/>
                <a:gd name="T6" fmla="*/ 0 w 1892"/>
                <a:gd name="T7" fmla="*/ 0 h 164"/>
              </a:gdLst>
              <a:ahLst/>
              <a:cxnLst>
                <a:cxn ang="0">
                  <a:pos x="T0" y="T1"/>
                </a:cxn>
                <a:cxn ang="0">
                  <a:pos x="T2" y="T3"/>
                </a:cxn>
                <a:cxn ang="0">
                  <a:pos x="T4" y="T5"/>
                </a:cxn>
                <a:cxn ang="0">
                  <a:pos x="T6" y="T7"/>
                </a:cxn>
              </a:cxnLst>
              <a:rect l="0" t="0" r="r" b="b"/>
              <a:pathLst>
                <a:path w="1892" h="164">
                  <a:moveTo>
                    <a:pt x="1892" y="118"/>
                  </a:moveTo>
                  <a:lnTo>
                    <a:pt x="1892" y="164"/>
                  </a:lnTo>
                  <a:lnTo>
                    <a:pt x="0" y="164"/>
                  </a:lnTo>
                  <a:lnTo>
                    <a:pt x="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6"/>
            <p:cNvSpPr>
              <a:spLocks/>
            </p:cNvSpPr>
            <p:nvPr/>
          </p:nvSpPr>
          <p:spPr bwMode="auto">
            <a:xfrm>
              <a:off x="5418" y="2258"/>
              <a:ext cx="148" cy="50"/>
            </a:xfrm>
            <a:custGeom>
              <a:avLst/>
              <a:gdLst>
                <a:gd name="T0" fmla="*/ 2 w 148"/>
                <a:gd name="T1" fmla="*/ 34 h 50"/>
                <a:gd name="T2" fmla="*/ 2 w 148"/>
                <a:gd name="T3" fmla="*/ 34 h 50"/>
                <a:gd name="T4" fmla="*/ 10 w 148"/>
                <a:gd name="T5" fmla="*/ 38 h 50"/>
                <a:gd name="T6" fmla="*/ 18 w 148"/>
                <a:gd name="T7" fmla="*/ 42 h 50"/>
                <a:gd name="T8" fmla="*/ 18 w 148"/>
                <a:gd name="T9" fmla="*/ 42 h 50"/>
                <a:gd name="T10" fmla="*/ 44 w 148"/>
                <a:gd name="T11" fmla="*/ 48 h 50"/>
                <a:gd name="T12" fmla="*/ 74 w 148"/>
                <a:gd name="T13" fmla="*/ 50 h 50"/>
                <a:gd name="T14" fmla="*/ 74 w 148"/>
                <a:gd name="T15" fmla="*/ 50 h 50"/>
                <a:gd name="T16" fmla="*/ 94 w 148"/>
                <a:gd name="T17" fmla="*/ 48 h 50"/>
                <a:gd name="T18" fmla="*/ 112 w 148"/>
                <a:gd name="T19" fmla="*/ 46 h 50"/>
                <a:gd name="T20" fmla="*/ 128 w 148"/>
                <a:gd name="T21" fmla="*/ 42 h 50"/>
                <a:gd name="T22" fmla="*/ 140 w 148"/>
                <a:gd name="T23" fmla="*/ 38 h 50"/>
                <a:gd name="T24" fmla="*/ 140 w 148"/>
                <a:gd name="T25" fmla="*/ 38 h 50"/>
                <a:gd name="T26" fmla="*/ 148 w 148"/>
                <a:gd name="T27" fmla="*/ 32 h 50"/>
                <a:gd name="T28" fmla="*/ 148 w 148"/>
                <a:gd name="T29" fmla="*/ 0 h 50"/>
                <a:gd name="T30" fmla="*/ 148 w 148"/>
                <a:gd name="T31" fmla="*/ 0 h 50"/>
                <a:gd name="T32" fmla="*/ 130 w 148"/>
                <a:gd name="T33" fmla="*/ 8 h 50"/>
                <a:gd name="T34" fmla="*/ 130 w 148"/>
                <a:gd name="T35" fmla="*/ 8 h 50"/>
                <a:gd name="T36" fmla="*/ 106 w 148"/>
                <a:gd name="T37" fmla="*/ 14 h 50"/>
                <a:gd name="T38" fmla="*/ 90 w 148"/>
                <a:gd name="T39" fmla="*/ 14 h 50"/>
                <a:gd name="T40" fmla="*/ 74 w 148"/>
                <a:gd name="T41" fmla="*/ 16 h 50"/>
                <a:gd name="T42" fmla="*/ 74 w 148"/>
                <a:gd name="T43" fmla="*/ 16 h 50"/>
                <a:gd name="T44" fmla="*/ 52 w 148"/>
                <a:gd name="T45" fmla="*/ 14 h 50"/>
                <a:gd name="T46" fmla="*/ 34 w 148"/>
                <a:gd name="T47" fmla="*/ 12 h 50"/>
                <a:gd name="T48" fmla="*/ 18 w 148"/>
                <a:gd name="T49" fmla="*/ 8 h 50"/>
                <a:gd name="T50" fmla="*/ 4 w 148"/>
                <a:gd name="T51" fmla="*/ 2 h 50"/>
                <a:gd name="T52" fmla="*/ 4 w 148"/>
                <a:gd name="T53" fmla="*/ 2 h 50"/>
                <a:gd name="T54" fmla="*/ 0 w 148"/>
                <a:gd name="T55" fmla="*/ 0 h 50"/>
                <a:gd name="T56" fmla="*/ 0 w 148"/>
                <a:gd name="T57" fmla="*/ 32 h 50"/>
                <a:gd name="T58" fmla="*/ 0 w 148"/>
                <a:gd name="T59" fmla="*/ 32 h 50"/>
                <a:gd name="T60" fmla="*/ 2 w 148"/>
                <a:gd name="T61" fmla="*/ 34 h 50"/>
                <a:gd name="T62" fmla="*/ 2 w 148"/>
                <a:gd name="T63"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50">
                  <a:moveTo>
                    <a:pt x="2" y="34"/>
                  </a:moveTo>
                  <a:lnTo>
                    <a:pt x="2" y="34"/>
                  </a:lnTo>
                  <a:lnTo>
                    <a:pt x="10" y="38"/>
                  </a:lnTo>
                  <a:lnTo>
                    <a:pt x="18" y="42"/>
                  </a:lnTo>
                  <a:lnTo>
                    <a:pt x="18" y="42"/>
                  </a:lnTo>
                  <a:lnTo>
                    <a:pt x="44" y="48"/>
                  </a:lnTo>
                  <a:lnTo>
                    <a:pt x="74" y="50"/>
                  </a:lnTo>
                  <a:lnTo>
                    <a:pt x="74" y="50"/>
                  </a:lnTo>
                  <a:lnTo>
                    <a:pt x="94" y="48"/>
                  </a:lnTo>
                  <a:lnTo>
                    <a:pt x="112" y="46"/>
                  </a:lnTo>
                  <a:lnTo>
                    <a:pt x="128" y="42"/>
                  </a:lnTo>
                  <a:lnTo>
                    <a:pt x="140" y="38"/>
                  </a:lnTo>
                  <a:lnTo>
                    <a:pt x="140" y="38"/>
                  </a:lnTo>
                  <a:lnTo>
                    <a:pt x="148" y="32"/>
                  </a:lnTo>
                  <a:lnTo>
                    <a:pt x="148" y="0"/>
                  </a:lnTo>
                  <a:lnTo>
                    <a:pt x="148" y="0"/>
                  </a:lnTo>
                  <a:lnTo>
                    <a:pt x="130" y="8"/>
                  </a:lnTo>
                  <a:lnTo>
                    <a:pt x="130" y="8"/>
                  </a:lnTo>
                  <a:lnTo>
                    <a:pt x="106" y="14"/>
                  </a:lnTo>
                  <a:lnTo>
                    <a:pt x="90" y="14"/>
                  </a:lnTo>
                  <a:lnTo>
                    <a:pt x="74" y="16"/>
                  </a:lnTo>
                  <a:lnTo>
                    <a:pt x="74" y="16"/>
                  </a:lnTo>
                  <a:lnTo>
                    <a:pt x="52" y="14"/>
                  </a:lnTo>
                  <a:lnTo>
                    <a:pt x="34" y="12"/>
                  </a:lnTo>
                  <a:lnTo>
                    <a:pt x="18" y="8"/>
                  </a:lnTo>
                  <a:lnTo>
                    <a:pt x="4" y="2"/>
                  </a:lnTo>
                  <a:lnTo>
                    <a:pt x="4" y="2"/>
                  </a:lnTo>
                  <a:lnTo>
                    <a:pt x="0" y="0"/>
                  </a:lnTo>
                  <a:lnTo>
                    <a:pt x="0" y="32"/>
                  </a:lnTo>
                  <a:lnTo>
                    <a:pt x="0" y="32"/>
                  </a:lnTo>
                  <a:lnTo>
                    <a:pt x="2" y="34"/>
                  </a:lnTo>
                  <a:lnTo>
                    <a:pt x="2" y="3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7"/>
            <p:cNvSpPr>
              <a:spLocks/>
            </p:cNvSpPr>
            <p:nvPr/>
          </p:nvSpPr>
          <p:spPr bwMode="auto">
            <a:xfrm>
              <a:off x="5418" y="2302"/>
              <a:ext cx="148" cy="52"/>
            </a:xfrm>
            <a:custGeom>
              <a:avLst/>
              <a:gdLst>
                <a:gd name="T0" fmla="*/ 2 w 148"/>
                <a:gd name="T1" fmla="*/ 36 h 52"/>
                <a:gd name="T2" fmla="*/ 2 w 148"/>
                <a:gd name="T3" fmla="*/ 36 h 52"/>
                <a:gd name="T4" fmla="*/ 10 w 148"/>
                <a:gd name="T5" fmla="*/ 40 h 52"/>
                <a:gd name="T6" fmla="*/ 18 w 148"/>
                <a:gd name="T7" fmla="*/ 44 h 52"/>
                <a:gd name="T8" fmla="*/ 18 w 148"/>
                <a:gd name="T9" fmla="*/ 44 h 52"/>
                <a:gd name="T10" fmla="*/ 44 w 148"/>
                <a:gd name="T11" fmla="*/ 50 h 52"/>
                <a:gd name="T12" fmla="*/ 74 w 148"/>
                <a:gd name="T13" fmla="*/ 52 h 52"/>
                <a:gd name="T14" fmla="*/ 74 w 148"/>
                <a:gd name="T15" fmla="*/ 52 h 52"/>
                <a:gd name="T16" fmla="*/ 94 w 148"/>
                <a:gd name="T17" fmla="*/ 50 h 52"/>
                <a:gd name="T18" fmla="*/ 112 w 148"/>
                <a:gd name="T19" fmla="*/ 48 h 52"/>
                <a:gd name="T20" fmla="*/ 128 w 148"/>
                <a:gd name="T21" fmla="*/ 44 h 52"/>
                <a:gd name="T22" fmla="*/ 140 w 148"/>
                <a:gd name="T23" fmla="*/ 38 h 52"/>
                <a:gd name="T24" fmla="*/ 140 w 148"/>
                <a:gd name="T25" fmla="*/ 38 h 52"/>
                <a:gd name="T26" fmla="*/ 148 w 148"/>
                <a:gd name="T27" fmla="*/ 34 h 52"/>
                <a:gd name="T28" fmla="*/ 148 w 148"/>
                <a:gd name="T29" fmla="*/ 0 h 52"/>
                <a:gd name="T30" fmla="*/ 148 w 148"/>
                <a:gd name="T31" fmla="*/ 0 h 52"/>
                <a:gd name="T32" fmla="*/ 130 w 148"/>
                <a:gd name="T33" fmla="*/ 8 h 52"/>
                <a:gd name="T34" fmla="*/ 130 w 148"/>
                <a:gd name="T35" fmla="*/ 8 h 52"/>
                <a:gd name="T36" fmla="*/ 106 w 148"/>
                <a:gd name="T37" fmla="*/ 14 h 52"/>
                <a:gd name="T38" fmla="*/ 90 w 148"/>
                <a:gd name="T39" fmla="*/ 16 h 52"/>
                <a:gd name="T40" fmla="*/ 74 w 148"/>
                <a:gd name="T41" fmla="*/ 16 h 52"/>
                <a:gd name="T42" fmla="*/ 74 w 148"/>
                <a:gd name="T43" fmla="*/ 16 h 52"/>
                <a:gd name="T44" fmla="*/ 52 w 148"/>
                <a:gd name="T45" fmla="*/ 16 h 52"/>
                <a:gd name="T46" fmla="*/ 34 w 148"/>
                <a:gd name="T47" fmla="*/ 12 h 52"/>
                <a:gd name="T48" fmla="*/ 18 w 148"/>
                <a:gd name="T49" fmla="*/ 8 h 52"/>
                <a:gd name="T50" fmla="*/ 4 w 148"/>
                <a:gd name="T51" fmla="*/ 4 h 52"/>
                <a:gd name="T52" fmla="*/ 4 w 148"/>
                <a:gd name="T53" fmla="*/ 4 h 52"/>
                <a:gd name="T54" fmla="*/ 0 w 148"/>
                <a:gd name="T55" fmla="*/ 0 h 52"/>
                <a:gd name="T56" fmla="*/ 0 w 148"/>
                <a:gd name="T57" fmla="*/ 34 h 52"/>
                <a:gd name="T58" fmla="*/ 0 w 148"/>
                <a:gd name="T59" fmla="*/ 34 h 52"/>
                <a:gd name="T60" fmla="*/ 2 w 148"/>
                <a:gd name="T61" fmla="*/ 36 h 52"/>
                <a:gd name="T62" fmla="*/ 2 w 148"/>
                <a:gd name="T63"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52">
                  <a:moveTo>
                    <a:pt x="2" y="36"/>
                  </a:moveTo>
                  <a:lnTo>
                    <a:pt x="2" y="36"/>
                  </a:lnTo>
                  <a:lnTo>
                    <a:pt x="10" y="40"/>
                  </a:lnTo>
                  <a:lnTo>
                    <a:pt x="18" y="44"/>
                  </a:lnTo>
                  <a:lnTo>
                    <a:pt x="18" y="44"/>
                  </a:lnTo>
                  <a:lnTo>
                    <a:pt x="44" y="50"/>
                  </a:lnTo>
                  <a:lnTo>
                    <a:pt x="74" y="52"/>
                  </a:lnTo>
                  <a:lnTo>
                    <a:pt x="74" y="52"/>
                  </a:lnTo>
                  <a:lnTo>
                    <a:pt x="94" y="50"/>
                  </a:lnTo>
                  <a:lnTo>
                    <a:pt x="112" y="48"/>
                  </a:lnTo>
                  <a:lnTo>
                    <a:pt x="128" y="44"/>
                  </a:lnTo>
                  <a:lnTo>
                    <a:pt x="140" y="38"/>
                  </a:lnTo>
                  <a:lnTo>
                    <a:pt x="140" y="38"/>
                  </a:lnTo>
                  <a:lnTo>
                    <a:pt x="148" y="34"/>
                  </a:lnTo>
                  <a:lnTo>
                    <a:pt x="148" y="0"/>
                  </a:lnTo>
                  <a:lnTo>
                    <a:pt x="148" y="0"/>
                  </a:lnTo>
                  <a:lnTo>
                    <a:pt x="130" y="8"/>
                  </a:lnTo>
                  <a:lnTo>
                    <a:pt x="130" y="8"/>
                  </a:lnTo>
                  <a:lnTo>
                    <a:pt x="106" y="14"/>
                  </a:lnTo>
                  <a:lnTo>
                    <a:pt x="90" y="16"/>
                  </a:lnTo>
                  <a:lnTo>
                    <a:pt x="74" y="16"/>
                  </a:lnTo>
                  <a:lnTo>
                    <a:pt x="74" y="16"/>
                  </a:lnTo>
                  <a:lnTo>
                    <a:pt x="52" y="16"/>
                  </a:lnTo>
                  <a:lnTo>
                    <a:pt x="34" y="12"/>
                  </a:lnTo>
                  <a:lnTo>
                    <a:pt x="18" y="8"/>
                  </a:lnTo>
                  <a:lnTo>
                    <a:pt x="4" y="4"/>
                  </a:lnTo>
                  <a:lnTo>
                    <a:pt x="4" y="4"/>
                  </a:lnTo>
                  <a:lnTo>
                    <a:pt x="0" y="0"/>
                  </a:lnTo>
                  <a:lnTo>
                    <a:pt x="0" y="34"/>
                  </a:lnTo>
                  <a:lnTo>
                    <a:pt x="0" y="34"/>
                  </a:lnTo>
                  <a:lnTo>
                    <a:pt x="2" y="36"/>
                  </a:lnTo>
                  <a:lnTo>
                    <a:pt x="2" y="3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8"/>
            <p:cNvSpPr>
              <a:spLocks/>
            </p:cNvSpPr>
            <p:nvPr/>
          </p:nvSpPr>
          <p:spPr bwMode="auto">
            <a:xfrm>
              <a:off x="5418" y="2192"/>
              <a:ext cx="148" cy="72"/>
            </a:xfrm>
            <a:custGeom>
              <a:avLst/>
              <a:gdLst>
                <a:gd name="T0" fmla="*/ 2 w 148"/>
                <a:gd name="T1" fmla="*/ 56 h 72"/>
                <a:gd name="T2" fmla="*/ 2 w 148"/>
                <a:gd name="T3" fmla="*/ 56 h 72"/>
                <a:gd name="T4" fmla="*/ 10 w 148"/>
                <a:gd name="T5" fmla="*/ 60 h 72"/>
                <a:gd name="T6" fmla="*/ 18 w 148"/>
                <a:gd name="T7" fmla="*/ 64 h 72"/>
                <a:gd name="T8" fmla="*/ 18 w 148"/>
                <a:gd name="T9" fmla="*/ 64 h 72"/>
                <a:gd name="T10" fmla="*/ 44 w 148"/>
                <a:gd name="T11" fmla="*/ 68 h 72"/>
                <a:gd name="T12" fmla="*/ 74 w 148"/>
                <a:gd name="T13" fmla="*/ 72 h 72"/>
                <a:gd name="T14" fmla="*/ 74 w 148"/>
                <a:gd name="T15" fmla="*/ 72 h 72"/>
                <a:gd name="T16" fmla="*/ 94 w 148"/>
                <a:gd name="T17" fmla="*/ 70 h 72"/>
                <a:gd name="T18" fmla="*/ 112 w 148"/>
                <a:gd name="T19" fmla="*/ 68 h 72"/>
                <a:gd name="T20" fmla="*/ 128 w 148"/>
                <a:gd name="T21" fmla="*/ 64 h 72"/>
                <a:gd name="T22" fmla="*/ 140 w 148"/>
                <a:gd name="T23" fmla="*/ 58 h 72"/>
                <a:gd name="T24" fmla="*/ 140 w 148"/>
                <a:gd name="T25" fmla="*/ 58 h 72"/>
                <a:gd name="T26" fmla="*/ 148 w 148"/>
                <a:gd name="T27" fmla="*/ 54 h 72"/>
                <a:gd name="T28" fmla="*/ 148 w 148"/>
                <a:gd name="T29" fmla="*/ 16 h 72"/>
                <a:gd name="T30" fmla="*/ 148 w 148"/>
                <a:gd name="T31" fmla="*/ 16 h 72"/>
                <a:gd name="T32" fmla="*/ 148 w 148"/>
                <a:gd name="T33" fmla="*/ 16 h 72"/>
                <a:gd name="T34" fmla="*/ 148 w 148"/>
                <a:gd name="T35" fmla="*/ 16 h 72"/>
                <a:gd name="T36" fmla="*/ 148 w 148"/>
                <a:gd name="T37" fmla="*/ 16 h 72"/>
                <a:gd name="T38" fmla="*/ 148 w 148"/>
                <a:gd name="T39" fmla="*/ 16 h 72"/>
                <a:gd name="T40" fmla="*/ 148 w 148"/>
                <a:gd name="T41" fmla="*/ 16 h 72"/>
                <a:gd name="T42" fmla="*/ 148 w 148"/>
                <a:gd name="T43" fmla="*/ 16 h 72"/>
                <a:gd name="T44" fmla="*/ 148 w 148"/>
                <a:gd name="T45" fmla="*/ 16 h 72"/>
                <a:gd name="T46" fmla="*/ 146 w 148"/>
                <a:gd name="T47" fmla="*/ 12 h 72"/>
                <a:gd name="T48" fmla="*/ 146 w 148"/>
                <a:gd name="T49" fmla="*/ 12 h 72"/>
                <a:gd name="T50" fmla="*/ 142 w 148"/>
                <a:gd name="T51" fmla="*/ 10 h 72"/>
                <a:gd name="T52" fmla="*/ 136 w 148"/>
                <a:gd name="T53" fmla="*/ 8 h 72"/>
                <a:gd name="T54" fmla="*/ 136 w 148"/>
                <a:gd name="T55" fmla="*/ 8 h 72"/>
                <a:gd name="T56" fmla="*/ 124 w 148"/>
                <a:gd name="T57" fmla="*/ 4 h 72"/>
                <a:gd name="T58" fmla="*/ 110 w 148"/>
                <a:gd name="T59" fmla="*/ 2 h 72"/>
                <a:gd name="T60" fmla="*/ 74 w 148"/>
                <a:gd name="T61" fmla="*/ 0 h 72"/>
                <a:gd name="T62" fmla="*/ 74 w 148"/>
                <a:gd name="T63" fmla="*/ 0 h 72"/>
                <a:gd name="T64" fmla="*/ 46 w 148"/>
                <a:gd name="T65" fmla="*/ 2 h 72"/>
                <a:gd name="T66" fmla="*/ 22 w 148"/>
                <a:gd name="T67" fmla="*/ 4 h 72"/>
                <a:gd name="T68" fmla="*/ 22 w 148"/>
                <a:gd name="T69" fmla="*/ 4 h 72"/>
                <a:gd name="T70" fmla="*/ 6 w 148"/>
                <a:gd name="T71" fmla="*/ 10 h 72"/>
                <a:gd name="T72" fmla="*/ 6 w 148"/>
                <a:gd name="T73" fmla="*/ 10 h 72"/>
                <a:gd name="T74" fmla="*/ 2 w 148"/>
                <a:gd name="T75" fmla="*/ 12 h 72"/>
                <a:gd name="T76" fmla="*/ 2 w 148"/>
                <a:gd name="T77" fmla="*/ 12 h 72"/>
                <a:gd name="T78" fmla="*/ 0 w 148"/>
                <a:gd name="T79" fmla="*/ 16 h 72"/>
                <a:gd name="T80" fmla="*/ 0 w 148"/>
                <a:gd name="T81" fmla="*/ 16 h 72"/>
                <a:gd name="T82" fmla="*/ 0 w 148"/>
                <a:gd name="T83" fmla="*/ 16 h 72"/>
                <a:gd name="T84" fmla="*/ 0 w 148"/>
                <a:gd name="T85" fmla="*/ 54 h 72"/>
                <a:gd name="T86" fmla="*/ 0 w 148"/>
                <a:gd name="T87" fmla="*/ 54 h 72"/>
                <a:gd name="T88" fmla="*/ 2 w 148"/>
                <a:gd name="T89" fmla="*/ 56 h 72"/>
                <a:gd name="T90" fmla="*/ 2 w 148"/>
                <a:gd name="T9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72">
                  <a:moveTo>
                    <a:pt x="2" y="56"/>
                  </a:moveTo>
                  <a:lnTo>
                    <a:pt x="2" y="56"/>
                  </a:lnTo>
                  <a:lnTo>
                    <a:pt x="10" y="60"/>
                  </a:lnTo>
                  <a:lnTo>
                    <a:pt x="18" y="64"/>
                  </a:lnTo>
                  <a:lnTo>
                    <a:pt x="18" y="64"/>
                  </a:lnTo>
                  <a:lnTo>
                    <a:pt x="44" y="68"/>
                  </a:lnTo>
                  <a:lnTo>
                    <a:pt x="74" y="72"/>
                  </a:lnTo>
                  <a:lnTo>
                    <a:pt x="74" y="72"/>
                  </a:lnTo>
                  <a:lnTo>
                    <a:pt x="94" y="70"/>
                  </a:lnTo>
                  <a:lnTo>
                    <a:pt x="112" y="68"/>
                  </a:lnTo>
                  <a:lnTo>
                    <a:pt x="128" y="64"/>
                  </a:lnTo>
                  <a:lnTo>
                    <a:pt x="140" y="58"/>
                  </a:lnTo>
                  <a:lnTo>
                    <a:pt x="140" y="58"/>
                  </a:lnTo>
                  <a:lnTo>
                    <a:pt x="148" y="54"/>
                  </a:lnTo>
                  <a:lnTo>
                    <a:pt x="148" y="16"/>
                  </a:lnTo>
                  <a:lnTo>
                    <a:pt x="148" y="16"/>
                  </a:lnTo>
                  <a:lnTo>
                    <a:pt x="148" y="16"/>
                  </a:lnTo>
                  <a:lnTo>
                    <a:pt x="148" y="16"/>
                  </a:lnTo>
                  <a:lnTo>
                    <a:pt x="148" y="16"/>
                  </a:lnTo>
                  <a:lnTo>
                    <a:pt x="148" y="16"/>
                  </a:lnTo>
                  <a:lnTo>
                    <a:pt x="148" y="16"/>
                  </a:lnTo>
                  <a:lnTo>
                    <a:pt x="148" y="16"/>
                  </a:lnTo>
                  <a:lnTo>
                    <a:pt x="148" y="16"/>
                  </a:lnTo>
                  <a:lnTo>
                    <a:pt x="146" y="12"/>
                  </a:lnTo>
                  <a:lnTo>
                    <a:pt x="146" y="12"/>
                  </a:lnTo>
                  <a:lnTo>
                    <a:pt x="142" y="10"/>
                  </a:lnTo>
                  <a:lnTo>
                    <a:pt x="136" y="8"/>
                  </a:lnTo>
                  <a:lnTo>
                    <a:pt x="136" y="8"/>
                  </a:lnTo>
                  <a:lnTo>
                    <a:pt x="124" y="4"/>
                  </a:lnTo>
                  <a:lnTo>
                    <a:pt x="110" y="2"/>
                  </a:lnTo>
                  <a:lnTo>
                    <a:pt x="74" y="0"/>
                  </a:lnTo>
                  <a:lnTo>
                    <a:pt x="74" y="0"/>
                  </a:lnTo>
                  <a:lnTo>
                    <a:pt x="46" y="2"/>
                  </a:lnTo>
                  <a:lnTo>
                    <a:pt x="22" y="4"/>
                  </a:lnTo>
                  <a:lnTo>
                    <a:pt x="22" y="4"/>
                  </a:lnTo>
                  <a:lnTo>
                    <a:pt x="6" y="10"/>
                  </a:lnTo>
                  <a:lnTo>
                    <a:pt x="6" y="10"/>
                  </a:lnTo>
                  <a:lnTo>
                    <a:pt x="2" y="12"/>
                  </a:lnTo>
                  <a:lnTo>
                    <a:pt x="2" y="12"/>
                  </a:lnTo>
                  <a:lnTo>
                    <a:pt x="0" y="16"/>
                  </a:lnTo>
                  <a:lnTo>
                    <a:pt x="0" y="16"/>
                  </a:lnTo>
                  <a:lnTo>
                    <a:pt x="0" y="16"/>
                  </a:lnTo>
                  <a:lnTo>
                    <a:pt x="0" y="54"/>
                  </a:lnTo>
                  <a:lnTo>
                    <a:pt x="0" y="54"/>
                  </a:lnTo>
                  <a:lnTo>
                    <a:pt x="2" y="56"/>
                  </a:lnTo>
                  <a:lnTo>
                    <a:pt x="2"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9"/>
            <p:cNvSpPr>
              <a:spLocks/>
            </p:cNvSpPr>
            <p:nvPr/>
          </p:nvSpPr>
          <p:spPr bwMode="auto">
            <a:xfrm>
              <a:off x="5418" y="2348"/>
              <a:ext cx="148" cy="50"/>
            </a:xfrm>
            <a:custGeom>
              <a:avLst/>
              <a:gdLst>
                <a:gd name="T0" fmla="*/ 130 w 148"/>
                <a:gd name="T1" fmla="*/ 8 h 50"/>
                <a:gd name="T2" fmla="*/ 130 w 148"/>
                <a:gd name="T3" fmla="*/ 8 h 50"/>
                <a:gd name="T4" fmla="*/ 106 w 148"/>
                <a:gd name="T5" fmla="*/ 14 h 50"/>
                <a:gd name="T6" fmla="*/ 90 w 148"/>
                <a:gd name="T7" fmla="*/ 16 h 50"/>
                <a:gd name="T8" fmla="*/ 74 w 148"/>
                <a:gd name="T9" fmla="*/ 16 h 50"/>
                <a:gd name="T10" fmla="*/ 74 w 148"/>
                <a:gd name="T11" fmla="*/ 16 h 50"/>
                <a:gd name="T12" fmla="*/ 52 w 148"/>
                <a:gd name="T13" fmla="*/ 16 h 50"/>
                <a:gd name="T14" fmla="*/ 34 w 148"/>
                <a:gd name="T15" fmla="*/ 12 h 50"/>
                <a:gd name="T16" fmla="*/ 18 w 148"/>
                <a:gd name="T17" fmla="*/ 8 h 50"/>
                <a:gd name="T18" fmla="*/ 4 w 148"/>
                <a:gd name="T19" fmla="*/ 4 h 50"/>
                <a:gd name="T20" fmla="*/ 4 w 148"/>
                <a:gd name="T21" fmla="*/ 4 h 50"/>
                <a:gd name="T22" fmla="*/ 0 w 148"/>
                <a:gd name="T23" fmla="*/ 0 h 50"/>
                <a:gd name="T24" fmla="*/ 0 w 148"/>
                <a:gd name="T25" fmla="*/ 26 h 50"/>
                <a:gd name="T26" fmla="*/ 0 w 148"/>
                <a:gd name="T27" fmla="*/ 26 h 50"/>
                <a:gd name="T28" fmla="*/ 2 w 148"/>
                <a:gd name="T29" fmla="*/ 30 h 50"/>
                <a:gd name="T30" fmla="*/ 6 w 148"/>
                <a:gd name="T31" fmla="*/ 34 h 50"/>
                <a:gd name="T32" fmla="*/ 12 w 148"/>
                <a:gd name="T33" fmla="*/ 38 h 50"/>
                <a:gd name="T34" fmla="*/ 22 w 148"/>
                <a:gd name="T35" fmla="*/ 42 h 50"/>
                <a:gd name="T36" fmla="*/ 44 w 148"/>
                <a:gd name="T37" fmla="*/ 48 h 50"/>
                <a:gd name="T38" fmla="*/ 74 w 148"/>
                <a:gd name="T39" fmla="*/ 50 h 50"/>
                <a:gd name="T40" fmla="*/ 74 w 148"/>
                <a:gd name="T41" fmla="*/ 50 h 50"/>
                <a:gd name="T42" fmla="*/ 102 w 148"/>
                <a:gd name="T43" fmla="*/ 48 h 50"/>
                <a:gd name="T44" fmla="*/ 126 w 148"/>
                <a:gd name="T45" fmla="*/ 42 h 50"/>
                <a:gd name="T46" fmla="*/ 134 w 148"/>
                <a:gd name="T47" fmla="*/ 38 h 50"/>
                <a:gd name="T48" fmla="*/ 142 w 148"/>
                <a:gd name="T49" fmla="*/ 34 h 50"/>
                <a:gd name="T50" fmla="*/ 146 w 148"/>
                <a:gd name="T51" fmla="*/ 30 h 50"/>
                <a:gd name="T52" fmla="*/ 148 w 148"/>
                <a:gd name="T53" fmla="*/ 26 h 50"/>
                <a:gd name="T54" fmla="*/ 148 w 148"/>
                <a:gd name="T55" fmla="*/ 0 h 50"/>
                <a:gd name="T56" fmla="*/ 148 w 148"/>
                <a:gd name="T57" fmla="*/ 0 h 50"/>
                <a:gd name="T58" fmla="*/ 130 w 148"/>
                <a:gd name="T59" fmla="*/ 8 h 50"/>
                <a:gd name="T60" fmla="*/ 130 w 148"/>
                <a:gd name="T6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50">
                  <a:moveTo>
                    <a:pt x="130" y="8"/>
                  </a:moveTo>
                  <a:lnTo>
                    <a:pt x="130" y="8"/>
                  </a:lnTo>
                  <a:lnTo>
                    <a:pt x="106" y="14"/>
                  </a:lnTo>
                  <a:lnTo>
                    <a:pt x="90" y="16"/>
                  </a:lnTo>
                  <a:lnTo>
                    <a:pt x="74" y="16"/>
                  </a:lnTo>
                  <a:lnTo>
                    <a:pt x="74" y="16"/>
                  </a:lnTo>
                  <a:lnTo>
                    <a:pt x="52" y="16"/>
                  </a:lnTo>
                  <a:lnTo>
                    <a:pt x="34" y="12"/>
                  </a:lnTo>
                  <a:lnTo>
                    <a:pt x="18" y="8"/>
                  </a:lnTo>
                  <a:lnTo>
                    <a:pt x="4" y="4"/>
                  </a:lnTo>
                  <a:lnTo>
                    <a:pt x="4" y="4"/>
                  </a:lnTo>
                  <a:lnTo>
                    <a:pt x="0" y="0"/>
                  </a:lnTo>
                  <a:lnTo>
                    <a:pt x="0" y="26"/>
                  </a:lnTo>
                  <a:lnTo>
                    <a:pt x="0" y="26"/>
                  </a:lnTo>
                  <a:lnTo>
                    <a:pt x="2" y="30"/>
                  </a:lnTo>
                  <a:lnTo>
                    <a:pt x="6" y="34"/>
                  </a:lnTo>
                  <a:lnTo>
                    <a:pt x="12" y="38"/>
                  </a:lnTo>
                  <a:lnTo>
                    <a:pt x="22" y="42"/>
                  </a:lnTo>
                  <a:lnTo>
                    <a:pt x="44" y="48"/>
                  </a:lnTo>
                  <a:lnTo>
                    <a:pt x="74" y="50"/>
                  </a:lnTo>
                  <a:lnTo>
                    <a:pt x="74" y="50"/>
                  </a:lnTo>
                  <a:lnTo>
                    <a:pt x="102" y="48"/>
                  </a:lnTo>
                  <a:lnTo>
                    <a:pt x="126" y="42"/>
                  </a:lnTo>
                  <a:lnTo>
                    <a:pt x="134" y="38"/>
                  </a:lnTo>
                  <a:lnTo>
                    <a:pt x="142" y="34"/>
                  </a:lnTo>
                  <a:lnTo>
                    <a:pt x="146" y="30"/>
                  </a:lnTo>
                  <a:lnTo>
                    <a:pt x="148" y="26"/>
                  </a:lnTo>
                  <a:lnTo>
                    <a:pt x="148" y="0"/>
                  </a:lnTo>
                  <a:lnTo>
                    <a:pt x="148" y="0"/>
                  </a:lnTo>
                  <a:lnTo>
                    <a:pt x="130" y="8"/>
                  </a:lnTo>
                  <a:lnTo>
                    <a:pt x="130" y="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0"/>
            <p:cNvSpPr>
              <a:spLocks/>
            </p:cNvSpPr>
            <p:nvPr/>
          </p:nvSpPr>
          <p:spPr bwMode="auto">
            <a:xfrm>
              <a:off x="5422" y="2208"/>
              <a:ext cx="140" cy="16"/>
            </a:xfrm>
            <a:custGeom>
              <a:avLst/>
              <a:gdLst>
                <a:gd name="T0" fmla="*/ 138 w 140"/>
                <a:gd name="T1" fmla="*/ 0 h 16"/>
                <a:gd name="T2" fmla="*/ 138 w 140"/>
                <a:gd name="T3" fmla="*/ 0 h 16"/>
                <a:gd name="T4" fmla="*/ 140 w 140"/>
                <a:gd name="T5" fmla="*/ 2 h 16"/>
                <a:gd name="T6" fmla="*/ 140 w 140"/>
                <a:gd name="T7" fmla="*/ 2 h 16"/>
                <a:gd name="T8" fmla="*/ 138 w 140"/>
                <a:gd name="T9" fmla="*/ 4 h 16"/>
                <a:gd name="T10" fmla="*/ 136 w 140"/>
                <a:gd name="T11" fmla="*/ 6 h 16"/>
                <a:gd name="T12" fmla="*/ 136 w 140"/>
                <a:gd name="T13" fmla="*/ 6 h 16"/>
                <a:gd name="T14" fmla="*/ 130 w 140"/>
                <a:gd name="T15" fmla="*/ 8 h 16"/>
                <a:gd name="T16" fmla="*/ 120 w 140"/>
                <a:gd name="T17" fmla="*/ 12 h 16"/>
                <a:gd name="T18" fmla="*/ 120 w 140"/>
                <a:gd name="T19" fmla="*/ 12 h 16"/>
                <a:gd name="T20" fmla="*/ 98 w 140"/>
                <a:gd name="T21" fmla="*/ 14 h 16"/>
                <a:gd name="T22" fmla="*/ 98 w 140"/>
                <a:gd name="T23" fmla="*/ 14 h 16"/>
                <a:gd name="T24" fmla="*/ 70 w 140"/>
                <a:gd name="T25" fmla="*/ 16 h 16"/>
                <a:gd name="T26" fmla="*/ 70 w 140"/>
                <a:gd name="T27" fmla="*/ 16 h 16"/>
                <a:gd name="T28" fmla="*/ 42 w 140"/>
                <a:gd name="T29" fmla="*/ 14 h 16"/>
                <a:gd name="T30" fmla="*/ 42 w 140"/>
                <a:gd name="T31" fmla="*/ 14 h 16"/>
                <a:gd name="T32" fmla="*/ 18 w 140"/>
                <a:gd name="T33" fmla="*/ 12 h 16"/>
                <a:gd name="T34" fmla="*/ 18 w 140"/>
                <a:gd name="T35" fmla="*/ 12 h 16"/>
                <a:gd name="T36" fmla="*/ 10 w 140"/>
                <a:gd name="T37" fmla="*/ 8 h 16"/>
                <a:gd name="T38" fmla="*/ 2 w 140"/>
                <a:gd name="T39" fmla="*/ 6 h 16"/>
                <a:gd name="T40" fmla="*/ 2 w 140"/>
                <a:gd name="T41" fmla="*/ 6 h 16"/>
                <a:gd name="T42" fmla="*/ 0 w 140"/>
                <a:gd name="T43" fmla="*/ 4 h 16"/>
                <a:gd name="T44" fmla="*/ 0 w 140"/>
                <a:gd name="T45" fmla="*/ 2 h 16"/>
                <a:gd name="T46" fmla="*/ 0 w 140"/>
                <a:gd name="T47" fmla="*/ 2 h 16"/>
                <a:gd name="T48" fmla="*/ 2 w 140"/>
                <a:gd name="T49" fmla="*/ 0 h 16"/>
                <a:gd name="T50" fmla="*/ 2 w 140"/>
                <a:gd name="T51" fmla="*/ 0 h 16"/>
                <a:gd name="T52" fmla="*/ 0 w 140"/>
                <a:gd name="T53" fmla="*/ 2 h 16"/>
                <a:gd name="T54" fmla="*/ 0 w 140"/>
                <a:gd name="T55" fmla="*/ 2 h 16"/>
                <a:gd name="T56" fmla="*/ 0 w 140"/>
                <a:gd name="T57" fmla="*/ 2 h 16"/>
                <a:gd name="T58" fmla="*/ 4 w 140"/>
                <a:gd name="T59" fmla="*/ 4 h 16"/>
                <a:gd name="T60" fmla="*/ 4 w 140"/>
                <a:gd name="T61" fmla="*/ 4 h 16"/>
                <a:gd name="T62" fmla="*/ 10 w 140"/>
                <a:gd name="T63" fmla="*/ 6 h 16"/>
                <a:gd name="T64" fmla="*/ 20 w 140"/>
                <a:gd name="T65" fmla="*/ 8 h 16"/>
                <a:gd name="T66" fmla="*/ 20 w 140"/>
                <a:gd name="T67" fmla="*/ 8 h 16"/>
                <a:gd name="T68" fmla="*/ 42 w 140"/>
                <a:gd name="T69" fmla="*/ 10 h 16"/>
                <a:gd name="T70" fmla="*/ 42 w 140"/>
                <a:gd name="T71" fmla="*/ 10 h 16"/>
                <a:gd name="T72" fmla="*/ 70 w 140"/>
                <a:gd name="T73" fmla="*/ 10 h 16"/>
                <a:gd name="T74" fmla="*/ 70 w 140"/>
                <a:gd name="T75" fmla="*/ 10 h 16"/>
                <a:gd name="T76" fmla="*/ 96 w 140"/>
                <a:gd name="T77" fmla="*/ 10 h 16"/>
                <a:gd name="T78" fmla="*/ 96 w 140"/>
                <a:gd name="T79" fmla="*/ 10 h 16"/>
                <a:gd name="T80" fmla="*/ 120 w 140"/>
                <a:gd name="T81" fmla="*/ 8 h 16"/>
                <a:gd name="T82" fmla="*/ 120 w 140"/>
                <a:gd name="T83" fmla="*/ 8 h 16"/>
                <a:gd name="T84" fmla="*/ 130 w 140"/>
                <a:gd name="T85" fmla="*/ 6 h 16"/>
                <a:gd name="T86" fmla="*/ 130 w 140"/>
                <a:gd name="T87" fmla="*/ 6 h 16"/>
                <a:gd name="T88" fmla="*/ 136 w 140"/>
                <a:gd name="T89" fmla="*/ 4 h 16"/>
                <a:gd name="T90" fmla="*/ 136 w 140"/>
                <a:gd name="T91" fmla="*/ 4 h 16"/>
                <a:gd name="T92" fmla="*/ 138 w 140"/>
                <a:gd name="T93" fmla="*/ 2 h 16"/>
                <a:gd name="T94" fmla="*/ 138 w 140"/>
                <a:gd name="T95" fmla="*/ 2 h 16"/>
                <a:gd name="T96" fmla="*/ 138 w 140"/>
                <a:gd name="T97" fmla="*/ 2 h 16"/>
                <a:gd name="T98" fmla="*/ 138 w 140"/>
                <a:gd name="T99" fmla="*/ 0 h 16"/>
                <a:gd name="T100" fmla="*/ 138 w 140"/>
                <a:gd name="T10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6">
                  <a:moveTo>
                    <a:pt x="138" y="0"/>
                  </a:moveTo>
                  <a:lnTo>
                    <a:pt x="138" y="0"/>
                  </a:lnTo>
                  <a:lnTo>
                    <a:pt x="140" y="2"/>
                  </a:lnTo>
                  <a:lnTo>
                    <a:pt x="140" y="2"/>
                  </a:lnTo>
                  <a:lnTo>
                    <a:pt x="138" y="4"/>
                  </a:lnTo>
                  <a:lnTo>
                    <a:pt x="136" y="6"/>
                  </a:lnTo>
                  <a:lnTo>
                    <a:pt x="136" y="6"/>
                  </a:lnTo>
                  <a:lnTo>
                    <a:pt x="130" y="8"/>
                  </a:lnTo>
                  <a:lnTo>
                    <a:pt x="120" y="12"/>
                  </a:lnTo>
                  <a:lnTo>
                    <a:pt x="120" y="12"/>
                  </a:lnTo>
                  <a:lnTo>
                    <a:pt x="98" y="14"/>
                  </a:lnTo>
                  <a:lnTo>
                    <a:pt x="98" y="14"/>
                  </a:lnTo>
                  <a:lnTo>
                    <a:pt x="70" y="16"/>
                  </a:lnTo>
                  <a:lnTo>
                    <a:pt x="70" y="16"/>
                  </a:lnTo>
                  <a:lnTo>
                    <a:pt x="42" y="14"/>
                  </a:lnTo>
                  <a:lnTo>
                    <a:pt x="42" y="14"/>
                  </a:lnTo>
                  <a:lnTo>
                    <a:pt x="18" y="12"/>
                  </a:lnTo>
                  <a:lnTo>
                    <a:pt x="18" y="12"/>
                  </a:lnTo>
                  <a:lnTo>
                    <a:pt x="10" y="8"/>
                  </a:lnTo>
                  <a:lnTo>
                    <a:pt x="2" y="6"/>
                  </a:lnTo>
                  <a:lnTo>
                    <a:pt x="2" y="6"/>
                  </a:lnTo>
                  <a:lnTo>
                    <a:pt x="0" y="4"/>
                  </a:lnTo>
                  <a:lnTo>
                    <a:pt x="0" y="2"/>
                  </a:lnTo>
                  <a:lnTo>
                    <a:pt x="0" y="2"/>
                  </a:lnTo>
                  <a:lnTo>
                    <a:pt x="2" y="0"/>
                  </a:lnTo>
                  <a:lnTo>
                    <a:pt x="2" y="0"/>
                  </a:lnTo>
                  <a:lnTo>
                    <a:pt x="0" y="2"/>
                  </a:lnTo>
                  <a:lnTo>
                    <a:pt x="0" y="2"/>
                  </a:lnTo>
                  <a:lnTo>
                    <a:pt x="0" y="2"/>
                  </a:lnTo>
                  <a:lnTo>
                    <a:pt x="4" y="4"/>
                  </a:lnTo>
                  <a:lnTo>
                    <a:pt x="4" y="4"/>
                  </a:lnTo>
                  <a:lnTo>
                    <a:pt x="10" y="6"/>
                  </a:lnTo>
                  <a:lnTo>
                    <a:pt x="20" y="8"/>
                  </a:lnTo>
                  <a:lnTo>
                    <a:pt x="20" y="8"/>
                  </a:lnTo>
                  <a:lnTo>
                    <a:pt x="42" y="10"/>
                  </a:lnTo>
                  <a:lnTo>
                    <a:pt x="42" y="10"/>
                  </a:lnTo>
                  <a:lnTo>
                    <a:pt x="70" y="10"/>
                  </a:lnTo>
                  <a:lnTo>
                    <a:pt x="70" y="10"/>
                  </a:lnTo>
                  <a:lnTo>
                    <a:pt x="96" y="10"/>
                  </a:lnTo>
                  <a:lnTo>
                    <a:pt x="96" y="10"/>
                  </a:lnTo>
                  <a:lnTo>
                    <a:pt x="120" y="8"/>
                  </a:lnTo>
                  <a:lnTo>
                    <a:pt x="120" y="8"/>
                  </a:lnTo>
                  <a:lnTo>
                    <a:pt x="130" y="6"/>
                  </a:lnTo>
                  <a:lnTo>
                    <a:pt x="130" y="6"/>
                  </a:lnTo>
                  <a:lnTo>
                    <a:pt x="136" y="4"/>
                  </a:lnTo>
                  <a:lnTo>
                    <a:pt x="136" y="4"/>
                  </a:lnTo>
                  <a:lnTo>
                    <a:pt x="138" y="2"/>
                  </a:lnTo>
                  <a:lnTo>
                    <a:pt x="138" y="2"/>
                  </a:lnTo>
                  <a:lnTo>
                    <a:pt x="138" y="2"/>
                  </a:lnTo>
                  <a:lnTo>
                    <a:pt x="138" y="0"/>
                  </a:ln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5" name="TextBox 104"/>
          <p:cNvSpPr txBox="1"/>
          <p:nvPr/>
        </p:nvSpPr>
        <p:spPr>
          <a:xfrm>
            <a:off x="9991725" y="1800691"/>
            <a:ext cx="945067" cy="646331"/>
          </a:xfrm>
          <a:prstGeom prst="rect">
            <a:avLst/>
          </a:prstGeom>
          <a:noFill/>
        </p:spPr>
        <p:txBody>
          <a:bodyPr wrap="none" rtlCol="0">
            <a:spAutoFit/>
          </a:bodyPr>
          <a:lstStyle/>
          <a:p>
            <a:pPr algn="ctr"/>
            <a:r>
              <a:rPr lang="en-US" dirty="0"/>
              <a:t>To </a:t>
            </a:r>
          </a:p>
          <a:p>
            <a:pPr algn="ctr"/>
            <a:r>
              <a:rPr lang="en-US" dirty="0"/>
              <a:t>internet</a:t>
            </a:r>
          </a:p>
        </p:txBody>
      </p:sp>
      <p:sp>
        <p:nvSpPr>
          <p:cNvPr id="106" name="TextBox 105"/>
          <p:cNvSpPr txBox="1"/>
          <p:nvPr/>
        </p:nvSpPr>
        <p:spPr>
          <a:xfrm>
            <a:off x="7497817" y="3341469"/>
            <a:ext cx="994055" cy="369332"/>
          </a:xfrm>
          <a:prstGeom prst="rect">
            <a:avLst/>
          </a:prstGeom>
          <a:noFill/>
        </p:spPr>
        <p:txBody>
          <a:bodyPr wrap="none" rtlCol="0">
            <a:spAutoFit/>
          </a:bodyPr>
          <a:lstStyle/>
          <a:p>
            <a:pPr algn="ctr"/>
            <a:r>
              <a:rPr lang="en-US" dirty="0"/>
              <a:t>Network</a:t>
            </a:r>
          </a:p>
        </p:txBody>
      </p:sp>
      <p:sp>
        <p:nvSpPr>
          <p:cNvPr id="107" name="Line 58"/>
          <p:cNvSpPr>
            <a:spLocks noChangeShapeType="1"/>
          </p:cNvSpPr>
          <p:nvPr/>
        </p:nvSpPr>
        <p:spPr bwMode="auto">
          <a:xfrm flipH="1" flipV="1">
            <a:off x="10435431" y="2527300"/>
            <a:ext cx="0" cy="1275555"/>
          </a:xfrm>
          <a:prstGeom prst="line">
            <a:avLst/>
          </a:prstGeom>
          <a:noFill/>
          <a:ln w="12700">
            <a:solidFill>
              <a:schemeClr val="tx1">
                <a:lumMod val="60000"/>
                <a:lumOff val="4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6109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89221" y="315808"/>
            <a:ext cx="7636042" cy="1325563"/>
          </a:xfrm>
        </p:spPr>
        <p:txBody>
          <a:bodyPr/>
          <a:lstStyle/>
          <a:p>
            <a:r>
              <a:rPr lang="en-US" dirty="0"/>
              <a:t>Internal administrative controls</a:t>
            </a:r>
          </a:p>
        </p:txBody>
      </p:sp>
      <p:grpSp>
        <p:nvGrpSpPr>
          <p:cNvPr id="3" name="Group 4"/>
          <p:cNvGrpSpPr>
            <a:grpSpLocks noChangeAspect="1"/>
          </p:cNvGrpSpPr>
          <p:nvPr/>
        </p:nvGrpSpPr>
        <p:grpSpPr bwMode="auto">
          <a:xfrm>
            <a:off x="4646613" y="2236788"/>
            <a:ext cx="3346450" cy="3514725"/>
            <a:chOff x="2927" y="1409"/>
            <a:chExt cx="2108" cy="2214"/>
          </a:xfrm>
        </p:grpSpPr>
        <p:sp>
          <p:nvSpPr>
            <p:cNvPr id="6" name="AutoShape 3"/>
            <p:cNvSpPr>
              <a:spLocks noChangeAspect="1" noChangeArrowheads="1" noTextEdit="1"/>
            </p:cNvSpPr>
            <p:nvPr/>
          </p:nvSpPr>
          <p:spPr bwMode="auto">
            <a:xfrm>
              <a:off x="2927" y="1409"/>
              <a:ext cx="2108" cy="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Line 5"/>
            <p:cNvSpPr>
              <a:spLocks noChangeShapeType="1"/>
            </p:cNvSpPr>
            <p:nvPr/>
          </p:nvSpPr>
          <p:spPr bwMode="auto">
            <a:xfrm>
              <a:off x="3981" y="1409"/>
              <a:ext cx="0" cy="2214"/>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Line 6"/>
            <p:cNvSpPr>
              <a:spLocks noChangeShapeType="1"/>
            </p:cNvSpPr>
            <p:nvPr/>
          </p:nvSpPr>
          <p:spPr bwMode="auto">
            <a:xfrm>
              <a:off x="2929" y="2175"/>
              <a:ext cx="2104" cy="684"/>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Line 7"/>
            <p:cNvSpPr>
              <a:spLocks noChangeShapeType="1"/>
            </p:cNvSpPr>
            <p:nvPr/>
          </p:nvSpPr>
          <p:spPr bwMode="auto">
            <a:xfrm flipV="1">
              <a:off x="3331" y="1621"/>
              <a:ext cx="1300" cy="179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8"/>
            <p:cNvSpPr>
              <a:spLocks noChangeShapeType="1"/>
            </p:cNvSpPr>
            <p:nvPr/>
          </p:nvSpPr>
          <p:spPr bwMode="auto">
            <a:xfrm flipH="1" flipV="1">
              <a:off x="3331" y="1621"/>
              <a:ext cx="1300" cy="179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9"/>
            <p:cNvSpPr>
              <a:spLocks noChangeShapeType="1"/>
            </p:cNvSpPr>
            <p:nvPr/>
          </p:nvSpPr>
          <p:spPr bwMode="auto">
            <a:xfrm flipH="1">
              <a:off x="2929" y="2175"/>
              <a:ext cx="2104" cy="684"/>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3397" y="1901"/>
              <a:ext cx="1168" cy="1168"/>
            </a:xfrm>
            <a:custGeom>
              <a:avLst/>
              <a:gdLst>
                <a:gd name="T0" fmla="*/ 1168 w 1168"/>
                <a:gd name="T1" fmla="*/ 614 h 1168"/>
                <a:gd name="T2" fmla="*/ 1156 w 1168"/>
                <a:gd name="T3" fmla="*/ 702 h 1168"/>
                <a:gd name="T4" fmla="*/ 1132 w 1168"/>
                <a:gd name="T5" fmla="*/ 784 h 1168"/>
                <a:gd name="T6" fmla="*/ 1098 w 1168"/>
                <a:gd name="T7" fmla="*/ 862 h 1168"/>
                <a:gd name="T8" fmla="*/ 1052 w 1168"/>
                <a:gd name="T9" fmla="*/ 934 h 1168"/>
                <a:gd name="T10" fmla="*/ 996 w 1168"/>
                <a:gd name="T11" fmla="*/ 996 h 1168"/>
                <a:gd name="T12" fmla="*/ 934 w 1168"/>
                <a:gd name="T13" fmla="*/ 1052 h 1168"/>
                <a:gd name="T14" fmla="*/ 862 w 1168"/>
                <a:gd name="T15" fmla="*/ 1098 h 1168"/>
                <a:gd name="T16" fmla="*/ 784 w 1168"/>
                <a:gd name="T17" fmla="*/ 1132 h 1168"/>
                <a:gd name="T18" fmla="*/ 702 w 1168"/>
                <a:gd name="T19" fmla="*/ 1156 h 1168"/>
                <a:gd name="T20" fmla="*/ 614 w 1168"/>
                <a:gd name="T21" fmla="*/ 1166 h 1168"/>
                <a:gd name="T22" fmla="*/ 554 w 1168"/>
                <a:gd name="T23" fmla="*/ 1166 h 1168"/>
                <a:gd name="T24" fmla="*/ 466 w 1168"/>
                <a:gd name="T25" fmla="*/ 1156 h 1168"/>
                <a:gd name="T26" fmla="*/ 384 w 1168"/>
                <a:gd name="T27" fmla="*/ 1132 h 1168"/>
                <a:gd name="T28" fmla="*/ 306 w 1168"/>
                <a:gd name="T29" fmla="*/ 1098 h 1168"/>
                <a:gd name="T30" fmla="*/ 234 w 1168"/>
                <a:gd name="T31" fmla="*/ 1052 h 1168"/>
                <a:gd name="T32" fmla="*/ 172 w 1168"/>
                <a:gd name="T33" fmla="*/ 996 h 1168"/>
                <a:gd name="T34" fmla="*/ 116 w 1168"/>
                <a:gd name="T35" fmla="*/ 934 h 1168"/>
                <a:gd name="T36" fmla="*/ 70 w 1168"/>
                <a:gd name="T37" fmla="*/ 862 h 1168"/>
                <a:gd name="T38" fmla="*/ 36 w 1168"/>
                <a:gd name="T39" fmla="*/ 784 h 1168"/>
                <a:gd name="T40" fmla="*/ 12 w 1168"/>
                <a:gd name="T41" fmla="*/ 702 h 1168"/>
                <a:gd name="T42" fmla="*/ 0 w 1168"/>
                <a:gd name="T43" fmla="*/ 614 h 1168"/>
                <a:gd name="T44" fmla="*/ 0 w 1168"/>
                <a:gd name="T45" fmla="*/ 554 h 1168"/>
                <a:gd name="T46" fmla="*/ 12 w 1168"/>
                <a:gd name="T47" fmla="*/ 466 h 1168"/>
                <a:gd name="T48" fmla="*/ 36 w 1168"/>
                <a:gd name="T49" fmla="*/ 382 h 1168"/>
                <a:gd name="T50" fmla="*/ 70 w 1168"/>
                <a:gd name="T51" fmla="*/ 306 h 1168"/>
                <a:gd name="T52" fmla="*/ 116 w 1168"/>
                <a:gd name="T53" fmla="*/ 234 h 1168"/>
                <a:gd name="T54" fmla="*/ 172 w 1168"/>
                <a:gd name="T55" fmla="*/ 170 h 1168"/>
                <a:gd name="T56" fmla="*/ 234 w 1168"/>
                <a:gd name="T57" fmla="*/ 116 h 1168"/>
                <a:gd name="T58" fmla="*/ 306 w 1168"/>
                <a:gd name="T59" fmla="*/ 70 h 1168"/>
                <a:gd name="T60" fmla="*/ 384 w 1168"/>
                <a:gd name="T61" fmla="*/ 36 h 1168"/>
                <a:gd name="T62" fmla="*/ 466 w 1168"/>
                <a:gd name="T63" fmla="*/ 12 h 1168"/>
                <a:gd name="T64" fmla="*/ 554 w 1168"/>
                <a:gd name="T65" fmla="*/ 0 h 1168"/>
                <a:gd name="T66" fmla="*/ 614 w 1168"/>
                <a:gd name="T67" fmla="*/ 0 h 1168"/>
                <a:gd name="T68" fmla="*/ 702 w 1168"/>
                <a:gd name="T69" fmla="*/ 12 h 1168"/>
                <a:gd name="T70" fmla="*/ 784 w 1168"/>
                <a:gd name="T71" fmla="*/ 36 h 1168"/>
                <a:gd name="T72" fmla="*/ 862 w 1168"/>
                <a:gd name="T73" fmla="*/ 70 h 1168"/>
                <a:gd name="T74" fmla="*/ 934 w 1168"/>
                <a:gd name="T75" fmla="*/ 116 h 1168"/>
                <a:gd name="T76" fmla="*/ 996 w 1168"/>
                <a:gd name="T77" fmla="*/ 170 h 1168"/>
                <a:gd name="T78" fmla="*/ 1052 w 1168"/>
                <a:gd name="T79" fmla="*/ 234 h 1168"/>
                <a:gd name="T80" fmla="*/ 1098 w 1168"/>
                <a:gd name="T81" fmla="*/ 306 h 1168"/>
                <a:gd name="T82" fmla="*/ 1132 w 1168"/>
                <a:gd name="T83" fmla="*/ 382 h 1168"/>
                <a:gd name="T84" fmla="*/ 1156 w 1168"/>
                <a:gd name="T85" fmla="*/ 466 h 1168"/>
                <a:gd name="T86" fmla="*/ 1168 w 1168"/>
                <a:gd name="T87" fmla="*/ 554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8" h="1168">
                  <a:moveTo>
                    <a:pt x="1168" y="584"/>
                  </a:moveTo>
                  <a:lnTo>
                    <a:pt x="1168" y="584"/>
                  </a:lnTo>
                  <a:lnTo>
                    <a:pt x="1168" y="614"/>
                  </a:lnTo>
                  <a:lnTo>
                    <a:pt x="1164" y="644"/>
                  </a:lnTo>
                  <a:lnTo>
                    <a:pt x="1162" y="672"/>
                  </a:lnTo>
                  <a:lnTo>
                    <a:pt x="1156" y="702"/>
                  </a:lnTo>
                  <a:lnTo>
                    <a:pt x="1150" y="730"/>
                  </a:lnTo>
                  <a:lnTo>
                    <a:pt x="1142" y="758"/>
                  </a:lnTo>
                  <a:lnTo>
                    <a:pt x="1132" y="784"/>
                  </a:lnTo>
                  <a:lnTo>
                    <a:pt x="1122" y="810"/>
                  </a:lnTo>
                  <a:lnTo>
                    <a:pt x="1110" y="836"/>
                  </a:lnTo>
                  <a:lnTo>
                    <a:pt x="1098" y="862"/>
                  </a:lnTo>
                  <a:lnTo>
                    <a:pt x="1084" y="886"/>
                  </a:lnTo>
                  <a:lnTo>
                    <a:pt x="1068" y="910"/>
                  </a:lnTo>
                  <a:lnTo>
                    <a:pt x="1052" y="934"/>
                  </a:lnTo>
                  <a:lnTo>
                    <a:pt x="1034" y="956"/>
                  </a:lnTo>
                  <a:lnTo>
                    <a:pt x="1016" y="976"/>
                  </a:lnTo>
                  <a:lnTo>
                    <a:pt x="996" y="996"/>
                  </a:lnTo>
                  <a:lnTo>
                    <a:pt x="976" y="1016"/>
                  </a:lnTo>
                  <a:lnTo>
                    <a:pt x="956" y="1034"/>
                  </a:lnTo>
                  <a:lnTo>
                    <a:pt x="934" y="1052"/>
                  </a:lnTo>
                  <a:lnTo>
                    <a:pt x="910" y="1068"/>
                  </a:lnTo>
                  <a:lnTo>
                    <a:pt x="886" y="1084"/>
                  </a:lnTo>
                  <a:lnTo>
                    <a:pt x="862" y="1098"/>
                  </a:lnTo>
                  <a:lnTo>
                    <a:pt x="838" y="1110"/>
                  </a:lnTo>
                  <a:lnTo>
                    <a:pt x="812" y="1122"/>
                  </a:lnTo>
                  <a:lnTo>
                    <a:pt x="784" y="1132"/>
                  </a:lnTo>
                  <a:lnTo>
                    <a:pt x="758" y="1142"/>
                  </a:lnTo>
                  <a:lnTo>
                    <a:pt x="730" y="1150"/>
                  </a:lnTo>
                  <a:lnTo>
                    <a:pt x="702" y="1156"/>
                  </a:lnTo>
                  <a:lnTo>
                    <a:pt x="672" y="1160"/>
                  </a:lnTo>
                  <a:lnTo>
                    <a:pt x="644" y="1164"/>
                  </a:lnTo>
                  <a:lnTo>
                    <a:pt x="614" y="1166"/>
                  </a:lnTo>
                  <a:lnTo>
                    <a:pt x="584" y="1168"/>
                  </a:lnTo>
                  <a:lnTo>
                    <a:pt x="584" y="1168"/>
                  </a:lnTo>
                  <a:lnTo>
                    <a:pt x="554" y="1166"/>
                  </a:lnTo>
                  <a:lnTo>
                    <a:pt x="524" y="1164"/>
                  </a:lnTo>
                  <a:lnTo>
                    <a:pt x="496" y="1160"/>
                  </a:lnTo>
                  <a:lnTo>
                    <a:pt x="466" y="1156"/>
                  </a:lnTo>
                  <a:lnTo>
                    <a:pt x="438" y="1150"/>
                  </a:lnTo>
                  <a:lnTo>
                    <a:pt x="410" y="1142"/>
                  </a:lnTo>
                  <a:lnTo>
                    <a:pt x="384" y="1132"/>
                  </a:lnTo>
                  <a:lnTo>
                    <a:pt x="356" y="1122"/>
                  </a:lnTo>
                  <a:lnTo>
                    <a:pt x="330" y="1110"/>
                  </a:lnTo>
                  <a:lnTo>
                    <a:pt x="306" y="1098"/>
                  </a:lnTo>
                  <a:lnTo>
                    <a:pt x="282" y="1084"/>
                  </a:lnTo>
                  <a:lnTo>
                    <a:pt x="258" y="1068"/>
                  </a:lnTo>
                  <a:lnTo>
                    <a:pt x="234" y="1052"/>
                  </a:lnTo>
                  <a:lnTo>
                    <a:pt x="212" y="1034"/>
                  </a:lnTo>
                  <a:lnTo>
                    <a:pt x="192" y="1016"/>
                  </a:lnTo>
                  <a:lnTo>
                    <a:pt x="172" y="996"/>
                  </a:lnTo>
                  <a:lnTo>
                    <a:pt x="152" y="976"/>
                  </a:lnTo>
                  <a:lnTo>
                    <a:pt x="134" y="956"/>
                  </a:lnTo>
                  <a:lnTo>
                    <a:pt x="116" y="934"/>
                  </a:lnTo>
                  <a:lnTo>
                    <a:pt x="100" y="910"/>
                  </a:lnTo>
                  <a:lnTo>
                    <a:pt x="84" y="886"/>
                  </a:lnTo>
                  <a:lnTo>
                    <a:pt x="70" y="862"/>
                  </a:lnTo>
                  <a:lnTo>
                    <a:pt x="58" y="836"/>
                  </a:lnTo>
                  <a:lnTo>
                    <a:pt x="46" y="810"/>
                  </a:lnTo>
                  <a:lnTo>
                    <a:pt x="36" y="784"/>
                  </a:lnTo>
                  <a:lnTo>
                    <a:pt x="26" y="758"/>
                  </a:lnTo>
                  <a:lnTo>
                    <a:pt x="18" y="730"/>
                  </a:lnTo>
                  <a:lnTo>
                    <a:pt x="12" y="702"/>
                  </a:lnTo>
                  <a:lnTo>
                    <a:pt x="6" y="672"/>
                  </a:lnTo>
                  <a:lnTo>
                    <a:pt x="4" y="644"/>
                  </a:lnTo>
                  <a:lnTo>
                    <a:pt x="0" y="614"/>
                  </a:lnTo>
                  <a:lnTo>
                    <a:pt x="0" y="584"/>
                  </a:lnTo>
                  <a:lnTo>
                    <a:pt x="0" y="584"/>
                  </a:lnTo>
                  <a:lnTo>
                    <a:pt x="0" y="554"/>
                  </a:lnTo>
                  <a:lnTo>
                    <a:pt x="4" y="524"/>
                  </a:lnTo>
                  <a:lnTo>
                    <a:pt x="6" y="494"/>
                  </a:lnTo>
                  <a:lnTo>
                    <a:pt x="12" y="466"/>
                  </a:lnTo>
                  <a:lnTo>
                    <a:pt x="18" y="438"/>
                  </a:lnTo>
                  <a:lnTo>
                    <a:pt x="26" y="410"/>
                  </a:lnTo>
                  <a:lnTo>
                    <a:pt x="36" y="382"/>
                  </a:lnTo>
                  <a:lnTo>
                    <a:pt x="46" y="356"/>
                  </a:lnTo>
                  <a:lnTo>
                    <a:pt x="58" y="330"/>
                  </a:lnTo>
                  <a:lnTo>
                    <a:pt x="70" y="306"/>
                  </a:lnTo>
                  <a:lnTo>
                    <a:pt x="84" y="280"/>
                  </a:lnTo>
                  <a:lnTo>
                    <a:pt x="100" y="258"/>
                  </a:lnTo>
                  <a:lnTo>
                    <a:pt x="116" y="234"/>
                  </a:lnTo>
                  <a:lnTo>
                    <a:pt x="134" y="212"/>
                  </a:lnTo>
                  <a:lnTo>
                    <a:pt x="152" y="190"/>
                  </a:lnTo>
                  <a:lnTo>
                    <a:pt x="172" y="170"/>
                  </a:lnTo>
                  <a:lnTo>
                    <a:pt x="192" y="152"/>
                  </a:lnTo>
                  <a:lnTo>
                    <a:pt x="212" y="134"/>
                  </a:lnTo>
                  <a:lnTo>
                    <a:pt x="234" y="116"/>
                  </a:lnTo>
                  <a:lnTo>
                    <a:pt x="258" y="100"/>
                  </a:lnTo>
                  <a:lnTo>
                    <a:pt x="282" y="84"/>
                  </a:lnTo>
                  <a:lnTo>
                    <a:pt x="306" y="70"/>
                  </a:lnTo>
                  <a:lnTo>
                    <a:pt x="330" y="58"/>
                  </a:lnTo>
                  <a:lnTo>
                    <a:pt x="356" y="46"/>
                  </a:lnTo>
                  <a:lnTo>
                    <a:pt x="384" y="36"/>
                  </a:lnTo>
                  <a:lnTo>
                    <a:pt x="410" y="26"/>
                  </a:lnTo>
                  <a:lnTo>
                    <a:pt x="438" y="18"/>
                  </a:lnTo>
                  <a:lnTo>
                    <a:pt x="466" y="12"/>
                  </a:lnTo>
                  <a:lnTo>
                    <a:pt x="496" y="6"/>
                  </a:lnTo>
                  <a:lnTo>
                    <a:pt x="524" y="2"/>
                  </a:lnTo>
                  <a:lnTo>
                    <a:pt x="554" y="0"/>
                  </a:lnTo>
                  <a:lnTo>
                    <a:pt x="584" y="0"/>
                  </a:lnTo>
                  <a:lnTo>
                    <a:pt x="584" y="0"/>
                  </a:lnTo>
                  <a:lnTo>
                    <a:pt x="614" y="0"/>
                  </a:lnTo>
                  <a:lnTo>
                    <a:pt x="644" y="2"/>
                  </a:lnTo>
                  <a:lnTo>
                    <a:pt x="672" y="6"/>
                  </a:lnTo>
                  <a:lnTo>
                    <a:pt x="702" y="12"/>
                  </a:lnTo>
                  <a:lnTo>
                    <a:pt x="730" y="18"/>
                  </a:lnTo>
                  <a:lnTo>
                    <a:pt x="758" y="26"/>
                  </a:lnTo>
                  <a:lnTo>
                    <a:pt x="784" y="36"/>
                  </a:lnTo>
                  <a:lnTo>
                    <a:pt x="812" y="46"/>
                  </a:lnTo>
                  <a:lnTo>
                    <a:pt x="838" y="58"/>
                  </a:lnTo>
                  <a:lnTo>
                    <a:pt x="862" y="70"/>
                  </a:lnTo>
                  <a:lnTo>
                    <a:pt x="886" y="84"/>
                  </a:lnTo>
                  <a:lnTo>
                    <a:pt x="910" y="100"/>
                  </a:lnTo>
                  <a:lnTo>
                    <a:pt x="934" y="116"/>
                  </a:lnTo>
                  <a:lnTo>
                    <a:pt x="956" y="134"/>
                  </a:lnTo>
                  <a:lnTo>
                    <a:pt x="976" y="152"/>
                  </a:lnTo>
                  <a:lnTo>
                    <a:pt x="996" y="170"/>
                  </a:lnTo>
                  <a:lnTo>
                    <a:pt x="1016" y="190"/>
                  </a:lnTo>
                  <a:lnTo>
                    <a:pt x="1034" y="212"/>
                  </a:lnTo>
                  <a:lnTo>
                    <a:pt x="1052" y="234"/>
                  </a:lnTo>
                  <a:lnTo>
                    <a:pt x="1068" y="258"/>
                  </a:lnTo>
                  <a:lnTo>
                    <a:pt x="1084" y="280"/>
                  </a:lnTo>
                  <a:lnTo>
                    <a:pt x="1098" y="306"/>
                  </a:lnTo>
                  <a:lnTo>
                    <a:pt x="1110" y="330"/>
                  </a:lnTo>
                  <a:lnTo>
                    <a:pt x="1122" y="356"/>
                  </a:lnTo>
                  <a:lnTo>
                    <a:pt x="1132" y="382"/>
                  </a:lnTo>
                  <a:lnTo>
                    <a:pt x="1142" y="410"/>
                  </a:lnTo>
                  <a:lnTo>
                    <a:pt x="1150" y="438"/>
                  </a:lnTo>
                  <a:lnTo>
                    <a:pt x="1156" y="466"/>
                  </a:lnTo>
                  <a:lnTo>
                    <a:pt x="1162" y="494"/>
                  </a:lnTo>
                  <a:lnTo>
                    <a:pt x="1164" y="524"/>
                  </a:lnTo>
                  <a:lnTo>
                    <a:pt x="1168" y="554"/>
                  </a:lnTo>
                  <a:lnTo>
                    <a:pt x="1168" y="584"/>
                  </a:lnTo>
                  <a:lnTo>
                    <a:pt x="1168" y="584"/>
                  </a:lnTo>
                  <a:close/>
                </a:path>
              </a:pathLst>
            </a:custGeom>
            <a:solidFill>
              <a:srgbClr val="0F7DC2"/>
            </a:solidFill>
            <a:ln w="12700">
              <a:solidFill>
                <a:srgbClr val="FFFFFF"/>
              </a:solidFill>
              <a:prstDash val="solid"/>
              <a:round/>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2"/>
                  </a:solidFill>
                </a:rPr>
                <a:t>Least privilege</a:t>
              </a:r>
            </a:p>
          </p:txBody>
        </p:sp>
      </p:grpSp>
      <p:sp>
        <p:nvSpPr>
          <p:cNvPr id="13" name="TextBox 12"/>
          <p:cNvSpPr txBox="1"/>
          <p:nvPr/>
        </p:nvSpPr>
        <p:spPr>
          <a:xfrm>
            <a:off x="5346810" y="1764269"/>
            <a:ext cx="2072555" cy="369332"/>
          </a:xfrm>
          <a:prstGeom prst="rect">
            <a:avLst/>
          </a:prstGeom>
          <a:noFill/>
        </p:spPr>
        <p:txBody>
          <a:bodyPr wrap="none" rtlCol="0">
            <a:spAutoFit/>
          </a:bodyPr>
          <a:lstStyle/>
          <a:p>
            <a:r>
              <a:rPr lang="en-US" dirty="0"/>
              <a:t>Separation of duties</a:t>
            </a:r>
          </a:p>
        </p:txBody>
      </p:sp>
      <p:sp>
        <p:nvSpPr>
          <p:cNvPr id="14" name="TextBox 13"/>
          <p:cNvSpPr txBox="1"/>
          <p:nvPr/>
        </p:nvSpPr>
        <p:spPr>
          <a:xfrm>
            <a:off x="7352301" y="2240138"/>
            <a:ext cx="1672637" cy="369332"/>
          </a:xfrm>
          <a:prstGeom prst="rect">
            <a:avLst/>
          </a:prstGeom>
          <a:noFill/>
        </p:spPr>
        <p:txBody>
          <a:bodyPr wrap="none" rtlCol="0">
            <a:spAutoFit/>
          </a:bodyPr>
          <a:lstStyle/>
          <a:p>
            <a:r>
              <a:rPr lang="en-US" dirty="0"/>
              <a:t>Split knowledge</a:t>
            </a:r>
          </a:p>
        </p:txBody>
      </p:sp>
      <p:sp>
        <p:nvSpPr>
          <p:cNvPr id="15" name="TextBox 14"/>
          <p:cNvSpPr txBox="1"/>
          <p:nvPr/>
        </p:nvSpPr>
        <p:spPr>
          <a:xfrm>
            <a:off x="7989888" y="3216554"/>
            <a:ext cx="1500795" cy="369332"/>
          </a:xfrm>
          <a:prstGeom prst="rect">
            <a:avLst/>
          </a:prstGeom>
          <a:noFill/>
        </p:spPr>
        <p:txBody>
          <a:bodyPr wrap="none" rtlCol="0">
            <a:spAutoFit/>
          </a:bodyPr>
          <a:lstStyle/>
          <a:p>
            <a:r>
              <a:rPr lang="en-US" dirty="0"/>
              <a:t>Need to know</a:t>
            </a:r>
          </a:p>
        </p:txBody>
      </p:sp>
      <p:sp>
        <p:nvSpPr>
          <p:cNvPr id="16" name="TextBox 15"/>
          <p:cNvSpPr txBox="1"/>
          <p:nvPr/>
        </p:nvSpPr>
        <p:spPr>
          <a:xfrm>
            <a:off x="7989888" y="4405590"/>
            <a:ext cx="1353191" cy="369332"/>
          </a:xfrm>
          <a:prstGeom prst="rect">
            <a:avLst/>
          </a:prstGeom>
          <a:noFill/>
        </p:spPr>
        <p:txBody>
          <a:bodyPr wrap="none" rtlCol="0">
            <a:spAutoFit/>
          </a:bodyPr>
          <a:lstStyle/>
          <a:p>
            <a:r>
              <a:rPr lang="en-US" dirty="0"/>
              <a:t>Job rotation</a:t>
            </a:r>
          </a:p>
        </p:txBody>
      </p:sp>
      <p:sp>
        <p:nvSpPr>
          <p:cNvPr id="17" name="TextBox 16"/>
          <p:cNvSpPr txBox="1"/>
          <p:nvPr/>
        </p:nvSpPr>
        <p:spPr>
          <a:xfrm>
            <a:off x="7354294" y="5396985"/>
            <a:ext cx="1424877" cy="369332"/>
          </a:xfrm>
          <a:prstGeom prst="rect">
            <a:avLst/>
          </a:prstGeom>
          <a:noFill/>
        </p:spPr>
        <p:txBody>
          <a:bodyPr wrap="none" rtlCol="0">
            <a:spAutoFit/>
          </a:bodyPr>
          <a:lstStyle/>
          <a:p>
            <a:r>
              <a:rPr lang="en-US" dirty="0"/>
              <a:t>HR processes</a:t>
            </a:r>
          </a:p>
        </p:txBody>
      </p:sp>
      <p:sp>
        <p:nvSpPr>
          <p:cNvPr id="18" name="TextBox 17"/>
          <p:cNvSpPr txBox="1"/>
          <p:nvPr/>
        </p:nvSpPr>
        <p:spPr>
          <a:xfrm>
            <a:off x="3216145" y="5396985"/>
            <a:ext cx="2078711" cy="369332"/>
          </a:xfrm>
          <a:prstGeom prst="rect">
            <a:avLst/>
          </a:prstGeom>
          <a:noFill/>
        </p:spPr>
        <p:txBody>
          <a:bodyPr wrap="none" rtlCol="0">
            <a:spAutoFit/>
          </a:bodyPr>
          <a:lstStyle/>
          <a:p>
            <a:r>
              <a:rPr lang="en-US" dirty="0"/>
              <a:t>Termination process</a:t>
            </a:r>
          </a:p>
        </p:txBody>
      </p:sp>
      <p:sp>
        <p:nvSpPr>
          <p:cNvPr id="19" name="TextBox 18"/>
          <p:cNvSpPr txBox="1"/>
          <p:nvPr/>
        </p:nvSpPr>
        <p:spPr>
          <a:xfrm>
            <a:off x="5446774" y="5756691"/>
            <a:ext cx="1972591" cy="369332"/>
          </a:xfrm>
          <a:prstGeom prst="rect">
            <a:avLst/>
          </a:prstGeom>
          <a:noFill/>
        </p:spPr>
        <p:txBody>
          <a:bodyPr wrap="none" rtlCol="0">
            <a:spAutoFit/>
          </a:bodyPr>
          <a:lstStyle/>
          <a:p>
            <a:r>
              <a:rPr lang="en-US" dirty="0"/>
              <a:t>Background checks</a:t>
            </a:r>
          </a:p>
        </p:txBody>
      </p:sp>
      <p:sp>
        <p:nvSpPr>
          <p:cNvPr id="20" name="TextBox 19"/>
          <p:cNvSpPr txBox="1"/>
          <p:nvPr/>
        </p:nvSpPr>
        <p:spPr>
          <a:xfrm>
            <a:off x="3171574" y="4421217"/>
            <a:ext cx="1488997" cy="369332"/>
          </a:xfrm>
          <a:prstGeom prst="rect">
            <a:avLst/>
          </a:prstGeom>
          <a:noFill/>
        </p:spPr>
        <p:txBody>
          <a:bodyPr wrap="none" rtlCol="0">
            <a:spAutoFit/>
          </a:bodyPr>
          <a:lstStyle/>
          <a:p>
            <a:r>
              <a:rPr lang="en-US" dirty="0"/>
              <a:t>Access review</a:t>
            </a:r>
          </a:p>
        </p:txBody>
      </p:sp>
      <p:sp>
        <p:nvSpPr>
          <p:cNvPr id="21" name="TextBox 20"/>
          <p:cNvSpPr txBox="1"/>
          <p:nvPr/>
        </p:nvSpPr>
        <p:spPr>
          <a:xfrm>
            <a:off x="3865630" y="3266206"/>
            <a:ext cx="780983" cy="369332"/>
          </a:xfrm>
          <a:prstGeom prst="rect">
            <a:avLst/>
          </a:prstGeom>
          <a:noFill/>
        </p:spPr>
        <p:txBody>
          <a:bodyPr wrap="none" rtlCol="0">
            <a:spAutoFit/>
          </a:bodyPr>
          <a:lstStyle/>
          <a:p>
            <a:r>
              <a:rPr lang="en-US" dirty="0"/>
              <a:t>Audits</a:t>
            </a:r>
          </a:p>
        </p:txBody>
      </p:sp>
      <p:sp>
        <p:nvSpPr>
          <p:cNvPr id="22" name="TextBox 21"/>
          <p:cNvSpPr txBox="1"/>
          <p:nvPr/>
        </p:nvSpPr>
        <p:spPr>
          <a:xfrm>
            <a:off x="4460940" y="2240138"/>
            <a:ext cx="908134" cy="369332"/>
          </a:xfrm>
          <a:prstGeom prst="rect">
            <a:avLst/>
          </a:prstGeom>
          <a:noFill/>
        </p:spPr>
        <p:txBody>
          <a:bodyPr wrap="none" rtlCol="0">
            <a:spAutoFit/>
          </a:bodyPr>
          <a:lstStyle/>
          <a:p>
            <a:r>
              <a:rPr lang="en-US" dirty="0"/>
              <a:t>Logging</a:t>
            </a:r>
          </a:p>
        </p:txBody>
      </p:sp>
    </p:spTree>
    <p:extLst>
      <p:ext uri="{BB962C8B-B14F-4D97-AF65-F5344CB8AC3E}">
        <p14:creationId xmlns:p14="http://schemas.microsoft.com/office/powerpoint/2010/main" val="332737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97063" y="238124"/>
            <a:ext cx="4363453" cy="1325563"/>
          </a:xfrm>
        </p:spPr>
        <p:txBody>
          <a:bodyPr/>
          <a:lstStyle/>
          <a:p>
            <a:r>
              <a:rPr lang="en-US" dirty="0"/>
              <a:t>Types of threats</a:t>
            </a:r>
          </a:p>
        </p:txBody>
      </p:sp>
      <p:sp>
        <p:nvSpPr>
          <p:cNvPr id="57" name="TextBox 56"/>
          <p:cNvSpPr txBox="1"/>
          <p:nvPr/>
        </p:nvSpPr>
        <p:spPr>
          <a:xfrm>
            <a:off x="3065386" y="2425865"/>
            <a:ext cx="2768900" cy="646331"/>
          </a:xfrm>
          <a:prstGeom prst="rect">
            <a:avLst/>
          </a:prstGeom>
          <a:noFill/>
        </p:spPr>
        <p:txBody>
          <a:bodyPr wrap="none" rtlCol="0">
            <a:spAutoFit/>
          </a:bodyPr>
          <a:lstStyle/>
          <a:p>
            <a:r>
              <a:rPr lang="en-US" dirty="0"/>
              <a:t>Natural threats: storms, </a:t>
            </a:r>
          </a:p>
          <a:p>
            <a:r>
              <a:rPr lang="en-US" dirty="0"/>
              <a:t>Cold/heat, earthquake, etc.</a:t>
            </a:r>
          </a:p>
        </p:txBody>
      </p:sp>
      <p:sp>
        <p:nvSpPr>
          <p:cNvPr id="58" name="TextBox 57"/>
          <p:cNvSpPr txBox="1"/>
          <p:nvPr/>
        </p:nvSpPr>
        <p:spPr>
          <a:xfrm>
            <a:off x="3065386" y="4894560"/>
            <a:ext cx="2945230" cy="923330"/>
          </a:xfrm>
          <a:prstGeom prst="rect">
            <a:avLst/>
          </a:prstGeom>
          <a:noFill/>
        </p:spPr>
        <p:txBody>
          <a:bodyPr wrap="none" rtlCol="0">
            <a:spAutoFit/>
          </a:bodyPr>
          <a:lstStyle/>
          <a:p>
            <a:r>
              <a:rPr lang="en-US" dirty="0"/>
              <a:t>Malicious human:</a:t>
            </a:r>
          </a:p>
          <a:p>
            <a:r>
              <a:rPr lang="en-US" dirty="0"/>
              <a:t>Hacker/cracker, espionage, </a:t>
            </a:r>
            <a:br>
              <a:rPr lang="en-US" dirty="0"/>
            </a:br>
            <a:r>
              <a:rPr lang="en-US" dirty="0"/>
              <a:t>disgruntled former employee</a:t>
            </a:r>
          </a:p>
        </p:txBody>
      </p:sp>
      <p:grpSp>
        <p:nvGrpSpPr>
          <p:cNvPr id="61" name="Group 57"/>
          <p:cNvGrpSpPr>
            <a:grpSpLocks noChangeAspect="1"/>
          </p:cNvGrpSpPr>
          <p:nvPr/>
        </p:nvGrpSpPr>
        <p:grpSpPr bwMode="auto">
          <a:xfrm>
            <a:off x="1268413" y="2130425"/>
            <a:ext cx="6327775" cy="3733800"/>
            <a:chOff x="799" y="1342"/>
            <a:chExt cx="3986" cy="2352"/>
          </a:xfrm>
        </p:grpSpPr>
        <p:sp>
          <p:nvSpPr>
            <p:cNvPr id="63" name="Freeform 58"/>
            <p:cNvSpPr>
              <a:spLocks/>
            </p:cNvSpPr>
            <p:nvPr/>
          </p:nvSpPr>
          <p:spPr bwMode="auto">
            <a:xfrm>
              <a:off x="4267" y="2888"/>
              <a:ext cx="282" cy="282"/>
            </a:xfrm>
            <a:custGeom>
              <a:avLst/>
              <a:gdLst>
                <a:gd name="T0" fmla="*/ 278 w 282"/>
                <a:gd name="T1" fmla="*/ 110 h 282"/>
                <a:gd name="T2" fmla="*/ 278 w 282"/>
                <a:gd name="T3" fmla="*/ 110 h 282"/>
                <a:gd name="T4" fmla="*/ 282 w 282"/>
                <a:gd name="T5" fmla="*/ 128 h 282"/>
                <a:gd name="T6" fmla="*/ 282 w 282"/>
                <a:gd name="T7" fmla="*/ 148 h 282"/>
                <a:gd name="T8" fmla="*/ 280 w 282"/>
                <a:gd name="T9" fmla="*/ 166 h 282"/>
                <a:gd name="T10" fmla="*/ 276 w 282"/>
                <a:gd name="T11" fmla="*/ 182 h 282"/>
                <a:gd name="T12" fmla="*/ 270 w 282"/>
                <a:gd name="T13" fmla="*/ 198 h 282"/>
                <a:gd name="T14" fmla="*/ 262 w 282"/>
                <a:gd name="T15" fmla="*/ 214 h 282"/>
                <a:gd name="T16" fmla="*/ 252 w 282"/>
                <a:gd name="T17" fmla="*/ 228 h 282"/>
                <a:gd name="T18" fmla="*/ 242 w 282"/>
                <a:gd name="T19" fmla="*/ 242 h 282"/>
                <a:gd name="T20" fmla="*/ 228 w 282"/>
                <a:gd name="T21" fmla="*/ 252 h 282"/>
                <a:gd name="T22" fmla="*/ 214 w 282"/>
                <a:gd name="T23" fmla="*/ 262 h 282"/>
                <a:gd name="T24" fmla="*/ 198 w 282"/>
                <a:gd name="T25" fmla="*/ 270 h 282"/>
                <a:gd name="T26" fmla="*/ 182 w 282"/>
                <a:gd name="T27" fmla="*/ 276 h 282"/>
                <a:gd name="T28" fmla="*/ 164 w 282"/>
                <a:gd name="T29" fmla="*/ 280 h 282"/>
                <a:gd name="T30" fmla="*/ 146 w 282"/>
                <a:gd name="T31" fmla="*/ 282 h 282"/>
                <a:gd name="T32" fmla="*/ 128 w 282"/>
                <a:gd name="T33" fmla="*/ 282 h 282"/>
                <a:gd name="T34" fmla="*/ 110 w 282"/>
                <a:gd name="T35" fmla="*/ 278 h 282"/>
                <a:gd name="T36" fmla="*/ 110 w 282"/>
                <a:gd name="T37" fmla="*/ 278 h 282"/>
                <a:gd name="T38" fmla="*/ 90 w 282"/>
                <a:gd name="T39" fmla="*/ 274 h 282"/>
                <a:gd name="T40" fmla="*/ 72 w 282"/>
                <a:gd name="T41" fmla="*/ 266 h 282"/>
                <a:gd name="T42" fmla="*/ 56 w 282"/>
                <a:gd name="T43" fmla="*/ 254 h 282"/>
                <a:gd name="T44" fmla="*/ 42 w 282"/>
                <a:gd name="T45" fmla="*/ 242 h 282"/>
                <a:gd name="T46" fmla="*/ 28 w 282"/>
                <a:gd name="T47" fmla="*/ 226 h 282"/>
                <a:gd name="T48" fmla="*/ 18 w 282"/>
                <a:gd name="T49" fmla="*/ 210 h 282"/>
                <a:gd name="T50" fmla="*/ 10 w 282"/>
                <a:gd name="T51" fmla="*/ 192 h 282"/>
                <a:gd name="T52" fmla="*/ 4 w 282"/>
                <a:gd name="T53" fmla="*/ 174 h 282"/>
                <a:gd name="T54" fmla="*/ 4 w 282"/>
                <a:gd name="T55" fmla="*/ 174 h 282"/>
                <a:gd name="T56" fmla="*/ 0 w 282"/>
                <a:gd name="T57" fmla="*/ 154 h 282"/>
                <a:gd name="T58" fmla="*/ 0 w 282"/>
                <a:gd name="T59" fmla="*/ 136 h 282"/>
                <a:gd name="T60" fmla="*/ 2 w 282"/>
                <a:gd name="T61" fmla="*/ 118 h 282"/>
                <a:gd name="T62" fmla="*/ 6 w 282"/>
                <a:gd name="T63" fmla="*/ 100 h 282"/>
                <a:gd name="T64" fmla="*/ 12 w 282"/>
                <a:gd name="T65" fmla="*/ 84 h 282"/>
                <a:gd name="T66" fmla="*/ 20 w 282"/>
                <a:gd name="T67" fmla="*/ 68 h 282"/>
                <a:gd name="T68" fmla="*/ 30 w 282"/>
                <a:gd name="T69" fmla="*/ 54 h 282"/>
                <a:gd name="T70" fmla="*/ 42 w 282"/>
                <a:gd name="T71" fmla="*/ 42 h 282"/>
                <a:gd name="T72" fmla="*/ 54 w 282"/>
                <a:gd name="T73" fmla="*/ 30 h 282"/>
                <a:gd name="T74" fmla="*/ 68 w 282"/>
                <a:gd name="T75" fmla="*/ 20 h 282"/>
                <a:gd name="T76" fmla="*/ 84 w 282"/>
                <a:gd name="T77" fmla="*/ 12 h 282"/>
                <a:gd name="T78" fmla="*/ 100 w 282"/>
                <a:gd name="T79" fmla="*/ 6 h 282"/>
                <a:gd name="T80" fmla="*/ 118 w 282"/>
                <a:gd name="T81" fmla="*/ 2 h 282"/>
                <a:gd name="T82" fmla="*/ 136 w 282"/>
                <a:gd name="T83" fmla="*/ 0 h 282"/>
                <a:gd name="T84" fmla="*/ 154 w 282"/>
                <a:gd name="T85" fmla="*/ 2 h 282"/>
                <a:gd name="T86" fmla="*/ 174 w 282"/>
                <a:gd name="T87" fmla="*/ 4 h 282"/>
                <a:gd name="T88" fmla="*/ 174 w 282"/>
                <a:gd name="T89" fmla="*/ 4 h 282"/>
                <a:gd name="T90" fmla="*/ 192 w 282"/>
                <a:gd name="T91" fmla="*/ 10 h 282"/>
                <a:gd name="T92" fmla="*/ 210 w 282"/>
                <a:gd name="T93" fmla="*/ 18 h 282"/>
                <a:gd name="T94" fmla="*/ 226 w 282"/>
                <a:gd name="T95" fmla="*/ 28 h 282"/>
                <a:gd name="T96" fmla="*/ 242 w 282"/>
                <a:gd name="T97" fmla="*/ 42 h 282"/>
                <a:gd name="T98" fmla="*/ 254 w 282"/>
                <a:gd name="T99" fmla="*/ 56 h 282"/>
                <a:gd name="T100" fmla="*/ 264 w 282"/>
                <a:gd name="T101" fmla="*/ 72 h 282"/>
                <a:gd name="T102" fmla="*/ 274 w 282"/>
                <a:gd name="T103" fmla="*/ 90 h 282"/>
                <a:gd name="T104" fmla="*/ 278 w 282"/>
                <a:gd name="T105" fmla="*/ 110 h 282"/>
                <a:gd name="T106" fmla="*/ 278 w 282"/>
                <a:gd name="T107" fmla="*/ 1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2" h="282">
                  <a:moveTo>
                    <a:pt x="278" y="110"/>
                  </a:moveTo>
                  <a:lnTo>
                    <a:pt x="278" y="110"/>
                  </a:lnTo>
                  <a:lnTo>
                    <a:pt x="282" y="128"/>
                  </a:lnTo>
                  <a:lnTo>
                    <a:pt x="282" y="148"/>
                  </a:lnTo>
                  <a:lnTo>
                    <a:pt x="280" y="166"/>
                  </a:lnTo>
                  <a:lnTo>
                    <a:pt x="276" y="182"/>
                  </a:lnTo>
                  <a:lnTo>
                    <a:pt x="270" y="198"/>
                  </a:lnTo>
                  <a:lnTo>
                    <a:pt x="262" y="214"/>
                  </a:lnTo>
                  <a:lnTo>
                    <a:pt x="252" y="228"/>
                  </a:lnTo>
                  <a:lnTo>
                    <a:pt x="242" y="242"/>
                  </a:lnTo>
                  <a:lnTo>
                    <a:pt x="228" y="252"/>
                  </a:lnTo>
                  <a:lnTo>
                    <a:pt x="214" y="262"/>
                  </a:lnTo>
                  <a:lnTo>
                    <a:pt x="198" y="270"/>
                  </a:lnTo>
                  <a:lnTo>
                    <a:pt x="182" y="276"/>
                  </a:lnTo>
                  <a:lnTo>
                    <a:pt x="164" y="280"/>
                  </a:lnTo>
                  <a:lnTo>
                    <a:pt x="146" y="282"/>
                  </a:lnTo>
                  <a:lnTo>
                    <a:pt x="128" y="282"/>
                  </a:lnTo>
                  <a:lnTo>
                    <a:pt x="110" y="278"/>
                  </a:lnTo>
                  <a:lnTo>
                    <a:pt x="110" y="278"/>
                  </a:lnTo>
                  <a:lnTo>
                    <a:pt x="90" y="274"/>
                  </a:lnTo>
                  <a:lnTo>
                    <a:pt x="72" y="266"/>
                  </a:lnTo>
                  <a:lnTo>
                    <a:pt x="56" y="254"/>
                  </a:lnTo>
                  <a:lnTo>
                    <a:pt x="42" y="242"/>
                  </a:lnTo>
                  <a:lnTo>
                    <a:pt x="28" y="226"/>
                  </a:lnTo>
                  <a:lnTo>
                    <a:pt x="18" y="210"/>
                  </a:lnTo>
                  <a:lnTo>
                    <a:pt x="10" y="192"/>
                  </a:lnTo>
                  <a:lnTo>
                    <a:pt x="4" y="174"/>
                  </a:lnTo>
                  <a:lnTo>
                    <a:pt x="4" y="174"/>
                  </a:lnTo>
                  <a:lnTo>
                    <a:pt x="0" y="154"/>
                  </a:lnTo>
                  <a:lnTo>
                    <a:pt x="0" y="136"/>
                  </a:lnTo>
                  <a:lnTo>
                    <a:pt x="2" y="118"/>
                  </a:lnTo>
                  <a:lnTo>
                    <a:pt x="6" y="100"/>
                  </a:lnTo>
                  <a:lnTo>
                    <a:pt x="12" y="84"/>
                  </a:lnTo>
                  <a:lnTo>
                    <a:pt x="20" y="68"/>
                  </a:lnTo>
                  <a:lnTo>
                    <a:pt x="30" y="54"/>
                  </a:lnTo>
                  <a:lnTo>
                    <a:pt x="42" y="42"/>
                  </a:lnTo>
                  <a:lnTo>
                    <a:pt x="54" y="30"/>
                  </a:lnTo>
                  <a:lnTo>
                    <a:pt x="68" y="20"/>
                  </a:lnTo>
                  <a:lnTo>
                    <a:pt x="84" y="12"/>
                  </a:lnTo>
                  <a:lnTo>
                    <a:pt x="100" y="6"/>
                  </a:lnTo>
                  <a:lnTo>
                    <a:pt x="118" y="2"/>
                  </a:lnTo>
                  <a:lnTo>
                    <a:pt x="136" y="0"/>
                  </a:lnTo>
                  <a:lnTo>
                    <a:pt x="154" y="2"/>
                  </a:lnTo>
                  <a:lnTo>
                    <a:pt x="174" y="4"/>
                  </a:lnTo>
                  <a:lnTo>
                    <a:pt x="174" y="4"/>
                  </a:lnTo>
                  <a:lnTo>
                    <a:pt x="192" y="10"/>
                  </a:lnTo>
                  <a:lnTo>
                    <a:pt x="210" y="18"/>
                  </a:lnTo>
                  <a:lnTo>
                    <a:pt x="226" y="28"/>
                  </a:lnTo>
                  <a:lnTo>
                    <a:pt x="242" y="42"/>
                  </a:lnTo>
                  <a:lnTo>
                    <a:pt x="254" y="56"/>
                  </a:lnTo>
                  <a:lnTo>
                    <a:pt x="264" y="72"/>
                  </a:lnTo>
                  <a:lnTo>
                    <a:pt x="274" y="90"/>
                  </a:lnTo>
                  <a:lnTo>
                    <a:pt x="278" y="110"/>
                  </a:lnTo>
                  <a:lnTo>
                    <a:pt x="278" y="11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9"/>
            <p:cNvSpPr>
              <a:spLocks/>
            </p:cNvSpPr>
            <p:nvPr/>
          </p:nvSpPr>
          <p:spPr bwMode="auto">
            <a:xfrm>
              <a:off x="4161" y="3214"/>
              <a:ext cx="496" cy="456"/>
            </a:xfrm>
            <a:custGeom>
              <a:avLst/>
              <a:gdLst>
                <a:gd name="T0" fmla="*/ 166 w 496"/>
                <a:gd name="T1" fmla="*/ 0 h 456"/>
                <a:gd name="T2" fmla="*/ 166 w 496"/>
                <a:gd name="T3" fmla="*/ 0 h 456"/>
                <a:gd name="T4" fmla="*/ 166 w 496"/>
                <a:gd name="T5" fmla="*/ 0 h 456"/>
                <a:gd name="T6" fmla="*/ 166 w 496"/>
                <a:gd name="T7" fmla="*/ 0 h 456"/>
                <a:gd name="T8" fmla="*/ 166 w 496"/>
                <a:gd name="T9" fmla="*/ 0 h 456"/>
                <a:gd name="T10" fmla="*/ 118 w 496"/>
                <a:gd name="T11" fmla="*/ 0 h 456"/>
                <a:gd name="T12" fmla="*/ 118 w 496"/>
                <a:gd name="T13" fmla="*/ 0 h 456"/>
                <a:gd name="T14" fmla="*/ 104 w 496"/>
                <a:gd name="T15" fmla="*/ 0 h 456"/>
                <a:gd name="T16" fmla="*/ 92 w 496"/>
                <a:gd name="T17" fmla="*/ 2 h 456"/>
                <a:gd name="T18" fmla="*/ 82 w 496"/>
                <a:gd name="T19" fmla="*/ 4 h 456"/>
                <a:gd name="T20" fmla="*/ 70 w 496"/>
                <a:gd name="T21" fmla="*/ 8 h 456"/>
                <a:gd name="T22" fmla="*/ 60 w 496"/>
                <a:gd name="T23" fmla="*/ 14 h 456"/>
                <a:gd name="T24" fmla="*/ 50 w 496"/>
                <a:gd name="T25" fmla="*/ 20 h 456"/>
                <a:gd name="T26" fmla="*/ 40 w 496"/>
                <a:gd name="T27" fmla="*/ 28 h 456"/>
                <a:gd name="T28" fmla="*/ 32 w 496"/>
                <a:gd name="T29" fmla="*/ 36 h 456"/>
                <a:gd name="T30" fmla="*/ 32 w 496"/>
                <a:gd name="T31" fmla="*/ 36 h 456"/>
                <a:gd name="T32" fmla="*/ 18 w 496"/>
                <a:gd name="T33" fmla="*/ 54 h 456"/>
                <a:gd name="T34" fmla="*/ 8 w 496"/>
                <a:gd name="T35" fmla="*/ 74 h 456"/>
                <a:gd name="T36" fmla="*/ 2 w 496"/>
                <a:gd name="T37" fmla="*/ 94 h 456"/>
                <a:gd name="T38" fmla="*/ 0 w 496"/>
                <a:gd name="T39" fmla="*/ 116 h 456"/>
                <a:gd name="T40" fmla="*/ 0 w 496"/>
                <a:gd name="T41" fmla="*/ 456 h 456"/>
                <a:gd name="T42" fmla="*/ 0 w 496"/>
                <a:gd name="T43" fmla="*/ 456 h 456"/>
                <a:gd name="T44" fmla="*/ 90 w 496"/>
                <a:gd name="T45" fmla="*/ 456 h 456"/>
                <a:gd name="T46" fmla="*/ 90 w 496"/>
                <a:gd name="T47" fmla="*/ 208 h 456"/>
                <a:gd name="T48" fmla="*/ 90 w 496"/>
                <a:gd name="T49" fmla="*/ 206 h 456"/>
                <a:gd name="T50" fmla="*/ 110 w 496"/>
                <a:gd name="T51" fmla="*/ 206 h 456"/>
                <a:gd name="T52" fmla="*/ 110 w 496"/>
                <a:gd name="T53" fmla="*/ 456 h 456"/>
                <a:gd name="T54" fmla="*/ 224 w 496"/>
                <a:gd name="T55" fmla="*/ 456 h 456"/>
                <a:gd name="T56" fmla="*/ 246 w 496"/>
                <a:gd name="T57" fmla="*/ 456 h 456"/>
                <a:gd name="T58" fmla="*/ 246 w 496"/>
                <a:gd name="T59" fmla="*/ 456 h 456"/>
                <a:gd name="T60" fmla="*/ 246 w 496"/>
                <a:gd name="T61" fmla="*/ 456 h 456"/>
                <a:gd name="T62" fmla="*/ 270 w 496"/>
                <a:gd name="T63" fmla="*/ 456 h 456"/>
                <a:gd name="T64" fmla="*/ 382 w 496"/>
                <a:gd name="T65" fmla="*/ 456 h 456"/>
                <a:gd name="T66" fmla="*/ 382 w 496"/>
                <a:gd name="T67" fmla="*/ 206 h 456"/>
                <a:gd name="T68" fmla="*/ 404 w 496"/>
                <a:gd name="T69" fmla="*/ 206 h 456"/>
                <a:gd name="T70" fmla="*/ 406 w 496"/>
                <a:gd name="T71" fmla="*/ 208 h 456"/>
                <a:gd name="T72" fmla="*/ 406 w 496"/>
                <a:gd name="T73" fmla="*/ 456 h 456"/>
                <a:gd name="T74" fmla="*/ 496 w 496"/>
                <a:gd name="T75" fmla="*/ 456 h 456"/>
                <a:gd name="T76" fmla="*/ 496 w 496"/>
                <a:gd name="T77" fmla="*/ 456 h 456"/>
                <a:gd name="T78" fmla="*/ 496 w 496"/>
                <a:gd name="T79" fmla="*/ 116 h 456"/>
                <a:gd name="T80" fmla="*/ 496 w 496"/>
                <a:gd name="T81" fmla="*/ 116 h 456"/>
                <a:gd name="T82" fmla="*/ 494 w 496"/>
                <a:gd name="T83" fmla="*/ 94 h 456"/>
                <a:gd name="T84" fmla="*/ 488 w 496"/>
                <a:gd name="T85" fmla="*/ 74 h 456"/>
                <a:gd name="T86" fmla="*/ 478 w 496"/>
                <a:gd name="T87" fmla="*/ 54 h 456"/>
                <a:gd name="T88" fmla="*/ 464 w 496"/>
                <a:gd name="T89" fmla="*/ 36 h 456"/>
                <a:gd name="T90" fmla="*/ 464 w 496"/>
                <a:gd name="T91" fmla="*/ 36 h 456"/>
                <a:gd name="T92" fmla="*/ 454 w 496"/>
                <a:gd name="T93" fmla="*/ 28 h 456"/>
                <a:gd name="T94" fmla="*/ 446 w 496"/>
                <a:gd name="T95" fmla="*/ 20 h 456"/>
                <a:gd name="T96" fmla="*/ 436 w 496"/>
                <a:gd name="T97" fmla="*/ 14 h 456"/>
                <a:gd name="T98" fmla="*/ 424 w 496"/>
                <a:gd name="T99" fmla="*/ 8 h 456"/>
                <a:gd name="T100" fmla="*/ 414 w 496"/>
                <a:gd name="T101" fmla="*/ 4 h 456"/>
                <a:gd name="T102" fmla="*/ 402 w 496"/>
                <a:gd name="T103" fmla="*/ 2 h 456"/>
                <a:gd name="T104" fmla="*/ 390 w 496"/>
                <a:gd name="T105" fmla="*/ 0 h 456"/>
                <a:gd name="T106" fmla="*/ 378 w 496"/>
                <a:gd name="T107" fmla="*/ 0 h 456"/>
                <a:gd name="T108" fmla="*/ 330 w 496"/>
                <a:gd name="T109" fmla="*/ 0 h 456"/>
                <a:gd name="T110" fmla="*/ 330 w 496"/>
                <a:gd name="T111" fmla="*/ 0 h 456"/>
                <a:gd name="T112" fmla="*/ 330 w 496"/>
                <a:gd name="T113" fmla="*/ 0 h 456"/>
                <a:gd name="T114" fmla="*/ 330 w 496"/>
                <a:gd name="T115" fmla="*/ 0 h 456"/>
                <a:gd name="T116" fmla="*/ 330 w 496"/>
                <a:gd name="T117" fmla="*/ 0 h 456"/>
                <a:gd name="T118" fmla="*/ 166 w 496"/>
                <a:gd name="T119"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6" h="456">
                  <a:moveTo>
                    <a:pt x="166" y="0"/>
                  </a:moveTo>
                  <a:lnTo>
                    <a:pt x="166" y="0"/>
                  </a:lnTo>
                  <a:lnTo>
                    <a:pt x="166" y="0"/>
                  </a:lnTo>
                  <a:lnTo>
                    <a:pt x="166" y="0"/>
                  </a:lnTo>
                  <a:lnTo>
                    <a:pt x="166" y="0"/>
                  </a:lnTo>
                  <a:lnTo>
                    <a:pt x="118" y="0"/>
                  </a:lnTo>
                  <a:lnTo>
                    <a:pt x="118" y="0"/>
                  </a:lnTo>
                  <a:lnTo>
                    <a:pt x="104" y="0"/>
                  </a:lnTo>
                  <a:lnTo>
                    <a:pt x="92" y="2"/>
                  </a:lnTo>
                  <a:lnTo>
                    <a:pt x="82" y="4"/>
                  </a:lnTo>
                  <a:lnTo>
                    <a:pt x="70" y="8"/>
                  </a:lnTo>
                  <a:lnTo>
                    <a:pt x="60" y="14"/>
                  </a:lnTo>
                  <a:lnTo>
                    <a:pt x="50" y="20"/>
                  </a:lnTo>
                  <a:lnTo>
                    <a:pt x="40" y="28"/>
                  </a:lnTo>
                  <a:lnTo>
                    <a:pt x="32" y="36"/>
                  </a:lnTo>
                  <a:lnTo>
                    <a:pt x="32" y="36"/>
                  </a:lnTo>
                  <a:lnTo>
                    <a:pt x="18" y="54"/>
                  </a:lnTo>
                  <a:lnTo>
                    <a:pt x="8" y="74"/>
                  </a:lnTo>
                  <a:lnTo>
                    <a:pt x="2" y="94"/>
                  </a:lnTo>
                  <a:lnTo>
                    <a:pt x="0" y="116"/>
                  </a:lnTo>
                  <a:lnTo>
                    <a:pt x="0" y="456"/>
                  </a:lnTo>
                  <a:lnTo>
                    <a:pt x="0" y="456"/>
                  </a:lnTo>
                  <a:lnTo>
                    <a:pt x="90" y="456"/>
                  </a:lnTo>
                  <a:lnTo>
                    <a:pt x="90" y="208"/>
                  </a:lnTo>
                  <a:lnTo>
                    <a:pt x="90" y="206"/>
                  </a:lnTo>
                  <a:lnTo>
                    <a:pt x="110" y="206"/>
                  </a:lnTo>
                  <a:lnTo>
                    <a:pt x="110" y="456"/>
                  </a:lnTo>
                  <a:lnTo>
                    <a:pt x="224" y="456"/>
                  </a:lnTo>
                  <a:lnTo>
                    <a:pt x="246" y="456"/>
                  </a:lnTo>
                  <a:lnTo>
                    <a:pt x="246" y="456"/>
                  </a:lnTo>
                  <a:lnTo>
                    <a:pt x="246" y="456"/>
                  </a:lnTo>
                  <a:lnTo>
                    <a:pt x="270" y="456"/>
                  </a:lnTo>
                  <a:lnTo>
                    <a:pt x="382" y="456"/>
                  </a:lnTo>
                  <a:lnTo>
                    <a:pt x="382" y="206"/>
                  </a:lnTo>
                  <a:lnTo>
                    <a:pt x="404" y="206"/>
                  </a:lnTo>
                  <a:lnTo>
                    <a:pt x="406" y="208"/>
                  </a:lnTo>
                  <a:lnTo>
                    <a:pt x="406" y="456"/>
                  </a:lnTo>
                  <a:lnTo>
                    <a:pt x="496" y="456"/>
                  </a:lnTo>
                  <a:lnTo>
                    <a:pt x="496" y="456"/>
                  </a:lnTo>
                  <a:lnTo>
                    <a:pt x="496" y="116"/>
                  </a:lnTo>
                  <a:lnTo>
                    <a:pt x="496" y="116"/>
                  </a:lnTo>
                  <a:lnTo>
                    <a:pt x="494" y="94"/>
                  </a:lnTo>
                  <a:lnTo>
                    <a:pt x="488" y="74"/>
                  </a:lnTo>
                  <a:lnTo>
                    <a:pt x="478" y="54"/>
                  </a:lnTo>
                  <a:lnTo>
                    <a:pt x="464" y="36"/>
                  </a:lnTo>
                  <a:lnTo>
                    <a:pt x="464" y="36"/>
                  </a:lnTo>
                  <a:lnTo>
                    <a:pt x="454" y="28"/>
                  </a:lnTo>
                  <a:lnTo>
                    <a:pt x="446" y="20"/>
                  </a:lnTo>
                  <a:lnTo>
                    <a:pt x="436" y="14"/>
                  </a:lnTo>
                  <a:lnTo>
                    <a:pt x="424" y="8"/>
                  </a:lnTo>
                  <a:lnTo>
                    <a:pt x="414" y="4"/>
                  </a:lnTo>
                  <a:lnTo>
                    <a:pt x="402" y="2"/>
                  </a:lnTo>
                  <a:lnTo>
                    <a:pt x="390" y="0"/>
                  </a:lnTo>
                  <a:lnTo>
                    <a:pt x="378" y="0"/>
                  </a:lnTo>
                  <a:lnTo>
                    <a:pt x="330" y="0"/>
                  </a:lnTo>
                  <a:lnTo>
                    <a:pt x="330" y="0"/>
                  </a:lnTo>
                  <a:lnTo>
                    <a:pt x="330" y="0"/>
                  </a:lnTo>
                  <a:lnTo>
                    <a:pt x="330" y="0"/>
                  </a:lnTo>
                  <a:lnTo>
                    <a:pt x="330" y="0"/>
                  </a:lnTo>
                  <a:lnTo>
                    <a:pt x="166"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0"/>
            <p:cNvSpPr>
              <a:spLocks/>
            </p:cNvSpPr>
            <p:nvPr/>
          </p:nvSpPr>
          <p:spPr bwMode="auto">
            <a:xfrm>
              <a:off x="4369" y="3244"/>
              <a:ext cx="378" cy="342"/>
            </a:xfrm>
            <a:custGeom>
              <a:avLst/>
              <a:gdLst>
                <a:gd name="T0" fmla="*/ 78 w 378"/>
                <a:gd name="T1" fmla="*/ 342 h 342"/>
                <a:gd name="T2" fmla="*/ 78 w 378"/>
                <a:gd name="T3" fmla="*/ 318 h 342"/>
                <a:gd name="T4" fmla="*/ 88 w 378"/>
                <a:gd name="T5" fmla="*/ 316 h 342"/>
                <a:gd name="T6" fmla="*/ 144 w 378"/>
                <a:gd name="T7" fmla="*/ 308 h 342"/>
                <a:gd name="T8" fmla="*/ 144 w 378"/>
                <a:gd name="T9" fmla="*/ 260 h 342"/>
                <a:gd name="T10" fmla="*/ 0 w 378"/>
                <a:gd name="T11" fmla="*/ 260 h 342"/>
                <a:gd name="T12" fmla="*/ 0 w 378"/>
                <a:gd name="T13" fmla="*/ 236 h 342"/>
                <a:gd name="T14" fmla="*/ 0 w 378"/>
                <a:gd name="T15" fmla="*/ 0 h 342"/>
                <a:gd name="T16" fmla="*/ 378 w 378"/>
                <a:gd name="T17" fmla="*/ 0 h 342"/>
                <a:gd name="T18" fmla="*/ 378 w 378"/>
                <a:gd name="T19" fmla="*/ 236 h 342"/>
                <a:gd name="T20" fmla="*/ 378 w 378"/>
                <a:gd name="T21" fmla="*/ 260 h 342"/>
                <a:gd name="T22" fmla="*/ 234 w 378"/>
                <a:gd name="T23" fmla="*/ 260 h 342"/>
                <a:gd name="T24" fmla="*/ 234 w 378"/>
                <a:gd name="T25" fmla="*/ 308 h 342"/>
                <a:gd name="T26" fmla="*/ 298 w 378"/>
                <a:gd name="T27" fmla="*/ 318 h 342"/>
                <a:gd name="T28" fmla="*/ 298 w 378"/>
                <a:gd name="T29" fmla="*/ 318 h 342"/>
                <a:gd name="T30" fmla="*/ 300 w 378"/>
                <a:gd name="T31" fmla="*/ 318 h 342"/>
                <a:gd name="T32" fmla="*/ 300 w 378"/>
                <a:gd name="T33" fmla="*/ 342 h 342"/>
                <a:gd name="T34" fmla="*/ 78 w 378"/>
                <a:gd name="T35"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8" h="342">
                  <a:moveTo>
                    <a:pt x="78" y="342"/>
                  </a:moveTo>
                  <a:lnTo>
                    <a:pt x="78" y="318"/>
                  </a:lnTo>
                  <a:lnTo>
                    <a:pt x="88" y="316"/>
                  </a:lnTo>
                  <a:lnTo>
                    <a:pt x="144" y="308"/>
                  </a:lnTo>
                  <a:lnTo>
                    <a:pt x="144" y="260"/>
                  </a:lnTo>
                  <a:lnTo>
                    <a:pt x="0" y="260"/>
                  </a:lnTo>
                  <a:lnTo>
                    <a:pt x="0" y="236"/>
                  </a:lnTo>
                  <a:lnTo>
                    <a:pt x="0" y="0"/>
                  </a:lnTo>
                  <a:lnTo>
                    <a:pt x="378" y="0"/>
                  </a:lnTo>
                  <a:lnTo>
                    <a:pt x="378" y="236"/>
                  </a:lnTo>
                  <a:lnTo>
                    <a:pt x="378" y="260"/>
                  </a:lnTo>
                  <a:lnTo>
                    <a:pt x="234" y="260"/>
                  </a:lnTo>
                  <a:lnTo>
                    <a:pt x="234" y="308"/>
                  </a:lnTo>
                  <a:lnTo>
                    <a:pt x="298" y="318"/>
                  </a:lnTo>
                  <a:lnTo>
                    <a:pt x="298" y="318"/>
                  </a:lnTo>
                  <a:lnTo>
                    <a:pt x="300" y="318"/>
                  </a:lnTo>
                  <a:lnTo>
                    <a:pt x="300" y="342"/>
                  </a:lnTo>
                  <a:lnTo>
                    <a:pt x="78" y="3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1"/>
            <p:cNvSpPr>
              <a:spLocks noEditPoints="1"/>
            </p:cNvSpPr>
            <p:nvPr/>
          </p:nvSpPr>
          <p:spPr bwMode="auto">
            <a:xfrm>
              <a:off x="4361" y="3236"/>
              <a:ext cx="394" cy="358"/>
            </a:xfrm>
            <a:custGeom>
              <a:avLst/>
              <a:gdLst>
                <a:gd name="T0" fmla="*/ 378 w 394"/>
                <a:gd name="T1" fmla="*/ 244 h 358"/>
                <a:gd name="T2" fmla="*/ 298 w 394"/>
                <a:gd name="T3" fmla="*/ 260 h 358"/>
                <a:gd name="T4" fmla="*/ 234 w 394"/>
                <a:gd name="T5" fmla="*/ 324 h 358"/>
                <a:gd name="T6" fmla="*/ 298 w 394"/>
                <a:gd name="T7" fmla="*/ 332 h 358"/>
                <a:gd name="T8" fmla="*/ 300 w 394"/>
                <a:gd name="T9" fmla="*/ 342 h 358"/>
                <a:gd name="T10" fmla="*/ 96 w 394"/>
                <a:gd name="T11" fmla="*/ 342 h 358"/>
                <a:gd name="T12" fmla="*/ 94 w 394"/>
                <a:gd name="T13" fmla="*/ 332 h 358"/>
                <a:gd name="T14" fmla="*/ 96 w 394"/>
                <a:gd name="T15" fmla="*/ 332 h 358"/>
                <a:gd name="T16" fmla="*/ 160 w 394"/>
                <a:gd name="T17" fmla="*/ 260 h 358"/>
                <a:gd name="T18" fmla="*/ 16 w 394"/>
                <a:gd name="T19" fmla="*/ 260 h 358"/>
                <a:gd name="T20" fmla="*/ 16 w 394"/>
                <a:gd name="T21" fmla="*/ 16 h 358"/>
                <a:gd name="T22" fmla="*/ 298 w 394"/>
                <a:gd name="T23" fmla="*/ 16 h 358"/>
                <a:gd name="T24" fmla="*/ 394 w 394"/>
                <a:gd name="T25" fmla="*/ 0 h 358"/>
                <a:gd name="T26" fmla="*/ 298 w 394"/>
                <a:gd name="T27" fmla="*/ 0 h 358"/>
                <a:gd name="T28" fmla="*/ 16 w 394"/>
                <a:gd name="T29" fmla="*/ 0 h 358"/>
                <a:gd name="T30" fmla="*/ 0 w 394"/>
                <a:gd name="T31" fmla="*/ 16 h 358"/>
                <a:gd name="T32" fmla="*/ 0 w 394"/>
                <a:gd name="T33" fmla="*/ 260 h 358"/>
                <a:gd name="T34" fmla="*/ 16 w 394"/>
                <a:gd name="T35" fmla="*/ 276 h 358"/>
                <a:gd name="T36" fmla="*/ 144 w 394"/>
                <a:gd name="T37" fmla="*/ 276 h 358"/>
                <a:gd name="T38" fmla="*/ 94 w 394"/>
                <a:gd name="T39" fmla="*/ 316 h 358"/>
                <a:gd name="T40" fmla="*/ 80 w 394"/>
                <a:gd name="T41" fmla="*/ 318 h 358"/>
                <a:gd name="T42" fmla="*/ 78 w 394"/>
                <a:gd name="T43" fmla="*/ 332 h 358"/>
                <a:gd name="T44" fmla="*/ 78 w 394"/>
                <a:gd name="T45" fmla="*/ 358 h 358"/>
                <a:gd name="T46" fmla="*/ 96 w 394"/>
                <a:gd name="T47" fmla="*/ 358 h 358"/>
                <a:gd name="T48" fmla="*/ 300 w 394"/>
                <a:gd name="T49" fmla="*/ 358 h 358"/>
                <a:gd name="T50" fmla="*/ 316 w 394"/>
                <a:gd name="T51" fmla="*/ 342 h 358"/>
                <a:gd name="T52" fmla="*/ 316 w 394"/>
                <a:gd name="T53" fmla="*/ 318 h 358"/>
                <a:gd name="T54" fmla="*/ 300 w 394"/>
                <a:gd name="T55" fmla="*/ 316 h 358"/>
                <a:gd name="T56" fmla="*/ 250 w 394"/>
                <a:gd name="T57" fmla="*/ 276 h 358"/>
                <a:gd name="T58" fmla="*/ 378 w 394"/>
                <a:gd name="T59" fmla="*/ 276 h 358"/>
                <a:gd name="T60" fmla="*/ 394 w 394"/>
                <a:gd name="T61" fmla="*/ 260 h 358"/>
                <a:gd name="T62" fmla="*/ 394 w 394"/>
                <a:gd name="T63" fmla="*/ 16 h 358"/>
                <a:gd name="T64" fmla="*/ 394 w 394"/>
                <a:gd name="T6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4" h="358">
                  <a:moveTo>
                    <a:pt x="378" y="16"/>
                  </a:moveTo>
                  <a:lnTo>
                    <a:pt x="378" y="244"/>
                  </a:lnTo>
                  <a:lnTo>
                    <a:pt x="378" y="260"/>
                  </a:lnTo>
                  <a:lnTo>
                    <a:pt x="298" y="260"/>
                  </a:lnTo>
                  <a:lnTo>
                    <a:pt x="234" y="260"/>
                  </a:lnTo>
                  <a:lnTo>
                    <a:pt x="234" y="324"/>
                  </a:lnTo>
                  <a:lnTo>
                    <a:pt x="298" y="332"/>
                  </a:lnTo>
                  <a:lnTo>
                    <a:pt x="298" y="332"/>
                  </a:lnTo>
                  <a:lnTo>
                    <a:pt x="300" y="332"/>
                  </a:lnTo>
                  <a:lnTo>
                    <a:pt x="300" y="342"/>
                  </a:lnTo>
                  <a:lnTo>
                    <a:pt x="298" y="342"/>
                  </a:lnTo>
                  <a:lnTo>
                    <a:pt x="96" y="342"/>
                  </a:lnTo>
                  <a:lnTo>
                    <a:pt x="94" y="342"/>
                  </a:lnTo>
                  <a:lnTo>
                    <a:pt x="94" y="332"/>
                  </a:lnTo>
                  <a:lnTo>
                    <a:pt x="96" y="332"/>
                  </a:lnTo>
                  <a:lnTo>
                    <a:pt x="96" y="332"/>
                  </a:lnTo>
                  <a:lnTo>
                    <a:pt x="160" y="324"/>
                  </a:lnTo>
                  <a:lnTo>
                    <a:pt x="160" y="260"/>
                  </a:lnTo>
                  <a:lnTo>
                    <a:pt x="96" y="260"/>
                  </a:lnTo>
                  <a:lnTo>
                    <a:pt x="16" y="260"/>
                  </a:lnTo>
                  <a:lnTo>
                    <a:pt x="16" y="244"/>
                  </a:lnTo>
                  <a:lnTo>
                    <a:pt x="16" y="16"/>
                  </a:lnTo>
                  <a:lnTo>
                    <a:pt x="96" y="16"/>
                  </a:lnTo>
                  <a:lnTo>
                    <a:pt x="298" y="16"/>
                  </a:lnTo>
                  <a:lnTo>
                    <a:pt x="378" y="16"/>
                  </a:lnTo>
                  <a:close/>
                  <a:moveTo>
                    <a:pt x="394" y="0"/>
                  </a:moveTo>
                  <a:lnTo>
                    <a:pt x="378" y="0"/>
                  </a:lnTo>
                  <a:lnTo>
                    <a:pt x="298" y="0"/>
                  </a:lnTo>
                  <a:lnTo>
                    <a:pt x="96" y="0"/>
                  </a:lnTo>
                  <a:lnTo>
                    <a:pt x="16" y="0"/>
                  </a:lnTo>
                  <a:lnTo>
                    <a:pt x="0" y="0"/>
                  </a:lnTo>
                  <a:lnTo>
                    <a:pt x="0" y="16"/>
                  </a:lnTo>
                  <a:lnTo>
                    <a:pt x="0" y="244"/>
                  </a:lnTo>
                  <a:lnTo>
                    <a:pt x="0" y="260"/>
                  </a:lnTo>
                  <a:lnTo>
                    <a:pt x="0" y="276"/>
                  </a:lnTo>
                  <a:lnTo>
                    <a:pt x="16" y="276"/>
                  </a:lnTo>
                  <a:lnTo>
                    <a:pt x="96" y="276"/>
                  </a:lnTo>
                  <a:lnTo>
                    <a:pt x="144" y="276"/>
                  </a:lnTo>
                  <a:lnTo>
                    <a:pt x="144" y="310"/>
                  </a:lnTo>
                  <a:lnTo>
                    <a:pt x="94" y="316"/>
                  </a:lnTo>
                  <a:lnTo>
                    <a:pt x="80" y="318"/>
                  </a:lnTo>
                  <a:lnTo>
                    <a:pt x="80" y="318"/>
                  </a:lnTo>
                  <a:lnTo>
                    <a:pt x="78" y="318"/>
                  </a:lnTo>
                  <a:lnTo>
                    <a:pt x="78" y="332"/>
                  </a:lnTo>
                  <a:lnTo>
                    <a:pt x="78" y="342"/>
                  </a:lnTo>
                  <a:lnTo>
                    <a:pt x="78" y="358"/>
                  </a:lnTo>
                  <a:lnTo>
                    <a:pt x="94" y="358"/>
                  </a:lnTo>
                  <a:lnTo>
                    <a:pt x="96" y="358"/>
                  </a:lnTo>
                  <a:lnTo>
                    <a:pt x="298" y="358"/>
                  </a:lnTo>
                  <a:lnTo>
                    <a:pt x="300" y="358"/>
                  </a:lnTo>
                  <a:lnTo>
                    <a:pt x="316" y="358"/>
                  </a:lnTo>
                  <a:lnTo>
                    <a:pt x="316" y="342"/>
                  </a:lnTo>
                  <a:lnTo>
                    <a:pt x="316" y="332"/>
                  </a:lnTo>
                  <a:lnTo>
                    <a:pt x="316" y="318"/>
                  </a:lnTo>
                  <a:lnTo>
                    <a:pt x="314" y="318"/>
                  </a:lnTo>
                  <a:lnTo>
                    <a:pt x="300" y="316"/>
                  </a:lnTo>
                  <a:lnTo>
                    <a:pt x="250" y="310"/>
                  </a:lnTo>
                  <a:lnTo>
                    <a:pt x="250" y="276"/>
                  </a:lnTo>
                  <a:lnTo>
                    <a:pt x="298" y="276"/>
                  </a:lnTo>
                  <a:lnTo>
                    <a:pt x="378" y="276"/>
                  </a:lnTo>
                  <a:lnTo>
                    <a:pt x="394" y="276"/>
                  </a:lnTo>
                  <a:lnTo>
                    <a:pt x="394" y="260"/>
                  </a:lnTo>
                  <a:lnTo>
                    <a:pt x="394" y="244"/>
                  </a:lnTo>
                  <a:lnTo>
                    <a:pt x="394" y="16"/>
                  </a:lnTo>
                  <a:lnTo>
                    <a:pt x="394" y="0"/>
                  </a:lnTo>
                  <a:lnTo>
                    <a:pt x="3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2"/>
            <p:cNvSpPr>
              <a:spLocks/>
            </p:cNvSpPr>
            <p:nvPr/>
          </p:nvSpPr>
          <p:spPr bwMode="auto">
            <a:xfrm>
              <a:off x="4377" y="3252"/>
              <a:ext cx="362" cy="326"/>
            </a:xfrm>
            <a:custGeom>
              <a:avLst/>
              <a:gdLst>
                <a:gd name="T0" fmla="*/ 362 w 362"/>
                <a:gd name="T1" fmla="*/ 0 h 326"/>
                <a:gd name="T2" fmla="*/ 362 w 362"/>
                <a:gd name="T3" fmla="*/ 228 h 326"/>
                <a:gd name="T4" fmla="*/ 362 w 362"/>
                <a:gd name="T5" fmla="*/ 244 h 326"/>
                <a:gd name="T6" fmla="*/ 282 w 362"/>
                <a:gd name="T7" fmla="*/ 244 h 326"/>
                <a:gd name="T8" fmla="*/ 218 w 362"/>
                <a:gd name="T9" fmla="*/ 244 h 326"/>
                <a:gd name="T10" fmla="*/ 218 w 362"/>
                <a:gd name="T11" fmla="*/ 308 h 326"/>
                <a:gd name="T12" fmla="*/ 282 w 362"/>
                <a:gd name="T13" fmla="*/ 316 h 326"/>
                <a:gd name="T14" fmla="*/ 282 w 362"/>
                <a:gd name="T15" fmla="*/ 316 h 326"/>
                <a:gd name="T16" fmla="*/ 284 w 362"/>
                <a:gd name="T17" fmla="*/ 316 h 326"/>
                <a:gd name="T18" fmla="*/ 284 w 362"/>
                <a:gd name="T19" fmla="*/ 326 h 326"/>
                <a:gd name="T20" fmla="*/ 282 w 362"/>
                <a:gd name="T21" fmla="*/ 326 h 326"/>
                <a:gd name="T22" fmla="*/ 80 w 362"/>
                <a:gd name="T23" fmla="*/ 326 h 326"/>
                <a:gd name="T24" fmla="*/ 78 w 362"/>
                <a:gd name="T25" fmla="*/ 326 h 326"/>
                <a:gd name="T26" fmla="*/ 78 w 362"/>
                <a:gd name="T27" fmla="*/ 316 h 326"/>
                <a:gd name="T28" fmla="*/ 80 w 362"/>
                <a:gd name="T29" fmla="*/ 316 h 326"/>
                <a:gd name="T30" fmla="*/ 80 w 362"/>
                <a:gd name="T31" fmla="*/ 316 h 326"/>
                <a:gd name="T32" fmla="*/ 144 w 362"/>
                <a:gd name="T33" fmla="*/ 308 h 326"/>
                <a:gd name="T34" fmla="*/ 144 w 362"/>
                <a:gd name="T35" fmla="*/ 244 h 326"/>
                <a:gd name="T36" fmla="*/ 80 w 362"/>
                <a:gd name="T37" fmla="*/ 244 h 326"/>
                <a:gd name="T38" fmla="*/ 0 w 362"/>
                <a:gd name="T39" fmla="*/ 244 h 326"/>
                <a:gd name="T40" fmla="*/ 0 w 362"/>
                <a:gd name="T41" fmla="*/ 228 h 326"/>
                <a:gd name="T42" fmla="*/ 0 w 362"/>
                <a:gd name="T43" fmla="*/ 0 h 326"/>
                <a:gd name="T44" fmla="*/ 80 w 362"/>
                <a:gd name="T45" fmla="*/ 0 h 326"/>
                <a:gd name="T46" fmla="*/ 282 w 362"/>
                <a:gd name="T47" fmla="*/ 0 h 326"/>
                <a:gd name="T48" fmla="*/ 362 w 362"/>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2" h="326">
                  <a:moveTo>
                    <a:pt x="362" y="0"/>
                  </a:moveTo>
                  <a:lnTo>
                    <a:pt x="362" y="228"/>
                  </a:lnTo>
                  <a:lnTo>
                    <a:pt x="362" y="244"/>
                  </a:lnTo>
                  <a:lnTo>
                    <a:pt x="282" y="244"/>
                  </a:lnTo>
                  <a:lnTo>
                    <a:pt x="218" y="244"/>
                  </a:lnTo>
                  <a:lnTo>
                    <a:pt x="218" y="308"/>
                  </a:lnTo>
                  <a:lnTo>
                    <a:pt x="282" y="316"/>
                  </a:lnTo>
                  <a:lnTo>
                    <a:pt x="282" y="316"/>
                  </a:lnTo>
                  <a:lnTo>
                    <a:pt x="284" y="316"/>
                  </a:lnTo>
                  <a:lnTo>
                    <a:pt x="284" y="326"/>
                  </a:lnTo>
                  <a:lnTo>
                    <a:pt x="282" y="326"/>
                  </a:lnTo>
                  <a:lnTo>
                    <a:pt x="80" y="326"/>
                  </a:lnTo>
                  <a:lnTo>
                    <a:pt x="78" y="326"/>
                  </a:lnTo>
                  <a:lnTo>
                    <a:pt x="78" y="316"/>
                  </a:lnTo>
                  <a:lnTo>
                    <a:pt x="80" y="316"/>
                  </a:lnTo>
                  <a:lnTo>
                    <a:pt x="80" y="316"/>
                  </a:lnTo>
                  <a:lnTo>
                    <a:pt x="144" y="308"/>
                  </a:lnTo>
                  <a:lnTo>
                    <a:pt x="144" y="244"/>
                  </a:lnTo>
                  <a:lnTo>
                    <a:pt x="80" y="244"/>
                  </a:lnTo>
                  <a:lnTo>
                    <a:pt x="0" y="244"/>
                  </a:lnTo>
                  <a:lnTo>
                    <a:pt x="0" y="228"/>
                  </a:lnTo>
                  <a:lnTo>
                    <a:pt x="0" y="0"/>
                  </a:lnTo>
                  <a:lnTo>
                    <a:pt x="80" y="0"/>
                  </a:lnTo>
                  <a:lnTo>
                    <a:pt x="282" y="0"/>
                  </a:lnTo>
                  <a:lnTo>
                    <a:pt x="3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3"/>
            <p:cNvSpPr>
              <a:spLocks/>
            </p:cNvSpPr>
            <p:nvPr/>
          </p:nvSpPr>
          <p:spPr bwMode="auto">
            <a:xfrm>
              <a:off x="4361" y="3236"/>
              <a:ext cx="394" cy="358"/>
            </a:xfrm>
            <a:custGeom>
              <a:avLst/>
              <a:gdLst>
                <a:gd name="T0" fmla="*/ 394 w 394"/>
                <a:gd name="T1" fmla="*/ 0 h 358"/>
                <a:gd name="T2" fmla="*/ 378 w 394"/>
                <a:gd name="T3" fmla="*/ 0 h 358"/>
                <a:gd name="T4" fmla="*/ 298 w 394"/>
                <a:gd name="T5" fmla="*/ 0 h 358"/>
                <a:gd name="T6" fmla="*/ 96 w 394"/>
                <a:gd name="T7" fmla="*/ 0 h 358"/>
                <a:gd name="T8" fmla="*/ 16 w 394"/>
                <a:gd name="T9" fmla="*/ 0 h 358"/>
                <a:gd name="T10" fmla="*/ 0 w 394"/>
                <a:gd name="T11" fmla="*/ 0 h 358"/>
                <a:gd name="T12" fmla="*/ 0 w 394"/>
                <a:gd name="T13" fmla="*/ 16 h 358"/>
                <a:gd name="T14" fmla="*/ 0 w 394"/>
                <a:gd name="T15" fmla="*/ 244 h 358"/>
                <a:gd name="T16" fmla="*/ 0 w 394"/>
                <a:gd name="T17" fmla="*/ 260 h 358"/>
                <a:gd name="T18" fmla="*/ 0 w 394"/>
                <a:gd name="T19" fmla="*/ 276 h 358"/>
                <a:gd name="T20" fmla="*/ 16 w 394"/>
                <a:gd name="T21" fmla="*/ 276 h 358"/>
                <a:gd name="T22" fmla="*/ 96 w 394"/>
                <a:gd name="T23" fmla="*/ 276 h 358"/>
                <a:gd name="T24" fmla="*/ 144 w 394"/>
                <a:gd name="T25" fmla="*/ 276 h 358"/>
                <a:gd name="T26" fmla="*/ 144 w 394"/>
                <a:gd name="T27" fmla="*/ 310 h 358"/>
                <a:gd name="T28" fmla="*/ 94 w 394"/>
                <a:gd name="T29" fmla="*/ 316 h 358"/>
                <a:gd name="T30" fmla="*/ 80 w 394"/>
                <a:gd name="T31" fmla="*/ 318 h 358"/>
                <a:gd name="T32" fmla="*/ 80 w 394"/>
                <a:gd name="T33" fmla="*/ 318 h 358"/>
                <a:gd name="T34" fmla="*/ 78 w 394"/>
                <a:gd name="T35" fmla="*/ 318 h 358"/>
                <a:gd name="T36" fmla="*/ 78 w 394"/>
                <a:gd name="T37" fmla="*/ 332 h 358"/>
                <a:gd name="T38" fmla="*/ 78 w 394"/>
                <a:gd name="T39" fmla="*/ 342 h 358"/>
                <a:gd name="T40" fmla="*/ 78 w 394"/>
                <a:gd name="T41" fmla="*/ 358 h 358"/>
                <a:gd name="T42" fmla="*/ 94 w 394"/>
                <a:gd name="T43" fmla="*/ 358 h 358"/>
                <a:gd name="T44" fmla="*/ 96 w 394"/>
                <a:gd name="T45" fmla="*/ 358 h 358"/>
                <a:gd name="T46" fmla="*/ 298 w 394"/>
                <a:gd name="T47" fmla="*/ 358 h 358"/>
                <a:gd name="T48" fmla="*/ 300 w 394"/>
                <a:gd name="T49" fmla="*/ 358 h 358"/>
                <a:gd name="T50" fmla="*/ 316 w 394"/>
                <a:gd name="T51" fmla="*/ 358 h 358"/>
                <a:gd name="T52" fmla="*/ 316 w 394"/>
                <a:gd name="T53" fmla="*/ 342 h 358"/>
                <a:gd name="T54" fmla="*/ 316 w 394"/>
                <a:gd name="T55" fmla="*/ 332 h 358"/>
                <a:gd name="T56" fmla="*/ 316 w 394"/>
                <a:gd name="T57" fmla="*/ 318 h 358"/>
                <a:gd name="T58" fmla="*/ 314 w 394"/>
                <a:gd name="T59" fmla="*/ 318 h 358"/>
                <a:gd name="T60" fmla="*/ 300 w 394"/>
                <a:gd name="T61" fmla="*/ 316 h 358"/>
                <a:gd name="T62" fmla="*/ 250 w 394"/>
                <a:gd name="T63" fmla="*/ 310 h 358"/>
                <a:gd name="T64" fmla="*/ 250 w 394"/>
                <a:gd name="T65" fmla="*/ 276 h 358"/>
                <a:gd name="T66" fmla="*/ 298 w 394"/>
                <a:gd name="T67" fmla="*/ 276 h 358"/>
                <a:gd name="T68" fmla="*/ 378 w 394"/>
                <a:gd name="T69" fmla="*/ 276 h 358"/>
                <a:gd name="T70" fmla="*/ 394 w 394"/>
                <a:gd name="T71" fmla="*/ 276 h 358"/>
                <a:gd name="T72" fmla="*/ 394 w 394"/>
                <a:gd name="T73" fmla="*/ 260 h 358"/>
                <a:gd name="T74" fmla="*/ 394 w 394"/>
                <a:gd name="T75" fmla="*/ 244 h 358"/>
                <a:gd name="T76" fmla="*/ 394 w 394"/>
                <a:gd name="T77" fmla="*/ 16 h 358"/>
                <a:gd name="T78" fmla="*/ 394 w 394"/>
                <a:gd name="T79" fmla="*/ 0 h 358"/>
                <a:gd name="T80" fmla="*/ 394 w 394"/>
                <a:gd name="T81"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4" h="358">
                  <a:moveTo>
                    <a:pt x="394" y="0"/>
                  </a:moveTo>
                  <a:lnTo>
                    <a:pt x="378" y="0"/>
                  </a:lnTo>
                  <a:lnTo>
                    <a:pt x="298" y="0"/>
                  </a:lnTo>
                  <a:lnTo>
                    <a:pt x="96" y="0"/>
                  </a:lnTo>
                  <a:lnTo>
                    <a:pt x="16" y="0"/>
                  </a:lnTo>
                  <a:lnTo>
                    <a:pt x="0" y="0"/>
                  </a:lnTo>
                  <a:lnTo>
                    <a:pt x="0" y="16"/>
                  </a:lnTo>
                  <a:lnTo>
                    <a:pt x="0" y="244"/>
                  </a:lnTo>
                  <a:lnTo>
                    <a:pt x="0" y="260"/>
                  </a:lnTo>
                  <a:lnTo>
                    <a:pt x="0" y="276"/>
                  </a:lnTo>
                  <a:lnTo>
                    <a:pt x="16" y="276"/>
                  </a:lnTo>
                  <a:lnTo>
                    <a:pt x="96" y="276"/>
                  </a:lnTo>
                  <a:lnTo>
                    <a:pt x="144" y="276"/>
                  </a:lnTo>
                  <a:lnTo>
                    <a:pt x="144" y="310"/>
                  </a:lnTo>
                  <a:lnTo>
                    <a:pt x="94" y="316"/>
                  </a:lnTo>
                  <a:lnTo>
                    <a:pt x="80" y="318"/>
                  </a:lnTo>
                  <a:lnTo>
                    <a:pt x="80" y="318"/>
                  </a:lnTo>
                  <a:lnTo>
                    <a:pt x="78" y="318"/>
                  </a:lnTo>
                  <a:lnTo>
                    <a:pt x="78" y="332"/>
                  </a:lnTo>
                  <a:lnTo>
                    <a:pt x="78" y="342"/>
                  </a:lnTo>
                  <a:lnTo>
                    <a:pt x="78" y="358"/>
                  </a:lnTo>
                  <a:lnTo>
                    <a:pt x="94" y="358"/>
                  </a:lnTo>
                  <a:lnTo>
                    <a:pt x="96" y="358"/>
                  </a:lnTo>
                  <a:lnTo>
                    <a:pt x="298" y="358"/>
                  </a:lnTo>
                  <a:lnTo>
                    <a:pt x="300" y="358"/>
                  </a:lnTo>
                  <a:lnTo>
                    <a:pt x="316" y="358"/>
                  </a:lnTo>
                  <a:lnTo>
                    <a:pt x="316" y="342"/>
                  </a:lnTo>
                  <a:lnTo>
                    <a:pt x="316" y="332"/>
                  </a:lnTo>
                  <a:lnTo>
                    <a:pt x="316" y="318"/>
                  </a:lnTo>
                  <a:lnTo>
                    <a:pt x="314" y="318"/>
                  </a:lnTo>
                  <a:lnTo>
                    <a:pt x="300" y="316"/>
                  </a:lnTo>
                  <a:lnTo>
                    <a:pt x="250" y="310"/>
                  </a:lnTo>
                  <a:lnTo>
                    <a:pt x="250" y="276"/>
                  </a:lnTo>
                  <a:lnTo>
                    <a:pt x="298" y="276"/>
                  </a:lnTo>
                  <a:lnTo>
                    <a:pt x="378" y="276"/>
                  </a:lnTo>
                  <a:lnTo>
                    <a:pt x="394" y="276"/>
                  </a:lnTo>
                  <a:lnTo>
                    <a:pt x="394" y="260"/>
                  </a:lnTo>
                  <a:lnTo>
                    <a:pt x="394" y="244"/>
                  </a:lnTo>
                  <a:lnTo>
                    <a:pt x="394" y="16"/>
                  </a:lnTo>
                  <a:lnTo>
                    <a:pt x="394" y="0"/>
                  </a:ln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4"/>
            <p:cNvSpPr>
              <a:spLocks noChangeArrowheads="1"/>
            </p:cNvSpPr>
            <p:nvPr/>
          </p:nvSpPr>
          <p:spPr bwMode="auto">
            <a:xfrm>
              <a:off x="4395" y="3270"/>
              <a:ext cx="326"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5"/>
            <p:cNvSpPr>
              <a:spLocks/>
            </p:cNvSpPr>
            <p:nvPr/>
          </p:nvSpPr>
          <p:spPr bwMode="auto">
            <a:xfrm>
              <a:off x="4359" y="3584"/>
              <a:ext cx="408" cy="98"/>
            </a:xfrm>
            <a:custGeom>
              <a:avLst/>
              <a:gdLst>
                <a:gd name="T0" fmla="*/ 0 w 408"/>
                <a:gd name="T1" fmla="*/ 98 h 98"/>
                <a:gd name="T2" fmla="*/ 42 w 408"/>
                <a:gd name="T3" fmla="*/ 0 h 98"/>
                <a:gd name="T4" fmla="*/ 366 w 408"/>
                <a:gd name="T5" fmla="*/ 0 h 98"/>
                <a:gd name="T6" fmla="*/ 408 w 408"/>
                <a:gd name="T7" fmla="*/ 98 h 98"/>
                <a:gd name="T8" fmla="*/ 0 w 408"/>
                <a:gd name="T9" fmla="*/ 98 h 98"/>
              </a:gdLst>
              <a:ahLst/>
              <a:cxnLst>
                <a:cxn ang="0">
                  <a:pos x="T0" y="T1"/>
                </a:cxn>
                <a:cxn ang="0">
                  <a:pos x="T2" y="T3"/>
                </a:cxn>
                <a:cxn ang="0">
                  <a:pos x="T4" y="T5"/>
                </a:cxn>
                <a:cxn ang="0">
                  <a:pos x="T6" y="T7"/>
                </a:cxn>
                <a:cxn ang="0">
                  <a:pos x="T8" y="T9"/>
                </a:cxn>
              </a:cxnLst>
              <a:rect l="0" t="0" r="r" b="b"/>
              <a:pathLst>
                <a:path w="408" h="98">
                  <a:moveTo>
                    <a:pt x="0" y="98"/>
                  </a:moveTo>
                  <a:lnTo>
                    <a:pt x="42" y="0"/>
                  </a:lnTo>
                  <a:lnTo>
                    <a:pt x="366" y="0"/>
                  </a:lnTo>
                  <a:lnTo>
                    <a:pt x="408" y="98"/>
                  </a:lnTo>
                  <a:lnTo>
                    <a:pt x="0" y="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6"/>
            <p:cNvSpPr>
              <a:spLocks noEditPoints="1"/>
            </p:cNvSpPr>
            <p:nvPr/>
          </p:nvSpPr>
          <p:spPr bwMode="auto">
            <a:xfrm>
              <a:off x="4341" y="3572"/>
              <a:ext cx="444" cy="122"/>
            </a:xfrm>
            <a:custGeom>
              <a:avLst/>
              <a:gdLst>
                <a:gd name="T0" fmla="*/ 376 w 444"/>
                <a:gd name="T1" fmla="*/ 24 h 122"/>
                <a:gd name="T2" fmla="*/ 408 w 444"/>
                <a:gd name="T3" fmla="*/ 98 h 122"/>
                <a:gd name="T4" fmla="*/ 36 w 444"/>
                <a:gd name="T5" fmla="*/ 98 h 122"/>
                <a:gd name="T6" fmla="*/ 68 w 444"/>
                <a:gd name="T7" fmla="*/ 24 h 122"/>
                <a:gd name="T8" fmla="*/ 376 w 444"/>
                <a:gd name="T9" fmla="*/ 24 h 122"/>
                <a:gd name="T10" fmla="*/ 392 w 444"/>
                <a:gd name="T11" fmla="*/ 0 h 122"/>
                <a:gd name="T12" fmla="*/ 376 w 444"/>
                <a:gd name="T13" fmla="*/ 0 h 122"/>
                <a:gd name="T14" fmla="*/ 68 w 444"/>
                <a:gd name="T15" fmla="*/ 0 h 122"/>
                <a:gd name="T16" fmla="*/ 52 w 444"/>
                <a:gd name="T17" fmla="*/ 0 h 122"/>
                <a:gd name="T18" fmla="*/ 46 w 444"/>
                <a:gd name="T19" fmla="*/ 14 h 122"/>
                <a:gd name="T20" fmla="*/ 14 w 444"/>
                <a:gd name="T21" fmla="*/ 90 h 122"/>
                <a:gd name="T22" fmla="*/ 0 w 444"/>
                <a:gd name="T23" fmla="*/ 122 h 122"/>
                <a:gd name="T24" fmla="*/ 36 w 444"/>
                <a:gd name="T25" fmla="*/ 122 h 122"/>
                <a:gd name="T26" fmla="*/ 408 w 444"/>
                <a:gd name="T27" fmla="*/ 122 h 122"/>
                <a:gd name="T28" fmla="*/ 444 w 444"/>
                <a:gd name="T29" fmla="*/ 122 h 122"/>
                <a:gd name="T30" fmla="*/ 430 w 444"/>
                <a:gd name="T31" fmla="*/ 90 h 122"/>
                <a:gd name="T32" fmla="*/ 400 w 444"/>
                <a:gd name="T33" fmla="*/ 14 h 122"/>
                <a:gd name="T34" fmla="*/ 392 w 444"/>
                <a:gd name="T35" fmla="*/ 0 h 122"/>
                <a:gd name="T36" fmla="*/ 392 w 444"/>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4" h="122">
                  <a:moveTo>
                    <a:pt x="376" y="24"/>
                  </a:moveTo>
                  <a:lnTo>
                    <a:pt x="408" y="98"/>
                  </a:lnTo>
                  <a:lnTo>
                    <a:pt x="36" y="98"/>
                  </a:lnTo>
                  <a:lnTo>
                    <a:pt x="68" y="24"/>
                  </a:lnTo>
                  <a:lnTo>
                    <a:pt x="376" y="24"/>
                  </a:lnTo>
                  <a:close/>
                  <a:moveTo>
                    <a:pt x="392" y="0"/>
                  </a:moveTo>
                  <a:lnTo>
                    <a:pt x="376" y="0"/>
                  </a:lnTo>
                  <a:lnTo>
                    <a:pt x="68" y="0"/>
                  </a:lnTo>
                  <a:lnTo>
                    <a:pt x="52" y="0"/>
                  </a:lnTo>
                  <a:lnTo>
                    <a:pt x="46" y="14"/>
                  </a:lnTo>
                  <a:lnTo>
                    <a:pt x="14" y="90"/>
                  </a:lnTo>
                  <a:lnTo>
                    <a:pt x="0" y="122"/>
                  </a:lnTo>
                  <a:lnTo>
                    <a:pt x="36" y="122"/>
                  </a:lnTo>
                  <a:lnTo>
                    <a:pt x="408" y="122"/>
                  </a:lnTo>
                  <a:lnTo>
                    <a:pt x="444" y="122"/>
                  </a:lnTo>
                  <a:lnTo>
                    <a:pt x="430" y="90"/>
                  </a:lnTo>
                  <a:lnTo>
                    <a:pt x="400" y="14"/>
                  </a:lnTo>
                  <a:lnTo>
                    <a:pt x="392" y="0"/>
                  </a:lnTo>
                  <a:lnTo>
                    <a:pt x="3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7"/>
            <p:cNvSpPr>
              <a:spLocks/>
            </p:cNvSpPr>
            <p:nvPr/>
          </p:nvSpPr>
          <p:spPr bwMode="auto">
            <a:xfrm>
              <a:off x="4377" y="3596"/>
              <a:ext cx="372" cy="74"/>
            </a:xfrm>
            <a:custGeom>
              <a:avLst/>
              <a:gdLst>
                <a:gd name="T0" fmla="*/ 340 w 372"/>
                <a:gd name="T1" fmla="*/ 0 h 74"/>
                <a:gd name="T2" fmla="*/ 372 w 372"/>
                <a:gd name="T3" fmla="*/ 74 h 74"/>
                <a:gd name="T4" fmla="*/ 0 w 372"/>
                <a:gd name="T5" fmla="*/ 74 h 74"/>
                <a:gd name="T6" fmla="*/ 32 w 372"/>
                <a:gd name="T7" fmla="*/ 0 h 74"/>
                <a:gd name="T8" fmla="*/ 340 w 372"/>
                <a:gd name="T9" fmla="*/ 0 h 74"/>
              </a:gdLst>
              <a:ahLst/>
              <a:cxnLst>
                <a:cxn ang="0">
                  <a:pos x="T0" y="T1"/>
                </a:cxn>
                <a:cxn ang="0">
                  <a:pos x="T2" y="T3"/>
                </a:cxn>
                <a:cxn ang="0">
                  <a:pos x="T4" y="T5"/>
                </a:cxn>
                <a:cxn ang="0">
                  <a:pos x="T6" y="T7"/>
                </a:cxn>
                <a:cxn ang="0">
                  <a:pos x="T8" y="T9"/>
                </a:cxn>
              </a:cxnLst>
              <a:rect l="0" t="0" r="r" b="b"/>
              <a:pathLst>
                <a:path w="372" h="74">
                  <a:moveTo>
                    <a:pt x="340" y="0"/>
                  </a:moveTo>
                  <a:lnTo>
                    <a:pt x="372" y="74"/>
                  </a:lnTo>
                  <a:lnTo>
                    <a:pt x="0" y="74"/>
                  </a:lnTo>
                  <a:lnTo>
                    <a:pt x="32" y="0"/>
                  </a:lnTo>
                  <a:lnTo>
                    <a:pt x="3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8"/>
            <p:cNvSpPr>
              <a:spLocks/>
            </p:cNvSpPr>
            <p:nvPr/>
          </p:nvSpPr>
          <p:spPr bwMode="auto">
            <a:xfrm>
              <a:off x="4341" y="3572"/>
              <a:ext cx="444" cy="122"/>
            </a:xfrm>
            <a:custGeom>
              <a:avLst/>
              <a:gdLst>
                <a:gd name="T0" fmla="*/ 392 w 444"/>
                <a:gd name="T1" fmla="*/ 0 h 122"/>
                <a:gd name="T2" fmla="*/ 376 w 444"/>
                <a:gd name="T3" fmla="*/ 0 h 122"/>
                <a:gd name="T4" fmla="*/ 68 w 444"/>
                <a:gd name="T5" fmla="*/ 0 h 122"/>
                <a:gd name="T6" fmla="*/ 52 w 444"/>
                <a:gd name="T7" fmla="*/ 0 h 122"/>
                <a:gd name="T8" fmla="*/ 46 w 444"/>
                <a:gd name="T9" fmla="*/ 14 h 122"/>
                <a:gd name="T10" fmla="*/ 14 w 444"/>
                <a:gd name="T11" fmla="*/ 90 h 122"/>
                <a:gd name="T12" fmla="*/ 0 w 444"/>
                <a:gd name="T13" fmla="*/ 122 h 122"/>
                <a:gd name="T14" fmla="*/ 36 w 444"/>
                <a:gd name="T15" fmla="*/ 122 h 122"/>
                <a:gd name="T16" fmla="*/ 408 w 444"/>
                <a:gd name="T17" fmla="*/ 122 h 122"/>
                <a:gd name="T18" fmla="*/ 444 w 444"/>
                <a:gd name="T19" fmla="*/ 122 h 122"/>
                <a:gd name="T20" fmla="*/ 430 w 444"/>
                <a:gd name="T21" fmla="*/ 90 h 122"/>
                <a:gd name="T22" fmla="*/ 400 w 444"/>
                <a:gd name="T23" fmla="*/ 14 h 122"/>
                <a:gd name="T24" fmla="*/ 392 w 444"/>
                <a:gd name="T25" fmla="*/ 0 h 122"/>
                <a:gd name="T26" fmla="*/ 392 w 444"/>
                <a:gd name="T2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122">
                  <a:moveTo>
                    <a:pt x="392" y="0"/>
                  </a:moveTo>
                  <a:lnTo>
                    <a:pt x="376" y="0"/>
                  </a:lnTo>
                  <a:lnTo>
                    <a:pt x="68" y="0"/>
                  </a:lnTo>
                  <a:lnTo>
                    <a:pt x="52" y="0"/>
                  </a:lnTo>
                  <a:lnTo>
                    <a:pt x="46" y="14"/>
                  </a:lnTo>
                  <a:lnTo>
                    <a:pt x="14" y="90"/>
                  </a:lnTo>
                  <a:lnTo>
                    <a:pt x="0" y="122"/>
                  </a:lnTo>
                  <a:lnTo>
                    <a:pt x="36" y="122"/>
                  </a:lnTo>
                  <a:lnTo>
                    <a:pt x="408" y="122"/>
                  </a:lnTo>
                  <a:lnTo>
                    <a:pt x="444" y="122"/>
                  </a:lnTo>
                  <a:lnTo>
                    <a:pt x="430" y="90"/>
                  </a:lnTo>
                  <a:lnTo>
                    <a:pt x="400" y="14"/>
                  </a:lnTo>
                  <a:lnTo>
                    <a:pt x="392" y="0"/>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9"/>
            <p:cNvSpPr>
              <a:spLocks/>
            </p:cNvSpPr>
            <p:nvPr/>
          </p:nvSpPr>
          <p:spPr bwMode="auto">
            <a:xfrm>
              <a:off x="983" y="3218"/>
              <a:ext cx="490" cy="452"/>
            </a:xfrm>
            <a:custGeom>
              <a:avLst/>
              <a:gdLst>
                <a:gd name="T0" fmla="*/ 164 w 490"/>
                <a:gd name="T1" fmla="*/ 0 h 452"/>
                <a:gd name="T2" fmla="*/ 164 w 490"/>
                <a:gd name="T3" fmla="*/ 0 h 452"/>
                <a:gd name="T4" fmla="*/ 164 w 490"/>
                <a:gd name="T5" fmla="*/ 0 h 452"/>
                <a:gd name="T6" fmla="*/ 164 w 490"/>
                <a:gd name="T7" fmla="*/ 0 h 452"/>
                <a:gd name="T8" fmla="*/ 164 w 490"/>
                <a:gd name="T9" fmla="*/ 0 h 452"/>
                <a:gd name="T10" fmla="*/ 116 w 490"/>
                <a:gd name="T11" fmla="*/ 0 h 452"/>
                <a:gd name="T12" fmla="*/ 116 w 490"/>
                <a:gd name="T13" fmla="*/ 0 h 452"/>
                <a:gd name="T14" fmla="*/ 104 w 490"/>
                <a:gd name="T15" fmla="*/ 2 h 452"/>
                <a:gd name="T16" fmla="*/ 92 w 490"/>
                <a:gd name="T17" fmla="*/ 4 h 452"/>
                <a:gd name="T18" fmla="*/ 80 w 490"/>
                <a:gd name="T19" fmla="*/ 6 h 452"/>
                <a:gd name="T20" fmla="*/ 70 w 490"/>
                <a:gd name="T21" fmla="*/ 10 h 452"/>
                <a:gd name="T22" fmla="*/ 60 w 490"/>
                <a:gd name="T23" fmla="*/ 16 h 452"/>
                <a:gd name="T24" fmla="*/ 50 w 490"/>
                <a:gd name="T25" fmla="*/ 22 h 452"/>
                <a:gd name="T26" fmla="*/ 40 w 490"/>
                <a:gd name="T27" fmla="*/ 30 h 452"/>
                <a:gd name="T28" fmla="*/ 32 w 490"/>
                <a:gd name="T29" fmla="*/ 38 h 452"/>
                <a:gd name="T30" fmla="*/ 32 w 490"/>
                <a:gd name="T31" fmla="*/ 38 h 452"/>
                <a:gd name="T32" fmla="*/ 18 w 490"/>
                <a:gd name="T33" fmla="*/ 56 h 452"/>
                <a:gd name="T34" fmla="*/ 8 w 490"/>
                <a:gd name="T35" fmla="*/ 74 h 452"/>
                <a:gd name="T36" fmla="*/ 2 w 490"/>
                <a:gd name="T37" fmla="*/ 96 h 452"/>
                <a:gd name="T38" fmla="*/ 0 w 490"/>
                <a:gd name="T39" fmla="*/ 116 h 452"/>
                <a:gd name="T40" fmla="*/ 0 w 490"/>
                <a:gd name="T41" fmla="*/ 452 h 452"/>
                <a:gd name="T42" fmla="*/ 0 w 490"/>
                <a:gd name="T43" fmla="*/ 452 h 452"/>
                <a:gd name="T44" fmla="*/ 90 w 490"/>
                <a:gd name="T45" fmla="*/ 452 h 452"/>
                <a:gd name="T46" fmla="*/ 90 w 490"/>
                <a:gd name="T47" fmla="*/ 208 h 452"/>
                <a:gd name="T48" fmla="*/ 90 w 490"/>
                <a:gd name="T49" fmla="*/ 206 h 452"/>
                <a:gd name="T50" fmla="*/ 110 w 490"/>
                <a:gd name="T51" fmla="*/ 206 h 452"/>
                <a:gd name="T52" fmla="*/ 110 w 490"/>
                <a:gd name="T53" fmla="*/ 452 h 452"/>
                <a:gd name="T54" fmla="*/ 222 w 490"/>
                <a:gd name="T55" fmla="*/ 452 h 452"/>
                <a:gd name="T56" fmla="*/ 244 w 490"/>
                <a:gd name="T57" fmla="*/ 452 h 452"/>
                <a:gd name="T58" fmla="*/ 244 w 490"/>
                <a:gd name="T59" fmla="*/ 452 h 452"/>
                <a:gd name="T60" fmla="*/ 244 w 490"/>
                <a:gd name="T61" fmla="*/ 452 h 452"/>
                <a:gd name="T62" fmla="*/ 268 w 490"/>
                <a:gd name="T63" fmla="*/ 452 h 452"/>
                <a:gd name="T64" fmla="*/ 378 w 490"/>
                <a:gd name="T65" fmla="*/ 452 h 452"/>
                <a:gd name="T66" fmla="*/ 378 w 490"/>
                <a:gd name="T67" fmla="*/ 206 h 452"/>
                <a:gd name="T68" fmla="*/ 400 w 490"/>
                <a:gd name="T69" fmla="*/ 206 h 452"/>
                <a:gd name="T70" fmla="*/ 400 w 490"/>
                <a:gd name="T71" fmla="*/ 208 h 452"/>
                <a:gd name="T72" fmla="*/ 400 w 490"/>
                <a:gd name="T73" fmla="*/ 452 h 452"/>
                <a:gd name="T74" fmla="*/ 490 w 490"/>
                <a:gd name="T75" fmla="*/ 452 h 452"/>
                <a:gd name="T76" fmla="*/ 490 w 490"/>
                <a:gd name="T77" fmla="*/ 452 h 452"/>
                <a:gd name="T78" fmla="*/ 490 w 490"/>
                <a:gd name="T79" fmla="*/ 116 h 452"/>
                <a:gd name="T80" fmla="*/ 490 w 490"/>
                <a:gd name="T81" fmla="*/ 116 h 452"/>
                <a:gd name="T82" fmla="*/ 488 w 490"/>
                <a:gd name="T83" fmla="*/ 96 h 452"/>
                <a:gd name="T84" fmla="*/ 482 w 490"/>
                <a:gd name="T85" fmla="*/ 74 h 452"/>
                <a:gd name="T86" fmla="*/ 472 w 490"/>
                <a:gd name="T87" fmla="*/ 56 h 452"/>
                <a:gd name="T88" fmla="*/ 458 w 490"/>
                <a:gd name="T89" fmla="*/ 38 h 452"/>
                <a:gd name="T90" fmla="*/ 458 w 490"/>
                <a:gd name="T91" fmla="*/ 38 h 452"/>
                <a:gd name="T92" fmla="*/ 450 w 490"/>
                <a:gd name="T93" fmla="*/ 30 h 452"/>
                <a:gd name="T94" fmla="*/ 440 w 490"/>
                <a:gd name="T95" fmla="*/ 22 h 452"/>
                <a:gd name="T96" fmla="*/ 430 w 490"/>
                <a:gd name="T97" fmla="*/ 16 h 452"/>
                <a:gd name="T98" fmla="*/ 420 w 490"/>
                <a:gd name="T99" fmla="*/ 10 h 452"/>
                <a:gd name="T100" fmla="*/ 408 w 490"/>
                <a:gd name="T101" fmla="*/ 6 h 452"/>
                <a:gd name="T102" fmla="*/ 398 w 490"/>
                <a:gd name="T103" fmla="*/ 4 h 452"/>
                <a:gd name="T104" fmla="*/ 386 w 490"/>
                <a:gd name="T105" fmla="*/ 2 h 452"/>
                <a:gd name="T106" fmla="*/ 374 w 490"/>
                <a:gd name="T107" fmla="*/ 0 h 452"/>
                <a:gd name="T108" fmla="*/ 326 w 490"/>
                <a:gd name="T109" fmla="*/ 0 h 452"/>
                <a:gd name="T110" fmla="*/ 326 w 490"/>
                <a:gd name="T111" fmla="*/ 0 h 452"/>
                <a:gd name="T112" fmla="*/ 326 w 490"/>
                <a:gd name="T113" fmla="*/ 0 h 452"/>
                <a:gd name="T114" fmla="*/ 326 w 490"/>
                <a:gd name="T115" fmla="*/ 0 h 452"/>
                <a:gd name="T116" fmla="*/ 326 w 490"/>
                <a:gd name="T117" fmla="*/ 0 h 452"/>
                <a:gd name="T118" fmla="*/ 164 w 490"/>
                <a:gd name="T1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0" h="452">
                  <a:moveTo>
                    <a:pt x="164" y="0"/>
                  </a:moveTo>
                  <a:lnTo>
                    <a:pt x="164" y="0"/>
                  </a:lnTo>
                  <a:lnTo>
                    <a:pt x="164" y="0"/>
                  </a:lnTo>
                  <a:lnTo>
                    <a:pt x="164" y="0"/>
                  </a:lnTo>
                  <a:lnTo>
                    <a:pt x="164" y="0"/>
                  </a:lnTo>
                  <a:lnTo>
                    <a:pt x="116" y="0"/>
                  </a:lnTo>
                  <a:lnTo>
                    <a:pt x="116" y="0"/>
                  </a:lnTo>
                  <a:lnTo>
                    <a:pt x="104" y="2"/>
                  </a:lnTo>
                  <a:lnTo>
                    <a:pt x="92" y="4"/>
                  </a:lnTo>
                  <a:lnTo>
                    <a:pt x="80" y="6"/>
                  </a:lnTo>
                  <a:lnTo>
                    <a:pt x="70" y="10"/>
                  </a:lnTo>
                  <a:lnTo>
                    <a:pt x="60" y="16"/>
                  </a:lnTo>
                  <a:lnTo>
                    <a:pt x="50" y="22"/>
                  </a:lnTo>
                  <a:lnTo>
                    <a:pt x="40" y="30"/>
                  </a:lnTo>
                  <a:lnTo>
                    <a:pt x="32" y="38"/>
                  </a:lnTo>
                  <a:lnTo>
                    <a:pt x="32" y="38"/>
                  </a:lnTo>
                  <a:lnTo>
                    <a:pt x="18" y="56"/>
                  </a:lnTo>
                  <a:lnTo>
                    <a:pt x="8" y="74"/>
                  </a:lnTo>
                  <a:lnTo>
                    <a:pt x="2" y="96"/>
                  </a:lnTo>
                  <a:lnTo>
                    <a:pt x="0" y="116"/>
                  </a:lnTo>
                  <a:lnTo>
                    <a:pt x="0" y="452"/>
                  </a:lnTo>
                  <a:lnTo>
                    <a:pt x="0" y="452"/>
                  </a:lnTo>
                  <a:lnTo>
                    <a:pt x="90" y="452"/>
                  </a:lnTo>
                  <a:lnTo>
                    <a:pt x="90" y="208"/>
                  </a:lnTo>
                  <a:lnTo>
                    <a:pt x="90" y="206"/>
                  </a:lnTo>
                  <a:lnTo>
                    <a:pt x="110" y="206"/>
                  </a:lnTo>
                  <a:lnTo>
                    <a:pt x="110" y="452"/>
                  </a:lnTo>
                  <a:lnTo>
                    <a:pt x="222" y="452"/>
                  </a:lnTo>
                  <a:lnTo>
                    <a:pt x="244" y="452"/>
                  </a:lnTo>
                  <a:lnTo>
                    <a:pt x="244" y="452"/>
                  </a:lnTo>
                  <a:lnTo>
                    <a:pt x="244" y="452"/>
                  </a:lnTo>
                  <a:lnTo>
                    <a:pt x="268" y="452"/>
                  </a:lnTo>
                  <a:lnTo>
                    <a:pt x="378" y="452"/>
                  </a:lnTo>
                  <a:lnTo>
                    <a:pt x="378" y="206"/>
                  </a:lnTo>
                  <a:lnTo>
                    <a:pt x="400" y="206"/>
                  </a:lnTo>
                  <a:lnTo>
                    <a:pt x="400" y="208"/>
                  </a:lnTo>
                  <a:lnTo>
                    <a:pt x="400" y="452"/>
                  </a:lnTo>
                  <a:lnTo>
                    <a:pt x="490" y="452"/>
                  </a:lnTo>
                  <a:lnTo>
                    <a:pt x="490" y="452"/>
                  </a:lnTo>
                  <a:lnTo>
                    <a:pt x="490" y="116"/>
                  </a:lnTo>
                  <a:lnTo>
                    <a:pt x="490" y="116"/>
                  </a:lnTo>
                  <a:lnTo>
                    <a:pt x="488" y="96"/>
                  </a:lnTo>
                  <a:lnTo>
                    <a:pt x="482" y="74"/>
                  </a:lnTo>
                  <a:lnTo>
                    <a:pt x="472" y="56"/>
                  </a:lnTo>
                  <a:lnTo>
                    <a:pt x="458" y="38"/>
                  </a:lnTo>
                  <a:lnTo>
                    <a:pt x="458" y="38"/>
                  </a:lnTo>
                  <a:lnTo>
                    <a:pt x="450" y="30"/>
                  </a:lnTo>
                  <a:lnTo>
                    <a:pt x="440" y="22"/>
                  </a:lnTo>
                  <a:lnTo>
                    <a:pt x="430" y="16"/>
                  </a:lnTo>
                  <a:lnTo>
                    <a:pt x="420" y="10"/>
                  </a:lnTo>
                  <a:lnTo>
                    <a:pt x="408" y="6"/>
                  </a:lnTo>
                  <a:lnTo>
                    <a:pt x="398" y="4"/>
                  </a:lnTo>
                  <a:lnTo>
                    <a:pt x="386" y="2"/>
                  </a:lnTo>
                  <a:lnTo>
                    <a:pt x="374" y="0"/>
                  </a:lnTo>
                  <a:lnTo>
                    <a:pt x="326" y="0"/>
                  </a:lnTo>
                  <a:lnTo>
                    <a:pt x="326" y="0"/>
                  </a:lnTo>
                  <a:lnTo>
                    <a:pt x="326" y="0"/>
                  </a:lnTo>
                  <a:lnTo>
                    <a:pt x="326" y="0"/>
                  </a:lnTo>
                  <a:lnTo>
                    <a:pt x="326" y="0"/>
                  </a:lnTo>
                  <a:lnTo>
                    <a:pt x="16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0"/>
            <p:cNvSpPr>
              <a:spLocks/>
            </p:cNvSpPr>
            <p:nvPr/>
          </p:nvSpPr>
          <p:spPr bwMode="auto">
            <a:xfrm>
              <a:off x="1023" y="2844"/>
              <a:ext cx="410" cy="170"/>
            </a:xfrm>
            <a:custGeom>
              <a:avLst/>
              <a:gdLst>
                <a:gd name="T0" fmla="*/ 366 w 410"/>
                <a:gd name="T1" fmla="*/ 104 h 170"/>
                <a:gd name="T2" fmla="*/ 318 w 410"/>
                <a:gd name="T3" fmla="*/ 104 h 170"/>
                <a:gd name="T4" fmla="*/ 284 w 410"/>
                <a:gd name="T5" fmla="*/ 22 h 170"/>
                <a:gd name="T6" fmla="*/ 284 w 410"/>
                <a:gd name="T7" fmla="*/ 22 h 170"/>
                <a:gd name="T8" fmla="*/ 276 w 410"/>
                <a:gd name="T9" fmla="*/ 18 h 170"/>
                <a:gd name="T10" fmla="*/ 258 w 410"/>
                <a:gd name="T11" fmla="*/ 10 h 170"/>
                <a:gd name="T12" fmla="*/ 232 w 410"/>
                <a:gd name="T13" fmla="*/ 2 h 170"/>
                <a:gd name="T14" fmla="*/ 218 w 410"/>
                <a:gd name="T15" fmla="*/ 0 h 170"/>
                <a:gd name="T16" fmla="*/ 206 w 410"/>
                <a:gd name="T17" fmla="*/ 0 h 170"/>
                <a:gd name="T18" fmla="*/ 206 w 410"/>
                <a:gd name="T19" fmla="*/ 0 h 170"/>
                <a:gd name="T20" fmla="*/ 192 w 410"/>
                <a:gd name="T21" fmla="*/ 0 h 170"/>
                <a:gd name="T22" fmla="*/ 178 w 410"/>
                <a:gd name="T23" fmla="*/ 2 h 170"/>
                <a:gd name="T24" fmla="*/ 152 w 410"/>
                <a:gd name="T25" fmla="*/ 10 h 170"/>
                <a:gd name="T26" fmla="*/ 134 w 410"/>
                <a:gd name="T27" fmla="*/ 18 h 170"/>
                <a:gd name="T28" fmla="*/ 126 w 410"/>
                <a:gd name="T29" fmla="*/ 22 h 170"/>
                <a:gd name="T30" fmla="*/ 90 w 410"/>
                <a:gd name="T31" fmla="*/ 104 h 170"/>
                <a:gd name="T32" fmla="*/ 44 w 410"/>
                <a:gd name="T33" fmla="*/ 104 h 170"/>
                <a:gd name="T34" fmla="*/ 0 w 410"/>
                <a:gd name="T35" fmla="*/ 126 h 170"/>
                <a:gd name="T36" fmla="*/ 0 w 410"/>
                <a:gd name="T37" fmla="*/ 126 h 170"/>
                <a:gd name="T38" fmla="*/ 10 w 410"/>
                <a:gd name="T39" fmla="*/ 132 h 170"/>
                <a:gd name="T40" fmla="*/ 26 w 410"/>
                <a:gd name="T41" fmla="*/ 140 h 170"/>
                <a:gd name="T42" fmla="*/ 46 w 410"/>
                <a:gd name="T43" fmla="*/ 148 h 170"/>
                <a:gd name="T44" fmla="*/ 74 w 410"/>
                <a:gd name="T45" fmla="*/ 156 h 170"/>
                <a:gd name="T46" fmla="*/ 110 w 410"/>
                <a:gd name="T47" fmla="*/ 164 h 170"/>
                <a:gd name="T48" fmla="*/ 154 w 410"/>
                <a:gd name="T49" fmla="*/ 168 h 170"/>
                <a:gd name="T50" fmla="*/ 206 w 410"/>
                <a:gd name="T51" fmla="*/ 170 h 170"/>
                <a:gd name="T52" fmla="*/ 206 w 410"/>
                <a:gd name="T53" fmla="*/ 170 h 170"/>
                <a:gd name="T54" fmla="*/ 258 w 410"/>
                <a:gd name="T55" fmla="*/ 168 h 170"/>
                <a:gd name="T56" fmla="*/ 302 w 410"/>
                <a:gd name="T57" fmla="*/ 164 h 170"/>
                <a:gd name="T58" fmla="*/ 338 w 410"/>
                <a:gd name="T59" fmla="*/ 156 h 170"/>
                <a:gd name="T60" fmla="*/ 364 w 410"/>
                <a:gd name="T61" fmla="*/ 148 h 170"/>
                <a:gd name="T62" fmla="*/ 386 w 410"/>
                <a:gd name="T63" fmla="*/ 140 h 170"/>
                <a:gd name="T64" fmla="*/ 400 w 410"/>
                <a:gd name="T65" fmla="*/ 132 h 170"/>
                <a:gd name="T66" fmla="*/ 410 w 410"/>
                <a:gd name="T67" fmla="*/ 126 h 170"/>
                <a:gd name="T68" fmla="*/ 366 w 410"/>
                <a:gd name="T69" fmla="*/ 10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0" h="170">
                  <a:moveTo>
                    <a:pt x="366" y="104"/>
                  </a:moveTo>
                  <a:lnTo>
                    <a:pt x="318" y="104"/>
                  </a:lnTo>
                  <a:lnTo>
                    <a:pt x="284" y="22"/>
                  </a:lnTo>
                  <a:lnTo>
                    <a:pt x="284" y="22"/>
                  </a:lnTo>
                  <a:lnTo>
                    <a:pt x="276" y="18"/>
                  </a:lnTo>
                  <a:lnTo>
                    <a:pt x="258" y="10"/>
                  </a:lnTo>
                  <a:lnTo>
                    <a:pt x="232" y="2"/>
                  </a:lnTo>
                  <a:lnTo>
                    <a:pt x="218" y="0"/>
                  </a:lnTo>
                  <a:lnTo>
                    <a:pt x="206" y="0"/>
                  </a:lnTo>
                  <a:lnTo>
                    <a:pt x="206" y="0"/>
                  </a:lnTo>
                  <a:lnTo>
                    <a:pt x="192" y="0"/>
                  </a:lnTo>
                  <a:lnTo>
                    <a:pt x="178" y="2"/>
                  </a:lnTo>
                  <a:lnTo>
                    <a:pt x="152" y="10"/>
                  </a:lnTo>
                  <a:lnTo>
                    <a:pt x="134" y="18"/>
                  </a:lnTo>
                  <a:lnTo>
                    <a:pt x="126" y="22"/>
                  </a:lnTo>
                  <a:lnTo>
                    <a:pt x="90" y="104"/>
                  </a:lnTo>
                  <a:lnTo>
                    <a:pt x="44" y="104"/>
                  </a:lnTo>
                  <a:lnTo>
                    <a:pt x="0" y="126"/>
                  </a:lnTo>
                  <a:lnTo>
                    <a:pt x="0" y="126"/>
                  </a:lnTo>
                  <a:lnTo>
                    <a:pt x="10" y="132"/>
                  </a:lnTo>
                  <a:lnTo>
                    <a:pt x="26" y="140"/>
                  </a:lnTo>
                  <a:lnTo>
                    <a:pt x="46" y="148"/>
                  </a:lnTo>
                  <a:lnTo>
                    <a:pt x="74" y="156"/>
                  </a:lnTo>
                  <a:lnTo>
                    <a:pt x="110" y="164"/>
                  </a:lnTo>
                  <a:lnTo>
                    <a:pt x="154" y="168"/>
                  </a:lnTo>
                  <a:lnTo>
                    <a:pt x="206" y="170"/>
                  </a:lnTo>
                  <a:lnTo>
                    <a:pt x="206" y="170"/>
                  </a:lnTo>
                  <a:lnTo>
                    <a:pt x="258" y="168"/>
                  </a:lnTo>
                  <a:lnTo>
                    <a:pt x="302" y="164"/>
                  </a:lnTo>
                  <a:lnTo>
                    <a:pt x="338" y="156"/>
                  </a:lnTo>
                  <a:lnTo>
                    <a:pt x="364" y="148"/>
                  </a:lnTo>
                  <a:lnTo>
                    <a:pt x="386" y="140"/>
                  </a:lnTo>
                  <a:lnTo>
                    <a:pt x="400" y="132"/>
                  </a:lnTo>
                  <a:lnTo>
                    <a:pt x="410" y="126"/>
                  </a:lnTo>
                  <a:lnTo>
                    <a:pt x="366" y="10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1"/>
            <p:cNvSpPr>
              <a:spLocks/>
            </p:cNvSpPr>
            <p:nvPr/>
          </p:nvSpPr>
          <p:spPr bwMode="auto">
            <a:xfrm>
              <a:off x="1091" y="3066"/>
              <a:ext cx="274" cy="110"/>
            </a:xfrm>
            <a:custGeom>
              <a:avLst/>
              <a:gdLst>
                <a:gd name="T0" fmla="*/ 0 w 274"/>
                <a:gd name="T1" fmla="*/ 0 h 110"/>
                <a:gd name="T2" fmla="*/ 0 w 274"/>
                <a:gd name="T3" fmla="*/ 0 h 110"/>
                <a:gd name="T4" fmla="*/ 2 w 274"/>
                <a:gd name="T5" fmla="*/ 4 h 110"/>
                <a:gd name="T6" fmla="*/ 2 w 274"/>
                <a:gd name="T7" fmla="*/ 4 h 110"/>
                <a:gd name="T8" fmla="*/ 6 w 274"/>
                <a:gd name="T9" fmla="*/ 22 h 110"/>
                <a:gd name="T10" fmla="*/ 14 w 274"/>
                <a:gd name="T11" fmla="*/ 40 h 110"/>
                <a:gd name="T12" fmla="*/ 26 w 274"/>
                <a:gd name="T13" fmla="*/ 56 h 110"/>
                <a:gd name="T14" fmla="*/ 38 w 274"/>
                <a:gd name="T15" fmla="*/ 70 h 110"/>
                <a:gd name="T16" fmla="*/ 52 w 274"/>
                <a:gd name="T17" fmla="*/ 82 h 110"/>
                <a:gd name="T18" fmla="*/ 68 w 274"/>
                <a:gd name="T19" fmla="*/ 94 h 110"/>
                <a:gd name="T20" fmla="*/ 86 w 274"/>
                <a:gd name="T21" fmla="*/ 102 h 110"/>
                <a:gd name="T22" fmla="*/ 104 w 274"/>
                <a:gd name="T23" fmla="*/ 108 h 110"/>
                <a:gd name="T24" fmla="*/ 104 w 274"/>
                <a:gd name="T25" fmla="*/ 108 h 110"/>
                <a:gd name="T26" fmla="*/ 120 w 274"/>
                <a:gd name="T27" fmla="*/ 110 h 110"/>
                <a:gd name="T28" fmla="*/ 134 w 274"/>
                <a:gd name="T29" fmla="*/ 110 h 110"/>
                <a:gd name="T30" fmla="*/ 150 w 274"/>
                <a:gd name="T31" fmla="*/ 110 h 110"/>
                <a:gd name="T32" fmla="*/ 164 w 274"/>
                <a:gd name="T33" fmla="*/ 108 h 110"/>
                <a:gd name="T34" fmla="*/ 176 w 274"/>
                <a:gd name="T35" fmla="*/ 104 h 110"/>
                <a:gd name="T36" fmla="*/ 190 w 274"/>
                <a:gd name="T37" fmla="*/ 100 h 110"/>
                <a:gd name="T38" fmla="*/ 202 w 274"/>
                <a:gd name="T39" fmla="*/ 94 h 110"/>
                <a:gd name="T40" fmla="*/ 214 w 274"/>
                <a:gd name="T41" fmla="*/ 88 h 110"/>
                <a:gd name="T42" fmla="*/ 224 w 274"/>
                <a:gd name="T43" fmla="*/ 80 h 110"/>
                <a:gd name="T44" fmla="*/ 234 w 274"/>
                <a:gd name="T45" fmla="*/ 70 h 110"/>
                <a:gd name="T46" fmla="*/ 244 w 274"/>
                <a:gd name="T47" fmla="*/ 60 h 110"/>
                <a:gd name="T48" fmla="*/ 252 w 274"/>
                <a:gd name="T49" fmla="*/ 50 h 110"/>
                <a:gd name="T50" fmla="*/ 260 w 274"/>
                <a:gd name="T51" fmla="*/ 38 h 110"/>
                <a:gd name="T52" fmla="*/ 264 w 274"/>
                <a:gd name="T53" fmla="*/ 26 h 110"/>
                <a:gd name="T54" fmla="*/ 270 w 274"/>
                <a:gd name="T55" fmla="*/ 12 h 110"/>
                <a:gd name="T56" fmla="*/ 274 w 274"/>
                <a:gd name="T57" fmla="*/ 0 h 110"/>
                <a:gd name="T58" fmla="*/ 0 w 27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4" h="110">
                  <a:moveTo>
                    <a:pt x="0" y="0"/>
                  </a:moveTo>
                  <a:lnTo>
                    <a:pt x="0" y="0"/>
                  </a:lnTo>
                  <a:lnTo>
                    <a:pt x="2" y="4"/>
                  </a:lnTo>
                  <a:lnTo>
                    <a:pt x="2" y="4"/>
                  </a:lnTo>
                  <a:lnTo>
                    <a:pt x="6" y="22"/>
                  </a:lnTo>
                  <a:lnTo>
                    <a:pt x="14" y="40"/>
                  </a:lnTo>
                  <a:lnTo>
                    <a:pt x="26" y="56"/>
                  </a:lnTo>
                  <a:lnTo>
                    <a:pt x="38" y="70"/>
                  </a:lnTo>
                  <a:lnTo>
                    <a:pt x="52" y="82"/>
                  </a:lnTo>
                  <a:lnTo>
                    <a:pt x="68" y="94"/>
                  </a:lnTo>
                  <a:lnTo>
                    <a:pt x="86" y="102"/>
                  </a:lnTo>
                  <a:lnTo>
                    <a:pt x="104" y="108"/>
                  </a:lnTo>
                  <a:lnTo>
                    <a:pt x="104" y="108"/>
                  </a:lnTo>
                  <a:lnTo>
                    <a:pt x="120" y="110"/>
                  </a:lnTo>
                  <a:lnTo>
                    <a:pt x="134" y="110"/>
                  </a:lnTo>
                  <a:lnTo>
                    <a:pt x="150" y="110"/>
                  </a:lnTo>
                  <a:lnTo>
                    <a:pt x="164" y="108"/>
                  </a:lnTo>
                  <a:lnTo>
                    <a:pt x="176" y="104"/>
                  </a:lnTo>
                  <a:lnTo>
                    <a:pt x="190" y="100"/>
                  </a:lnTo>
                  <a:lnTo>
                    <a:pt x="202" y="94"/>
                  </a:lnTo>
                  <a:lnTo>
                    <a:pt x="214" y="88"/>
                  </a:lnTo>
                  <a:lnTo>
                    <a:pt x="224" y="80"/>
                  </a:lnTo>
                  <a:lnTo>
                    <a:pt x="234" y="70"/>
                  </a:lnTo>
                  <a:lnTo>
                    <a:pt x="244" y="60"/>
                  </a:lnTo>
                  <a:lnTo>
                    <a:pt x="252" y="50"/>
                  </a:lnTo>
                  <a:lnTo>
                    <a:pt x="260" y="38"/>
                  </a:lnTo>
                  <a:lnTo>
                    <a:pt x="264" y="26"/>
                  </a:lnTo>
                  <a:lnTo>
                    <a:pt x="270" y="12"/>
                  </a:lnTo>
                  <a:lnTo>
                    <a:pt x="274"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2"/>
            <p:cNvSpPr>
              <a:spLocks/>
            </p:cNvSpPr>
            <p:nvPr/>
          </p:nvSpPr>
          <p:spPr bwMode="auto">
            <a:xfrm>
              <a:off x="1143" y="3014"/>
              <a:ext cx="62" cy="42"/>
            </a:xfrm>
            <a:custGeom>
              <a:avLst/>
              <a:gdLst>
                <a:gd name="T0" fmla="*/ 62 w 62"/>
                <a:gd name="T1" fmla="*/ 22 h 42"/>
                <a:gd name="T2" fmla="*/ 62 w 62"/>
                <a:gd name="T3" fmla="*/ 22 h 42"/>
                <a:gd name="T4" fmla="*/ 60 w 62"/>
                <a:gd name="T5" fmla="*/ 28 h 42"/>
                <a:gd name="T6" fmla="*/ 56 w 62"/>
                <a:gd name="T7" fmla="*/ 32 h 42"/>
                <a:gd name="T8" fmla="*/ 52 w 62"/>
                <a:gd name="T9" fmla="*/ 36 h 42"/>
                <a:gd name="T10" fmla="*/ 48 w 62"/>
                <a:gd name="T11" fmla="*/ 38 h 42"/>
                <a:gd name="T12" fmla="*/ 36 w 62"/>
                <a:gd name="T13" fmla="*/ 42 h 42"/>
                <a:gd name="T14" fmla="*/ 24 w 62"/>
                <a:gd name="T15" fmla="*/ 40 h 42"/>
                <a:gd name="T16" fmla="*/ 24 w 62"/>
                <a:gd name="T17" fmla="*/ 40 h 42"/>
                <a:gd name="T18" fmla="*/ 18 w 62"/>
                <a:gd name="T19" fmla="*/ 38 h 42"/>
                <a:gd name="T20" fmla="*/ 12 w 62"/>
                <a:gd name="T21" fmla="*/ 34 h 42"/>
                <a:gd name="T22" fmla="*/ 4 w 62"/>
                <a:gd name="T23" fmla="*/ 24 h 42"/>
                <a:gd name="T24" fmla="*/ 0 w 62"/>
                <a:gd name="T25" fmla="*/ 12 h 42"/>
                <a:gd name="T26" fmla="*/ 0 w 62"/>
                <a:gd name="T27" fmla="*/ 6 h 42"/>
                <a:gd name="T28" fmla="*/ 2 w 62"/>
                <a:gd name="T29" fmla="*/ 0 h 42"/>
                <a:gd name="T30" fmla="*/ 62 w 62"/>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42">
                  <a:moveTo>
                    <a:pt x="62" y="22"/>
                  </a:moveTo>
                  <a:lnTo>
                    <a:pt x="62" y="22"/>
                  </a:lnTo>
                  <a:lnTo>
                    <a:pt x="60" y="28"/>
                  </a:lnTo>
                  <a:lnTo>
                    <a:pt x="56" y="32"/>
                  </a:lnTo>
                  <a:lnTo>
                    <a:pt x="52" y="36"/>
                  </a:lnTo>
                  <a:lnTo>
                    <a:pt x="48" y="38"/>
                  </a:lnTo>
                  <a:lnTo>
                    <a:pt x="36" y="42"/>
                  </a:lnTo>
                  <a:lnTo>
                    <a:pt x="24" y="40"/>
                  </a:lnTo>
                  <a:lnTo>
                    <a:pt x="24" y="40"/>
                  </a:lnTo>
                  <a:lnTo>
                    <a:pt x="18" y="38"/>
                  </a:lnTo>
                  <a:lnTo>
                    <a:pt x="12" y="34"/>
                  </a:lnTo>
                  <a:lnTo>
                    <a:pt x="4" y="24"/>
                  </a:lnTo>
                  <a:lnTo>
                    <a:pt x="0" y="12"/>
                  </a:lnTo>
                  <a:lnTo>
                    <a:pt x="0" y="6"/>
                  </a:lnTo>
                  <a:lnTo>
                    <a:pt x="2" y="0"/>
                  </a:lnTo>
                  <a:lnTo>
                    <a:pt x="62"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3"/>
            <p:cNvSpPr>
              <a:spLocks/>
            </p:cNvSpPr>
            <p:nvPr/>
          </p:nvSpPr>
          <p:spPr bwMode="auto">
            <a:xfrm>
              <a:off x="1249" y="3014"/>
              <a:ext cx="64" cy="42"/>
            </a:xfrm>
            <a:custGeom>
              <a:avLst/>
              <a:gdLst>
                <a:gd name="T0" fmla="*/ 0 w 64"/>
                <a:gd name="T1" fmla="*/ 22 h 42"/>
                <a:gd name="T2" fmla="*/ 0 w 64"/>
                <a:gd name="T3" fmla="*/ 22 h 42"/>
                <a:gd name="T4" fmla="*/ 4 w 64"/>
                <a:gd name="T5" fmla="*/ 28 h 42"/>
                <a:gd name="T6" fmla="*/ 6 w 64"/>
                <a:gd name="T7" fmla="*/ 32 h 42"/>
                <a:gd name="T8" fmla="*/ 12 w 64"/>
                <a:gd name="T9" fmla="*/ 36 h 42"/>
                <a:gd name="T10" fmla="*/ 16 w 64"/>
                <a:gd name="T11" fmla="*/ 38 h 42"/>
                <a:gd name="T12" fmla="*/ 28 w 64"/>
                <a:gd name="T13" fmla="*/ 42 h 42"/>
                <a:gd name="T14" fmla="*/ 40 w 64"/>
                <a:gd name="T15" fmla="*/ 40 h 42"/>
                <a:gd name="T16" fmla="*/ 40 w 64"/>
                <a:gd name="T17" fmla="*/ 40 h 42"/>
                <a:gd name="T18" fmla="*/ 46 w 64"/>
                <a:gd name="T19" fmla="*/ 38 h 42"/>
                <a:gd name="T20" fmla="*/ 52 w 64"/>
                <a:gd name="T21" fmla="*/ 34 h 42"/>
                <a:gd name="T22" fmla="*/ 60 w 64"/>
                <a:gd name="T23" fmla="*/ 24 h 42"/>
                <a:gd name="T24" fmla="*/ 64 w 64"/>
                <a:gd name="T25" fmla="*/ 12 h 42"/>
                <a:gd name="T26" fmla="*/ 64 w 64"/>
                <a:gd name="T27" fmla="*/ 6 h 42"/>
                <a:gd name="T28" fmla="*/ 62 w 64"/>
                <a:gd name="T29" fmla="*/ 0 h 42"/>
                <a:gd name="T30" fmla="*/ 0 w 64"/>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2">
                  <a:moveTo>
                    <a:pt x="0" y="22"/>
                  </a:moveTo>
                  <a:lnTo>
                    <a:pt x="0" y="22"/>
                  </a:lnTo>
                  <a:lnTo>
                    <a:pt x="4" y="28"/>
                  </a:lnTo>
                  <a:lnTo>
                    <a:pt x="6" y="32"/>
                  </a:lnTo>
                  <a:lnTo>
                    <a:pt x="12" y="36"/>
                  </a:lnTo>
                  <a:lnTo>
                    <a:pt x="16" y="38"/>
                  </a:lnTo>
                  <a:lnTo>
                    <a:pt x="28" y="42"/>
                  </a:lnTo>
                  <a:lnTo>
                    <a:pt x="40" y="40"/>
                  </a:lnTo>
                  <a:lnTo>
                    <a:pt x="40" y="40"/>
                  </a:lnTo>
                  <a:lnTo>
                    <a:pt x="46" y="38"/>
                  </a:lnTo>
                  <a:lnTo>
                    <a:pt x="52" y="34"/>
                  </a:lnTo>
                  <a:lnTo>
                    <a:pt x="60" y="24"/>
                  </a:lnTo>
                  <a:lnTo>
                    <a:pt x="64" y="12"/>
                  </a:lnTo>
                  <a:lnTo>
                    <a:pt x="64" y="6"/>
                  </a:lnTo>
                  <a:lnTo>
                    <a:pt x="62" y="0"/>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4"/>
            <p:cNvSpPr>
              <a:spLocks/>
            </p:cNvSpPr>
            <p:nvPr/>
          </p:nvSpPr>
          <p:spPr bwMode="auto">
            <a:xfrm>
              <a:off x="1187" y="3244"/>
              <a:ext cx="376" cy="342"/>
            </a:xfrm>
            <a:custGeom>
              <a:avLst/>
              <a:gdLst>
                <a:gd name="T0" fmla="*/ 78 w 376"/>
                <a:gd name="T1" fmla="*/ 342 h 342"/>
                <a:gd name="T2" fmla="*/ 78 w 376"/>
                <a:gd name="T3" fmla="*/ 318 h 342"/>
                <a:gd name="T4" fmla="*/ 86 w 376"/>
                <a:gd name="T5" fmla="*/ 316 h 342"/>
                <a:gd name="T6" fmla="*/ 142 w 376"/>
                <a:gd name="T7" fmla="*/ 308 h 342"/>
                <a:gd name="T8" fmla="*/ 142 w 376"/>
                <a:gd name="T9" fmla="*/ 260 h 342"/>
                <a:gd name="T10" fmla="*/ 0 w 376"/>
                <a:gd name="T11" fmla="*/ 260 h 342"/>
                <a:gd name="T12" fmla="*/ 0 w 376"/>
                <a:gd name="T13" fmla="*/ 236 h 342"/>
                <a:gd name="T14" fmla="*/ 0 w 376"/>
                <a:gd name="T15" fmla="*/ 0 h 342"/>
                <a:gd name="T16" fmla="*/ 376 w 376"/>
                <a:gd name="T17" fmla="*/ 0 h 342"/>
                <a:gd name="T18" fmla="*/ 376 w 376"/>
                <a:gd name="T19" fmla="*/ 236 h 342"/>
                <a:gd name="T20" fmla="*/ 376 w 376"/>
                <a:gd name="T21" fmla="*/ 260 h 342"/>
                <a:gd name="T22" fmla="*/ 234 w 376"/>
                <a:gd name="T23" fmla="*/ 260 h 342"/>
                <a:gd name="T24" fmla="*/ 234 w 376"/>
                <a:gd name="T25" fmla="*/ 308 h 342"/>
                <a:gd name="T26" fmla="*/ 296 w 376"/>
                <a:gd name="T27" fmla="*/ 318 h 342"/>
                <a:gd name="T28" fmla="*/ 296 w 376"/>
                <a:gd name="T29" fmla="*/ 318 h 342"/>
                <a:gd name="T30" fmla="*/ 298 w 376"/>
                <a:gd name="T31" fmla="*/ 318 h 342"/>
                <a:gd name="T32" fmla="*/ 298 w 376"/>
                <a:gd name="T33" fmla="*/ 342 h 342"/>
                <a:gd name="T34" fmla="*/ 78 w 376"/>
                <a:gd name="T35"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342">
                  <a:moveTo>
                    <a:pt x="78" y="342"/>
                  </a:moveTo>
                  <a:lnTo>
                    <a:pt x="78" y="318"/>
                  </a:lnTo>
                  <a:lnTo>
                    <a:pt x="86" y="316"/>
                  </a:lnTo>
                  <a:lnTo>
                    <a:pt x="142" y="308"/>
                  </a:lnTo>
                  <a:lnTo>
                    <a:pt x="142" y="260"/>
                  </a:lnTo>
                  <a:lnTo>
                    <a:pt x="0" y="260"/>
                  </a:lnTo>
                  <a:lnTo>
                    <a:pt x="0" y="236"/>
                  </a:lnTo>
                  <a:lnTo>
                    <a:pt x="0" y="0"/>
                  </a:lnTo>
                  <a:lnTo>
                    <a:pt x="376" y="0"/>
                  </a:lnTo>
                  <a:lnTo>
                    <a:pt x="376" y="236"/>
                  </a:lnTo>
                  <a:lnTo>
                    <a:pt x="376" y="260"/>
                  </a:lnTo>
                  <a:lnTo>
                    <a:pt x="234" y="260"/>
                  </a:lnTo>
                  <a:lnTo>
                    <a:pt x="234" y="308"/>
                  </a:lnTo>
                  <a:lnTo>
                    <a:pt x="296" y="318"/>
                  </a:lnTo>
                  <a:lnTo>
                    <a:pt x="296" y="318"/>
                  </a:lnTo>
                  <a:lnTo>
                    <a:pt x="298" y="318"/>
                  </a:lnTo>
                  <a:lnTo>
                    <a:pt x="298" y="342"/>
                  </a:lnTo>
                  <a:lnTo>
                    <a:pt x="78" y="34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5"/>
            <p:cNvSpPr>
              <a:spLocks noEditPoints="1"/>
            </p:cNvSpPr>
            <p:nvPr/>
          </p:nvSpPr>
          <p:spPr bwMode="auto">
            <a:xfrm>
              <a:off x="1179" y="3236"/>
              <a:ext cx="392" cy="358"/>
            </a:xfrm>
            <a:custGeom>
              <a:avLst/>
              <a:gdLst>
                <a:gd name="T0" fmla="*/ 376 w 392"/>
                <a:gd name="T1" fmla="*/ 244 h 358"/>
                <a:gd name="T2" fmla="*/ 296 w 392"/>
                <a:gd name="T3" fmla="*/ 260 h 358"/>
                <a:gd name="T4" fmla="*/ 234 w 392"/>
                <a:gd name="T5" fmla="*/ 324 h 358"/>
                <a:gd name="T6" fmla="*/ 296 w 392"/>
                <a:gd name="T7" fmla="*/ 332 h 358"/>
                <a:gd name="T8" fmla="*/ 298 w 392"/>
                <a:gd name="T9" fmla="*/ 342 h 358"/>
                <a:gd name="T10" fmla="*/ 96 w 392"/>
                <a:gd name="T11" fmla="*/ 342 h 358"/>
                <a:gd name="T12" fmla="*/ 94 w 392"/>
                <a:gd name="T13" fmla="*/ 332 h 358"/>
                <a:gd name="T14" fmla="*/ 96 w 392"/>
                <a:gd name="T15" fmla="*/ 332 h 358"/>
                <a:gd name="T16" fmla="*/ 158 w 392"/>
                <a:gd name="T17" fmla="*/ 260 h 358"/>
                <a:gd name="T18" fmla="*/ 16 w 392"/>
                <a:gd name="T19" fmla="*/ 260 h 358"/>
                <a:gd name="T20" fmla="*/ 16 w 392"/>
                <a:gd name="T21" fmla="*/ 16 h 358"/>
                <a:gd name="T22" fmla="*/ 296 w 392"/>
                <a:gd name="T23" fmla="*/ 16 h 358"/>
                <a:gd name="T24" fmla="*/ 392 w 392"/>
                <a:gd name="T25" fmla="*/ 0 h 358"/>
                <a:gd name="T26" fmla="*/ 296 w 392"/>
                <a:gd name="T27" fmla="*/ 0 h 358"/>
                <a:gd name="T28" fmla="*/ 16 w 392"/>
                <a:gd name="T29" fmla="*/ 0 h 358"/>
                <a:gd name="T30" fmla="*/ 0 w 392"/>
                <a:gd name="T31" fmla="*/ 16 h 358"/>
                <a:gd name="T32" fmla="*/ 0 w 392"/>
                <a:gd name="T33" fmla="*/ 260 h 358"/>
                <a:gd name="T34" fmla="*/ 16 w 392"/>
                <a:gd name="T35" fmla="*/ 276 h 358"/>
                <a:gd name="T36" fmla="*/ 142 w 392"/>
                <a:gd name="T37" fmla="*/ 276 h 358"/>
                <a:gd name="T38" fmla="*/ 92 w 392"/>
                <a:gd name="T39" fmla="*/ 316 h 358"/>
                <a:gd name="T40" fmla="*/ 80 w 392"/>
                <a:gd name="T41" fmla="*/ 318 h 358"/>
                <a:gd name="T42" fmla="*/ 78 w 392"/>
                <a:gd name="T43" fmla="*/ 332 h 358"/>
                <a:gd name="T44" fmla="*/ 78 w 392"/>
                <a:gd name="T45" fmla="*/ 358 h 358"/>
                <a:gd name="T46" fmla="*/ 96 w 392"/>
                <a:gd name="T47" fmla="*/ 358 h 358"/>
                <a:gd name="T48" fmla="*/ 298 w 392"/>
                <a:gd name="T49" fmla="*/ 358 h 358"/>
                <a:gd name="T50" fmla="*/ 314 w 392"/>
                <a:gd name="T51" fmla="*/ 342 h 358"/>
                <a:gd name="T52" fmla="*/ 314 w 392"/>
                <a:gd name="T53" fmla="*/ 318 h 358"/>
                <a:gd name="T54" fmla="*/ 298 w 392"/>
                <a:gd name="T55" fmla="*/ 316 h 358"/>
                <a:gd name="T56" fmla="*/ 250 w 392"/>
                <a:gd name="T57" fmla="*/ 276 h 358"/>
                <a:gd name="T58" fmla="*/ 376 w 392"/>
                <a:gd name="T59" fmla="*/ 276 h 358"/>
                <a:gd name="T60" fmla="*/ 392 w 392"/>
                <a:gd name="T61" fmla="*/ 260 h 358"/>
                <a:gd name="T62" fmla="*/ 392 w 392"/>
                <a:gd name="T63" fmla="*/ 16 h 358"/>
                <a:gd name="T64" fmla="*/ 392 w 392"/>
                <a:gd name="T6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 h="358">
                  <a:moveTo>
                    <a:pt x="376" y="16"/>
                  </a:moveTo>
                  <a:lnTo>
                    <a:pt x="376" y="244"/>
                  </a:lnTo>
                  <a:lnTo>
                    <a:pt x="376" y="260"/>
                  </a:lnTo>
                  <a:lnTo>
                    <a:pt x="296" y="260"/>
                  </a:lnTo>
                  <a:lnTo>
                    <a:pt x="234" y="260"/>
                  </a:lnTo>
                  <a:lnTo>
                    <a:pt x="234" y="324"/>
                  </a:lnTo>
                  <a:lnTo>
                    <a:pt x="296" y="332"/>
                  </a:lnTo>
                  <a:lnTo>
                    <a:pt x="296" y="332"/>
                  </a:lnTo>
                  <a:lnTo>
                    <a:pt x="298" y="332"/>
                  </a:lnTo>
                  <a:lnTo>
                    <a:pt x="298" y="342"/>
                  </a:lnTo>
                  <a:lnTo>
                    <a:pt x="296" y="342"/>
                  </a:lnTo>
                  <a:lnTo>
                    <a:pt x="96" y="342"/>
                  </a:lnTo>
                  <a:lnTo>
                    <a:pt x="94" y="342"/>
                  </a:lnTo>
                  <a:lnTo>
                    <a:pt x="94" y="332"/>
                  </a:lnTo>
                  <a:lnTo>
                    <a:pt x="96" y="332"/>
                  </a:lnTo>
                  <a:lnTo>
                    <a:pt x="96" y="332"/>
                  </a:lnTo>
                  <a:lnTo>
                    <a:pt x="158" y="324"/>
                  </a:lnTo>
                  <a:lnTo>
                    <a:pt x="158" y="260"/>
                  </a:lnTo>
                  <a:lnTo>
                    <a:pt x="96" y="260"/>
                  </a:lnTo>
                  <a:lnTo>
                    <a:pt x="16" y="260"/>
                  </a:lnTo>
                  <a:lnTo>
                    <a:pt x="16" y="244"/>
                  </a:lnTo>
                  <a:lnTo>
                    <a:pt x="16" y="16"/>
                  </a:lnTo>
                  <a:lnTo>
                    <a:pt x="96" y="16"/>
                  </a:lnTo>
                  <a:lnTo>
                    <a:pt x="296" y="16"/>
                  </a:lnTo>
                  <a:lnTo>
                    <a:pt x="376" y="16"/>
                  </a:lnTo>
                  <a:close/>
                  <a:moveTo>
                    <a:pt x="392" y="0"/>
                  </a:moveTo>
                  <a:lnTo>
                    <a:pt x="376" y="0"/>
                  </a:lnTo>
                  <a:lnTo>
                    <a:pt x="296" y="0"/>
                  </a:lnTo>
                  <a:lnTo>
                    <a:pt x="96" y="0"/>
                  </a:lnTo>
                  <a:lnTo>
                    <a:pt x="16" y="0"/>
                  </a:lnTo>
                  <a:lnTo>
                    <a:pt x="0" y="0"/>
                  </a:lnTo>
                  <a:lnTo>
                    <a:pt x="0" y="16"/>
                  </a:lnTo>
                  <a:lnTo>
                    <a:pt x="0" y="244"/>
                  </a:lnTo>
                  <a:lnTo>
                    <a:pt x="0" y="260"/>
                  </a:lnTo>
                  <a:lnTo>
                    <a:pt x="0" y="276"/>
                  </a:lnTo>
                  <a:lnTo>
                    <a:pt x="16" y="276"/>
                  </a:lnTo>
                  <a:lnTo>
                    <a:pt x="96" y="276"/>
                  </a:lnTo>
                  <a:lnTo>
                    <a:pt x="142" y="276"/>
                  </a:lnTo>
                  <a:lnTo>
                    <a:pt x="142" y="310"/>
                  </a:lnTo>
                  <a:lnTo>
                    <a:pt x="92" y="316"/>
                  </a:lnTo>
                  <a:lnTo>
                    <a:pt x="80" y="318"/>
                  </a:lnTo>
                  <a:lnTo>
                    <a:pt x="80" y="318"/>
                  </a:lnTo>
                  <a:lnTo>
                    <a:pt x="78" y="318"/>
                  </a:lnTo>
                  <a:lnTo>
                    <a:pt x="78" y="332"/>
                  </a:lnTo>
                  <a:lnTo>
                    <a:pt x="78" y="342"/>
                  </a:lnTo>
                  <a:lnTo>
                    <a:pt x="78" y="358"/>
                  </a:lnTo>
                  <a:lnTo>
                    <a:pt x="94" y="358"/>
                  </a:lnTo>
                  <a:lnTo>
                    <a:pt x="96" y="358"/>
                  </a:lnTo>
                  <a:lnTo>
                    <a:pt x="296" y="358"/>
                  </a:lnTo>
                  <a:lnTo>
                    <a:pt x="298" y="358"/>
                  </a:lnTo>
                  <a:lnTo>
                    <a:pt x="314" y="358"/>
                  </a:lnTo>
                  <a:lnTo>
                    <a:pt x="314" y="342"/>
                  </a:lnTo>
                  <a:lnTo>
                    <a:pt x="314" y="332"/>
                  </a:lnTo>
                  <a:lnTo>
                    <a:pt x="314" y="318"/>
                  </a:lnTo>
                  <a:lnTo>
                    <a:pt x="312" y="318"/>
                  </a:lnTo>
                  <a:lnTo>
                    <a:pt x="298" y="316"/>
                  </a:lnTo>
                  <a:lnTo>
                    <a:pt x="250" y="310"/>
                  </a:lnTo>
                  <a:lnTo>
                    <a:pt x="250" y="276"/>
                  </a:lnTo>
                  <a:lnTo>
                    <a:pt x="296" y="276"/>
                  </a:lnTo>
                  <a:lnTo>
                    <a:pt x="376" y="276"/>
                  </a:lnTo>
                  <a:lnTo>
                    <a:pt x="392" y="276"/>
                  </a:lnTo>
                  <a:lnTo>
                    <a:pt x="392" y="260"/>
                  </a:lnTo>
                  <a:lnTo>
                    <a:pt x="392" y="244"/>
                  </a:lnTo>
                  <a:lnTo>
                    <a:pt x="392" y="16"/>
                  </a:lnTo>
                  <a:lnTo>
                    <a:pt x="392" y="0"/>
                  </a:lnTo>
                  <a:lnTo>
                    <a:pt x="3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6"/>
            <p:cNvSpPr>
              <a:spLocks/>
            </p:cNvSpPr>
            <p:nvPr/>
          </p:nvSpPr>
          <p:spPr bwMode="auto">
            <a:xfrm>
              <a:off x="1195" y="3252"/>
              <a:ext cx="360" cy="326"/>
            </a:xfrm>
            <a:custGeom>
              <a:avLst/>
              <a:gdLst>
                <a:gd name="T0" fmla="*/ 360 w 360"/>
                <a:gd name="T1" fmla="*/ 0 h 326"/>
                <a:gd name="T2" fmla="*/ 360 w 360"/>
                <a:gd name="T3" fmla="*/ 228 h 326"/>
                <a:gd name="T4" fmla="*/ 360 w 360"/>
                <a:gd name="T5" fmla="*/ 244 h 326"/>
                <a:gd name="T6" fmla="*/ 280 w 360"/>
                <a:gd name="T7" fmla="*/ 244 h 326"/>
                <a:gd name="T8" fmla="*/ 218 w 360"/>
                <a:gd name="T9" fmla="*/ 244 h 326"/>
                <a:gd name="T10" fmla="*/ 218 w 360"/>
                <a:gd name="T11" fmla="*/ 308 h 326"/>
                <a:gd name="T12" fmla="*/ 280 w 360"/>
                <a:gd name="T13" fmla="*/ 316 h 326"/>
                <a:gd name="T14" fmla="*/ 280 w 360"/>
                <a:gd name="T15" fmla="*/ 316 h 326"/>
                <a:gd name="T16" fmla="*/ 282 w 360"/>
                <a:gd name="T17" fmla="*/ 316 h 326"/>
                <a:gd name="T18" fmla="*/ 282 w 360"/>
                <a:gd name="T19" fmla="*/ 326 h 326"/>
                <a:gd name="T20" fmla="*/ 280 w 360"/>
                <a:gd name="T21" fmla="*/ 326 h 326"/>
                <a:gd name="T22" fmla="*/ 80 w 360"/>
                <a:gd name="T23" fmla="*/ 326 h 326"/>
                <a:gd name="T24" fmla="*/ 78 w 360"/>
                <a:gd name="T25" fmla="*/ 326 h 326"/>
                <a:gd name="T26" fmla="*/ 78 w 360"/>
                <a:gd name="T27" fmla="*/ 316 h 326"/>
                <a:gd name="T28" fmla="*/ 80 w 360"/>
                <a:gd name="T29" fmla="*/ 316 h 326"/>
                <a:gd name="T30" fmla="*/ 80 w 360"/>
                <a:gd name="T31" fmla="*/ 316 h 326"/>
                <a:gd name="T32" fmla="*/ 142 w 360"/>
                <a:gd name="T33" fmla="*/ 308 h 326"/>
                <a:gd name="T34" fmla="*/ 142 w 360"/>
                <a:gd name="T35" fmla="*/ 244 h 326"/>
                <a:gd name="T36" fmla="*/ 80 w 360"/>
                <a:gd name="T37" fmla="*/ 244 h 326"/>
                <a:gd name="T38" fmla="*/ 0 w 360"/>
                <a:gd name="T39" fmla="*/ 244 h 326"/>
                <a:gd name="T40" fmla="*/ 0 w 360"/>
                <a:gd name="T41" fmla="*/ 228 h 326"/>
                <a:gd name="T42" fmla="*/ 0 w 360"/>
                <a:gd name="T43" fmla="*/ 0 h 326"/>
                <a:gd name="T44" fmla="*/ 80 w 360"/>
                <a:gd name="T45" fmla="*/ 0 h 326"/>
                <a:gd name="T46" fmla="*/ 280 w 360"/>
                <a:gd name="T47" fmla="*/ 0 h 326"/>
                <a:gd name="T48" fmla="*/ 360 w 360"/>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26">
                  <a:moveTo>
                    <a:pt x="360" y="0"/>
                  </a:moveTo>
                  <a:lnTo>
                    <a:pt x="360" y="228"/>
                  </a:lnTo>
                  <a:lnTo>
                    <a:pt x="360" y="244"/>
                  </a:lnTo>
                  <a:lnTo>
                    <a:pt x="280" y="244"/>
                  </a:lnTo>
                  <a:lnTo>
                    <a:pt x="218" y="244"/>
                  </a:lnTo>
                  <a:lnTo>
                    <a:pt x="218" y="308"/>
                  </a:lnTo>
                  <a:lnTo>
                    <a:pt x="280" y="316"/>
                  </a:lnTo>
                  <a:lnTo>
                    <a:pt x="280" y="316"/>
                  </a:lnTo>
                  <a:lnTo>
                    <a:pt x="282" y="316"/>
                  </a:lnTo>
                  <a:lnTo>
                    <a:pt x="282" y="326"/>
                  </a:lnTo>
                  <a:lnTo>
                    <a:pt x="280" y="326"/>
                  </a:lnTo>
                  <a:lnTo>
                    <a:pt x="80" y="326"/>
                  </a:lnTo>
                  <a:lnTo>
                    <a:pt x="78" y="326"/>
                  </a:lnTo>
                  <a:lnTo>
                    <a:pt x="78" y="316"/>
                  </a:lnTo>
                  <a:lnTo>
                    <a:pt x="80" y="316"/>
                  </a:lnTo>
                  <a:lnTo>
                    <a:pt x="80" y="316"/>
                  </a:lnTo>
                  <a:lnTo>
                    <a:pt x="142" y="308"/>
                  </a:lnTo>
                  <a:lnTo>
                    <a:pt x="142" y="244"/>
                  </a:lnTo>
                  <a:lnTo>
                    <a:pt x="80" y="244"/>
                  </a:lnTo>
                  <a:lnTo>
                    <a:pt x="0" y="244"/>
                  </a:lnTo>
                  <a:lnTo>
                    <a:pt x="0" y="228"/>
                  </a:lnTo>
                  <a:lnTo>
                    <a:pt x="0" y="0"/>
                  </a:lnTo>
                  <a:lnTo>
                    <a:pt x="80" y="0"/>
                  </a:lnTo>
                  <a:lnTo>
                    <a:pt x="280" y="0"/>
                  </a:lnTo>
                  <a:lnTo>
                    <a:pt x="3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7"/>
            <p:cNvSpPr>
              <a:spLocks/>
            </p:cNvSpPr>
            <p:nvPr/>
          </p:nvSpPr>
          <p:spPr bwMode="auto">
            <a:xfrm>
              <a:off x="1179" y="3236"/>
              <a:ext cx="392" cy="358"/>
            </a:xfrm>
            <a:custGeom>
              <a:avLst/>
              <a:gdLst>
                <a:gd name="T0" fmla="*/ 392 w 392"/>
                <a:gd name="T1" fmla="*/ 0 h 358"/>
                <a:gd name="T2" fmla="*/ 376 w 392"/>
                <a:gd name="T3" fmla="*/ 0 h 358"/>
                <a:gd name="T4" fmla="*/ 296 w 392"/>
                <a:gd name="T5" fmla="*/ 0 h 358"/>
                <a:gd name="T6" fmla="*/ 96 w 392"/>
                <a:gd name="T7" fmla="*/ 0 h 358"/>
                <a:gd name="T8" fmla="*/ 16 w 392"/>
                <a:gd name="T9" fmla="*/ 0 h 358"/>
                <a:gd name="T10" fmla="*/ 0 w 392"/>
                <a:gd name="T11" fmla="*/ 0 h 358"/>
                <a:gd name="T12" fmla="*/ 0 w 392"/>
                <a:gd name="T13" fmla="*/ 16 h 358"/>
                <a:gd name="T14" fmla="*/ 0 w 392"/>
                <a:gd name="T15" fmla="*/ 244 h 358"/>
                <a:gd name="T16" fmla="*/ 0 w 392"/>
                <a:gd name="T17" fmla="*/ 260 h 358"/>
                <a:gd name="T18" fmla="*/ 0 w 392"/>
                <a:gd name="T19" fmla="*/ 276 h 358"/>
                <a:gd name="T20" fmla="*/ 16 w 392"/>
                <a:gd name="T21" fmla="*/ 276 h 358"/>
                <a:gd name="T22" fmla="*/ 96 w 392"/>
                <a:gd name="T23" fmla="*/ 276 h 358"/>
                <a:gd name="T24" fmla="*/ 142 w 392"/>
                <a:gd name="T25" fmla="*/ 276 h 358"/>
                <a:gd name="T26" fmla="*/ 142 w 392"/>
                <a:gd name="T27" fmla="*/ 310 h 358"/>
                <a:gd name="T28" fmla="*/ 92 w 392"/>
                <a:gd name="T29" fmla="*/ 316 h 358"/>
                <a:gd name="T30" fmla="*/ 80 w 392"/>
                <a:gd name="T31" fmla="*/ 318 h 358"/>
                <a:gd name="T32" fmla="*/ 80 w 392"/>
                <a:gd name="T33" fmla="*/ 318 h 358"/>
                <a:gd name="T34" fmla="*/ 78 w 392"/>
                <a:gd name="T35" fmla="*/ 318 h 358"/>
                <a:gd name="T36" fmla="*/ 78 w 392"/>
                <a:gd name="T37" fmla="*/ 332 h 358"/>
                <a:gd name="T38" fmla="*/ 78 w 392"/>
                <a:gd name="T39" fmla="*/ 342 h 358"/>
                <a:gd name="T40" fmla="*/ 78 w 392"/>
                <a:gd name="T41" fmla="*/ 358 h 358"/>
                <a:gd name="T42" fmla="*/ 94 w 392"/>
                <a:gd name="T43" fmla="*/ 358 h 358"/>
                <a:gd name="T44" fmla="*/ 96 w 392"/>
                <a:gd name="T45" fmla="*/ 358 h 358"/>
                <a:gd name="T46" fmla="*/ 296 w 392"/>
                <a:gd name="T47" fmla="*/ 358 h 358"/>
                <a:gd name="T48" fmla="*/ 298 w 392"/>
                <a:gd name="T49" fmla="*/ 358 h 358"/>
                <a:gd name="T50" fmla="*/ 314 w 392"/>
                <a:gd name="T51" fmla="*/ 358 h 358"/>
                <a:gd name="T52" fmla="*/ 314 w 392"/>
                <a:gd name="T53" fmla="*/ 342 h 358"/>
                <a:gd name="T54" fmla="*/ 314 w 392"/>
                <a:gd name="T55" fmla="*/ 332 h 358"/>
                <a:gd name="T56" fmla="*/ 314 w 392"/>
                <a:gd name="T57" fmla="*/ 318 h 358"/>
                <a:gd name="T58" fmla="*/ 312 w 392"/>
                <a:gd name="T59" fmla="*/ 318 h 358"/>
                <a:gd name="T60" fmla="*/ 298 w 392"/>
                <a:gd name="T61" fmla="*/ 316 h 358"/>
                <a:gd name="T62" fmla="*/ 250 w 392"/>
                <a:gd name="T63" fmla="*/ 310 h 358"/>
                <a:gd name="T64" fmla="*/ 250 w 392"/>
                <a:gd name="T65" fmla="*/ 276 h 358"/>
                <a:gd name="T66" fmla="*/ 296 w 392"/>
                <a:gd name="T67" fmla="*/ 276 h 358"/>
                <a:gd name="T68" fmla="*/ 376 w 392"/>
                <a:gd name="T69" fmla="*/ 276 h 358"/>
                <a:gd name="T70" fmla="*/ 392 w 392"/>
                <a:gd name="T71" fmla="*/ 276 h 358"/>
                <a:gd name="T72" fmla="*/ 392 w 392"/>
                <a:gd name="T73" fmla="*/ 260 h 358"/>
                <a:gd name="T74" fmla="*/ 392 w 392"/>
                <a:gd name="T75" fmla="*/ 244 h 358"/>
                <a:gd name="T76" fmla="*/ 392 w 392"/>
                <a:gd name="T77" fmla="*/ 16 h 358"/>
                <a:gd name="T78" fmla="*/ 392 w 392"/>
                <a:gd name="T79" fmla="*/ 0 h 358"/>
                <a:gd name="T80" fmla="*/ 392 w 392"/>
                <a:gd name="T81"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2" h="358">
                  <a:moveTo>
                    <a:pt x="392" y="0"/>
                  </a:moveTo>
                  <a:lnTo>
                    <a:pt x="376" y="0"/>
                  </a:lnTo>
                  <a:lnTo>
                    <a:pt x="296" y="0"/>
                  </a:lnTo>
                  <a:lnTo>
                    <a:pt x="96" y="0"/>
                  </a:lnTo>
                  <a:lnTo>
                    <a:pt x="16" y="0"/>
                  </a:lnTo>
                  <a:lnTo>
                    <a:pt x="0" y="0"/>
                  </a:lnTo>
                  <a:lnTo>
                    <a:pt x="0" y="16"/>
                  </a:lnTo>
                  <a:lnTo>
                    <a:pt x="0" y="244"/>
                  </a:lnTo>
                  <a:lnTo>
                    <a:pt x="0" y="260"/>
                  </a:lnTo>
                  <a:lnTo>
                    <a:pt x="0" y="276"/>
                  </a:lnTo>
                  <a:lnTo>
                    <a:pt x="16" y="276"/>
                  </a:lnTo>
                  <a:lnTo>
                    <a:pt x="96" y="276"/>
                  </a:lnTo>
                  <a:lnTo>
                    <a:pt x="142" y="276"/>
                  </a:lnTo>
                  <a:lnTo>
                    <a:pt x="142" y="310"/>
                  </a:lnTo>
                  <a:lnTo>
                    <a:pt x="92" y="316"/>
                  </a:lnTo>
                  <a:lnTo>
                    <a:pt x="80" y="318"/>
                  </a:lnTo>
                  <a:lnTo>
                    <a:pt x="80" y="318"/>
                  </a:lnTo>
                  <a:lnTo>
                    <a:pt x="78" y="318"/>
                  </a:lnTo>
                  <a:lnTo>
                    <a:pt x="78" y="332"/>
                  </a:lnTo>
                  <a:lnTo>
                    <a:pt x="78" y="342"/>
                  </a:lnTo>
                  <a:lnTo>
                    <a:pt x="78" y="358"/>
                  </a:lnTo>
                  <a:lnTo>
                    <a:pt x="94" y="358"/>
                  </a:lnTo>
                  <a:lnTo>
                    <a:pt x="96" y="358"/>
                  </a:lnTo>
                  <a:lnTo>
                    <a:pt x="296" y="358"/>
                  </a:lnTo>
                  <a:lnTo>
                    <a:pt x="298" y="358"/>
                  </a:lnTo>
                  <a:lnTo>
                    <a:pt x="314" y="358"/>
                  </a:lnTo>
                  <a:lnTo>
                    <a:pt x="314" y="342"/>
                  </a:lnTo>
                  <a:lnTo>
                    <a:pt x="314" y="332"/>
                  </a:lnTo>
                  <a:lnTo>
                    <a:pt x="314" y="318"/>
                  </a:lnTo>
                  <a:lnTo>
                    <a:pt x="312" y="318"/>
                  </a:lnTo>
                  <a:lnTo>
                    <a:pt x="298" y="316"/>
                  </a:lnTo>
                  <a:lnTo>
                    <a:pt x="250" y="310"/>
                  </a:lnTo>
                  <a:lnTo>
                    <a:pt x="250" y="276"/>
                  </a:lnTo>
                  <a:lnTo>
                    <a:pt x="296" y="276"/>
                  </a:lnTo>
                  <a:lnTo>
                    <a:pt x="376" y="276"/>
                  </a:lnTo>
                  <a:lnTo>
                    <a:pt x="392" y="276"/>
                  </a:lnTo>
                  <a:lnTo>
                    <a:pt x="392" y="260"/>
                  </a:lnTo>
                  <a:lnTo>
                    <a:pt x="392" y="244"/>
                  </a:lnTo>
                  <a:lnTo>
                    <a:pt x="392" y="16"/>
                  </a:lnTo>
                  <a:lnTo>
                    <a:pt x="392" y="0"/>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8"/>
            <p:cNvSpPr>
              <a:spLocks noChangeArrowheads="1"/>
            </p:cNvSpPr>
            <p:nvPr/>
          </p:nvSpPr>
          <p:spPr bwMode="auto">
            <a:xfrm>
              <a:off x="1211" y="3270"/>
              <a:ext cx="326"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9"/>
            <p:cNvSpPr>
              <a:spLocks/>
            </p:cNvSpPr>
            <p:nvPr/>
          </p:nvSpPr>
          <p:spPr bwMode="auto">
            <a:xfrm>
              <a:off x="1177" y="3584"/>
              <a:ext cx="408" cy="98"/>
            </a:xfrm>
            <a:custGeom>
              <a:avLst/>
              <a:gdLst>
                <a:gd name="T0" fmla="*/ 0 w 408"/>
                <a:gd name="T1" fmla="*/ 98 h 98"/>
                <a:gd name="T2" fmla="*/ 40 w 408"/>
                <a:gd name="T3" fmla="*/ 0 h 98"/>
                <a:gd name="T4" fmla="*/ 366 w 408"/>
                <a:gd name="T5" fmla="*/ 0 h 98"/>
                <a:gd name="T6" fmla="*/ 408 w 408"/>
                <a:gd name="T7" fmla="*/ 98 h 98"/>
                <a:gd name="T8" fmla="*/ 0 w 408"/>
                <a:gd name="T9" fmla="*/ 98 h 98"/>
              </a:gdLst>
              <a:ahLst/>
              <a:cxnLst>
                <a:cxn ang="0">
                  <a:pos x="T0" y="T1"/>
                </a:cxn>
                <a:cxn ang="0">
                  <a:pos x="T2" y="T3"/>
                </a:cxn>
                <a:cxn ang="0">
                  <a:pos x="T4" y="T5"/>
                </a:cxn>
                <a:cxn ang="0">
                  <a:pos x="T6" y="T7"/>
                </a:cxn>
                <a:cxn ang="0">
                  <a:pos x="T8" y="T9"/>
                </a:cxn>
              </a:cxnLst>
              <a:rect l="0" t="0" r="r" b="b"/>
              <a:pathLst>
                <a:path w="408" h="98">
                  <a:moveTo>
                    <a:pt x="0" y="98"/>
                  </a:moveTo>
                  <a:lnTo>
                    <a:pt x="40" y="0"/>
                  </a:lnTo>
                  <a:lnTo>
                    <a:pt x="366" y="0"/>
                  </a:lnTo>
                  <a:lnTo>
                    <a:pt x="408" y="98"/>
                  </a:lnTo>
                  <a:lnTo>
                    <a:pt x="0" y="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0"/>
            <p:cNvSpPr>
              <a:spLocks noEditPoints="1"/>
            </p:cNvSpPr>
            <p:nvPr/>
          </p:nvSpPr>
          <p:spPr bwMode="auto">
            <a:xfrm>
              <a:off x="1159" y="3572"/>
              <a:ext cx="444" cy="122"/>
            </a:xfrm>
            <a:custGeom>
              <a:avLst/>
              <a:gdLst>
                <a:gd name="T0" fmla="*/ 376 w 444"/>
                <a:gd name="T1" fmla="*/ 24 h 122"/>
                <a:gd name="T2" fmla="*/ 408 w 444"/>
                <a:gd name="T3" fmla="*/ 98 h 122"/>
                <a:gd name="T4" fmla="*/ 36 w 444"/>
                <a:gd name="T5" fmla="*/ 98 h 122"/>
                <a:gd name="T6" fmla="*/ 66 w 444"/>
                <a:gd name="T7" fmla="*/ 24 h 122"/>
                <a:gd name="T8" fmla="*/ 376 w 444"/>
                <a:gd name="T9" fmla="*/ 24 h 122"/>
                <a:gd name="T10" fmla="*/ 392 w 444"/>
                <a:gd name="T11" fmla="*/ 0 h 122"/>
                <a:gd name="T12" fmla="*/ 376 w 444"/>
                <a:gd name="T13" fmla="*/ 0 h 122"/>
                <a:gd name="T14" fmla="*/ 66 w 444"/>
                <a:gd name="T15" fmla="*/ 0 h 122"/>
                <a:gd name="T16" fmla="*/ 50 w 444"/>
                <a:gd name="T17" fmla="*/ 0 h 122"/>
                <a:gd name="T18" fmla="*/ 44 w 444"/>
                <a:gd name="T19" fmla="*/ 14 h 122"/>
                <a:gd name="T20" fmla="*/ 12 w 444"/>
                <a:gd name="T21" fmla="*/ 90 h 122"/>
                <a:gd name="T22" fmla="*/ 0 w 444"/>
                <a:gd name="T23" fmla="*/ 122 h 122"/>
                <a:gd name="T24" fmla="*/ 36 w 444"/>
                <a:gd name="T25" fmla="*/ 122 h 122"/>
                <a:gd name="T26" fmla="*/ 408 w 444"/>
                <a:gd name="T27" fmla="*/ 122 h 122"/>
                <a:gd name="T28" fmla="*/ 444 w 444"/>
                <a:gd name="T29" fmla="*/ 122 h 122"/>
                <a:gd name="T30" fmla="*/ 430 w 444"/>
                <a:gd name="T31" fmla="*/ 90 h 122"/>
                <a:gd name="T32" fmla="*/ 398 w 444"/>
                <a:gd name="T33" fmla="*/ 14 h 122"/>
                <a:gd name="T34" fmla="*/ 392 w 444"/>
                <a:gd name="T35" fmla="*/ 0 h 122"/>
                <a:gd name="T36" fmla="*/ 392 w 444"/>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4" h="122">
                  <a:moveTo>
                    <a:pt x="376" y="24"/>
                  </a:moveTo>
                  <a:lnTo>
                    <a:pt x="408" y="98"/>
                  </a:lnTo>
                  <a:lnTo>
                    <a:pt x="36" y="98"/>
                  </a:lnTo>
                  <a:lnTo>
                    <a:pt x="66" y="24"/>
                  </a:lnTo>
                  <a:lnTo>
                    <a:pt x="376" y="24"/>
                  </a:lnTo>
                  <a:close/>
                  <a:moveTo>
                    <a:pt x="392" y="0"/>
                  </a:moveTo>
                  <a:lnTo>
                    <a:pt x="376" y="0"/>
                  </a:lnTo>
                  <a:lnTo>
                    <a:pt x="66" y="0"/>
                  </a:lnTo>
                  <a:lnTo>
                    <a:pt x="50" y="0"/>
                  </a:lnTo>
                  <a:lnTo>
                    <a:pt x="44" y="14"/>
                  </a:lnTo>
                  <a:lnTo>
                    <a:pt x="12" y="90"/>
                  </a:lnTo>
                  <a:lnTo>
                    <a:pt x="0" y="122"/>
                  </a:lnTo>
                  <a:lnTo>
                    <a:pt x="36" y="122"/>
                  </a:lnTo>
                  <a:lnTo>
                    <a:pt x="408" y="122"/>
                  </a:lnTo>
                  <a:lnTo>
                    <a:pt x="444" y="122"/>
                  </a:lnTo>
                  <a:lnTo>
                    <a:pt x="430" y="90"/>
                  </a:lnTo>
                  <a:lnTo>
                    <a:pt x="398" y="14"/>
                  </a:lnTo>
                  <a:lnTo>
                    <a:pt x="392" y="0"/>
                  </a:lnTo>
                  <a:lnTo>
                    <a:pt x="3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1"/>
            <p:cNvSpPr>
              <a:spLocks/>
            </p:cNvSpPr>
            <p:nvPr/>
          </p:nvSpPr>
          <p:spPr bwMode="auto">
            <a:xfrm>
              <a:off x="1195" y="3596"/>
              <a:ext cx="372" cy="74"/>
            </a:xfrm>
            <a:custGeom>
              <a:avLst/>
              <a:gdLst>
                <a:gd name="T0" fmla="*/ 340 w 372"/>
                <a:gd name="T1" fmla="*/ 0 h 74"/>
                <a:gd name="T2" fmla="*/ 372 w 372"/>
                <a:gd name="T3" fmla="*/ 74 h 74"/>
                <a:gd name="T4" fmla="*/ 0 w 372"/>
                <a:gd name="T5" fmla="*/ 74 h 74"/>
                <a:gd name="T6" fmla="*/ 30 w 372"/>
                <a:gd name="T7" fmla="*/ 0 h 74"/>
                <a:gd name="T8" fmla="*/ 340 w 372"/>
                <a:gd name="T9" fmla="*/ 0 h 74"/>
              </a:gdLst>
              <a:ahLst/>
              <a:cxnLst>
                <a:cxn ang="0">
                  <a:pos x="T0" y="T1"/>
                </a:cxn>
                <a:cxn ang="0">
                  <a:pos x="T2" y="T3"/>
                </a:cxn>
                <a:cxn ang="0">
                  <a:pos x="T4" y="T5"/>
                </a:cxn>
                <a:cxn ang="0">
                  <a:pos x="T6" y="T7"/>
                </a:cxn>
                <a:cxn ang="0">
                  <a:pos x="T8" y="T9"/>
                </a:cxn>
              </a:cxnLst>
              <a:rect l="0" t="0" r="r" b="b"/>
              <a:pathLst>
                <a:path w="372" h="74">
                  <a:moveTo>
                    <a:pt x="340" y="0"/>
                  </a:moveTo>
                  <a:lnTo>
                    <a:pt x="372" y="74"/>
                  </a:lnTo>
                  <a:lnTo>
                    <a:pt x="0" y="74"/>
                  </a:lnTo>
                  <a:lnTo>
                    <a:pt x="30" y="0"/>
                  </a:lnTo>
                  <a:lnTo>
                    <a:pt x="3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2"/>
            <p:cNvSpPr>
              <a:spLocks/>
            </p:cNvSpPr>
            <p:nvPr/>
          </p:nvSpPr>
          <p:spPr bwMode="auto">
            <a:xfrm>
              <a:off x="1159" y="3572"/>
              <a:ext cx="444" cy="122"/>
            </a:xfrm>
            <a:custGeom>
              <a:avLst/>
              <a:gdLst>
                <a:gd name="T0" fmla="*/ 392 w 444"/>
                <a:gd name="T1" fmla="*/ 0 h 122"/>
                <a:gd name="T2" fmla="*/ 376 w 444"/>
                <a:gd name="T3" fmla="*/ 0 h 122"/>
                <a:gd name="T4" fmla="*/ 66 w 444"/>
                <a:gd name="T5" fmla="*/ 0 h 122"/>
                <a:gd name="T6" fmla="*/ 50 w 444"/>
                <a:gd name="T7" fmla="*/ 0 h 122"/>
                <a:gd name="T8" fmla="*/ 44 w 444"/>
                <a:gd name="T9" fmla="*/ 14 h 122"/>
                <a:gd name="T10" fmla="*/ 12 w 444"/>
                <a:gd name="T11" fmla="*/ 90 h 122"/>
                <a:gd name="T12" fmla="*/ 0 w 444"/>
                <a:gd name="T13" fmla="*/ 122 h 122"/>
                <a:gd name="T14" fmla="*/ 36 w 444"/>
                <a:gd name="T15" fmla="*/ 122 h 122"/>
                <a:gd name="T16" fmla="*/ 408 w 444"/>
                <a:gd name="T17" fmla="*/ 122 h 122"/>
                <a:gd name="T18" fmla="*/ 444 w 444"/>
                <a:gd name="T19" fmla="*/ 122 h 122"/>
                <a:gd name="T20" fmla="*/ 430 w 444"/>
                <a:gd name="T21" fmla="*/ 90 h 122"/>
                <a:gd name="T22" fmla="*/ 398 w 444"/>
                <a:gd name="T23" fmla="*/ 14 h 122"/>
                <a:gd name="T24" fmla="*/ 392 w 444"/>
                <a:gd name="T25" fmla="*/ 0 h 122"/>
                <a:gd name="T26" fmla="*/ 392 w 444"/>
                <a:gd name="T2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122">
                  <a:moveTo>
                    <a:pt x="392" y="0"/>
                  </a:moveTo>
                  <a:lnTo>
                    <a:pt x="376" y="0"/>
                  </a:lnTo>
                  <a:lnTo>
                    <a:pt x="66" y="0"/>
                  </a:lnTo>
                  <a:lnTo>
                    <a:pt x="50" y="0"/>
                  </a:lnTo>
                  <a:lnTo>
                    <a:pt x="44" y="14"/>
                  </a:lnTo>
                  <a:lnTo>
                    <a:pt x="12" y="90"/>
                  </a:lnTo>
                  <a:lnTo>
                    <a:pt x="0" y="122"/>
                  </a:lnTo>
                  <a:lnTo>
                    <a:pt x="36" y="122"/>
                  </a:lnTo>
                  <a:lnTo>
                    <a:pt x="408" y="122"/>
                  </a:lnTo>
                  <a:lnTo>
                    <a:pt x="444" y="122"/>
                  </a:lnTo>
                  <a:lnTo>
                    <a:pt x="430" y="90"/>
                  </a:lnTo>
                  <a:lnTo>
                    <a:pt x="398" y="14"/>
                  </a:lnTo>
                  <a:lnTo>
                    <a:pt x="392" y="0"/>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3"/>
            <p:cNvSpPr>
              <a:spLocks/>
            </p:cNvSpPr>
            <p:nvPr/>
          </p:nvSpPr>
          <p:spPr bwMode="auto">
            <a:xfrm>
              <a:off x="1093" y="1826"/>
              <a:ext cx="338" cy="24"/>
            </a:xfrm>
            <a:custGeom>
              <a:avLst/>
              <a:gdLst>
                <a:gd name="T0" fmla="*/ 338 w 338"/>
                <a:gd name="T1" fmla="*/ 0 h 24"/>
                <a:gd name="T2" fmla="*/ 10 w 338"/>
                <a:gd name="T3" fmla="*/ 10 h 24"/>
                <a:gd name="T4" fmla="*/ 10 w 338"/>
                <a:gd name="T5" fmla="*/ 10 h 24"/>
                <a:gd name="T6" fmla="*/ 0 w 338"/>
                <a:gd name="T7" fmla="*/ 18 h 24"/>
                <a:gd name="T8" fmla="*/ 292 w 338"/>
                <a:gd name="T9" fmla="*/ 24 h 24"/>
                <a:gd name="T10" fmla="*/ 292 w 338"/>
                <a:gd name="T11" fmla="*/ 24 h 24"/>
                <a:gd name="T12" fmla="*/ 316 w 338"/>
                <a:gd name="T13" fmla="*/ 14 h 24"/>
                <a:gd name="T14" fmla="*/ 338 w 338"/>
                <a:gd name="T15" fmla="*/ 0 h 24"/>
                <a:gd name="T16" fmla="*/ 338 w 33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4">
                  <a:moveTo>
                    <a:pt x="338" y="0"/>
                  </a:moveTo>
                  <a:lnTo>
                    <a:pt x="10" y="10"/>
                  </a:lnTo>
                  <a:lnTo>
                    <a:pt x="10" y="10"/>
                  </a:lnTo>
                  <a:lnTo>
                    <a:pt x="0" y="18"/>
                  </a:lnTo>
                  <a:lnTo>
                    <a:pt x="292" y="24"/>
                  </a:lnTo>
                  <a:lnTo>
                    <a:pt x="292" y="24"/>
                  </a:lnTo>
                  <a:lnTo>
                    <a:pt x="316" y="14"/>
                  </a:lnTo>
                  <a:lnTo>
                    <a:pt x="338" y="0"/>
                  </a:lnTo>
                  <a:lnTo>
                    <a:pt x="338"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4"/>
            <p:cNvSpPr>
              <a:spLocks/>
            </p:cNvSpPr>
            <p:nvPr/>
          </p:nvSpPr>
          <p:spPr bwMode="auto">
            <a:xfrm>
              <a:off x="1111" y="1792"/>
              <a:ext cx="340" cy="38"/>
            </a:xfrm>
            <a:custGeom>
              <a:avLst/>
              <a:gdLst>
                <a:gd name="T0" fmla="*/ 328 w 340"/>
                <a:gd name="T1" fmla="*/ 26 h 38"/>
                <a:gd name="T2" fmla="*/ 328 w 340"/>
                <a:gd name="T3" fmla="*/ 26 h 38"/>
                <a:gd name="T4" fmla="*/ 336 w 340"/>
                <a:gd name="T5" fmla="*/ 20 h 38"/>
                <a:gd name="T6" fmla="*/ 336 w 340"/>
                <a:gd name="T7" fmla="*/ 20 h 38"/>
                <a:gd name="T8" fmla="*/ 340 w 340"/>
                <a:gd name="T9" fmla="*/ 16 h 38"/>
                <a:gd name="T10" fmla="*/ 40 w 340"/>
                <a:gd name="T11" fmla="*/ 0 h 38"/>
                <a:gd name="T12" fmla="*/ 40 w 340"/>
                <a:gd name="T13" fmla="*/ 0 h 38"/>
                <a:gd name="T14" fmla="*/ 22 w 340"/>
                <a:gd name="T15" fmla="*/ 18 h 38"/>
                <a:gd name="T16" fmla="*/ 0 w 340"/>
                <a:gd name="T17" fmla="*/ 38 h 38"/>
                <a:gd name="T18" fmla="*/ 328 w 340"/>
                <a:gd name="T1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8">
                  <a:moveTo>
                    <a:pt x="328" y="26"/>
                  </a:moveTo>
                  <a:lnTo>
                    <a:pt x="328" y="26"/>
                  </a:lnTo>
                  <a:lnTo>
                    <a:pt x="336" y="20"/>
                  </a:lnTo>
                  <a:lnTo>
                    <a:pt x="336" y="20"/>
                  </a:lnTo>
                  <a:lnTo>
                    <a:pt x="340" y="16"/>
                  </a:lnTo>
                  <a:lnTo>
                    <a:pt x="40" y="0"/>
                  </a:lnTo>
                  <a:lnTo>
                    <a:pt x="40" y="0"/>
                  </a:lnTo>
                  <a:lnTo>
                    <a:pt x="22" y="18"/>
                  </a:lnTo>
                  <a:lnTo>
                    <a:pt x="0" y="38"/>
                  </a:lnTo>
                  <a:lnTo>
                    <a:pt x="328" y="2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5"/>
            <p:cNvSpPr>
              <a:spLocks/>
            </p:cNvSpPr>
            <p:nvPr/>
          </p:nvSpPr>
          <p:spPr bwMode="auto">
            <a:xfrm>
              <a:off x="1073" y="1852"/>
              <a:ext cx="296" cy="20"/>
            </a:xfrm>
            <a:custGeom>
              <a:avLst/>
              <a:gdLst>
                <a:gd name="T0" fmla="*/ 296 w 296"/>
                <a:gd name="T1" fmla="*/ 6 h 20"/>
                <a:gd name="T2" fmla="*/ 12 w 296"/>
                <a:gd name="T3" fmla="*/ 0 h 20"/>
                <a:gd name="T4" fmla="*/ 12 w 296"/>
                <a:gd name="T5" fmla="*/ 0 h 20"/>
                <a:gd name="T6" fmla="*/ 0 w 296"/>
                <a:gd name="T7" fmla="*/ 10 h 20"/>
                <a:gd name="T8" fmla="*/ 256 w 296"/>
                <a:gd name="T9" fmla="*/ 20 h 20"/>
                <a:gd name="T10" fmla="*/ 256 w 296"/>
                <a:gd name="T11" fmla="*/ 20 h 20"/>
                <a:gd name="T12" fmla="*/ 296 w 296"/>
                <a:gd name="T13" fmla="*/ 6 h 20"/>
                <a:gd name="T14" fmla="*/ 296 w 296"/>
                <a:gd name="T15" fmla="*/ 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20">
                  <a:moveTo>
                    <a:pt x="296" y="6"/>
                  </a:moveTo>
                  <a:lnTo>
                    <a:pt x="12" y="0"/>
                  </a:lnTo>
                  <a:lnTo>
                    <a:pt x="12" y="0"/>
                  </a:lnTo>
                  <a:lnTo>
                    <a:pt x="0" y="10"/>
                  </a:lnTo>
                  <a:lnTo>
                    <a:pt x="256" y="20"/>
                  </a:lnTo>
                  <a:lnTo>
                    <a:pt x="256" y="20"/>
                  </a:lnTo>
                  <a:lnTo>
                    <a:pt x="296" y="6"/>
                  </a:lnTo>
                  <a:lnTo>
                    <a:pt x="296" y="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6"/>
            <p:cNvSpPr>
              <a:spLocks/>
            </p:cNvSpPr>
            <p:nvPr/>
          </p:nvSpPr>
          <p:spPr bwMode="auto">
            <a:xfrm>
              <a:off x="1047" y="1870"/>
              <a:ext cx="266" cy="22"/>
            </a:xfrm>
            <a:custGeom>
              <a:avLst/>
              <a:gdLst>
                <a:gd name="T0" fmla="*/ 266 w 266"/>
                <a:gd name="T1" fmla="*/ 10 h 22"/>
                <a:gd name="T2" fmla="*/ 20 w 266"/>
                <a:gd name="T3" fmla="*/ 0 h 22"/>
                <a:gd name="T4" fmla="*/ 20 w 266"/>
                <a:gd name="T5" fmla="*/ 0 h 22"/>
                <a:gd name="T6" fmla="*/ 0 w 266"/>
                <a:gd name="T7" fmla="*/ 22 h 22"/>
                <a:gd name="T8" fmla="*/ 236 w 266"/>
                <a:gd name="T9" fmla="*/ 22 h 22"/>
                <a:gd name="T10" fmla="*/ 236 w 266"/>
                <a:gd name="T11" fmla="*/ 22 h 22"/>
                <a:gd name="T12" fmla="*/ 266 w 266"/>
                <a:gd name="T13" fmla="*/ 10 h 22"/>
                <a:gd name="T14" fmla="*/ 266 w 266"/>
                <a:gd name="T15" fmla="*/ 1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22">
                  <a:moveTo>
                    <a:pt x="266" y="10"/>
                  </a:moveTo>
                  <a:lnTo>
                    <a:pt x="20" y="0"/>
                  </a:lnTo>
                  <a:lnTo>
                    <a:pt x="20" y="0"/>
                  </a:lnTo>
                  <a:lnTo>
                    <a:pt x="0" y="22"/>
                  </a:lnTo>
                  <a:lnTo>
                    <a:pt x="236" y="22"/>
                  </a:lnTo>
                  <a:lnTo>
                    <a:pt x="236" y="22"/>
                  </a:lnTo>
                  <a:lnTo>
                    <a:pt x="266" y="10"/>
                  </a:lnTo>
                  <a:lnTo>
                    <a:pt x="266"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7"/>
            <p:cNvSpPr>
              <a:spLocks/>
            </p:cNvSpPr>
            <p:nvPr/>
          </p:nvSpPr>
          <p:spPr bwMode="auto">
            <a:xfrm>
              <a:off x="1033" y="1900"/>
              <a:ext cx="236" cy="14"/>
            </a:xfrm>
            <a:custGeom>
              <a:avLst/>
              <a:gdLst>
                <a:gd name="T0" fmla="*/ 218 w 236"/>
                <a:gd name="T1" fmla="*/ 14 h 14"/>
                <a:gd name="T2" fmla="*/ 218 w 236"/>
                <a:gd name="T3" fmla="*/ 14 h 14"/>
                <a:gd name="T4" fmla="*/ 226 w 236"/>
                <a:gd name="T5" fmla="*/ 6 h 14"/>
                <a:gd name="T6" fmla="*/ 236 w 236"/>
                <a:gd name="T7" fmla="*/ 0 h 14"/>
                <a:gd name="T8" fmla="*/ 10 w 236"/>
                <a:gd name="T9" fmla="*/ 0 h 14"/>
                <a:gd name="T10" fmla="*/ 10 w 236"/>
                <a:gd name="T11" fmla="*/ 0 h 14"/>
                <a:gd name="T12" fmla="*/ 0 w 236"/>
                <a:gd name="T13" fmla="*/ 14 h 14"/>
                <a:gd name="T14" fmla="*/ 218 w 236"/>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14">
                  <a:moveTo>
                    <a:pt x="218" y="14"/>
                  </a:moveTo>
                  <a:lnTo>
                    <a:pt x="218" y="14"/>
                  </a:lnTo>
                  <a:lnTo>
                    <a:pt x="226" y="6"/>
                  </a:lnTo>
                  <a:lnTo>
                    <a:pt x="236" y="0"/>
                  </a:lnTo>
                  <a:lnTo>
                    <a:pt x="10" y="0"/>
                  </a:lnTo>
                  <a:lnTo>
                    <a:pt x="10" y="0"/>
                  </a:lnTo>
                  <a:lnTo>
                    <a:pt x="0" y="14"/>
                  </a:lnTo>
                  <a:lnTo>
                    <a:pt x="218" y="1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8"/>
            <p:cNvSpPr>
              <a:spLocks/>
            </p:cNvSpPr>
            <p:nvPr/>
          </p:nvSpPr>
          <p:spPr bwMode="auto">
            <a:xfrm>
              <a:off x="1081" y="1688"/>
              <a:ext cx="466" cy="74"/>
            </a:xfrm>
            <a:custGeom>
              <a:avLst/>
              <a:gdLst>
                <a:gd name="T0" fmla="*/ 84 w 466"/>
                <a:gd name="T1" fmla="*/ 66 h 74"/>
                <a:gd name="T2" fmla="*/ 84 w 466"/>
                <a:gd name="T3" fmla="*/ 66 h 74"/>
                <a:gd name="T4" fmla="*/ 86 w 466"/>
                <a:gd name="T5" fmla="*/ 74 h 74"/>
                <a:gd name="T6" fmla="*/ 416 w 466"/>
                <a:gd name="T7" fmla="*/ 74 h 74"/>
                <a:gd name="T8" fmla="*/ 416 w 466"/>
                <a:gd name="T9" fmla="*/ 74 h 74"/>
                <a:gd name="T10" fmla="*/ 432 w 466"/>
                <a:gd name="T11" fmla="*/ 60 h 74"/>
                <a:gd name="T12" fmla="*/ 444 w 466"/>
                <a:gd name="T13" fmla="*/ 46 h 74"/>
                <a:gd name="T14" fmla="*/ 454 w 466"/>
                <a:gd name="T15" fmla="*/ 32 h 74"/>
                <a:gd name="T16" fmla="*/ 460 w 466"/>
                <a:gd name="T17" fmla="*/ 22 h 74"/>
                <a:gd name="T18" fmla="*/ 466 w 466"/>
                <a:gd name="T19" fmla="*/ 6 h 74"/>
                <a:gd name="T20" fmla="*/ 466 w 466"/>
                <a:gd name="T21" fmla="*/ 0 h 74"/>
                <a:gd name="T22" fmla="*/ 0 w 466"/>
                <a:gd name="T23" fmla="*/ 0 h 74"/>
                <a:gd name="T24" fmla="*/ 0 w 466"/>
                <a:gd name="T25" fmla="*/ 0 h 74"/>
                <a:gd name="T26" fmla="*/ 10 w 466"/>
                <a:gd name="T27" fmla="*/ 4 h 74"/>
                <a:gd name="T28" fmla="*/ 36 w 466"/>
                <a:gd name="T29" fmla="*/ 16 h 74"/>
                <a:gd name="T30" fmla="*/ 50 w 466"/>
                <a:gd name="T31" fmla="*/ 24 h 74"/>
                <a:gd name="T32" fmla="*/ 62 w 466"/>
                <a:gd name="T33" fmla="*/ 36 h 74"/>
                <a:gd name="T34" fmla="*/ 74 w 466"/>
                <a:gd name="T35" fmla="*/ 50 h 74"/>
                <a:gd name="T36" fmla="*/ 84 w 466"/>
                <a:gd name="T37" fmla="*/ 66 h 74"/>
                <a:gd name="T38" fmla="*/ 84 w 466"/>
                <a:gd name="T39" fmla="*/ 6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6" h="74">
                  <a:moveTo>
                    <a:pt x="84" y="66"/>
                  </a:moveTo>
                  <a:lnTo>
                    <a:pt x="84" y="66"/>
                  </a:lnTo>
                  <a:lnTo>
                    <a:pt x="86" y="74"/>
                  </a:lnTo>
                  <a:lnTo>
                    <a:pt x="416" y="74"/>
                  </a:lnTo>
                  <a:lnTo>
                    <a:pt x="416" y="74"/>
                  </a:lnTo>
                  <a:lnTo>
                    <a:pt x="432" y="60"/>
                  </a:lnTo>
                  <a:lnTo>
                    <a:pt x="444" y="46"/>
                  </a:lnTo>
                  <a:lnTo>
                    <a:pt x="454" y="32"/>
                  </a:lnTo>
                  <a:lnTo>
                    <a:pt x="460" y="22"/>
                  </a:lnTo>
                  <a:lnTo>
                    <a:pt x="466" y="6"/>
                  </a:lnTo>
                  <a:lnTo>
                    <a:pt x="466" y="0"/>
                  </a:lnTo>
                  <a:lnTo>
                    <a:pt x="0" y="0"/>
                  </a:lnTo>
                  <a:lnTo>
                    <a:pt x="0" y="0"/>
                  </a:lnTo>
                  <a:lnTo>
                    <a:pt x="10" y="4"/>
                  </a:lnTo>
                  <a:lnTo>
                    <a:pt x="36" y="16"/>
                  </a:lnTo>
                  <a:lnTo>
                    <a:pt x="50" y="24"/>
                  </a:lnTo>
                  <a:lnTo>
                    <a:pt x="62" y="36"/>
                  </a:lnTo>
                  <a:lnTo>
                    <a:pt x="74" y="50"/>
                  </a:lnTo>
                  <a:lnTo>
                    <a:pt x="84" y="66"/>
                  </a:lnTo>
                  <a:lnTo>
                    <a:pt x="84" y="6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89"/>
            <p:cNvSpPr>
              <a:spLocks/>
            </p:cNvSpPr>
            <p:nvPr/>
          </p:nvSpPr>
          <p:spPr bwMode="auto">
            <a:xfrm>
              <a:off x="1029" y="1920"/>
              <a:ext cx="214" cy="20"/>
            </a:xfrm>
            <a:custGeom>
              <a:avLst/>
              <a:gdLst>
                <a:gd name="T0" fmla="*/ 210 w 214"/>
                <a:gd name="T1" fmla="*/ 10 h 20"/>
                <a:gd name="T2" fmla="*/ 210 w 214"/>
                <a:gd name="T3" fmla="*/ 10 h 20"/>
                <a:gd name="T4" fmla="*/ 214 w 214"/>
                <a:gd name="T5" fmla="*/ 0 h 20"/>
                <a:gd name="T6" fmla="*/ 2 w 214"/>
                <a:gd name="T7" fmla="*/ 2 h 20"/>
                <a:gd name="T8" fmla="*/ 2 w 214"/>
                <a:gd name="T9" fmla="*/ 2 h 20"/>
                <a:gd name="T10" fmla="*/ 0 w 214"/>
                <a:gd name="T11" fmla="*/ 10 h 20"/>
                <a:gd name="T12" fmla="*/ 0 w 214"/>
                <a:gd name="T13" fmla="*/ 20 h 20"/>
                <a:gd name="T14" fmla="*/ 208 w 214"/>
                <a:gd name="T15" fmla="*/ 10 h 20"/>
                <a:gd name="T16" fmla="*/ 208 w 214"/>
                <a:gd name="T17" fmla="*/ 10 h 20"/>
                <a:gd name="T18" fmla="*/ 210 w 214"/>
                <a:gd name="T19" fmla="*/ 10 h 20"/>
                <a:gd name="T20" fmla="*/ 210 w 214"/>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0">
                  <a:moveTo>
                    <a:pt x="210" y="10"/>
                  </a:moveTo>
                  <a:lnTo>
                    <a:pt x="210" y="10"/>
                  </a:lnTo>
                  <a:lnTo>
                    <a:pt x="214" y="0"/>
                  </a:lnTo>
                  <a:lnTo>
                    <a:pt x="2" y="2"/>
                  </a:lnTo>
                  <a:lnTo>
                    <a:pt x="2" y="2"/>
                  </a:lnTo>
                  <a:lnTo>
                    <a:pt x="0" y="10"/>
                  </a:lnTo>
                  <a:lnTo>
                    <a:pt x="0" y="20"/>
                  </a:lnTo>
                  <a:lnTo>
                    <a:pt x="208" y="10"/>
                  </a:lnTo>
                  <a:lnTo>
                    <a:pt x="208" y="10"/>
                  </a:lnTo>
                  <a:lnTo>
                    <a:pt x="210" y="10"/>
                  </a:lnTo>
                  <a:lnTo>
                    <a:pt x="210"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0"/>
            <p:cNvSpPr>
              <a:spLocks/>
            </p:cNvSpPr>
            <p:nvPr/>
          </p:nvSpPr>
          <p:spPr bwMode="auto">
            <a:xfrm>
              <a:off x="1307" y="2124"/>
              <a:ext cx="18" cy="6"/>
            </a:xfrm>
            <a:custGeom>
              <a:avLst/>
              <a:gdLst>
                <a:gd name="T0" fmla="*/ 18 w 18"/>
                <a:gd name="T1" fmla="*/ 0 h 6"/>
                <a:gd name="T2" fmla="*/ 0 w 18"/>
                <a:gd name="T3" fmla="*/ 0 h 6"/>
                <a:gd name="T4" fmla="*/ 0 w 18"/>
                <a:gd name="T5" fmla="*/ 0 h 6"/>
                <a:gd name="T6" fmla="*/ 2 w 18"/>
                <a:gd name="T7" fmla="*/ 6 h 6"/>
                <a:gd name="T8" fmla="*/ 18 w 18"/>
                <a:gd name="T9" fmla="*/ 6 h 6"/>
                <a:gd name="T10" fmla="*/ 18 w 18"/>
                <a:gd name="T11" fmla="*/ 6 h 6"/>
                <a:gd name="T12" fmla="*/ 18 w 18"/>
                <a:gd name="T13" fmla="*/ 0 h 6"/>
                <a:gd name="T14" fmla="*/ 18 w 18"/>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
                  <a:moveTo>
                    <a:pt x="18" y="0"/>
                  </a:moveTo>
                  <a:lnTo>
                    <a:pt x="0" y="0"/>
                  </a:lnTo>
                  <a:lnTo>
                    <a:pt x="0" y="0"/>
                  </a:lnTo>
                  <a:lnTo>
                    <a:pt x="2" y="6"/>
                  </a:lnTo>
                  <a:lnTo>
                    <a:pt x="18" y="6"/>
                  </a:lnTo>
                  <a:lnTo>
                    <a:pt x="18" y="6"/>
                  </a:lnTo>
                  <a:lnTo>
                    <a:pt x="18" y="0"/>
                  </a:lnTo>
                  <a:lnTo>
                    <a:pt x="18"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1"/>
            <p:cNvSpPr>
              <a:spLocks/>
            </p:cNvSpPr>
            <p:nvPr/>
          </p:nvSpPr>
          <p:spPr bwMode="auto">
            <a:xfrm>
              <a:off x="1307" y="2138"/>
              <a:ext cx="16" cy="10"/>
            </a:xfrm>
            <a:custGeom>
              <a:avLst/>
              <a:gdLst>
                <a:gd name="T0" fmla="*/ 2 w 16"/>
                <a:gd name="T1" fmla="*/ 0 h 10"/>
                <a:gd name="T2" fmla="*/ 2 w 16"/>
                <a:gd name="T3" fmla="*/ 0 h 10"/>
                <a:gd name="T4" fmla="*/ 0 w 16"/>
                <a:gd name="T5" fmla="*/ 10 h 10"/>
                <a:gd name="T6" fmla="*/ 14 w 16"/>
                <a:gd name="T7" fmla="*/ 10 h 10"/>
                <a:gd name="T8" fmla="*/ 14 w 16"/>
                <a:gd name="T9" fmla="*/ 10 h 10"/>
                <a:gd name="T10" fmla="*/ 16 w 16"/>
                <a:gd name="T11" fmla="*/ 0 h 10"/>
                <a:gd name="T12" fmla="*/ 2 w 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2" y="0"/>
                  </a:moveTo>
                  <a:lnTo>
                    <a:pt x="2" y="0"/>
                  </a:lnTo>
                  <a:lnTo>
                    <a:pt x="0" y="10"/>
                  </a:lnTo>
                  <a:lnTo>
                    <a:pt x="14" y="10"/>
                  </a:lnTo>
                  <a:lnTo>
                    <a:pt x="14" y="10"/>
                  </a:lnTo>
                  <a:lnTo>
                    <a:pt x="16" y="0"/>
                  </a:lnTo>
                  <a:lnTo>
                    <a:pt x="2"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2"/>
            <p:cNvSpPr>
              <a:spLocks/>
            </p:cNvSpPr>
            <p:nvPr/>
          </p:nvSpPr>
          <p:spPr bwMode="auto">
            <a:xfrm>
              <a:off x="1267" y="2090"/>
              <a:ext cx="60" cy="10"/>
            </a:xfrm>
            <a:custGeom>
              <a:avLst/>
              <a:gdLst>
                <a:gd name="T0" fmla="*/ 60 w 60"/>
                <a:gd name="T1" fmla="*/ 2 h 10"/>
                <a:gd name="T2" fmla="*/ 0 w 60"/>
                <a:gd name="T3" fmla="*/ 0 h 10"/>
                <a:gd name="T4" fmla="*/ 0 w 60"/>
                <a:gd name="T5" fmla="*/ 0 h 10"/>
                <a:gd name="T6" fmla="*/ 14 w 60"/>
                <a:gd name="T7" fmla="*/ 8 h 10"/>
                <a:gd name="T8" fmla="*/ 60 w 60"/>
                <a:gd name="T9" fmla="*/ 10 h 10"/>
                <a:gd name="T10" fmla="*/ 60 w 60"/>
                <a:gd name="T11" fmla="*/ 10 h 10"/>
                <a:gd name="T12" fmla="*/ 60 w 60"/>
                <a:gd name="T13" fmla="*/ 2 h 10"/>
                <a:gd name="T14" fmla="*/ 60 w 6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0">
                  <a:moveTo>
                    <a:pt x="60" y="2"/>
                  </a:moveTo>
                  <a:lnTo>
                    <a:pt x="0" y="0"/>
                  </a:lnTo>
                  <a:lnTo>
                    <a:pt x="0" y="0"/>
                  </a:lnTo>
                  <a:lnTo>
                    <a:pt x="14" y="8"/>
                  </a:lnTo>
                  <a:lnTo>
                    <a:pt x="60" y="10"/>
                  </a:lnTo>
                  <a:lnTo>
                    <a:pt x="60" y="10"/>
                  </a:lnTo>
                  <a:lnTo>
                    <a:pt x="60" y="2"/>
                  </a:lnTo>
                  <a:lnTo>
                    <a:pt x="60" y="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3"/>
            <p:cNvSpPr>
              <a:spLocks/>
            </p:cNvSpPr>
            <p:nvPr/>
          </p:nvSpPr>
          <p:spPr bwMode="auto">
            <a:xfrm>
              <a:off x="1203" y="2062"/>
              <a:ext cx="124" cy="22"/>
            </a:xfrm>
            <a:custGeom>
              <a:avLst/>
              <a:gdLst>
                <a:gd name="T0" fmla="*/ 124 w 124"/>
                <a:gd name="T1" fmla="*/ 22 h 22"/>
                <a:gd name="T2" fmla="*/ 124 w 124"/>
                <a:gd name="T3" fmla="*/ 22 h 22"/>
                <a:gd name="T4" fmla="*/ 120 w 124"/>
                <a:gd name="T5" fmla="*/ 0 h 22"/>
                <a:gd name="T6" fmla="*/ 0 w 124"/>
                <a:gd name="T7" fmla="*/ 0 h 22"/>
                <a:gd name="T8" fmla="*/ 0 w 124"/>
                <a:gd name="T9" fmla="*/ 0 h 22"/>
                <a:gd name="T10" fmla="*/ 48 w 124"/>
                <a:gd name="T11" fmla="*/ 20 h 22"/>
                <a:gd name="T12" fmla="*/ 124 w 12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4" h="22">
                  <a:moveTo>
                    <a:pt x="124" y="22"/>
                  </a:moveTo>
                  <a:lnTo>
                    <a:pt x="124" y="22"/>
                  </a:lnTo>
                  <a:lnTo>
                    <a:pt x="120" y="0"/>
                  </a:lnTo>
                  <a:lnTo>
                    <a:pt x="0" y="0"/>
                  </a:lnTo>
                  <a:lnTo>
                    <a:pt x="0" y="0"/>
                  </a:lnTo>
                  <a:lnTo>
                    <a:pt x="48" y="20"/>
                  </a:lnTo>
                  <a:lnTo>
                    <a:pt x="124" y="2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4"/>
            <p:cNvSpPr>
              <a:spLocks/>
            </p:cNvSpPr>
            <p:nvPr/>
          </p:nvSpPr>
          <p:spPr bwMode="auto">
            <a:xfrm>
              <a:off x="1041" y="1974"/>
              <a:ext cx="234" cy="14"/>
            </a:xfrm>
            <a:custGeom>
              <a:avLst/>
              <a:gdLst>
                <a:gd name="T0" fmla="*/ 234 w 234"/>
                <a:gd name="T1" fmla="*/ 14 h 14"/>
                <a:gd name="T2" fmla="*/ 234 w 234"/>
                <a:gd name="T3" fmla="*/ 14 h 14"/>
                <a:gd name="T4" fmla="*/ 218 w 234"/>
                <a:gd name="T5" fmla="*/ 0 h 14"/>
                <a:gd name="T6" fmla="*/ 0 w 234"/>
                <a:gd name="T7" fmla="*/ 4 h 14"/>
                <a:gd name="T8" fmla="*/ 0 w 234"/>
                <a:gd name="T9" fmla="*/ 4 h 14"/>
                <a:gd name="T10" fmla="*/ 8 w 234"/>
                <a:gd name="T11" fmla="*/ 12 h 14"/>
                <a:gd name="T12" fmla="*/ 234 w 23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34" h="14">
                  <a:moveTo>
                    <a:pt x="234" y="14"/>
                  </a:moveTo>
                  <a:lnTo>
                    <a:pt x="234" y="14"/>
                  </a:lnTo>
                  <a:lnTo>
                    <a:pt x="218" y="0"/>
                  </a:lnTo>
                  <a:lnTo>
                    <a:pt x="0" y="4"/>
                  </a:lnTo>
                  <a:lnTo>
                    <a:pt x="0" y="4"/>
                  </a:lnTo>
                  <a:lnTo>
                    <a:pt x="8" y="12"/>
                  </a:lnTo>
                  <a:lnTo>
                    <a:pt x="234" y="1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5"/>
            <p:cNvSpPr>
              <a:spLocks/>
            </p:cNvSpPr>
            <p:nvPr/>
          </p:nvSpPr>
          <p:spPr bwMode="auto">
            <a:xfrm>
              <a:off x="1155" y="1770"/>
              <a:ext cx="334" cy="30"/>
            </a:xfrm>
            <a:custGeom>
              <a:avLst/>
              <a:gdLst>
                <a:gd name="T0" fmla="*/ 0 w 334"/>
                <a:gd name="T1" fmla="*/ 16 h 30"/>
                <a:gd name="T2" fmla="*/ 302 w 334"/>
                <a:gd name="T3" fmla="*/ 30 h 30"/>
                <a:gd name="T4" fmla="*/ 302 w 334"/>
                <a:gd name="T5" fmla="*/ 30 h 30"/>
                <a:gd name="T6" fmla="*/ 316 w 334"/>
                <a:gd name="T7" fmla="*/ 14 h 30"/>
                <a:gd name="T8" fmla="*/ 334 w 334"/>
                <a:gd name="T9" fmla="*/ 0 h 30"/>
                <a:gd name="T10" fmla="*/ 10 w 334"/>
                <a:gd name="T11" fmla="*/ 0 h 30"/>
                <a:gd name="T12" fmla="*/ 10 w 334"/>
                <a:gd name="T13" fmla="*/ 0 h 30"/>
                <a:gd name="T14" fmla="*/ 6 w 334"/>
                <a:gd name="T15" fmla="*/ 8 h 30"/>
                <a:gd name="T16" fmla="*/ 0 w 334"/>
                <a:gd name="T17" fmla="*/ 16 h 30"/>
                <a:gd name="T18" fmla="*/ 0 w 334"/>
                <a:gd name="T19"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30">
                  <a:moveTo>
                    <a:pt x="0" y="16"/>
                  </a:moveTo>
                  <a:lnTo>
                    <a:pt x="302" y="30"/>
                  </a:lnTo>
                  <a:lnTo>
                    <a:pt x="302" y="30"/>
                  </a:lnTo>
                  <a:lnTo>
                    <a:pt x="316" y="14"/>
                  </a:lnTo>
                  <a:lnTo>
                    <a:pt x="334" y="0"/>
                  </a:lnTo>
                  <a:lnTo>
                    <a:pt x="10" y="0"/>
                  </a:lnTo>
                  <a:lnTo>
                    <a:pt x="10" y="0"/>
                  </a:lnTo>
                  <a:lnTo>
                    <a:pt x="6" y="8"/>
                  </a:lnTo>
                  <a:lnTo>
                    <a:pt x="0" y="16"/>
                  </a:lnTo>
                  <a:lnTo>
                    <a:pt x="0" y="1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6"/>
            <p:cNvSpPr>
              <a:spLocks/>
            </p:cNvSpPr>
            <p:nvPr/>
          </p:nvSpPr>
          <p:spPr bwMode="auto">
            <a:xfrm>
              <a:off x="1291" y="2106"/>
              <a:ext cx="36" cy="10"/>
            </a:xfrm>
            <a:custGeom>
              <a:avLst/>
              <a:gdLst>
                <a:gd name="T0" fmla="*/ 0 w 36"/>
                <a:gd name="T1" fmla="*/ 0 h 10"/>
                <a:gd name="T2" fmla="*/ 0 w 36"/>
                <a:gd name="T3" fmla="*/ 0 h 10"/>
                <a:gd name="T4" fmla="*/ 10 w 36"/>
                <a:gd name="T5" fmla="*/ 10 h 10"/>
                <a:gd name="T6" fmla="*/ 36 w 36"/>
                <a:gd name="T7" fmla="*/ 10 h 10"/>
                <a:gd name="T8" fmla="*/ 36 w 36"/>
                <a:gd name="T9" fmla="*/ 10 h 10"/>
                <a:gd name="T10" fmla="*/ 36 w 36"/>
                <a:gd name="T11" fmla="*/ 0 h 10"/>
                <a:gd name="T12" fmla="*/ 0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0" y="0"/>
                  </a:moveTo>
                  <a:lnTo>
                    <a:pt x="0" y="0"/>
                  </a:lnTo>
                  <a:lnTo>
                    <a:pt x="10" y="10"/>
                  </a:lnTo>
                  <a:lnTo>
                    <a:pt x="36" y="10"/>
                  </a:lnTo>
                  <a:lnTo>
                    <a:pt x="36" y="10"/>
                  </a:lnTo>
                  <a:lnTo>
                    <a:pt x="36"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7"/>
            <p:cNvSpPr>
              <a:spLocks/>
            </p:cNvSpPr>
            <p:nvPr/>
          </p:nvSpPr>
          <p:spPr bwMode="auto">
            <a:xfrm>
              <a:off x="1057" y="1994"/>
              <a:ext cx="242" cy="20"/>
            </a:xfrm>
            <a:custGeom>
              <a:avLst/>
              <a:gdLst>
                <a:gd name="T0" fmla="*/ 242 w 242"/>
                <a:gd name="T1" fmla="*/ 20 h 20"/>
                <a:gd name="T2" fmla="*/ 242 w 242"/>
                <a:gd name="T3" fmla="*/ 20 h 20"/>
                <a:gd name="T4" fmla="*/ 224 w 242"/>
                <a:gd name="T5" fmla="*/ 2 h 20"/>
                <a:gd name="T6" fmla="*/ 0 w 242"/>
                <a:gd name="T7" fmla="*/ 0 h 20"/>
                <a:gd name="T8" fmla="*/ 0 w 242"/>
                <a:gd name="T9" fmla="*/ 0 h 20"/>
                <a:gd name="T10" fmla="*/ 16 w 242"/>
                <a:gd name="T11" fmla="*/ 12 h 20"/>
                <a:gd name="T12" fmla="*/ 242 w 24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42" h="20">
                  <a:moveTo>
                    <a:pt x="242" y="20"/>
                  </a:moveTo>
                  <a:lnTo>
                    <a:pt x="242" y="20"/>
                  </a:lnTo>
                  <a:lnTo>
                    <a:pt x="224" y="2"/>
                  </a:lnTo>
                  <a:lnTo>
                    <a:pt x="0" y="0"/>
                  </a:lnTo>
                  <a:lnTo>
                    <a:pt x="0" y="0"/>
                  </a:lnTo>
                  <a:lnTo>
                    <a:pt x="16" y="12"/>
                  </a:lnTo>
                  <a:lnTo>
                    <a:pt x="242" y="2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8"/>
            <p:cNvSpPr>
              <a:spLocks/>
            </p:cNvSpPr>
            <p:nvPr/>
          </p:nvSpPr>
          <p:spPr bwMode="auto">
            <a:xfrm>
              <a:off x="1087" y="2012"/>
              <a:ext cx="224" cy="22"/>
            </a:xfrm>
            <a:custGeom>
              <a:avLst/>
              <a:gdLst>
                <a:gd name="T0" fmla="*/ 224 w 224"/>
                <a:gd name="T1" fmla="*/ 22 h 22"/>
                <a:gd name="T2" fmla="*/ 224 w 224"/>
                <a:gd name="T3" fmla="*/ 22 h 22"/>
                <a:gd name="T4" fmla="*/ 216 w 224"/>
                <a:gd name="T5" fmla="*/ 10 h 22"/>
                <a:gd name="T6" fmla="*/ 0 w 224"/>
                <a:gd name="T7" fmla="*/ 0 h 22"/>
                <a:gd name="T8" fmla="*/ 0 w 224"/>
                <a:gd name="T9" fmla="*/ 0 h 22"/>
                <a:gd name="T10" fmla="*/ 34 w 224"/>
                <a:gd name="T11" fmla="*/ 18 h 22"/>
                <a:gd name="T12" fmla="*/ 224 w 22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4" h="22">
                  <a:moveTo>
                    <a:pt x="224" y="22"/>
                  </a:moveTo>
                  <a:lnTo>
                    <a:pt x="224" y="22"/>
                  </a:lnTo>
                  <a:lnTo>
                    <a:pt x="216" y="10"/>
                  </a:lnTo>
                  <a:lnTo>
                    <a:pt x="0" y="0"/>
                  </a:lnTo>
                  <a:lnTo>
                    <a:pt x="0" y="0"/>
                  </a:lnTo>
                  <a:lnTo>
                    <a:pt x="34" y="18"/>
                  </a:lnTo>
                  <a:lnTo>
                    <a:pt x="224" y="2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9"/>
            <p:cNvSpPr>
              <a:spLocks/>
            </p:cNvSpPr>
            <p:nvPr/>
          </p:nvSpPr>
          <p:spPr bwMode="auto">
            <a:xfrm>
              <a:off x="1139" y="2038"/>
              <a:ext cx="182" cy="18"/>
            </a:xfrm>
            <a:custGeom>
              <a:avLst/>
              <a:gdLst>
                <a:gd name="T0" fmla="*/ 182 w 182"/>
                <a:gd name="T1" fmla="*/ 16 h 18"/>
                <a:gd name="T2" fmla="*/ 182 w 182"/>
                <a:gd name="T3" fmla="*/ 16 h 18"/>
                <a:gd name="T4" fmla="*/ 176 w 182"/>
                <a:gd name="T5" fmla="*/ 4 h 18"/>
                <a:gd name="T6" fmla="*/ 0 w 182"/>
                <a:gd name="T7" fmla="*/ 0 h 18"/>
                <a:gd name="T8" fmla="*/ 0 w 182"/>
                <a:gd name="T9" fmla="*/ 0 h 18"/>
                <a:gd name="T10" fmla="*/ 46 w 182"/>
                <a:gd name="T11" fmla="*/ 18 h 18"/>
                <a:gd name="T12" fmla="*/ 182 w 182"/>
                <a:gd name="T13" fmla="*/ 16 h 18"/>
              </a:gdLst>
              <a:ahLst/>
              <a:cxnLst>
                <a:cxn ang="0">
                  <a:pos x="T0" y="T1"/>
                </a:cxn>
                <a:cxn ang="0">
                  <a:pos x="T2" y="T3"/>
                </a:cxn>
                <a:cxn ang="0">
                  <a:pos x="T4" y="T5"/>
                </a:cxn>
                <a:cxn ang="0">
                  <a:pos x="T6" y="T7"/>
                </a:cxn>
                <a:cxn ang="0">
                  <a:pos x="T8" y="T9"/>
                </a:cxn>
                <a:cxn ang="0">
                  <a:pos x="T10" y="T11"/>
                </a:cxn>
                <a:cxn ang="0">
                  <a:pos x="T12" y="T13"/>
                </a:cxn>
              </a:cxnLst>
              <a:rect l="0" t="0" r="r" b="b"/>
              <a:pathLst>
                <a:path w="182" h="18">
                  <a:moveTo>
                    <a:pt x="182" y="16"/>
                  </a:moveTo>
                  <a:lnTo>
                    <a:pt x="182" y="16"/>
                  </a:lnTo>
                  <a:lnTo>
                    <a:pt x="176" y="4"/>
                  </a:lnTo>
                  <a:lnTo>
                    <a:pt x="0" y="0"/>
                  </a:lnTo>
                  <a:lnTo>
                    <a:pt x="0" y="0"/>
                  </a:lnTo>
                  <a:lnTo>
                    <a:pt x="46" y="18"/>
                  </a:lnTo>
                  <a:lnTo>
                    <a:pt x="182" y="1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0"/>
            <p:cNvSpPr>
              <a:spLocks/>
            </p:cNvSpPr>
            <p:nvPr/>
          </p:nvSpPr>
          <p:spPr bwMode="auto">
            <a:xfrm>
              <a:off x="1029" y="1938"/>
              <a:ext cx="222" cy="34"/>
            </a:xfrm>
            <a:custGeom>
              <a:avLst/>
              <a:gdLst>
                <a:gd name="T0" fmla="*/ 208 w 222"/>
                <a:gd name="T1" fmla="*/ 0 h 34"/>
                <a:gd name="T2" fmla="*/ 0 w 222"/>
                <a:gd name="T3" fmla="*/ 8 h 34"/>
                <a:gd name="T4" fmla="*/ 0 w 222"/>
                <a:gd name="T5" fmla="*/ 8 h 34"/>
                <a:gd name="T6" fmla="*/ 2 w 222"/>
                <a:gd name="T7" fmla="*/ 22 h 34"/>
                <a:gd name="T8" fmla="*/ 2 w 222"/>
                <a:gd name="T9" fmla="*/ 22 h 34"/>
                <a:gd name="T10" fmla="*/ 8 w 222"/>
                <a:gd name="T11" fmla="*/ 34 h 34"/>
                <a:gd name="T12" fmla="*/ 222 w 222"/>
                <a:gd name="T13" fmla="*/ 28 h 34"/>
                <a:gd name="T14" fmla="*/ 222 w 222"/>
                <a:gd name="T15" fmla="*/ 28 h 34"/>
                <a:gd name="T16" fmla="*/ 212 w 222"/>
                <a:gd name="T17" fmla="*/ 14 h 34"/>
                <a:gd name="T18" fmla="*/ 208 w 222"/>
                <a:gd name="T19" fmla="*/ 6 h 34"/>
                <a:gd name="T20" fmla="*/ 208 w 222"/>
                <a:gd name="T21" fmla="*/ 0 h 34"/>
                <a:gd name="T22" fmla="*/ 208 w 222"/>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2" h="34">
                  <a:moveTo>
                    <a:pt x="208" y="0"/>
                  </a:moveTo>
                  <a:lnTo>
                    <a:pt x="0" y="8"/>
                  </a:lnTo>
                  <a:lnTo>
                    <a:pt x="0" y="8"/>
                  </a:lnTo>
                  <a:lnTo>
                    <a:pt x="2" y="22"/>
                  </a:lnTo>
                  <a:lnTo>
                    <a:pt x="2" y="22"/>
                  </a:lnTo>
                  <a:lnTo>
                    <a:pt x="8" y="34"/>
                  </a:lnTo>
                  <a:lnTo>
                    <a:pt x="222" y="28"/>
                  </a:lnTo>
                  <a:lnTo>
                    <a:pt x="222" y="28"/>
                  </a:lnTo>
                  <a:lnTo>
                    <a:pt x="212" y="14"/>
                  </a:lnTo>
                  <a:lnTo>
                    <a:pt x="208" y="6"/>
                  </a:lnTo>
                  <a:lnTo>
                    <a:pt x="208" y="0"/>
                  </a:lnTo>
                  <a:lnTo>
                    <a:pt x="208"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1"/>
            <p:cNvSpPr>
              <a:spLocks/>
            </p:cNvSpPr>
            <p:nvPr/>
          </p:nvSpPr>
          <p:spPr bwMode="auto">
            <a:xfrm>
              <a:off x="799" y="1342"/>
              <a:ext cx="950" cy="394"/>
            </a:xfrm>
            <a:custGeom>
              <a:avLst/>
              <a:gdLst>
                <a:gd name="T0" fmla="*/ 716 w 950"/>
                <a:gd name="T1" fmla="*/ 186 h 394"/>
                <a:gd name="T2" fmla="*/ 716 w 950"/>
                <a:gd name="T3" fmla="*/ 184 h 394"/>
                <a:gd name="T4" fmla="*/ 710 w 950"/>
                <a:gd name="T5" fmla="*/ 146 h 394"/>
                <a:gd name="T6" fmla="*/ 696 w 950"/>
                <a:gd name="T7" fmla="*/ 112 h 394"/>
                <a:gd name="T8" fmla="*/ 670 w 950"/>
                <a:gd name="T9" fmla="*/ 82 h 394"/>
                <a:gd name="T10" fmla="*/ 638 w 950"/>
                <a:gd name="T11" fmla="*/ 54 h 394"/>
                <a:gd name="T12" fmla="*/ 600 w 950"/>
                <a:gd name="T13" fmla="*/ 32 h 394"/>
                <a:gd name="T14" fmla="*/ 556 w 950"/>
                <a:gd name="T15" fmla="*/ 14 h 394"/>
                <a:gd name="T16" fmla="*/ 506 w 950"/>
                <a:gd name="T17" fmla="*/ 4 h 394"/>
                <a:gd name="T18" fmla="*/ 454 w 950"/>
                <a:gd name="T19" fmla="*/ 0 h 394"/>
                <a:gd name="T20" fmla="*/ 426 w 950"/>
                <a:gd name="T21" fmla="*/ 2 h 394"/>
                <a:gd name="T22" fmla="*/ 376 w 950"/>
                <a:gd name="T23" fmla="*/ 8 h 394"/>
                <a:gd name="T24" fmla="*/ 328 w 950"/>
                <a:gd name="T25" fmla="*/ 22 h 394"/>
                <a:gd name="T26" fmla="*/ 286 w 950"/>
                <a:gd name="T27" fmla="*/ 42 h 394"/>
                <a:gd name="T28" fmla="*/ 250 w 950"/>
                <a:gd name="T29" fmla="*/ 66 h 394"/>
                <a:gd name="T30" fmla="*/ 222 w 950"/>
                <a:gd name="T31" fmla="*/ 96 h 394"/>
                <a:gd name="T32" fmla="*/ 202 w 950"/>
                <a:gd name="T33" fmla="*/ 128 h 394"/>
                <a:gd name="T34" fmla="*/ 192 w 950"/>
                <a:gd name="T35" fmla="*/ 164 h 394"/>
                <a:gd name="T36" fmla="*/ 190 w 950"/>
                <a:gd name="T37" fmla="*/ 182 h 394"/>
                <a:gd name="T38" fmla="*/ 114 w 950"/>
                <a:gd name="T39" fmla="*/ 200 h 394"/>
                <a:gd name="T40" fmla="*/ 54 w 950"/>
                <a:gd name="T41" fmla="*/ 224 h 394"/>
                <a:gd name="T42" fmla="*/ 14 w 950"/>
                <a:gd name="T43" fmla="*/ 250 h 394"/>
                <a:gd name="T44" fmla="*/ 4 w 950"/>
                <a:gd name="T45" fmla="*/ 266 h 394"/>
                <a:gd name="T46" fmla="*/ 0 w 950"/>
                <a:gd name="T47" fmla="*/ 282 h 394"/>
                <a:gd name="T48" fmla="*/ 2 w 950"/>
                <a:gd name="T49" fmla="*/ 294 h 394"/>
                <a:gd name="T50" fmla="*/ 16 w 950"/>
                <a:gd name="T51" fmla="*/ 316 h 394"/>
                <a:gd name="T52" fmla="*/ 42 w 950"/>
                <a:gd name="T53" fmla="*/ 336 h 394"/>
                <a:gd name="T54" fmla="*/ 78 w 950"/>
                <a:gd name="T55" fmla="*/ 354 h 394"/>
                <a:gd name="T56" fmla="*/ 124 w 950"/>
                <a:gd name="T57" fmla="*/ 368 h 394"/>
                <a:gd name="T58" fmla="*/ 210 w 950"/>
                <a:gd name="T59" fmla="*/ 384 h 394"/>
                <a:gd name="T60" fmla="*/ 342 w 950"/>
                <a:gd name="T61" fmla="*/ 394 h 394"/>
                <a:gd name="T62" fmla="*/ 382 w 950"/>
                <a:gd name="T63" fmla="*/ 392 h 394"/>
                <a:gd name="T64" fmla="*/ 456 w 950"/>
                <a:gd name="T65" fmla="*/ 388 h 394"/>
                <a:gd name="T66" fmla="*/ 524 w 950"/>
                <a:gd name="T67" fmla="*/ 376 h 394"/>
                <a:gd name="T68" fmla="*/ 582 w 950"/>
                <a:gd name="T69" fmla="*/ 362 h 394"/>
                <a:gd name="T70" fmla="*/ 608 w 950"/>
                <a:gd name="T71" fmla="*/ 352 h 394"/>
                <a:gd name="T72" fmla="*/ 688 w 950"/>
                <a:gd name="T73" fmla="*/ 356 h 394"/>
                <a:gd name="T74" fmla="*/ 740 w 950"/>
                <a:gd name="T75" fmla="*/ 354 h 394"/>
                <a:gd name="T76" fmla="*/ 834 w 950"/>
                <a:gd name="T77" fmla="*/ 342 h 394"/>
                <a:gd name="T78" fmla="*/ 906 w 950"/>
                <a:gd name="T79" fmla="*/ 318 h 394"/>
                <a:gd name="T80" fmla="*/ 930 w 950"/>
                <a:gd name="T81" fmla="*/ 304 h 394"/>
                <a:gd name="T82" fmla="*/ 946 w 950"/>
                <a:gd name="T83" fmla="*/ 288 h 394"/>
                <a:gd name="T84" fmla="*/ 950 w 950"/>
                <a:gd name="T85" fmla="*/ 272 h 394"/>
                <a:gd name="T86" fmla="*/ 950 w 950"/>
                <a:gd name="T87" fmla="*/ 262 h 394"/>
                <a:gd name="T88" fmla="*/ 940 w 950"/>
                <a:gd name="T89" fmla="*/ 248 h 394"/>
                <a:gd name="T90" fmla="*/ 922 w 950"/>
                <a:gd name="T91" fmla="*/ 232 h 394"/>
                <a:gd name="T92" fmla="*/ 882 w 950"/>
                <a:gd name="T93" fmla="*/ 214 h 394"/>
                <a:gd name="T94" fmla="*/ 808 w 950"/>
                <a:gd name="T95" fmla="*/ 196 h 394"/>
                <a:gd name="T96" fmla="*/ 716 w 950"/>
                <a:gd name="T97" fmla="*/ 18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0" h="394">
                  <a:moveTo>
                    <a:pt x="716" y="186"/>
                  </a:moveTo>
                  <a:lnTo>
                    <a:pt x="716" y="186"/>
                  </a:lnTo>
                  <a:lnTo>
                    <a:pt x="716" y="184"/>
                  </a:lnTo>
                  <a:lnTo>
                    <a:pt x="716" y="184"/>
                  </a:lnTo>
                  <a:lnTo>
                    <a:pt x="714" y="164"/>
                  </a:lnTo>
                  <a:lnTo>
                    <a:pt x="710" y="146"/>
                  </a:lnTo>
                  <a:lnTo>
                    <a:pt x="704" y="130"/>
                  </a:lnTo>
                  <a:lnTo>
                    <a:pt x="696" y="112"/>
                  </a:lnTo>
                  <a:lnTo>
                    <a:pt x="684" y="96"/>
                  </a:lnTo>
                  <a:lnTo>
                    <a:pt x="670" y="82"/>
                  </a:lnTo>
                  <a:lnTo>
                    <a:pt x="656" y="66"/>
                  </a:lnTo>
                  <a:lnTo>
                    <a:pt x="638" y="54"/>
                  </a:lnTo>
                  <a:lnTo>
                    <a:pt x="620" y="42"/>
                  </a:lnTo>
                  <a:lnTo>
                    <a:pt x="600" y="32"/>
                  </a:lnTo>
                  <a:lnTo>
                    <a:pt x="578" y="22"/>
                  </a:lnTo>
                  <a:lnTo>
                    <a:pt x="556" y="14"/>
                  </a:lnTo>
                  <a:lnTo>
                    <a:pt x="532" y="8"/>
                  </a:lnTo>
                  <a:lnTo>
                    <a:pt x="506" y="4"/>
                  </a:lnTo>
                  <a:lnTo>
                    <a:pt x="480" y="2"/>
                  </a:lnTo>
                  <a:lnTo>
                    <a:pt x="454" y="0"/>
                  </a:lnTo>
                  <a:lnTo>
                    <a:pt x="454" y="0"/>
                  </a:lnTo>
                  <a:lnTo>
                    <a:pt x="426" y="2"/>
                  </a:lnTo>
                  <a:lnTo>
                    <a:pt x="400" y="4"/>
                  </a:lnTo>
                  <a:lnTo>
                    <a:pt x="376" y="8"/>
                  </a:lnTo>
                  <a:lnTo>
                    <a:pt x="352" y="14"/>
                  </a:lnTo>
                  <a:lnTo>
                    <a:pt x="328" y="22"/>
                  </a:lnTo>
                  <a:lnTo>
                    <a:pt x="306" y="32"/>
                  </a:lnTo>
                  <a:lnTo>
                    <a:pt x="286" y="42"/>
                  </a:lnTo>
                  <a:lnTo>
                    <a:pt x="268" y="54"/>
                  </a:lnTo>
                  <a:lnTo>
                    <a:pt x="250" y="66"/>
                  </a:lnTo>
                  <a:lnTo>
                    <a:pt x="236" y="80"/>
                  </a:lnTo>
                  <a:lnTo>
                    <a:pt x="222" y="96"/>
                  </a:lnTo>
                  <a:lnTo>
                    <a:pt x="212" y="112"/>
                  </a:lnTo>
                  <a:lnTo>
                    <a:pt x="202" y="128"/>
                  </a:lnTo>
                  <a:lnTo>
                    <a:pt x="196" y="146"/>
                  </a:lnTo>
                  <a:lnTo>
                    <a:pt x="192" y="164"/>
                  </a:lnTo>
                  <a:lnTo>
                    <a:pt x="190" y="182"/>
                  </a:lnTo>
                  <a:lnTo>
                    <a:pt x="190" y="182"/>
                  </a:lnTo>
                  <a:lnTo>
                    <a:pt x="150" y="190"/>
                  </a:lnTo>
                  <a:lnTo>
                    <a:pt x="114" y="200"/>
                  </a:lnTo>
                  <a:lnTo>
                    <a:pt x="80" y="210"/>
                  </a:lnTo>
                  <a:lnTo>
                    <a:pt x="54" y="224"/>
                  </a:lnTo>
                  <a:lnTo>
                    <a:pt x="30" y="236"/>
                  </a:lnTo>
                  <a:lnTo>
                    <a:pt x="14" y="250"/>
                  </a:lnTo>
                  <a:lnTo>
                    <a:pt x="8" y="258"/>
                  </a:lnTo>
                  <a:lnTo>
                    <a:pt x="4" y="266"/>
                  </a:lnTo>
                  <a:lnTo>
                    <a:pt x="2" y="274"/>
                  </a:lnTo>
                  <a:lnTo>
                    <a:pt x="0" y="282"/>
                  </a:lnTo>
                  <a:lnTo>
                    <a:pt x="0" y="282"/>
                  </a:lnTo>
                  <a:lnTo>
                    <a:pt x="2" y="294"/>
                  </a:lnTo>
                  <a:lnTo>
                    <a:pt x="8" y="304"/>
                  </a:lnTo>
                  <a:lnTo>
                    <a:pt x="16" y="316"/>
                  </a:lnTo>
                  <a:lnTo>
                    <a:pt x="28" y="326"/>
                  </a:lnTo>
                  <a:lnTo>
                    <a:pt x="42" y="336"/>
                  </a:lnTo>
                  <a:lnTo>
                    <a:pt x="58" y="344"/>
                  </a:lnTo>
                  <a:lnTo>
                    <a:pt x="78" y="354"/>
                  </a:lnTo>
                  <a:lnTo>
                    <a:pt x="100" y="362"/>
                  </a:lnTo>
                  <a:lnTo>
                    <a:pt x="124" y="368"/>
                  </a:lnTo>
                  <a:lnTo>
                    <a:pt x="152" y="374"/>
                  </a:lnTo>
                  <a:lnTo>
                    <a:pt x="210" y="384"/>
                  </a:lnTo>
                  <a:lnTo>
                    <a:pt x="274" y="392"/>
                  </a:lnTo>
                  <a:lnTo>
                    <a:pt x="342" y="394"/>
                  </a:lnTo>
                  <a:lnTo>
                    <a:pt x="342" y="394"/>
                  </a:lnTo>
                  <a:lnTo>
                    <a:pt x="382" y="392"/>
                  </a:lnTo>
                  <a:lnTo>
                    <a:pt x="420" y="390"/>
                  </a:lnTo>
                  <a:lnTo>
                    <a:pt x="456" y="388"/>
                  </a:lnTo>
                  <a:lnTo>
                    <a:pt x="492" y="382"/>
                  </a:lnTo>
                  <a:lnTo>
                    <a:pt x="524" y="376"/>
                  </a:lnTo>
                  <a:lnTo>
                    <a:pt x="554" y="370"/>
                  </a:lnTo>
                  <a:lnTo>
                    <a:pt x="582" y="362"/>
                  </a:lnTo>
                  <a:lnTo>
                    <a:pt x="608" y="352"/>
                  </a:lnTo>
                  <a:lnTo>
                    <a:pt x="608" y="352"/>
                  </a:lnTo>
                  <a:lnTo>
                    <a:pt x="646" y="356"/>
                  </a:lnTo>
                  <a:lnTo>
                    <a:pt x="688" y="356"/>
                  </a:lnTo>
                  <a:lnTo>
                    <a:pt x="688" y="356"/>
                  </a:lnTo>
                  <a:lnTo>
                    <a:pt x="740" y="354"/>
                  </a:lnTo>
                  <a:lnTo>
                    <a:pt x="790" y="350"/>
                  </a:lnTo>
                  <a:lnTo>
                    <a:pt x="834" y="342"/>
                  </a:lnTo>
                  <a:lnTo>
                    <a:pt x="874" y="332"/>
                  </a:lnTo>
                  <a:lnTo>
                    <a:pt x="906" y="318"/>
                  </a:lnTo>
                  <a:lnTo>
                    <a:pt x="918" y="312"/>
                  </a:lnTo>
                  <a:lnTo>
                    <a:pt x="930" y="304"/>
                  </a:lnTo>
                  <a:lnTo>
                    <a:pt x="938" y="296"/>
                  </a:lnTo>
                  <a:lnTo>
                    <a:pt x="946" y="288"/>
                  </a:lnTo>
                  <a:lnTo>
                    <a:pt x="950" y="280"/>
                  </a:lnTo>
                  <a:lnTo>
                    <a:pt x="950" y="272"/>
                  </a:lnTo>
                  <a:lnTo>
                    <a:pt x="950" y="272"/>
                  </a:lnTo>
                  <a:lnTo>
                    <a:pt x="950" y="262"/>
                  </a:lnTo>
                  <a:lnTo>
                    <a:pt x="946" y="254"/>
                  </a:lnTo>
                  <a:lnTo>
                    <a:pt x="940" y="248"/>
                  </a:lnTo>
                  <a:lnTo>
                    <a:pt x="932" y="240"/>
                  </a:lnTo>
                  <a:lnTo>
                    <a:pt x="922" y="232"/>
                  </a:lnTo>
                  <a:lnTo>
                    <a:pt x="912" y="226"/>
                  </a:lnTo>
                  <a:lnTo>
                    <a:pt x="882" y="214"/>
                  </a:lnTo>
                  <a:lnTo>
                    <a:pt x="848" y="204"/>
                  </a:lnTo>
                  <a:lnTo>
                    <a:pt x="808" y="196"/>
                  </a:lnTo>
                  <a:lnTo>
                    <a:pt x="764" y="190"/>
                  </a:lnTo>
                  <a:lnTo>
                    <a:pt x="716" y="186"/>
                  </a:lnTo>
                  <a:lnTo>
                    <a:pt x="716" y="186"/>
                  </a:lnTo>
                  <a:close/>
                </a:path>
              </a:pathLst>
            </a:custGeom>
            <a:solidFill>
              <a:srgbClr val="C6C6C5"/>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102"/>
            <p:cNvSpPr>
              <a:spLocks noEditPoints="1"/>
            </p:cNvSpPr>
            <p:nvPr/>
          </p:nvSpPr>
          <p:spPr bwMode="auto">
            <a:xfrm>
              <a:off x="4145" y="1370"/>
              <a:ext cx="620" cy="778"/>
            </a:xfrm>
            <a:custGeom>
              <a:avLst/>
              <a:gdLst>
                <a:gd name="T0" fmla="*/ 112 w 620"/>
                <a:gd name="T1" fmla="*/ 778 h 778"/>
                <a:gd name="T2" fmla="*/ 70 w 620"/>
                <a:gd name="T3" fmla="*/ 768 h 778"/>
                <a:gd name="T4" fmla="*/ 34 w 620"/>
                <a:gd name="T5" fmla="*/ 744 h 778"/>
                <a:gd name="T6" fmla="*/ 16 w 620"/>
                <a:gd name="T7" fmla="*/ 720 h 778"/>
                <a:gd name="T8" fmla="*/ 0 w 620"/>
                <a:gd name="T9" fmla="*/ 678 h 778"/>
                <a:gd name="T10" fmla="*/ 4 w 620"/>
                <a:gd name="T11" fmla="*/ 636 h 778"/>
                <a:gd name="T12" fmla="*/ 212 w 620"/>
                <a:gd name="T13" fmla="*/ 266 h 778"/>
                <a:gd name="T14" fmla="*/ 214 w 620"/>
                <a:gd name="T15" fmla="*/ 116 h 778"/>
                <a:gd name="T16" fmla="*/ 210 w 620"/>
                <a:gd name="T17" fmla="*/ 108 h 778"/>
                <a:gd name="T18" fmla="*/ 166 w 620"/>
                <a:gd name="T19" fmla="*/ 106 h 778"/>
                <a:gd name="T20" fmla="*/ 146 w 620"/>
                <a:gd name="T21" fmla="*/ 98 h 778"/>
                <a:gd name="T22" fmla="*/ 138 w 620"/>
                <a:gd name="T23" fmla="*/ 28 h 778"/>
                <a:gd name="T24" fmla="*/ 146 w 620"/>
                <a:gd name="T25" fmla="*/ 8 h 778"/>
                <a:gd name="T26" fmla="*/ 454 w 620"/>
                <a:gd name="T27" fmla="*/ 0 h 778"/>
                <a:gd name="T28" fmla="*/ 474 w 620"/>
                <a:gd name="T29" fmla="*/ 8 h 778"/>
                <a:gd name="T30" fmla="*/ 482 w 620"/>
                <a:gd name="T31" fmla="*/ 78 h 778"/>
                <a:gd name="T32" fmla="*/ 474 w 620"/>
                <a:gd name="T33" fmla="*/ 98 h 778"/>
                <a:gd name="T34" fmla="*/ 416 w 620"/>
                <a:gd name="T35" fmla="*/ 106 h 778"/>
                <a:gd name="T36" fmla="*/ 408 w 620"/>
                <a:gd name="T37" fmla="*/ 108 h 778"/>
                <a:gd name="T38" fmla="*/ 406 w 620"/>
                <a:gd name="T39" fmla="*/ 264 h 778"/>
                <a:gd name="T40" fmla="*/ 604 w 620"/>
                <a:gd name="T41" fmla="*/ 608 h 778"/>
                <a:gd name="T42" fmla="*/ 616 w 620"/>
                <a:gd name="T43" fmla="*/ 636 h 778"/>
                <a:gd name="T44" fmla="*/ 618 w 620"/>
                <a:gd name="T45" fmla="*/ 678 h 778"/>
                <a:gd name="T46" fmla="*/ 604 w 620"/>
                <a:gd name="T47" fmla="*/ 720 h 778"/>
                <a:gd name="T48" fmla="*/ 586 w 620"/>
                <a:gd name="T49" fmla="*/ 744 h 778"/>
                <a:gd name="T50" fmla="*/ 550 w 620"/>
                <a:gd name="T51" fmla="*/ 768 h 778"/>
                <a:gd name="T52" fmla="*/ 506 w 620"/>
                <a:gd name="T53" fmla="*/ 778 h 778"/>
                <a:gd name="T54" fmla="*/ 166 w 620"/>
                <a:gd name="T55" fmla="*/ 18 h 778"/>
                <a:gd name="T56" fmla="*/ 156 w 620"/>
                <a:gd name="T57" fmla="*/ 24 h 778"/>
                <a:gd name="T58" fmla="*/ 154 w 620"/>
                <a:gd name="T59" fmla="*/ 78 h 778"/>
                <a:gd name="T60" fmla="*/ 162 w 620"/>
                <a:gd name="T61" fmla="*/ 88 h 778"/>
                <a:gd name="T62" fmla="*/ 204 w 620"/>
                <a:gd name="T63" fmla="*/ 90 h 778"/>
                <a:gd name="T64" fmla="*/ 228 w 620"/>
                <a:gd name="T65" fmla="*/ 106 h 778"/>
                <a:gd name="T66" fmla="*/ 228 w 620"/>
                <a:gd name="T67" fmla="*/ 272 h 778"/>
                <a:gd name="T68" fmla="*/ 30 w 620"/>
                <a:gd name="T69" fmla="*/ 616 h 778"/>
                <a:gd name="T70" fmla="*/ 20 w 620"/>
                <a:gd name="T71" fmla="*/ 640 h 778"/>
                <a:gd name="T72" fmla="*/ 18 w 620"/>
                <a:gd name="T73" fmla="*/ 676 h 778"/>
                <a:gd name="T74" fmla="*/ 30 w 620"/>
                <a:gd name="T75" fmla="*/ 712 h 778"/>
                <a:gd name="T76" fmla="*/ 44 w 620"/>
                <a:gd name="T77" fmla="*/ 732 h 778"/>
                <a:gd name="T78" fmla="*/ 76 w 620"/>
                <a:gd name="T79" fmla="*/ 754 h 778"/>
                <a:gd name="T80" fmla="*/ 112 w 620"/>
                <a:gd name="T81" fmla="*/ 760 h 778"/>
                <a:gd name="T82" fmla="*/ 520 w 620"/>
                <a:gd name="T83" fmla="*/ 760 h 778"/>
                <a:gd name="T84" fmla="*/ 554 w 620"/>
                <a:gd name="T85" fmla="*/ 748 h 778"/>
                <a:gd name="T86" fmla="*/ 584 w 620"/>
                <a:gd name="T87" fmla="*/ 724 h 778"/>
                <a:gd name="T88" fmla="*/ 596 w 620"/>
                <a:gd name="T89" fmla="*/ 700 h 778"/>
                <a:gd name="T90" fmla="*/ 604 w 620"/>
                <a:gd name="T91" fmla="*/ 664 h 778"/>
                <a:gd name="T92" fmla="*/ 596 w 620"/>
                <a:gd name="T93" fmla="*/ 628 h 778"/>
                <a:gd name="T94" fmla="*/ 394 w 620"/>
                <a:gd name="T95" fmla="*/ 274 h 778"/>
                <a:gd name="T96" fmla="*/ 388 w 620"/>
                <a:gd name="T97" fmla="*/ 116 h 778"/>
                <a:gd name="T98" fmla="*/ 398 w 620"/>
                <a:gd name="T99" fmla="*/ 98 h 778"/>
                <a:gd name="T100" fmla="*/ 454 w 620"/>
                <a:gd name="T101" fmla="*/ 90 h 778"/>
                <a:gd name="T102" fmla="*/ 462 w 620"/>
                <a:gd name="T103" fmla="*/ 86 h 778"/>
                <a:gd name="T104" fmla="*/ 464 w 620"/>
                <a:gd name="T105" fmla="*/ 28 h 778"/>
                <a:gd name="T106" fmla="*/ 462 w 620"/>
                <a:gd name="T107" fmla="*/ 20 h 778"/>
                <a:gd name="T108" fmla="*/ 166 w 620"/>
                <a:gd name="T109" fmla="*/ 1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0" h="778">
                  <a:moveTo>
                    <a:pt x="506" y="778"/>
                  </a:moveTo>
                  <a:lnTo>
                    <a:pt x="112" y="778"/>
                  </a:lnTo>
                  <a:lnTo>
                    <a:pt x="112" y="778"/>
                  </a:lnTo>
                  <a:lnTo>
                    <a:pt x="98" y="776"/>
                  </a:lnTo>
                  <a:lnTo>
                    <a:pt x="84" y="774"/>
                  </a:lnTo>
                  <a:lnTo>
                    <a:pt x="70" y="768"/>
                  </a:lnTo>
                  <a:lnTo>
                    <a:pt x="56" y="762"/>
                  </a:lnTo>
                  <a:lnTo>
                    <a:pt x="44" y="754"/>
                  </a:lnTo>
                  <a:lnTo>
                    <a:pt x="34" y="744"/>
                  </a:lnTo>
                  <a:lnTo>
                    <a:pt x="24" y="734"/>
                  </a:lnTo>
                  <a:lnTo>
                    <a:pt x="16" y="720"/>
                  </a:lnTo>
                  <a:lnTo>
                    <a:pt x="16" y="720"/>
                  </a:lnTo>
                  <a:lnTo>
                    <a:pt x="8" y="708"/>
                  </a:lnTo>
                  <a:lnTo>
                    <a:pt x="4" y="694"/>
                  </a:lnTo>
                  <a:lnTo>
                    <a:pt x="0" y="678"/>
                  </a:lnTo>
                  <a:lnTo>
                    <a:pt x="0" y="664"/>
                  </a:lnTo>
                  <a:lnTo>
                    <a:pt x="0" y="650"/>
                  </a:lnTo>
                  <a:lnTo>
                    <a:pt x="4" y="636"/>
                  </a:lnTo>
                  <a:lnTo>
                    <a:pt x="8" y="622"/>
                  </a:lnTo>
                  <a:lnTo>
                    <a:pt x="16" y="608"/>
                  </a:lnTo>
                  <a:lnTo>
                    <a:pt x="212" y="266"/>
                  </a:lnTo>
                  <a:lnTo>
                    <a:pt x="212" y="266"/>
                  </a:lnTo>
                  <a:lnTo>
                    <a:pt x="214" y="264"/>
                  </a:lnTo>
                  <a:lnTo>
                    <a:pt x="214" y="116"/>
                  </a:lnTo>
                  <a:lnTo>
                    <a:pt x="214" y="116"/>
                  </a:lnTo>
                  <a:lnTo>
                    <a:pt x="214" y="112"/>
                  </a:lnTo>
                  <a:lnTo>
                    <a:pt x="210" y="108"/>
                  </a:lnTo>
                  <a:lnTo>
                    <a:pt x="208" y="106"/>
                  </a:lnTo>
                  <a:lnTo>
                    <a:pt x="204" y="106"/>
                  </a:lnTo>
                  <a:lnTo>
                    <a:pt x="166" y="106"/>
                  </a:lnTo>
                  <a:lnTo>
                    <a:pt x="166" y="106"/>
                  </a:lnTo>
                  <a:lnTo>
                    <a:pt x="156" y="104"/>
                  </a:lnTo>
                  <a:lnTo>
                    <a:pt x="146" y="98"/>
                  </a:lnTo>
                  <a:lnTo>
                    <a:pt x="140" y="88"/>
                  </a:lnTo>
                  <a:lnTo>
                    <a:pt x="138" y="78"/>
                  </a:lnTo>
                  <a:lnTo>
                    <a:pt x="138" y="28"/>
                  </a:lnTo>
                  <a:lnTo>
                    <a:pt x="138" y="28"/>
                  </a:lnTo>
                  <a:lnTo>
                    <a:pt x="140" y="18"/>
                  </a:lnTo>
                  <a:lnTo>
                    <a:pt x="146" y="8"/>
                  </a:lnTo>
                  <a:lnTo>
                    <a:pt x="156" y="2"/>
                  </a:lnTo>
                  <a:lnTo>
                    <a:pt x="166" y="0"/>
                  </a:lnTo>
                  <a:lnTo>
                    <a:pt x="454" y="0"/>
                  </a:lnTo>
                  <a:lnTo>
                    <a:pt x="454" y="0"/>
                  </a:lnTo>
                  <a:lnTo>
                    <a:pt x="464" y="2"/>
                  </a:lnTo>
                  <a:lnTo>
                    <a:pt x="474" y="8"/>
                  </a:lnTo>
                  <a:lnTo>
                    <a:pt x="480" y="18"/>
                  </a:lnTo>
                  <a:lnTo>
                    <a:pt x="482" y="28"/>
                  </a:lnTo>
                  <a:lnTo>
                    <a:pt x="482" y="78"/>
                  </a:lnTo>
                  <a:lnTo>
                    <a:pt x="482" y="78"/>
                  </a:lnTo>
                  <a:lnTo>
                    <a:pt x="480" y="88"/>
                  </a:lnTo>
                  <a:lnTo>
                    <a:pt x="474" y="98"/>
                  </a:lnTo>
                  <a:lnTo>
                    <a:pt x="464" y="104"/>
                  </a:lnTo>
                  <a:lnTo>
                    <a:pt x="454" y="106"/>
                  </a:lnTo>
                  <a:lnTo>
                    <a:pt x="416" y="106"/>
                  </a:lnTo>
                  <a:lnTo>
                    <a:pt x="416" y="106"/>
                  </a:lnTo>
                  <a:lnTo>
                    <a:pt x="412" y="106"/>
                  </a:lnTo>
                  <a:lnTo>
                    <a:pt x="408" y="108"/>
                  </a:lnTo>
                  <a:lnTo>
                    <a:pt x="406" y="112"/>
                  </a:lnTo>
                  <a:lnTo>
                    <a:pt x="406" y="116"/>
                  </a:lnTo>
                  <a:lnTo>
                    <a:pt x="406" y="264"/>
                  </a:lnTo>
                  <a:lnTo>
                    <a:pt x="406" y="264"/>
                  </a:lnTo>
                  <a:lnTo>
                    <a:pt x="408" y="266"/>
                  </a:lnTo>
                  <a:lnTo>
                    <a:pt x="604" y="608"/>
                  </a:lnTo>
                  <a:lnTo>
                    <a:pt x="604" y="608"/>
                  </a:lnTo>
                  <a:lnTo>
                    <a:pt x="612" y="622"/>
                  </a:lnTo>
                  <a:lnTo>
                    <a:pt x="616" y="636"/>
                  </a:lnTo>
                  <a:lnTo>
                    <a:pt x="618" y="650"/>
                  </a:lnTo>
                  <a:lnTo>
                    <a:pt x="620" y="664"/>
                  </a:lnTo>
                  <a:lnTo>
                    <a:pt x="618" y="678"/>
                  </a:lnTo>
                  <a:lnTo>
                    <a:pt x="616" y="694"/>
                  </a:lnTo>
                  <a:lnTo>
                    <a:pt x="612" y="708"/>
                  </a:lnTo>
                  <a:lnTo>
                    <a:pt x="604" y="720"/>
                  </a:lnTo>
                  <a:lnTo>
                    <a:pt x="604" y="720"/>
                  </a:lnTo>
                  <a:lnTo>
                    <a:pt x="596" y="734"/>
                  </a:lnTo>
                  <a:lnTo>
                    <a:pt x="586" y="744"/>
                  </a:lnTo>
                  <a:lnTo>
                    <a:pt x="576" y="754"/>
                  </a:lnTo>
                  <a:lnTo>
                    <a:pt x="564" y="762"/>
                  </a:lnTo>
                  <a:lnTo>
                    <a:pt x="550" y="768"/>
                  </a:lnTo>
                  <a:lnTo>
                    <a:pt x="536" y="774"/>
                  </a:lnTo>
                  <a:lnTo>
                    <a:pt x="522" y="776"/>
                  </a:lnTo>
                  <a:lnTo>
                    <a:pt x="506" y="778"/>
                  </a:lnTo>
                  <a:lnTo>
                    <a:pt x="506" y="778"/>
                  </a:lnTo>
                  <a:close/>
                  <a:moveTo>
                    <a:pt x="166" y="18"/>
                  </a:moveTo>
                  <a:lnTo>
                    <a:pt x="166" y="18"/>
                  </a:lnTo>
                  <a:lnTo>
                    <a:pt x="162" y="18"/>
                  </a:lnTo>
                  <a:lnTo>
                    <a:pt x="158" y="20"/>
                  </a:lnTo>
                  <a:lnTo>
                    <a:pt x="156" y="24"/>
                  </a:lnTo>
                  <a:lnTo>
                    <a:pt x="154" y="28"/>
                  </a:lnTo>
                  <a:lnTo>
                    <a:pt x="154" y="78"/>
                  </a:lnTo>
                  <a:lnTo>
                    <a:pt x="154" y="78"/>
                  </a:lnTo>
                  <a:lnTo>
                    <a:pt x="156" y="82"/>
                  </a:lnTo>
                  <a:lnTo>
                    <a:pt x="158" y="86"/>
                  </a:lnTo>
                  <a:lnTo>
                    <a:pt x="162" y="88"/>
                  </a:lnTo>
                  <a:lnTo>
                    <a:pt x="166" y="90"/>
                  </a:lnTo>
                  <a:lnTo>
                    <a:pt x="204" y="90"/>
                  </a:lnTo>
                  <a:lnTo>
                    <a:pt x="204" y="90"/>
                  </a:lnTo>
                  <a:lnTo>
                    <a:pt x="214" y="92"/>
                  </a:lnTo>
                  <a:lnTo>
                    <a:pt x="222" y="98"/>
                  </a:lnTo>
                  <a:lnTo>
                    <a:pt x="228" y="106"/>
                  </a:lnTo>
                  <a:lnTo>
                    <a:pt x="230" y="116"/>
                  </a:lnTo>
                  <a:lnTo>
                    <a:pt x="230" y="268"/>
                  </a:lnTo>
                  <a:lnTo>
                    <a:pt x="228" y="272"/>
                  </a:lnTo>
                  <a:lnTo>
                    <a:pt x="228" y="272"/>
                  </a:lnTo>
                  <a:lnTo>
                    <a:pt x="226" y="274"/>
                  </a:lnTo>
                  <a:lnTo>
                    <a:pt x="30" y="616"/>
                  </a:lnTo>
                  <a:lnTo>
                    <a:pt x="30" y="616"/>
                  </a:lnTo>
                  <a:lnTo>
                    <a:pt x="24" y="628"/>
                  </a:lnTo>
                  <a:lnTo>
                    <a:pt x="20" y="640"/>
                  </a:lnTo>
                  <a:lnTo>
                    <a:pt x="18" y="652"/>
                  </a:lnTo>
                  <a:lnTo>
                    <a:pt x="16" y="664"/>
                  </a:lnTo>
                  <a:lnTo>
                    <a:pt x="18" y="676"/>
                  </a:lnTo>
                  <a:lnTo>
                    <a:pt x="20" y="688"/>
                  </a:lnTo>
                  <a:lnTo>
                    <a:pt x="24" y="700"/>
                  </a:lnTo>
                  <a:lnTo>
                    <a:pt x="30" y="712"/>
                  </a:lnTo>
                  <a:lnTo>
                    <a:pt x="30" y="712"/>
                  </a:lnTo>
                  <a:lnTo>
                    <a:pt x="36" y="724"/>
                  </a:lnTo>
                  <a:lnTo>
                    <a:pt x="44" y="732"/>
                  </a:lnTo>
                  <a:lnTo>
                    <a:pt x="54" y="740"/>
                  </a:lnTo>
                  <a:lnTo>
                    <a:pt x="64" y="748"/>
                  </a:lnTo>
                  <a:lnTo>
                    <a:pt x="76" y="754"/>
                  </a:lnTo>
                  <a:lnTo>
                    <a:pt x="88" y="758"/>
                  </a:lnTo>
                  <a:lnTo>
                    <a:pt x="100" y="760"/>
                  </a:lnTo>
                  <a:lnTo>
                    <a:pt x="112" y="760"/>
                  </a:lnTo>
                  <a:lnTo>
                    <a:pt x="506" y="760"/>
                  </a:lnTo>
                  <a:lnTo>
                    <a:pt x="506" y="760"/>
                  </a:lnTo>
                  <a:lnTo>
                    <a:pt x="520" y="760"/>
                  </a:lnTo>
                  <a:lnTo>
                    <a:pt x="532" y="758"/>
                  </a:lnTo>
                  <a:lnTo>
                    <a:pt x="544" y="754"/>
                  </a:lnTo>
                  <a:lnTo>
                    <a:pt x="554" y="748"/>
                  </a:lnTo>
                  <a:lnTo>
                    <a:pt x="566" y="740"/>
                  </a:lnTo>
                  <a:lnTo>
                    <a:pt x="574" y="732"/>
                  </a:lnTo>
                  <a:lnTo>
                    <a:pt x="584" y="724"/>
                  </a:lnTo>
                  <a:lnTo>
                    <a:pt x="590" y="712"/>
                  </a:lnTo>
                  <a:lnTo>
                    <a:pt x="590" y="712"/>
                  </a:lnTo>
                  <a:lnTo>
                    <a:pt x="596" y="700"/>
                  </a:lnTo>
                  <a:lnTo>
                    <a:pt x="600" y="688"/>
                  </a:lnTo>
                  <a:lnTo>
                    <a:pt x="602" y="676"/>
                  </a:lnTo>
                  <a:lnTo>
                    <a:pt x="604" y="664"/>
                  </a:lnTo>
                  <a:lnTo>
                    <a:pt x="602" y="652"/>
                  </a:lnTo>
                  <a:lnTo>
                    <a:pt x="600" y="640"/>
                  </a:lnTo>
                  <a:lnTo>
                    <a:pt x="596" y="628"/>
                  </a:lnTo>
                  <a:lnTo>
                    <a:pt x="590" y="616"/>
                  </a:lnTo>
                  <a:lnTo>
                    <a:pt x="394" y="274"/>
                  </a:lnTo>
                  <a:lnTo>
                    <a:pt x="394" y="274"/>
                  </a:lnTo>
                  <a:lnTo>
                    <a:pt x="392" y="272"/>
                  </a:lnTo>
                  <a:lnTo>
                    <a:pt x="388" y="268"/>
                  </a:lnTo>
                  <a:lnTo>
                    <a:pt x="388" y="116"/>
                  </a:lnTo>
                  <a:lnTo>
                    <a:pt x="388" y="116"/>
                  </a:lnTo>
                  <a:lnTo>
                    <a:pt x="392" y="106"/>
                  </a:lnTo>
                  <a:lnTo>
                    <a:pt x="398" y="98"/>
                  </a:lnTo>
                  <a:lnTo>
                    <a:pt x="406" y="92"/>
                  </a:lnTo>
                  <a:lnTo>
                    <a:pt x="416" y="90"/>
                  </a:lnTo>
                  <a:lnTo>
                    <a:pt x="454" y="90"/>
                  </a:lnTo>
                  <a:lnTo>
                    <a:pt x="454" y="90"/>
                  </a:lnTo>
                  <a:lnTo>
                    <a:pt x="458" y="88"/>
                  </a:lnTo>
                  <a:lnTo>
                    <a:pt x="462" y="86"/>
                  </a:lnTo>
                  <a:lnTo>
                    <a:pt x="464" y="82"/>
                  </a:lnTo>
                  <a:lnTo>
                    <a:pt x="464" y="78"/>
                  </a:lnTo>
                  <a:lnTo>
                    <a:pt x="464" y="28"/>
                  </a:lnTo>
                  <a:lnTo>
                    <a:pt x="464" y="28"/>
                  </a:lnTo>
                  <a:lnTo>
                    <a:pt x="464" y="24"/>
                  </a:lnTo>
                  <a:lnTo>
                    <a:pt x="462" y="20"/>
                  </a:lnTo>
                  <a:lnTo>
                    <a:pt x="458" y="18"/>
                  </a:lnTo>
                  <a:lnTo>
                    <a:pt x="454" y="18"/>
                  </a:lnTo>
                  <a:lnTo>
                    <a:pt x="166" y="1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3"/>
            <p:cNvSpPr>
              <a:spLocks/>
            </p:cNvSpPr>
            <p:nvPr/>
          </p:nvSpPr>
          <p:spPr bwMode="auto">
            <a:xfrm>
              <a:off x="4213" y="1656"/>
              <a:ext cx="484" cy="438"/>
            </a:xfrm>
            <a:custGeom>
              <a:avLst/>
              <a:gdLst>
                <a:gd name="T0" fmla="*/ 10 w 484"/>
                <a:gd name="T1" fmla="*/ 324 h 438"/>
                <a:gd name="T2" fmla="*/ 176 w 484"/>
                <a:gd name="T3" fmla="*/ 38 h 438"/>
                <a:gd name="T4" fmla="*/ 176 w 484"/>
                <a:gd name="T5" fmla="*/ 38 h 438"/>
                <a:gd name="T6" fmla="*/ 182 w 484"/>
                <a:gd name="T7" fmla="*/ 30 h 438"/>
                <a:gd name="T8" fmla="*/ 188 w 484"/>
                <a:gd name="T9" fmla="*/ 22 h 438"/>
                <a:gd name="T10" fmla="*/ 196 w 484"/>
                <a:gd name="T11" fmla="*/ 14 h 438"/>
                <a:gd name="T12" fmla="*/ 204 w 484"/>
                <a:gd name="T13" fmla="*/ 10 h 438"/>
                <a:gd name="T14" fmla="*/ 214 w 484"/>
                <a:gd name="T15" fmla="*/ 6 h 438"/>
                <a:gd name="T16" fmla="*/ 222 w 484"/>
                <a:gd name="T17" fmla="*/ 2 h 438"/>
                <a:gd name="T18" fmla="*/ 242 w 484"/>
                <a:gd name="T19" fmla="*/ 0 h 438"/>
                <a:gd name="T20" fmla="*/ 260 w 484"/>
                <a:gd name="T21" fmla="*/ 2 h 438"/>
                <a:gd name="T22" fmla="*/ 270 w 484"/>
                <a:gd name="T23" fmla="*/ 6 h 438"/>
                <a:gd name="T24" fmla="*/ 278 w 484"/>
                <a:gd name="T25" fmla="*/ 10 h 438"/>
                <a:gd name="T26" fmla="*/ 288 w 484"/>
                <a:gd name="T27" fmla="*/ 14 h 438"/>
                <a:gd name="T28" fmla="*/ 294 w 484"/>
                <a:gd name="T29" fmla="*/ 22 h 438"/>
                <a:gd name="T30" fmla="*/ 302 w 484"/>
                <a:gd name="T31" fmla="*/ 30 h 438"/>
                <a:gd name="T32" fmla="*/ 308 w 484"/>
                <a:gd name="T33" fmla="*/ 38 h 438"/>
                <a:gd name="T34" fmla="*/ 474 w 484"/>
                <a:gd name="T35" fmla="*/ 324 h 438"/>
                <a:gd name="T36" fmla="*/ 474 w 484"/>
                <a:gd name="T37" fmla="*/ 324 h 438"/>
                <a:gd name="T38" fmla="*/ 478 w 484"/>
                <a:gd name="T39" fmla="*/ 334 h 438"/>
                <a:gd name="T40" fmla="*/ 482 w 484"/>
                <a:gd name="T41" fmla="*/ 344 h 438"/>
                <a:gd name="T42" fmla="*/ 484 w 484"/>
                <a:gd name="T43" fmla="*/ 354 h 438"/>
                <a:gd name="T44" fmla="*/ 484 w 484"/>
                <a:gd name="T45" fmla="*/ 364 h 438"/>
                <a:gd name="T46" fmla="*/ 482 w 484"/>
                <a:gd name="T47" fmla="*/ 374 h 438"/>
                <a:gd name="T48" fmla="*/ 480 w 484"/>
                <a:gd name="T49" fmla="*/ 384 h 438"/>
                <a:gd name="T50" fmla="*/ 474 w 484"/>
                <a:gd name="T51" fmla="*/ 400 h 438"/>
                <a:gd name="T52" fmla="*/ 468 w 484"/>
                <a:gd name="T53" fmla="*/ 408 h 438"/>
                <a:gd name="T54" fmla="*/ 462 w 484"/>
                <a:gd name="T55" fmla="*/ 416 h 438"/>
                <a:gd name="T56" fmla="*/ 454 w 484"/>
                <a:gd name="T57" fmla="*/ 422 h 438"/>
                <a:gd name="T58" fmla="*/ 446 w 484"/>
                <a:gd name="T59" fmla="*/ 428 h 438"/>
                <a:gd name="T60" fmla="*/ 438 w 484"/>
                <a:gd name="T61" fmla="*/ 432 h 438"/>
                <a:gd name="T62" fmla="*/ 428 w 484"/>
                <a:gd name="T63" fmla="*/ 436 h 438"/>
                <a:gd name="T64" fmla="*/ 418 w 484"/>
                <a:gd name="T65" fmla="*/ 438 h 438"/>
                <a:gd name="T66" fmla="*/ 408 w 484"/>
                <a:gd name="T67" fmla="*/ 438 h 438"/>
                <a:gd name="T68" fmla="*/ 76 w 484"/>
                <a:gd name="T69" fmla="*/ 438 h 438"/>
                <a:gd name="T70" fmla="*/ 76 w 484"/>
                <a:gd name="T71" fmla="*/ 438 h 438"/>
                <a:gd name="T72" fmla="*/ 66 w 484"/>
                <a:gd name="T73" fmla="*/ 438 h 438"/>
                <a:gd name="T74" fmla="*/ 56 w 484"/>
                <a:gd name="T75" fmla="*/ 436 h 438"/>
                <a:gd name="T76" fmla="*/ 46 w 484"/>
                <a:gd name="T77" fmla="*/ 432 h 438"/>
                <a:gd name="T78" fmla="*/ 38 w 484"/>
                <a:gd name="T79" fmla="*/ 428 h 438"/>
                <a:gd name="T80" fmla="*/ 30 w 484"/>
                <a:gd name="T81" fmla="*/ 422 h 438"/>
                <a:gd name="T82" fmla="*/ 22 w 484"/>
                <a:gd name="T83" fmla="*/ 416 h 438"/>
                <a:gd name="T84" fmla="*/ 10 w 484"/>
                <a:gd name="T85" fmla="*/ 400 h 438"/>
                <a:gd name="T86" fmla="*/ 4 w 484"/>
                <a:gd name="T87" fmla="*/ 384 h 438"/>
                <a:gd name="T88" fmla="*/ 2 w 484"/>
                <a:gd name="T89" fmla="*/ 374 h 438"/>
                <a:gd name="T90" fmla="*/ 0 w 484"/>
                <a:gd name="T91" fmla="*/ 364 h 438"/>
                <a:gd name="T92" fmla="*/ 0 w 484"/>
                <a:gd name="T93" fmla="*/ 354 h 438"/>
                <a:gd name="T94" fmla="*/ 2 w 484"/>
                <a:gd name="T95" fmla="*/ 344 h 438"/>
                <a:gd name="T96" fmla="*/ 6 w 484"/>
                <a:gd name="T97" fmla="*/ 334 h 438"/>
                <a:gd name="T98" fmla="*/ 10 w 484"/>
                <a:gd name="T99" fmla="*/ 324 h 438"/>
                <a:gd name="T100" fmla="*/ 10 w 484"/>
                <a:gd name="T101" fmla="*/ 324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4" h="438">
                  <a:moveTo>
                    <a:pt x="10" y="324"/>
                  </a:moveTo>
                  <a:lnTo>
                    <a:pt x="176" y="38"/>
                  </a:lnTo>
                  <a:lnTo>
                    <a:pt x="176" y="38"/>
                  </a:lnTo>
                  <a:lnTo>
                    <a:pt x="182" y="30"/>
                  </a:lnTo>
                  <a:lnTo>
                    <a:pt x="188" y="22"/>
                  </a:lnTo>
                  <a:lnTo>
                    <a:pt x="196" y="14"/>
                  </a:lnTo>
                  <a:lnTo>
                    <a:pt x="204" y="10"/>
                  </a:lnTo>
                  <a:lnTo>
                    <a:pt x="214" y="6"/>
                  </a:lnTo>
                  <a:lnTo>
                    <a:pt x="222" y="2"/>
                  </a:lnTo>
                  <a:lnTo>
                    <a:pt x="242" y="0"/>
                  </a:lnTo>
                  <a:lnTo>
                    <a:pt x="260" y="2"/>
                  </a:lnTo>
                  <a:lnTo>
                    <a:pt x="270" y="6"/>
                  </a:lnTo>
                  <a:lnTo>
                    <a:pt x="278" y="10"/>
                  </a:lnTo>
                  <a:lnTo>
                    <a:pt x="288" y="14"/>
                  </a:lnTo>
                  <a:lnTo>
                    <a:pt x="294" y="22"/>
                  </a:lnTo>
                  <a:lnTo>
                    <a:pt x="302" y="30"/>
                  </a:lnTo>
                  <a:lnTo>
                    <a:pt x="308" y="38"/>
                  </a:lnTo>
                  <a:lnTo>
                    <a:pt x="474" y="324"/>
                  </a:lnTo>
                  <a:lnTo>
                    <a:pt x="474" y="324"/>
                  </a:lnTo>
                  <a:lnTo>
                    <a:pt x="478" y="334"/>
                  </a:lnTo>
                  <a:lnTo>
                    <a:pt x="482" y="344"/>
                  </a:lnTo>
                  <a:lnTo>
                    <a:pt x="484" y="354"/>
                  </a:lnTo>
                  <a:lnTo>
                    <a:pt x="484" y="364"/>
                  </a:lnTo>
                  <a:lnTo>
                    <a:pt x="482" y="374"/>
                  </a:lnTo>
                  <a:lnTo>
                    <a:pt x="480" y="384"/>
                  </a:lnTo>
                  <a:lnTo>
                    <a:pt x="474" y="400"/>
                  </a:lnTo>
                  <a:lnTo>
                    <a:pt x="468" y="408"/>
                  </a:lnTo>
                  <a:lnTo>
                    <a:pt x="462" y="416"/>
                  </a:lnTo>
                  <a:lnTo>
                    <a:pt x="454" y="422"/>
                  </a:lnTo>
                  <a:lnTo>
                    <a:pt x="446" y="428"/>
                  </a:lnTo>
                  <a:lnTo>
                    <a:pt x="438" y="432"/>
                  </a:lnTo>
                  <a:lnTo>
                    <a:pt x="428" y="436"/>
                  </a:lnTo>
                  <a:lnTo>
                    <a:pt x="418" y="438"/>
                  </a:lnTo>
                  <a:lnTo>
                    <a:pt x="408" y="438"/>
                  </a:lnTo>
                  <a:lnTo>
                    <a:pt x="76" y="438"/>
                  </a:lnTo>
                  <a:lnTo>
                    <a:pt x="76" y="438"/>
                  </a:lnTo>
                  <a:lnTo>
                    <a:pt x="66" y="438"/>
                  </a:lnTo>
                  <a:lnTo>
                    <a:pt x="56" y="436"/>
                  </a:lnTo>
                  <a:lnTo>
                    <a:pt x="46" y="432"/>
                  </a:lnTo>
                  <a:lnTo>
                    <a:pt x="38" y="428"/>
                  </a:lnTo>
                  <a:lnTo>
                    <a:pt x="30" y="422"/>
                  </a:lnTo>
                  <a:lnTo>
                    <a:pt x="22" y="416"/>
                  </a:lnTo>
                  <a:lnTo>
                    <a:pt x="10" y="400"/>
                  </a:lnTo>
                  <a:lnTo>
                    <a:pt x="4" y="384"/>
                  </a:lnTo>
                  <a:lnTo>
                    <a:pt x="2" y="374"/>
                  </a:lnTo>
                  <a:lnTo>
                    <a:pt x="0" y="364"/>
                  </a:lnTo>
                  <a:lnTo>
                    <a:pt x="0" y="354"/>
                  </a:lnTo>
                  <a:lnTo>
                    <a:pt x="2" y="344"/>
                  </a:lnTo>
                  <a:lnTo>
                    <a:pt x="6" y="334"/>
                  </a:lnTo>
                  <a:lnTo>
                    <a:pt x="10" y="324"/>
                  </a:lnTo>
                  <a:lnTo>
                    <a:pt x="10" y="32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4"/>
            <p:cNvSpPr>
              <a:spLocks/>
            </p:cNvSpPr>
            <p:nvPr/>
          </p:nvSpPr>
          <p:spPr bwMode="auto">
            <a:xfrm>
              <a:off x="4489" y="1782"/>
              <a:ext cx="50" cy="48"/>
            </a:xfrm>
            <a:custGeom>
              <a:avLst/>
              <a:gdLst>
                <a:gd name="T0" fmla="*/ 50 w 50"/>
                <a:gd name="T1" fmla="*/ 24 h 48"/>
                <a:gd name="T2" fmla="*/ 50 w 50"/>
                <a:gd name="T3" fmla="*/ 24 h 48"/>
                <a:gd name="T4" fmla="*/ 48 w 50"/>
                <a:gd name="T5" fmla="*/ 34 h 48"/>
                <a:gd name="T6" fmla="*/ 42 w 50"/>
                <a:gd name="T7" fmla="*/ 42 h 48"/>
                <a:gd name="T8" fmla="*/ 36 w 50"/>
                <a:gd name="T9" fmla="*/ 46 h 48"/>
                <a:gd name="T10" fmla="*/ 26 w 50"/>
                <a:gd name="T11" fmla="*/ 48 h 48"/>
                <a:gd name="T12" fmla="*/ 26 w 50"/>
                <a:gd name="T13" fmla="*/ 48 h 48"/>
                <a:gd name="T14" fmla="*/ 16 w 50"/>
                <a:gd name="T15" fmla="*/ 46 h 48"/>
                <a:gd name="T16" fmla="*/ 8 w 50"/>
                <a:gd name="T17" fmla="*/ 42 h 48"/>
                <a:gd name="T18" fmla="*/ 2 w 50"/>
                <a:gd name="T19" fmla="*/ 34 h 48"/>
                <a:gd name="T20" fmla="*/ 0 w 50"/>
                <a:gd name="T21" fmla="*/ 24 h 48"/>
                <a:gd name="T22" fmla="*/ 0 w 50"/>
                <a:gd name="T23" fmla="*/ 24 h 48"/>
                <a:gd name="T24" fmla="*/ 2 w 50"/>
                <a:gd name="T25" fmla="*/ 14 h 48"/>
                <a:gd name="T26" fmla="*/ 8 w 50"/>
                <a:gd name="T27" fmla="*/ 6 h 48"/>
                <a:gd name="T28" fmla="*/ 16 w 50"/>
                <a:gd name="T29" fmla="*/ 2 h 48"/>
                <a:gd name="T30" fmla="*/ 26 w 50"/>
                <a:gd name="T31" fmla="*/ 0 h 48"/>
                <a:gd name="T32" fmla="*/ 26 w 50"/>
                <a:gd name="T33" fmla="*/ 0 h 48"/>
                <a:gd name="T34" fmla="*/ 36 w 50"/>
                <a:gd name="T35" fmla="*/ 2 h 48"/>
                <a:gd name="T36" fmla="*/ 42 w 50"/>
                <a:gd name="T37" fmla="*/ 6 h 48"/>
                <a:gd name="T38" fmla="*/ 48 w 50"/>
                <a:gd name="T39" fmla="*/ 14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6" y="46"/>
                  </a:lnTo>
                  <a:lnTo>
                    <a:pt x="26" y="48"/>
                  </a:lnTo>
                  <a:lnTo>
                    <a:pt x="26" y="48"/>
                  </a:lnTo>
                  <a:lnTo>
                    <a:pt x="16" y="46"/>
                  </a:lnTo>
                  <a:lnTo>
                    <a:pt x="8" y="42"/>
                  </a:lnTo>
                  <a:lnTo>
                    <a:pt x="2" y="34"/>
                  </a:lnTo>
                  <a:lnTo>
                    <a:pt x="0" y="24"/>
                  </a:lnTo>
                  <a:lnTo>
                    <a:pt x="0" y="24"/>
                  </a:lnTo>
                  <a:lnTo>
                    <a:pt x="2" y="14"/>
                  </a:lnTo>
                  <a:lnTo>
                    <a:pt x="8" y="6"/>
                  </a:lnTo>
                  <a:lnTo>
                    <a:pt x="16" y="2"/>
                  </a:lnTo>
                  <a:lnTo>
                    <a:pt x="26" y="0"/>
                  </a:lnTo>
                  <a:lnTo>
                    <a:pt x="26" y="0"/>
                  </a:lnTo>
                  <a:lnTo>
                    <a:pt x="36" y="2"/>
                  </a:lnTo>
                  <a:lnTo>
                    <a:pt x="42" y="6"/>
                  </a:lnTo>
                  <a:lnTo>
                    <a:pt x="48" y="14"/>
                  </a:lnTo>
                  <a:lnTo>
                    <a:pt x="50" y="24"/>
                  </a:lnTo>
                  <a:lnTo>
                    <a:pt x="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5"/>
            <p:cNvSpPr>
              <a:spLocks/>
            </p:cNvSpPr>
            <p:nvPr/>
          </p:nvSpPr>
          <p:spPr bwMode="auto">
            <a:xfrm>
              <a:off x="4391" y="1814"/>
              <a:ext cx="74" cy="72"/>
            </a:xfrm>
            <a:custGeom>
              <a:avLst/>
              <a:gdLst>
                <a:gd name="T0" fmla="*/ 74 w 74"/>
                <a:gd name="T1" fmla="*/ 36 h 72"/>
                <a:gd name="T2" fmla="*/ 74 w 74"/>
                <a:gd name="T3" fmla="*/ 36 h 72"/>
                <a:gd name="T4" fmla="*/ 72 w 74"/>
                <a:gd name="T5" fmla="*/ 44 h 72"/>
                <a:gd name="T6" fmla="*/ 70 w 74"/>
                <a:gd name="T7" fmla="*/ 50 h 72"/>
                <a:gd name="T8" fmla="*/ 68 w 74"/>
                <a:gd name="T9" fmla="*/ 56 h 72"/>
                <a:gd name="T10" fmla="*/ 62 w 74"/>
                <a:gd name="T11" fmla="*/ 62 h 72"/>
                <a:gd name="T12" fmla="*/ 58 w 74"/>
                <a:gd name="T13" fmla="*/ 66 h 72"/>
                <a:gd name="T14" fmla="*/ 52 w 74"/>
                <a:gd name="T15" fmla="*/ 70 h 72"/>
                <a:gd name="T16" fmla="*/ 44 w 74"/>
                <a:gd name="T17" fmla="*/ 72 h 72"/>
                <a:gd name="T18" fmla="*/ 38 w 74"/>
                <a:gd name="T19" fmla="*/ 72 h 72"/>
                <a:gd name="T20" fmla="*/ 38 w 74"/>
                <a:gd name="T21" fmla="*/ 72 h 72"/>
                <a:gd name="T22" fmla="*/ 30 w 74"/>
                <a:gd name="T23" fmla="*/ 72 h 72"/>
                <a:gd name="T24" fmla="*/ 22 w 74"/>
                <a:gd name="T25" fmla="*/ 70 h 72"/>
                <a:gd name="T26" fmla="*/ 16 w 74"/>
                <a:gd name="T27" fmla="*/ 66 h 72"/>
                <a:gd name="T28" fmla="*/ 12 w 74"/>
                <a:gd name="T29" fmla="*/ 62 h 72"/>
                <a:gd name="T30" fmla="*/ 6 w 74"/>
                <a:gd name="T31" fmla="*/ 56 h 72"/>
                <a:gd name="T32" fmla="*/ 4 w 74"/>
                <a:gd name="T33" fmla="*/ 50 h 72"/>
                <a:gd name="T34" fmla="*/ 2 w 74"/>
                <a:gd name="T35" fmla="*/ 44 h 72"/>
                <a:gd name="T36" fmla="*/ 0 w 74"/>
                <a:gd name="T37" fmla="*/ 36 h 72"/>
                <a:gd name="T38" fmla="*/ 0 w 74"/>
                <a:gd name="T39" fmla="*/ 36 h 72"/>
                <a:gd name="T40" fmla="*/ 2 w 74"/>
                <a:gd name="T41" fmla="*/ 30 h 72"/>
                <a:gd name="T42" fmla="*/ 4 w 74"/>
                <a:gd name="T43" fmla="*/ 22 h 72"/>
                <a:gd name="T44" fmla="*/ 6 w 74"/>
                <a:gd name="T45" fmla="*/ 16 h 72"/>
                <a:gd name="T46" fmla="*/ 12 w 74"/>
                <a:gd name="T47" fmla="*/ 10 h 72"/>
                <a:gd name="T48" fmla="*/ 16 w 74"/>
                <a:gd name="T49" fmla="*/ 6 h 72"/>
                <a:gd name="T50" fmla="*/ 22 w 74"/>
                <a:gd name="T51" fmla="*/ 4 h 72"/>
                <a:gd name="T52" fmla="*/ 30 w 74"/>
                <a:gd name="T53" fmla="*/ 2 h 72"/>
                <a:gd name="T54" fmla="*/ 38 w 74"/>
                <a:gd name="T55" fmla="*/ 0 h 72"/>
                <a:gd name="T56" fmla="*/ 38 w 74"/>
                <a:gd name="T57" fmla="*/ 0 h 72"/>
                <a:gd name="T58" fmla="*/ 44 w 74"/>
                <a:gd name="T59" fmla="*/ 2 h 72"/>
                <a:gd name="T60" fmla="*/ 52 w 74"/>
                <a:gd name="T61" fmla="*/ 4 h 72"/>
                <a:gd name="T62" fmla="*/ 58 w 74"/>
                <a:gd name="T63" fmla="*/ 6 h 72"/>
                <a:gd name="T64" fmla="*/ 62 w 74"/>
                <a:gd name="T65" fmla="*/ 10 h 72"/>
                <a:gd name="T66" fmla="*/ 68 w 74"/>
                <a:gd name="T67" fmla="*/ 16 h 72"/>
                <a:gd name="T68" fmla="*/ 70 w 74"/>
                <a:gd name="T69" fmla="*/ 22 h 72"/>
                <a:gd name="T70" fmla="*/ 72 w 74"/>
                <a:gd name="T71" fmla="*/ 30 h 72"/>
                <a:gd name="T72" fmla="*/ 74 w 74"/>
                <a:gd name="T73" fmla="*/ 36 h 72"/>
                <a:gd name="T74" fmla="*/ 74 w 74"/>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2">
                  <a:moveTo>
                    <a:pt x="74" y="36"/>
                  </a:moveTo>
                  <a:lnTo>
                    <a:pt x="74" y="36"/>
                  </a:lnTo>
                  <a:lnTo>
                    <a:pt x="72" y="44"/>
                  </a:lnTo>
                  <a:lnTo>
                    <a:pt x="70" y="50"/>
                  </a:lnTo>
                  <a:lnTo>
                    <a:pt x="68" y="56"/>
                  </a:lnTo>
                  <a:lnTo>
                    <a:pt x="62" y="62"/>
                  </a:lnTo>
                  <a:lnTo>
                    <a:pt x="58" y="66"/>
                  </a:lnTo>
                  <a:lnTo>
                    <a:pt x="52" y="70"/>
                  </a:lnTo>
                  <a:lnTo>
                    <a:pt x="44" y="72"/>
                  </a:lnTo>
                  <a:lnTo>
                    <a:pt x="38" y="72"/>
                  </a:lnTo>
                  <a:lnTo>
                    <a:pt x="38" y="72"/>
                  </a:lnTo>
                  <a:lnTo>
                    <a:pt x="30" y="72"/>
                  </a:lnTo>
                  <a:lnTo>
                    <a:pt x="22" y="70"/>
                  </a:lnTo>
                  <a:lnTo>
                    <a:pt x="16" y="66"/>
                  </a:lnTo>
                  <a:lnTo>
                    <a:pt x="12" y="62"/>
                  </a:lnTo>
                  <a:lnTo>
                    <a:pt x="6" y="56"/>
                  </a:lnTo>
                  <a:lnTo>
                    <a:pt x="4" y="50"/>
                  </a:lnTo>
                  <a:lnTo>
                    <a:pt x="2" y="44"/>
                  </a:lnTo>
                  <a:lnTo>
                    <a:pt x="0" y="36"/>
                  </a:lnTo>
                  <a:lnTo>
                    <a:pt x="0" y="36"/>
                  </a:lnTo>
                  <a:lnTo>
                    <a:pt x="2" y="30"/>
                  </a:lnTo>
                  <a:lnTo>
                    <a:pt x="4" y="22"/>
                  </a:lnTo>
                  <a:lnTo>
                    <a:pt x="6" y="16"/>
                  </a:lnTo>
                  <a:lnTo>
                    <a:pt x="12" y="10"/>
                  </a:lnTo>
                  <a:lnTo>
                    <a:pt x="16" y="6"/>
                  </a:lnTo>
                  <a:lnTo>
                    <a:pt x="22" y="4"/>
                  </a:lnTo>
                  <a:lnTo>
                    <a:pt x="30" y="2"/>
                  </a:lnTo>
                  <a:lnTo>
                    <a:pt x="38" y="0"/>
                  </a:lnTo>
                  <a:lnTo>
                    <a:pt x="38" y="0"/>
                  </a:lnTo>
                  <a:lnTo>
                    <a:pt x="44" y="2"/>
                  </a:lnTo>
                  <a:lnTo>
                    <a:pt x="52" y="4"/>
                  </a:lnTo>
                  <a:lnTo>
                    <a:pt x="58" y="6"/>
                  </a:lnTo>
                  <a:lnTo>
                    <a:pt x="62" y="10"/>
                  </a:lnTo>
                  <a:lnTo>
                    <a:pt x="68" y="16"/>
                  </a:lnTo>
                  <a:lnTo>
                    <a:pt x="70" y="22"/>
                  </a:lnTo>
                  <a:lnTo>
                    <a:pt x="72" y="30"/>
                  </a:lnTo>
                  <a:lnTo>
                    <a:pt x="74" y="36"/>
                  </a:lnTo>
                  <a:lnTo>
                    <a:pt x="7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6"/>
            <p:cNvSpPr>
              <a:spLocks/>
            </p:cNvSpPr>
            <p:nvPr/>
          </p:nvSpPr>
          <p:spPr bwMode="auto">
            <a:xfrm>
              <a:off x="4433" y="1750"/>
              <a:ext cx="42" cy="42"/>
            </a:xfrm>
            <a:custGeom>
              <a:avLst/>
              <a:gdLst>
                <a:gd name="T0" fmla="*/ 42 w 42"/>
                <a:gd name="T1" fmla="*/ 22 h 42"/>
                <a:gd name="T2" fmla="*/ 42 w 42"/>
                <a:gd name="T3" fmla="*/ 22 h 42"/>
                <a:gd name="T4" fmla="*/ 42 w 42"/>
                <a:gd name="T5" fmla="*/ 30 h 42"/>
                <a:gd name="T6" fmla="*/ 36 w 42"/>
                <a:gd name="T7" fmla="*/ 36 h 42"/>
                <a:gd name="T8" fmla="*/ 30 w 42"/>
                <a:gd name="T9" fmla="*/ 40 h 42"/>
                <a:gd name="T10" fmla="*/ 22 w 42"/>
                <a:gd name="T11" fmla="*/ 42 h 42"/>
                <a:gd name="T12" fmla="*/ 22 w 42"/>
                <a:gd name="T13" fmla="*/ 42 h 42"/>
                <a:gd name="T14" fmla="*/ 14 w 42"/>
                <a:gd name="T15" fmla="*/ 40 h 42"/>
                <a:gd name="T16" fmla="*/ 6 w 42"/>
                <a:gd name="T17" fmla="*/ 36 h 42"/>
                <a:gd name="T18" fmla="*/ 2 w 42"/>
                <a:gd name="T19" fmla="*/ 30 h 42"/>
                <a:gd name="T20" fmla="*/ 0 w 42"/>
                <a:gd name="T21" fmla="*/ 22 h 42"/>
                <a:gd name="T22" fmla="*/ 0 w 42"/>
                <a:gd name="T23" fmla="*/ 22 h 42"/>
                <a:gd name="T24" fmla="*/ 2 w 42"/>
                <a:gd name="T25" fmla="*/ 12 h 42"/>
                <a:gd name="T26" fmla="*/ 6 w 42"/>
                <a:gd name="T27" fmla="*/ 6 h 42"/>
                <a:gd name="T28" fmla="*/ 14 w 42"/>
                <a:gd name="T29" fmla="*/ 2 h 42"/>
                <a:gd name="T30" fmla="*/ 22 w 42"/>
                <a:gd name="T31" fmla="*/ 0 h 42"/>
                <a:gd name="T32" fmla="*/ 22 w 42"/>
                <a:gd name="T33" fmla="*/ 0 h 42"/>
                <a:gd name="T34" fmla="*/ 30 w 42"/>
                <a:gd name="T35" fmla="*/ 2 h 42"/>
                <a:gd name="T36" fmla="*/ 36 w 42"/>
                <a:gd name="T37" fmla="*/ 6 h 42"/>
                <a:gd name="T38" fmla="*/ 42 w 42"/>
                <a:gd name="T39" fmla="*/ 12 h 42"/>
                <a:gd name="T40" fmla="*/ 42 w 42"/>
                <a:gd name="T41" fmla="*/ 22 h 42"/>
                <a:gd name="T42" fmla="*/ 42 w 42"/>
                <a:gd name="T43"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2"/>
                  </a:moveTo>
                  <a:lnTo>
                    <a:pt x="42" y="22"/>
                  </a:lnTo>
                  <a:lnTo>
                    <a:pt x="42" y="30"/>
                  </a:lnTo>
                  <a:lnTo>
                    <a:pt x="36" y="36"/>
                  </a:lnTo>
                  <a:lnTo>
                    <a:pt x="30" y="40"/>
                  </a:lnTo>
                  <a:lnTo>
                    <a:pt x="22" y="42"/>
                  </a:lnTo>
                  <a:lnTo>
                    <a:pt x="22" y="42"/>
                  </a:lnTo>
                  <a:lnTo>
                    <a:pt x="14" y="40"/>
                  </a:lnTo>
                  <a:lnTo>
                    <a:pt x="6" y="36"/>
                  </a:lnTo>
                  <a:lnTo>
                    <a:pt x="2" y="30"/>
                  </a:lnTo>
                  <a:lnTo>
                    <a:pt x="0" y="22"/>
                  </a:lnTo>
                  <a:lnTo>
                    <a:pt x="0" y="22"/>
                  </a:lnTo>
                  <a:lnTo>
                    <a:pt x="2" y="12"/>
                  </a:lnTo>
                  <a:lnTo>
                    <a:pt x="6" y="6"/>
                  </a:lnTo>
                  <a:lnTo>
                    <a:pt x="14" y="2"/>
                  </a:lnTo>
                  <a:lnTo>
                    <a:pt x="22" y="0"/>
                  </a:lnTo>
                  <a:lnTo>
                    <a:pt x="22" y="0"/>
                  </a:lnTo>
                  <a:lnTo>
                    <a:pt x="30" y="2"/>
                  </a:lnTo>
                  <a:lnTo>
                    <a:pt x="36" y="6"/>
                  </a:lnTo>
                  <a:lnTo>
                    <a:pt x="42" y="12"/>
                  </a:lnTo>
                  <a:lnTo>
                    <a:pt x="42" y="22"/>
                  </a:lnTo>
                  <a:lnTo>
                    <a:pt x="4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7"/>
            <p:cNvSpPr>
              <a:spLocks/>
            </p:cNvSpPr>
            <p:nvPr/>
          </p:nvSpPr>
          <p:spPr bwMode="auto">
            <a:xfrm>
              <a:off x="4493" y="1898"/>
              <a:ext cx="42" cy="42"/>
            </a:xfrm>
            <a:custGeom>
              <a:avLst/>
              <a:gdLst>
                <a:gd name="T0" fmla="*/ 42 w 42"/>
                <a:gd name="T1" fmla="*/ 22 h 42"/>
                <a:gd name="T2" fmla="*/ 42 w 42"/>
                <a:gd name="T3" fmla="*/ 22 h 42"/>
                <a:gd name="T4" fmla="*/ 40 w 42"/>
                <a:gd name="T5" fmla="*/ 30 h 42"/>
                <a:gd name="T6" fmla="*/ 36 w 42"/>
                <a:gd name="T7" fmla="*/ 36 h 42"/>
                <a:gd name="T8" fmla="*/ 30 w 42"/>
                <a:gd name="T9" fmla="*/ 40 h 42"/>
                <a:gd name="T10" fmla="*/ 22 w 42"/>
                <a:gd name="T11" fmla="*/ 42 h 42"/>
                <a:gd name="T12" fmla="*/ 22 w 42"/>
                <a:gd name="T13" fmla="*/ 42 h 42"/>
                <a:gd name="T14" fmla="*/ 14 w 42"/>
                <a:gd name="T15" fmla="*/ 40 h 42"/>
                <a:gd name="T16" fmla="*/ 6 w 42"/>
                <a:gd name="T17" fmla="*/ 36 h 42"/>
                <a:gd name="T18" fmla="*/ 2 w 42"/>
                <a:gd name="T19" fmla="*/ 30 h 42"/>
                <a:gd name="T20" fmla="*/ 0 w 42"/>
                <a:gd name="T21" fmla="*/ 22 h 42"/>
                <a:gd name="T22" fmla="*/ 0 w 42"/>
                <a:gd name="T23" fmla="*/ 22 h 42"/>
                <a:gd name="T24" fmla="*/ 2 w 42"/>
                <a:gd name="T25" fmla="*/ 14 h 42"/>
                <a:gd name="T26" fmla="*/ 6 w 42"/>
                <a:gd name="T27" fmla="*/ 6 h 42"/>
                <a:gd name="T28" fmla="*/ 14 w 42"/>
                <a:gd name="T29" fmla="*/ 2 h 42"/>
                <a:gd name="T30" fmla="*/ 22 w 42"/>
                <a:gd name="T31" fmla="*/ 0 h 42"/>
                <a:gd name="T32" fmla="*/ 22 w 42"/>
                <a:gd name="T33" fmla="*/ 0 h 42"/>
                <a:gd name="T34" fmla="*/ 30 w 42"/>
                <a:gd name="T35" fmla="*/ 2 h 42"/>
                <a:gd name="T36" fmla="*/ 36 w 42"/>
                <a:gd name="T37" fmla="*/ 6 h 42"/>
                <a:gd name="T38" fmla="*/ 40 w 42"/>
                <a:gd name="T39" fmla="*/ 14 h 42"/>
                <a:gd name="T40" fmla="*/ 42 w 42"/>
                <a:gd name="T41" fmla="*/ 22 h 42"/>
                <a:gd name="T42" fmla="*/ 42 w 42"/>
                <a:gd name="T43"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2"/>
                  </a:moveTo>
                  <a:lnTo>
                    <a:pt x="42" y="22"/>
                  </a:lnTo>
                  <a:lnTo>
                    <a:pt x="40" y="30"/>
                  </a:lnTo>
                  <a:lnTo>
                    <a:pt x="36" y="36"/>
                  </a:lnTo>
                  <a:lnTo>
                    <a:pt x="30" y="40"/>
                  </a:lnTo>
                  <a:lnTo>
                    <a:pt x="22" y="42"/>
                  </a:lnTo>
                  <a:lnTo>
                    <a:pt x="22" y="42"/>
                  </a:lnTo>
                  <a:lnTo>
                    <a:pt x="14" y="40"/>
                  </a:lnTo>
                  <a:lnTo>
                    <a:pt x="6" y="36"/>
                  </a:lnTo>
                  <a:lnTo>
                    <a:pt x="2" y="30"/>
                  </a:lnTo>
                  <a:lnTo>
                    <a:pt x="0" y="22"/>
                  </a:lnTo>
                  <a:lnTo>
                    <a:pt x="0" y="22"/>
                  </a:lnTo>
                  <a:lnTo>
                    <a:pt x="2" y="14"/>
                  </a:lnTo>
                  <a:lnTo>
                    <a:pt x="6" y="6"/>
                  </a:lnTo>
                  <a:lnTo>
                    <a:pt x="14" y="2"/>
                  </a:lnTo>
                  <a:lnTo>
                    <a:pt x="22" y="0"/>
                  </a:lnTo>
                  <a:lnTo>
                    <a:pt x="22" y="0"/>
                  </a:lnTo>
                  <a:lnTo>
                    <a:pt x="30" y="2"/>
                  </a:lnTo>
                  <a:lnTo>
                    <a:pt x="36" y="6"/>
                  </a:lnTo>
                  <a:lnTo>
                    <a:pt x="40" y="14"/>
                  </a:lnTo>
                  <a:lnTo>
                    <a:pt x="42" y="22"/>
                  </a:lnTo>
                  <a:lnTo>
                    <a:pt x="4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3" name="TextBox 112"/>
          <p:cNvSpPr txBox="1"/>
          <p:nvPr/>
        </p:nvSpPr>
        <p:spPr>
          <a:xfrm>
            <a:off x="7939088" y="2425865"/>
            <a:ext cx="3307957" cy="646331"/>
          </a:xfrm>
          <a:prstGeom prst="rect">
            <a:avLst/>
          </a:prstGeom>
          <a:noFill/>
        </p:spPr>
        <p:txBody>
          <a:bodyPr wrap="none" rtlCol="0">
            <a:spAutoFit/>
          </a:bodyPr>
          <a:lstStyle/>
          <a:p>
            <a:r>
              <a:rPr lang="en-US" dirty="0"/>
              <a:t>Chemical/biological/radiological:</a:t>
            </a:r>
          </a:p>
          <a:p>
            <a:r>
              <a:rPr lang="en-US" dirty="0"/>
              <a:t>Hospital, factory, spill</a:t>
            </a:r>
          </a:p>
        </p:txBody>
      </p:sp>
      <p:sp>
        <p:nvSpPr>
          <p:cNvPr id="114" name="TextBox 113"/>
          <p:cNvSpPr txBox="1"/>
          <p:nvPr/>
        </p:nvSpPr>
        <p:spPr>
          <a:xfrm>
            <a:off x="7939088" y="5116786"/>
            <a:ext cx="4310091" cy="646331"/>
          </a:xfrm>
          <a:prstGeom prst="rect">
            <a:avLst/>
          </a:prstGeom>
          <a:noFill/>
        </p:spPr>
        <p:txBody>
          <a:bodyPr wrap="none" rtlCol="0">
            <a:spAutoFit/>
          </a:bodyPr>
          <a:lstStyle/>
          <a:p>
            <a:r>
              <a:rPr lang="en-US" dirty="0"/>
              <a:t>Non-malicious human: Deleting, typo, </a:t>
            </a:r>
          </a:p>
          <a:p>
            <a:r>
              <a:rPr lang="en-US" dirty="0"/>
              <a:t>unplugging, lack of training, made a mistake</a:t>
            </a:r>
          </a:p>
        </p:txBody>
      </p:sp>
    </p:spTree>
    <p:extLst>
      <p:ext uri="{BB962C8B-B14F-4D97-AF65-F5344CB8AC3E}">
        <p14:creationId xmlns:p14="http://schemas.microsoft.com/office/powerpoint/2010/main" val="387076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computer&#10;&#10;Description automatically generated">
            <a:extLst>
              <a:ext uri="{FF2B5EF4-FFF2-40B4-BE49-F238E27FC236}">
                <a16:creationId xmlns:a16="http://schemas.microsoft.com/office/drawing/2014/main" id="{384FD808-C4C6-AE52-FB73-24F2ED669708}"/>
              </a:ext>
            </a:extLst>
          </p:cNvPr>
          <p:cNvPicPr>
            <a:picLocks noChangeAspect="1"/>
          </p:cNvPicPr>
          <p:nvPr/>
        </p:nvPicPr>
        <p:blipFill rotWithShape="1">
          <a:blip r:embed="rId2">
            <a:extLst>
              <a:ext uri="{28A0092B-C50C-407E-A947-70E740481C1C}">
                <a14:useLocalDpi xmlns:a14="http://schemas.microsoft.com/office/drawing/2010/main" val="0"/>
              </a:ext>
            </a:extLst>
          </a:blip>
          <a:srcRect r="18474"/>
          <a:stretch/>
        </p:blipFill>
        <p:spPr>
          <a:xfrm>
            <a:off x="745806" y="1635356"/>
            <a:ext cx="10700388" cy="3587288"/>
          </a:xfrm>
          <a:prstGeom prst="rect">
            <a:avLst/>
          </a:prstGeom>
        </p:spPr>
      </p:pic>
    </p:spTree>
    <p:extLst>
      <p:ext uri="{BB962C8B-B14F-4D97-AF65-F5344CB8AC3E}">
        <p14:creationId xmlns:p14="http://schemas.microsoft.com/office/powerpoint/2010/main" val="150787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pPr lvl="0"/>
            <a:r>
              <a:rPr lang="en-US" dirty="0"/>
              <a:t>What are the drivers for the levels and types of security controls that are implemented in modern networks and organizations?</a:t>
            </a:r>
          </a:p>
          <a:p>
            <a:pPr marL="0" indent="0">
              <a:buNone/>
            </a:pPr>
            <a:br>
              <a:rPr lang="en-US" dirty="0"/>
            </a:br>
            <a:r>
              <a:rPr lang="en-US" dirty="0"/>
              <a:t> </a:t>
            </a:r>
          </a:p>
          <a:p>
            <a:endParaRPr lang="en-US" dirty="0"/>
          </a:p>
        </p:txBody>
      </p:sp>
      <p:sp>
        <p:nvSpPr>
          <p:cNvPr id="2" name="Title 1"/>
          <p:cNvSpPr>
            <a:spLocks noGrp="1"/>
          </p:cNvSpPr>
          <p:nvPr>
            <p:ph type="title" idx="4294967295"/>
          </p:nvPr>
        </p:nvSpPr>
        <p:spPr>
          <a:xfrm>
            <a:off x="2133600" y="287338"/>
            <a:ext cx="10058400" cy="1084262"/>
          </a:xfrm>
        </p:spPr>
        <p:txBody>
          <a:bodyPr/>
          <a:lstStyle/>
          <a:p>
            <a:r>
              <a:rPr lang="en-US" dirty="0"/>
              <a:t>Discussion</a:t>
            </a:r>
          </a:p>
        </p:txBody>
      </p:sp>
    </p:spTree>
    <p:extLst>
      <p:ext uri="{BB962C8B-B14F-4D97-AF65-F5344CB8AC3E}">
        <p14:creationId xmlns:p14="http://schemas.microsoft.com/office/powerpoint/2010/main" val="141249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68738" y="1543050"/>
            <a:ext cx="4902200" cy="4902200"/>
            <a:chOff x="3868738" y="1543050"/>
            <a:chExt cx="4902200" cy="4902200"/>
          </a:xfrm>
        </p:grpSpPr>
        <p:sp>
          <p:nvSpPr>
            <p:cNvPr id="14" name="Freeform 5"/>
            <p:cNvSpPr>
              <a:spLocks/>
            </p:cNvSpPr>
            <p:nvPr/>
          </p:nvSpPr>
          <p:spPr bwMode="auto">
            <a:xfrm>
              <a:off x="3868738" y="1543050"/>
              <a:ext cx="4902200" cy="4902200"/>
            </a:xfrm>
            <a:custGeom>
              <a:avLst/>
              <a:gdLst>
                <a:gd name="T0" fmla="*/ 3086 w 3088"/>
                <a:gd name="T1" fmla="*/ 1624 h 3088"/>
                <a:gd name="T2" fmla="*/ 3056 w 3088"/>
                <a:gd name="T3" fmla="*/ 1856 h 3088"/>
                <a:gd name="T4" fmla="*/ 2994 w 3088"/>
                <a:gd name="T5" fmla="*/ 2076 h 3088"/>
                <a:gd name="T6" fmla="*/ 2902 w 3088"/>
                <a:gd name="T7" fmla="*/ 2280 h 3088"/>
                <a:gd name="T8" fmla="*/ 2782 w 3088"/>
                <a:gd name="T9" fmla="*/ 2468 h 3088"/>
                <a:gd name="T10" fmla="*/ 2636 w 3088"/>
                <a:gd name="T11" fmla="*/ 2636 h 3088"/>
                <a:gd name="T12" fmla="*/ 2468 w 3088"/>
                <a:gd name="T13" fmla="*/ 2782 h 3088"/>
                <a:gd name="T14" fmla="*/ 2280 w 3088"/>
                <a:gd name="T15" fmla="*/ 2902 h 3088"/>
                <a:gd name="T16" fmla="*/ 2074 w 3088"/>
                <a:gd name="T17" fmla="*/ 2994 h 3088"/>
                <a:gd name="T18" fmla="*/ 1856 w 3088"/>
                <a:gd name="T19" fmla="*/ 3058 h 3088"/>
                <a:gd name="T20" fmla="*/ 1624 w 3088"/>
                <a:gd name="T21" fmla="*/ 3086 h 3088"/>
                <a:gd name="T22" fmla="*/ 1464 w 3088"/>
                <a:gd name="T23" fmla="*/ 3086 h 3088"/>
                <a:gd name="T24" fmla="*/ 1232 w 3088"/>
                <a:gd name="T25" fmla="*/ 3058 h 3088"/>
                <a:gd name="T26" fmla="*/ 1014 w 3088"/>
                <a:gd name="T27" fmla="*/ 2994 h 3088"/>
                <a:gd name="T28" fmla="*/ 808 w 3088"/>
                <a:gd name="T29" fmla="*/ 2902 h 3088"/>
                <a:gd name="T30" fmla="*/ 620 w 3088"/>
                <a:gd name="T31" fmla="*/ 2782 h 3088"/>
                <a:gd name="T32" fmla="*/ 452 w 3088"/>
                <a:gd name="T33" fmla="*/ 2636 h 3088"/>
                <a:gd name="T34" fmla="*/ 306 w 3088"/>
                <a:gd name="T35" fmla="*/ 2468 h 3088"/>
                <a:gd name="T36" fmla="*/ 186 w 3088"/>
                <a:gd name="T37" fmla="*/ 2280 h 3088"/>
                <a:gd name="T38" fmla="*/ 94 w 3088"/>
                <a:gd name="T39" fmla="*/ 2076 h 3088"/>
                <a:gd name="T40" fmla="*/ 32 w 3088"/>
                <a:gd name="T41" fmla="*/ 1856 h 3088"/>
                <a:gd name="T42" fmla="*/ 2 w 3088"/>
                <a:gd name="T43" fmla="*/ 1624 h 3088"/>
                <a:gd name="T44" fmla="*/ 2 w 3088"/>
                <a:gd name="T45" fmla="*/ 1466 h 3088"/>
                <a:gd name="T46" fmla="*/ 32 w 3088"/>
                <a:gd name="T47" fmla="*/ 1234 h 3088"/>
                <a:gd name="T48" fmla="*/ 94 w 3088"/>
                <a:gd name="T49" fmla="*/ 1014 h 3088"/>
                <a:gd name="T50" fmla="*/ 186 w 3088"/>
                <a:gd name="T51" fmla="*/ 808 h 3088"/>
                <a:gd name="T52" fmla="*/ 306 w 3088"/>
                <a:gd name="T53" fmla="*/ 620 h 3088"/>
                <a:gd name="T54" fmla="*/ 452 w 3088"/>
                <a:gd name="T55" fmla="*/ 452 h 3088"/>
                <a:gd name="T56" fmla="*/ 620 w 3088"/>
                <a:gd name="T57" fmla="*/ 308 h 3088"/>
                <a:gd name="T58" fmla="*/ 808 w 3088"/>
                <a:gd name="T59" fmla="*/ 188 h 3088"/>
                <a:gd name="T60" fmla="*/ 1014 w 3088"/>
                <a:gd name="T61" fmla="*/ 94 h 3088"/>
                <a:gd name="T62" fmla="*/ 1232 w 3088"/>
                <a:gd name="T63" fmla="*/ 32 h 3088"/>
                <a:gd name="T64" fmla="*/ 1464 w 3088"/>
                <a:gd name="T65" fmla="*/ 2 h 3088"/>
                <a:gd name="T66" fmla="*/ 1624 w 3088"/>
                <a:gd name="T67" fmla="*/ 2 h 3088"/>
                <a:gd name="T68" fmla="*/ 1856 w 3088"/>
                <a:gd name="T69" fmla="*/ 32 h 3088"/>
                <a:gd name="T70" fmla="*/ 2074 w 3088"/>
                <a:gd name="T71" fmla="*/ 94 h 3088"/>
                <a:gd name="T72" fmla="*/ 2280 w 3088"/>
                <a:gd name="T73" fmla="*/ 188 h 3088"/>
                <a:gd name="T74" fmla="*/ 2468 w 3088"/>
                <a:gd name="T75" fmla="*/ 308 h 3088"/>
                <a:gd name="T76" fmla="*/ 2636 w 3088"/>
                <a:gd name="T77" fmla="*/ 452 h 3088"/>
                <a:gd name="T78" fmla="*/ 2782 w 3088"/>
                <a:gd name="T79" fmla="*/ 620 h 3088"/>
                <a:gd name="T80" fmla="*/ 2902 w 3088"/>
                <a:gd name="T81" fmla="*/ 808 h 3088"/>
                <a:gd name="T82" fmla="*/ 2994 w 3088"/>
                <a:gd name="T83" fmla="*/ 1014 h 3088"/>
                <a:gd name="T84" fmla="*/ 3056 w 3088"/>
                <a:gd name="T85" fmla="*/ 1234 h 3088"/>
                <a:gd name="T86" fmla="*/ 3086 w 3088"/>
                <a:gd name="T87" fmla="*/ 1466 h 3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88" h="3088">
                  <a:moveTo>
                    <a:pt x="3088" y="1544"/>
                  </a:moveTo>
                  <a:lnTo>
                    <a:pt x="3088" y="1544"/>
                  </a:lnTo>
                  <a:lnTo>
                    <a:pt x="3086" y="1624"/>
                  </a:lnTo>
                  <a:lnTo>
                    <a:pt x="3080" y="1702"/>
                  </a:lnTo>
                  <a:lnTo>
                    <a:pt x="3070" y="1780"/>
                  </a:lnTo>
                  <a:lnTo>
                    <a:pt x="3056" y="1856"/>
                  </a:lnTo>
                  <a:lnTo>
                    <a:pt x="3040" y="1930"/>
                  </a:lnTo>
                  <a:lnTo>
                    <a:pt x="3018" y="2004"/>
                  </a:lnTo>
                  <a:lnTo>
                    <a:pt x="2994" y="2076"/>
                  </a:lnTo>
                  <a:lnTo>
                    <a:pt x="2966" y="2146"/>
                  </a:lnTo>
                  <a:lnTo>
                    <a:pt x="2936" y="2214"/>
                  </a:lnTo>
                  <a:lnTo>
                    <a:pt x="2902" y="2280"/>
                  </a:lnTo>
                  <a:lnTo>
                    <a:pt x="2864" y="2346"/>
                  </a:lnTo>
                  <a:lnTo>
                    <a:pt x="2824" y="2408"/>
                  </a:lnTo>
                  <a:lnTo>
                    <a:pt x="2782" y="2468"/>
                  </a:lnTo>
                  <a:lnTo>
                    <a:pt x="2736" y="2526"/>
                  </a:lnTo>
                  <a:lnTo>
                    <a:pt x="2686" y="2582"/>
                  </a:lnTo>
                  <a:lnTo>
                    <a:pt x="2636" y="2636"/>
                  </a:lnTo>
                  <a:lnTo>
                    <a:pt x="2582" y="2688"/>
                  </a:lnTo>
                  <a:lnTo>
                    <a:pt x="2526" y="2736"/>
                  </a:lnTo>
                  <a:lnTo>
                    <a:pt x="2468" y="2782"/>
                  </a:lnTo>
                  <a:lnTo>
                    <a:pt x="2408" y="2824"/>
                  </a:lnTo>
                  <a:lnTo>
                    <a:pt x="2344" y="2866"/>
                  </a:lnTo>
                  <a:lnTo>
                    <a:pt x="2280" y="2902"/>
                  </a:lnTo>
                  <a:lnTo>
                    <a:pt x="2214" y="2936"/>
                  </a:lnTo>
                  <a:lnTo>
                    <a:pt x="2144" y="2968"/>
                  </a:lnTo>
                  <a:lnTo>
                    <a:pt x="2074" y="2994"/>
                  </a:lnTo>
                  <a:lnTo>
                    <a:pt x="2004" y="3020"/>
                  </a:lnTo>
                  <a:lnTo>
                    <a:pt x="1930" y="3040"/>
                  </a:lnTo>
                  <a:lnTo>
                    <a:pt x="1856" y="3058"/>
                  </a:lnTo>
                  <a:lnTo>
                    <a:pt x="1780" y="3070"/>
                  </a:lnTo>
                  <a:lnTo>
                    <a:pt x="1702" y="3080"/>
                  </a:lnTo>
                  <a:lnTo>
                    <a:pt x="1624" y="3086"/>
                  </a:lnTo>
                  <a:lnTo>
                    <a:pt x="1544" y="3088"/>
                  </a:lnTo>
                  <a:lnTo>
                    <a:pt x="1544" y="3088"/>
                  </a:lnTo>
                  <a:lnTo>
                    <a:pt x="1464" y="3086"/>
                  </a:lnTo>
                  <a:lnTo>
                    <a:pt x="1386" y="3080"/>
                  </a:lnTo>
                  <a:lnTo>
                    <a:pt x="1308" y="3070"/>
                  </a:lnTo>
                  <a:lnTo>
                    <a:pt x="1232" y="3058"/>
                  </a:lnTo>
                  <a:lnTo>
                    <a:pt x="1158" y="3040"/>
                  </a:lnTo>
                  <a:lnTo>
                    <a:pt x="1084" y="3020"/>
                  </a:lnTo>
                  <a:lnTo>
                    <a:pt x="1014" y="2994"/>
                  </a:lnTo>
                  <a:lnTo>
                    <a:pt x="944" y="2968"/>
                  </a:lnTo>
                  <a:lnTo>
                    <a:pt x="874" y="2936"/>
                  </a:lnTo>
                  <a:lnTo>
                    <a:pt x="808" y="2902"/>
                  </a:lnTo>
                  <a:lnTo>
                    <a:pt x="744" y="2866"/>
                  </a:lnTo>
                  <a:lnTo>
                    <a:pt x="680" y="2824"/>
                  </a:lnTo>
                  <a:lnTo>
                    <a:pt x="620" y="2782"/>
                  </a:lnTo>
                  <a:lnTo>
                    <a:pt x="562" y="2736"/>
                  </a:lnTo>
                  <a:lnTo>
                    <a:pt x="506" y="2688"/>
                  </a:lnTo>
                  <a:lnTo>
                    <a:pt x="452" y="2636"/>
                  </a:lnTo>
                  <a:lnTo>
                    <a:pt x="402" y="2582"/>
                  </a:lnTo>
                  <a:lnTo>
                    <a:pt x="352" y="2526"/>
                  </a:lnTo>
                  <a:lnTo>
                    <a:pt x="306" y="2468"/>
                  </a:lnTo>
                  <a:lnTo>
                    <a:pt x="264" y="2408"/>
                  </a:lnTo>
                  <a:lnTo>
                    <a:pt x="224" y="2346"/>
                  </a:lnTo>
                  <a:lnTo>
                    <a:pt x="186" y="2280"/>
                  </a:lnTo>
                  <a:lnTo>
                    <a:pt x="152" y="2214"/>
                  </a:lnTo>
                  <a:lnTo>
                    <a:pt x="122" y="2146"/>
                  </a:lnTo>
                  <a:lnTo>
                    <a:pt x="94" y="2076"/>
                  </a:lnTo>
                  <a:lnTo>
                    <a:pt x="70" y="2004"/>
                  </a:lnTo>
                  <a:lnTo>
                    <a:pt x="48" y="1930"/>
                  </a:lnTo>
                  <a:lnTo>
                    <a:pt x="32" y="1856"/>
                  </a:lnTo>
                  <a:lnTo>
                    <a:pt x="18" y="1780"/>
                  </a:lnTo>
                  <a:lnTo>
                    <a:pt x="8" y="1702"/>
                  </a:lnTo>
                  <a:lnTo>
                    <a:pt x="2" y="1624"/>
                  </a:lnTo>
                  <a:lnTo>
                    <a:pt x="0" y="1544"/>
                  </a:lnTo>
                  <a:lnTo>
                    <a:pt x="0" y="1544"/>
                  </a:lnTo>
                  <a:lnTo>
                    <a:pt x="2" y="1466"/>
                  </a:lnTo>
                  <a:lnTo>
                    <a:pt x="8" y="1386"/>
                  </a:lnTo>
                  <a:lnTo>
                    <a:pt x="18" y="1310"/>
                  </a:lnTo>
                  <a:lnTo>
                    <a:pt x="32" y="1234"/>
                  </a:lnTo>
                  <a:lnTo>
                    <a:pt x="48" y="1158"/>
                  </a:lnTo>
                  <a:lnTo>
                    <a:pt x="70" y="1086"/>
                  </a:lnTo>
                  <a:lnTo>
                    <a:pt x="94" y="1014"/>
                  </a:lnTo>
                  <a:lnTo>
                    <a:pt x="122" y="944"/>
                  </a:lnTo>
                  <a:lnTo>
                    <a:pt x="152" y="876"/>
                  </a:lnTo>
                  <a:lnTo>
                    <a:pt x="186" y="808"/>
                  </a:lnTo>
                  <a:lnTo>
                    <a:pt x="224" y="744"/>
                  </a:lnTo>
                  <a:lnTo>
                    <a:pt x="264" y="682"/>
                  </a:lnTo>
                  <a:lnTo>
                    <a:pt x="306" y="620"/>
                  </a:lnTo>
                  <a:lnTo>
                    <a:pt x="352" y="562"/>
                  </a:lnTo>
                  <a:lnTo>
                    <a:pt x="402" y="506"/>
                  </a:lnTo>
                  <a:lnTo>
                    <a:pt x="452" y="452"/>
                  </a:lnTo>
                  <a:lnTo>
                    <a:pt x="506" y="402"/>
                  </a:lnTo>
                  <a:lnTo>
                    <a:pt x="562" y="354"/>
                  </a:lnTo>
                  <a:lnTo>
                    <a:pt x="620" y="308"/>
                  </a:lnTo>
                  <a:lnTo>
                    <a:pt x="680" y="264"/>
                  </a:lnTo>
                  <a:lnTo>
                    <a:pt x="744" y="224"/>
                  </a:lnTo>
                  <a:lnTo>
                    <a:pt x="808" y="188"/>
                  </a:lnTo>
                  <a:lnTo>
                    <a:pt x="874" y="152"/>
                  </a:lnTo>
                  <a:lnTo>
                    <a:pt x="944" y="122"/>
                  </a:lnTo>
                  <a:lnTo>
                    <a:pt x="1014" y="94"/>
                  </a:lnTo>
                  <a:lnTo>
                    <a:pt x="1084" y="70"/>
                  </a:lnTo>
                  <a:lnTo>
                    <a:pt x="1158" y="50"/>
                  </a:lnTo>
                  <a:lnTo>
                    <a:pt x="1232" y="32"/>
                  </a:lnTo>
                  <a:lnTo>
                    <a:pt x="1308" y="18"/>
                  </a:lnTo>
                  <a:lnTo>
                    <a:pt x="1386" y="8"/>
                  </a:lnTo>
                  <a:lnTo>
                    <a:pt x="1464" y="2"/>
                  </a:lnTo>
                  <a:lnTo>
                    <a:pt x="1544" y="0"/>
                  </a:lnTo>
                  <a:lnTo>
                    <a:pt x="1544" y="0"/>
                  </a:lnTo>
                  <a:lnTo>
                    <a:pt x="1624" y="2"/>
                  </a:lnTo>
                  <a:lnTo>
                    <a:pt x="1702" y="8"/>
                  </a:lnTo>
                  <a:lnTo>
                    <a:pt x="1780" y="18"/>
                  </a:lnTo>
                  <a:lnTo>
                    <a:pt x="1856" y="32"/>
                  </a:lnTo>
                  <a:lnTo>
                    <a:pt x="1930" y="50"/>
                  </a:lnTo>
                  <a:lnTo>
                    <a:pt x="2004" y="70"/>
                  </a:lnTo>
                  <a:lnTo>
                    <a:pt x="2074" y="94"/>
                  </a:lnTo>
                  <a:lnTo>
                    <a:pt x="2144" y="122"/>
                  </a:lnTo>
                  <a:lnTo>
                    <a:pt x="2214" y="152"/>
                  </a:lnTo>
                  <a:lnTo>
                    <a:pt x="2280" y="188"/>
                  </a:lnTo>
                  <a:lnTo>
                    <a:pt x="2344" y="224"/>
                  </a:lnTo>
                  <a:lnTo>
                    <a:pt x="2408" y="264"/>
                  </a:lnTo>
                  <a:lnTo>
                    <a:pt x="2468" y="308"/>
                  </a:lnTo>
                  <a:lnTo>
                    <a:pt x="2526" y="354"/>
                  </a:lnTo>
                  <a:lnTo>
                    <a:pt x="2582" y="402"/>
                  </a:lnTo>
                  <a:lnTo>
                    <a:pt x="2636" y="452"/>
                  </a:lnTo>
                  <a:lnTo>
                    <a:pt x="2686" y="506"/>
                  </a:lnTo>
                  <a:lnTo>
                    <a:pt x="2736" y="562"/>
                  </a:lnTo>
                  <a:lnTo>
                    <a:pt x="2782" y="620"/>
                  </a:lnTo>
                  <a:lnTo>
                    <a:pt x="2824" y="682"/>
                  </a:lnTo>
                  <a:lnTo>
                    <a:pt x="2864" y="744"/>
                  </a:lnTo>
                  <a:lnTo>
                    <a:pt x="2902" y="808"/>
                  </a:lnTo>
                  <a:lnTo>
                    <a:pt x="2936" y="876"/>
                  </a:lnTo>
                  <a:lnTo>
                    <a:pt x="2966" y="944"/>
                  </a:lnTo>
                  <a:lnTo>
                    <a:pt x="2994" y="1014"/>
                  </a:lnTo>
                  <a:lnTo>
                    <a:pt x="3018" y="1086"/>
                  </a:lnTo>
                  <a:lnTo>
                    <a:pt x="3040" y="1158"/>
                  </a:lnTo>
                  <a:lnTo>
                    <a:pt x="3056" y="1234"/>
                  </a:lnTo>
                  <a:lnTo>
                    <a:pt x="3070" y="1310"/>
                  </a:lnTo>
                  <a:lnTo>
                    <a:pt x="3080" y="1386"/>
                  </a:lnTo>
                  <a:lnTo>
                    <a:pt x="3086" y="1466"/>
                  </a:lnTo>
                  <a:lnTo>
                    <a:pt x="3088" y="1544"/>
                  </a:lnTo>
                  <a:lnTo>
                    <a:pt x="3088" y="1544"/>
                  </a:lnTo>
                  <a:close/>
                </a:path>
              </a:pathLst>
            </a:custGeom>
            <a:solidFill>
              <a:srgbClr val="069F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rot="18021396">
              <a:off x="3779394" y="2854990"/>
              <a:ext cx="1727524" cy="523220"/>
            </a:xfrm>
            <a:prstGeom prst="rect">
              <a:avLst/>
            </a:prstGeom>
            <a:noFill/>
          </p:spPr>
          <p:txBody>
            <a:bodyPr wrap="none" rtlCol="0">
              <a:spAutoFit/>
            </a:bodyPr>
            <a:lstStyle/>
            <a:p>
              <a:r>
                <a:rPr lang="en-US" sz="2800" dirty="0">
                  <a:solidFill>
                    <a:schemeClr val="bg2"/>
                  </a:solidFill>
                </a:rPr>
                <a:t>Preventive</a:t>
              </a:r>
            </a:p>
          </p:txBody>
        </p:sp>
        <p:sp>
          <p:nvSpPr>
            <p:cNvPr id="18" name="TextBox 17"/>
            <p:cNvSpPr txBox="1"/>
            <p:nvPr/>
          </p:nvSpPr>
          <p:spPr>
            <a:xfrm>
              <a:off x="5520620" y="5626341"/>
              <a:ext cx="1678408" cy="523220"/>
            </a:xfrm>
            <a:prstGeom prst="rect">
              <a:avLst/>
            </a:prstGeom>
            <a:noFill/>
          </p:spPr>
          <p:txBody>
            <a:bodyPr wrap="none" rtlCol="0">
              <a:spAutoFit/>
            </a:bodyPr>
            <a:lstStyle/>
            <a:p>
              <a:r>
                <a:rPr lang="en-US" sz="2800" dirty="0">
                  <a:solidFill>
                    <a:schemeClr val="bg2"/>
                  </a:solidFill>
                </a:rPr>
                <a:t>Corrective</a:t>
              </a:r>
            </a:p>
          </p:txBody>
        </p:sp>
        <p:sp>
          <p:nvSpPr>
            <p:cNvPr id="19" name="TextBox 18"/>
            <p:cNvSpPr txBox="1"/>
            <p:nvPr/>
          </p:nvSpPr>
          <p:spPr>
            <a:xfrm rot="3236354">
              <a:off x="7215663" y="2753369"/>
              <a:ext cx="1566776" cy="523220"/>
            </a:xfrm>
            <a:prstGeom prst="rect">
              <a:avLst/>
            </a:prstGeom>
            <a:noFill/>
          </p:spPr>
          <p:txBody>
            <a:bodyPr wrap="none" rtlCol="0">
              <a:spAutoFit/>
            </a:bodyPr>
            <a:lstStyle/>
            <a:p>
              <a:r>
                <a:rPr lang="en-US" sz="2800" dirty="0">
                  <a:solidFill>
                    <a:schemeClr val="bg2"/>
                  </a:solidFill>
                </a:rPr>
                <a:t>Detective</a:t>
              </a:r>
            </a:p>
          </p:txBody>
        </p:sp>
      </p:grpSp>
      <p:grpSp>
        <p:nvGrpSpPr>
          <p:cNvPr id="3" name="Group 2"/>
          <p:cNvGrpSpPr/>
          <p:nvPr/>
        </p:nvGrpSpPr>
        <p:grpSpPr>
          <a:xfrm>
            <a:off x="4897438" y="2571750"/>
            <a:ext cx="2844800" cy="2844800"/>
            <a:chOff x="4897438" y="2571750"/>
            <a:chExt cx="2844800" cy="2844800"/>
          </a:xfrm>
        </p:grpSpPr>
        <p:sp>
          <p:nvSpPr>
            <p:cNvPr id="15" name="Freeform 6"/>
            <p:cNvSpPr>
              <a:spLocks/>
            </p:cNvSpPr>
            <p:nvPr/>
          </p:nvSpPr>
          <p:spPr bwMode="auto">
            <a:xfrm>
              <a:off x="4897438" y="2571750"/>
              <a:ext cx="2844800" cy="2844800"/>
            </a:xfrm>
            <a:custGeom>
              <a:avLst/>
              <a:gdLst>
                <a:gd name="T0" fmla="*/ 1790 w 1792"/>
                <a:gd name="T1" fmla="*/ 942 h 1792"/>
                <a:gd name="T2" fmla="*/ 1774 w 1792"/>
                <a:gd name="T3" fmla="*/ 1078 h 1792"/>
                <a:gd name="T4" fmla="*/ 1738 w 1792"/>
                <a:gd name="T5" fmla="*/ 1204 h 1792"/>
                <a:gd name="T6" fmla="*/ 1684 w 1792"/>
                <a:gd name="T7" fmla="*/ 1324 h 1792"/>
                <a:gd name="T8" fmla="*/ 1614 w 1792"/>
                <a:gd name="T9" fmla="*/ 1432 h 1792"/>
                <a:gd name="T10" fmla="*/ 1530 w 1792"/>
                <a:gd name="T11" fmla="*/ 1530 h 1792"/>
                <a:gd name="T12" fmla="*/ 1432 w 1792"/>
                <a:gd name="T13" fmla="*/ 1614 h 1792"/>
                <a:gd name="T14" fmla="*/ 1324 w 1792"/>
                <a:gd name="T15" fmla="*/ 1684 h 1792"/>
                <a:gd name="T16" fmla="*/ 1204 w 1792"/>
                <a:gd name="T17" fmla="*/ 1738 h 1792"/>
                <a:gd name="T18" fmla="*/ 1076 w 1792"/>
                <a:gd name="T19" fmla="*/ 1774 h 1792"/>
                <a:gd name="T20" fmla="*/ 942 w 1792"/>
                <a:gd name="T21" fmla="*/ 1792 h 1792"/>
                <a:gd name="T22" fmla="*/ 850 w 1792"/>
                <a:gd name="T23" fmla="*/ 1792 h 1792"/>
                <a:gd name="T24" fmla="*/ 716 w 1792"/>
                <a:gd name="T25" fmla="*/ 1774 h 1792"/>
                <a:gd name="T26" fmla="*/ 588 w 1792"/>
                <a:gd name="T27" fmla="*/ 1738 h 1792"/>
                <a:gd name="T28" fmla="*/ 468 w 1792"/>
                <a:gd name="T29" fmla="*/ 1684 h 1792"/>
                <a:gd name="T30" fmla="*/ 360 w 1792"/>
                <a:gd name="T31" fmla="*/ 1614 h 1792"/>
                <a:gd name="T32" fmla="*/ 262 w 1792"/>
                <a:gd name="T33" fmla="*/ 1530 h 1792"/>
                <a:gd name="T34" fmla="*/ 178 w 1792"/>
                <a:gd name="T35" fmla="*/ 1432 h 1792"/>
                <a:gd name="T36" fmla="*/ 108 w 1792"/>
                <a:gd name="T37" fmla="*/ 1324 h 1792"/>
                <a:gd name="T38" fmla="*/ 54 w 1792"/>
                <a:gd name="T39" fmla="*/ 1204 h 1792"/>
                <a:gd name="T40" fmla="*/ 18 w 1792"/>
                <a:gd name="T41" fmla="*/ 1078 h 1792"/>
                <a:gd name="T42" fmla="*/ 2 w 1792"/>
                <a:gd name="T43" fmla="*/ 942 h 1792"/>
                <a:gd name="T44" fmla="*/ 2 w 1792"/>
                <a:gd name="T45" fmla="*/ 850 h 1792"/>
                <a:gd name="T46" fmla="*/ 18 w 1792"/>
                <a:gd name="T47" fmla="*/ 716 h 1792"/>
                <a:gd name="T48" fmla="*/ 54 w 1792"/>
                <a:gd name="T49" fmla="*/ 588 h 1792"/>
                <a:gd name="T50" fmla="*/ 108 w 1792"/>
                <a:gd name="T51" fmla="*/ 470 h 1792"/>
                <a:gd name="T52" fmla="*/ 178 w 1792"/>
                <a:gd name="T53" fmla="*/ 360 h 1792"/>
                <a:gd name="T54" fmla="*/ 262 w 1792"/>
                <a:gd name="T55" fmla="*/ 264 h 1792"/>
                <a:gd name="T56" fmla="*/ 360 w 1792"/>
                <a:gd name="T57" fmla="*/ 178 h 1792"/>
                <a:gd name="T58" fmla="*/ 468 w 1792"/>
                <a:gd name="T59" fmla="*/ 108 h 1792"/>
                <a:gd name="T60" fmla="*/ 588 w 1792"/>
                <a:gd name="T61" fmla="*/ 56 h 1792"/>
                <a:gd name="T62" fmla="*/ 716 w 1792"/>
                <a:gd name="T63" fmla="*/ 18 h 1792"/>
                <a:gd name="T64" fmla="*/ 850 w 1792"/>
                <a:gd name="T65" fmla="*/ 2 h 1792"/>
                <a:gd name="T66" fmla="*/ 942 w 1792"/>
                <a:gd name="T67" fmla="*/ 2 h 1792"/>
                <a:gd name="T68" fmla="*/ 1076 w 1792"/>
                <a:gd name="T69" fmla="*/ 18 h 1792"/>
                <a:gd name="T70" fmla="*/ 1204 w 1792"/>
                <a:gd name="T71" fmla="*/ 56 h 1792"/>
                <a:gd name="T72" fmla="*/ 1324 w 1792"/>
                <a:gd name="T73" fmla="*/ 108 h 1792"/>
                <a:gd name="T74" fmla="*/ 1432 w 1792"/>
                <a:gd name="T75" fmla="*/ 178 h 1792"/>
                <a:gd name="T76" fmla="*/ 1530 w 1792"/>
                <a:gd name="T77" fmla="*/ 264 h 1792"/>
                <a:gd name="T78" fmla="*/ 1614 w 1792"/>
                <a:gd name="T79" fmla="*/ 360 h 1792"/>
                <a:gd name="T80" fmla="*/ 1684 w 1792"/>
                <a:gd name="T81" fmla="*/ 470 h 1792"/>
                <a:gd name="T82" fmla="*/ 1738 w 1792"/>
                <a:gd name="T83" fmla="*/ 588 h 1792"/>
                <a:gd name="T84" fmla="*/ 1774 w 1792"/>
                <a:gd name="T85" fmla="*/ 716 h 1792"/>
                <a:gd name="T86" fmla="*/ 1790 w 1792"/>
                <a:gd name="T87" fmla="*/ 85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2" h="1792">
                  <a:moveTo>
                    <a:pt x="1792" y="896"/>
                  </a:moveTo>
                  <a:lnTo>
                    <a:pt x="1792" y="896"/>
                  </a:lnTo>
                  <a:lnTo>
                    <a:pt x="1790" y="942"/>
                  </a:lnTo>
                  <a:lnTo>
                    <a:pt x="1788" y="988"/>
                  </a:lnTo>
                  <a:lnTo>
                    <a:pt x="1782" y="1034"/>
                  </a:lnTo>
                  <a:lnTo>
                    <a:pt x="1774" y="1078"/>
                  </a:lnTo>
                  <a:lnTo>
                    <a:pt x="1764" y="1120"/>
                  </a:lnTo>
                  <a:lnTo>
                    <a:pt x="1752" y="1164"/>
                  </a:lnTo>
                  <a:lnTo>
                    <a:pt x="1738" y="1204"/>
                  </a:lnTo>
                  <a:lnTo>
                    <a:pt x="1722" y="1246"/>
                  </a:lnTo>
                  <a:lnTo>
                    <a:pt x="1704" y="1286"/>
                  </a:lnTo>
                  <a:lnTo>
                    <a:pt x="1684" y="1324"/>
                  </a:lnTo>
                  <a:lnTo>
                    <a:pt x="1662" y="1362"/>
                  </a:lnTo>
                  <a:lnTo>
                    <a:pt x="1638" y="1398"/>
                  </a:lnTo>
                  <a:lnTo>
                    <a:pt x="1614" y="1432"/>
                  </a:lnTo>
                  <a:lnTo>
                    <a:pt x="1588" y="1466"/>
                  </a:lnTo>
                  <a:lnTo>
                    <a:pt x="1560" y="1500"/>
                  </a:lnTo>
                  <a:lnTo>
                    <a:pt x="1530" y="1530"/>
                  </a:lnTo>
                  <a:lnTo>
                    <a:pt x="1498" y="1560"/>
                  </a:lnTo>
                  <a:lnTo>
                    <a:pt x="1466" y="1588"/>
                  </a:lnTo>
                  <a:lnTo>
                    <a:pt x="1432" y="1614"/>
                  </a:lnTo>
                  <a:lnTo>
                    <a:pt x="1396" y="1640"/>
                  </a:lnTo>
                  <a:lnTo>
                    <a:pt x="1360" y="1662"/>
                  </a:lnTo>
                  <a:lnTo>
                    <a:pt x="1324" y="1684"/>
                  </a:lnTo>
                  <a:lnTo>
                    <a:pt x="1284" y="1704"/>
                  </a:lnTo>
                  <a:lnTo>
                    <a:pt x="1244" y="1722"/>
                  </a:lnTo>
                  <a:lnTo>
                    <a:pt x="1204" y="1738"/>
                  </a:lnTo>
                  <a:lnTo>
                    <a:pt x="1162" y="1752"/>
                  </a:lnTo>
                  <a:lnTo>
                    <a:pt x="1120" y="1764"/>
                  </a:lnTo>
                  <a:lnTo>
                    <a:pt x="1076" y="1774"/>
                  </a:lnTo>
                  <a:lnTo>
                    <a:pt x="1032" y="1782"/>
                  </a:lnTo>
                  <a:lnTo>
                    <a:pt x="988" y="1788"/>
                  </a:lnTo>
                  <a:lnTo>
                    <a:pt x="942" y="1792"/>
                  </a:lnTo>
                  <a:lnTo>
                    <a:pt x="896" y="1792"/>
                  </a:lnTo>
                  <a:lnTo>
                    <a:pt x="896" y="1792"/>
                  </a:lnTo>
                  <a:lnTo>
                    <a:pt x="850" y="1792"/>
                  </a:lnTo>
                  <a:lnTo>
                    <a:pt x="804" y="1788"/>
                  </a:lnTo>
                  <a:lnTo>
                    <a:pt x="760" y="1782"/>
                  </a:lnTo>
                  <a:lnTo>
                    <a:pt x="716" y="1774"/>
                  </a:lnTo>
                  <a:lnTo>
                    <a:pt x="672" y="1764"/>
                  </a:lnTo>
                  <a:lnTo>
                    <a:pt x="630" y="1752"/>
                  </a:lnTo>
                  <a:lnTo>
                    <a:pt x="588" y="1738"/>
                  </a:lnTo>
                  <a:lnTo>
                    <a:pt x="548" y="1722"/>
                  </a:lnTo>
                  <a:lnTo>
                    <a:pt x="508" y="1704"/>
                  </a:lnTo>
                  <a:lnTo>
                    <a:pt x="468" y="1684"/>
                  </a:lnTo>
                  <a:lnTo>
                    <a:pt x="432" y="1662"/>
                  </a:lnTo>
                  <a:lnTo>
                    <a:pt x="396" y="1640"/>
                  </a:lnTo>
                  <a:lnTo>
                    <a:pt x="360" y="1614"/>
                  </a:lnTo>
                  <a:lnTo>
                    <a:pt x="326" y="1588"/>
                  </a:lnTo>
                  <a:lnTo>
                    <a:pt x="294" y="1560"/>
                  </a:lnTo>
                  <a:lnTo>
                    <a:pt x="262" y="1530"/>
                  </a:lnTo>
                  <a:lnTo>
                    <a:pt x="232" y="1500"/>
                  </a:lnTo>
                  <a:lnTo>
                    <a:pt x="204" y="1466"/>
                  </a:lnTo>
                  <a:lnTo>
                    <a:pt x="178" y="1432"/>
                  </a:lnTo>
                  <a:lnTo>
                    <a:pt x="154" y="1398"/>
                  </a:lnTo>
                  <a:lnTo>
                    <a:pt x="130" y="1362"/>
                  </a:lnTo>
                  <a:lnTo>
                    <a:pt x="108" y="1324"/>
                  </a:lnTo>
                  <a:lnTo>
                    <a:pt x="88" y="1286"/>
                  </a:lnTo>
                  <a:lnTo>
                    <a:pt x="70" y="1246"/>
                  </a:lnTo>
                  <a:lnTo>
                    <a:pt x="54" y="1204"/>
                  </a:lnTo>
                  <a:lnTo>
                    <a:pt x="40" y="1164"/>
                  </a:lnTo>
                  <a:lnTo>
                    <a:pt x="28" y="1120"/>
                  </a:lnTo>
                  <a:lnTo>
                    <a:pt x="18" y="1078"/>
                  </a:lnTo>
                  <a:lnTo>
                    <a:pt x="10" y="1034"/>
                  </a:lnTo>
                  <a:lnTo>
                    <a:pt x="4" y="988"/>
                  </a:lnTo>
                  <a:lnTo>
                    <a:pt x="2" y="942"/>
                  </a:lnTo>
                  <a:lnTo>
                    <a:pt x="0" y="896"/>
                  </a:lnTo>
                  <a:lnTo>
                    <a:pt x="0" y="896"/>
                  </a:lnTo>
                  <a:lnTo>
                    <a:pt x="2" y="850"/>
                  </a:lnTo>
                  <a:lnTo>
                    <a:pt x="4" y="806"/>
                  </a:lnTo>
                  <a:lnTo>
                    <a:pt x="10" y="760"/>
                  </a:lnTo>
                  <a:lnTo>
                    <a:pt x="18" y="716"/>
                  </a:lnTo>
                  <a:lnTo>
                    <a:pt x="28" y="672"/>
                  </a:lnTo>
                  <a:lnTo>
                    <a:pt x="40" y="630"/>
                  </a:lnTo>
                  <a:lnTo>
                    <a:pt x="54" y="588"/>
                  </a:lnTo>
                  <a:lnTo>
                    <a:pt x="70" y="548"/>
                  </a:lnTo>
                  <a:lnTo>
                    <a:pt x="88" y="508"/>
                  </a:lnTo>
                  <a:lnTo>
                    <a:pt x="108" y="470"/>
                  </a:lnTo>
                  <a:lnTo>
                    <a:pt x="130" y="432"/>
                  </a:lnTo>
                  <a:lnTo>
                    <a:pt x="154" y="396"/>
                  </a:lnTo>
                  <a:lnTo>
                    <a:pt x="178" y="360"/>
                  </a:lnTo>
                  <a:lnTo>
                    <a:pt x="204" y="326"/>
                  </a:lnTo>
                  <a:lnTo>
                    <a:pt x="232" y="294"/>
                  </a:lnTo>
                  <a:lnTo>
                    <a:pt x="262" y="264"/>
                  </a:lnTo>
                  <a:lnTo>
                    <a:pt x="294" y="234"/>
                  </a:lnTo>
                  <a:lnTo>
                    <a:pt x="326" y="206"/>
                  </a:lnTo>
                  <a:lnTo>
                    <a:pt x="360" y="178"/>
                  </a:lnTo>
                  <a:lnTo>
                    <a:pt x="396" y="154"/>
                  </a:lnTo>
                  <a:lnTo>
                    <a:pt x="432" y="130"/>
                  </a:lnTo>
                  <a:lnTo>
                    <a:pt x="468" y="108"/>
                  </a:lnTo>
                  <a:lnTo>
                    <a:pt x="508" y="90"/>
                  </a:lnTo>
                  <a:lnTo>
                    <a:pt x="548" y="72"/>
                  </a:lnTo>
                  <a:lnTo>
                    <a:pt x="588" y="56"/>
                  </a:lnTo>
                  <a:lnTo>
                    <a:pt x="630" y="40"/>
                  </a:lnTo>
                  <a:lnTo>
                    <a:pt x="672" y="28"/>
                  </a:lnTo>
                  <a:lnTo>
                    <a:pt x="716" y="18"/>
                  </a:lnTo>
                  <a:lnTo>
                    <a:pt x="760" y="10"/>
                  </a:lnTo>
                  <a:lnTo>
                    <a:pt x="804" y="6"/>
                  </a:lnTo>
                  <a:lnTo>
                    <a:pt x="850" y="2"/>
                  </a:lnTo>
                  <a:lnTo>
                    <a:pt x="896" y="0"/>
                  </a:lnTo>
                  <a:lnTo>
                    <a:pt x="896" y="0"/>
                  </a:lnTo>
                  <a:lnTo>
                    <a:pt x="942" y="2"/>
                  </a:lnTo>
                  <a:lnTo>
                    <a:pt x="988" y="6"/>
                  </a:lnTo>
                  <a:lnTo>
                    <a:pt x="1032" y="10"/>
                  </a:lnTo>
                  <a:lnTo>
                    <a:pt x="1076" y="18"/>
                  </a:lnTo>
                  <a:lnTo>
                    <a:pt x="1120" y="28"/>
                  </a:lnTo>
                  <a:lnTo>
                    <a:pt x="1162" y="40"/>
                  </a:lnTo>
                  <a:lnTo>
                    <a:pt x="1204" y="56"/>
                  </a:lnTo>
                  <a:lnTo>
                    <a:pt x="1244" y="72"/>
                  </a:lnTo>
                  <a:lnTo>
                    <a:pt x="1284" y="90"/>
                  </a:lnTo>
                  <a:lnTo>
                    <a:pt x="1324" y="108"/>
                  </a:lnTo>
                  <a:lnTo>
                    <a:pt x="1360" y="130"/>
                  </a:lnTo>
                  <a:lnTo>
                    <a:pt x="1396" y="154"/>
                  </a:lnTo>
                  <a:lnTo>
                    <a:pt x="1432" y="178"/>
                  </a:lnTo>
                  <a:lnTo>
                    <a:pt x="1466" y="206"/>
                  </a:lnTo>
                  <a:lnTo>
                    <a:pt x="1498" y="234"/>
                  </a:lnTo>
                  <a:lnTo>
                    <a:pt x="1530" y="264"/>
                  </a:lnTo>
                  <a:lnTo>
                    <a:pt x="1560" y="294"/>
                  </a:lnTo>
                  <a:lnTo>
                    <a:pt x="1588" y="326"/>
                  </a:lnTo>
                  <a:lnTo>
                    <a:pt x="1614" y="360"/>
                  </a:lnTo>
                  <a:lnTo>
                    <a:pt x="1638" y="396"/>
                  </a:lnTo>
                  <a:lnTo>
                    <a:pt x="1662" y="432"/>
                  </a:lnTo>
                  <a:lnTo>
                    <a:pt x="1684" y="470"/>
                  </a:lnTo>
                  <a:lnTo>
                    <a:pt x="1704" y="508"/>
                  </a:lnTo>
                  <a:lnTo>
                    <a:pt x="1722" y="548"/>
                  </a:lnTo>
                  <a:lnTo>
                    <a:pt x="1738" y="588"/>
                  </a:lnTo>
                  <a:lnTo>
                    <a:pt x="1752" y="630"/>
                  </a:lnTo>
                  <a:lnTo>
                    <a:pt x="1764" y="672"/>
                  </a:lnTo>
                  <a:lnTo>
                    <a:pt x="1774" y="716"/>
                  </a:lnTo>
                  <a:lnTo>
                    <a:pt x="1782" y="760"/>
                  </a:lnTo>
                  <a:lnTo>
                    <a:pt x="1788" y="806"/>
                  </a:lnTo>
                  <a:lnTo>
                    <a:pt x="1790" y="850"/>
                  </a:lnTo>
                  <a:lnTo>
                    <a:pt x="1792" y="896"/>
                  </a:lnTo>
                  <a:lnTo>
                    <a:pt x="1792" y="896"/>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5871777" y="2823041"/>
              <a:ext cx="867545" cy="400110"/>
            </a:xfrm>
            <a:prstGeom prst="rect">
              <a:avLst/>
            </a:prstGeom>
            <a:noFill/>
          </p:spPr>
          <p:txBody>
            <a:bodyPr wrap="none" rtlCol="0">
              <a:spAutoFit/>
            </a:bodyPr>
            <a:lstStyle/>
            <a:p>
              <a:r>
                <a:rPr lang="en-US" sz="2000" dirty="0">
                  <a:solidFill>
                    <a:schemeClr val="bg2"/>
                  </a:solidFill>
                </a:rPr>
                <a:t>Admin</a:t>
              </a:r>
            </a:p>
          </p:txBody>
        </p:sp>
        <p:sp>
          <p:nvSpPr>
            <p:cNvPr id="27" name="TextBox 26"/>
            <p:cNvSpPr txBox="1"/>
            <p:nvPr/>
          </p:nvSpPr>
          <p:spPr>
            <a:xfrm rot="3600000">
              <a:off x="4918654" y="4303680"/>
              <a:ext cx="1010598" cy="400110"/>
            </a:xfrm>
            <a:prstGeom prst="rect">
              <a:avLst/>
            </a:prstGeom>
            <a:noFill/>
          </p:spPr>
          <p:txBody>
            <a:bodyPr wrap="none" rtlCol="0">
              <a:spAutoFit/>
            </a:bodyPr>
            <a:lstStyle/>
            <a:p>
              <a:r>
                <a:rPr lang="en-US" sz="2000" dirty="0">
                  <a:solidFill>
                    <a:schemeClr val="bg2"/>
                  </a:solidFill>
                </a:rPr>
                <a:t>Physical</a:t>
              </a:r>
            </a:p>
          </p:txBody>
        </p:sp>
        <p:sp>
          <p:nvSpPr>
            <p:cNvPr id="28" name="TextBox 27"/>
            <p:cNvSpPr txBox="1"/>
            <p:nvPr/>
          </p:nvSpPr>
          <p:spPr>
            <a:xfrm rot="18000000">
              <a:off x="6627814" y="4286853"/>
              <a:ext cx="1142429" cy="400110"/>
            </a:xfrm>
            <a:prstGeom prst="rect">
              <a:avLst/>
            </a:prstGeom>
            <a:noFill/>
          </p:spPr>
          <p:txBody>
            <a:bodyPr wrap="none" rtlCol="0">
              <a:spAutoFit/>
            </a:bodyPr>
            <a:lstStyle/>
            <a:p>
              <a:r>
                <a:rPr lang="en-US" sz="2000" dirty="0">
                  <a:solidFill>
                    <a:schemeClr val="bg2"/>
                  </a:solidFill>
                </a:rPr>
                <a:t>Technical</a:t>
              </a:r>
            </a:p>
          </p:txBody>
        </p:sp>
      </p:grpSp>
      <p:sp>
        <p:nvSpPr>
          <p:cNvPr id="4" name="Title 3"/>
          <p:cNvSpPr>
            <a:spLocks noGrp="1"/>
          </p:cNvSpPr>
          <p:nvPr>
            <p:ph type="title" idx="4294967295"/>
          </p:nvPr>
        </p:nvSpPr>
        <p:spPr>
          <a:xfrm>
            <a:off x="4035591" y="217487"/>
            <a:ext cx="4539916" cy="1325563"/>
          </a:xfrm>
        </p:spPr>
        <p:txBody>
          <a:bodyPr/>
          <a:lstStyle/>
          <a:p>
            <a:r>
              <a:rPr lang="en-US" dirty="0"/>
              <a:t>Security controls</a:t>
            </a:r>
          </a:p>
        </p:txBody>
      </p:sp>
      <p:sp>
        <p:nvSpPr>
          <p:cNvPr id="16" name="Freeform 7"/>
          <p:cNvSpPr>
            <a:spLocks/>
          </p:cNvSpPr>
          <p:nvPr/>
        </p:nvSpPr>
        <p:spPr bwMode="auto">
          <a:xfrm>
            <a:off x="5713413" y="3387725"/>
            <a:ext cx="1212850" cy="1212850"/>
          </a:xfrm>
          <a:custGeom>
            <a:avLst/>
            <a:gdLst>
              <a:gd name="T0" fmla="*/ 764 w 764"/>
              <a:gd name="T1" fmla="*/ 382 h 764"/>
              <a:gd name="T2" fmla="*/ 756 w 764"/>
              <a:gd name="T3" fmla="*/ 460 h 764"/>
              <a:gd name="T4" fmla="*/ 734 w 764"/>
              <a:gd name="T5" fmla="*/ 532 h 764"/>
              <a:gd name="T6" fmla="*/ 698 w 764"/>
              <a:gd name="T7" fmla="*/ 596 h 764"/>
              <a:gd name="T8" fmla="*/ 652 w 764"/>
              <a:gd name="T9" fmla="*/ 652 h 764"/>
              <a:gd name="T10" fmla="*/ 596 w 764"/>
              <a:gd name="T11" fmla="*/ 700 h 764"/>
              <a:gd name="T12" fmla="*/ 530 w 764"/>
              <a:gd name="T13" fmla="*/ 734 h 764"/>
              <a:gd name="T14" fmla="*/ 458 w 764"/>
              <a:gd name="T15" fmla="*/ 756 h 764"/>
              <a:gd name="T16" fmla="*/ 382 w 764"/>
              <a:gd name="T17" fmla="*/ 764 h 764"/>
              <a:gd name="T18" fmla="*/ 342 w 764"/>
              <a:gd name="T19" fmla="*/ 762 h 764"/>
              <a:gd name="T20" fmla="*/ 268 w 764"/>
              <a:gd name="T21" fmla="*/ 748 h 764"/>
              <a:gd name="T22" fmla="*/ 200 w 764"/>
              <a:gd name="T23" fmla="*/ 718 h 764"/>
              <a:gd name="T24" fmla="*/ 140 w 764"/>
              <a:gd name="T25" fmla="*/ 678 h 764"/>
              <a:gd name="T26" fmla="*/ 88 w 764"/>
              <a:gd name="T27" fmla="*/ 626 h 764"/>
              <a:gd name="T28" fmla="*/ 46 w 764"/>
              <a:gd name="T29" fmla="*/ 564 h 764"/>
              <a:gd name="T30" fmla="*/ 18 w 764"/>
              <a:gd name="T31" fmla="*/ 496 h 764"/>
              <a:gd name="T32" fmla="*/ 2 w 764"/>
              <a:gd name="T33" fmla="*/ 422 h 764"/>
              <a:gd name="T34" fmla="*/ 0 w 764"/>
              <a:gd name="T35" fmla="*/ 382 h 764"/>
              <a:gd name="T36" fmla="*/ 8 w 764"/>
              <a:gd name="T37" fmla="*/ 306 h 764"/>
              <a:gd name="T38" fmla="*/ 30 w 764"/>
              <a:gd name="T39" fmla="*/ 234 h 764"/>
              <a:gd name="T40" fmla="*/ 66 w 764"/>
              <a:gd name="T41" fmla="*/ 170 h 764"/>
              <a:gd name="T42" fmla="*/ 112 w 764"/>
              <a:gd name="T43" fmla="*/ 112 h 764"/>
              <a:gd name="T44" fmla="*/ 168 w 764"/>
              <a:gd name="T45" fmla="*/ 66 h 764"/>
              <a:gd name="T46" fmla="*/ 234 w 764"/>
              <a:gd name="T47" fmla="*/ 30 h 764"/>
              <a:gd name="T48" fmla="*/ 306 w 764"/>
              <a:gd name="T49" fmla="*/ 8 h 764"/>
              <a:gd name="T50" fmla="*/ 382 w 764"/>
              <a:gd name="T51" fmla="*/ 0 h 764"/>
              <a:gd name="T52" fmla="*/ 422 w 764"/>
              <a:gd name="T53" fmla="*/ 2 h 764"/>
              <a:gd name="T54" fmla="*/ 496 w 764"/>
              <a:gd name="T55" fmla="*/ 18 h 764"/>
              <a:gd name="T56" fmla="*/ 564 w 764"/>
              <a:gd name="T57" fmla="*/ 46 h 764"/>
              <a:gd name="T58" fmla="*/ 624 w 764"/>
              <a:gd name="T59" fmla="*/ 88 h 764"/>
              <a:gd name="T60" fmla="*/ 676 w 764"/>
              <a:gd name="T61" fmla="*/ 140 h 764"/>
              <a:gd name="T62" fmla="*/ 718 w 764"/>
              <a:gd name="T63" fmla="*/ 200 h 764"/>
              <a:gd name="T64" fmla="*/ 746 w 764"/>
              <a:gd name="T65" fmla="*/ 270 h 764"/>
              <a:gd name="T66" fmla="*/ 762 w 764"/>
              <a:gd name="T67" fmla="*/ 344 h 764"/>
              <a:gd name="T68" fmla="*/ 764 w 764"/>
              <a:gd name="T69" fmla="*/ 382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4" h="764">
                <a:moveTo>
                  <a:pt x="764" y="382"/>
                </a:moveTo>
                <a:lnTo>
                  <a:pt x="764" y="382"/>
                </a:lnTo>
                <a:lnTo>
                  <a:pt x="762" y="422"/>
                </a:lnTo>
                <a:lnTo>
                  <a:pt x="756" y="460"/>
                </a:lnTo>
                <a:lnTo>
                  <a:pt x="746" y="496"/>
                </a:lnTo>
                <a:lnTo>
                  <a:pt x="734" y="532"/>
                </a:lnTo>
                <a:lnTo>
                  <a:pt x="718" y="564"/>
                </a:lnTo>
                <a:lnTo>
                  <a:pt x="698" y="596"/>
                </a:lnTo>
                <a:lnTo>
                  <a:pt x="676" y="626"/>
                </a:lnTo>
                <a:lnTo>
                  <a:pt x="652" y="652"/>
                </a:lnTo>
                <a:lnTo>
                  <a:pt x="624" y="678"/>
                </a:lnTo>
                <a:lnTo>
                  <a:pt x="596" y="700"/>
                </a:lnTo>
                <a:lnTo>
                  <a:pt x="564" y="718"/>
                </a:lnTo>
                <a:lnTo>
                  <a:pt x="530" y="734"/>
                </a:lnTo>
                <a:lnTo>
                  <a:pt x="496" y="748"/>
                </a:lnTo>
                <a:lnTo>
                  <a:pt x="458" y="756"/>
                </a:lnTo>
                <a:lnTo>
                  <a:pt x="422" y="762"/>
                </a:lnTo>
                <a:lnTo>
                  <a:pt x="382" y="764"/>
                </a:lnTo>
                <a:lnTo>
                  <a:pt x="382" y="764"/>
                </a:lnTo>
                <a:lnTo>
                  <a:pt x="342" y="762"/>
                </a:lnTo>
                <a:lnTo>
                  <a:pt x="306" y="756"/>
                </a:lnTo>
                <a:lnTo>
                  <a:pt x="268" y="748"/>
                </a:lnTo>
                <a:lnTo>
                  <a:pt x="234" y="734"/>
                </a:lnTo>
                <a:lnTo>
                  <a:pt x="200" y="718"/>
                </a:lnTo>
                <a:lnTo>
                  <a:pt x="168" y="700"/>
                </a:lnTo>
                <a:lnTo>
                  <a:pt x="140" y="678"/>
                </a:lnTo>
                <a:lnTo>
                  <a:pt x="112" y="652"/>
                </a:lnTo>
                <a:lnTo>
                  <a:pt x="88" y="626"/>
                </a:lnTo>
                <a:lnTo>
                  <a:pt x="66" y="596"/>
                </a:lnTo>
                <a:lnTo>
                  <a:pt x="46" y="564"/>
                </a:lnTo>
                <a:lnTo>
                  <a:pt x="30" y="532"/>
                </a:lnTo>
                <a:lnTo>
                  <a:pt x="18" y="496"/>
                </a:lnTo>
                <a:lnTo>
                  <a:pt x="8" y="460"/>
                </a:lnTo>
                <a:lnTo>
                  <a:pt x="2" y="422"/>
                </a:lnTo>
                <a:lnTo>
                  <a:pt x="0" y="382"/>
                </a:lnTo>
                <a:lnTo>
                  <a:pt x="0" y="382"/>
                </a:lnTo>
                <a:lnTo>
                  <a:pt x="2" y="344"/>
                </a:lnTo>
                <a:lnTo>
                  <a:pt x="8" y="306"/>
                </a:lnTo>
                <a:lnTo>
                  <a:pt x="18" y="270"/>
                </a:lnTo>
                <a:lnTo>
                  <a:pt x="30" y="234"/>
                </a:lnTo>
                <a:lnTo>
                  <a:pt x="46" y="200"/>
                </a:lnTo>
                <a:lnTo>
                  <a:pt x="66" y="170"/>
                </a:lnTo>
                <a:lnTo>
                  <a:pt x="88" y="140"/>
                </a:lnTo>
                <a:lnTo>
                  <a:pt x="112" y="112"/>
                </a:lnTo>
                <a:lnTo>
                  <a:pt x="140" y="88"/>
                </a:lnTo>
                <a:lnTo>
                  <a:pt x="168" y="66"/>
                </a:lnTo>
                <a:lnTo>
                  <a:pt x="200" y="46"/>
                </a:lnTo>
                <a:lnTo>
                  <a:pt x="234" y="30"/>
                </a:lnTo>
                <a:lnTo>
                  <a:pt x="268" y="18"/>
                </a:lnTo>
                <a:lnTo>
                  <a:pt x="306" y="8"/>
                </a:lnTo>
                <a:lnTo>
                  <a:pt x="342" y="2"/>
                </a:lnTo>
                <a:lnTo>
                  <a:pt x="382" y="0"/>
                </a:lnTo>
                <a:lnTo>
                  <a:pt x="382" y="0"/>
                </a:lnTo>
                <a:lnTo>
                  <a:pt x="422" y="2"/>
                </a:lnTo>
                <a:lnTo>
                  <a:pt x="458" y="8"/>
                </a:lnTo>
                <a:lnTo>
                  <a:pt x="496" y="18"/>
                </a:lnTo>
                <a:lnTo>
                  <a:pt x="530" y="30"/>
                </a:lnTo>
                <a:lnTo>
                  <a:pt x="564" y="46"/>
                </a:lnTo>
                <a:lnTo>
                  <a:pt x="596" y="66"/>
                </a:lnTo>
                <a:lnTo>
                  <a:pt x="624" y="88"/>
                </a:lnTo>
                <a:lnTo>
                  <a:pt x="652" y="112"/>
                </a:lnTo>
                <a:lnTo>
                  <a:pt x="676" y="140"/>
                </a:lnTo>
                <a:lnTo>
                  <a:pt x="698" y="170"/>
                </a:lnTo>
                <a:lnTo>
                  <a:pt x="718" y="200"/>
                </a:lnTo>
                <a:lnTo>
                  <a:pt x="734" y="234"/>
                </a:lnTo>
                <a:lnTo>
                  <a:pt x="746" y="270"/>
                </a:lnTo>
                <a:lnTo>
                  <a:pt x="756" y="306"/>
                </a:lnTo>
                <a:lnTo>
                  <a:pt x="762" y="344"/>
                </a:lnTo>
                <a:lnTo>
                  <a:pt x="764" y="382"/>
                </a:lnTo>
                <a:lnTo>
                  <a:pt x="764" y="382"/>
                </a:lnTo>
                <a:close/>
              </a:path>
            </a:pathLst>
          </a:custGeom>
          <a:solidFill>
            <a:srgbClr val="163056"/>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TextBox 28"/>
          <p:cNvSpPr txBox="1"/>
          <p:nvPr/>
        </p:nvSpPr>
        <p:spPr>
          <a:xfrm>
            <a:off x="6019144" y="3770321"/>
            <a:ext cx="603050" cy="461665"/>
          </a:xfrm>
          <a:prstGeom prst="rect">
            <a:avLst/>
          </a:prstGeom>
          <a:noFill/>
        </p:spPr>
        <p:txBody>
          <a:bodyPr wrap="none" rtlCol="0">
            <a:spAutoFit/>
          </a:bodyPr>
          <a:lstStyle/>
          <a:p>
            <a:r>
              <a:rPr lang="en-US" sz="2400" dirty="0">
                <a:solidFill>
                  <a:schemeClr val="bg2"/>
                </a:solidFill>
              </a:rPr>
              <a:t>CIA</a:t>
            </a:r>
          </a:p>
        </p:txBody>
      </p:sp>
      <p:grpSp>
        <p:nvGrpSpPr>
          <p:cNvPr id="21" name="Group 20"/>
          <p:cNvGrpSpPr/>
          <p:nvPr/>
        </p:nvGrpSpPr>
        <p:grpSpPr>
          <a:xfrm>
            <a:off x="116828" y="6233842"/>
            <a:ext cx="301752" cy="301752"/>
            <a:chOff x="102164" y="225469"/>
            <a:chExt cx="301582" cy="301582"/>
          </a:xfrm>
        </p:grpSpPr>
        <p:sp>
          <p:nvSpPr>
            <p:cNvPr id="22" name="5-Point Star 21"/>
            <p:cNvSpPr/>
            <p:nvPr/>
          </p:nvSpPr>
          <p:spPr>
            <a:xfrm>
              <a:off x="102164" y="225469"/>
              <a:ext cx="301582" cy="301582"/>
            </a:xfrm>
            <a:prstGeom prst="star5">
              <a:avLst/>
            </a:prstGeom>
            <a:solidFill>
              <a:schemeClr val="accent6">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47644" y="269349"/>
              <a:ext cx="112221" cy="112221"/>
              <a:chOff x="10405991" y="4814848"/>
              <a:chExt cx="457200" cy="457200"/>
            </a:xfrm>
          </p:grpSpPr>
          <p:sp>
            <p:nvSpPr>
              <p:cNvPr id="24" name="Oval 23"/>
              <p:cNvSpPr/>
              <p:nvPr/>
            </p:nvSpPr>
            <p:spPr>
              <a:xfrm>
                <a:off x="10405991" y="4814848"/>
                <a:ext cx="457200" cy="457200"/>
              </a:xfrm>
              <a:prstGeom prst="ellipse">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a:spLocks noChangeAspect="1"/>
              </p:cNvSpPr>
              <p:nvPr/>
            </p:nvSpPr>
            <p:spPr>
              <a:xfrm rot="5400000">
                <a:off x="10543985" y="4944275"/>
                <a:ext cx="223392" cy="186164"/>
              </a:xfrm>
              <a:prstGeom prst="triangle">
                <a:avLst/>
              </a:prstGeom>
              <a:solidFill>
                <a:schemeClr val="accent6">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07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0" fill="hold"/>
                                        <p:tgtEl>
                                          <p:spTgt spid="2"/>
                                        </p:tgtEl>
                                        <p:attrNameLst>
                                          <p:attrName>r</p:attrName>
                                        </p:attrNameLst>
                                      </p:cBhvr>
                                    </p:animRot>
                                  </p:childTnLst>
                                </p:cTn>
                              </p:par>
                              <p:par>
                                <p:cTn id="7" presetID="8" presetClass="emph" presetSubtype="0" fill="hold" nodeType="withEffect">
                                  <p:stCondLst>
                                    <p:cond delay="0"/>
                                  </p:stCondLst>
                                  <p:childTnLst>
                                    <p:animRot by="-21600000">
                                      <p:cBhvr>
                                        <p:cTn id="8" dur="5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pPr lvl="0"/>
            <a:r>
              <a:rPr lang="en-US" dirty="0"/>
              <a:t>Have you tested the performance of your corrective controls </a:t>
            </a:r>
            <a:br>
              <a:rPr lang="en-US" dirty="0"/>
            </a:br>
            <a:r>
              <a:rPr lang="en-US" dirty="0"/>
              <a:t>at work? </a:t>
            </a:r>
          </a:p>
          <a:p>
            <a:pPr lvl="0"/>
            <a:r>
              <a:rPr lang="en-US" dirty="0"/>
              <a:t>How about at home?</a:t>
            </a:r>
            <a:br>
              <a:rPr lang="en-US" dirty="0"/>
            </a:br>
            <a:r>
              <a:rPr lang="en-US" dirty="0"/>
              <a:t> </a:t>
            </a:r>
          </a:p>
          <a:p>
            <a:endParaRPr lang="en-US" dirty="0"/>
          </a:p>
        </p:txBody>
      </p:sp>
      <p:sp>
        <p:nvSpPr>
          <p:cNvPr id="2" name="Title 1"/>
          <p:cNvSpPr>
            <a:spLocks noGrp="1"/>
          </p:cNvSpPr>
          <p:nvPr>
            <p:ph type="title" idx="4294967295"/>
          </p:nvPr>
        </p:nvSpPr>
        <p:spPr>
          <a:xfrm>
            <a:off x="2133600" y="287338"/>
            <a:ext cx="10058400" cy="1084262"/>
          </a:xfrm>
        </p:spPr>
        <p:txBody>
          <a:bodyPr/>
          <a:lstStyle/>
          <a:p>
            <a:r>
              <a:rPr lang="en-US" dirty="0"/>
              <a:t>Discussion</a:t>
            </a:r>
          </a:p>
        </p:txBody>
      </p:sp>
    </p:spTree>
    <p:extLst>
      <p:ext uri="{BB962C8B-B14F-4D97-AF65-F5344CB8AC3E}">
        <p14:creationId xmlns:p14="http://schemas.microsoft.com/office/powerpoint/2010/main" val="214733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15444" y="122238"/>
            <a:ext cx="7726362" cy="1050925"/>
          </a:xfrm>
        </p:spPr>
        <p:txBody>
          <a:bodyPr/>
          <a:lstStyle/>
          <a:p>
            <a:r>
              <a:rPr lang="en-US" dirty="0"/>
              <a:t>Compensating security controls</a:t>
            </a:r>
          </a:p>
        </p:txBody>
      </p:sp>
      <p:sp>
        <p:nvSpPr>
          <p:cNvPr id="2" name="Content Placeholder 1"/>
          <p:cNvSpPr>
            <a:spLocks noGrp="1"/>
          </p:cNvSpPr>
          <p:nvPr>
            <p:ph sz="half" idx="4294967295"/>
          </p:nvPr>
        </p:nvSpPr>
        <p:spPr>
          <a:xfrm>
            <a:off x="0" y="1371600"/>
            <a:ext cx="3598863" cy="5245100"/>
          </a:xfrm>
        </p:spPr>
        <p:txBody>
          <a:bodyPr/>
          <a:lstStyle/>
          <a:p>
            <a:r>
              <a:rPr lang="en-US" dirty="0"/>
              <a:t>At your main data center, you have a card reader system. When you have to go to an alternate site it, won’t have that same system. What do you do to still control who can enter the data center?</a:t>
            </a:r>
          </a:p>
        </p:txBody>
      </p:sp>
      <p:grpSp>
        <p:nvGrpSpPr>
          <p:cNvPr id="9" name="Group 4"/>
          <p:cNvGrpSpPr>
            <a:grpSpLocks noChangeAspect="1"/>
          </p:cNvGrpSpPr>
          <p:nvPr/>
        </p:nvGrpSpPr>
        <p:grpSpPr bwMode="auto">
          <a:xfrm>
            <a:off x="4440238" y="2253396"/>
            <a:ext cx="7178675" cy="3927475"/>
            <a:chOff x="2797" y="1283"/>
            <a:chExt cx="4522" cy="2474"/>
          </a:xfrm>
        </p:grpSpPr>
        <p:sp>
          <p:nvSpPr>
            <p:cNvPr id="11" name="Rectangle 5"/>
            <p:cNvSpPr>
              <a:spLocks noChangeArrowheads="1"/>
            </p:cNvSpPr>
            <p:nvPr/>
          </p:nvSpPr>
          <p:spPr bwMode="auto">
            <a:xfrm>
              <a:off x="5571" y="1283"/>
              <a:ext cx="1748" cy="24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5721" y="1573"/>
              <a:ext cx="252"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6121"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6521"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6919"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5721" y="2213"/>
              <a:ext cx="252"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6121"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6521"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6919"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4"/>
            <p:cNvSpPr>
              <a:spLocks noChangeArrowheads="1"/>
            </p:cNvSpPr>
            <p:nvPr/>
          </p:nvSpPr>
          <p:spPr bwMode="auto">
            <a:xfrm>
              <a:off x="6241" y="2995"/>
              <a:ext cx="410" cy="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5"/>
            <p:cNvSpPr>
              <a:spLocks noChangeArrowheads="1"/>
            </p:cNvSpPr>
            <p:nvPr/>
          </p:nvSpPr>
          <p:spPr bwMode="auto">
            <a:xfrm>
              <a:off x="2797" y="1283"/>
              <a:ext cx="1748" cy="247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947"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3347"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18"/>
            <p:cNvSpPr>
              <a:spLocks noChangeArrowheads="1"/>
            </p:cNvSpPr>
            <p:nvPr/>
          </p:nvSpPr>
          <p:spPr bwMode="auto">
            <a:xfrm>
              <a:off x="3745"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19"/>
            <p:cNvSpPr>
              <a:spLocks noChangeArrowheads="1"/>
            </p:cNvSpPr>
            <p:nvPr/>
          </p:nvSpPr>
          <p:spPr bwMode="auto">
            <a:xfrm>
              <a:off x="4145" y="1573"/>
              <a:ext cx="25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947"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3347"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2"/>
            <p:cNvSpPr>
              <a:spLocks noChangeArrowheads="1"/>
            </p:cNvSpPr>
            <p:nvPr/>
          </p:nvSpPr>
          <p:spPr bwMode="auto">
            <a:xfrm>
              <a:off x="3745"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23"/>
            <p:cNvSpPr>
              <a:spLocks noChangeArrowheads="1"/>
            </p:cNvSpPr>
            <p:nvPr/>
          </p:nvSpPr>
          <p:spPr bwMode="auto">
            <a:xfrm>
              <a:off x="4145" y="2213"/>
              <a:ext cx="250" cy="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4"/>
            <p:cNvSpPr>
              <a:spLocks noChangeArrowheads="1"/>
            </p:cNvSpPr>
            <p:nvPr/>
          </p:nvSpPr>
          <p:spPr bwMode="auto">
            <a:xfrm>
              <a:off x="3465" y="2995"/>
              <a:ext cx="412" cy="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25"/>
            <p:cNvSpPr>
              <a:spLocks noChangeArrowheads="1"/>
            </p:cNvSpPr>
            <p:nvPr/>
          </p:nvSpPr>
          <p:spPr bwMode="auto">
            <a:xfrm>
              <a:off x="4005" y="3189"/>
              <a:ext cx="252" cy="33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Rectangle 26"/>
            <p:cNvSpPr>
              <a:spLocks noChangeArrowheads="1"/>
            </p:cNvSpPr>
            <p:nvPr/>
          </p:nvSpPr>
          <p:spPr bwMode="auto">
            <a:xfrm>
              <a:off x="4021" y="3205"/>
              <a:ext cx="90" cy="300"/>
            </a:xfrm>
            <a:prstGeom prst="rect">
              <a:avLst/>
            </a:prstGeom>
            <a:solidFill>
              <a:srgbClr val="3F40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27"/>
            <p:cNvSpPr>
              <a:spLocks noChangeArrowheads="1"/>
            </p:cNvSpPr>
            <p:nvPr/>
          </p:nvSpPr>
          <p:spPr bwMode="auto">
            <a:xfrm>
              <a:off x="4143" y="3205"/>
              <a:ext cx="88" cy="300"/>
            </a:xfrm>
            <a:prstGeom prst="rect">
              <a:avLst/>
            </a:prstGeom>
            <a:solidFill>
              <a:srgbClr val="3F40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Rectangle 28"/>
            <p:cNvSpPr>
              <a:spLocks noChangeArrowheads="1"/>
            </p:cNvSpPr>
            <p:nvPr/>
          </p:nvSpPr>
          <p:spPr bwMode="auto">
            <a:xfrm>
              <a:off x="4111" y="3199"/>
              <a:ext cx="32" cy="318"/>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29"/>
            <p:cNvSpPr>
              <a:spLocks noChangeArrowheads="1"/>
            </p:cNvSpPr>
            <p:nvPr/>
          </p:nvSpPr>
          <p:spPr bwMode="auto">
            <a:xfrm>
              <a:off x="4121" y="3199"/>
              <a:ext cx="12" cy="3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005" y="3189"/>
              <a:ext cx="252" cy="16"/>
            </a:xfrm>
            <a:custGeom>
              <a:avLst/>
              <a:gdLst>
                <a:gd name="T0" fmla="*/ 0 w 252"/>
                <a:gd name="T1" fmla="*/ 0 h 16"/>
                <a:gd name="T2" fmla="*/ 16 w 252"/>
                <a:gd name="T3" fmla="*/ 16 h 16"/>
                <a:gd name="T4" fmla="*/ 106 w 252"/>
                <a:gd name="T5" fmla="*/ 16 h 16"/>
                <a:gd name="T6" fmla="*/ 116 w 252"/>
                <a:gd name="T7" fmla="*/ 10 h 16"/>
                <a:gd name="T8" fmla="*/ 126 w 252"/>
                <a:gd name="T9" fmla="*/ 10 h 16"/>
                <a:gd name="T10" fmla="*/ 138 w 252"/>
                <a:gd name="T11" fmla="*/ 16 h 16"/>
                <a:gd name="T12" fmla="*/ 226 w 252"/>
                <a:gd name="T13" fmla="*/ 16 h 16"/>
                <a:gd name="T14" fmla="*/ 252 w 252"/>
                <a:gd name="T15" fmla="*/ 0 h 16"/>
                <a:gd name="T16" fmla="*/ 0 w 25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16">
                  <a:moveTo>
                    <a:pt x="0" y="0"/>
                  </a:moveTo>
                  <a:lnTo>
                    <a:pt x="16" y="16"/>
                  </a:lnTo>
                  <a:lnTo>
                    <a:pt x="106" y="16"/>
                  </a:lnTo>
                  <a:lnTo>
                    <a:pt x="116" y="10"/>
                  </a:lnTo>
                  <a:lnTo>
                    <a:pt x="126" y="10"/>
                  </a:lnTo>
                  <a:lnTo>
                    <a:pt x="138" y="16"/>
                  </a:lnTo>
                  <a:lnTo>
                    <a:pt x="226" y="16"/>
                  </a:lnTo>
                  <a:lnTo>
                    <a:pt x="252" y="0"/>
                  </a:lnTo>
                  <a:lnTo>
                    <a:pt x="0" y="0"/>
                  </a:lnTo>
                  <a:close/>
                </a:path>
              </a:pathLst>
            </a:custGeom>
            <a:solidFill>
              <a:srgbClr val="A0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005" y="3505"/>
              <a:ext cx="252" cy="20"/>
            </a:xfrm>
            <a:custGeom>
              <a:avLst/>
              <a:gdLst>
                <a:gd name="T0" fmla="*/ 0 w 252"/>
                <a:gd name="T1" fmla="*/ 20 h 20"/>
                <a:gd name="T2" fmla="*/ 16 w 252"/>
                <a:gd name="T3" fmla="*/ 0 h 20"/>
                <a:gd name="T4" fmla="*/ 106 w 252"/>
                <a:gd name="T5" fmla="*/ 0 h 20"/>
                <a:gd name="T6" fmla="*/ 116 w 252"/>
                <a:gd name="T7" fmla="*/ 6 h 20"/>
                <a:gd name="T8" fmla="*/ 126 w 252"/>
                <a:gd name="T9" fmla="*/ 6 h 20"/>
                <a:gd name="T10" fmla="*/ 138 w 252"/>
                <a:gd name="T11" fmla="*/ 0 h 20"/>
                <a:gd name="T12" fmla="*/ 226 w 252"/>
                <a:gd name="T13" fmla="*/ 0 h 20"/>
                <a:gd name="T14" fmla="*/ 252 w 252"/>
                <a:gd name="T15" fmla="*/ 20 h 20"/>
                <a:gd name="T16" fmla="*/ 0 w 252"/>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0">
                  <a:moveTo>
                    <a:pt x="0" y="20"/>
                  </a:moveTo>
                  <a:lnTo>
                    <a:pt x="16" y="0"/>
                  </a:lnTo>
                  <a:lnTo>
                    <a:pt x="106" y="0"/>
                  </a:lnTo>
                  <a:lnTo>
                    <a:pt x="116" y="6"/>
                  </a:lnTo>
                  <a:lnTo>
                    <a:pt x="126" y="6"/>
                  </a:lnTo>
                  <a:lnTo>
                    <a:pt x="138" y="0"/>
                  </a:lnTo>
                  <a:lnTo>
                    <a:pt x="226" y="0"/>
                  </a:lnTo>
                  <a:lnTo>
                    <a:pt x="252" y="20"/>
                  </a:lnTo>
                  <a:lnTo>
                    <a:pt x="0" y="2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4155" y="3255"/>
              <a:ext cx="32" cy="30"/>
            </a:xfrm>
            <a:custGeom>
              <a:avLst/>
              <a:gdLst>
                <a:gd name="T0" fmla="*/ 32 w 32"/>
                <a:gd name="T1" fmla="*/ 14 h 30"/>
                <a:gd name="T2" fmla="*/ 32 w 32"/>
                <a:gd name="T3" fmla="*/ 14 h 30"/>
                <a:gd name="T4" fmla="*/ 30 w 32"/>
                <a:gd name="T5" fmla="*/ 20 h 30"/>
                <a:gd name="T6" fmla="*/ 26 w 32"/>
                <a:gd name="T7" fmla="*/ 26 h 30"/>
                <a:gd name="T8" fmla="*/ 22 w 32"/>
                <a:gd name="T9" fmla="*/ 28 h 30"/>
                <a:gd name="T10" fmla="*/ 16 w 32"/>
                <a:gd name="T11" fmla="*/ 30 h 30"/>
                <a:gd name="T12" fmla="*/ 16 w 32"/>
                <a:gd name="T13" fmla="*/ 30 h 30"/>
                <a:gd name="T14" fmla="*/ 10 w 32"/>
                <a:gd name="T15" fmla="*/ 28 h 30"/>
                <a:gd name="T16" fmla="*/ 6 w 32"/>
                <a:gd name="T17" fmla="*/ 26 h 30"/>
                <a:gd name="T18" fmla="*/ 2 w 32"/>
                <a:gd name="T19" fmla="*/ 20 h 30"/>
                <a:gd name="T20" fmla="*/ 0 w 32"/>
                <a:gd name="T21" fmla="*/ 14 h 30"/>
                <a:gd name="T22" fmla="*/ 0 w 32"/>
                <a:gd name="T23" fmla="*/ 14 h 30"/>
                <a:gd name="T24" fmla="*/ 2 w 32"/>
                <a:gd name="T25" fmla="*/ 8 h 30"/>
                <a:gd name="T26" fmla="*/ 6 w 32"/>
                <a:gd name="T27" fmla="*/ 4 h 30"/>
                <a:gd name="T28" fmla="*/ 10 w 32"/>
                <a:gd name="T29" fmla="*/ 0 h 30"/>
                <a:gd name="T30" fmla="*/ 16 w 32"/>
                <a:gd name="T31" fmla="*/ 0 h 30"/>
                <a:gd name="T32" fmla="*/ 16 w 32"/>
                <a:gd name="T33" fmla="*/ 0 h 30"/>
                <a:gd name="T34" fmla="*/ 22 w 32"/>
                <a:gd name="T35" fmla="*/ 0 h 30"/>
                <a:gd name="T36" fmla="*/ 26 w 32"/>
                <a:gd name="T37" fmla="*/ 4 h 30"/>
                <a:gd name="T38" fmla="*/ 30 w 32"/>
                <a:gd name="T39" fmla="*/ 8 h 30"/>
                <a:gd name="T40" fmla="*/ 32 w 32"/>
                <a:gd name="T41" fmla="*/ 14 h 30"/>
                <a:gd name="T42" fmla="*/ 32 w 32"/>
                <a:gd name="T43"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0">
                  <a:moveTo>
                    <a:pt x="32" y="14"/>
                  </a:moveTo>
                  <a:lnTo>
                    <a:pt x="32" y="14"/>
                  </a:lnTo>
                  <a:lnTo>
                    <a:pt x="30" y="20"/>
                  </a:lnTo>
                  <a:lnTo>
                    <a:pt x="26" y="26"/>
                  </a:lnTo>
                  <a:lnTo>
                    <a:pt x="22" y="28"/>
                  </a:lnTo>
                  <a:lnTo>
                    <a:pt x="16" y="30"/>
                  </a:lnTo>
                  <a:lnTo>
                    <a:pt x="16" y="30"/>
                  </a:lnTo>
                  <a:lnTo>
                    <a:pt x="10" y="28"/>
                  </a:lnTo>
                  <a:lnTo>
                    <a:pt x="6" y="26"/>
                  </a:lnTo>
                  <a:lnTo>
                    <a:pt x="2" y="20"/>
                  </a:lnTo>
                  <a:lnTo>
                    <a:pt x="0" y="14"/>
                  </a:lnTo>
                  <a:lnTo>
                    <a:pt x="0" y="14"/>
                  </a:lnTo>
                  <a:lnTo>
                    <a:pt x="2" y="8"/>
                  </a:lnTo>
                  <a:lnTo>
                    <a:pt x="6" y="4"/>
                  </a:lnTo>
                  <a:lnTo>
                    <a:pt x="10" y="0"/>
                  </a:lnTo>
                  <a:lnTo>
                    <a:pt x="16" y="0"/>
                  </a:lnTo>
                  <a:lnTo>
                    <a:pt x="16" y="0"/>
                  </a:lnTo>
                  <a:lnTo>
                    <a:pt x="22" y="0"/>
                  </a:lnTo>
                  <a:lnTo>
                    <a:pt x="26" y="4"/>
                  </a:lnTo>
                  <a:lnTo>
                    <a:pt x="30" y="8"/>
                  </a:lnTo>
                  <a:lnTo>
                    <a:pt x="32" y="14"/>
                  </a:lnTo>
                  <a:lnTo>
                    <a:pt x="32" y="14"/>
                  </a:lnTo>
                  <a:close/>
                </a:path>
              </a:pathLst>
            </a:custGeom>
            <a:solidFill>
              <a:srgbClr val="BF2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3"/>
            <p:cNvSpPr>
              <a:spLocks/>
            </p:cNvSpPr>
            <p:nvPr/>
          </p:nvSpPr>
          <p:spPr bwMode="auto">
            <a:xfrm>
              <a:off x="4155" y="3213"/>
              <a:ext cx="32" cy="30"/>
            </a:xfrm>
            <a:custGeom>
              <a:avLst/>
              <a:gdLst>
                <a:gd name="T0" fmla="*/ 32 w 32"/>
                <a:gd name="T1" fmla="*/ 14 h 30"/>
                <a:gd name="T2" fmla="*/ 32 w 32"/>
                <a:gd name="T3" fmla="*/ 14 h 30"/>
                <a:gd name="T4" fmla="*/ 30 w 32"/>
                <a:gd name="T5" fmla="*/ 20 h 30"/>
                <a:gd name="T6" fmla="*/ 26 w 32"/>
                <a:gd name="T7" fmla="*/ 26 h 30"/>
                <a:gd name="T8" fmla="*/ 22 w 32"/>
                <a:gd name="T9" fmla="*/ 28 h 30"/>
                <a:gd name="T10" fmla="*/ 16 w 32"/>
                <a:gd name="T11" fmla="*/ 30 h 30"/>
                <a:gd name="T12" fmla="*/ 16 w 32"/>
                <a:gd name="T13" fmla="*/ 30 h 30"/>
                <a:gd name="T14" fmla="*/ 10 w 32"/>
                <a:gd name="T15" fmla="*/ 28 h 30"/>
                <a:gd name="T16" fmla="*/ 6 w 32"/>
                <a:gd name="T17" fmla="*/ 26 h 30"/>
                <a:gd name="T18" fmla="*/ 2 w 32"/>
                <a:gd name="T19" fmla="*/ 20 h 30"/>
                <a:gd name="T20" fmla="*/ 0 w 32"/>
                <a:gd name="T21" fmla="*/ 14 h 30"/>
                <a:gd name="T22" fmla="*/ 0 w 32"/>
                <a:gd name="T23" fmla="*/ 14 h 30"/>
                <a:gd name="T24" fmla="*/ 2 w 32"/>
                <a:gd name="T25" fmla="*/ 8 h 30"/>
                <a:gd name="T26" fmla="*/ 6 w 32"/>
                <a:gd name="T27" fmla="*/ 4 h 30"/>
                <a:gd name="T28" fmla="*/ 10 w 32"/>
                <a:gd name="T29" fmla="*/ 0 h 30"/>
                <a:gd name="T30" fmla="*/ 16 w 32"/>
                <a:gd name="T31" fmla="*/ 0 h 30"/>
                <a:gd name="T32" fmla="*/ 16 w 32"/>
                <a:gd name="T33" fmla="*/ 0 h 30"/>
                <a:gd name="T34" fmla="*/ 22 w 32"/>
                <a:gd name="T35" fmla="*/ 0 h 30"/>
                <a:gd name="T36" fmla="*/ 26 w 32"/>
                <a:gd name="T37" fmla="*/ 4 h 30"/>
                <a:gd name="T38" fmla="*/ 30 w 32"/>
                <a:gd name="T39" fmla="*/ 8 h 30"/>
                <a:gd name="T40" fmla="*/ 32 w 32"/>
                <a:gd name="T41" fmla="*/ 14 h 30"/>
                <a:gd name="T42" fmla="*/ 32 w 32"/>
                <a:gd name="T43"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0">
                  <a:moveTo>
                    <a:pt x="32" y="14"/>
                  </a:moveTo>
                  <a:lnTo>
                    <a:pt x="32" y="14"/>
                  </a:lnTo>
                  <a:lnTo>
                    <a:pt x="30" y="20"/>
                  </a:lnTo>
                  <a:lnTo>
                    <a:pt x="26" y="26"/>
                  </a:lnTo>
                  <a:lnTo>
                    <a:pt x="22" y="28"/>
                  </a:lnTo>
                  <a:lnTo>
                    <a:pt x="16" y="30"/>
                  </a:lnTo>
                  <a:lnTo>
                    <a:pt x="16" y="30"/>
                  </a:lnTo>
                  <a:lnTo>
                    <a:pt x="10" y="28"/>
                  </a:lnTo>
                  <a:lnTo>
                    <a:pt x="6" y="26"/>
                  </a:lnTo>
                  <a:lnTo>
                    <a:pt x="2" y="20"/>
                  </a:lnTo>
                  <a:lnTo>
                    <a:pt x="0" y="14"/>
                  </a:lnTo>
                  <a:lnTo>
                    <a:pt x="0" y="14"/>
                  </a:lnTo>
                  <a:lnTo>
                    <a:pt x="2" y="8"/>
                  </a:lnTo>
                  <a:lnTo>
                    <a:pt x="6" y="4"/>
                  </a:lnTo>
                  <a:lnTo>
                    <a:pt x="10" y="0"/>
                  </a:lnTo>
                  <a:lnTo>
                    <a:pt x="16" y="0"/>
                  </a:lnTo>
                  <a:lnTo>
                    <a:pt x="16" y="0"/>
                  </a:lnTo>
                  <a:lnTo>
                    <a:pt x="22" y="0"/>
                  </a:lnTo>
                  <a:lnTo>
                    <a:pt x="26" y="4"/>
                  </a:lnTo>
                  <a:lnTo>
                    <a:pt x="30" y="8"/>
                  </a:lnTo>
                  <a:lnTo>
                    <a:pt x="32" y="14"/>
                  </a:lnTo>
                  <a:lnTo>
                    <a:pt x="32" y="14"/>
                  </a:lnTo>
                  <a:close/>
                </a:path>
              </a:pathLst>
            </a:custGeom>
            <a:solidFill>
              <a:srgbClr val="04B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4"/>
            <p:cNvSpPr>
              <a:spLocks/>
            </p:cNvSpPr>
            <p:nvPr/>
          </p:nvSpPr>
          <p:spPr bwMode="auto">
            <a:xfrm>
              <a:off x="4021" y="3199"/>
              <a:ext cx="210" cy="6"/>
            </a:xfrm>
            <a:custGeom>
              <a:avLst/>
              <a:gdLst>
                <a:gd name="T0" fmla="*/ 0 w 210"/>
                <a:gd name="T1" fmla="*/ 6 h 6"/>
                <a:gd name="T2" fmla="*/ 90 w 210"/>
                <a:gd name="T3" fmla="*/ 6 h 6"/>
                <a:gd name="T4" fmla="*/ 100 w 210"/>
                <a:gd name="T5" fmla="*/ 0 h 6"/>
                <a:gd name="T6" fmla="*/ 110 w 210"/>
                <a:gd name="T7" fmla="*/ 0 h 6"/>
                <a:gd name="T8" fmla="*/ 122 w 210"/>
                <a:gd name="T9" fmla="*/ 6 h 6"/>
                <a:gd name="T10" fmla="*/ 210 w 210"/>
                <a:gd name="T11" fmla="*/ 6 h 6"/>
              </a:gdLst>
              <a:ahLst/>
              <a:cxnLst>
                <a:cxn ang="0">
                  <a:pos x="T0" y="T1"/>
                </a:cxn>
                <a:cxn ang="0">
                  <a:pos x="T2" y="T3"/>
                </a:cxn>
                <a:cxn ang="0">
                  <a:pos x="T4" y="T5"/>
                </a:cxn>
                <a:cxn ang="0">
                  <a:pos x="T6" y="T7"/>
                </a:cxn>
                <a:cxn ang="0">
                  <a:pos x="T8" y="T9"/>
                </a:cxn>
                <a:cxn ang="0">
                  <a:pos x="T10" y="T11"/>
                </a:cxn>
              </a:cxnLst>
              <a:rect l="0" t="0" r="r" b="b"/>
              <a:pathLst>
                <a:path w="210" h="6">
                  <a:moveTo>
                    <a:pt x="0" y="6"/>
                  </a:moveTo>
                  <a:lnTo>
                    <a:pt x="90" y="6"/>
                  </a:lnTo>
                  <a:lnTo>
                    <a:pt x="100" y="0"/>
                  </a:lnTo>
                  <a:lnTo>
                    <a:pt x="110" y="0"/>
                  </a:lnTo>
                  <a:lnTo>
                    <a:pt x="122" y="6"/>
                  </a:lnTo>
                  <a:lnTo>
                    <a:pt x="210" y="6"/>
                  </a:lnTo>
                </a:path>
              </a:pathLst>
            </a:custGeom>
            <a:noFill/>
            <a:ln w="3175">
              <a:solidFill>
                <a:srgbClr val="DCDBD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1" name="TextBox 40"/>
          <p:cNvSpPr txBox="1"/>
          <p:nvPr/>
        </p:nvSpPr>
        <p:spPr>
          <a:xfrm>
            <a:off x="4807433" y="1669752"/>
            <a:ext cx="2040559" cy="369332"/>
          </a:xfrm>
          <a:prstGeom prst="rect">
            <a:avLst/>
          </a:prstGeom>
          <a:noFill/>
        </p:spPr>
        <p:txBody>
          <a:bodyPr wrap="none" rtlCol="0">
            <a:spAutoFit/>
          </a:bodyPr>
          <a:lstStyle/>
          <a:p>
            <a:r>
              <a:rPr lang="en-US" dirty="0"/>
              <a:t>Primary data center</a:t>
            </a:r>
          </a:p>
        </p:txBody>
      </p:sp>
      <p:sp>
        <p:nvSpPr>
          <p:cNvPr id="42" name="TextBox 41"/>
          <p:cNvSpPr txBox="1"/>
          <p:nvPr/>
        </p:nvSpPr>
        <p:spPr>
          <a:xfrm>
            <a:off x="9211158" y="1669752"/>
            <a:ext cx="2184572" cy="369332"/>
          </a:xfrm>
          <a:prstGeom prst="rect">
            <a:avLst/>
          </a:prstGeom>
          <a:noFill/>
        </p:spPr>
        <p:txBody>
          <a:bodyPr wrap="none" rtlCol="0">
            <a:spAutoFit/>
          </a:bodyPr>
          <a:lstStyle/>
          <a:p>
            <a:r>
              <a:rPr lang="en-US" dirty="0"/>
              <a:t>Alternate data center</a:t>
            </a:r>
          </a:p>
        </p:txBody>
      </p:sp>
      <p:sp>
        <p:nvSpPr>
          <p:cNvPr id="43" name="TextBox 42"/>
          <p:cNvSpPr txBox="1"/>
          <p:nvPr/>
        </p:nvSpPr>
        <p:spPr>
          <a:xfrm>
            <a:off x="10853688" y="5104983"/>
            <a:ext cx="470000" cy="830997"/>
          </a:xfrm>
          <a:prstGeom prst="rect">
            <a:avLst/>
          </a:prstGeom>
          <a:noFill/>
        </p:spPr>
        <p:txBody>
          <a:bodyPr wrap="none" rtlCol="0">
            <a:spAutoFit/>
          </a:bodyPr>
          <a:lstStyle/>
          <a:p>
            <a:r>
              <a:rPr lang="en-US" sz="4800" dirty="0">
                <a:solidFill>
                  <a:schemeClr val="bg2"/>
                </a:solidFill>
              </a:rPr>
              <a:t>?</a:t>
            </a:r>
          </a:p>
        </p:txBody>
      </p:sp>
      <p:sp>
        <p:nvSpPr>
          <p:cNvPr id="44" name="TextBox 43"/>
          <p:cNvSpPr txBox="1"/>
          <p:nvPr/>
        </p:nvSpPr>
        <p:spPr>
          <a:xfrm>
            <a:off x="6193453" y="4601090"/>
            <a:ext cx="805220" cy="646331"/>
          </a:xfrm>
          <a:prstGeom prst="rect">
            <a:avLst/>
          </a:prstGeom>
          <a:noFill/>
        </p:spPr>
        <p:txBody>
          <a:bodyPr wrap="none" rtlCol="0">
            <a:spAutoFit/>
          </a:bodyPr>
          <a:lstStyle/>
          <a:p>
            <a:pPr algn="ctr"/>
            <a:r>
              <a:rPr lang="en-US" dirty="0">
                <a:solidFill>
                  <a:schemeClr val="bg2"/>
                </a:solidFill>
              </a:rPr>
              <a:t>Card</a:t>
            </a:r>
          </a:p>
          <a:p>
            <a:pPr algn="ctr"/>
            <a:r>
              <a:rPr lang="en-US" dirty="0">
                <a:solidFill>
                  <a:schemeClr val="bg2"/>
                </a:solidFill>
              </a:rPr>
              <a:t>reader</a:t>
            </a:r>
          </a:p>
        </p:txBody>
      </p:sp>
    </p:spTree>
    <p:extLst>
      <p:ext uri="{BB962C8B-B14F-4D97-AF65-F5344CB8AC3E}">
        <p14:creationId xmlns:p14="http://schemas.microsoft.com/office/powerpoint/2010/main" val="3851861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65638" y="146050"/>
            <a:ext cx="7726362" cy="1050925"/>
          </a:xfrm>
        </p:spPr>
        <p:txBody>
          <a:bodyPr/>
          <a:lstStyle/>
          <a:p>
            <a:r>
              <a:rPr lang="en-US" dirty="0"/>
              <a:t>What is hacking?</a:t>
            </a:r>
          </a:p>
        </p:txBody>
      </p:sp>
      <p:sp>
        <p:nvSpPr>
          <p:cNvPr id="3" name="Content Placeholder 2"/>
          <p:cNvSpPr>
            <a:spLocks noGrp="1"/>
          </p:cNvSpPr>
          <p:nvPr>
            <p:ph sz="half" idx="4294967295"/>
          </p:nvPr>
        </p:nvSpPr>
        <p:spPr>
          <a:xfrm>
            <a:off x="0" y="1371600"/>
            <a:ext cx="3598863" cy="5245100"/>
          </a:xfrm>
        </p:spPr>
        <p:txBody>
          <a:bodyPr/>
          <a:lstStyle/>
          <a:p>
            <a:r>
              <a:rPr lang="en-US" dirty="0"/>
              <a:t>Attack vectors and targets can be:</a:t>
            </a:r>
          </a:p>
          <a:p>
            <a:pPr lvl="1"/>
            <a:r>
              <a:rPr lang="en-US" dirty="0"/>
              <a:t>Physical</a:t>
            </a:r>
          </a:p>
          <a:p>
            <a:pPr lvl="1"/>
            <a:r>
              <a:rPr lang="en-US" dirty="0"/>
              <a:t>Technical</a:t>
            </a:r>
          </a:p>
          <a:p>
            <a:pPr lvl="1"/>
            <a:r>
              <a:rPr lang="en-US" dirty="0"/>
              <a:t>Social</a:t>
            </a:r>
          </a:p>
        </p:txBody>
      </p:sp>
      <p:grpSp>
        <p:nvGrpSpPr>
          <p:cNvPr id="6" name="Group 4"/>
          <p:cNvGrpSpPr>
            <a:grpSpLocks noChangeAspect="1"/>
          </p:cNvGrpSpPr>
          <p:nvPr/>
        </p:nvGrpSpPr>
        <p:grpSpPr bwMode="auto">
          <a:xfrm>
            <a:off x="5902325" y="2059521"/>
            <a:ext cx="4254500" cy="2628900"/>
            <a:chOff x="3718" y="1692"/>
            <a:chExt cx="2680" cy="1656"/>
          </a:xfrm>
        </p:grpSpPr>
        <p:sp>
          <p:nvSpPr>
            <p:cNvPr id="7" name="AutoShape 3"/>
            <p:cNvSpPr>
              <a:spLocks noChangeAspect="1" noChangeArrowheads="1" noTextEdit="1"/>
            </p:cNvSpPr>
            <p:nvPr/>
          </p:nvSpPr>
          <p:spPr bwMode="auto">
            <a:xfrm>
              <a:off x="3718" y="1692"/>
              <a:ext cx="2680" cy="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3796" y="1776"/>
              <a:ext cx="418" cy="176"/>
            </a:xfrm>
            <a:custGeom>
              <a:avLst/>
              <a:gdLst>
                <a:gd name="T0" fmla="*/ 374 w 418"/>
                <a:gd name="T1" fmla="*/ 106 h 176"/>
                <a:gd name="T2" fmla="*/ 326 w 418"/>
                <a:gd name="T3" fmla="*/ 106 h 176"/>
                <a:gd name="T4" fmla="*/ 290 w 418"/>
                <a:gd name="T5" fmla="*/ 24 h 176"/>
                <a:gd name="T6" fmla="*/ 290 w 418"/>
                <a:gd name="T7" fmla="*/ 24 h 176"/>
                <a:gd name="T8" fmla="*/ 282 w 418"/>
                <a:gd name="T9" fmla="*/ 20 h 176"/>
                <a:gd name="T10" fmla="*/ 264 w 418"/>
                <a:gd name="T11" fmla="*/ 12 h 176"/>
                <a:gd name="T12" fmla="*/ 238 w 418"/>
                <a:gd name="T13" fmla="*/ 4 h 176"/>
                <a:gd name="T14" fmla="*/ 224 w 418"/>
                <a:gd name="T15" fmla="*/ 2 h 176"/>
                <a:gd name="T16" fmla="*/ 210 w 418"/>
                <a:gd name="T17" fmla="*/ 0 h 176"/>
                <a:gd name="T18" fmla="*/ 210 w 418"/>
                <a:gd name="T19" fmla="*/ 0 h 176"/>
                <a:gd name="T20" fmla="*/ 196 w 418"/>
                <a:gd name="T21" fmla="*/ 2 h 176"/>
                <a:gd name="T22" fmla="*/ 182 w 418"/>
                <a:gd name="T23" fmla="*/ 4 h 176"/>
                <a:gd name="T24" fmla="*/ 156 w 418"/>
                <a:gd name="T25" fmla="*/ 12 h 176"/>
                <a:gd name="T26" fmla="*/ 136 w 418"/>
                <a:gd name="T27" fmla="*/ 20 h 176"/>
                <a:gd name="T28" fmla="*/ 128 w 418"/>
                <a:gd name="T29" fmla="*/ 24 h 176"/>
                <a:gd name="T30" fmla="*/ 92 w 418"/>
                <a:gd name="T31" fmla="*/ 106 h 176"/>
                <a:gd name="T32" fmla="*/ 44 w 418"/>
                <a:gd name="T33" fmla="*/ 106 h 176"/>
                <a:gd name="T34" fmla="*/ 0 w 418"/>
                <a:gd name="T35" fmla="*/ 130 h 176"/>
                <a:gd name="T36" fmla="*/ 0 w 418"/>
                <a:gd name="T37" fmla="*/ 130 h 176"/>
                <a:gd name="T38" fmla="*/ 10 w 418"/>
                <a:gd name="T39" fmla="*/ 136 h 176"/>
                <a:gd name="T40" fmla="*/ 24 w 418"/>
                <a:gd name="T41" fmla="*/ 144 h 176"/>
                <a:gd name="T42" fmla="*/ 46 w 418"/>
                <a:gd name="T43" fmla="*/ 152 h 176"/>
                <a:gd name="T44" fmla="*/ 76 w 418"/>
                <a:gd name="T45" fmla="*/ 160 h 176"/>
                <a:gd name="T46" fmla="*/ 112 w 418"/>
                <a:gd name="T47" fmla="*/ 168 h 176"/>
                <a:gd name="T48" fmla="*/ 156 w 418"/>
                <a:gd name="T49" fmla="*/ 174 h 176"/>
                <a:gd name="T50" fmla="*/ 210 w 418"/>
                <a:gd name="T51" fmla="*/ 176 h 176"/>
                <a:gd name="T52" fmla="*/ 210 w 418"/>
                <a:gd name="T53" fmla="*/ 176 h 176"/>
                <a:gd name="T54" fmla="*/ 264 w 418"/>
                <a:gd name="T55" fmla="*/ 174 h 176"/>
                <a:gd name="T56" fmla="*/ 308 w 418"/>
                <a:gd name="T57" fmla="*/ 168 h 176"/>
                <a:gd name="T58" fmla="*/ 344 w 418"/>
                <a:gd name="T59" fmla="*/ 160 h 176"/>
                <a:gd name="T60" fmla="*/ 374 w 418"/>
                <a:gd name="T61" fmla="*/ 152 h 176"/>
                <a:gd name="T62" fmla="*/ 394 w 418"/>
                <a:gd name="T63" fmla="*/ 144 h 176"/>
                <a:gd name="T64" fmla="*/ 408 w 418"/>
                <a:gd name="T65" fmla="*/ 136 h 176"/>
                <a:gd name="T66" fmla="*/ 418 w 418"/>
                <a:gd name="T67" fmla="*/ 130 h 176"/>
                <a:gd name="T68" fmla="*/ 374 w 418"/>
                <a:gd name="T69" fmla="*/ 10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8" h="176">
                  <a:moveTo>
                    <a:pt x="374" y="106"/>
                  </a:moveTo>
                  <a:lnTo>
                    <a:pt x="326" y="106"/>
                  </a:lnTo>
                  <a:lnTo>
                    <a:pt x="290" y="24"/>
                  </a:lnTo>
                  <a:lnTo>
                    <a:pt x="290" y="24"/>
                  </a:lnTo>
                  <a:lnTo>
                    <a:pt x="282" y="20"/>
                  </a:lnTo>
                  <a:lnTo>
                    <a:pt x="264" y="12"/>
                  </a:lnTo>
                  <a:lnTo>
                    <a:pt x="238" y="4"/>
                  </a:lnTo>
                  <a:lnTo>
                    <a:pt x="224" y="2"/>
                  </a:lnTo>
                  <a:lnTo>
                    <a:pt x="210" y="0"/>
                  </a:lnTo>
                  <a:lnTo>
                    <a:pt x="210" y="0"/>
                  </a:lnTo>
                  <a:lnTo>
                    <a:pt x="196" y="2"/>
                  </a:lnTo>
                  <a:lnTo>
                    <a:pt x="182" y="4"/>
                  </a:lnTo>
                  <a:lnTo>
                    <a:pt x="156" y="12"/>
                  </a:lnTo>
                  <a:lnTo>
                    <a:pt x="136" y="20"/>
                  </a:lnTo>
                  <a:lnTo>
                    <a:pt x="128" y="24"/>
                  </a:lnTo>
                  <a:lnTo>
                    <a:pt x="92" y="106"/>
                  </a:lnTo>
                  <a:lnTo>
                    <a:pt x="44" y="106"/>
                  </a:lnTo>
                  <a:lnTo>
                    <a:pt x="0" y="130"/>
                  </a:lnTo>
                  <a:lnTo>
                    <a:pt x="0" y="130"/>
                  </a:lnTo>
                  <a:lnTo>
                    <a:pt x="10" y="136"/>
                  </a:lnTo>
                  <a:lnTo>
                    <a:pt x="24" y="144"/>
                  </a:lnTo>
                  <a:lnTo>
                    <a:pt x="46" y="152"/>
                  </a:lnTo>
                  <a:lnTo>
                    <a:pt x="76" y="160"/>
                  </a:lnTo>
                  <a:lnTo>
                    <a:pt x="112" y="168"/>
                  </a:lnTo>
                  <a:lnTo>
                    <a:pt x="156" y="174"/>
                  </a:lnTo>
                  <a:lnTo>
                    <a:pt x="210" y="176"/>
                  </a:lnTo>
                  <a:lnTo>
                    <a:pt x="210" y="176"/>
                  </a:lnTo>
                  <a:lnTo>
                    <a:pt x="264" y="174"/>
                  </a:lnTo>
                  <a:lnTo>
                    <a:pt x="308" y="168"/>
                  </a:lnTo>
                  <a:lnTo>
                    <a:pt x="344" y="160"/>
                  </a:lnTo>
                  <a:lnTo>
                    <a:pt x="374" y="152"/>
                  </a:lnTo>
                  <a:lnTo>
                    <a:pt x="394" y="144"/>
                  </a:lnTo>
                  <a:lnTo>
                    <a:pt x="408" y="136"/>
                  </a:lnTo>
                  <a:lnTo>
                    <a:pt x="418" y="130"/>
                  </a:lnTo>
                  <a:lnTo>
                    <a:pt x="374" y="10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3866" y="2004"/>
              <a:ext cx="278" cy="114"/>
            </a:xfrm>
            <a:custGeom>
              <a:avLst/>
              <a:gdLst>
                <a:gd name="T0" fmla="*/ 0 w 278"/>
                <a:gd name="T1" fmla="*/ 0 h 114"/>
                <a:gd name="T2" fmla="*/ 0 w 278"/>
                <a:gd name="T3" fmla="*/ 0 h 114"/>
                <a:gd name="T4" fmla="*/ 0 w 278"/>
                <a:gd name="T5" fmla="*/ 4 h 114"/>
                <a:gd name="T6" fmla="*/ 0 w 278"/>
                <a:gd name="T7" fmla="*/ 4 h 114"/>
                <a:gd name="T8" fmla="*/ 6 w 278"/>
                <a:gd name="T9" fmla="*/ 24 h 114"/>
                <a:gd name="T10" fmla="*/ 14 w 278"/>
                <a:gd name="T11" fmla="*/ 42 h 114"/>
                <a:gd name="T12" fmla="*/ 26 w 278"/>
                <a:gd name="T13" fmla="*/ 58 h 114"/>
                <a:gd name="T14" fmla="*/ 38 w 278"/>
                <a:gd name="T15" fmla="*/ 72 h 114"/>
                <a:gd name="T16" fmla="*/ 52 w 278"/>
                <a:gd name="T17" fmla="*/ 86 h 114"/>
                <a:gd name="T18" fmla="*/ 70 w 278"/>
                <a:gd name="T19" fmla="*/ 96 h 114"/>
                <a:gd name="T20" fmla="*/ 88 w 278"/>
                <a:gd name="T21" fmla="*/ 104 h 114"/>
                <a:gd name="T22" fmla="*/ 106 w 278"/>
                <a:gd name="T23" fmla="*/ 110 h 114"/>
                <a:gd name="T24" fmla="*/ 106 w 278"/>
                <a:gd name="T25" fmla="*/ 110 h 114"/>
                <a:gd name="T26" fmla="*/ 122 w 278"/>
                <a:gd name="T27" fmla="*/ 112 h 114"/>
                <a:gd name="T28" fmla="*/ 138 w 278"/>
                <a:gd name="T29" fmla="*/ 114 h 114"/>
                <a:gd name="T30" fmla="*/ 152 w 278"/>
                <a:gd name="T31" fmla="*/ 114 h 114"/>
                <a:gd name="T32" fmla="*/ 166 w 278"/>
                <a:gd name="T33" fmla="*/ 112 h 114"/>
                <a:gd name="T34" fmla="*/ 180 w 278"/>
                <a:gd name="T35" fmla="*/ 108 h 114"/>
                <a:gd name="T36" fmla="*/ 194 w 278"/>
                <a:gd name="T37" fmla="*/ 104 h 114"/>
                <a:gd name="T38" fmla="*/ 206 w 278"/>
                <a:gd name="T39" fmla="*/ 98 h 114"/>
                <a:gd name="T40" fmla="*/ 218 w 278"/>
                <a:gd name="T41" fmla="*/ 90 h 114"/>
                <a:gd name="T42" fmla="*/ 230 w 278"/>
                <a:gd name="T43" fmla="*/ 82 h 114"/>
                <a:gd name="T44" fmla="*/ 240 w 278"/>
                <a:gd name="T45" fmla="*/ 72 h 114"/>
                <a:gd name="T46" fmla="*/ 248 w 278"/>
                <a:gd name="T47" fmla="*/ 62 h 114"/>
                <a:gd name="T48" fmla="*/ 258 w 278"/>
                <a:gd name="T49" fmla="*/ 52 h 114"/>
                <a:gd name="T50" fmla="*/ 264 w 278"/>
                <a:gd name="T51" fmla="*/ 40 h 114"/>
                <a:gd name="T52" fmla="*/ 270 w 278"/>
                <a:gd name="T53" fmla="*/ 26 h 114"/>
                <a:gd name="T54" fmla="*/ 276 w 278"/>
                <a:gd name="T55" fmla="*/ 14 h 114"/>
                <a:gd name="T56" fmla="*/ 278 w 278"/>
                <a:gd name="T57" fmla="*/ 0 h 114"/>
                <a:gd name="T58" fmla="*/ 0 w 278"/>
                <a:gd name="T5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8" h="114">
                  <a:moveTo>
                    <a:pt x="0" y="0"/>
                  </a:moveTo>
                  <a:lnTo>
                    <a:pt x="0" y="0"/>
                  </a:lnTo>
                  <a:lnTo>
                    <a:pt x="0" y="4"/>
                  </a:lnTo>
                  <a:lnTo>
                    <a:pt x="0" y="4"/>
                  </a:lnTo>
                  <a:lnTo>
                    <a:pt x="6" y="24"/>
                  </a:lnTo>
                  <a:lnTo>
                    <a:pt x="14" y="42"/>
                  </a:lnTo>
                  <a:lnTo>
                    <a:pt x="26" y="58"/>
                  </a:lnTo>
                  <a:lnTo>
                    <a:pt x="38" y="72"/>
                  </a:lnTo>
                  <a:lnTo>
                    <a:pt x="52" y="86"/>
                  </a:lnTo>
                  <a:lnTo>
                    <a:pt x="70" y="96"/>
                  </a:lnTo>
                  <a:lnTo>
                    <a:pt x="88" y="104"/>
                  </a:lnTo>
                  <a:lnTo>
                    <a:pt x="106" y="110"/>
                  </a:lnTo>
                  <a:lnTo>
                    <a:pt x="106" y="110"/>
                  </a:lnTo>
                  <a:lnTo>
                    <a:pt x="122" y="112"/>
                  </a:lnTo>
                  <a:lnTo>
                    <a:pt x="138" y="114"/>
                  </a:lnTo>
                  <a:lnTo>
                    <a:pt x="152" y="114"/>
                  </a:lnTo>
                  <a:lnTo>
                    <a:pt x="166" y="112"/>
                  </a:lnTo>
                  <a:lnTo>
                    <a:pt x="180" y="108"/>
                  </a:lnTo>
                  <a:lnTo>
                    <a:pt x="194" y="104"/>
                  </a:lnTo>
                  <a:lnTo>
                    <a:pt x="206" y="98"/>
                  </a:lnTo>
                  <a:lnTo>
                    <a:pt x="218" y="90"/>
                  </a:lnTo>
                  <a:lnTo>
                    <a:pt x="230" y="82"/>
                  </a:lnTo>
                  <a:lnTo>
                    <a:pt x="240" y="72"/>
                  </a:lnTo>
                  <a:lnTo>
                    <a:pt x="248" y="62"/>
                  </a:lnTo>
                  <a:lnTo>
                    <a:pt x="258" y="52"/>
                  </a:lnTo>
                  <a:lnTo>
                    <a:pt x="264" y="40"/>
                  </a:lnTo>
                  <a:lnTo>
                    <a:pt x="270" y="26"/>
                  </a:lnTo>
                  <a:lnTo>
                    <a:pt x="276" y="14"/>
                  </a:lnTo>
                  <a:lnTo>
                    <a:pt x="278"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918" y="1952"/>
              <a:ext cx="64" cy="42"/>
            </a:xfrm>
            <a:custGeom>
              <a:avLst/>
              <a:gdLst>
                <a:gd name="T0" fmla="*/ 64 w 64"/>
                <a:gd name="T1" fmla="*/ 22 h 42"/>
                <a:gd name="T2" fmla="*/ 64 w 64"/>
                <a:gd name="T3" fmla="*/ 22 h 42"/>
                <a:gd name="T4" fmla="*/ 62 w 64"/>
                <a:gd name="T5" fmla="*/ 28 h 42"/>
                <a:gd name="T6" fmla="*/ 58 w 64"/>
                <a:gd name="T7" fmla="*/ 32 h 42"/>
                <a:gd name="T8" fmla="*/ 54 w 64"/>
                <a:gd name="T9" fmla="*/ 36 h 42"/>
                <a:gd name="T10" fmla="*/ 48 w 64"/>
                <a:gd name="T11" fmla="*/ 40 h 42"/>
                <a:gd name="T12" fmla="*/ 36 w 64"/>
                <a:gd name="T13" fmla="*/ 42 h 42"/>
                <a:gd name="T14" fmla="*/ 24 w 64"/>
                <a:gd name="T15" fmla="*/ 40 h 42"/>
                <a:gd name="T16" fmla="*/ 24 w 64"/>
                <a:gd name="T17" fmla="*/ 40 h 42"/>
                <a:gd name="T18" fmla="*/ 18 w 64"/>
                <a:gd name="T19" fmla="*/ 38 h 42"/>
                <a:gd name="T20" fmla="*/ 12 w 64"/>
                <a:gd name="T21" fmla="*/ 34 h 42"/>
                <a:gd name="T22" fmla="*/ 8 w 64"/>
                <a:gd name="T23" fmla="*/ 30 h 42"/>
                <a:gd name="T24" fmla="*/ 4 w 64"/>
                <a:gd name="T25" fmla="*/ 24 h 42"/>
                <a:gd name="T26" fmla="*/ 2 w 64"/>
                <a:gd name="T27" fmla="*/ 18 h 42"/>
                <a:gd name="T28" fmla="*/ 0 w 64"/>
                <a:gd name="T29" fmla="*/ 12 h 42"/>
                <a:gd name="T30" fmla="*/ 0 w 64"/>
                <a:gd name="T31" fmla="*/ 6 h 42"/>
                <a:gd name="T32" fmla="*/ 2 w 64"/>
                <a:gd name="T33" fmla="*/ 0 h 42"/>
                <a:gd name="T34" fmla="*/ 64 w 64"/>
                <a:gd name="T35"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2">
                  <a:moveTo>
                    <a:pt x="64" y="22"/>
                  </a:moveTo>
                  <a:lnTo>
                    <a:pt x="64" y="22"/>
                  </a:lnTo>
                  <a:lnTo>
                    <a:pt x="62" y="28"/>
                  </a:lnTo>
                  <a:lnTo>
                    <a:pt x="58" y="32"/>
                  </a:lnTo>
                  <a:lnTo>
                    <a:pt x="54" y="36"/>
                  </a:lnTo>
                  <a:lnTo>
                    <a:pt x="48" y="40"/>
                  </a:lnTo>
                  <a:lnTo>
                    <a:pt x="36" y="42"/>
                  </a:lnTo>
                  <a:lnTo>
                    <a:pt x="24" y="40"/>
                  </a:lnTo>
                  <a:lnTo>
                    <a:pt x="24" y="40"/>
                  </a:lnTo>
                  <a:lnTo>
                    <a:pt x="18" y="38"/>
                  </a:lnTo>
                  <a:lnTo>
                    <a:pt x="12" y="34"/>
                  </a:lnTo>
                  <a:lnTo>
                    <a:pt x="8" y="30"/>
                  </a:lnTo>
                  <a:lnTo>
                    <a:pt x="4" y="24"/>
                  </a:lnTo>
                  <a:lnTo>
                    <a:pt x="2" y="18"/>
                  </a:lnTo>
                  <a:lnTo>
                    <a:pt x="0" y="12"/>
                  </a:lnTo>
                  <a:lnTo>
                    <a:pt x="0" y="6"/>
                  </a:lnTo>
                  <a:lnTo>
                    <a:pt x="2" y="0"/>
                  </a:lnTo>
                  <a:lnTo>
                    <a:pt x="64"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28" y="1952"/>
              <a:ext cx="64" cy="42"/>
            </a:xfrm>
            <a:custGeom>
              <a:avLst/>
              <a:gdLst>
                <a:gd name="T0" fmla="*/ 0 w 64"/>
                <a:gd name="T1" fmla="*/ 22 h 42"/>
                <a:gd name="T2" fmla="*/ 0 w 64"/>
                <a:gd name="T3" fmla="*/ 22 h 42"/>
                <a:gd name="T4" fmla="*/ 2 w 64"/>
                <a:gd name="T5" fmla="*/ 28 h 42"/>
                <a:gd name="T6" fmla="*/ 6 w 64"/>
                <a:gd name="T7" fmla="*/ 32 h 42"/>
                <a:gd name="T8" fmla="*/ 10 w 64"/>
                <a:gd name="T9" fmla="*/ 36 h 42"/>
                <a:gd name="T10" fmla="*/ 16 w 64"/>
                <a:gd name="T11" fmla="*/ 40 h 42"/>
                <a:gd name="T12" fmla="*/ 28 w 64"/>
                <a:gd name="T13" fmla="*/ 42 h 42"/>
                <a:gd name="T14" fmla="*/ 40 w 64"/>
                <a:gd name="T15" fmla="*/ 40 h 42"/>
                <a:gd name="T16" fmla="*/ 40 w 64"/>
                <a:gd name="T17" fmla="*/ 40 h 42"/>
                <a:gd name="T18" fmla="*/ 46 w 64"/>
                <a:gd name="T19" fmla="*/ 38 h 42"/>
                <a:gd name="T20" fmla="*/ 52 w 64"/>
                <a:gd name="T21" fmla="*/ 34 h 42"/>
                <a:gd name="T22" fmla="*/ 56 w 64"/>
                <a:gd name="T23" fmla="*/ 30 h 42"/>
                <a:gd name="T24" fmla="*/ 60 w 64"/>
                <a:gd name="T25" fmla="*/ 24 h 42"/>
                <a:gd name="T26" fmla="*/ 62 w 64"/>
                <a:gd name="T27" fmla="*/ 18 h 42"/>
                <a:gd name="T28" fmla="*/ 64 w 64"/>
                <a:gd name="T29" fmla="*/ 12 h 42"/>
                <a:gd name="T30" fmla="*/ 64 w 64"/>
                <a:gd name="T31" fmla="*/ 6 h 42"/>
                <a:gd name="T32" fmla="*/ 62 w 64"/>
                <a:gd name="T33" fmla="*/ 0 h 42"/>
                <a:gd name="T34" fmla="*/ 0 w 64"/>
                <a:gd name="T35"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2">
                  <a:moveTo>
                    <a:pt x="0" y="22"/>
                  </a:moveTo>
                  <a:lnTo>
                    <a:pt x="0" y="22"/>
                  </a:lnTo>
                  <a:lnTo>
                    <a:pt x="2" y="28"/>
                  </a:lnTo>
                  <a:lnTo>
                    <a:pt x="6" y="32"/>
                  </a:lnTo>
                  <a:lnTo>
                    <a:pt x="10" y="36"/>
                  </a:lnTo>
                  <a:lnTo>
                    <a:pt x="16" y="40"/>
                  </a:lnTo>
                  <a:lnTo>
                    <a:pt x="28" y="42"/>
                  </a:lnTo>
                  <a:lnTo>
                    <a:pt x="40" y="40"/>
                  </a:lnTo>
                  <a:lnTo>
                    <a:pt x="40" y="40"/>
                  </a:lnTo>
                  <a:lnTo>
                    <a:pt x="46" y="38"/>
                  </a:lnTo>
                  <a:lnTo>
                    <a:pt x="52" y="34"/>
                  </a:lnTo>
                  <a:lnTo>
                    <a:pt x="56" y="30"/>
                  </a:lnTo>
                  <a:lnTo>
                    <a:pt x="60" y="24"/>
                  </a:lnTo>
                  <a:lnTo>
                    <a:pt x="62" y="18"/>
                  </a:lnTo>
                  <a:lnTo>
                    <a:pt x="64" y="12"/>
                  </a:lnTo>
                  <a:lnTo>
                    <a:pt x="64" y="6"/>
                  </a:lnTo>
                  <a:lnTo>
                    <a:pt x="62" y="0"/>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9"/>
            <p:cNvSpPr>
              <a:spLocks noChangeShapeType="1"/>
            </p:cNvSpPr>
            <p:nvPr/>
          </p:nvSpPr>
          <p:spPr bwMode="auto">
            <a:xfrm>
              <a:off x="4432" y="2156"/>
              <a:ext cx="0" cy="0"/>
            </a:xfrm>
            <a:prstGeom prst="line">
              <a:avLst/>
            </a:prstGeom>
            <a:noFill/>
            <a:ln w="635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3718" y="2186"/>
              <a:ext cx="574" cy="1162"/>
            </a:xfrm>
            <a:custGeom>
              <a:avLst/>
              <a:gdLst>
                <a:gd name="T0" fmla="*/ 88 w 574"/>
                <a:gd name="T1" fmla="*/ 0 h 1162"/>
                <a:gd name="T2" fmla="*/ 54 w 574"/>
                <a:gd name="T3" fmla="*/ 6 h 1162"/>
                <a:gd name="T4" fmla="*/ 16 w 574"/>
                <a:gd name="T5" fmla="*/ 38 h 1162"/>
                <a:gd name="T6" fmla="*/ 0 w 574"/>
                <a:gd name="T7" fmla="*/ 86 h 1162"/>
                <a:gd name="T8" fmla="*/ 2 w 574"/>
                <a:gd name="T9" fmla="*/ 514 h 1162"/>
                <a:gd name="T10" fmla="*/ 14 w 574"/>
                <a:gd name="T11" fmla="*/ 536 h 1162"/>
                <a:gd name="T12" fmla="*/ 38 w 574"/>
                <a:gd name="T13" fmla="*/ 550 h 1162"/>
                <a:gd name="T14" fmla="*/ 46 w 574"/>
                <a:gd name="T15" fmla="*/ 550 h 1162"/>
                <a:gd name="T16" fmla="*/ 72 w 574"/>
                <a:gd name="T17" fmla="*/ 542 h 1162"/>
                <a:gd name="T18" fmla="*/ 88 w 574"/>
                <a:gd name="T19" fmla="*/ 522 h 1162"/>
                <a:gd name="T20" fmla="*/ 92 w 574"/>
                <a:gd name="T21" fmla="*/ 186 h 1162"/>
                <a:gd name="T22" fmla="*/ 96 w 574"/>
                <a:gd name="T23" fmla="*/ 178 h 1162"/>
                <a:gd name="T24" fmla="*/ 104 w 574"/>
                <a:gd name="T25" fmla="*/ 174 h 1162"/>
                <a:gd name="T26" fmla="*/ 114 w 574"/>
                <a:gd name="T27" fmla="*/ 178 h 1162"/>
                <a:gd name="T28" fmla="*/ 118 w 574"/>
                <a:gd name="T29" fmla="*/ 1118 h 1162"/>
                <a:gd name="T30" fmla="*/ 122 w 574"/>
                <a:gd name="T31" fmla="*/ 1134 h 1162"/>
                <a:gd name="T32" fmla="*/ 138 w 574"/>
                <a:gd name="T33" fmla="*/ 1154 h 1162"/>
                <a:gd name="T34" fmla="*/ 164 w 574"/>
                <a:gd name="T35" fmla="*/ 1162 h 1162"/>
                <a:gd name="T36" fmla="*/ 236 w 574"/>
                <a:gd name="T37" fmla="*/ 1162 h 1162"/>
                <a:gd name="T38" fmla="*/ 258 w 574"/>
                <a:gd name="T39" fmla="*/ 1150 h 1162"/>
                <a:gd name="T40" fmla="*/ 272 w 574"/>
                <a:gd name="T41" fmla="*/ 1126 h 1162"/>
                <a:gd name="T42" fmla="*/ 272 w 574"/>
                <a:gd name="T43" fmla="*/ 620 h 1162"/>
                <a:gd name="T44" fmla="*/ 282 w 574"/>
                <a:gd name="T45" fmla="*/ 606 h 1162"/>
                <a:gd name="T46" fmla="*/ 288 w 574"/>
                <a:gd name="T47" fmla="*/ 606 h 1162"/>
                <a:gd name="T48" fmla="*/ 302 w 574"/>
                <a:gd name="T49" fmla="*/ 614 h 1162"/>
                <a:gd name="T50" fmla="*/ 302 w 574"/>
                <a:gd name="T51" fmla="*/ 1118 h 1162"/>
                <a:gd name="T52" fmla="*/ 310 w 574"/>
                <a:gd name="T53" fmla="*/ 1142 h 1162"/>
                <a:gd name="T54" fmla="*/ 330 w 574"/>
                <a:gd name="T55" fmla="*/ 1160 h 1162"/>
                <a:gd name="T56" fmla="*/ 412 w 574"/>
                <a:gd name="T57" fmla="*/ 1162 h 1162"/>
                <a:gd name="T58" fmla="*/ 428 w 574"/>
                <a:gd name="T59" fmla="*/ 1160 h 1162"/>
                <a:gd name="T60" fmla="*/ 448 w 574"/>
                <a:gd name="T61" fmla="*/ 1142 h 1162"/>
                <a:gd name="T62" fmla="*/ 456 w 574"/>
                <a:gd name="T63" fmla="*/ 1118 h 1162"/>
                <a:gd name="T64" fmla="*/ 458 w 574"/>
                <a:gd name="T65" fmla="*/ 182 h 1162"/>
                <a:gd name="T66" fmla="*/ 470 w 574"/>
                <a:gd name="T67" fmla="*/ 174 h 1162"/>
                <a:gd name="T68" fmla="*/ 474 w 574"/>
                <a:gd name="T69" fmla="*/ 174 h 1162"/>
                <a:gd name="T70" fmla="*/ 482 w 574"/>
                <a:gd name="T71" fmla="*/ 186 h 1162"/>
                <a:gd name="T72" fmla="*/ 484 w 574"/>
                <a:gd name="T73" fmla="*/ 514 h 1162"/>
                <a:gd name="T74" fmla="*/ 496 w 574"/>
                <a:gd name="T75" fmla="*/ 536 h 1162"/>
                <a:gd name="T76" fmla="*/ 518 w 574"/>
                <a:gd name="T77" fmla="*/ 550 h 1162"/>
                <a:gd name="T78" fmla="*/ 528 w 574"/>
                <a:gd name="T79" fmla="*/ 550 h 1162"/>
                <a:gd name="T80" fmla="*/ 554 w 574"/>
                <a:gd name="T81" fmla="*/ 542 h 1162"/>
                <a:gd name="T82" fmla="*/ 570 w 574"/>
                <a:gd name="T83" fmla="*/ 522 h 1162"/>
                <a:gd name="T84" fmla="*/ 574 w 574"/>
                <a:gd name="T85" fmla="*/ 86 h 1162"/>
                <a:gd name="T86" fmla="*/ 566 w 574"/>
                <a:gd name="T87" fmla="*/ 52 h 1162"/>
                <a:gd name="T88" fmla="*/ 536 w 574"/>
                <a:gd name="T89" fmla="*/ 14 h 1162"/>
                <a:gd name="T90" fmla="*/ 486 w 574"/>
                <a:gd name="T91" fmla="*/ 0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4" h="1162">
                  <a:moveTo>
                    <a:pt x="456" y="0"/>
                  </a:moveTo>
                  <a:lnTo>
                    <a:pt x="118" y="0"/>
                  </a:lnTo>
                  <a:lnTo>
                    <a:pt x="88" y="0"/>
                  </a:lnTo>
                  <a:lnTo>
                    <a:pt x="88" y="0"/>
                  </a:lnTo>
                  <a:lnTo>
                    <a:pt x="70" y="0"/>
                  </a:lnTo>
                  <a:lnTo>
                    <a:pt x="54" y="6"/>
                  </a:lnTo>
                  <a:lnTo>
                    <a:pt x="40" y="14"/>
                  </a:lnTo>
                  <a:lnTo>
                    <a:pt x="26" y="24"/>
                  </a:lnTo>
                  <a:lnTo>
                    <a:pt x="16" y="38"/>
                  </a:lnTo>
                  <a:lnTo>
                    <a:pt x="8" y="52"/>
                  </a:lnTo>
                  <a:lnTo>
                    <a:pt x="2" y="68"/>
                  </a:lnTo>
                  <a:lnTo>
                    <a:pt x="0" y="86"/>
                  </a:lnTo>
                  <a:lnTo>
                    <a:pt x="0" y="504"/>
                  </a:lnTo>
                  <a:lnTo>
                    <a:pt x="0" y="504"/>
                  </a:lnTo>
                  <a:lnTo>
                    <a:pt x="2" y="514"/>
                  </a:lnTo>
                  <a:lnTo>
                    <a:pt x="4" y="522"/>
                  </a:lnTo>
                  <a:lnTo>
                    <a:pt x="8" y="530"/>
                  </a:lnTo>
                  <a:lnTo>
                    <a:pt x="14" y="536"/>
                  </a:lnTo>
                  <a:lnTo>
                    <a:pt x="20" y="542"/>
                  </a:lnTo>
                  <a:lnTo>
                    <a:pt x="28" y="546"/>
                  </a:lnTo>
                  <a:lnTo>
                    <a:pt x="38" y="550"/>
                  </a:lnTo>
                  <a:lnTo>
                    <a:pt x="46" y="550"/>
                  </a:lnTo>
                  <a:lnTo>
                    <a:pt x="46" y="550"/>
                  </a:lnTo>
                  <a:lnTo>
                    <a:pt x="46" y="550"/>
                  </a:lnTo>
                  <a:lnTo>
                    <a:pt x="56" y="550"/>
                  </a:lnTo>
                  <a:lnTo>
                    <a:pt x="64" y="546"/>
                  </a:lnTo>
                  <a:lnTo>
                    <a:pt x="72" y="542"/>
                  </a:lnTo>
                  <a:lnTo>
                    <a:pt x="78" y="536"/>
                  </a:lnTo>
                  <a:lnTo>
                    <a:pt x="84" y="530"/>
                  </a:lnTo>
                  <a:lnTo>
                    <a:pt x="88" y="522"/>
                  </a:lnTo>
                  <a:lnTo>
                    <a:pt x="90" y="514"/>
                  </a:lnTo>
                  <a:lnTo>
                    <a:pt x="92" y="504"/>
                  </a:lnTo>
                  <a:lnTo>
                    <a:pt x="92" y="186"/>
                  </a:lnTo>
                  <a:lnTo>
                    <a:pt x="92" y="186"/>
                  </a:lnTo>
                  <a:lnTo>
                    <a:pt x="92" y="182"/>
                  </a:lnTo>
                  <a:lnTo>
                    <a:pt x="96" y="178"/>
                  </a:lnTo>
                  <a:lnTo>
                    <a:pt x="100" y="174"/>
                  </a:lnTo>
                  <a:lnTo>
                    <a:pt x="104" y="174"/>
                  </a:lnTo>
                  <a:lnTo>
                    <a:pt x="104" y="174"/>
                  </a:lnTo>
                  <a:lnTo>
                    <a:pt x="104" y="174"/>
                  </a:lnTo>
                  <a:lnTo>
                    <a:pt x="110" y="174"/>
                  </a:lnTo>
                  <a:lnTo>
                    <a:pt x="114" y="178"/>
                  </a:lnTo>
                  <a:lnTo>
                    <a:pt x="116" y="182"/>
                  </a:lnTo>
                  <a:lnTo>
                    <a:pt x="118" y="186"/>
                  </a:lnTo>
                  <a:lnTo>
                    <a:pt x="118" y="1118"/>
                  </a:lnTo>
                  <a:lnTo>
                    <a:pt x="118" y="1118"/>
                  </a:lnTo>
                  <a:lnTo>
                    <a:pt x="118" y="1126"/>
                  </a:lnTo>
                  <a:lnTo>
                    <a:pt x="122" y="1134"/>
                  </a:lnTo>
                  <a:lnTo>
                    <a:pt x="126" y="1142"/>
                  </a:lnTo>
                  <a:lnTo>
                    <a:pt x="130" y="1150"/>
                  </a:lnTo>
                  <a:lnTo>
                    <a:pt x="138" y="1154"/>
                  </a:lnTo>
                  <a:lnTo>
                    <a:pt x="146" y="1160"/>
                  </a:lnTo>
                  <a:lnTo>
                    <a:pt x="154" y="1162"/>
                  </a:lnTo>
                  <a:lnTo>
                    <a:pt x="164" y="1162"/>
                  </a:lnTo>
                  <a:lnTo>
                    <a:pt x="226" y="1162"/>
                  </a:lnTo>
                  <a:lnTo>
                    <a:pt x="226" y="1162"/>
                  </a:lnTo>
                  <a:lnTo>
                    <a:pt x="236" y="1162"/>
                  </a:lnTo>
                  <a:lnTo>
                    <a:pt x="244" y="1160"/>
                  </a:lnTo>
                  <a:lnTo>
                    <a:pt x="252" y="1154"/>
                  </a:lnTo>
                  <a:lnTo>
                    <a:pt x="258" y="1150"/>
                  </a:lnTo>
                  <a:lnTo>
                    <a:pt x="264" y="1142"/>
                  </a:lnTo>
                  <a:lnTo>
                    <a:pt x="268" y="1134"/>
                  </a:lnTo>
                  <a:lnTo>
                    <a:pt x="272" y="1126"/>
                  </a:lnTo>
                  <a:lnTo>
                    <a:pt x="272" y="1118"/>
                  </a:lnTo>
                  <a:lnTo>
                    <a:pt x="272" y="620"/>
                  </a:lnTo>
                  <a:lnTo>
                    <a:pt x="272" y="620"/>
                  </a:lnTo>
                  <a:lnTo>
                    <a:pt x="274" y="614"/>
                  </a:lnTo>
                  <a:lnTo>
                    <a:pt x="276" y="610"/>
                  </a:lnTo>
                  <a:lnTo>
                    <a:pt x="282" y="606"/>
                  </a:lnTo>
                  <a:lnTo>
                    <a:pt x="288" y="606"/>
                  </a:lnTo>
                  <a:lnTo>
                    <a:pt x="288" y="606"/>
                  </a:lnTo>
                  <a:lnTo>
                    <a:pt x="288" y="606"/>
                  </a:lnTo>
                  <a:lnTo>
                    <a:pt x="292" y="606"/>
                  </a:lnTo>
                  <a:lnTo>
                    <a:pt x="298" y="610"/>
                  </a:lnTo>
                  <a:lnTo>
                    <a:pt x="302" y="614"/>
                  </a:lnTo>
                  <a:lnTo>
                    <a:pt x="302" y="620"/>
                  </a:lnTo>
                  <a:lnTo>
                    <a:pt x="302" y="1118"/>
                  </a:lnTo>
                  <a:lnTo>
                    <a:pt x="302" y="1118"/>
                  </a:lnTo>
                  <a:lnTo>
                    <a:pt x="304" y="1126"/>
                  </a:lnTo>
                  <a:lnTo>
                    <a:pt x="306" y="1134"/>
                  </a:lnTo>
                  <a:lnTo>
                    <a:pt x="310" y="1142"/>
                  </a:lnTo>
                  <a:lnTo>
                    <a:pt x="316" y="1150"/>
                  </a:lnTo>
                  <a:lnTo>
                    <a:pt x="322" y="1154"/>
                  </a:lnTo>
                  <a:lnTo>
                    <a:pt x="330" y="1160"/>
                  </a:lnTo>
                  <a:lnTo>
                    <a:pt x="338" y="1162"/>
                  </a:lnTo>
                  <a:lnTo>
                    <a:pt x="348" y="1162"/>
                  </a:lnTo>
                  <a:lnTo>
                    <a:pt x="412" y="1162"/>
                  </a:lnTo>
                  <a:lnTo>
                    <a:pt x="412" y="1162"/>
                  </a:lnTo>
                  <a:lnTo>
                    <a:pt x="420" y="1162"/>
                  </a:lnTo>
                  <a:lnTo>
                    <a:pt x="428" y="1160"/>
                  </a:lnTo>
                  <a:lnTo>
                    <a:pt x="436" y="1154"/>
                  </a:lnTo>
                  <a:lnTo>
                    <a:pt x="444" y="1150"/>
                  </a:lnTo>
                  <a:lnTo>
                    <a:pt x="448" y="1142"/>
                  </a:lnTo>
                  <a:lnTo>
                    <a:pt x="454" y="1134"/>
                  </a:lnTo>
                  <a:lnTo>
                    <a:pt x="456" y="1126"/>
                  </a:lnTo>
                  <a:lnTo>
                    <a:pt x="456" y="1118"/>
                  </a:lnTo>
                  <a:lnTo>
                    <a:pt x="456" y="186"/>
                  </a:lnTo>
                  <a:lnTo>
                    <a:pt x="456" y="186"/>
                  </a:lnTo>
                  <a:lnTo>
                    <a:pt x="458" y="182"/>
                  </a:lnTo>
                  <a:lnTo>
                    <a:pt x="460" y="178"/>
                  </a:lnTo>
                  <a:lnTo>
                    <a:pt x="464" y="174"/>
                  </a:lnTo>
                  <a:lnTo>
                    <a:pt x="470" y="174"/>
                  </a:lnTo>
                  <a:lnTo>
                    <a:pt x="470" y="174"/>
                  </a:lnTo>
                  <a:lnTo>
                    <a:pt x="470" y="174"/>
                  </a:lnTo>
                  <a:lnTo>
                    <a:pt x="474" y="174"/>
                  </a:lnTo>
                  <a:lnTo>
                    <a:pt x="478" y="178"/>
                  </a:lnTo>
                  <a:lnTo>
                    <a:pt x="482" y="182"/>
                  </a:lnTo>
                  <a:lnTo>
                    <a:pt x="482" y="186"/>
                  </a:lnTo>
                  <a:lnTo>
                    <a:pt x="482" y="504"/>
                  </a:lnTo>
                  <a:lnTo>
                    <a:pt x="482" y="504"/>
                  </a:lnTo>
                  <a:lnTo>
                    <a:pt x="484" y="514"/>
                  </a:lnTo>
                  <a:lnTo>
                    <a:pt x="486" y="522"/>
                  </a:lnTo>
                  <a:lnTo>
                    <a:pt x="490" y="530"/>
                  </a:lnTo>
                  <a:lnTo>
                    <a:pt x="496" y="536"/>
                  </a:lnTo>
                  <a:lnTo>
                    <a:pt x="502" y="542"/>
                  </a:lnTo>
                  <a:lnTo>
                    <a:pt x="510" y="546"/>
                  </a:lnTo>
                  <a:lnTo>
                    <a:pt x="518" y="550"/>
                  </a:lnTo>
                  <a:lnTo>
                    <a:pt x="528" y="550"/>
                  </a:lnTo>
                  <a:lnTo>
                    <a:pt x="528" y="550"/>
                  </a:lnTo>
                  <a:lnTo>
                    <a:pt x="528" y="550"/>
                  </a:lnTo>
                  <a:lnTo>
                    <a:pt x="538" y="550"/>
                  </a:lnTo>
                  <a:lnTo>
                    <a:pt x="546" y="546"/>
                  </a:lnTo>
                  <a:lnTo>
                    <a:pt x="554" y="542"/>
                  </a:lnTo>
                  <a:lnTo>
                    <a:pt x="560" y="536"/>
                  </a:lnTo>
                  <a:lnTo>
                    <a:pt x="566" y="530"/>
                  </a:lnTo>
                  <a:lnTo>
                    <a:pt x="570" y="522"/>
                  </a:lnTo>
                  <a:lnTo>
                    <a:pt x="572" y="514"/>
                  </a:lnTo>
                  <a:lnTo>
                    <a:pt x="574" y="504"/>
                  </a:lnTo>
                  <a:lnTo>
                    <a:pt x="574" y="86"/>
                  </a:lnTo>
                  <a:lnTo>
                    <a:pt x="574" y="86"/>
                  </a:lnTo>
                  <a:lnTo>
                    <a:pt x="572" y="68"/>
                  </a:lnTo>
                  <a:lnTo>
                    <a:pt x="566" y="52"/>
                  </a:lnTo>
                  <a:lnTo>
                    <a:pt x="558" y="38"/>
                  </a:lnTo>
                  <a:lnTo>
                    <a:pt x="548" y="24"/>
                  </a:lnTo>
                  <a:lnTo>
                    <a:pt x="536" y="14"/>
                  </a:lnTo>
                  <a:lnTo>
                    <a:pt x="520" y="6"/>
                  </a:lnTo>
                  <a:lnTo>
                    <a:pt x="504" y="0"/>
                  </a:lnTo>
                  <a:lnTo>
                    <a:pt x="486" y="0"/>
                  </a:lnTo>
                  <a:lnTo>
                    <a:pt x="456"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900" y="1692"/>
              <a:ext cx="422" cy="210"/>
            </a:xfrm>
            <a:custGeom>
              <a:avLst/>
              <a:gdLst>
                <a:gd name="T0" fmla="*/ 368 w 422"/>
                <a:gd name="T1" fmla="*/ 174 h 210"/>
                <a:gd name="T2" fmla="*/ 368 w 422"/>
                <a:gd name="T3" fmla="*/ 174 h 210"/>
                <a:gd name="T4" fmla="*/ 386 w 422"/>
                <a:gd name="T5" fmla="*/ 160 h 210"/>
                <a:gd name="T6" fmla="*/ 402 w 422"/>
                <a:gd name="T7" fmla="*/ 144 h 210"/>
                <a:gd name="T8" fmla="*/ 422 w 422"/>
                <a:gd name="T9" fmla="*/ 120 h 210"/>
                <a:gd name="T10" fmla="*/ 422 w 422"/>
                <a:gd name="T11" fmla="*/ 120 h 210"/>
                <a:gd name="T12" fmla="*/ 356 w 422"/>
                <a:gd name="T13" fmla="*/ 74 h 210"/>
                <a:gd name="T14" fmla="*/ 324 w 422"/>
                <a:gd name="T15" fmla="*/ 50 h 210"/>
                <a:gd name="T16" fmla="*/ 212 w 422"/>
                <a:gd name="T17" fmla="*/ 0 h 210"/>
                <a:gd name="T18" fmla="*/ 98 w 422"/>
                <a:gd name="T19" fmla="*/ 50 h 210"/>
                <a:gd name="T20" fmla="*/ 98 w 422"/>
                <a:gd name="T21" fmla="*/ 50 h 210"/>
                <a:gd name="T22" fmla="*/ 68 w 422"/>
                <a:gd name="T23" fmla="*/ 74 h 210"/>
                <a:gd name="T24" fmla="*/ 0 w 422"/>
                <a:gd name="T25" fmla="*/ 120 h 210"/>
                <a:gd name="T26" fmla="*/ 0 w 422"/>
                <a:gd name="T27" fmla="*/ 120 h 210"/>
                <a:gd name="T28" fmla="*/ 20 w 422"/>
                <a:gd name="T29" fmla="*/ 142 h 210"/>
                <a:gd name="T30" fmla="*/ 38 w 422"/>
                <a:gd name="T31" fmla="*/ 158 h 210"/>
                <a:gd name="T32" fmla="*/ 50 w 422"/>
                <a:gd name="T33" fmla="*/ 168 h 210"/>
                <a:gd name="T34" fmla="*/ 56 w 422"/>
                <a:gd name="T35" fmla="*/ 170 h 210"/>
                <a:gd name="T36" fmla="*/ 52 w 422"/>
                <a:gd name="T37" fmla="*/ 210 h 210"/>
                <a:gd name="T38" fmla="*/ 52 w 422"/>
                <a:gd name="T39" fmla="*/ 210 h 210"/>
                <a:gd name="T40" fmla="*/ 54 w 422"/>
                <a:gd name="T41" fmla="*/ 204 h 210"/>
                <a:gd name="T42" fmla="*/ 56 w 422"/>
                <a:gd name="T43" fmla="*/ 198 h 210"/>
                <a:gd name="T44" fmla="*/ 66 w 422"/>
                <a:gd name="T45" fmla="*/ 190 h 210"/>
                <a:gd name="T46" fmla="*/ 80 w 422"/>
                <a:gd name="T47" fmla="*/ 180 h 210"/>
                <a:gd name="T48" fmla="*/ 100 w 422"/>
                <a:gd name="T49" fmla="*/ 174 h 210"/>
                <a:gd name="T50" fmla="*/ 122 w 422"/>
                <a:gd name="T51" fmla="*/ 168 h 210"/>
                <a:gd name="T52" fmla="*/ 150 w 422"/>
                <a:gd name="T53" fmla="*/ 162 h 210"/>
                <a:gd name="T54" fmla="*/ 180 w 422"/>
                <a:gd name="T55" fmla="*/ 160 h 210"/>
                <a:gd name="T56" fmla="*/ 212 w 422"/>
                <a:gd name="T57" fmla="*/ 158 h 210"/>
                <a:gd name="T58" fmla="*/ 212 w 422"/>
                <a:gd name="T59" fmla="*/ 158 h 210"/>
                <a:gd name="T60" fmla="*/ 244 w 422"/>
                <a:gd name="T61" fmla="*/ 160 h 210"/>
                <a:gd name="T62" fmla="*/ 274 w 422"/>
                <a:gd name="T63" fmla="*/ 162 h 210"/>
                <a:gd name="T64" fmla="*/ 300 w 422"/>
                <a:gd name="T65" fmla="*/ 168 h 210"/>
                <a:gd name="T66" fmla="*/ 324 w 422"/>
                <a:gd name="T67" fmla="*/ 174 h 210"/>
                <a:gd name="T68" fmla="*/ 344 w 422"/>
                <a:gd name="T69" fmla="*/ 180 h 210"/>
                <a:gd name="T70" fmla="*/ 358 w 422"/>
                <a:gd name="T71" fmla="*/ 190 h 210"/>
                <a:gd name="T72" fmla="*/ 366 w 422"/>
                <a:gd name="T73" fmla="*/ 198 h 210"/>
                <a:gd name="T74" fmla="*/ 370 w 422"/>
                <a:gd name="T75" fmla="*/ 204 h 210"/>
                <a:gd name="T76" fmla="*/ 370 w 422"/>
                <a:gd name="T77" fmla="*/ 210 h 210"/>
                <a:gd name="T78" fmla="*/ 368 w 422"/>
                <a:gd name="T79" fmla="*/ 1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2" h="210">
                  <a:moveTo>
                    <a:pt x="368" y="174"/>
                  </a:moveTo>
                  <a:lnTo>
                    <a:pt x="368" y="174"/>
                  </a:lnTo>
                  <a:lnTo>
                    <a:pt x="386" y="160"/>
                  </a:lnTo>
                  <a:lnTo>
                    <a:pt x="402" y="144"/>
                  </a:lnTo>
                  <a:lnTo>
                    <a:pt x="422" y="120"/>
                  </a:lnTo>
                  <a:lnTo>
                    <a:pt x="422" y="120"/>
                  </a:lnTo>
                  <a:lnTo>
                    <a:pt x="356" y="74"/>
                  </a:lnTo>
                  <a:lnTo>
                    <a:pt x="324" y="50"/>
                  </a:lnTo>
                  <a:lnTo>
                    <a:pt x="212" y="0"/>
                  </a:lnTo>
                  <a:lnTo>
                    <a:pt x="98" y="50"/>
                  </a:lnTo>
                  <a:lnTo>
                    <a:pt x="98" y="50"/>
                  </a:lnTo>
                  <a:lnTo>
                    <a:pt x="68" y="74"/>
                  </a:lnTo>
                  <a:lnTo>
                    <a:pt x="0" y="120"/>
                  </a:lnTo>
                  <a:lnTo>
                    <a:pt x="0" y="120"/>
                  </a:lnTo>
                  <a:lnTo>
                    <a:pt x="20" y="142"/>
                  </a:lnTo>
                  <a:lnTo>
                    <a:pt x="38" y="158"/>
                  </a:lnTo>
                  <a:lnTo>
                    <a:pt x="50" y="168"/>
                  </a:lnTo>
                  <a:lnTo>
                    <a:pt x="56" y="170"/>
                  </a:lnTo>
                  <a:lnTo>
                    <a:pt x="52" y="210"/>
                  </a:lnTo>
                  <a:lnTo>
                    <a:pt x="52" y="210"/>
                  </a:lnTo>
                  <a:lnTo>
                    <a:pt x="54" y="204"/>
                  </a:lnTo>
                  <a:lnTo>
                    <a:pt x="56" y="198"/>
                  </a:lnTo>
                  <a:lnTo>
                    <a:pt x="66" y="190"/>
                  </a:lnTo>
                  <a:lnTo>
                    <a:pt x="80" y="180"/>
                  </a:lnTo>
                  <a:lnTo>
                    <a:pt x="100" y="174"/>
                  </a:lnTo>
                  <a:lnTo>
                    <a:pt x="122" y="168"/>
                  </a:lnTo>
                  <a:lnTo>
                    <a:pt x="150" y="162"/>
                  </a:lnTo>
                  <a:lnTo>
                    <a:pt x="180" y="160"/>
                  </a:lnTo>
                  <a:lnTo>
                    <a:pt x="212" y="158"/>
                  </a:lnTo>
                  <a:lnTo>
                    <a:pt x="212" y="158"/>
                  </a:lnTo>
                  <a:lnTo>
                    <a:pt x="244" y="160"/>
                  </a:lnTo>
                  <a:lnTo>
                    <a:pt x="274" y="162"/>
                  </a:lnTo>
                  <a:lnTo>
                    <a:pt x="300" y="168"/>
                  </a:lnTo>
                  <a:lnTo>
                    <a:pt x="324" y="174"/>
                  </a:lnTo>
                  <a:lnTo>
                    <a:pt x="344" y="180"/>
                  </a:lnTo>
                  <a:lnTo>
                    <a:pt x="358" y="190"/>
                  </a:lnTo>
                  <a:lnTo>
                    <a:pt x="366" y="198"/>
                  </a:lnTo>
                  <a:lnTo>
                    <a:pt x="370" y="204"/>
                  </a:lnTo>
                  <a:lnTo>
                    <a:pt x="370" y="210"/>
                  </a:lnTo>
                  <a:lnTo>
                    <a:pt x="368" y="174"/>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078" y="1756"/>
              <a:ext cx="68" cy="80"/>
            </a:xfrm>
            <a:custGeom>
              <a:avLst/>
              <a:gdLst>
                <a:gd name="T0" fmla="*/ 68 w 68"/>
                <a:gd name="T1" fmla="*/ 6 h 80"/>
                <a:gd name="T2" fmla="*/ 68 w 68"/>
                <a:gd name="T3" fmla="*/ 6 h 80"/>
                <a:gd name="T4" fmla="*/ 60 w 68"/>
                <a:gd name="T5" fmla="*/ 8 h 80"/>
                <a:gd name="T6" fmla="*/ 54 w 68"/>
                <a:gd name="T7" fmla="*/ 10 h 80"/>
                <a:gd name="T8" fmla="*/ 54 w 68"/>
                <a:gd name="T9" fmla="*/ 10 h 80"/>
                <a:gd name="T10" fmla="*/ 46 w 68"/>
                <a:gd name="T11" fmla="*/ 8 h 80"/>
                <a:gd name="T12" fmla="*/ 40 w 68"/>
                <a:gd name="T13" fmla="*/ 6 h 80"/>
                <a:gd name="T14" fmla="*/ 36 w 68"/>
                <a:gd name="T15" fmla="*/ 4 h 80"/>
                <a:gd name="T16" fmla="*/ 34 w 68"/>
                <a:gd name="T17" fmla="*/ 0 h 80"/>
                <a:gd name="T18" fmla="*/ 34 w 68"/>
                <a:gd name="T19" fmla="*/ 0 h 80"/>
                <a:gd name="T20" fmla="*/ 30 w 68"/>
                <a:gd name="T21" fmla="*/ 4 h 80"/>
                <a:gd name="T22" fmla="*/ 26 w 68"/>
                <a:gd name="T23" fmla="*/ 6 h 80"/>
                <a:gd name="T24" fmla="*/ 20 w 68"/>
                <a:gd name="T25" fmla="*/ 8 h 80"/>
                <a:gd name="T26" fmla="*/ 14 w 68"/>
                <a:gd name="T27" fmla="*/ 10 h 80"/>
                <a:gd name="T28" fmla="*/ 14 w 68"/>
                <a:gd name="T29" fmla="*/ 10 h 80"/>
                <a:gd name="T30" fmla="*/ 6 w 68"/>
                <a:gd name="T31" fmla="*/ 8 h 80"/>
                <a:gd name="T32" fmla="*/ 0 w 68"/>
                <a:gd name="T33" fmla="*/ 6 h 80"/>
                <a:gd name="T34" fmla="*/ 0 w 68"/>
                <a:gd name="T35" fmla="*/ 6 h 80"/>
                <a:gd name="T36" fmla="*/ 0 w 68"/>
                <a:gd name="T37" fmla="*/ 26 h 80"/>
                <a:gd name="T38" fmla="*/ 0 w 68"/>
                <a:gd name="T39" fmla="*/ 38 h 80"/>
                <a:gd name="T40" fmla="*/ 2 w 68"/>
                <a:gd name="T41" fmla="*/ 48 h 80"/>
                <a:gd name="T42" fmla="*/ 2 w 68"/>
                <a:gd name="T43" fmla="*/ 48 h 80"/>
                <a:gd name="T44" fmla="*/ 4 w 68"/>
                <a:gd name="T45" fmla="*/ 54 h 80"/>
                <a:gd name="T46" fmla="*/ 10 w 68"/>
                <a:gd name="T47" fmla="*/ 60 h 80"/>
                <a:gd name="T48" fmla="*/ 14 w 68"/>
                <a:gd name="T49" fmla="*/ 66 h 80"/>
                <a:gd name="T50" fmla="*/ 20 w 68"/>
                <a:gd name="T51" fmla="*/ 70 h 80"/>
                <a:gd name="T52" fmla="*/ 20 w 68"/>
                <a:gd name="T53" fmla="*/ 70 h 80"/>
                <a:gd name="T54" fmla="*/ 32 w 68"/>
                <a:gd name="T55" fmla="*/ 76 h 80"/>
                <a:gd name="T56" fmla="*/ 34 w 68"/>
                <a:gd name="T57" fmla="*/ 80 h 80"/>
                <a:gd name="T58" fmla="*/ 34 w 68"/>
                <a:gd name="T59" fmla="*/ 80 h 80"/>
                <a:gd name="T60" fmla="*/ 36 w 68"/>
                <a:gd name="T61" fmla="*/ 76 h 80"/>
                <a:gd name="T62" fmla="*/ 46 w 68"/>
                <a:gd name="T63" fmla="*/ 70 h 80"/>
                <a:gd name="T64" fmla="*/ 46 w 68"/>
                <a:gd name="T65" fmla="*/ 70 h 80"/>
                <a:gd name="T66" fmla="*/ 52 w 68"/>
                <a:gd name="T67" fmla="*/ 66 h 80"/>
                <a:gd name="T68" fmla="*/ 58 w 68"/>
                <a:gd name="T69" fmla="*/ 60 h 80"/>
                <a:gd name="T70" fmla="*/ 62 w 68"/>
                <a:gd name="T71" fmla="*/ 54 h 80"/>
                <a:gd name="T72" fmla="*/ 66 w 68"/>
                <a:gd name="T73" fmla="*/ 48 h 80"/>
                <a:gd name="T74" fmla="*/ 66 w 68"/>
                <a:gd name="T75" fmla="*/ 48 h 80"/>
                <a:gd name="T76" fmla="*/ 66 w 68"/>
                <a:gd name="T77" fmla="*/ 38 h 80"/>
                <a:gd name="T78" fmla="*/ 68 w 68"/>
                <a:gd name="T79" fmla="*/ 26 h 80"/>
                <a:gd name="T80" fmla="*/ 68 w 68"/>
                <a:gd name="T81" fmla="*/ 6 h 80"/>
                <a:gd name="T82" fmla="*/ 68 w 68"/>
                <a:gd name="T83"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 h="80">
                  <a:moveTo>
                    <a:pt x="68" y="6"/>
                  </a:moveTo>
                  <a:lnTo>
                    <a:pt x="68" y="6"/>
                  </a:lnTo>
                  <a:lnTo>
                    <a:pt x="60" y="8"/>
                  </a:lnTo>
                  <a:lnTo>
                    <a:pt x="54" y="10"/>
                  </a:lnTo>
                  <a:lnTo>
                    <a:pt x="54" y="10"/>
                  </a:lnTo>
                  <a:lnTo>
                    <a:pt x="46" y="8"/>
                  </a:lnTo>
                  <a:lnTo>
                    <a:pt x="40" y="6"/>
                  </a:lnTo>
                  <a:lnTo>
                    <a:pt x="36" y="4"/>
                  </a:lnTo>
                  <a:lnTo>
                    <a:pt x="34" y="0"/>
                  </a:lnTo>
                  <a:lnTo>
                    <a:pt x="34" y="0"/>
                  </a:lnTo>
                  <a:lnTo>
                    <a:pt x="30" y="4"/>
                  </a:lnTo>
                  <a:lnTo>
                    <a:pt x="26" y="6"/>
                  </a:lnTo>
                  <a:lnTo>
                    <a:pt x="20" y="8"/>
                  </a:lnTo>
                  <a:lnTo>
                    <a:pt x="14" y="10"/>
                  </a:lnTo>
                  <a:lnTo>
                    <a:pt x="14" y="10"/>
                  </a:lnTo>
                  <a:lnTo>
                    <a:pt x="6" y="8"/>
                  </a:lnTo>
                  <a:lnTo>
                    <a:pt x="0" y="6"/>
                  </a:lnTo>
                  <a:lnTo>
                    <a:pt x="0" y="6"/>
                  </a:lnTo>
                  <a:lnTo>
                    <a:pt x="0" y="26"/>
                  </a:lnTo>
                  <a:lnTo>
                    <a:pt x="0" y="38"/>
                  </a:lnTo>
                  <a:lnTo>
                    <a:pt x="2" y="48"/>
                  </a:lnTo>
                  <a:lnTo>
                    <a:pt x="2" y="48"/>
                  </a:lnTo>
                  <a:lnTo>
                    <a:pt x="4" y="54"/>
                  </a:lnTo>
                  <a:lnTo>
                    <a:pt x="10" y="60"/>
                  </a:lnTo>
                  <a:lnTo>
                    <a:pt x="14" y="66"/>
                  </a:lnTo>
                  <a:lnTo>
                    <a:pt x="20" y="70"/>
                  </a:lnTo>
                  <a:lnTo>
                    <a:pt x="20" y="70"/>
                  </a:lnTo>
                  <a:lnTo>
                    <a:pt x="32" y="76"/>
                  </a:lnTo>
                  <a:lnTo>
                    <a:pt x="34" y="80"/>
                  </a:lnTo>
                  <a:lnTo>
                    <a:pt x="34" y="80"/>
                  </a:lnTo>
                  <a:lnTo>
                    <a:pt x="36" y="76"/>
                  </a:lnTo>
                  <a:lnTo>
                    <a:pt x="46" y="70"/>
                  </a:lnTo>
                  <a:lnTo>
                    <a:pt x="46" y="70"/>
                  </a:lnTo>
                  <a:lnTo>
                    <a:pt x="52" y="66"/>
                  </a:lnTo>
                  <a:lnTo>
                    <a:pt x="58" y="60"/>
                  </a:lnTo>
                  <a:lnTo>
                    <a:pt x="62" y="54"/>
                  </a:lnTo>
                  <a:lnTo>
                    <a:pt x="66" y="48"/>
                  </a:lnTo>
                  <a:lnTo>
                    <a:pt x="66" y="48"/>
                  </a:lnTo>
                  <a:lnTo>
                    <a:pt x="66" y="38"/>
                  </a:lnTo>
                  <a:lnTo>
                    <a:pt x="68" y="26"/>
                  </a:lnTo>
                  <a:lnTo>
                    <a:pt x="68" y="6"/>
                  </a:lnTo>
                  <a:lnTo>
                    <a:pt x="6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5826" y="2186"/>
              <a:ext cx="572" cy="1162"/>
            </a:xfrm>
            <a:custGeom>
              <a:avLst/>
              <a:gdLst>
                <a:gd name="T0" fmla="*/ 86 w 572"/>
                <a:gd name="T1" fmla="*/ 0 h 1162"/>
                <a:gd name="T2" fmla="*/ 52 w 572"/>
                <a:gd name="T3" fmla="*/ 6 h 1162"/>
                <a:gd name="T4" fmla="*/ 14 w 572"/>
                <a:gd name="T5" fmla="*/ 38 h 1162"/>
                <a:gd name="T6" fmla="*/ 0 w 572"/>
                <a:gd name="T7" fmla="*/ 86 h 1162"/>
                <a:gd name="T8" fmla="*/ 0 w 572"/>
                <a:gd name="T9" fmla="*/ 508 h 1162"/>
                <a:gd name="T10" fmla="*/ 12 w 572"/>
                <a:gd name="T11" fmla="*/ 530 h 1162"/>
                <a:gd name="T12" fmla="*/ 36 w 572"/>
                <a:gd name="T13" fmla="*/ 542 h 1162"/>
                <a:gd name="T14" fmla="*/ 44 w 572"/>
                <a:gd name="T15" fmla="*/ 544 h 1162"/>
                <a:gd name="T16" fmla="*/ 70 w 572"/>
                <a:gd name="T17" fmla="*/ 536 h 1162"/>
                <a:gd name="T18" fmla="*/ 86 w 572"/>
                <a:gd name="T19" fmla="*/ 516 h 1162"/>
                <a:gd name="T20" fmla="*/ 90 w 572"/>
                <a:gd name="T21" fmla="*/ 186 h 1162"/>
                <a:gd name="T22" fmla="*/ 94 w 572"/>
                <a:gd name="T23" fmla="*/ 178 h 1162"/>
                <a:gd name="T24" fmla="*/ 104 w 572"/>
                <a:gd name="T25" fmla="*/ 174 h 1162"/>
                <a:gd name="T26" fmla="*/ 112 w 572"/>
                <a:gd name="T27" fmla="*/ 178 h 1162"/>
                <a:gd name="T28" fmla="*/ 116 w 572"/>
                <a:gd name="T29" fmla="*/ 1118 h 1162"/>
                <a:gd name="T30" fmla="*/ 120 w 572"/>
                <a:gd name="T31" fmla="*/ 1134 h 1162"/>
                <a:gd name="T32" fmla="*/ 136 w 572"/>
                <a:gd name="T33" fmla="*/ 1154 h 1162"/>
                <a:gd name="T34" fmla="*/ 162 w 572"/>
                <a:gd name="T35" fmla="*/ 1162 h 1162"/>
                <a:gd name="T36" fmla="*/ 234 w 572"/>
                <a:gd name="T37" fmla="*/ 1162 h 1162"/>
                <a:gd name="T38" fmla="*/ 258 w 572"/>
                <a:gd name="T39" fmla="*/ 1150 h 1162"/>
                <a:gd name="T40" fmla="*/ 270 w 572"/>
                <a:gd name="T41" fmla="*/ 1126 h 1162"/>
                <a:gd name="T42" fmla="*/ 270 w 572"/>
                <a:gd name="T43" fmla="*/ 620 h 1162"/>
                <a:gd name="T44" fmla="*/ 280 w 572"/>
                <a:gd name="T45" fmla="*/ 606 h 1162"/>
                <a:gd name="T46" fmla="*/ 286 w 572"/>
                <a:gd name="T47" fmla="*/ 606 h 1162"/>
                <a:gd name="T48" fmla="*/ 300 w 572"/>
                <a:gd name="T49" fmla="*/ 614 h 1162"/>
                <a:gd name="T50" fmla="*/ 300 w 572"/>
                <a:gd name="T51" fmla="*/ 1118 h 1162"/>
                <a:gd name="T52" fmla="*/ 308 w 572"/>
                <a:gd name="T53" fmla="*/ 1142 h 1162"/>
                <a:gd name="T54" fmla="*/ 328 w 572"/>
                <a:gd name="T55" fmla="*/ 1160 h 1162"/>
                <a:gd name="T56" fmla="*/ 410 w 572"/>
                <a:gd name="T57" fmla="*/ 1162 h 1162"/>
                <a:gd name="T58" fmla="*/ 428 w 572"/>
                <a:gd name="T59" fmla="*/ 1160 h 1162"/>
                <a:gd name="T60" fmla="*/ 448 w 572"/>
                <a:gd name="T61" fmla="*/ 1142 h 1162"/>
                <a:gd name="T62" fmla="*/ 456 w 572"/>
                <a:gd name="T63" fmla="*/ 1118 h 1162"/>
                <a:gd name="T64" fmla="*/ 456 w 572"/>
                <a:gd name="T65" fmla="*/ 182 h 1162"/>
                <a:gd name="T66" fmla="*/ 468 w 572"/>
                <a:gd name="T67" fmla="*/ 174 h 1162"/>
                <a:gd name="T68" fmla="*/ 472 w 572"/>
                <a:gd name="T69" fmla="*/ 174 h 1162"/>
                <a:gd name="T70" fmla="*/ 480 w 572"/>
                <a:gd name="T71" fmla="*/ 186 h 1162"/>
                <a:gd name="T72" fmla="*/ 482 w 572"/>
                <a:gd name="T73" fmla="*/ 514 h 1162"/>
                <a:gd name="T74" fmla="*/ 494 w 572"/>
                <a:gd name="T75" fmla="*/ 536 h 1162"/>
                <a:gd name="T76" fmla="*/ 518 w 572"/>
                <a:gd name="T77" fmla="*/ 550 h 1162"/>
                <a:gd name="T78" fmla="*/ 526 w 572"/>
                <a:gd name="T79" fmla="*/ 550 h 1162"/>
                <a:gd name="T80" fmla="*/ 552 w 572"/>
                <a:gd name="T81" fmla="*/ 542 h 1162"/>
                <a:gd name="T82" fmla="*/ 568 w 572"/>
                <a:gd name="T83" fmla="*/ 522 h 1162"/>
                <a:gd name="T84" fmla="*/ 572 w 572"/>
                <a:gd name="T85" fmla="*/ 86 h 1162"/>
                <a:gd name="T86" fmla="*/ 564 w 572"/>
                <a:gd name="T87" fmla="*/ 52 h 1162"/>
                <a:gd name="T88" fmla="*/ 534 w 572"/>
                <a:gd name="T89" fmla="*/ 14 h 1162"/>
                <a:gd name="T90" fmla="*/ 486 w 572"/>
                <a:gd name="T91" fmla="*/ 0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2" h="1162">
                  <a:moveTo>
                    <a:pt x="456" y="0"/>
                  </a:moveTo>
                  <a:lnTo>
                    <a:pt x="116" y="0"/>
                  </a:lnTo>
                  <a:lnTo>
                    <a:pt x="86" y="0"/>
                  </a:lnTo>
                  <a:lnTo>
                    <a:pt x="86" y="0"/>
                  </a:lnTo>
                  <a:lnTo>
                    <a:pt x="68" y="0"/>
                  </a:lnTo>
                  <a:lnTo>
                    <a:pt x="52" y="6"/>
                  </a:lnTo>
                  <a:lnTo>
                    <a:pt x="38" y="14"/>
                  </a:lnTo>
                  <a:lnTo>
                    <a:pt x="24" y="24"/>
                  </a:lnTo>
                  <a:lnTo>
                    <a:pt x="14" y="38"/>
                  </a:lnTo>
                  <a:lnTo>
                    <a:pt x="6" y="52"/>
                  </a:lnTo>
                  <a:lnTo>
                    <a:pt x="0" y="68"/>
                  </a:lnTo>
                  <a:lnTo>
                    <a:pt x="0" y="86"/>
                  </a:lnTo>
                  <a:lnTo>
                    <a:pt x="0" y="498"/>
                  </a:lnTo>
                  <a:lnTo>
                    <a:pt x="0" y="498"/>
                  </a:lnTo>
                  <a:lnTo>
                    <a:pt x="0" y="508"/>
                  </a:lnTo>
                  <a:lnTo>
                    <a:pt x="2" y="516"/>
                  </a:lnTo>
                  <a:lnTo>
                    <a:pt x="6" y="524"/>
                  </a:lnTo>
                  <a:lnTo>
                    <a:pt x="12" y="530"/>
                  </a:lnTo>
                  <a:lnTo>
                    <a:pt x="20" y="536"/>
                  </a:lnTo>
                  <a:lnTo>
                    <a:pt x="26" y="540"/>
                  </a:lnTo>
                  <a:lnTo>
                    <a:pt x="36" y="542"/>
                  </a:lnTo>
                  <a:lnTo>
                    <a:pt x="44" y="544"/>
                  </a:lnTo>
                  <a:lnTo>
                    <a:pt x="44" y="544"/>
                  </a:lnTo>
                  <a:lnTo>
                    <a:pt x="44" y="544"/>
                  </a:lnTo>
                  <a:lnTo>
                    <a:pt x="54" y="542"/>
                  </a:lnTo>
                  <a:lnTo>
                    <a:pt x="62" y="540"/>
                  </a:lnTo>
                  <a:lnTo>
                    <a:pt x="70" y="536"/>
                  </a:lnTo>
                  <a:lnTo>
                    <a:pt x="76" y="530"/>
                  </a:lnTo>
                  <a:lnTo>
                    <a:pt x="82" y="524"/>
                  </a:lnTo>
                  <a:lnTo>
                    <a:pt x="86" y="516"/>
                  </a:lnTo>
                  <a:lnTo>
                    <a:pt x="90" y="508"/>
                  </a:lnTo>
                  <a:lnTo>
                    <a:pt x="90" y="498"/>
                  </a:lnTo>
                  <a:lnTo>
                    <a:pt x="90" y="186"/>
                  </a:lnTo>
                  <a:lnTo>
                    <a:pt x="90" y="186"/>
                  </a:lnTo>
                  <a:lnTo>
                    <a:pt x="92" y="182"/>
                  </a:lnTo>
                  <a:lnTo>
                    <a:pt x="94" y="178"/>
                  </a:lnTo>
                  <a:lnTo>
                    <a:pt x="98" y="174"/>
                  </a:lnTo>
                  <a:lnTo>
                    <a:pt x="104" y="174"/>
                  </a:lnTo>
                  <a:lnTo>
                    <a:pt x="104" y="174"/>
                  </a:lnTo>
                  <a:lnTo>
                    <a:pt x="104" y="174"/>
                  </a:lnTo>
                  <a:lnTo>
                    <a:pt x="108" y="174"/>
                  </a:lnTo>
                  <a:lnTo>
                    <a:pt x="112" y="178"/>
                  </a:lnTo>
                  <a:lnTo>
                    <a:pt x="114" y="182"/>
                  </a:lnTo>
                  <a:lnTo>
                    <a:pt x="116" y="186"/>
                  </a:lnTo>
                  <a:lnTo>
                    <a:pt x="116" y="1118"/>
                  </a:lnTo>
                  <a:lnTo>
                    <a:pt x="116" y="1118"/>
                  </a:lnTo>
                  <a:lnTo>
                    <a:pt x="116" y="1126"/>
                  </a:lnTo>
                  <a:lnTo>
                    <a:pt x="120" y="1134"/>
                  </a:lnTo>
                  <a:lnTo>
                    <a:pt x="124" y="1142"/>
                  </a:lnTo>
                  <a:lnTo>
                    <a:pt x="130" y="1150"/>
                  </a:lnTo>
                  <a:lnTo>
                    <a:pt x="136" y="1154"/>
                  </a:lnTo>
                  <a:lnTo>
                    <a:pt x="144" y="1160"/>
                  </a:lnTo>
                  <a:lnTo>
                    <a:pt x="152" y="1162"/>
                  </a:lnTo>
                  <a:lnTo>
                    <a:pt x="162" y="1162"/>
                  </a:lnTo>
                  <a:lnTo>
                    <a:pt x="224" y="1162"/>
                  </a:lnTo>
                  <a:lnTo>
                    <a:pt x="224" y="1162"/>
                  </a:lnTo>
                  <a:lnTo>
                    <a:pt x="234" y="1162"/>
                  </a:lnTo>
                  <a:lnTo>
                    <a:pt x="242" y="1160"/>
                  </a:lnTo>
                  <a:lnTo>
                    <a:pt x="250" y="1154"/>
                  </a:lnTo>
                  <a:lnTo>
                    <a:pt x="258" y="1150"/>
                  </a:lnTo>
                  <a:lnTo>
                    <a:pt x="262" y="1142"/>
                  </a:lnTo>
                  <a:lnTo>
                    <a:pt x="266" y="1134"/>
                  </a:lnTo>
                  <a:lnTo>
                    <a:pt x="270" y="1126"/>
                  </a:lnTo>
                  <a:lnTo>
                    <a:pt x="270" y="1118"/>
                  </a:lnTo>
                  <a:lnTo>
                    <a:pt x="270" y="620"/>
                  </a:lnTo>
                  <a:lnTo>
                    <a:pt x="270" y="620"/>
                  </a:lnTo>
                  <a:lnTo>
                    <a:pt x="272" y="614"/>
                  </a:lnTo>
                  <a:lnTo>
                    <a:pt x="274" y="610"/>
                  </a:lnTo>
                  <a:lnTo>
                    <a:pt x="280" y="606"/>
                  </a:lnTo>
                  <a:lnTo>
                    <a:pt x="286" y="606"/>
                  </a:lnTo>
                  <a:lnTo>
                    <a:pt x="286" y="606"/>
                  </a:lnTo>
                  <a:lnTo>
                    <a:pt x="286" y="606"/>
                  </a:lnTo>
                  <a:lnTo>
                    <a:pt x="292" y="606"/>
                  </a:lnTo>
                  <a:lnTo>
                    <a:pt x="296" y="610"/>
                  </a:lnTo>
                  <a:lnTo>
                    <a:pt x="300" y="614"/>
                  </a:lnTo>
                  <a:lnTo>
                    <a:pt x="300" y="620"/>
                  </a:lnTo>
                  <a:lnTo>
                    <a:pt x="300" y="1118"/>
                  </a:lnTo>
                  <a:lnTo>
                    <a:pt x="300" y="1118"/>
                  </a:lnTo>
                  <a:lnTo>
                    <a:pt x="302" y="1126"/>
                  </a:lnTo>
                  <a:lnTo>
                    <a:pt x="304" y="1134"/>
                  </a:lnTo>
                  <a:lnTo>
                    <a:pt x="308" y="1142"/>
                  </a:lnTo>
                  <a:lnTo>
                    <a:pt x="314" y="1150"/>
                  </a:lnTo>
                  <a:lnTo>
                    <a:pt x="320" y="1154"/>
                  </a:lnTo>
                  <a:lnTo>
                    <a:pt x="328" y="1160"/>
                  </a:lnTo>
                  <a:lnTo>
                    <a:pt x="336" y="1162"/>
                  </a:lnTo>
                  <a:lnTo>
                    <a:pt x="346" y="1162"/>
                  </a:lnTo>
                  <a:lnTo>
                    <a:pt x="410" y="1162"/>
                  </a:lnTo>
                  <a:lnTo>
                    <a:pt x="410" y="1162"/>
                  </a:lnTo>
                  <a:lnTo>
                    <a:pt x="418" y="1162"/>
                  </a:lnTo>
                  <a:lnTo>
                    <a:pt x="428" y="1160"/>
                  </a:lnTo>
                  <a:lnTo>
                    <a:pt x="436" y="1154"/>
                  </a:lnTo>
                  <a:lnTo>
                    <a:pt x="442" y="1150"/>
                  </a:lnTo>
                  <a:lnTo>
                    <a:pt x="448" y="1142"/>
                  </a:lnTo>
                  <a:lnTo>
                    <a:pt x="452" y="1134"/>
                  </a:lnTo>
                  <a:lnTo>
                    <a:pt x="454" y="1126"/>
                  </a:lnTo>
                  <a:lnTo>
                    <a:pt x="456" y="1118"/>
                  </a:lnTo>
                  <a:lnTo>
                    <a:pt x="456" y="186"/>
                  </a:lnTo>
                  <a:lnTo>
                    <a:pt x="456" y="186"/>
                  </a:lnTo>
                  <a:lnTo>
                    <a:pt x="456" y="182"/>
                  </a:lnTo>
                  <a:lnTo>
                    <a:pt x="458" y="178"/>
                  </a:lnTo>
                  <a:lnTo>
                    <a:pt x="462" y="174"/>
                  </a:lnTo>
                  <a:lnTo>
                    <a:pt x="468" y="174"/>
                  </a:lnTo>
                  <a:lnTo>
                    <a:pt x="468" y="174"/>
                  </a:lnTo>
                  <a:lnTo>
                    <a:pt x="468" y="174"/>
                  </a:lnTo>
                  <a:lnTo>
                    <a:pt x="472" y="174"/>
                  </a:lnTo>
                  <a:lnTo>
                    <a:pt x="476" y="178"/>
                  </a:lnTo>
                  <a:lnTo>
                    <a:pt x="480" y="182"/>
                  </a:lnTo>
                  <a:lnTo>
                    <a:pt x="480" y="186"/>
                  </a:lnTo>
                  <a:lnTo>
                    <a:pt x="480" y="504"/>
                  </a:lnTo>
                  <a:lnTo>
                    <a:pt x="480" y="504"/>
                  </a:lnTo>
                  <a:lnTo>
                    <a:pt x="482" y="514"/>
                  </a:lnTo>
                  <a:lnTo>
                    <a:pt x="484" y="522"/>
                  </a:lnTo>
                  <a:lnTo>
                    <a:pt x="488" y="530"/>
                  </a:lnTo>
                  <a:lnTo>
                    <a:pt x="494" y="536"/>
                  </a:lnTo>
                  <a:lnTo>
                    <a:pt x="500" y="542"/>
                  </a:lnTo>
                  <a:lnTo>
                    <a:pt x="508" y="546"/>
                  </a:lnTo>
                  <a:lnTo>
                    <a:pt x="518" y="550"/>
                  </a:lnTo>
                  <a:lnTo>
                    <a:pt x="526" y="550"/>
                  </a:lnTo>
                  <a:lnTo>
                    <a:pt x="526" y="550"/>
                  </a:lnTo>
                  <a:lnTo>
                    <a:pt x="526" y="550"/>
                  </a:lnTo>
                  <a:lnTo>
                    <a:pt x="536" y="550"/>
                  </a:lnTo>
                  <a:lnTo>
                    <a:pt x="544" y="546"/>
                  </a:lnTo>
                  <a:lnTo>
                    <a:pt x="552" y="542"/>
                  </a:lnTo>
                  <a:lnTo>
                    <a:pt x="558" y="536"/>
                  </a:lnTo>
                  <a:lnTo>
                    <a:pt x="564" y="530"/>
                  </a:lnTo>
                  <a:lnTo>
                    <a:pt x="568" y="522"/>
                  </a:lnTo>
                  <a:lnTo>
                    <a:pt x="570" y="514"/>
                  </a:lnTo>
                  <a:lnTo>
                    <a:pt x="572" y="504"/>
                  </a:lnTo>
                  <a:lnTo>
                    <a:pt x="572" y="86"/>
                  </a:lnTo>
                  <a:lnTo>
                    <a:pt x="572" y="86"/>
                  </a:lnTo>
                  <a:lnTo>
                    <a:pt x="570" y="68"/>
                  </a:lnTo>
                  <a:lnTo>
                    <a:pt x="564" y="52"/>
                  </a:lnTo>
                  <a:lnTo>
                    <a:pt x="556" y="38"/>
                  </a:lnTo>
                  <a:lnTo>
                    <a:pt x="546" y="24"/>
                  </a:lnTo>
                  <a:lnTo>
                    <a:pt x="534" y="14"/>
                  </a:lnTo>
                  <a:lnTo>
                    <a:pt x="518" y="6"/>
                  </a:lnTo>
                  <a:lnTo>
                    <a:pt x="502" y="0"/>
                  </a:lnTo>
                  <a:lnTo>
                    <a:pt x="486" y="0"/>
                  </a:lnTo>
                  <a:lnTo>
                    <a:pt x="456"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5962" y="1872"/>
              <a:ext cx="300" cy="222"/>
            </a:xfrm>
            <a:custGeom>
              <a:avLst/>
              <a:gdLst>
                <a:gd name="T0" fmla="*/ 150 w 300"/>
                <a:gd name="T1" fmla="*/ 0 h 222"/>
                <a:gd name="T2" fmla="*/ 150 w 300"/>
                <a:gd name="T3" fmla="*/ 0 h 222"/>
                <a:gd name="T4" fmla="*/ 124 w 300"/>
                <a:gd name="T5" fmla="*/ 2 h 222"/>
                <a:gd name="T6" fmla="*/ 98 w 300"/>
                <a:gd name="T7" fmla="*/ 4 h 222"/>
                <a:gd name="T8" fmla="*/ 76 w 300"/>
                <a:gd name="T9" fmla="*/ 8 h 222"/>
                <a:gd name="T10" fmla="*/ 54 w 300"/>
                <a:gd name="T11" fmla="*/ 12 h 222"/>
                <a:gd name="T12" fmla="*/ 36 w 300"/>
                <a:gd name="T13" fmla="*/ 18 h 222"/>
                <a:gd name="T14" fmla="*/ 22 w 300"/>
                <a:gd name="T15" fmla="*/ 24 h 222"/>
                <a:gd name="T16" fmla="*/ 12 w 300"/>
                <a:gd name="T17" fmla="*/ 30 h 222"/>
                <a:gd name="T18" fmla="*/ 4 w 300"/>
                <a:gd name="T19" fmla="*/ 38 h 222"/>
                <a:gd name="T20" fmla="*/ 4 w 300"/>
                <a:gd name="T21" fmla="*/ 38 h 222"/>
                <a:gd name="T22" fmla="*/ 0 w 300"/>
                <a:gd name="T23" fmla="*/ 56 h 222"/>
                <a:gd name="T24" fmla="*/ 0 w 300"/>
                <a:gd name="T25" fmla="*/ 74 h 222"/>
                <a:gd name="T26" fmla="*/ 0 w 300"/>
                <a:gd name="T27" fmla="*/ 74 h 222"/>
                <a:gd name="T28" fmla="*/ 0 w 300"/>
                <a:gd name="T29" fmla="*/ 88 h 222"/>
                <a:gd name="T30" fmla="*/ 2 w 300"/>
                <a:gd name="T31" fmla="*/ 104 h 222"/>
                <a:gd name="T32" fmla="*/ 6 w 300"/>
                <a:gd name="T33" fmla="*/ 118 h 222"/>
                <a:gd name="T34" fmla="*/ 12 w 300"/>
                <a:gd name="T35" fmla="*/ 132 h 222"/>
                <a:gd name="T36" fmla="*/ 18 w 300"/>
                <a:gd name="T37" fmla="*/ 144 h 222"/>
                <a:gd name="T38" fmla="*/ 26 w 300"/>
                <a:gd name="T39" fmla="*/ 158 h 222"/>
                <a:gd name="T40" fmla="*/ 34 w 300"/>
                <a:gd name="T41" fmla="*/ 168 h 222"/>
                <a:gd name="T42" fmla="*/ 44 w 300"/>
                <a:gd name="T43" fmla="*/ 180 h 222"/>
                <a:gd name="T44" fmla="*/ 54 w 300"/>
                <a:gd name="T45" fmla="*/ 188 h 222"/>
                <a:gd name="T46" fmla="*/ 66 w 300"/>
                <a:gd name="T47" fmla="*/ 198 h 222"/>
                <a:gd name="T48" fmla="*/ 78 w 300"/>
                <a:gd name="T49" fmla="*/ 204 h 222"/>
                <a:gd name="T50" fmla="*/ 92 w 300"/>
                <a:gd name="T51" fmla="*/ 212 h 222"/>
                <a:gd name="T52" fmla="*/ 104 w 300"/>
                <a:gd name="T53" fmla="*/ 216 h 222"/>
                <a:gd name="T54" fmla="*/ 120 w 300"/>
                <a:gd name="T55" fmla="*/ 220 h 222"/>
                <a:gd name="T56" fmla="*/ 134 w 300"/>
                <a:gd name="T57" fmla="*/ 222 h 222"/>
                <a:gd name="T58" fmla="*/ 150 w 300"/>
                <a:gd name="T59" fmla="*/ 222 h 222"/>
                <a:gd name="T60" fmla="*/ 150 w 300"/>
                <a:gd name="T61" fmla="*/ 222 h 222"/>
                <a:gd name="T62" fmla="*/ 164 w 300"/>
                <a:gd name="T63" fmla="*/ 222 h 222"/>
                <a:gd name="T64" fmla="*/ 180 w 300"/>
                <a:gd name="T65" fmla="*/ 220 h 222"/>
                <a:gd name="T66" fmla="*/ 194 w 300"/>
                <a:gd name="T67" fmla="*/ 216 h 222"/>
                <a:gd name="T68" fmla="*/ 208 w 300"/>
                <a:gd name="T69" fmla="*/ 212 h 222"/>
                <a:gd name="T70" fmla="*/ 220 w 300"/>
                <a:gd name="T71" fmla="*/ 204 h 222"/>
                <a:gd name="T72" fmla="*/ 234 w 300"/>
                <a:gd name="T73" fmla="*/ 198 h 222"/>
                <a:gd name="T74" fmla="*/ 244 w 300"/>
                <a:gd name="T75" fmla="*/ 188 h 222"/>
                <a:gd name="T76" fmla="*/ 256 w 300"/>
                <a:gd name="T77" fmla="*/ 180 h 222"/>
                <a:gd name="T78" fmla="*/ 264 w 300"/>
                <a:gd name="T79" fmla="*/ 168 h 222"/>
                <a:gd name="T80" fmla="*/ 274 w 300"/>
                <a:gd name="T81" fmla="*/ 158 h 222"/>
                <a:gd name="T82" fmla="*/ 282 w 300"/>
                <a:gd name="T83" fmla="*/ 144 h 222"/>
                <a:gd name="T84" fmla="*/ 288 w 300"/>
                <a:gd name="T85" fmla="*/ 132 h 222"/>
                <a:gd name="T86" fmla="*/ 292 w 300"/>
                <a:gd name="T87" fmla="*/ 118 h 222"/>
                <a:gd name="T88" fmla="*/ 296 w 300"/>
                <a:gd name="T89" fmla="*/ 104 h 222"/>
                <a:gd name="T90" fmla="*/ 298 w 300"/>
                <a:gd name="T91" fmla="*/ 88 h 222"/>
                <a:gd name="T92" fmla="*/ 300 w 300"/>
                <a:gd name="T93" fmla="*/ 74 h 222"/>
                <a:gd name="T94" fmla="*/ 300 w 300"/>
                <a:gd name="T95" fmla="*/ 74 h 222"/>
                <a:gd name="T96" fmla="*/ 298 w 300"/>
                <a:gd name="T97" fmla="*/ 56 h 222"/>
                <a:gd name="T98" fmla="*/ 294 w 300"/>
                <a:gd name="T99" fmla="*/ 38 h 222"/>
                <a:gd name="T100" fmla="*/ 294 w 300"/>
                <a:gd name="T101" fmla="*/ 38 h 222"/>
                <a:gd name="T102" fmla="*/ 288 w 300"/>
                <a:gd name="T103" fmla="*/ 30 h 222"/>
                <a:gd name="T104" fmla="*/ 276 w 300"/>
                <a:gd name="T105" fmla="*/ 24 h 222"/>
                <a:gd name="T106" fmla="*/ 262 w 300"/>
                <a:gd name="T107" fmla="*/ 18 h 222"/>
                <a:gd name="T108" fmla="*/ 244 w 300"/>
                <a:gd name="T109" fmla="*/ 12 h 222"/>
                <a:gd name="T110" fmla="*/ 224 w 300"/>
                <a:gd name="T111" fmla="*/ 8 h 222"/>
                <a:gd name="T112" fmla="*/ 200 w 300"/>
                <a:gd name="T113" fmla="*/ 4 h 222"/>
                <a:gd name="T114" fmla="*/ 176 w 300"/>
                <a:gd name="T115" fmla="*/ 2 h 222"/>
                <a:gd name="T116" fmla="*/ 150 w 300"/>
                <a:gd name="T117" fmla="*/ 0 h 222"/>
                <a:gd name="T118" fmla="*/ 150 w 300"/>
                <a:gd name="T1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222">
                  <a:moveTo>
                    <a:pt x="150" y="0"/>
                  </a:moveTo>
                  <a:lnTo>
                    <a:pt x="150" y="0"/>
                  </a:lnTo>
                  <a:lnTo>
                    <a:pt x="124" y="2"/>
                  </a:lnTo>
                  <a:lnTo>
                    <a:pt x="98" y="4"/>
                  </a:lnTo>
                  <a:lnTo>
                    <a:pt x="76" y="8"/>
                  </a:lnTo>
                  <a:lnTo>
                    <a:pt x="54" y="12"/>
                  </a:lnTo>
                  <a:lnTo>
                    <a:pt x="36" y="18"/>
                  </a:lnTo>
                  <a:lnTo>
                    <a:pt x="22" y="24"/>
                  </a:lnTo>
                  <a:lnTo>
                    <a:pt x="12" y="30"/>
                  </a:lnTo>
                  <a:lnTo>
                    <a:pt x="4" y="38"/>
                  </a:lnTo>
                  <a:lnTo>
                    <a:pt x="4" y="38"/>
                  </a:lnTo>
                  <a:lnTo>
                    <a:pt x="0" y="56"/>
                  </a:lnTo>
                  <a:lnTo>
                    <a:pt x="0" y="74"/>
                  </a:lnTo>
                  <a:lnTo>
                    <a:pt x="0" y="74"/>
                  </a:lnTo>
                  <a:lnTo>
                    <a:pt x="0" y="88"/>
                  </a:lnTo>
                  <a:lnTo>
                    <a:pt x="2" y="104"/>
                  </a:lnTo>
                  <a:lnTo>
                    <a:pt x="6" y="118"/>
                  </a:lnTo>
                  <a:lnTo>
                    <a:pt x="12" y="132"/>
                  </a:lnTo>
                  <a:lnTo>
                    <a:pt x="18" y="144"/>
                  </a:lnTo>
                  <a:lnTo>
                    <a:pt x="26" y="158"/>
                  </a:lnTo>
                  <a:lnTo>
                    <a:pt x="34" y="168"/>
                  </a:lnTo>
                  <a:lnTo>
                    <a:pt x="44" y="180"/>
                  </a:lnTo>
                  <a:lnTo>
                    <a:pt x="54" y="188"/>
                  </a:lnTo>
                  <a:lnTo>
                    <a:pt x="66" y="198"/>
                  </a:lnTo>
                  <a:lnTo>
                    <a:pt x="78" y="204"/>
                  </a:lnTo>
                  <a:lnTo>
                    <a:pt x="92" y="212"/>
                  </a:lnTo>
                  <a:lnTo>
                    <a:pt x="104" y="216"/>
                  </a:lnTo>
                  <a:lnTo>
                    <a:pt x="120" y="220"/>
                  </a:lnTo>
                  <a:lnTo>
                    <a:pt x="134" y="222"/>
                  </a:lnTo>
                  <a:lnTo>
                    <a:pt x="150" y="222"/>
                  </a:lnTo>
                  <a:lnTo>
                    <a:pt x="150" y="222"/>
                  </a:lnTo>
                  <a:lnTo>
                    <a:pt x="164" y="222"/>
                  </a:lnTo>
                  <a:lnTo>
                    <a:pt x="180" y="220"/>
                  </a:lnTo>
                  <a:lnTo>
                    <a:pt x="194" y="216"/>
                  </a:lnTo>
                  <a:lnTo>
                    <a:pt x="208" y="212"/>
                  </a:lnTo>
                  <a:lnTo>
                    <a:pt x="220" y="204"/>
                  </a:lnTo>
                  <a:lnTo>
                    <a:pt x="234" y="198"/>
                  </a:lnTo>
                  <a:lnTo>
                    <a:pt x="244" y="188"/>
                  </a:lnTo>
                  <a:lnTo>
                    <a:pt x="256" y="180"/>
                  </a:lnTo>
                  <a:lnTo>
                    <a:pt x="264" y="168"/>
                  </a:lnTo>
                  <a:lnTo>
                    <a:pt x="274" y="158"/>
                  </a:lnTo>
                  <a:lnTo>
                    <a:pt x="282" y="144"/>
                  </a:lnTo>
                  <a:lnTo>
                    <a:pt x="288" y="132"/>
                  </a:lnTo>
                  <a:lnTo>
                    <a:pt x="292" y="118"/>
                  </a:lnTo>
                  <a:lnTo>
                    <a:pt x="296" y="104"/>
                  </a:lnTo>
                  <a:lnTo>
                    <a:pt x="298" y="88"/>
                  </a:lnTo>
                  <a:lnTo>
                    <a:pt x="300" y="74"/>
                  </a:lnTo>
                  <a:lnTo>
                    <a:pt x="300" y="74"/>
                  </a:lnTo>
                  <a:lnTo>
                    <a:pt x="298" y="56"/>
                  </a:lnTo>
                  <a:lnTo>
                    <a:pt x="294" y="38"/>
                  </a:lnTo>
                  <a:lnTo>
                    <a:pt x="294" y="38"/>
                  </a:lnTo>
                  <a:lnTo>
                    <a:pt x="288" y="30"/>
                  </a:lnTo>
                  <a:lnTo>
                    <a:pt x="276" y="24"/>
                  </a:lnTo>
                  <a:lnTo>
                    <a:pt x="262" y="18"/>
                  </a:lnTo>
                  <a:lnTo>
                    <a:pt x="244" y="12"/>
                  </a:lnTo>
                  <a:lnTo>
                    <a:pt x="224" y="8"/>
                  </a:lnTo>
                  <a:lnTo>
                    <a:pt x="200" y="4"/>
                  </a:lnTo>
                  <a:lnTo>
                    <a:pt x="176" y="2"/>
                  </a:lnTo>
                  <a:lnTo>
                    <a:pt x="150" y="0"/>
                  </a:lnTo>
                  <a:lnTo>
                    <a:pt x="15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6166" y="2296"/>
              <a:ext cx="68" cy="80"/>
            </a:xfrm>
            <a:custGeom>
              <a:avLst/>
              <a:gdLst>
                <a:gd name="T0" fmla="*/ 68 w 68"/>
                <a:gd name="T1" fmla="*/ 6 h 80"/>
                <a:gd name="T2" fmla="*/ 68 w 68"/>
                <a:gd name="T3" fmla="*/ 6 h 80"/>
                <a:gd name="T4" fmla="*/ 60 w 68"/>
                <a:gd name="T5" fmla="*/ 8 h 80"/>
                <a:gd name="T6" fmla="*/ 54 w 68"/>
                <a:gd name="T7" fmla="*/ 8 h 80"/>
                <a:gd name="T8" fmla="*/ 54 w 68"/>
                <a:gd name="T9" fmla="*/ 8 h 80"/>
                <a:gd name="T10" fmla="*/ 46 w 68"/>
                <a:gd name="T11" fmla="*/ 8 h 80"/>
                <a:gd name="T12" fmla="*/ 40 w 68"/>
                <a:gd name="T13" fmla="*/ 6 h 80"/>
                <a:gd name="T14" fmla="*/ 36 w 68"/>
                <a:gd name="T15" fmla="*/ 2 h 80"/>
                <a:gd name="T16" fmla="*/ 34 w 68"/>
                <a:gd name="T17" fmla="*/ 0 h 80"/>
                <a:gd name="T18" fmla="*/ 34 w 68"/>
                <a:gd name="T19" fmla="*/ 0 h 80"/>
                <a:gd name="T20" fmla="*/ 30 w 68"/>
                <a:gd name="T21" fmla="*/ 2 h 80"/>
                <a:gd name="T22" fmla="*/ 26 w 68"/>
                <a:gd name="T23" fmla="*/ 6 h 80"/>
                <a:gd name="T24" fmla="*/ 20 w 68"/>
                <a:gd name="T25" fmla="*/ 8 h 80"/>
                <a:gd name="T26" fmla="*/ 14 w 68"/>
                <a:gd name="T27" fmla="*/ 8 h 80"/>
                <a:gd name="T28" fmla="*/ 14 w 68"/>
                <a:gd name="T29" fmla="*/ 8 h 80"/>
                <a:gd name="T30" fmla="*/ 6 w 68"/>
                <a:gd name="T31" fmla="*/ 8 h 80"/>
                <a:gd name="T32" fmla="*/ 0 w 68"/>
                <a:gd name="T33" fmla="*/ 6 h 80"/>
                <a:gd name="T34" fmla="*/ 0 w 68"/>
                <a:gd name="T35" fmla="*/ 6 h 80"/>
                <a:gd name="T36" fmla="*/ 0 w 68"/>
                <a:gd name="T37" fmla="*/ 26 h 80"/>
                <a:gd name="T38" fmla="*/ 0 w 68"/>
                <a:gd name="T39" fmla="*/ 36 h 80"/>
                <a:gd name="T40" fmla="*/ 2 w 68"/>
                <a:gd name="T41" fmla="*/ 48 h 80"/>
                <a:gd name="T42" fmla="*/ 2 w 68"/>
                <a:gd name="T43" fmla="*/ 48 h 80"/>
                <a:gd name="T44" fmla="*/ 4 w 68"/>
                <a:gd name="T45" fmla="*/ 54 h 80"/>
                <a:gd name="T46" fmla="*/ 10 w 68"/>
                <a:gd name="T47" fmla="*/ 60 h 80"/>
                <a:gd name="T48" fmla="*/ 14 w 68"/>
                <a:gd name="T49" fmla="*/ 66 h 80"/>
                <a:gd name="T50" fmla="*/ 20 w 68"/>
                <a:gd name="T51" fmla="*/ 70 h 80"/>
                <a:gd name="T52" fmla="*/ 20 w 68"/>
                <a:gd name="T53" fmla="*/ 70 h 80"/>
                <a:gd name="T54" fmla="*/ 32 w 68"/>
                <a:gd name="T55" fmla="*/ 76 h 80"/>
                <a:gd name="T56" fmla="*/ 34 w 68"/>
                <a:gd name="T57" fmla="*/ 80 h 80"/>
                <a:gd name="T58" fmla="*/ 34 w 68"/>
                <a:gd name="T59" fmla="*/ 80 h 80"/>
                <a:gd name="T60" fmla="*/ 36 w 68"/>
                <a:gd name="T61" fmla="*/ 76 h 80"/>
                <a:gd name="T62" fmla="*/ 46 w 68"/>
                <a:gd name="T63" fmla="*/ 70 h 80"/>
                <a:gd name="T64" fmla="*/ 46 w 68"/>
                <a:gd name="T65" fmla="*/ 70 h 80"/>
                <a:gd name="T66" fmla="*/ 52 w 68"/>
                <a:gd name="T67" fmla="*/ 66 h 80"/>
                <a:gd name="T68" fmla="*/ 58 w 68"/>
                <a:gd name="T69" fmla="*/ 60 h 80"/>
                <a:gd name="T70" fmla="*/ 62 w 68"/>
                <a:gd name="T71" fmla="*/ 54 h 80"/>
                <a:gd name="T72" fmla="*/ 66 w 68"/>
                <a:gd name="T73" fmla="*/ 48 h 80"/>
                <a:gd name="T74" fmla="*/ 66 w 68"/>
                <a:gd name="T75" fmla="*/ 48 h 80"/>
                <a:gd name="T76" fmla="*/ 66 w 68"/>
                <a:gd name="T77" fmla="*/ 36 h 80"/>
                <a:gd name="T78" fmla="*/ 68 w 68"/>
                <a:gd name="T79" fmla="*/ 26 h 80"/>
                <a:gd name="T80" fmla="*/ 68 w 68"/>
                <a:gd name="T81" fmla="*/ 6 h 80"/>
                <a:gd name="T82" fmla="*/ 68 w 68"/>
                <a:gd name="T83"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 h="80">
                  <a:moveTo>
                    <a:pt x="68" y="6"/>
                  </a:moveTo>
                  <a:lnTo>
                    <a:pt x="68" y="6"/>
                  </a:lnTo>
                  <a:lnTo>
                    <a:pt x="60" y="8"/>
                  </a:lnTo>
                  <a:lnTo>
                    <a:pt x="54" y="8"/>
                  </a:lnTo>
                  <a:lnTo>
                    <a:pt x="54" y="8"/>
                  </a:lnTo>
                  <a:lnTo>
                    <a:pt x="46" y="8"/>
                  </a:lnTo>
                  <a:lnTo>
                    <a:pt x="40" y="6"/>
                  </a:lnTo>
                  <a:lnTo>
                    <a:pt x="36" y="2"/>
                  </a:lnTo>
                  <a:lnTo>
                    <a:pt x="34" y="0"/>
                  </a:lnTo>
                  <a:lnTo>
                    <a:pt x="34" y="0"/>
                  </a:lnTo>
                  <a:lnTo>
                    <a:pt x="30" y="2"/>
                  </a:lnTo>
                  <a:lnTo>
                    <a:pt x="26" y="6"/>
                  </a:lnTo>
                  <a:lnTo>
                    <a:pt x="20" y="8"/>
                  </a:lnTo>
                  <a:lnTo>
                    <a:pt x="14" y="8"/>
                  </a:lnTo>
                  <a:lnTo>
                    <a:pt x="14" y="8"/>
                  </a:lnTo>
                  <a:lnTo>
                    <a:pt x="6" y="8"/>
                  </a:lnTo>
                  <a:lnTo>
                    <a:pt x="0" y="6"/>
                  </a:lnTo>
                  <a:lnTo>
                    <a:pt x="0" y="6"/>
                  </a:lnTo>
                  <a:lnTo>
                    <a:pt x="0" y="26"/>
                  </a:lnTo>
                  <a:lnTo>
                    <a:pt x="0" y="36"/>
                  </a:lnTo>
                  <a:lnTo>
                    <a:pt x="2" y="48"/>
                  </a:lnTo>
                  <a:lnTo>
                    <a:pt x="2" y="48"/>
                  </a:lnTo>
                  <a:lnTo>
                    <a:pt x="4" y="54"/>
                  </a:lnTo>
                  <a:lnTo>
                    <a:pt x="10" y="60"/>
                  </a:lnTo>
                  <a:lnTo>
                    <a:pt x="14" y="66"/>
                  </a:lnTo>
                  <a:lnTo>
                    <a:pt x="20" y="70"/>
                  </a:lnTo>
                  <a:lnTo>
                    <a:pt x="20" y="70"/>
                  </a:lnTo>
                  <a:lnTo>
                    <a:pt x="32" y="76"/>
                  </a:lnTo>
                  <a:lnTo>
                    <a:pt x="34" y="80"/>
                  </a:lnTo>
                  <a:lnTo>
                    <a:pt x="34" y="80"/>
                  </a:lnTo>
                  <a:lnTo>
                    <a:pt x="36" y="76"/>
                  </a:lnTo>
                  <a:lnTo>
                    <a:pt x="46" y="70"/>
                  </a:lnTo>
                  <a:lnTo>
                    <a:pt x="46" y="70"/>
                  </a:lnTo>
                  <a:lnTo>
                    <a:pt x="52" y="66"/>
                  </a:lnTo>
                  <a:lnTo>
                    <a:pt x="58" y="60"/>
                  </a:lnTo>
                  <a:lnTo>
                    <a:pt x="62" y="54"/>
                  </a:lnTo>
                  <a:lnTo>
                    <a:pt x="66" y="48"/>
                  </a:lnTo>
                  <a:lnTo>
                    <a:pt x="66" y="48"/>
                  </a:lnTo>
                  <a:lnTo>
                    <a:pt x="66" y="36"/>
                  </a:lnTo>
                  <a:lnTo>
                    <a:pt x="68" y="26"/>
                  </a:lnTo>
                  <a:lnTo>
                    <a:pt x="68" y="6"/>
                  </a:lnTo>
                  <a:lnTo>
                    <a:pt x="6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TextBox 18"/>
          <p:cNvSpPr txBox="1"/>
          <p:nvPr/>
        </p:nvSpPr>
        <p:spPr>
          <a:xfrm>
            <a:off x="5283200" y="1595533"/>
            <a:ext cx="2154821" cy="369332"/>
          </a:xfrm>
          <a:prstGeom prst="rect">
            <a:avLst/>
          </a:prstGeom>
          <a:noFill/>
        </p:spPr>
        <p:txBody>
          <a:bodyPr wrap="none" rtlCol="0">
            <a:spAutoFit/>
          </a:bodyPr>
          <a:lstStyle/>
          <a:p>
            <a:r>
              <a:rPr lang="en-US" dirty="0"/>
              <a:t>Hacking and cracking</a:t>
            </a:r>
          </a:p>
        </p:txBody>
      </p:sp>
      <p:sp>
        <p:nvSpPr>
          <p:cNvPr id="20" name="TextBox 19"/>
          <p:cNvSpPr txBox="1"/>
          <p:nvPr/>
        </p:nvSpPr>
        <p:spPr>
          <a:xfrm>
            <a:off x="8819064" y="1595533"/>
            <a:ext cx="1975092" cy="369332"/>
          </a:xfrm>
          <a:prstGeom prst="rect">
            <a:avLst/>
          </a:prstGeom>
          <a:noFill/>
        </p:spPr>
        <p:txBody>
          <a:bodyPr wrap="none" rtlCol="0">
            <a:spAutoFit/>
          </a:bodyPr>
          <a:lstStyle/>
          <a:p>
            <a:r>
              <a:rPr lang="en-US" dirty="0"/>
              <a:t>Penetration testing</a:t>
            </a:r>
          </a:p>
        </p:txBody>
      </p:sp>
      <p:sp>
        <p:nvSpPr>
          <p:cNvPr id="21" name="TextBox 20"/>
          <p:cNvSpPr txBox="1"/>
          <p:nvPr/>
        </p:nvSpPr>
        <p:spPr>
          <a:xfrm rot="20648976">
            <a:off x="5485322" y="2946128"/>
            <a:ext cx="1673856" cy="1015663"/>
          </a:xfrm>
          <a:prstGeom prst="rect">
            <a:avLst/>
          </a:prstGeom>
          <a:noFill/>
        </p:spPr>
        <p:txBody>
          <a:bodyPr wrap="none" rtlCol="0">
            <a:spAutoFit/>
          </a:bodyPr>
          <a:lstStyle/>
          <a:p>
            <a:r>
              <a:rPr lang="en-US" sz="6000" dirty="0">
                <a:ln>
                  <a:solidFill>
                    <a:schemeClr val="bg1"/>
                  </a:solidFill>
                </a:ln>
                <a:solidFill>
                  <a:srgbClr val="C00000"/>
                </a:solidFill>
                <a:latin typeface="Stencil" panose="040409050D0802020404" pitchFamily="82" charset="0"/>
              </a:rPr>
              <a:t>Bad</a:t>
            </a:r>
          </a:p>
        </p:txBody>
      </p:sp>
      <p:sp>
        <p:nvSpPr>
          <p:cNvPr id="22" name="TextBox 21"/>
          <p:cNvSpPr txBox="1"/>
          <p:nvPr/>
        </p:nvSpPr>
        <p:spPr>
          <a:xfrm rot="21125569">
            <a:off x="8657994" y="2946128"/>
            <a:ext cx="2135521" cy="1015663"/>
          </a:xfrm>
          <a:prstGeom prst="rect">
            <a:avLst/>
          </a:prstGeom>
          <a:noFill/>
        </p:spPr>
        <p:txBody>
          <a:bodyPr wrap="none" rtlCol="0">
            <a:spAutoFit/>
          </a:bodyPr>
          <a:lstStyle/>
          <a:p>
            <a:r>
              <a:rPr lang="en-US" sz="6000" dirty="0">
                <a:ln>
                  <a:solidFill>
                    <a:schemeClr val="bg1"/>
                  </a:solidFill>
                </a:ln>
                <a:solidFill>
                  <a:srgbClr val="00B050"/>
                </a:solidFill>
                <a:latin typeface="Stencil" panose="040409050D0802020404" pitchFamily="82" charset="0"/>
              </a:rPr>
              <a:t>GOOD</a:t>
            </a:r>
          </a:p>
        </p:txBody>
      </p:sp>
      <p:sp>
        <p:nvSpPr>
          <p:cNvPr id="23" name="TextBox 22"/>
          <p:cNvSpPr txBox="1"/>
          <p:nvPr/>
        </p:nvSpPr>
        <p:spPr>
          <a:xfrm>
            <a:off x="5283200" y="5091073"/>
            <a:ext cx="2117503" cy="369332"/>
          </a:xfrm>
          <a:prstGeom prst="rect">
            <a:avLst/>
          </a:prstGeom>
          <a:noFill/>
        </p:spPr>
        <p:txBody>
          <a:bodyPr wrap="none" rtlCol="0">
            <a:spAutoFit/>
          </a:bodyPr>
          <a:lstStyle/>
          <a:p>
            <a:r>
              <a:rPr lang="en-US" dirty="0"/>
              <a:t>Unauthorized access</a:t>
            </a:r>
          </a:p>
        </p:txBody>
      </p:sp>
      <p:sp>
        <p:nvSpPr>
          <p:cNvPr id="24" name="TextBox 23"/>
          <p:cNvSpPr txBox="1"/>
          <p:nvPr/>
        </p:nvSpPr>
        <p:spPr>
          <a:xfrm>
            <a:off x="8642460" y="5091073"/>
            <a:ext cx="2336858" cy="369332"/>
          </a:xfrm>
          <a:prstGeom prst="rect">
            <a:avLst/>
          </a:prstGeom>
          <a:noFill/>
        </p:spPr>
        <p:txBody>
          <a:bodyPr wrap="none" rtlCol="0">
            <a:spAutoFit/>
          </a:bodyPr>
          <a:lstStyle/>
          <a:p>
            <a:r>
              <a:rPr lang="en-US" dirty="0"/>
              <a:t>Tests for vulnerabilities</a:t>
            </a:r>
          </a:p>
        </p:txBody>
      </p:sp>
    </p:spTree>
    <p:extLst>
      <p:ext uri="{BB962C8B-B14F-4D97-AF65-F5344CB8AC3E}">
        <p14:creationId xmlns:p14="http://schemas.microsoft.com/office/powerpoint/2010/main" val="575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pPr lvl="0"/>
            <a:r>
              <a:rPr lang="en-US"/>
              <a:t>If you are performing external penetration testing for an organization, who in the organizational chart should give you permission to perform the testing?</a:t>
            </a:r>
          </a:p>
          <a:p>
            <a:pPr lvl="0"/>
            <a:r>
              <a:rPr lang="en-US"/>
              <a:t>With which type of attack would you typically start your penetration testing: physical, technical, or social? Why?</a:t>
            </a:r>
          </a:p>
          <a:p>
            <a:endParaRPr lang="en-US" dirty="0"/>
          </a:p>
        </p:txBody>
      </p:sp>
      <p:sp>
        <p:nvSpPr>
          <p:cNvPr id="2" name="Title 1"/>
          <p:cNvSpPr>
            <a:spLocks noGrp="1"/>
          </p:cNvSpPr>
          <p:nvPr>
            <p:ph type="title" idx="4294967295"/>
          </p:nvPr>
        </p:nvSpPr>
        <p:spPr>
          <a:xfrm>
            <a:off x="2133600" y="287338"/>
            <a:ext cx="10058400" cy="1084262"/>
          </a:xfrm>
        </p:spPr>
        <p:txBody>
          <a:bodyPr/>
          <a:lstStyle/>
          <a:p>
            <a:r>
              <a:rPr lang="en-US"/>
              <a:t>Discussion</a:t>
            </a:r>
            <a:endParaRPr lang="en-US" dirty="0"/>
          </a:p>
        </p:txBody>
      </p:sp>
    </p:spTree>
    <p:extLst>
      <p:ext uri="{BB962C8B-B14F-4D97-AF65-F5344CB8AC3E}">
        <p14:creationId xmlns:p14="http://schemas.microsoft.com/office/powerpoint/2010/main" val="363923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Risk management</a:t>
            </a:r>
          </a:p>
        </p:txBody>
      </p:sp>
      <p:sp>
        <p:nvSpPr>
          <p:cNvPr id="40" name="Content Placeholder 39"/>
          <p:cNvSpPr>
            <a:spLocks noGrp="1"/>
          </p:cNvSpPr>
          <p:nvPr>
            <p:ph sz="half" idx="4294967295"/>
          </p:nvPr>
        </p:nvSpPr>
        <p:spPr>
          <a:xfrm>
            <a:off x="0" y="1371600"/>
            <a:ext cx="3598863" cy="5245100"/>
          </a:xfrm>
        </p:spPr>
        <p:txBody>
          <a:bodyPr/>
          <a:lstStyle/>
          <a:p>
            <a:pPr lvl="1"/>
            <a:r>
              <a:rPr lang="en-US" dirty="0"/>
              <a:t>Business leader driven process</a:t>
            </a:r>
          </a:p>
          <a:p>
            <a:pPr lvl="1"/>
            <a:r>
              <a:rPr lang="en-US" dirty="0"/>
              <a:t>Looking at risk to business, not IT specifically</a:t>
            </a:r>
          </a:p>
          <a:p>
            <a:pPr lvl="1"/>
            <a:r>
              <a:rPr lang="en-US" dirty="0"/>
              <a:t>Team effort</a:t>
            </a:r>
          </a:p>
        </p:txBody>
      </p:sp>
      <p:grpSp>
        <p:nvGrpSpPr>
          <p:cNvPr id="42" name="Group 41"/>
          <p:cNvGrpSpPr/>
          <p:nvPr/>
        </p:nvGrpSpPr>
        <p:grpSpPr>
          <a:xfrm rot="5400000">
            <a:off x="10373105" y="3551856"/>
            <a:ext cx="864235" cy="279400"/>
            <a:chOff x="10135466" y="3733802"/>
            <a:chExt cx="392834" cy="127000"/>
          </a:xfrm>
        </p:grpSpPr>
        <p:sp>
          <p:nvSpPr>
            <p:cNvPr id="43" name="Line 58"/>
            <p:cNvSpPr>
              <a:spLocks noChangeShapeType="1"/>
            </p:cNvSpPr>
            <p:nvPr/>
          </p:nvSpPr>
          <p:spPr bwMode="auto">
            <a:xfrm>
              <a:off x="10135466" y="3797300"/>
              <a:ext cx="300759" cy="0"/>
            </a:xfrm>
            <a:prstGeom prst="line">
              <a:avLst/>
            </a:prstGeom>
            <a:noFill/>
            <a:ln w="1905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59"/>
            <p:cNvSpPr>
              <a:spLocks/>
            </p:cNvSpPr>
            <p:nvPr/>
          </p:nvSpPr>
          <p:spPr bwMode="auto">
            <a:xfrm>
              <a:off x="10417175" y="3733802"/>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4"/>
          <p:cNvSpPr txBox="1"/>
          <p:nvPr/>
        </p:nvSpPr>
        <p:spPr>
          <a:xfrm>
            <a:off x="4195883" y="1484599"/>
            <a:ext cx="3828618" cy="2585323"/>
          </a:xfrm>
          <a:prstGeom prst="rect">
            <a:avLst/>
          </a:prstGeom>
          <a:noFill/>
        </p:spPr>
        <p:txBody>
          <a:bodyPr wrap="square" rtlCol="0">
            <a:spAutoFit/>
          </a:bodyPr>
          <a:lstStyle/>
          <a:p>
            <a:pPr lvl="0"/>
            <a:r>
              <a:rPr lang="en-US" dirty="0"/>
              <a:t>How long of an outage </a:t>
            </a:r>
          </a:p>
          <a:p>
            <a:pPr lvl="0"/>
            <a:r>
              <a:rPr lang="en-US" dirty="0"/>
              <a:t>can you tolerate?</a:t>
            </a:r>
          </a:p>
          <a:p>
            <a:pPr lvl="0"/>
            <a:endParaRPr lang="en-US" dirty="0"/>
          </a:p>
          <a:p>
            <a:pPr lvl="0"/>
            <a:r>
              <a:rPr lang="en-US" dirty="0"/>
              <a:t>How much time, data, </a:t>
            </a:r>
          </a:p>
          <a:p>
            <a:pPr lvl="0"/>
            <a:r>
              <a:rPr lang="en-US" dirty="0"/>
              <a:t>or transactions can you afford to lose?</a:t>
            </a:r>
          </a:p>
          <a:p>
            <a:endParaRPr lang="en-US" dirty="0"/>
          </a:p>
          <a:p>
            <a:r>
              <a:rPr lang="en-US" dirty="0"/>
              <a:t>What infrastructure elements </a:t>
            </a:r>
          </a:p>
          <a:p>
            <a:r>
              <a:rPr lang="en-US" dirty="0"/>
              <a:t>are required to run the business?</a:t>
            </a:r>
          </a:p>
          <a:p>
            <a:endParaRPr lang="en-US" dirty="0"/>
          </a:p>
        </p:txBody>
      </p:sp>
      <p:grpSp>
        <p:nvGrpSpPr>
          <p:cNvPr id="46" name="Group 45"/>
          <p:cNvGrpSpPr/>
          <p:nvPr/>
        </p:nvGrpSpPr>
        <p:grpSpPr>
          <a:xfrm>
            <a:off x="6668813" y="1755484"/>
            <a:ext cx="2615518" cy="279400"/>
            <a:chOff x="9339428" y="3733802"/>
            <a:chExt cx="1188872" cy="127000"/>
          </a:xfrm>
        </p:grpSpPr>
        <p:sp>
          <p:nvSpPr>
            <p:cNvPr id="47" name="Line 58"/>
            <p:cNvSpPr>
              <a:spLocks noChangeShapeType="1"/>
            </p:cNvSpPr>
            <p:nvPr/>
          </p:nvSpPr>
          <p:spPr bwMode="auto">
            <a:xfrm>
              <a:off x="9339428" y="3797300"/>
              <a:ext cx="1096797" cy="0"/>
            </a:xfrm>
            <a:prstGeom prst="line">
              <a:avLst/>
            </a:prstGeom>
            <a:noFill/>
            <a:ln w="1905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59"/>
            <p:cNvSpPr>
              <a:spLocks/>
            </p:cNvSpPr>
            <p:nvPr/>
          </p:nvSpPr>
          <p:spPr bwMode="auto">
            <a:xfrm>
              <a:off x="10417175" y="3733802"/>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8023784" y="2497860"/>
            <a:ext cx="1260547" cy="279400"/>
            <a:chOff x="9955324" y="3733802"/>
            <a:chExt cx="572976" cy="127000"/>
          </a:xfrm>
        </p:grpSpPr>
        <p:sp>
          <p:nvSpPr>
            <p:cNvPr id="50" name="Line 58"/>
            <p:cNvSpPr>
              <a:spLocks noChangeShapeType="1"/>
            </p:cNvSpPr>
            <p:nvPr/>
          </p:nvSpPr>
          <p:spPr bwMode="auto">
            <a:xfrm>
              <a:off x="9955324" y="3797300"/>
              <a:ext cx="480902" cy="0"/>
            </a:xfrm>
            <a:prstGeom prst="line">
              <a:avLst/>
            </a:prstGeom>
            <a:noFill/>
            <a:ln w="1905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9"/>
            <p:cNvSpPr>
              <a:spLocks/>
            </p:cNvSpPr>
            <p:nvPr/>
          </p:nvSpPr>
          <p:spPr bwMode="auto">
            <a:xfrm>
              <a:off x="10417175" y="3733802"/>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p:cNvGrpSpPr/>
          <p:nvPr/>
        </p:nvGrpSpPr>
        <p:grpSpPr>
          <a:xfrm>
            <a:off x="7598983" y="3285936"/>
            <a:ext cx="1685366" cy="279400"/>
            <a:chOff x="9762225" y="3733802"/>
            <a:chExt cx="766075" cy="127000"/>
          </a:xfrm>
        </p:grpSpPr>
        <p:sp>
          <p:nvSpPr>
            <p:cNvPr id="53" name="Line 58"/>
            <p:cNvSpPr>
              <a:spLocks noChangeShapeType="1"/>
            </p:cNvSpPr>
            <p:nvPr/>
          </p:nvSpPr>
          <p:spPr bwMode="auto">
            <a:xfrm>
              <a:off x="9762225" y="3797300"/>
              <a:ext cx="674000" cy="0"/>
            </a:xfrm>
            <a:prstGeom prst="line">
              <a:avLst/>
            </a:prstGeom>
            <a:noFill/>
            <a:ln w="1905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9"/>
            <p:cNvSpPr>
              <a:spLocks/>
            </p:cNvSpPr>
            <p:nvPr/>
          </p:nvSpPr>
          <p:spPr bwMode="auto">
            <a:xfrm>
              <a:off x="10417175" y="3733802"/>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Rectangle 54"/>
          <p:cNvSpPr/>
          <p:nvPr/>
        </p:nvSpPr>
        <p:spPr>
          <a:xfrm>
            <a:off x="9496425" y="1584371"/>
            <a:ext cx="2581275" cy="209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9806764" y="2186518"/>
            <a:ext cx="2118017" cy="954107"/>
          </a:xfrm>
          <a:prstGeom prst="rect">
            <a:avLst/>
          </a:prstGeom>
        </p:spPr>
        <p:txBody>
          <a:bodyPr wrap="none">
            <a:spAutoFit/>
          </a:bodyPr>
          <a:lstStyle/>
          <a:p>
            <a:pPr lvl="0" algn="ctr"/>
            <a:r>
              <a:rPr lang="en-US" sz="2800" dirty="0">
                <a:solidFill>
                  <a:schemeClr val="bg2"/>
                </a:solidFill>
              </a:rPr>
              <a:t>Risk </a:t>
            </a:r>
          </a:p>
          <a:p>
            <a:pPr lvl="0" algn="ctr"/>
            <a:r>
              <a:rPr lang="en-US" sz="2800" dirty="0">
                <a:solidFill>
                  <a:schemeClr val="bg2"/>
                </a:solidFill>
              </a:rPr>
              <a:t>management</a:t>
            </a:r>
          </a:p>
        </p:txBody>
      </p:sp>
      <p:grpSp>
        <p:nvGrpSpPr>
          <p:cNvPr id="57" name="Group 56"/>
          <p:cNvGrpSpPr/>
          <p:nvPr/>
        </p:nvGrpSpPr>
        <p:grpSpPr>
          <a:xfrm>
            <a:off x="10243018" y="4328866"/>
            <a:ext cx="1151587" cy="1634969"/>
            <a:chOff x="8154988" y="2778125"/>
            <a:chExt cx="2057400" cy="2921000"/>
          </a:xfrm>
        </p:grpSpPr>
        <p:sp>
          <p:nvSpPr>
            <p:cNvPr id="58" name="Freeform 50"/>
            <p:cNvSpPr>
              <a:spLocks/>
            </p:cNvSpPr>
            <p:nvPr/>
          </p:nvSpPr>
          <p:spPr bwMode="auto">
            <a:xfrm>
              <a:off x="8154988" y="2778125"/>
              <a:ext cx="2057400" cy="2921000"/>
            </a:xfrm>
            <a:custGeom>
              <a:avLst/>
              <a:gdLst>
                <a:gd name="T0" fmla="*/ 0 w 1296"/>
                <a:gd name="T1" fmla="*/ 0 h 1840"/>
                <a:gd name="T2" fmla="*/ 0 w 1296"/>
                <a:gd name="T3" fmla="*/ 1840 h 1840"/>
                <a:gd name="T4" fmla="*/ 1296 w 1296"/>
                <a:gd name="T5" fmla="*/ 1840 h 1840"/>
                <a:gd name="T6" fmla="*/ 1296 w 1296"/>
                <a:gd name="T7" fmla="*/ 434 h 1840"/>
                <a:gd name="T8" fmla="*/ 864 w 1296"/>
                <a:gd name="T9" fmla="*/ 434 h 1840"/>
                <a:gd name="T10" fmla="*/ 864 w 1296"/>
                <a:gd name="T11" fmla="*/ 0 h 1840"/>
                <a:gd name="T12" fmla="*/ 0 w 1296"/>
                <a:gd name="T13" fmla="*/ 0 h 1840"/>
              </a:gdLst>
              <a:ahLst/>
              <a:cxnLst>
                <a:cxn ang="0">
                  <a:pos x="T0" y="T1"/>
                </a:cxn>
                <a:cxn ang="0">
                  <a:pos x="T2" y="T3"/>
                </a:cxn>
                <a:cxn ang="0">
                  <a:pos x="T4" y="T5"/>
                </a:cxn>
                <a:cxn ang="0">
                  <a:pos x="T6" y="T7"/>
                </a:cxn>
                <a:cxn ang="0">
                  <a:pos x="T8" y="T9"/>
                </a:cxn>
                <a:cxn ang="0">
                  <a:pos x="T10" y="T11"/>
                </a:cxn>
                <a:cxn ang="0">
                  <a:pos x="T12" y="T13"/>
                </a:cxn>
              </a:cxnLst>
              <a:rect l="0" t="0" r="r" b="b"/>
              <a:pathLst>
                <a:path w="1296" h="1840">
                  <a:moveTo>
                    <a:pt x="0" y="0"/>
                  </a:moveTo>
                  <a:lnTo>
                    <a:pt x="0" y="1840"/>
                  </a:lnTo>
                  <a:lnTo>
                    <a:pt x="1296" y="1840"/>
                  </a:lnTo>
                  <a:lnTo>
                    <a:pt x="1296" y="434"/>
                  </a:lnTo>
                  <a:lnTo>
                    <a:pt x="864" y="434"/>
                  </a:lnTo>
                  <a:lnTo>
                    <a:pt x="864" y="0"/>
                  </a:lnTo>
                  <a:lnTo>
                    <a:pt x="0" y="0"/>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1"/>
            <p:cNvSpPr>
              <a:spLocks/>
            </p:cNvSpPr>
            <p:nvPr/>
          </p:nvSpPr>
          <p:spPr bwMode="auto">
            <a:xfrm>
              <a:off x="9647238" y="2847975"/>
              <a:ext cx="498475" cy="498475"/>
            </a:xfrm>
            <a:custGeom>
              <a:avLst/>
              <a:gdLst>
                <a:gd name="T0" fmla="*/ 0 w 314"/>
                <a:gd name="T1" fmla="*/ 314 h 314"/>
                <a:gd name="T2" fmla="*/ 314 w 314"/>
                <a:gd name="T3" fmla="*/ 314 h 314"/>
                <a:gd name="T4" fmla="*/ 0 w 314"/>
                <a:gd name="T5" fmla="*/ 0 h 314"/>
                <a:gd name="T6" fmla="*/ 0 w 314"/>
                <a:gd name="T7" fmla="*/ 314 h 314"/>
              </a:gdLst>
              <a:ahLst/>
              <a:cxnLst>
                <a:cxn ang="0">
                  <a:pos x="T0" y="T1"/>
                </a:cxn>
                <a:cxn ang="0">
                  <a:pos x="T2" y="T3"/>
                </a:cxn>
                <a:cxn ang="0">
                  <a:pos x="T4" y="T5"/>
                </a:cxn>
                <a:cxn ang="0">
                  <a:pos x="T6" y="T7"/>
                </a:cxn>
              </a:cxnLst>
              <a:rect l="0" t="0" r="r" b="b"/>
              <a:pathLst>
                <a:path w="314" h="314">
                  <a:moveTo>
                    <a:pt x="0" y="314"/>
                  </a:moveTo>
                  <a:lnTo>
                    <a:pt x="314" y="314"/>
                  </a:lnTo>
                  <a:lnTo>
                    <a:pt x="0" y="0"/>
                  </a:lnTo>
                  <a:lnTo>
                    <a:pt x="0" y="314"/>
                  </a:lnTo>
                  <a:close/>
                </a:path>
              </a:pathLst>
            </a:custGeom>
            <a:solidFill>
              <a:srgbClr val="FFFFFF"/>
            </a:solidFill>
            <a:ln w="381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Line 52"/>
            <p:cNvSpPr>
              <a:spLocks noChangeShapeType="1"/>
            </p:cNvSpPr>
            <p:nvPr/>
          </p:nvSpPr>
          <p:spPr bwMode="auto">
            <a:xfrm>
              <a:off x="8351838" y="3038475"/>
              <a:ext cx="5556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Line 53"/>
            <p:cNvSpPr>
              <a:spLocks noChangeShapeType="1"/>
            </p:cNvSpPr>
            <p:nvPr/>
          </p:nvSpPr>
          <p:spPr bwMode="auto">
            <a:xfrm>
              <a:off x="8351838" y="4854575"/>
              <a:ext cx="5556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Line 54"/>
            <p:cNvSpPr>
              <a:spLocks noChangeShapeType="1"/>
            </p:cNvSpPr>
            <p:nvPr/>
          </p:nvSpPr>
          <p:spPr bwMode="auto">
            <a:xfrm>
              <a:off x="8631238" y="3590925"/>
              <a:ext cx="13811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55"/>
            <p:cNvSpPr>
              <a:spLocks noChangeShapeType="1"/>
            </p:cNvSpPr>
            <p:nvPr/>
          </p:nvSpPr>
          <p:spPr bwMode="auto">
            <a:xfrm>
              <a:off x="8351838" y="3730625"/>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Line 56"/>
            <p:cNvSpPr>
              <a:spLocks noChangeShapeType="1"/>
            </p:cNvSpPr>
            <p:nvPr/>
          </p:nvSpPr>
          <p:spPr bwMode="auto">
            <a:xfrm>
              <a:off x="8351838" y="3879850"/>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57"/>
            <p:cNvSpPr>
              <a:spLocks noChangeShapeType="1"/>
            </p:cNvSpPr>
            <p:nvPr/>
          </p:nvSpPr>
          <p:spPr bwMode="auto">
            <a:xfrm>
              <a:off x="8351838" y="4032250"/>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Line 58"/>
            <p:cNvSpPr>
              <a:spLocks noChangeShapeType="1"/>
            </p:cNvSpPr>
            <p:nvPr/>
          </p:nvSpPr>
          <p:spPr bwMode="auto">
            <a:xfrm>
              <a:off x="8351838" y="4184650"/>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Line 59"/>
            <p:cNvSpPr>
              <a:spLocks noChangeShapeType="1"/>
            </p:cNvSpPr>
            <p:nvPr/>
          </p:nvSpPr>
          <p:spPr bwMode="auto">
            <a:xfrm>
              <a:off x="8351838" y="4337050"/>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Line 60"/>
            <p:cNvSpPr>
              <a:spLocks noChangeShapeType="1"/>
            </p:cNvSpPr>
            <p:nvPr/>
          </p:nvSpPr>
          <p:spPr bwMode="auto">
            <a:xfrm>
              <a:off x="8351838" y="4489450"/>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Line 61"/>
            <p:cNvSpPr>
              <a:spLocks noChangeShapeType="1"/>
            </p:cNvSpPr>
            <p:nvPr/>
          </p:nvSpPr>
          <p:spPr bwMode="auto">
            <a:xfrm>
              <a:off x="8351838" y="4641850"/>
              <a:ext cx="1660525" cy="0"/>
            </a:xfrm>
            <a:prstGeom prst="line">
              <a:avLst/>
            </a:prstGeom>
            <a:noFill/>
            <a:ln w="381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Oval 69"/>
          <p:cNvSpPr/>
          <p:nvPr/>
        </p:nvSpPr>
        <p:spPr>
          <a:xfrm>
            <a:off x="6409258" y="4422752"/>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409258" y="5526071"/>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p:cNvGrpSpPr/>
          <p:nvPr/>
        </p:nvGrpSpPr>
        <p:grpSpPr>
          <a:xfrm rot="10800000">
            <a:off x="7712710" y="5271447"/>
            <a:ext cx="2553932" cy="279400"/>
            <a:chOff x="10135466" y="3733802"/>
            <a:chExt cx="1160878" cy="127000"/>
          </a:xfrm>
        </p:grpSpPr>
        <p:sp>
          <p:nvSpPr>
            <p:cNvPr id="73" name="Line 58"/>
            <p:cNvSpPr>
              <a:spLocks noChangeShapeType="1"/>
            </p:cNvSpPr>
            <p:nvPr/>
          </p:nvSpPr>
          <p:spPr bwMode="auto">
            <a:xfrm>
              <a:off x="10135466" y="3797300"/>
              <a:ext cx="1105887" cy="0"/>
            </a:xfrm>
            <a:prstGeom prst="line">
              <a:avLst/>
            </a:prstGeom>
            <a:noFill/>
            <a:ln w="1905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9"/>
            <p:cNvSpPr>
              <a:spLocks/>
            </p:cNvSpPr>
            <p:nvPr/>
          </p:nvSpPr>
          <p:spPr bwMode="auto">
            <a:xfrm>
              <a:off x="11185219" y="3733802"/>
              <a:ext cx="111125" cy="12700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5" name="Rectangle 74"/>
          <p:cNvSpPr/>
          <p:nvPr/>
        </p:nvSpPr>
        <p:spPr>
          <a:xfrm>
            <a:off x="10488935" y="6040421"/>
            <a:ext cx="728276" cy="369332"/>
          </a:xfrm>
          <a:prstGeom prst="rect">
            <a:avLst/>
          </a:prstGeom>
        </p:spPr>
        <p:txBody>
          <a:bodyPr wrap="none">
            <a:spAutoFit/>
          </a:bodyPr>
          <a:lstStyle/>
          <a:p>
            <a:pPr lvl="0"/>
            <a:r>
              <a:rPr lang="en-US" dirty="0"/>
              <a:t>Policy</a:t>
            </a:r>
          </a:p>
        </p:txBody>
      </p:sp>
      <p:sp>
        <p:nvSpPr>
          <p:cNvPr id="76" name="Rectangle 75"/>
          <p:cNvSpPr/>
          <p:nvPr/>
        </p:nvSpPr>
        <p:spPr>
          <a:xfrm>
            <a:off x="4433164" y="4760868"/>
            <a:ext cx="1853649" cy="369332"/>
          </a:xfrm>
          <a:prstGeom prst="rect">
            <a:avLst/>
          </a:prstGeom>
        </p:spPr>
        <p:txBody>
          <a:bodyPr wrap="none">
            <a:spAutoFit/>
          </a:bodyPr>
          <a:lstStyle/>
          <a:p>
            <a:pPr lvl="0"/>
            <a:r>
              <a:rPr lang="en-US" dirty="0"/>
              <a:t>Technical controls</a:t>
            </a:r>
          </a:p>
        </p:txBody>
      </p:sp>
      <p:sp>
        <p:nvSpPr>
          <p:cNvPr id="77" name="Rectangle 76"/>
          <p:cNvSpPr/>
          <p:nvPr/>
        </p:nvSpPr>
        <p:spPr>
          <a:xfrm>
            <a:off x="4553710" y="5855755"/>
            <a:ext cx="1733103" cy="369332"/>
          </a:xfrm>
          <a:prstGeom prst="rect">
            <a:avLst/>
          </a:prstGeom>
        </p:spPr>
        <p:txBody>
          <a:bodyPr wrap="none">
            <a:spAutoFit/>
          </a:bodyPr>
          <a:lstStyle/>
          <a:p>
            <a:pPr lvl="0"/>
            <a:r>
              <a:rPr lang="en-US" dirty="0"/>
              <a:t>Physical controls</a:t>
            </a:r>
          </a:p>
        </p:txBody>
      </p:sp>
    </p:spTree>
    <p:extLst>
      <p:ext uri="{BB962C8B-B14F-4D97-AF65-F5344CB8AC3E}">
        <p14:creationId xmlns:p14="http://schemas.microsoft.com/office/powerpoint/2010/main" val="3769636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28800" y="392877"/>
            <a:ext cx="10515600" cy="1325563"/>
          </a:xfrm>
        </p:spPr>
        <p:txBody>
          <a:bodyPr/>
          <a:lstStyle/>
          <a:p>
            <a:r>
              <a:rPr lang="en-US" dirty="0"/>
              <a:t>Quantitative vs. qualitative risk analysis</a:t>
            </a:r>
          </a:p>
        </p:txBody>
      </p:sp>
      <p:sp>
        <p:nvSpPr>
          <p:cNvPr id="2" name="Rectangle 1"/>
          <p:cNvSpPr/>
          <p:nvPr/>
        </p:nvSpPr>
        <p:spPr>
          <a:xfrm>
            <a:off x="1213944" y="1718440"/>
            <a:ext cx="3121573" cy="4587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t>Quantitative risk analysis</a:t>
            </a:r>
          </a:p>
          <a:p>
            <a:pPr algn="ctr"/>
            <a:r>
              <a:rPr lang="en-US" sz="2400" dirty="0"/>
              <a:t>Easier to communicate results</a:t>
            </a:r>
          </a:p>
        </p:txBody>
      </p:sp>
      <p:sp>
        <p:nvSpPr>
          <p:cNvPr id="6" name="Rectangle 5"/>
          <p:cNvSpPr/>
          <p:nvPr/>
        </p:nvSpPr>
        <p:spPr>
          <a:xfrm>
            <a:off x="4721771" y="1718440"/>
            <a:ext cx="3121573" cy="4587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t>Qualitative risk analysis</a:t>
            </a:r>
          </a:p>
          <a:p>
            <a:pPr algn="ctr"/>
            <a:r>
              <a:rPr lang="en-US" sz="2400" dirty="0"/>
              <a:t>Faster/cheaper to do</a:t>
            </a:r>
          </a:p>
        </p:txBody>
      </p:sp>
      <p:sp>
        <p:nvSpPr>
          <p:cNvPr id="3" name="Rectangle 2"/>
          <p:cNvSpPr/>
          <p:nvPr/>
        </p:nvSpPr>
        <p:spPr>
          <a:xfrm>
            <a:off x="1466193" y="3515711"/>
            <a:ext cx="2648607" cy="2506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Tangible:</a:t>
            </a:r>
          </a:p>
          <a:p>
            <a:pPr marL="236538" indent="-236538">
              <a:buFont typeface="Arial" panose="020B0604020202020204" pitchFamily="34" charset="0"/>
              <a:buChar char="•"/>
            </a:pPr>
            <a:r>
              <a:rPr lang="en-US" dirty="0">
                <a:solidFill>
                  <a:schemeClr val="tx1"/>
                </a:solidFill>
              </a:rPr>
              <a:t>Hardware</a:t>
            </a:r>
          </a:p>
          <a:p>
            <a:pPr marL="236538" indent="-236538">
              <a:buFont typeface="Arial" panose="020B0604020202020204" pitchFamily="34" charset="0"/>
              <a:buChar char="•"/>
            </a:pPr>
            <a:r>
              <a:rPr lang="en-US" dirty="0">
                <a:solidFill>
                  <a:schemeClr val="tx1"/>
                </a:solidFill>
              </a:rPr>
              <a:t>Facilities</a:t>
            </a:r>
          </a:p>
          <a:p>
            <a:pPr marL="236538" indent="-236538">
              <a:buFont typeface="Arial" panose="020B0604020202020204" pitchFamily="34" charset="0"/>
              <a:buChar char="•"/>
            </a:pPr>
            <a:r>
              <a:rPr lang="en-US" dirty="0">
                <a:solidFill>
                  <a:schemeClr val="tx1"/>
                </a:solidFill>
              </a:rPr>
              <a:t>Cabling</a:t>
            </a:r>
          </a:p>
          <a:p>
            <a:pPr marL="236538" indent="-236538">
              <a:buFont typeface="Arial" panose="020B0604020202020204" pitchFamily="34" charset="0"/>
              <a:buChar char="•"/>
            </a:pPr>
            <a:r>
              <a:rPr lang="en-US" dirty="0">
                <a:solidFill>
                  <a:schemeClr val="tx1"/>
                </a:solidFill>
              </a:rPr>
              <a:t>People</a:t>
            </a:r>
          </a:p>
        </p:txBody>
      </p:sp>
      <p:sp>
        <p:nvSpPr>
          <p:cNvPr id="7" name="Rectangle 6"/>
          <p:cNvSpPr/>
          <p:nvPr/>
        </p:nvSpPr>
        <p:spPr>
          <a:xfrm>
            <a:off x="4958253" y="3515711"/>
            <a:ext cx="2648607" cy="2506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Intangible:</a:t>
            </a:r>
          </a:p>
          <a:p>
            <a:pPr marL="236538" lvl="0" indent="-236538">
              <a:buFont typeface="Arial" panose="020B0604020202020204" pitchFamily="34" charset="0"/>
              <a:buChar char="•"/>
            </a:pPr>
            <a:r>
              <a:rPr lang="en-US" dirty="0">
                <a:solidFill>
                  <a:schemeClr val="tx1"/>
                </a:solidFill>
              </a:rPr>
              <a:t>Employee morale</a:t>
            </a:r>
          </a:p>
          <a:p>
            <a:pPr marL="236538" lvl="0" indent="-236538">
              <a:buFont typeface="Arial" panose="020B0604020202020204" pitchFamily="34" charset="0"/>
              <a:buChar char="•"/>
            </a:pPr>
            <a:r>
              <a:rPr lang="en-US" dirty="0">
                <a:solidFill>
                  <a:schemeClr val="tx1"/>
                </a:solidFill>
              </a:rPr>
              <a:t>Organization reputation</a:t>
            </a:r>
          </a:p>
          <a:p>
            <a:pPr marL="236538" lvl="0" indent="-236538">
              <a:buFont typeface="Arial" panose="020B0604020202020204" pitchFamily="34" charset="0"/>
              <a:buChar char="•"/>
            </a:pPr>
            <a:r>
              <a:rPr lang="en-US" dirty="0">
                <a:solidFill>
                  <a:schemeClr val="tx1"/>
                </a:solidFill>
              </a:rPr>
              <a:t>Bid on a new contract</a:t>
            </a:r>
          </a:p>
          <a:p>
            <a:pPr marL="236538" lvl="0" indent="-236538">
              <a:buFont typeface="Arial" panose="020B0604020202020204" pitchFamily="34" charset="0"/>
              <a:buChar char="•"/>
            </a:pPr>
            <a:r>
              <a:rPr lang="en-US" dirty="0">
                <a:solidFill>
                  <a:schemeClr val="tx1"/>
                </a:solidFill>
              </a:rPr>
              <a:t>Your password</a:t>
            </a:r>
          </a:p>
          <a:p>
            <a:pPr marL="236538" lvl="0" indent="-236538">
              <a:buFont typeface="Arial" panose="020B0604020202020204" pitchFamily="34" charset="0"/>
              <a:buChar char="•"/>
            </a:pPr>
            <a:r>
              <a:rPr lang="en-US" dirty="0">
                <a:solidFill>
                  <a:schemeClr val="tx1"/>
                </a:solidFill>
              </a:rPr>
              <a:t>Employee performance</a:t>
            </a:r>
          </a:p>
          <a:p>
            <a:pPr marL="236538" indent="-236538">
              <a:buFont typeface="Arial" panose="020B0604020202020204" pitchFamily="34" charset="0"/>
              <a:buChar char="•"/>
            </a:pPr>
            <a:r>
              <a:rPr lang="en-US" dirty="0">
                <a:solidFill>
                  <a:schemeClr val="tx1"/>
                </a:solidFill>
              </a:rPr>
              <a:t>People</a:t>
            </a:r>
          </a:p>
        </p:txBody>
      </p:sp>
      <p:sp>
        <p:nvSpPr>
          <p:cNvPr id="8" name="Rectangle 7"/>
          <p:cNvSpPr/>
          <p:nvPr/>
        </p:nvSpPr>
        <p:spPr>
          <a:xfrm>
            <a:off x="8521261" y="2655360"/>
            <a:ext cx="3224049" cy="2308324"/>
          </a:xfrm>
          <a:prstGeom prst="rect">
            <a:avLst/>
          </a:prstGeom>
        </p:spPr>
        <p:txBody>
          <a:bodyPr wrap="square">
            <a:spAutoFit/>
          </a:bodyPr>
          <a:lstStyle/>
          <a:p>
            <a:r>
              <a:rPr lang="en-US" sz="2400" b="1" dirty="0">
                <a:ea typeface="Times New Roman" panose="02020603050405020304" pitchFamily="18" charset="0"/>
                <a:cs typeface="Times New Roman" panose="02020603050405020304" pitchFamily="18" charset="0"/>
              </a:rPr>
              <a:t>Strategy</a:t>
            </a:r>
            <a:r>
              <a:rPr lang="en-US" sz="2400" dirty="0">
                <a:ea typeface="Times New Roman" panose="02020603050405020304" pitchFamily="18" charset="0"/>
                <a:cs typeface="Times New Roman" panose="02020603050405020304" pitchFamily="18" charset="0"/>
              </a:rPr>
              <a:t>: start with a qualitative risk analysis. Then for the items that rank the highest, perform a quantitative risk analysis.</a:t>
            </a:r>
            <a:endParaRPr lang="en-US" sz="2400" dirty="0"/>
          </a:p>
        </p:txBody>
      </p:sp>
    </p:spTree>
    <p:extLst>
      <p:ext uri="{BB962C8B-B14F-4D97-AF65-F5344CB8AC3E}">
        <p14:creationId xmlns:p14="http://schemas.microsoft.com/office/powerpoint/2010/main" val="2980529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85913" y="330993"/>
            <a:ext cx="10515600" cy="1325563"/>
          </a:xfrm>
        </p:spPr>
        <p:txBody>
          <a:bodyPr/>
          <a:lstStyle/>
          <a:p>
            <a:r>
              <a:rPr lang="en-US" dirty="0"/>
              <a:t>Data in motion vs. data at rest</a:t>
            </a:r>
          </a:p>
        </p:txBody>
      </p:sp>
      <p:sp>
        <p:nvSpPr>
          <p:cNvPr id="42" name="TextBox 41"/>
          <p:cNvSpPr txBox="1"/>
          <p:nvPr/>
        </p:nvSpPr>
        <p:spPr>
          <a:xfrm>
            <a:off x="7249741" y="2014310"/>
            <a:ext cx="1626344" cy="461665"/>
          </a:xfrm>
          <a:prstGeom prst="rect">
            <a:avLst/>
          </a:prstGeom>
          <a:noFill/>
        </p:spPr>
        <p:txBody>
          <a:bodyPr wrap="none" rtlCol="0">
            <a:spAutoFit/>
          </a:bodyPr>
          <a:lstStyle/>
          <a:p>
            <a:pPr algn="ctr"/>
            <a:r>
              <a:rPr lang="en-US" sz="2400" dirty="0"/>
              <a:t>Data at rest</a:t>
            </a:r>
          </a:p>
        </p:txBody>
      </p:sp>
      <p:sp>
        <p:nvSpPr>
          <p:cNvPr id="43" name="TextBox 42"/>
          <p:cNvSpPr txBox="1"/>
          <p:nvPr/>
        </p:nvSpPr>
        <p:spPr>
          <a:xfrm>
            <a:off x="3158392" y="2014310"/>
            <a:ext cx="2039084" cy="461665"/>
          </a:xfrm>
          <a:prstGeom prst="rect">
            <a:avLst/>
          </a:prstGeom>
          <a:noFill/>
        </p:spPr>
        <p:txBody>
          <a:bodyPr wrap="none" rtlCol="0">
            <a:spAutoFit/>
          </a:bodyPr>
          <a:lstStyle/>
          <a:p>
            <a:pPr algn="ctr"/>
            <a:r>
              <a:rPr lang="en-US" sz="2400" dirty="0"/>
              <a:t>Data in motion</a:t>
            </a:r>
          </a:p>
        </p:txBody>
      </p:sp>
      <p:sp>
        <p:nvSpPr>
          <p:cNvPr id="3" name="AutoShape 4"/>
          <p:cNvSpPr>
            <a:spLocks noChangeAspect="1" noChangeArrowheads="1" noTextEdit="1"/>
          </p:cNvSpPr>
          <p:nvPr/>
        </p:nvSpPr>
        <p:spPr bwMode="auto">
          <a:xfrm>
            <a:off x="2166938" y="2508250"/>
            <a:ext cx="83089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6"/>
          <p:cNvSpPr>
            <a:spLocks noChangeArrowheads="1"/>
          </p:cNvSpPr>
          <p:nvPr/>
        </p:nvSpPr>
        <p:spPr bwMode="auto">
          <a:xfrm>
            <a:off x="2463801" y="2514600"/>
            <a:ext cx="3254375" cy="2959100"/>
          </a:xfrm>
          <a:prstGeom prst="rect">
            <a:avLst/>
          </a:prstGeom>
          <a:solidFill>
            <a:srgbClr val="FFFFFF"/>
          </a:solidFill>
          <a:ln w="127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a:off x="3038476" y="3819525"/>
            <a:ext cx="2174875" cy="390525"/>
          </a:xfrm>
          <a:custGeom>
            <a:avLst/>
            <a:gdLst>
              <a:gd name="T0" fmla="*/ 0 w 1370"/>
              <a:gd name="T1" fmla="*/ 246 h 246"/>
              <a:gd name="T2" fmla="*/ 0 w 1370"/>
              <a:gd name="T3" fmla="*/ 0 h 246"/>
              <a:gd name="T4" fmla="*/ 1370 w 1370"/>
              <a:gd name="T5" fmla="*/ 0 h 246"/>
              <a:gd name="T6" fmla="*/ 1370 w 1370"/>
              <a:gd name="T7" fmla="*/ 98 h 246"/>
            </a:gdLst>
            <a:ahLst/>
            <a:cxnLst>
              <a:cxn ang="0">
                <a:pos x="T0" y="T1"/>
              </a:cxn>
              <a:cxn ang="0">
                <a:pos x="T2" y="T3"/>
              </a:cxn>
              <a:cxn ang="0">
                <a:pos x="T4" y="T5"/>
              </a:cxn>
              <a:cxn ang="0">
                <a:pos x="T6" y="T7"/>
              </a:cxn>
            </a:cxnLst>
            <a:rect l="0" t="0" r="r" b="b"/>
            <a:pathLst>
              <a:path w="1370" h="246">
                <a:moveTo>
                  <a:pt x="0" y="246"/>
                </a:moveTo>
                <a:lnTo>
                  <a:pt x="0" y="0"/>
                </a:lnTo>
                <a:lnTo>
                  <a:pt x="1370" y="0"/>
                </a:lnTo>
                <a:lnTo>
                  <a:pt x="1370" y="98"/>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a:off x="5149851" y="3956050"/>
            <a:ext cx="127000" cy="111125"/>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9"/>
          <p:cNvSpPr>
            <a:spLocks noChangeShapeType="1"/>
          </p:cNvSpPr>
          <p:nvPr/>
        </p:nvSpPr>
        <p:spPr bwMode="auto">
          <a:xfrm>
            <a:off x="3235326" y="4308475"/>
            <a:ext cx="276225"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0"/>
          <p:cNvSpPr>
            <a:spLocks noChangeShapeType="1"/>
          </p:cNvSpPr>
          <p:nvPr/>
        </p:nvSpPr>
        <p:spPr bwMode="auto">
          <a:xfrm>
            <a:off x="4746626" y="4308475"/>
            <a:ext cx="276225"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6437313" y="2514600"/>
            <a:ext cx="3251200" cy="2959100"/>
          </a:xfrm>
          <a:prstGeom prst="rect">
            <a:avLst/>
          </a:prstGeom>
          <a:solidFill>
            <a:srgbClr val="FFFFFF"/>
          </a:solidFill>
          <a:ln w="127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2"/>
          <p:cNvSpPr>
            <a:spLocks/>
          </p:cNvSpPr>
          <p:nvPr/>
        </p:nvSpPr>
        <p:spPr bwMode="auto">
          <a:xfrm>
            <a:off x="8193088" y="4540250"/>
            <a:ext cx="320675" cy="660400"/>
          </a:xfrm>
          <a:custGeom>
            <a:avLst/>
            <a:gdLst>
              <a:gd name="T0" fmla="*/ 168 w 202"/>
              <a:gd name="T1" fmla="*/ 416 h 416"/>
              <a:gd name="T2" fmla="*/ 34 w 202"/>
              <a:gd name="T3" fmla="*/ 416 h 416"/>
              <a:gd name="T4" fmla="*/ 34 w 202"/>
              <a:gd name="T5" fmla="*/ 416 h 416"/>
              <a:gd name="T6" fmla="*/ 28 w 202"/>
              <a:gd name="T7" fmla="*/ 414 h 416"/>
              <a:gd name="T8" fmla="*/ 22 w 202"/>
              <a:gd name="T9" fmla="*/ 412 h 416"/>
              <a:gd name="T10" fmla="*/ 16 w 202"/>
              <a:gd name="T11" fmla="*/ 410 h 416"/>
              <a:gd name="T12" fmla="*/ 10 w 202"/>
              <a:gd name="T13" fmla="*/ 406 h 416"/>
              <a:gd name="T14" fmla="*/ 6 w 202"/>
              <a:gd name="T15" fmla="*/ 400 h 416"/>
              <a:gd name="T16" fmla="*/ 2 w 202"/>
              <a:gd name="T17" fmla="*/ 394 h 416"/>
              <a:gd name="T18" fmla="*/ 0 w 202"/>
              <a:gd name="T19" fmla="*/ 388 h 416"/>
              <a:gd name="T20" fmla="*/ 0 w 202"/>
              <a:gd name="T21" fmla="*/ 380 h 416"/>
              <a:gd name="T22" fmla="*/ 0 w 202"/>
              <a:gd name="T23" fmla="*/ 0 h 416"/>
              <a:gd name="T24" fmla="*/ 202 w 202"/>
              <a:gd name="T25" fmla="*/ 0 h 416"/>
              <a:gd name="T26" fmla="*/ 202 w 202"/>
              <a:gd name="T27" fmla="*/ 380 h 416"/>
              <a:gd name="T28" fmla="*/ 202 w 202"/>
              <a:gd name="T29" fmla="*/ 380 h 416"/>
              <a:gd name="T30" fmla="*/ 202 w 202"/>
              <a:gd name="T31" fmla="*/ 388 h 416"/>
              <a:gd name="T32" fmla="*/ 200 w 202"/>
              <a:gd name="T33" fmla="*/ 394 h 416"/>
              <a:gd name="T34" fmla="*/ 196 w 202"/>
              <a:gd name="T35" fmla="*/ 400 h 416"/>
              <a:gd name="T36" fmla="*/ 192 w 202"/>
              <a:gd name="T37" fmla="*/ 406 h 416"/>
              <a:gd name="T38" fmla="*/ 188 w 202"/>
              <a:gd name="T39" fmla="*/ 410 h 416"/>
              <a:gd name="T40" fmla="*/ 182 w 202"/>
              <a:gd name="T41" fmla="*/ 412 h 416"/>
              <a:gd name="T42" fmla="*/ 176 w 202"/>
              <a:gd name="T43" fmla="*/ 414 h 416"/>
              <a:gd name="T44" fmla="*/ 168 w 202"/>
              <a:gd name="T45" fmla="*/ 416 h 416"/>
              <a:gd name="T46" fmla="*/ 168 w 202"/>
              <a:gd name="T47"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416">
                <a:moveTo>
                  <a:pt x="168" y="416"/>
                </a:moveTo>
                <a:lnTo>
                  <a:pt x="34" y="416"/>
                </a:lnTo>
                <a:lnTo>
                  <a:pt x="34" y="416"/>
                </a:lnTo>
                <a:lnTo>
                  <a:pt x="28" y="414"/>
                </a:lnTo>
                <a:lnTo>
                  <a:pt x="22" y="412"/>
                </a:lnTo>
                <a:lnTo>
                  <a:pt x="16" y="410"/>
                </a:lnTo>
                <a:lnTo>
                  <a:pt x="10" y="406"/>
                </a:lnTo>
                <a:lnTo>
                  <a:pt x="6" y="400"/>
                </a:lnTo>
                <a:lnTo>
                  <a:pt x="2" y="394"/>
                </a:lnTo>
                <a:lnTo>
                  <a:pt x="0" y="388"/>
                </a:lnTo>
                <a:lnTo>
                  <a:pt x="0" y="380"/>
                </a:lnTo>
                <a:lnTo>
                  <a:pt x="0" y="0"/>
                </a:lnTo>
                <a:lnTo>
                  <a:pt x="202" y="0"/>
                </a:lnTo>
                <a:lnTo>
                  <a:pt x="202" y="380"/>
                </a:lnTo>
                <a:lnTo>
                  <a:pt x="202" y="380"/>
                </a:lnTo>
                <a:lnTo>
                  <a:pt x="202" y="388"/>
                </a:lnTo>
                <a:lnTo>
                  <a:pt x="200" y="394"/>
                </a:lnTo>
                <a:lnTo>
                  <a:pt x="196" y="400"/>
                </a:lnTo>
                <a:lnTo>
                  <a:pt x="192" y="406"/>
                </a:lnTo>
                <a:lnTo>
                  <a:pt x="188" y="410"/>
                </a:lnTo>
                <a:lnTo>
                  <a:pt x="182" y="412"/>
                </a:lnTo>
                <a:lnTo>
                  <a:pt x="176" y="414"/>
                </a:lnTo>
                <a:lnTo>
                  <a:pt x="168" y="416"/>
                </a:lnTo>
                <a:lnTo>
                  <a:pt x="168" y="4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noEditPoints="1"/>
          </p:cNvSpPr>
          <p:nvPr/>
        </p:nvSpPr>
        <p:spPr bwMode="auto">
          <a:xfrm>
            <a:off x="8180388" y="4524375"/>
            <a:ext cx="346075" cy="676275"/>
          </a:xfrm>
          <a:custGeom>
            <a:avLst/>
            <a:gdLst>
              <a:gd name="T0" fmla="*/ 0 w 218"/>
              <a:gd name="T1" fmla="*/ 392 h 426"/>
              <a:gd name="T2" fmla="*/ 0 w 218"/>
              <a:gd name="T3" fmla="*/ 400 h 426"/>
              <a:gd name="T4" fmla="*/ 6 w 218"/>
              <a:gd name="T5" fmla="*/ 412 h 426"/>
              <a:gd name="T6" fmla="*/ 14 w 218"/>
              <a:gd name="T7" fmla="*/ 420 h 426"/>
              <a:gd name="T8" fmla="*/ 28 w 218"/>
              <a:gd name="T9" fmla="*/ 426 h 426"/>
              <a:gd name="T10" fmla="*/ 184 w 218"/>
              <a:gd name="T11" fmla="*/ 426 h 426"/>
              <a:gd name="T12" fmla="*/ 190 w 218"/>
              <a:gd name="T13" fmla="*/ 426 h 426"/>
              <a:gd name="T14" fmla="*/ 204 w 218"/>
              <a:gd name="T15" fmla="*/ 420 h 426"/>
              <a:gd name="T16" fmla="*/ 212 w 218"/>
              <a:gd name="T17" fmla="*/ 412 h 426"/>
              <a:gd name="T18" fmla="*/ 218 w 218"/>
              <a:gd name="T19" fmla="*/ 400 h 426"/>
              <a:gd name="T20" fmla="*/ 218 w 218"/>
              <a:gd name="T21" fmla="*/ 34 h 426"/>
              <a:gd name="T22" fmla="*/ 218 w 218"/>
              <a:gd name="T23" fmla="*/ 28 h 426"/>
              <a:gd name="T24" fmla="*/ 212 w 218"/>
              <a:gd name="T25" fmla="*/ 16 h 426"/>
              <a:gd name="T26" fmla="*/ 204 w 218"/>
              <a:gd name="T27" fmla="*/ 6 h 426"/>
              <a:gd name="T28" fmla="*/ 190 w 218"/>
              <a:gd name="T29" fmla="*/ 2 h 426"/>
              <a:gd name="T30" fmla="*/ 34 w 218"/>
              <a:gd name="T31" fmla="*/ 0 h 426"/>
              <a:gd name="T32" fmla="*/ 28 w 218"/>
              <a:gd name="T33" fmla="*/ 2 h 426"/>
              <a:gd name="T34" fmla="*/ 14 w 218"/>
              <a:gd name="T35" fmla="*/ 6 h 426"/>
              <a:gd name="T36" fmla="*/ 6 w 218"/>
              <a:gd name="T37" fmla="*/ 16 h 426"/>
              <a:gd name="T38" fmla="*/ 0 w 218"/>
              <a:gd name="T39" fmla="*/ 28 h 426"/>
              <a:gd name="T40" fmla="*/ 0 w 218"/>
              <a:gd name="T41" fmla="*/ 34 h 426"/>
              <a:gd name="T42" fmla="*/ 122 w 218"/>
              <a:gd name="T43" fmla="*/ 18 h 426"/>
              <a:gd name="T44" fmla="*/ 128 w 218"/>
              <a:gd name="T45" fmla="*/ 20 h 426"/>
              <a:gd name="T46" fmla="*/ 130 w 218"/>
              <a:gd name="T47" fmla="*/ 24 h 426"/>
              <a:gd name="T48" fmla="*/ 122 w 218"/>
              <a:gd name="T49" fmla="*/ 30 h 426"/>
              <a:gd name="T50" fmla="*/ 94 w 218"/>
              <a:gd name="T51" fmla="*/ 30 h 426"/>
              <a:gd name="T52" fmla="*/ 88 w 218"/>
              <a:gd name="T53" fmla="*/ 24 h 426"/>
              <a:gd name="T54" fmla="*/ 90 w 218"/>
              <a:gd name="T55" fmla="*/ 20 h 426"/>
              <a:gd name="T56" fmla="*/ 94 w 218"/>
              <a:gd name="T57" fmla="*/ 18 h 426"/>
              <a:gd name="T58" fmla="*/ 108 w 218"/>
              <a:gd name="T59" fmla="*/ 416 h 426"/>
              <a:gd name="T60" fmla="*/ 96 w 218"/>
              <a:gd name="T61" fmla="*/ 410 h 426"/>
              <a:gd name="T62" fmla="*/ 90 w 218"/>
              <a:gd name="T63" fmla="*/ 396 h 426"/>
              <a:gd name="T64" fmla="*/ 92 w 218"/>
              <a:gd name="T65" fmla="*/ 390 h 426"/>
              <a:gd name="T66" fmla="*/ 102 w 218"/>
              <a:gd name="T67" fmla="*/ 380 h 426"/>
              <a:gd name="T68" fmla="*/ 108 w 218"/>
              <a:gd name="T69" fmla="*/ 378 h 426"/>
              <a:gd name="T70" fmla="*/ 122 w 218"/>
              <a:gd name="T71" fmla="*/ 384 h 426"/>
              <a:gd name="T72" fmla="*/ 128 w 218"/>
              <a:gd name="T73" fmla="*/ 396 h 426"/>
              <a:gd name="T74" fmla="*/ 126 w 218"/>
              <a:gd name="T75" fmla="*/ 404 h 426"/>
              <a:gd name="T76" fmla="*/ 116 w 218"/>
              <a:gd name="T77" fmla="*/ 414 h 426"/>
              <a:gd name="T78" fmla="*/ 108 w 218"/>
              <a:gd name="T79" fmla="*/ 416 h 426"/>
              <a:gd name="T80" fmla="*/ 16 w 218"/>
              <a:gd name="T81" fmla="*/ 370 h 426"/>
              <a:gd name="T82" fmla="*/ 202 w 218"/>
              <a:gd name="T83" fmla="*/ 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8" h="426">
                <a:moveTo>
                  <a:pt x="0" y="34"/>
                </a:moveTo>
                <a:lnTo>
                  <a:pt x="0" y="392"/>
                </a:lnTo>
                <a:lnTo>
                  <a:pt x="0" y="392"/>
                </a:lnTo>
                <a:lnTo>
                  <a:pt x="0" y="400"/>
                </a:lnTo>
                <a:lnTo>
                  <a:pt x="2" y="406"/>
                </a:lnTo>
                <a:lnTo>
                  <a:pt x="6" y="412"/>
                </a:lnTo>
                <a:lnTo>
                  <a:pt x="10" y="416"/>
                </a:lnTo>
                <a:lnTo>
                  <a:pt x="14" y="420"/>
                </a:lnTo>
                <a:lnTo>
                  <a:pt x="20" y="424"/>
                </a:lnTo>
                <a:lnTo>
                  <a:pt x="28" y="426"/>
                </a:lnTo>
                <a:lnTo>
                  <a:pt x="34" y="426"/>
                </a:lnTo>
                <a:lnTo>
                  <a:pt x="184" y="426"/>
                </a:lnTo>
                <a:lnTo>
                  <a:pt x="184" y="426"/>
                </a:lnTo>
                <a:lnTo>
                  <a:pt x="190" y="426"/>
                </a:lnTo>
                <a:lnTo>
                  <a:pt x="198" y="424"/>
                </a:lnTo>
                <a:lnTo>
                  <a:pt x="204" y="420"/>
                </a:lnTo>
                <a:lnTo>
                  <a:pt x="208" y="416"/>
                </a:lnTo>
                <a:lnTo>
                  <a:pt x="212" y="412"/>
                </a:lnTo>
                <a:lnTo>
                  <a:pt x="216" y="406"/>
                </a:lnTo>
                <a:lnTo>
                  <a:pt x="218" y="400"/>
                </a:lnTo>
                <a:lnTo>
                  <a:pt x="218" y="392"/>
                </a:lnTo>
                <a:lnTo>
                  <a:pt x="218" y="34"/>
                </a:lnTo>
                <a:lnTo>
                  <a:pt x="218" y="34"/>
                </a:lnTo>
                <a:lnTo>
                  <a:pt x="218" y="28"/>
                </a:lnTo>
                <a:lnTo>
                  <a:pt x="216" y="22"/>
                </a:lnTo>
                <a:lnTo>
                  <a:pt x="212" y="16"/>
                </a:lnTo>
                <a:lnTo>
                  <a:pt x="208" y="10"/>
                </a:lnTo>
                <a:lnTo>
                  <a:pt x="204" y="6"/>
                </a:lnTo>
                <a:lnTo>
                  <a:pt x="198" y="4"/>
                </a:lnTo>
                <a:lnTo>
                  <a:pt x="190" y="2"/>
                </a:lnTo>
                <a:lnTo>
                  <a:pt x="184" y="0"/>
                </a:lnTo>
                <a:lnTo>
                  <a:pt x="34" y="0"/>
                </a:lnTo>
                <a:lnTo>
                  <a:pt x="34" y="0"/>
                </a:lnTo>
                <a:lnTo>
                  <a:pt x="28" y="2"/>
                </a:lnTo>
                <a:lnTo>
                  <a:pt x="20" y="4"/>
                </a:lnTo>
                <a:lnTo>
                  <a:pt x="14" y="6"/>
                </a:lnTo>
                <a:lnTo>
                  <a:pt x="10" y="10"/>
                </a:lnTo>
                <a:lnTo>
                  <a:pt x="6" y="16"/>
                </a:lnTo>
                <a:lnTo>
                  <a:pt x="2" y="22"/>
                </a:lnTo>
                <a:lnTo>
                  <a:pt x="0" y="28"/>
                </a:lnTo>
                <a:lnTo>
                  <a:pt x="0" y="34"/>
                </a:lnTo>
                <a:lnTo>
                  <a:pt x="0" y="34"/>
                </a:lnTo>
                <a:close/>
                <a:moveTo>
                  <a:pt x="94" y="18"/>
                </a:moveTo>
                <a:lnTo>
                  <a:pt x="122" y="18"/>
                </a:lnTo>
                <a:lnTo>
                  <a:pt x="122" y="18"/>
                </a:lnTo>
                <a:lnTo>
                  <a:pt x="128" y="20"/>
                </a:lnTo>
                <a:lnTo>
                  <a:pt x="130" y="24"/>
                </a:lnTo>
                <a:lnTo>
                  <a:pt x="130" y="24"/>
                </a:lnTo>
                <a:lnTo>
                  <a:pt x="128" y="28"/>
                </a:lnTo>
                <a:lnTo>
                  <a:pt x="122" y="30"/>
                </a:lnTo>
                <a:lnTo>
                  <a:pt x="94" y="30"/>
                </a:lnTo>
                <a:lnTo>
                  <a:pt x="94" y="30"/>
                </a:lnTo>
                <a:lnTo>
                  <a:pt x="90" y="28"/>
                </a:lnTo>
                <a:lnTo>
                  <a:pt x="88" y="24"/>
                </a:lnTo>
                <a:lnTo>
                  <a:pt x="88" y="24"/>
                </a:lnTo>
                <a:lnTo>
                  <a:pt x="90" y="20"/>
                </a:lnTo>
                <a:lnTo>
                  <a:pt x="94" y="18"/>
                </a:lnTo>
                <a:lnTo>
                  <a:pt x="94" y="18"/>
                </a:lnTo>
                <a:close/>
                <a:moveTo>
                  <a:pt x="108" y="416"/>
                </a:moveTo>
                <a:lnTo>
                  <a:pt x="108" y="416"/>
                </a:lnTo>
                <a:lnTo>
                  <a:pt x="102" y="414"/>
                </a:lnTo>
                <a:lnTo>
                  <a:pt x="96" y="410"/>
                </a:lnTo>
                <a:lnTo>
                  <a:pt x="92" y="404"/>
                </a:lnTo>
                <a:lnTo>
                  <a:pt x="90" y="396"/>
                </a:lnTo>
                <a:lnTo>
                  <a:pt x="90" y="396"/>
                </a:lnTo>
                <a:lnTo>
                  <a:pt x="92" y="390"/>
                </a:lnTo>
                <a:lnTo>
                  <a:pt x="96" y="384"/>
                </a:lnTo>
                <a:lnTo>
                  <a:pt x="102" y="380"/>
                </a:lnTo>
                <a:lnTo>
                  <a:pt x="108" y="378"/>
                </a:lnTo>
                <a:lnTo>
                  <a:pt x="108" y="378"/>
                </a:lnTo>
                <a:lnTo>
                  <a:pt x="116" y="380"/>
                </a:lnTo>
                <a:lnTo>
                  <a:pt x="122" y="384"/>
                </a:lnTo>
                <a:lnTo>
                  <a:pt x="126" y="390"/>
                </a:lnTo>
                <a:lnTo>
                  <a:pt x="128" y="396"/>
                </a:lnTo>
                <a:lnTo>
                  <a:pt x="128" y="396"/>
                </a:lnTo>
                <a:lnTo>
                  <a:pt x="126" y="404"/>
                </a:lnTo>
                <a:lnTo>
                  <a:pt x="122" y="410"/>
                </a:lnTo>
                <a:lnTo>
                  <a:pt x="116" y="414"/>
                </a:lnTo>
                <a:lnTo>
                  <a:pt x="108" y="416"/>
                </a:lnTo>
                <a:lnTo>
                  <a:pt x="108" y="416"/>
                </a:lnTo>
                <a:close/>
                <a:moveTo>
                  <a:pt x="202" y="370"/>
                </a:moveTo>
                <a:lnTo>
                  <a:pt x="16" y="370"/>
                </a:lnTo>
                <a:lnTo>
                  <a:pt x="16" y="48"/>
                </a:lnTo>
                <a:lnTo>
                  <a:pt x="202" y="48"/>
                </a:lnTo>
                <a:lnTo>
                  <a:pt x="202" y="3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p:nvSpPr>
        <p:spPr bwMode="auto">
          <a:xfrm>
            <a:off x="6843713" y="4498975"/>
            <a:ext cx="184150" cy="63500"/>
          </a:xfrm>
          <a:custGeom>
            <a:avLst/>
            <a:gdLst>
              <a:gd name="T0" fmla="*/ 2 w 116"/>
              <a:gd name="T1" fmla="*/ 28 h 40"/>
              <a:gd name="T2" fmla="*/ 2 w 116"/>
              <a:gd name="T3" fmla="*/ 28 h 40"/>
              <a:gd name="T4" fmla="*/ 14 w 116"/>
              <a:gd name="T5" fmla="*/ 34 h 40"/>
              <a:gd name="T6" fmla="*/ 14 w 116"/>
              <a:gd name="T7" fmla="*/ 34 h 40"/>
              <a:gd name="T8" fmla="*/ 34 w 116"/>
              <a:gd name="T9" fmla="*/ 38 h 40"/>
              <a:gd name="T10" fmla="*/ 58 w 116"/>
              <a:gd name="T11" fmla="*/ 40 h 40"/>
              <a:gd name="T12" fmla="*/ 58 w 116"/>
              <a:gd name="T13" fmla="*/ 40 h 40"/>
              <a:gd name="T14" fmla="*/ 74 w 116"/>
              <a:gd name="T15" fmla="*/ 38 h 40"/>
              <a:gd name="T16" fmla="*/ 88 w 116"/>
              <a:gd name="T17" fmla="*/ 36 h 40"/>
              <a:gd name="T18" fmla="*/ 100 w 116"/>
              <a:gd name="T19" fmla="*/ 34 h 40"/>
              <a:gd name="T20" fmla="*/ 110 w 116"/>
              <a:gd name="T21" fmla="*/ 30 h 40"/>
              <a:gd name="T22" fmla="*/ 110 w 116"/>
              <a:gd name="T23" fmla="*/ 30 h 40"/>
              <a:gd name="T24" fmla="*/ 116 w 116"/>
              <a:gd name="T25" fmla="*/ 26 h 40"/>
              <a:gd name="T26" fmla="*/ 116 w 116"/>
              <a:gd name="T27" fmla="*/ 0 h 40"/>
              <a:gd name="T28" fmla="*/ 116 w 116"/>
              <a:gd name="T29" fmla="*/ 0 h 40"/>
              <a:gd name="T30" fmla="*/ 102 w 116"/>
              <a:gd name="T31" fmla="*/ 6 h 40"/>
              <a:gd name="T32" fmla="*/ 102 w 116"/>
              <a:gd name="T33" fmla="*/ 6 h 40"/>
              <a:gd name="T34" fmla="*/ 82 w 116"/>
              <a:gd name="T35" fmla="*/ 10 h 40"/>
              <a:gd name="T36" fmla="*/ 58 w 116"/>
              <a:gd name="T37" fmla="*/ 12 h 40"/>
              <a:gd name="T38" fmla="*/ 58 w 116"/>
              <a:gd name="T39" fmla="*/ 12 h 40"/>
              <a:gd name="T40" fmla="*/ 40 w 116"/>
              <a:gd name="T41" fmla="*/ 12 h 40"/>
              <a:gd name="T42" fmla="*/ 26 w 116"/>
              <a:gd name="T43" fmla="*/ 10 h 40"/>
              <a:gd name="T44" fmla="*/ 12 w 116"/>
              <a:gd name="T45" fmla="*/ 6 h 40"/>
              <a:gd name="T46" fmla="*/ 2 w 116"/>
              <a:gd name="T47" fmla="*/ 2 h 40"/>
              <a:gd name="T48" fmla="*/ 2 w 116"/>
              <a:gd name="T49" fmla="*/ 2 h 40"/>
              <a:gd name="T50" fmla="*/ 0 w 116"/>
              <a:gd name="T51" fmla="*/ 0 h 40"/>
              <a:gd name="T52" fmla="*/ 0 w 116"/>
              <a:gd name="T53" fmla="*/ 26 h 40"/>
              <a:gd name="T54" fmla="*/ 0 w 116"/>
              <a:gd name="T55" fmla="*/ 26 h 40"/>
              <a:gd name="T56" fmla="*/ 2 w 116"/>
              <a:gd name="T57" fmla="*/ 28 h 40"/>
              <a:gd name="T58" fmla="*/ 2 w 116"/>
              <a:gd name="T5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40">
                <a:moveTo>
                  <a:pt x="2" y="28"/>
                </a:moveTo>
                <a:lnTo>
                  <a:pt x="2" y="28"/>
                </a:lnTo>
                <a:lnTo>
                  <a:pt x="14" y="34"/>
                </a:lnTo>
                <a:lnTo>
                  <a:pt x="14" y="34"/>
                </a:lnTo>
                <a:lnTo>
                  <a:pt x="34" y="38"/>
                </a:lnTo>
                <a:lnTo>
                  <a:pt x="58" y="40"/>
                </a:lnTo>
                <a:lnTo>
                  <a:pt x="58" y="40"/>
                </a:lnTo>
                <a:lnTo>
                  <a:pt x="74" y="38"/>
                </a:lnTo>
                <a:lnTo>
                  <a:pt x="88" y="36"/>
                </a:lnTo>
                <a:lnTo>
                  <a:pt x="100" y="34"/>
                </a:lnTo>
                <a:lnTo>
                  <a:pt x="110" y="30"/>
                </a:lnTo>
                <a:lnTo>
                  <a:pt x="110" y="30"/>
                </a:lnTo>
                <a:lnTo>
                  <a:pt x="116" y="26"/>
                </a:lnTo>
                <a:lnTo>
                  <a:pt x="116" y="0"/>
                </a:lnTo>
                <a:lnTo>
                  <a:pt x="116" y="0"/>
                </a:lnTo>
                <a:lnTo>
                  <a:pt x="102" y="6"/>
                </a:lnTo>
                <a:lnTo>
                  <a:pt x="102" y="6"/>
                </a:lnTo>
                <a:lnTo>
                  <a:pt x="82" y="10"/>
                </a:lnTo>
                <a:lnTo>
                  <a:pt x="58" y="12"/>
                </a:lnTo>
                <a:lnTo>
                  <a:pt x="58" y="12"/>
                </a:lnTo>
                <a:lnTo>
                  <a:pt x="40" y="12"/>
                </a:lnTo>
                <a:lnTo>
                  <a:pt x="26" y="10"/>
                </a:lnTo>
                <a:lnTo>
                  <a:pt x="12" y="6"/>
                </a:lnTo>
                <a:lnTo>
                  <a:pt x="2" y="2"/>
                </a:lnTo>
                <a:lnTo>
                  <a:pt x="2" y="2"/>
                </a:lnTo>
                <a:lnTo>
                  <a:pt x="0" y="0"/>
                </a:lnTo>
                <a:lnTo>
                  <a:pt x="0" y="26"/>
                </a:lnTo>
                <a:lnTo>
                  <a:pt x="0" y="26"/>
                </a:lnTo>
                <a:lnTo>
                  <a:pt x="2" y="28"/>
                </a:lnTo>
                <a:lnTo>
                  <a:pt x="2" y="2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p:nvSpPr>
        <p:spPr bwMode="auto">
          <a:xfrm>
            <a:off x="6843713" y="4556125"/>
            <a:ext cx="184150" cy="63500"/>
          </a:xfrm>
          <a:custGeom>
            <a:avLst/>
            <a:gdLst>
              <a:gd name="T0" fmla="*/ 2 w 116"/>
              <a:gd name="T1" fmla="*/ 28 h 40"/>
              <a:gd name="T2" fmla="*/ 2 w 116"/>
              <a:gd name="T3" fmla="*/ 28 h 40"/>
              <a:gd name="T4" fmla="*/ 14 w 116"/>
              <a:gd name="T5" fmla="*/ 32 h 40"/>
              <a:gd name="T6" fmla="*/ 14 w 116"/>
              <a:gd name="T7" fmla="*/ 32 h 40"/>
              <a:gd name="T8" fmla="*/ 34 w 116"/>
              <a:gd name="T9" fmla="*/ 38 h 40"/>
              <a:gd name="T10" fmla="*/ 58 w 116"/>
              <a:gd name="T11" fmla="*/ 40 h 40"/>
              <a:gd name="T12" fmla="*/ 58 w 116"/>
              <a:gd name="T13" fmla="*/ 40 h 40"/>
              <a:gd name="T14" fmla="*/ 74 w 116"/>
              <a:gd name="T15" fmla="*/ 38 h 40"/>
              <a:gd name="T16" fmla="*/ 88 w 116"/>
              <a:gd name="T17" fmla="*/ 36 h 40"/>
              <a:gd name="T18" fmla="*/ 100 w 116"/>
              <a:gd name="T19" fmla="*/ 34 h 40"/>
              <a:gd name="T20" fmla="*/ 110 w 116"/>
              <a:gd name="T21" fmla="*/ 30 h 40"/>
              <a:gd name="T22" fmla="*/ 110 w 116"/>
              <a:gd name="T23" fmla="*/ 30 h 40"/>
              <a:gd name="T24" fmla="*/ 116 w 116"/>
              <a:gd name="T25" fmla="*/ 26 h 40"/>
              <a:gd name="T26" fmla="*/ 116 w 116"/>
              <a:gd name="T27" fmla="*/ 0 h 40"/>
              <a:gd name="T28" fmla="*/ 116 w 116"/>
              <a:gd name="T29" fmla="*/ 0 h 40"/>
              <a:gd name="T30" fmla="*/ 102 w 116"/>
              <a:gd name="T31" fmla="*/ 6 h 40"/>
              <a:gd name="T32" fmla="*/ 102 w 116"/>
              <a:gd name="T33" fmla="*/ 6 h 40"/>
              <a:gd name="T34" fmla="*/ 82 w 116"/>
              <a:gd name="T35" fmla="*/ 10 h 40"/>
              <a:gd name="T36" fmla="*/ 58 w 116"/>
              <a:gd name="T37" fmla="*/ 12 h 40"/>
              <a:gd name="T38" fmla="*/ 58 w 116"/>
              <a:gd name="T39" fmla="*/ 12 h 40"/>
              <a:gd name="T40" fmla="*/ 40 w 116"/>
              <a:gd name="T41" fmla="*/ 12 h 40"/>
              <a:gd name="T42" fmla="*/ 26 w 116"/>
              <a:gd name="T43" fmla="*/ 10 h 40"/>
              <a:gd name="T44" fmla="*/ 12 w 116"/>
              <a:gd name="T45" fmla="*/ 6 h 40"/>
              <a:gd name="T46" fmla="*/ 2 w 116"/>
              <a:gd name="T47" fmla="*/ 2 h 40"/>
              <a:gd name="T48" fmla="*/ 2 w 116"/>
              <a:gd name="T49" fmla="*/ 2 h 40"/>
              <a:gd name="T50" fmla="*/ 0 w 116"/>
              <a:gd name="T51" fmla="*/ 0 h 40"/>
              <a:gd name="T52" fmla="*/ 0 w 116"/>
              <a:gd name="T53" fmla="*/ 26 h 40"/>
              <a:gd name="T54" fmla="*/ 0 w 116"/>
              <a:gd name="T55" fmla="*/ 26 h 40"/>
              <a:gd name="T56" fmla="*/ 2 w 116"/>
              <a:gd name="T57" fmla="*/ 28 h 40"/>
              <a:gd name="T58" fmla="*/ 2 w 116"/>
              <a:gd name="T5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40">
                <a:moveTo>
                  <a:pt x="2" y="28"/>
                </a:moveTo>
                <a:lnTo>
                  <a:pt x="2" y="28"/>
                </a:lnTo>
                <a:lnTo>
                  <a:pt x="14" y="32"/>
                </a:lnTo>
                <a:lnTo>
                  <a:pt x="14" y="32"/>
                </a:lnTo>
                <a:lnTo>
                  <a:pt x="34" y="38"/>
                </a:lnTo>
                <a:lnTo>
                  <a:pt x="58" y="40"/>
                </a:lnTo>
                <a:lnTo>
                  <a:pt x="58" y="40"/>
                </a:lnTo>
                <a:lnTo>
                  <a:pt x="74" y="38"/>
                </a:lnTo>
                <a:lnTo>
                  <a:pt x="88" y="36"/>
                </a:lnTo>
                <a:lnTo>
                  <a:pt x="100" y="34"/>
                </a:lnTo>
                <a:lnTo>
                  <a:pt x="110" y="30"/>
                </a:lnTo>
                <a:lnTo>
                  <a:pt x="110" y="30"/>
                </a:lnTo>
                <a:lnTo>
                  <a:pt x="116" y="26"/>
                </a:lnTo>
                <a:lnTo>
                  <a:pt x="116" y="0"/>
                </a:lnTo>
                <a:lnTo>
                  <a:pt x="116" y="0"/>
                </a:lnTo>
                <a:lnTo>
                  <a:pt x="102" y="6"/>
                </a:lnTo>
                <a:lnTo>
                  <a:pt x="102" y="6"/>
                </a:lnTo>
                <a:lnTo>
                  <a:pt x="82" y="10"/>
                </a:lnTo>
                <a:lnTo>
                  <a:pt x="58" y="12"/>
                </a:lnTo>
                <a:lnTo>
                  <a:pt x="58" y="12"/>
                </a:lnTo>
                <a:lnTo>
                  <a:pt x="40" y="12"/>
                </a:lnTo>
                <a:lnTo>
                  <a:pt x="26" y="10"/>
                </a:lnTo>
                <a:lnTo>
                  <a:pt x="12" y="6"/>
                </a:lnTo>
                <a:lnTo>
                  <a:pt x="2" y="2"/>
                </a:lnTo>
                <a:lnTo>
                  <a:pt x="2" y="2"/>
                </a:lnTo>
                <a:lnTo>
                  <a:pt x="0" y="0"/>
                </a:lnTo>
                <a:lnTo>
                  <a:pt x="0" y="26"/>
                </a:lnTo>
                <a:lnTo>
                  <a:pt x="0" y="26"/>
                </a:lnTo>
                <a:lnTo>
                  <a:pt x="2" y="28"/>
                </a:lnTo>
                <a:lnTo>
                  <a:pt x="2" y="2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p:nvSpPr>
        <p:spPr bwMode="auto">
          <a:xfrm>
            <a:off x="6843713" y="4419600"/>
            <a:ext cx="184150" cy="85725"/>
          </a:xfrm>
          <a:custGeom>
            <a:avLst/>
            <a:gdLst>
              <a:gd name="T0" fmla="*/ 2 w 116"/>
              <a:gd name="T1" fmla="*/ 42 h 54"/>
              <a:gd name="T2" fmla="*/ 2 w 116"/>
              <a:gd name="T3" fmla="*/ 42 h 54"/>
              <a:gd name="T4" fmla="*/ 14 w 116"/>
              <a:gd name="T5" fmla="*/ 48 h 54"/>
              <a:gd name="T6" fmla="*/ 14 w 116"/>
              <a:gd name="T7" fmla="*/ 48 h 54"/>
              <a:gd name="T8" fmla="*/ 34 w 116"/>
              <a:gd name="T9" fmla="*/ 52 h 54"/>
              <a:gd name="T10" fmla="*/ 58 w 116"/>
              <a:gd name="T11" fmla="*/ 54 h 54"/>
              <a:gd name="T12" fmla="*/ 58 w 116"/>
              <a:gd name="T13" fmla="*/ 54 h 54"/>
              <a:gd name="T14" fmla="*/ 74 w 116"/>
              <a:gd name="T15" fmla="*/ 54 h 54"/>
              <a:gd name="T16" fmla="*/ 88 w 116"/>
              <a:gd name="T17" fmla="*/ 52 h 54"/>
              <a:gd name="T18" fmla="*/ 100 w 116"/>
              <a:gd name="T19" fmla="*/ 48 h 54"/>
              <a:gd name="T20" fmla="*/ 110 w 116"/>
              <a:gd name="T21" fmla="*/ 44 h 54"/>
              <a:gd name="T22" fmla="*/ 110 w 116"/>
              <a:gd name="T23" fmla="*/ 44 h 54"/>
              <a:gd name="T24" fmla="*/ 116 w 116"/>
              <a:gd name="T25" fmla="*/ 40 h 54"/>
              <a:gd name="T26" fmla="*/ 116 w 116"/>
              <a:gd name="T27" fmla="*/ 12 h 54"/>
              <a:gd name="T28" fmla="*/ 116 w 116"/>
              <a:gd name="T29" fmla="*/ 12 h 54"/>
              <a:gd name="T30" fmla="*/ 116 w 116"/>
              <a:gd name="T31" fmla="*/ 12 h 54"/>
              <a:gd name="T32" fmla="*/ 116 w 116"/>
              <a:gd name="T33" fmla="*/ 12 h 54"/>
              <a:gd name="T34" fmla="*/ 116 w 116"/>
              <a:gd name="T35" fmla="*/ 12 h 54"/>
              <a:gd name="T36" fmla="*/ 116 w 116"/>
              <a:gd name="T37" fmla="*/ 10 h 54"/>
              <a:gd name="T38" fmla="*/ 116 w 116"/>
              <a:gd name="T39" fmla="*/ 10 h 54"/>
              <a:gd name="T40" fmla="*/ 116 w 116"/>
              <a:gd name="T41" fmla="*/ 12 h 54"/>
              <a:gd name="T42" fmla="*/ 116 w 116"/>
              <a:gd name="T43" fmla="*/ 12 h 54"/>
              <a:gd name="T44" fmla="*/ 114 w 116"/>
              <a:gd name="T45" fmla="*/ 8 h 54"/>
              <a:gd name="T46" fmla="*/ 114 w 116"/>
              <a:gd name="T47" fmla="*/ 8 h 54"/>
              <a:gd name="T48" fmla="*/ 106 w 116"/>
              <a:gd name="T49" fmla="*/ 4 h 54"/>
              <a:gd name="T50" fmla="*/ 106 w 116"/>
              <a:gd name="T51" fmla="*/ 4 h 54"/>
              <a:gd name="T52" fmla="*/ 86 w 116"/>
              <a:gd name="T53" fmla="*/ 0 h 54"/>
              <a:gd name="T54" fmla="*/ 58 w 116"/>
              <a:gd name="T55" fmla="*/ 0 h 54"/>
              <a:gd name="T56" fmla="*/ 58 w 116"/>
              <a:gd name="T57" fmla="*/ 0 h 54"/>
              <a:gd name="T58" fmla="*/ 36 w 116"/>
              <a:gd name="T59" fmla="*/ 0 h 54"/>
              <a:gd name="T60" fmla="*/ 18 w 116"/>
              <a:gd name="T61" fmla="*/ 2 h 54"/>
              <a:gd name="T62" fmla="*/ 18 w 116"/>
              <a:gd name="T63" fmla="*/ 2 h 54"/>
              <a:gd name="T64" fmla="*/ 4 w 116"/>
              <a:gd name="T65" fmla="*/ 6 h 54"/>
              <a:gd name="T66" fmla="*/ 4 w 116"/>
              <a:gd name="T67" fmla="*/ 6 h 54"/>
              <a:gd name="T68" fmla="*/ 0 w 116"/>
              <a:gd name="T69" fmla="*/ 8 h 54"/>
              <a:gd name="T70" fmla="*/ 0 w 116"/>
              <a:gd name="T71" fmla="*/ 8 h 54"/>
              <a:gd name="T72" fmla="*/ 0 w 116"/>
              <a:gd name="T73" fmla="*/ 10 h 54"/>
              <a:gd name="T74" fmla="*/ 0 w 116"/>
              <a:gd name="T75" fmla="*/ 10 h 54"/>
              <a:gd name="T76" fmla="*/ 0 w 116"/>
              <a:gd name="T77" fmla="*/ 10 h 54"/>
              <a:gd name="T78" fmla="*/ 0 w 116"/>
              <a:gd name="T79" fmla="*/ 40 h 54"/>
              <a:gd name="T80" fmla="*/ 0 w 116"/>
              <a:gd name="T81" fmla="*/ 40 h 54"/>
              <a:gd name="T82" fmla="*/ 2 w 116"/>
              <a:gd name="T83" fmla="*/ 42 h 54"/>
              <a:gd name="T84" fmla="*/ 2 w 116"/>
              <a:gd name="T8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54">
                <a:moveTo>
                  <a:pt x="2" y="42"/>
                </a:moveTo>
                <a:lnTo>
                  <a:pt x="2" y="42"/>
                </a:lnTo>
                <a:lnTo>
                  <a:pt x="14" y="48"/>
                </a:lnTo>
                <a:lnTo>
                  <a:pt x="14" y="48"/>
                </a:lnTo>
                <a:lnTo>
                  <a:pt x="34" y="52"/>
                </a:lnTo>
                <a:lnTo>
                  <a:pt x="58" y="54"/>
                </a:lnTo>
                <a:lnTo>
                  <a:pt x="58" y="54"/>
                </a:lnTo>
                <a:lnTo>
                  <a:pt x="74" y="54"/>
                </a:lnTo>
                <a:lnTo>
                  <a:pt x="88" y="52"/>
                </a:lnTo>
                <a:lnTo>
                  <a:pt x="100" y="48"/>
                </a:lnTo>
                <a:lnTo>
                  <a:pt x="110" y="44"/>
                </a:lnTo>
                <a:lnTo>
                  <a:pt x="110" y="44"/>
                </a:lnTo>
                <a:lnTo>
                  <a:pt x="116" y="40"/>
                </a:lnTo>
                <a:lnTo>
                  <a:pt x="116" y="12"/>
                </a:lnTo>
                <a:lnTo>
                  <a:pt x="116" y="12"/>
                </a:lnTo>
                <a:lnTo>
                  <a:pt x="116" y="12"/>
                </a:lnTo>
                <a:lnTo>
                  <a:pt x="116" y="12"/>
                </a:lnTo>
                <a:lnTo>
                  <a:pt x="116" y="12"/>
                </a:lnTo>
                <a:lnTo>
                  <a:pt x="116" y="10"/>
                </a:lnTo>
                <a:lnTo>
                  <a:pt x="116" y="10"/>
                </a:lnTo>
                <a:lnTo>
                  <a:pt x="116" y="12"/>
                </a:lnTo>
                <a:lnTo>
                  <a:pt x="116" y="12"/>
                </a:lnTo>
                <a:lnTo>
                  <a:pt x="114" y="8"/>
                </a:lnTo>
                <a:lnTo>
                  <a:pt x="114" y="8"/>
                </a:lnTo>
                <a:lnTo>
                  <a:pt x="106" y="4"/>
                </a:lnTo>
                <a:lnTo>
                  <a:pt x="106" y="4"/>
                </a:lnTo>
                <a:lnTo>
                  <a:pt x="86" y="0"/>
                </a:lnTo>
                <a:lnTo>
                  <a:pt x="58" y="0"/>
                </a:lnTo>
                <a:lnTo>
                  <a:pt x="58" y="0"/>
                </a:lnTo>
                <a:lnTo>
                  <a:pt x="36" y="0"/>
                </a:lnTo>
                <a:lnTo>
                  <a:pt x="18" y="2"/>
                </a:lnTo>
                <a:lnTo>
                  <a:pt x="18" y="2"/>
                </a:lnTo>
                <a:lnTo>
                  <a:pt x="4" y="6"/>
                </a:lnTo>
                <a:lnTo>
                  <a:pt x="4" y="6"/>
                </a:lnTo>
                <a:lnTo>
                  <a:pt x="0" y="8"/>
                </a:lnTo>
                <a:lnTo>
                  <a:pt x="0" y="8"/>
                </a:lnTo>
                <a:lnTo>
                  <a:pt x="0" y="10"/>
                </a:lnTo>
                <a:lnTo>
                  <a:pt x="0" y="10"/>
                </a:lnTo>
                <a:lnTo>
                  <a:pt x="0" y="10"/>
                </a:lnTo>
                <a:lnTo>
                  <a:pt x="0" y="40"/>
                </a:lnTo>
                <a:lnTo>
                  <a:pt x="0" y="40"/>
                </a:lnTo>
                <a:lnTo>
                  <a:pt x="2" y="42"/>
                </a:lnTo>
                <a:lnTo>
                  <a:pt x="2" y="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6843713" y="4613275"/>
            <a:ext cx="184150" cy="60325"/>
          </a:xfrm>
          <a:custGeom>
            <a:avLst/>
            <a:gdLst>
              <a:gd name="T0" fmla="*/ 102 w 116"/>
              <a:gd name="T1" fmla="*/ 6 h 38"/>
              <a:gd name="T2" fmla="*/ 102 w 116"/>
              <a:gd name="T3" fmla="*/ 6 h 38"/>
              <a:gd name="T4" fmla="*/ 82 w 116"/>
              <a:gd name="T5" fmla="*/ 10 h 38"/>
              <a:gd name="T6" fmla="*/ 58 w 116"/>
              <a:gd name="T7" fmla="*/ 12 h 38"/>
              <a:gd name="T8" fmla="*/ 58 w 116"/>
              <a:gd name="T9" fmla="*/ 12 h 38"/>
              <a:gd name="T10" fmla="*/ 40 w 116"/>
              <a:gd name="T11" fmla="*/ 12 h 38"/>
              <a:gd name="T12" fmla="*/ 26 w 116"/>
              <a:gd name="T13" fmla="*/ 10 h 38"/>
              <a:gd name="T14" fmla="*/ 12 w 116"/>
              <a:gd name="T15" fmla="*/ 6 h 38"/>
              <a:gd name="T16" fmla="*/ 2 w 116"/>
              <a:gd name="T17" fmla="*/ 2 h 38"/>
              <a:gd name="T18" fmla="*/ 2 w 116"/>
              <a:gd name="T19" fmla="*/ 2 h 38"/>
              <a:gd name="T20" fmla="*/ 0 w 116"/>
              <a:gd name="T21" fmla="*/ 0 h 38"/>
              <a:gd name="T22" fmla="*/ 0 w 116"/>
              <a:gd name="T23" fmla="*/ 20 h 38"/>
              <a:gd name="T24" fmla="*/ 0 w 116"/>
              <a:gd name="T25" fmla="*/ 20 h 38"/>
              <a:gd name="T26" fmla="*/ 0 w 116"/>
              <a:gd name="T27" fmla="*/ 24 h 38"/>
              <a:gd name="T28" fmla="*/ 4 w 116"/>
              <a:gd name="T29" fmla="*/ 26 h 38"/>
              <a:gd name="T30" fmla="*/ 16 w 116"/>
              <a:gd name="T31" fmla="*/ 32 h 38"/>
              <a:gd name="T32" fmla="*/ 34 w 116"/>
              <a:gd name="T33" fmla="*/ 36 h 38"/>
              <a:gd name="T34" fmla="*/ 58 w 116"/>
              <a:gd name="T35" fmla="*/ 38 h 38"/>
              <a:gd name="T36" fmla="*/ 58 w 116"/>
              <a:gd name="T37" fmla="*/ 38 h 38"/>
              <a:gd name="T38" fmla="*/ 80 w 116"/>
              <a:gd name="T39" fmla="*/ 36 h 38"/>
              <a:gd name="T40" fmla="*/ 98 w 116"/>
              <a:gd name="T41" fmla="*/ 32 h 38"/>
              <a:gd name="T42" fmla="*/ 110 w 116"/>
              <a:gd name="T43" fmla="*/ 26 h 38"/>
              <a:gd name="T44" fmla="*/ 114 w 116"/>
              <a:gd name="T45" fmla="*/ 24 h 38"/>
              <a:gd name="T46" fmla="*/ 116 w 116"/>
              <a:gd name="T47" fmla="*/ 20 h 38"/>
              <a:gd name="T48" fmla="*/ 116 w 116"/>
              <a:gd name="T49" fmla="*/ 0 h 38"/>
              <a:gd name="T50" fmla="*/ 116 w 116"/>
              <a:gd name="T51" fmla="*/ 0 h 38"/>
              <a:gd name="T52" fmla="*/ 102 w 116"/>
              <a:gd name="T53" fmla="*/ 6 h 38"/>
              <a:gd name="T54" fmla="*/ 102 w 116"/>
              <a:gd name="T5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38">
                <a:moveTo>
                  <a:pt x="102" y="6"/>
                </a:moveTo>
                <a:lnTo>
                  <a:pt x="102" y="6"/>
                </a:lnTo>
                <a:lnTo>
                  <a:pt x="82" y="10"/>
                </a:lnTo>
                <a:lnTo>
                  <a:pt x="58" y="12"/>
                </a:lnTo>
                <a:lnTo>
                  <a:pt x="58" y="12"/>
                </a:lnTo>
                <a:lnTo>
                  <a:pt x="40" y="12"/>
                </a:lnTo>
                <a:lnTo>
                  <a:pt x="26" y="10"/>
                </a:lnTo>
                <a:lnTo>
                  <a:pt x="12" y="6"/>
                </a:lnTo>
                <a:lnTo>
                  <a:pt x="2" y="2"/>
                </a:lnTo>
                <a:lnTo>
                  <a:pt x="2" y="2"/>
                </a:lnTo>
                <a:lnTo>
                  <a:pt x="0" y="0"/>
                </a:lnTo>
                <a:lnTo>
                  <a:pt x="0" y="20"/>
                </a:lnTo>
                <a:lnTo>
                  <a:pt x="0" y="20"/>
                </a:lnTo>
                <a:lnTo>
                  <a:pt x="0" y="24"/>
                </a:lnTo>
                <a:lnTo>
                  <a:pt x="4" y="26"/>
                </a:lnTo>
                <a:lnTo>
                  <a:pt x="16" y="32"/>
                </a:lnTo>
                <a:lnTo>
                  <a:pt x="34" y="36"/>
                </a:lnTo>
                <a:lnTo>
                  <a:pt x="58" y="38"/>
                </a:lnTo>
                <a:lnTo>
                  <a:pt x="58" y="38"/>
                </a:lnTo>
                <a:lnTo>
                  <a:pt x="80" y="36"/>
                </a:lnTo>
                <a:lnTo>
                  <a:pt x="98" y="32"/>
                </a:lnTo>
                <a:lnTo>
                  <a:pt x="110" y="26"/>
                </a:lnTo>
                <a:lnTo>
                  <a:pt x="114" y="24"/>
                </a:lnTo>
                <a:lnTo>
                  <a:pt x="116" y="20"/>
                </a:lnTo>
                <a:lnTo>
                  <a:pt x="116" y="0"/>
                </a:lnTo>
                <a:lnTo>
                  <a:pt x="116" y="0"/>
                </a:lnTo>
                <a:lnTo>
                  <a:pt x="102" y="6"/>
                </a:lnTo>
                <a:lnTo>
                  <a:pt x="102" y="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a:off x="6846888" y="4435475"/>
            <a:ext cx="174625" cy="22225"/>
          </a:xfrm>
          <a:custGeom>
            <a:avLst/>
            <a:gdLst>
              <a:gd name="T0" fmla="*/ 110 w 110"/>
              <a:gd name="T1" fmla="*/ 0 h 14"/>
              <a:gd name="T2" fmla="*/ 110 w 110"/>
              <a:gd name="T3" fmla="*/ 0 h 14"/>
              <a:gd name="T4" fmla="*/ 110 w 110"/>
              <a:gd name="T5" fmla="*/ 2 h 14"/>
              <a:gd name="T6" fmla="*/ 110 w 110"/>
              <a:gd name="T7" fmla="*/ 2 h 14"/>
              <a:gd name="T8" fmla="*/ 110 w 110"/>
              <a:gd name="T9" fmla="*/ 4 h 14"/>
              <a:gd name="T10" fmla="*/ 108 w 110"/>
              <a:gd name="T11" fmla="*/ 6 h 14"/>
              <a:gd name="T12" fmla="*/ 108 w 110"/>
              <a:gd name="T13" fmla="*/ 6 h 14"/>
              <a:gd name="T14" fmla="*/ 96 w 110"/>
              <a:gd name="T15" fmla="*/ 10 h 14"/>
              <a:gd name="T16" fmla="*/ 96 w 110"/>
              <a:gd name="T17" fmla="*/ 10 h 14"/>
              <a:gd name="T18" fmla="*/ 76 w 110"/>
              <a:gd name="T19" fmla="*/ 12 h 14"/>
              <a:gd name="T20" fmla="*/ 76 w 110"/>
              <a:gd name="T21" fmla="*/ 12 h 14"/>
              <a:gd name="T22" fmla="*/ 56 w 110"/>
              <a:gd name="T23" fmla="*/ 14 h 14"/>
              <a:gd name="T24" fmla="*/ 56 w 110"/>
              <a:gd name="T25" fmla="*/ 14 h 14"/>
              <a:gd name="T26" fmla="*/ 34 w 110"/>
              <a:gd name="T27" fmla="*/ 12 h 14"/>
              <a:gd name="T28" fmla="*/ 34 w 110"/>
              <a:gd name="T29" fmla="*/ 12 h 14"/>
              <a:gd name="T30" fmla="*/ 16 w 110"/>
              <a:gd name="T31" fmla="*/ 10 h 14"/>
              <a:gd name="T32" fmla="*/ 16 w 110"/>
              <a:gd name="T33" fmla="*/ 10 h 14"/>
              <a:gd name="T34" fmla="*/ 2 w 110"/>
              <a:gd name="T35" fmla="*/ 6 h 14"/>
              <a:gd name="T36" fmla="*/ 2 w 110"/>
              <a:gd name="T37" fmla="*/ 6 h 14"/>
              <a:gd name="T38" fmla="*/ 0 w 110"/>
              <a:gd name="T39" fmla="*/ 4 h 14"/>
              <a:gd name="T40" fmla="*/ 0 w 110"/>
              <a:gd name="T41" fmla="*/ 2 h 14"/>
              <a:gd name="T42" fmla="*/ 0 w 110"/>
              <a:gd name="T43" fmla="*/ 2 h 14"/>
              <a:gd name="T44" fmla="*/ 2 w 110"/>
              <a:gd name="T45" fmla="*/ 0 h 14"/>
              <a:gd name="T46" fmla="*/ 2 w 110"/>
              <a:gd name="T47" fmla="*/ 0 h 14"/>
              <a:gd name="T48" fmla="*/ 0 w 110"/>
              <a:gd name="T49" fmla="*/ 2 h 14"/>
              <a:gd name="T50" fmla="*/ 0 w 110"/>
              <a:gd name="T51" fmla="*/ 2 h 14"/>
              <a:gd name="T52" fmla="*/ 2 w 110"/>
              <a:gd name="T53" fmla="*/ 4 h 14"/>
              <a:gd name="T54" fmla="*/ 2 w 110"/>
              <a:gd name="T55" fmla="*/ 4 h 14"/>
              <a:gd name="T56" fmla="*/ 16 w 110"/>
              <a:gd name="T57" fmla="*/ 8 h 14"/>
              <a:gd name="T58" fmla="*/ 16 w 110"/>
              <a:gd name="T59" fmla="*/ 8 h 14"/>
              <a:gd name="T60" fmla="*/ 34 w 110"/>
              <a:gd name="T61" fmla="*/ 8 h 14"/>
              <a:gd name="T62" fmla="*/ 34 w 110"/>
              <a:gd name="T63" fmla="*/ 8 h 14"/>
              <a:gd name="T64" fmla="*/ 56 w 110"/>
              <a:gd name="T65" fmla="*/ 10 h 14"/>
              <a:gd name="T66" fmla="*/ 56 w 110"/>
              <a:gd name="T67" fmla="*/ 10 h 14"/>
              <a:gd name="T68" fmla="*/ 76 w 110"/>
              <a:gd name="T69" fmla="*/ 8 h 14"/>
              <a:gd name="T70" fmla="*/ 76 w 110"/>
              <a:gd name="T71" fmla="*/ 8 h 14"/>
              <a:gd name="T72" fmla="*/ 94 w 110"/>
              <a:gd name="T73" fmla="*/ 8 h 14"/>
              <a:gd name="T74" fmla="*/ 94 w 110"/>
              <a:gd name="T75" fmla="*/ 8 h 14"/>
              <a:gd name="T76" fmla="*/ 102 w 110"/>
              <a:gd name="T77" fmla="*/ 6 h 14"/>
              <a:gd name="T78" fmla="*/ 102 w 110"/>
              <a:gd name="T79" fmla="*/ 6 h 14"/>
              <a:gd name="T80" fmla="*/ 108 w 110"/>
              <a:gd name="T81" fmla="*/ 4 h 14"/>
              <a:gd name="T82" fmla="*/ 108 w 110"/>
              <a:gd name="T83" fmla="*/ 4 h 14"/>
              <a:gd name="T84" fmla="*/ 110 w 110"/>
              <a:gd name="T85" fmla="*/ 2 h 14"/>
              <a:gd name="T86" fmla="*/ 110 w 110"/>
              <a:gd name="T87" fmla="*/ 2 h 14"/>
              <a:gd name="T88" fmla="*/ 110 w 110"/>
              <a:gd name="T89" fmla="*/ 0 h 14"/>
              <a:gd name="T90" fmla="*/ 110 w 110"/>
              <a:gd name="T9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0" h="14">
                <a:moveTo>
                  <a:pt x="110" y="0"/>
                </a:moveTo>
                <a:lnTo>
                  <a:pt x="110" y="0"/>
                </a:lnTo>
                <a:lnTo>
                  <a:pt x="110" y="2"/>
                </a:lnTo>
                <a:lnTo>
                  <a:pt x="110" y="2"/>
                </a:lnTo>
                <a:lnTo>
                  <a:pt x="110" y="4"/>
                </a:lnTo>
                <a:lnTo>
                  <a:pt x="108" y="6"/>
                </a:lnTo>
                <a:lnTo>
                  <a:pt x="108" y="6"/>
                </a:lnTo>
                <a:lnTo>
                  <a:pt x="96" y="10"/>
                </a:lnTo>
                <a:lnTo>
                  <a:pt x="96" y="10"/>
                </a:lnTo>
                <a:lnTo>
                  <a:pt x="76" y="12"/>
                </a:lnTo>
                <a:lnTo>
                  <a:pt x="76" y="12"/>
                </a:lnTo>
                <a:lnTo>
                  <a:pt x="56" y="14"/>
                </a:lnTo>
                <a:lnTo>
                  <a:pt x="56" y="14"/>
                </a:lnTo>
                <a:lnTo>
                  <a:pt x="34" y="12"/>
                </a:lnTo>
                <a:lnTo>
                  <a:pt x="34" y="12"/>
                </a:lnTo>
                <a:lnTo>
                  <a:pt x="16" y="10"/>
                </a:lnTo>
                <a:lnTo>
                  <a:pt x="16" y="10"/>
                </a:lnTo>
                <a:lnTo>
                  <a:pt x="2" y="6"/>
                </a:lnTo>
                <a:lnTo>
                  <a:pt x="2" y="6"/>
                </a:lnTo>
                <a:lnTo>
                  <a:pt x="0" y="4"/>
                </a:lnTo>
                <a:lnTo>
                  <a:pt x="0" y="2"/>
                </a:lnTo>
                <a:lnTo>
                  <a:pt x="0" y="2"/>
                </a:lnTo>
                <a:lnTo>
                  <a:pt x="2" y="0"/>
                </a:lnTo>
                <a:lnTo>
                  <a:pt x="2" y="0"/>
                </a:lnTo>
                <a:lnTo>
                  <a:pt x="0" y="2"/>
                </a:lnTo>
                <a:lnTo>
                  <a:pt x="0" y="2"/>
                </a:lnTo>
                <a:lnTo>
                  <a:pt x="2" y="4"/>
                </a:lnTo>
                <a:lnTo>
                  <a:pt x="2" y="4"/>
                </a:lnTo>
                <a:lnTo>
                  <a:pt x="16" y="8"/>
                </a:lnTo>
                <a:lnTo>
                  <a:pt x="16" y="8"/>
                </a:lnTo>
                <a:lnTo>
                  <a:pt x="34" y="8"/>
                </a:lnTo>
                <a:lnTo>
                  <a:pt x="34" y="8"/>
                </a:lnTo>
                <a:lnTo>
                  <a:pt x="56" y="10"/>
                </a:lnTo>
                <a:lnTo>
                  <a:pt x="56" y="10"/>
                </a:lnTo>
                <a:lnTo>
                  <a:pt x="76" y="8"/>
                </a:lnTo>
                <a:lnTo>
                  <a:pt x="76" y="8"/>
                </a:lnTo>
                <a:lnTo>
                  <a:pt x="94" y="8"/>
                </a:lnTo>
                <a:lnTo>
                  <a:pt x="94" y="8"/>
                </a:lnTo>
                <a:lnTo>
                  <a:pt x="102" y="6"/>
                </a:lnTo>
                <a:lnTo>
                  <a:pt x="102" y="6"/>
                </a:lnTo>
                <a:lnTo>
                  <a:pt x="108" y="4"/>
                </a:lnTo>
                <a:lnTo>
                  <a:pt x="108" y="4"/>
                </a:lnTo>
                <a:lnTo>
                  <a:pt x="110" y="2"/>
                </a:lnTo>
                <a:lnTo>
                  <a:pt x="110" y="2"/>
                </a:lnTo>
                <a:lnTo>
                  <a:pt x="110" y="0"/>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p:cNvSpPr>
            <a:spLocks noChangeArrowheads="1"/>
          </p:cNvSpPr>
          <p:nvPr/>
        </p:nvSpPr>
        <p:spPr bwMode="auto">
          <a:xfrm>
            <a:off x="7104063" y="4476750"/>
            <a:ext cx="371475" cy="771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noEditPoints="1"/>
          </p:cNvSpPr>
          <p:nvPr/>
        </p:nvSpPr>
        <p:spPr bwMode="auto">
          <a:xfrm>
            <a:off x="7104063" y="4476750"/>
            <a:ext cx="371475" cy="771525"/>
          </a:xfrm>
          <a:custGeom>
            <a:avLst/>
            <a:gdLst>
              <a:gd name="T0" fmla="*/ 0 w 234"/>
              <a:gd name="T1" fmla="*/ 486 h 486"/>
              <a:gd name="T2" fmla="*/ 234 w 234"/>
              <a:gd name="T3" fmla="*/ 0 h 486"/>
              <a:gd name="T4" fmla="*/ 112 w 234"/>
              <a:gd name="T5" fmla="*/ 422 h 486"/>
              <a:gd name="T6" fmla="*/ 104 w 234"/>
              <a:gd name="T7" fmla="*/ 420 h 486"/>
              <a:gd name="T8" fmla="*/ 94 w 234"/>
              <a:gd name="T9" fmla="*/ 416 h 486"/>
              <a:gd name="T10" fmla="*/ 84 w 234"/>
              <a:gd name="T11" fmla="*/ 406 h 486"/>
              <a:gd name="T12" fmla="*/ 80 w 234"/>
              <a:gd name="T13" fmla="*/ 396 h 486"/>
              <a:gd name="T14" fmla="*/ 78 w 234"/>
              <a:gd name="T15" fmla="*/ 388 h 486"/>
              <a:gd name="T16" fmla="*/ 84 w 234"/>
              <a:gd name="T17" fmla="*/ 370 h 486"/>
              <a:gd name="T18" fmla="*/ 100 w 234"/>
              <a:gd name="T19" fmla="*/ 358 h 486"/>
              <a:gd name="T20" fmla="*/ 100 w 234"/>
              <a:gd name="T21" fmla="*/ 378 h 486"/>
              <a:gd name="T22" fmla="*/ 96 w 234"/>
              <a:gd name="T23" fmla="*/ 388 h 486"/>
              <a:gd name="T24" fmla="*/ 96 w 234"/>
              <a:gd name="T25" fmla="*/ 394 h 486"/>
              <a:gd name="T26" fmla="*/ 106 w 234"/>
              <a:gd name="T27" fmla="*/ 404 h 486"/>
              <a:gd name="T28" fmla="*/ 112 w 234"/>
              <a:gd name="T29" fmla="*/ 404 h 486"/>
              <a:gd name="T30" fmla="*/ 124 w 234"/>
              <a:gd name="T31" fmla="*/ 400 h 486"/>
              <a:gd name="T32" fmla="*/ 128 w 234"/>
              <a:gd name="T33" fmla="*/ 388 h 486"/>
              <a:gd name="T34" fmla="*/ 126 w 234"/>
              <a:gd name="T35" fmla="*/ 382 h 486"/>
              <a:gd name="T36" fmla="*/ 124 w 234"/>
              <a:gd name="T37" fmla="*/ 358 h 486"/>
              <a:gd name="T38" fmla="*/ 132 w 234"/>
              <a:gd name="T39" fmla="*/ 362 h 486"/>
              <a:gd name="T40" fmla="*/ 144 w 234"/>
              <a:gd name="T41" fmla="*/ 378 h 486"/>
              <a:gd name="T42" fmla="*/ 144 w 234"/>
              <a:gd name="T43" fmla="*/ 388 h 486"/>
              <a:gd name="T44" fmla="*/ 142 w 234"/>
              <a:gd name="T45" fmla="*/ 402 h 486"/>
              <a:gd name="T46" fmla="*/ 134 w 234"/>
              <a:gd name="T47" fmla="*/ 412 h 486"/>
              <a:gd name="T48" fmla="*/ 124 w 234"/>
              <a:gd name="T49" fmla="*/ 418 h 486"/>
              <a:gd name="T50" fmla="*/ 112 w 234"/>
              <a:gd name="T51" fmla="*/ 422 h 486"/>
              <a:gd name="T52" fmla="*/ 104 w 234"/>
              <a:gd name="T53" fmla="*/ 386 h 486"/>
              <a:gd name="T54" fmla="*/ 118 w 234"/>
              <a:gd name="T55" fmla="*/ 346 h 486"/>
              <a:gd name="T56" fmla="*/ 104 w 234"/>
              <a:gd name="T57" fmla="*/ 386 h 486"/>
              <a:gd name="T58" fmla="*/ 36 w 234"/>
              <a:gd name="T59" fmla="*/ 120 h 486"/>
              <a:gd name="T60" fmla="*/ 198 w 234"/>
              <a:gd name="T61" fmla="*/ 92 h 486"/>
              <a:gd name="T62" fmla="*/ 198 w 234"/>
              <a:gd name="T63" fmla="*/ 72 h 486"/>
              <a:gd name="T64" fmla="*/ 36 w 234"/>
              <a:gd name="T65" fmla="*/ 44 h 486"/>
              <a:gd name="T66" fmla="*/ 198 w 234"/>
              <a:gd name="T67" fmla="*/ 72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86">
                <a:moveTo>
                  <a:pt x="0" y="0"/>
                </a:moveTo>
                <a:lnTo>
                  <a:pt x="0" y="486"/>
                </a:lnTo>
                <a:lnTo>
                  <a:pt x="234" y="486"/>
                </a:lnTo>
                <a:lnTo>
                  <a:pt x="234" y="0"/>
                </a:lnTo>
                <a:lnTo>
                  <a:pt x="0" y="0"/>
                </a:lnTo>
                <a:close/>
                <a:moveTo>
                  <a:pt x="112" y="422"/>
                </a:moveTo>
                <a:lnTo>
                  <a:pt x="112" y="422"/>
                </a:lnTo>
                <a:lnTo>
                  <a:pt x="104" y="420"/>
                </a:lnTo>
                <a:lnTo>
                  <a:pt x="98" y="418"/>
                </a:lnTo>
                <a:lnTo>
                  <a:pt x="94" y="416"/>
                </a:lnTo>
                <a:lnTo>
                  <a:pt x="88" y="412"/>
                </a:lnTo>
                <a:lnTo>
                  <a:pt x="84" y="406"/>
                </a:lnTo>
                <a:lnTo>
                  <a:pt x="82" y="402"/>
                </a:lnTo>
                <a:lnTo>
                  <a:pt x="80" y="396"/>
                </a:lnTo>
                <a:lnTo>
                  <a:pt x="78" y="388"/>
                </a:lnTo>
                <a:lnTo>
                  <a:pt x="78" y="388"/>
                </a:lnTo>
                <a:lnTo>
                  <a:pt x="80" y="378"/>
                </a:lnTo>
                <a:lnTo>
                  <a:pt x="84" y="370"/>
                </a:lnTo>
                <a:lnTo>
                  <a:pt x="92" y="362"/>
                </a:lnTo>
                <a:lnTo>
                  <a:pt x="100" y="358"/>
                </a:lnTo>
                <a:lnTo>
                  <a:pt x="100" y="378"/>
                </a:lnTo>
                <a:lnTo>
                  <a:pt x="100" y="378"/>
                </a:lnTo>
                <a:lnTo>
                  <a:pt x="96" y="382"/>
                </a:lnTo>
                <a:lnTo>
                  <a:pt x="96" y="388"/>
                </a:lnTo>
                <a:lnTo>
                  <a:pt x="96" y="388"/>
                </a:lnTo>
                <a:lnTo>
                  <a:pt x="96" y="394"/>
                </a:lnTo>
                <a:lnTo>
                  <a:pt x="100" y="400"/>
                </a:lnTo>
                <a:lnTo>
                  <a:pt x="106" y="404"/>
                </a:lnTo>
                <a:lnTo>
                  <a:pt x="112" y="404"/>
                </a:lnTo>
                <a:lnTo>
                  <a:pt x="112" y="404"/>
                </a:lnTo>
                <a:lnTo>
                  <a:pt x="118" y="404"/>
                </a:lnTo>
                <a:lnTo>
                  <a:pt x="124" y="400"/>
                </a:lnTo>
                <a:lnTo>
                  <a:pt x="126" y="394"/>
                </a:lnTo>
                <a:lnTo>
                  <a:pt x="128" y="388"/>
                </a:lnTo>
                <a:lnTo>
                  <a:pt x="128" y="388"/>
                </a:lnTo>
                <a:lnTo>
                  <a:pt x="126" y="382"/>
                </a:lnTo>
                <a:lnTo>
                  <a:pt x="124" y="378"/>
                </a:lnTo>
                <a:lnTo>
                  <a:pt x="124" y="358"/>
                </a:lnTo>
                <a:lnTo>
                  <a:pt x="124" y="358"/>
                </a:lnTo>
                <a:lnTo>
                  <a:pt x="132" y="362"/>
                </a:lnTo>
                <a:lnTo>
                  <a:pt x="138" y="370"/>
                </a:lnTo>
                <a:lnTo>
                  <a:pt x="144" y="378"/>
                </a:lnTo>
                <a:lnTo>
                  <a:pt x="144" y="388"/>
                </a:lnTo>
                <a:lnTo>
                  <a:pt x="144" y="388"/>
                </a:lnTo>
                <a:lnTo>
                  <a:pt x="144" y="396"/>
                </a:lnTo>
                <a:lnTo>
                  <a:pt x="142" y="402"/>
                </a:lnTo>
                <a:lnTo>
                  <a:pt x="140" y="406"/>
                </a:lnTo>
                <a:lnTo>
                  <a:pt x="134" y="412"/>
                </a:lnTo>
                <a:lnTo>
                  <a:pt x="130" y="416"/>
                </a:lnTo>
                <a:lnTo>
                  <a:pt x="124" y="418"/>
                </a:lnTo>
                <a:lnTo>
                  <a:pt x="118" y="420"/>
                </a:lnTo>
                <a:lnTo>
                  <a:pt x="112" y="422"/>
                </a:lnTo>
                <a:lnTo>
                  <a:pt x="112" y="422"/>
                </a:lnTo>
                <a:close/>
                <a:moveTo>
                  <a:pt x="104" y="386"/>
                </a:moveTo>
                <a:lnTo>
                  <a:pt x="104" y="346"/>
                </a:lnTo>
                <a:lnTo>
                  <a:pt x="118" y="346"/>
                </a:lnTo>
                <a:lnTo>
                  <a:pt x="118" y="386"/>
                </a:lnTo>
                <a:lnTo>
                  <a:pt x="104" y="386"/>
                </a:lnTo>
                <a:close/>
                <a:moveTo>
                  <a:pt x="198" y="120"/>
                </a:moveTo>
                <a:lnTo>
                  <a:pt x="36" y="120"/>
                </a:lnTo>
                <a:lnTo>
                  <a:pt x="36" y="92"/>
                </a:lnTo>
                <a:lnTo>
                  <a:pt x="198" y="92"/>
                </a:lnTo>
                <a:lnTo>
                  <a:pt x="198" y="120"/>
                </a:lnTo>
                <a:close/>
                <a:moveTo>
                  <a:pt x="198" y="72"/>
                </a:moveTo>
                <a:lnTo>
                  <a:pt x="36" y="72"/>
                </a:lnTo>
                <a:lnTo>
                  <a:pt x="36" y="44"/>
                </a:lnTo>
                <a:lnTo>
                  <a:pt x="198" y="44"/>
                </a:lnTo>
                <a:lnTo>
                  <a:pt x="198" y="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p:cNvSpPr>
          <p:nvPr/>
        </p:nvSpPr>
        <p:spPr bwMode="auto">
          <a:xfrm>
            <a:off x="6961188" y="3270250"/>
            <a:ext cx="498475" cy="447675"/>
          </a:xfrm>
          <a:custGeom>
            <a:avLst/>
            <a:gdLst>
              <a:gd name="T0" fmla="*/ 124 w 314"/>
              <a:gd name="T1" fmla="*/ 266 h 282"/>
              <a:gd name="T2" fmla="*/ 70 w 314"/>
              <a:gd name="T3" fmla="*/ 274 h 282"/>
              <a:gd name="T4" fmla="*/ 70 w 314"/>
              <a:gd name="T5" fmla="*/ 274 h 282"/>
              <a:gd name="T6" fmla="*/ 68 w 314"/>
              <a:gd name="T7" fmla="*/ 274 h 282"/>
              <a:gd name="T8" fmla="*/ 68 w 314"/>
              <a:gd name="T9" fmla="*/ 282 h 282"/>
              <a:gd name="T10" fmla="*/ 70 w 314"/>
              <a:gd name="T11" fmla="*/ 282 h 282"/>
              <a:gd name="T12" fmla="*/ 244 w 314"/>
              <a:gd name="T13" fmla="*/ 282 h 282"/>
              <a:gd name="T14" fmla="*/ 246 w 314"/>
              <a:gd name="T15" fmla="*/ 282 h 282"/>
              <a:gd name="T16" fmla="*/ 246 w 314"/>
              <a:gd name="T17" fmla="*/ 274 h 282"/>
              <a:gd name="T18" fmla="*/ 244 w 314"/>
              <a:gd name="T19" fmla="*/ 274 h 282"/>
              <a:gd name="T20" fmla="*/ 244 w 314"/>
              <a:gd name="T21" fmla="*/ 274 h 282"/>
              <a:gd name="T22" fmla="*/ 190 w 314"/>
              <a:gd name="T23" fmla="*/ 266 h 282"/>
              <a:gd name="T24" fmla="*/ 190 w 314"/>
              <a:gd name="T25" fmla="*/ 210 h 282"/>
              <a:gd name="T26" fmla="*/ 244 w 314"/>
              <a:gd name="T27" fmla="*/ 210 h 282"/>
              <a:gd name="T28" fmla="*/ 314 w 314"/>
              <a:gd name="T29" fmla="*/ 210 h 282"/>
              <a:gd name="T30" fmla="*/ 314 w 314"/>
              <a:gd name="T31" fmla="*/ 196 h 282"/>
              <a:gd name="T32" fmla="*/ 314 w 314"/>
              <a:gd name="T33" fmla="*/ 0 h 282"/>
              <a:gd name="T34" fmla="*/ 244 w 314"/>
              <a:gd name="T35" fmla="*/ 0 h 282"/>
              <a:gd name="T36" fmla="*/ 70 w 314"/>
              <a:gd name="T37" fmla="*/ 0 h 282"/>
              <a:gd name="T38" fmla="*/ 0 w 314"/>
              <a:gd name="T39" fmla="*/ 0 h 282"/>
              <a:gd name="T40" fmla="*/ 0 w 314"/>
              <a:gd name="T41" fmla="*/ 196 h 282"/>
              <a:gd name="T42" fmla="*/ 0 w 314"/>
              <a:gd name="T43" fmla="*/ 210 h 282"/>
              <a:gd name="T44" fmla="*/ 70 w 314"/>
              <a:gd name="T45" fmla="*/ 210 h 282"/>
              <a:gd name="T46" fmla="*/ 124 w 314"/>
              <a:gd name="T47" fmla="*/ 210 h 282"/>
              <a:gd name="T48" fmla="*/ 124 w 314"/>
              <a:gd name="T49" fmla="*/ 26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82">
                <a:moveTo>
                  <a:pt x="124" y="266"/>
                </a:moveTo>
                <a:lnTo>
                  <a:pt x="70" y="274"/>
                </a:lnTo>
                <a:lnTo>
                  <a:pt x="70" y="274"/>
                </a:lnTo>
                <a:lnTo>
                  <a:pt x="68" y="274"/>
                </a:lnTo>
                <a:lnTo>
                  <a:pt x="68" y="282"/>
                </a:lnTo>
                <a:lnTo>
                  <a:pt x="70" y="282"/>
                </a:lnTo>
                <a:lnTo>
                  <a:pt x="244" y="282"/>
                </a:lnTo>
                <a:lnTo>
                  <a:pt x="246" y="282"/>
                </a:lnTo>
                <a:lnTo>
                  <a:pt x="246" y="274"/>
                </a:lnTo>
                <a:lnTo>
                  <a:pt x="244" y="274"/>
                </a:lnTo>
                <a:lnTo>
                  <a:pt x="244" y="274"/>
                </a:lnTo>
                <a:lnTo>
                  <a:pt x="190" y="266"/>
                </a:lnTo>
                <a:lnTo>
                  <a:pt x="190" y="210"/>
                </a:lnTo>
                <a:lnTo>
                  <a:pt x="244" y="210"/>
                </a:lnTo>
                <a:lnTo>
                  <a:pt x="314" y="210"/>
                </a:lnTo>
                <a:lnTo>
                  <a:pt x="314" y="196"/>
                </a:lnTo>
                <a:lnTo>
                  <a:pt x="314" y="0"/>
                </a:lnTo>
                <a:lnTo>
                  <a:pt x="244" y="0"/>
                </a:lnTo>
                <a:lnTo>
                  <a:pt x="70" y="0"/>
                </a:lnTo>
                <a:lnTo>
                  <a:pt x="0" y="0"/>
                </a:lnTo>
                <a:lnTo>
                  <a:pt x="0" y="196"/>
                </a:lnTo>
                <a:lnTo>
                  <a:pt x="0" y="210"/>
                </a:lnTo>
                <a:lnTo>
                  <a:pt x="70" y="210"/>
                </a:lnTo>
                <a:lnTo>
                  <a:pt x="124" y="210"/>
                </a:lnTo>
                <a:lnTo>
                  <a:pt x="124" y="26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2"/>
          <p:cNvSpPr>
            <a:spLocks noChangeArrowheads="1"/>
          </p:cNvSpPr>
          <p:nvPr/>
        </p:nvSpPr>
        <p:spPr bwMode="auto">
          <a:xfrm>
            <a:off x="6986588" y="3292475"/>
            <a:ext cx="447675"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p:nvSpPr>
        <p:spPr bwMode="auto">
          <a:xfrm>
            <a:off x="6961188" y="3740150"/>
            <a:ext cx="514350" cy="104775"/>
          </a:xfrm>
          <a:custGeom>
            <a:avLst/>
            <a:gdLst>
              <a:gd name="T0" fmla="*/ 324 w 324"/>
              <a:gd name="T1" fmla="*/ 66 h 66"/>
              <a:gd name="T2" fmla="*/ 0 w 324"/>
              <a:gd name="T3" fmla="*/ 66 h 66"/>
              <a:gd name="T4" fmla="*/ 28 w 324"/>
              <a:gd name="T5" fmla="*/ 0 h 66"/>
              <a:gd name="T6" fmla="*/ 296 w 324"/>
              <a:gd name="T7" fmla="*/ 0 h 66"/>
              <a:gd name="T8" fmla="*/ 324 w 324"/>
              <a:gd name="T9" fmla="*/ 66 h 66"/>
            </a:gdLst>
            <a:ahLst/>
            <a:cxnLst>
              <a:cxn ang="0">
                <a:pos x="T0" y="T1"/>
              </a:cxn>
              <a:cxn ang="0">
                <a:pos x="T2" y="T3"/>
              </a:cxn>
              <a:cxn ang="0">
                <a:pos x="T4" y="T5"/>
              </a:cxn>
              <a:cxn ang="0">
                <a:pos x="T6" y="T7"/>
              </a:cxn>
              <a:cxn ang="0">
                <a:pos x="T8" y="T9"/>
              </a:cxn>
            </a:cxnLst>
            <a:rect l="0" t="0" r="r" b="b"/>
            <a:pathLst>
              <a:path w="324" h="66">
                <a:moveTo>
                  <a:pt x="324" y="66"/>
                </a:moveTo>
                <a:lnTo>
                  <a:pt x="0" y="66"/>
                </a:lnTo>
                <a:lnTo>
                  <a:pt x="28" y="0"/>
                </a:lnTo>
                <a:lnTo>
                  <a:pt x="296" y="0"/>
                </a:lnTo>
                <a:lnTo>
                  <a:pt x="324" y="6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4"/>
          <p:cNvSpPr>
            <a:spLocks noChangeArrowheads="1"/>
          </p:cNvSpPr>
          <p:nvPr/>
        </p:nvSpPr>
        <p:spPr bwMode="auto">
          <a:xfrm>
            <a:off x="9015413" y="3571875"/>
            <a:ext cx="330200" cy="314325"/>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5"/>
          <p:cNvSpPr>
            <a:spLocks noChangeArrowheads="1"/>
          </p:cNvSpPr>
          <p:nvPr/>
        </p:nvSpPr>
        <p:spPr bwMode="auto">
          <a:xfrm>
            <a:off x="9059863" y="3746500"/>
            <a:ext cx="66675" cy="5397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9234488" y="3746500"/>
            <a:ext cx="66675" cy="5397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p:cNvSpPr>
            <a:spLocks/>
          </p:cNvSpPr>
          <p:nvPr/>
        </p:nvSpPr>
        <p:spPr bwMode="auto">
          <a:xfrm>
            <a:off x="8986838" y="3984625"/>
            <a:ext cx="387350" cy="1003300"/>
          </a:xfrm>
          <a:custGeom>
            <a:avLst/>
            <a:gdLst>
              <a:gd name="T0" fmla="*/ 244 w 244"/>
              <a:gd name="T1" fmla="*/ 0 h 632"/>
              <a:gd name="T2" fmla="*/ 244 w 244"/>
              <a:gd name="T3" fmla="*/ 602 h 632"/>
              <a:gd name="T4" fmla="*/ 244 w 244"/>
              <a:gd name="T5" fmla="*/ 602 h 632"/>
              <a:gd name="T6" fmla="*/ 242 w 244"/>
              <a:gd name="T7" fmla="*/ 614 h 632"/>
              <a:gd name="T8" fmla="*/ 236 w 244"/>
              <a:gd name="T9" fmla="*/ 624 h 632"/>
              <a:gd name="T10" fmla="*/ 226 w 244"/>
              <a:gd name="T11" fmla="*/ 630 h 632"/>
              <a:gd name="T12" fmla="*/ 216 w 244"/>
              <a:gd name="T13" fmla="*/ 632 h 632"/>
              <a:gd name="T14" fmla="*/ 28 w 244"/>
              <a:gd name="T15" fmla="*/ 632 h 632"/>
              <a:gd name="T16" fmla="*/ 28 w 244"/>
              <a:gd name="T17" fmla="*/ 632 h 632"/>
              <a:gd name="T18" fmla="*/ 18 w 244"/>
              <a:gd name="T19" fmla="*/ 630 h 632"/>
              <a:gd name="T20" fmla="*/ 8 w 244"/>
              <a:gd name="T21" fmla="*/ 624 h 632"/>
              <a:gd name="T22" fmla="*/ 2 w 244"/>
              <a:gd name="T23" fmla="*/ 614 h 632"/>
              <a:gd name="T24" fmla="*/ 0 w 244"/>
              <a:gd name="T25" fmla="*/ 602 h 632"/>
              <a:gd name="T26" fmla="*/ 0 w 244"/>
              <a:gd name="T27" fmla="*/ 0 h 632"/>
              <a:gd name="T28" fmla="*/ 244 w 244"/>
              <a:gd name="T29"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4" h="632">
                <a:moveTo>
                  <a:pt x="244" y="0"/>
                </a:moveTo>
                <a:lnTo>
                  <a:pt x="244" y="602"/>
                </a:lnTo>
                <a:lnTo>
                  <a:pt x="244" y="602"/>
                </a:lnTo>
                <a:lnTo>
                  <a:pt x="242" y="614"/>
                </a:lnTo>
                <a:lnTo>
                  <a:pt x="236" y="624"/>
                </a:lnTo>
                <a:lnTo>
                  <a:pt x="226" y="630"/>
                </a:lnTo>
                <a:lnTo>
                  <a:pt x="216" y="632"/>
                </a:lnTo>
                <a:lnTo>
                  <a:pt x="28" y="632"/>
                </a:lnTo>
                <a:lnTo>
                  <a:pt x="28" y="632"/>
                </a:lnTo>
                <a:lnTo>
                  <a:pt x="18" y="630"/>
                </a:lnTo>
                <a:lnTo>
                  <a:pt x="8" y="624"/>
                </a:lnTo>
                <a:lnTo>
                  <a:pt x="2" y="614"/>
                </a:lnTo>
                <a:lnTo>
                  <a:pt x="0" y="602"/>
                </a:lnTo>
                <a:lnTo>
                  <a:pt x="0" y="0"/>
                </a:lnTo>
                <a:lnTo>
                  <a:pt x="24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p:cNvSpPr>
          <p:nvPr/>
        </p:nvSpPr>
        <p:spPr bwMode="auto">
          <a:xfrm>
            <a:off x="9018588" y="4886325"/>
            <a:ext cx="136525" cy="57150"/>
          </a:xfrm>
          <a:custGeom>
            <a:avLst/>
            <a:gdLst>
              <a:gd name="T0" fmla="*/ 86 w 86"/>
              <a:gd name="T1" fmla="*/ 36 h 36"/>
              <a:gd name="T2" fmla="*/ 20 w 86"/>
              <a:gd name="T3" fmla="*/ 36 h 36"/>
              <a:gd name="T4" fmla="*/ 20 w 86"/>
              <a:gd name="T5" fmla="*/ 36 h 36"/>
              <a:gd name="T6" fmla="*/ 12 w 86"/>
              <a:gd name="T7" fmla="*/ 36 h 36"/>
              <a:gd name="T8" fmla="*/ 6 w 86"/>
              <a:gd name="T9" fmla="*/ 32 h 36"/>
              <a:gd name="T10" fmla="*/ 2 w 86"/>
              <a:gd name="T11" fmla="*/ 26 h 36"/>
              <a:gd name="T12" fmla="*/ 0 w 86"/>
              <a:gd name="T13" fmla="*/ 18 h 36"/>
              <a:gd name="T14" fmla="*/ 0 w 86"/>
              <a:gd name="T15" fmla="*/ 18 h 36"/>
              <a:gd name="T16" fmla="*/ 0 w 86"/>
              <a:gd name="T17" fmla="*/ 18 h 36"/>
              <a:gd name="T18" fmla="*/ 2 w 86"/>
              <a:gd name="T19" fmla="*/ 14 h 36"/>
              <a:gd name="T20" fmla="*/ 4 w 86"/>
              <a:gd name="T21" fmla="*/ 8 h 36"/>
              <a:gd name="T22" fmla="*/ 6 w 86"/>
              <a:gd name="T23" fmla="*/ 6 h 36"/>
              <a:gd name="T24" fmla="*/ 10 w 86"/>
              <a:gd name="T25" fmla="*/ 2 h 36"/>
              <a:gd name="T26" fmla="*/ 14 w 86"/>
              <a:gd name="T27" fmla="*/ 0 h 36"/>
              <a:gd name="T28" fmla="*/ 20 w 86"/>
              <a:gd name="T29" fmla="*/ 0 h 36"/>
              <a:gd name="T30" fmla="*/ 24 w 86"/>
              <a:gd name="T31" fmla="*/ 0 h 36"/>
              <a:gd name="T32" fmla="*/ 28 w 86"/>
              <a:gd name="T33" fmla="*/ 2 h 36"/>
              <a:gd name="T34" fmla="*/ 86 w 86"/>
              <a:gd name="T3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36">
                <a:moveTo>
                  <a:pt x="86" y="36"/>
                </a:moveTo>
                <a:lnTo>
                  <a:pt x="20" y="36"/>
                </a:lnTo>
                <a:lnTo>
                  <a:pt x="20" y="36"/>
                </a:lnTo>
                <a:lnTo>
                  <a:pt x="12" y="36"/>
                </a:lnTo>
                <a:lnTo>
                  <a:pt x="6" y="32"/>
                </a:lnTo>
                <a:lnTo>
                  <a:pt x="2" y="26"/>
                </a:lnTo>
                <a:lnTo>
                  <a:pt x="0" y="18"/>
                </a:lnTo>
                <a:lnTo>
                  <a:pt x="0" y="18"/>
                </a:lnTo>
                <a:lnTo>
                  <a:pt x="0" y="18"/>
                </a:lnTo>
                <a:lnTo>
                  <a:pt x="2" y="14"/>
                </a:lnTo>
                <a:lnTo>
                  <a:pt x="4" y="8"/>
                </a:lnTo>
                <a:lnTo>
                  <a:pt x="6" y="6"/>
                </a:lnTo>
                <a:lnTo>
                  <a:pt x="10" y="2"/>
                </a:lnTo>
                <a:lnTo>
                  <a:pt x="14" y="0"/>
                </a:lnTo>
                <a:lnTo>
                  <a:pt x="20" y="0"/>
                </a:lnTo>
                <a:lnTo>
                  <a:pt x="24" y="0"/>
                </a:lnTo>
                <a:lnTo>
                  <a:pt x="28" y="2"/>
                </a:lnTo>
                <a:lnTo>
                  <a:pt x="8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9"/>
          <p:cNvSpPr>
            <a:spLocks noChangeArrowheads="1"/>
          </p:cNvSpPr>
          <p:nvPr/>
        </p:nvSpPr>
        <p:spPr bwMode="auto">
          <a:xfrm>
            <a:off x="8983663" y="3914775"/>
            <a:ext cx="390525" cy="5397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p:nvSpPr>
        <p:spPr bwMode="auto">
          <a:xfrm>
            <a:off x="8126413" y="3317875"/>
            <a:ext cx="454025" cy="282575"/>
          </a:xfrm>
          <a:custGeom>
            <a:avLst/>
            <a:gdLst>
              <a:gd name="T0" fmla="*/ 278 w 286"/>
              <a:gd name="T1" fmla="*/ 178 h 178"/>
              <a:gd name="T2" fmla="*/ 286 w 286"/>
              <a:gd name="T3" fmla="*/ 0 h 178"/>
              <a:gd name="T4" fmla="*/ 0 w 286"/>
              <a:gd name="T5" fmla="*/ 0 h 178"/>
              <a:gd name="T6" fmla="*/ 8 w 286"/>
              <a:gd name="T7" fmla="*/ 178 h 178"/>
              <a:gd name="T8" fmla="*/ 278 w 286"/>
              <a:gd name="T9" fmla="*/ 178 h 178"/>
            </a:gdLst>
            <a:ahLst/>
            <a:cxnLst>
              <a:cxn ang="0">
                <a:pos x="T0" y="T1"/>
              </a:cxn>
              <a:cxn ang="0">
                <a:pos x="T2" y="T3"/>
              </a:cxn>
              <a:cxn ang="0">
                <a:pos x="T4" y="T5"/>
              </a:cxn>
              <a:cxn ang="0">
                <a:pos x="T6" y="T7"/>
              </a:cxn>
              <a:cxn ang="0">
                <a:pos x="T8" y="T9"/>
              </a:cxn>
            </a:cxnLst>
            <a:rect l="0" t="0" r="r" b="b"/>
            <a:pathLst>
              <a:path w="286" h="178">
                <a:moveTo>
                  <a:pt x="278" y="178"/>
                </a:moveTo>
                <a:lnTo>
                  <a:pt x="286" y="0"/>
                </a:lnTo>
                <a:lnTo>
                  <a:pt x="0" y="0"/>
                </a:lnTo>
                <a:lnTo>
                  <a:pt x="8" y="178"/>
                </a:lnTo>
                <a:lnTo>
                  <a:pt x="278" y="17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p:nvSpPr>
        <p:spPr bwMode="auto">
          <a:xfrm>
            <a:off x="8094663" y="3622675"/>
            <a:ext cx="517525" cy="136525"/>
          </a:xfrm>
          <a:custGeom>
            <a:avLst/>
            <a:gdLst>
              <a:gd name="T0" fmla="*/ 326 w 326"/>
              <a:gd name="T1" fmla="*/ 86 h 86"/>
              <a:gd name="T2" fmla="*/ 298 w 326"/>
              <a:gd name="T3" fmla="*/ 0 h 86"/>
              <a:gd name="T4" fmla="*/ 26 w 326"/>
              <a:gd name="T5" fmla="*/ 0 h 86"/>
              <a:gd name="T6" fmla="*/ 0 w 326"/>
              <a:gd name="T7" fmla="*/ 86 h 86"/>
              <a:gd name="T8" fmla="*/ 326 w 326"/>
              <a:gd name="T9" fmla="*/ 86 h 86"/>
            </a:gdLst>
            <a:ahLst/>
            <a:cxnLst>
              <a:cxn ang="0">
                <a:pos x="T0" y="T1"/>
              </a:cxn>
              <a:cxn ang="0">
                <a:pos x="T2" y="T3"/>
              </a:cxn>
              <a:cxn ang="0">
                <a:pos x="T4" y="T5"/>
              </a:cxn>
              <a:cxn ang="0">
                <a:pos x="T6" y="T7"/>
              </a:cxn>
              <a:cxn ang="0">
                <a:pos x="T8" y="T9"/>
              </a:cxn>
            </a:cxnLst>
            <a:rect l="0" t="0" r="r" b="b"/>
            <a:pathLst>
              <a:path w="326" h="86">
                <a:moveTo>
                  <a:pt x="326" y="86"/>
                </a:moveTo>
                <a:lnTo>
                  <a:pt x="298" y="0"/>
                </a:lnTo>
                <a:lnTo>
                  <a:pt x="26" y="0"/>
                </a:lnTo>
                <a:lnTo>
                  <a:pt x="0" y="86"/>
                </a:lnTo>
                <a:lnTo>
                  <a:pt x="326"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p:cNvSpPr>
          <p:nvPr/>
        </p:nvSpPr>
        <p:spPr bwMode="auto">
          <a:xfrm>
            <a:off x="8094663" y="3622675"/>
            <a:ext cx="517525" cy="136525"/>
          </a:xfrm>
          <a:custGeom>
            <a:avLst/>
            <a:gdLst>
              <a:gd name="T0" fmla="*/ 326 w 326"/>
              <a:gd name="T1" fmla="*/ 86 h 86"/>
              <a:gd name="T2" fmla="*/ 298 w 326"/>
              <a:gd name="T3" fmla="*/ 0 h 86"/>
              <a:gd name="T4" fmla="*/ 26 w 326"/>
              <a:gd name="T5" fmla="*/ 0 h 86"/>
              <a:gd name="T6" fmla="*/ 0 w 326"/>
              <a:gd name="T7" fmla="*/ 86 h 86"/>
            </a:gdLst>
            <a:ahLst/>
            <a:cxnLst>
              <a:cxn ang="0">
                <a:pos x="T0" y="T1"/>
              </a:cxn>
              <a:cxn ang="0">
                <a:pos x="T2" y="T3"/>
              </a:cxn>
              <a:cxn ang="0">
                <a:pos x="T4" y="T5"/>
              </a:cxn>
              <a:cxn ang="0">
                <a:pos x="T6" y="T7"/>
              </a:cxn>
            </a:cxnLst>
            <a:rect l="0" t="0" r="r" b="b"/>
            <a:pathLst>
              <a:path w="326" h="86">
                <a:moveTo>
                  <a:pt x="326" y="86"/>
                </a:moveTo>
                <a:lnTo>
                  <a:pt x="298" y="0"/>
                </a:lnTo>
                <a:lnTo>
                  <a:pt x="26" y="0"/>
                </a:lnTo>
                <a:lnTo>
                  <a:pt x="0"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p:cNvSpPr>
          <p:nvPr/>
        </p:nvSpPr>
        <p:spPr bwMode="auto">
          <a:xfrm>
            <a:off x="8151813" y="3340100"/>
            <a:ext cx="403225" cy="234950"/>
          </a:xfrm>
          <a:custGeom>
            <a:avLst/>
            <a:gdLst>
              <a:gd name="T0" fmla="*/ 254 w 254"/>
              <a:gd name="T1" fmla="*/ 0 h 148"/>
              <a:gd name="T2" fmla="*/ 246 w 254"/>
              <a:gd name="T3" fmla="*/ 148 h 148"/>
              <a:gd name="T4" fmla="*/ 8 w 254"/>
              <a:gd name="T5" fmla="*/ 148 h 148"/>
              <a:gd name="T6" fmla="*/ 0 w 254"/>
              <a:gd name="T7" fmla="*/ 0 h 148"/>
              <a:gd name="T8" fmla="*/ 254 w 254"/>
              <a:gd name="T9" fmla="*/ 0 h 148"/>
            </a:gdLst>
            <a:ahLst/>
            <a:cxnLst>
              <a:cxn ang="0">
                <a:pos x="T0" y="T1"/>
              </a:cxn>
              <a:cxn ang="0">
                <a:pos x="T2" y="T3"/>
              </a:cxn>
              <a:cxn ang="0">
                <a:pos x="T4" y="T5"/>
              </a:cxn>
              <a:cxn ang="0">
                <a:pos x="T6" y="T7"/>
              </a:cxn>
              <a:cxn ang="0">
                <a:pos x="T8" y="T9"/>
              </a:cxn>
            </a:cxnLst>
            <a:rect l="0" t="0" r="r" b="b"/>
            <a:pathLst>
              <a:path w="254" h="148">
                <a:moveTo>
                  <a:pt x="254" y="0"/>
                </a:moveTo>
                <a:lnTo>
                  <a:pt x="246" y="148"/>
                </a:lnTo>
                <a:lnTo>
                  <a:pt x="8" y="148"/>
                </a:lnTo>
                <a:lnTo>
                  <a:pt x="0" y="0"/>
                </a:lnTo>
                <a:lnTo>
                  <a:pt x="2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p:cNvSpPr>
          <p:nvPr/>
        </p:nvSpPr>
        <p:spPr bwMode="auto">
          <a:xfrm>
            <a:off x="8304213" y="3689350"/>
            <a:ext cx="98425" cy="44450"/>
          </a:xfrm>
          <a:custGeom>
            <a:avLst/>
            <a:gdLst>
              <a:gd name="T0" fmla="*/ 0 w 62"/>
              <a:gd name="T1" fmla="*/ 28 h 28"/>
              <a:gd name="T2" fmla="*/ 8 w 62"/>
              <a:gd name="T3" fmla="*/ 0 h 28"/>
              <a:gd name="T4" fmla="*/ 54 w 62"/>
              <a:gd name="T5" fmla="*/ 0 h 28"/>
              <a:gd name="T6" fmla="*/ 62 w 62"/>
              <a:gd name="T7" fmla="*/ 28 h 28"/>
              <a:gd name="T8" fmla="*/ 0 w 62"/>
              <a:gd name="T9" fmla="*/ 28 h 28"/>
            </a:gdLst>
            <a:ahLst/>
            <a:cxnLst>
              <a:cxn ang="0">
                <a:pos x="T0" y="T1"/>
              </a:cxn>
              <a:cxn ang="0">
                <a:pos x="T2" y="T3"/>
              </a:cxn>
              <a:cxn ang="0">
                <a:pos x="T4" y="T5"/>
              </a:cxn>
              <a:cxn ang="0">
                <a:pos x="T6" y="T7"/>
              </a:cxn>
              <a:cxn ang="0">
                <a:pos x="T8" y="T9"/>
              </a:cxn>
            </a:cxnLst>
            <a:rect l="0" t="0" r="r" b="b"/>
            <a:pathLst>
              <a:path w="62" h="28">
                <a:moveTo>
                  <a:pt x="0" y="28"/>
                </a:moveTo>
                <a:lnTo>
                  <a:pt x="8" y="0"/>
                </a:lnTo>
                <a:lnTo>
                  <a:pt x="54" y="0"/>
                </a:lnTo>
                <a:lnTo>
                  <a:pt x="62" y="28"/>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p:nvSpPr>
        <p:spPr bwMode="auto">
          <a:xfrm>
            <a:off x="3946526" y="3622675"/>
            <a:ext cx="390525" cy="390525"/>
          </a:xfrm>
          <a:custGeom>
            <a:avLst/>
            <a:gdLst>
              <a:gd name="T0" fmla="*/ 246 w 246"/>
              <a:gd name="T1" fmla="*/ 124 h 246"/>
              <a:gd name="T2" fmla="*/ 246 w 246"/>
              <a:gd name="T3" fmla="*/ 124 h 246"/>
              <a:gd name="T4" fmla="*/ 246 w 246"/>
              <a:gd name="T5" fmla="*/ 136 h 246"/>
              <a:gd name="T6" fmla="*/ 244 w 246"/>
              <a:gd name="T7" fmla="*/ 148 h 246"/>
              <a:gd name="T8" fmla="*/ 240 w 246"/>
              <a:gd name="T9" fmla="*/ 160 h 246"/>
              <a:gd name="T10" fmla="*/ 236 w 246"/>
              <a:gd name="T11" fmla="*/ 172 h 246"/>
              <a:gd name="T12" fmla="*/ 224 w 246"/>
              <a:gd name="T13" fmla="*/ 192 h 246"/>
              <a:gd name="T14" fmla="*/ 210 w 246"/>
              <a:gd name="T15" fmla="*/ 210 h 246"/>
              <a:gd name="T16" fmla="*/ 192 w 246"/>
              <a:gd name="T17" fmla="*/ 226 h 246"/>
              <a:gd name="T18" fmla="*/ 170 w 246"/>
              <a:gd name="T19" fmla="*/ 236 h 246"/>
              <a:gd name="T20" fmla="*/ 160 w 246"/>
              <a:gd name="T21" fmla="*/ 240 h 246"/>
              <a:gd name="T22" fmla="*/ 148 w 246"/>
              <a:gd name="T23" fmla="*/ 244 h 246"/>
              <a:gd name="T24" fmla="*/ 136 w 246"/>
              <a:gd name="T25" fmla="*/ 246 h 246"/>
              <a:gd name="T26" fmla="*/ 124 w 246"/>
              <a:gd name="T27" fmla="*/ 246 h 246"/>
              <a:gd name="T28" fmla="*/ 124 w 246"/>
              <a:gd name="T29" fmla="*/ 246 h 246"/>
              <a:gd name="T30" fmla="*/ 110 w 246"/>
              <a:gd name="T31" fmla="*/ 246 h 246"/>
              <a:gd name="T32" fmla="*/ 98 w 246"/>
              <a:gd name="T33" fmla="*/ 244 h 246"/>
              <a:gd name="T34" fmla="*/ 86 w 246"/>
              <a:gd name="T35" fmla="*/ 240 h 246"/>
              <a:gd name="T36" fmla="*/ 76 w 246"/>
              <a:gd name="T37" fmla="*/ 236 h 246"/>
              <a:gd name="T38" fmla="*/ 54 w 246"/>
              <a:gd name="T39" fmla="*/ 226 h 246"/>
              <a:gd name="T40" fmla="*/ 36 w 246"/>
              <a:gd name="T41" fmla="*/ 210 h 246"/>
              <a:gd name="T42" fmla="*/ 22 w 246"/>
              <a:gd name="T43" fmla="*/ 192 h 246"/>
              <a:gd name="T44" fmla="*/ 10 w 246"/>
              <a:gd name="T45" fmla="*/ 172 h 246"/>
              <a:gd name="T46" fmla="*/ 6 w 246"/>
              <a:gd name="T47" fmla="*/ 160 h 246"/>
              <a:gd name="T48" fmla="*/ 2 w 246"/>
              <a:gd name="T49" fmla="*/ 148 h 246"/>
              <a:gd name="T50" fmla="*/ 0 w 246"/>
              <a:gd name="T51" fmla="*/ 136 h 246"/>
              <a:gd name="T52" fmla="*/ 0 w 246"/>
              <a:gd name="T53" fmla="*/ 124 h 246"/>
              <a:gd name="T54" fmla="*/ 0 w 246"/>
              <a:gd name="T55" fmla="*/ 124 h 246"/>
              <a:gd name="T56" fmla="*/ 0 w 246"/>
              <a:gd name="T57" fmla="*/ 110 h 246"/>
              <a:gd name="T58" fmla="*/ 2 w 246"/>
              <a:gd name="T59" fmla="*/ 98 h 246"/>
              <a:gd name="T60" fmla="*/ 6 w 246"/>
              <a:gd name="T61" fmla="*/ 88 h 246"/>
              <a:gd name="T62" fmla="*/ 10 w 246"/>
              <a:gd name="T63" fmla="*/ 76 h 246"/>
              <a:gd name="T64" fmla="*/ 22 w 246"/>
              <a:gd name="T65" fmla="*/ 54 h 246"/>
              <a:gd name="T66" fmla="*/ 36 w 246"/>
              <a:gd name="T67" fmla="*/ 36 h 246"/>
              <a:gd name="T68" fmla="*/ 54 w 246"/>
              <a:gd name="T69" fmla="*/ 22 h 246"/>
              <a:gd name="T70" fmla="*/ 76 w 246"/>
              <a:gd name="T71" fmla="*/ 10 h 246"/>
              <a:gd name="T72" fmla="*/ 86 w 246"/>
              <a:gd name="T73" fmla="*/ 6 h 246"/>
              <a:gd name="T74" fmla="*/ 98 w 246"/>
              <a:gd name="T75" fmla="*/ 4 h 246"/>
              <a:gd name="T76" fmla="*/ 110 w 246"/>
              <a:gd name="T77" fmla="*/ 2 h 246"/>
              <a:gd name="T78" fmla="*/ 124 w 246"/>
              <a:gd name="T79" fmla="*/ 0 h 246"/>
              <a:gd name="T80" fmla="*/ 124 w 246"/>
              <a:gd name="T81" fmla="*/ 0 h 246"/>
              <a:gd name="T82" fmla="*/ 136 w 246"/>
              <a:gd name="T83" fmla="*/ 2 h 246"/>
              <a:gd name="T84" fmla="*/ 148 w 246"/>
              <a:gd name="T85" fmla="*/ 4 h 246"/>
              <a:gd name="T86" fmla="*/ 160 w 246"/>
              <a:gd name="T87" fmla="*/ 6 h 246"/>
              <a:gd name="T88" fmla="*/ 170 w 246"/>
              <a:gd name="T89" fmla="*/ 10 h 246"/>
              <a:gd name="T90" fmla="*/ 192 w 246"/>
              <a:gd name="T91" fmla="*/ 22 h 246"/>
              <a:gd name="T92" fmla="*/ 210 w 246"/>
              <a:gd name="T93" fmla="*/ 36 h 246"/>
              <a:gd name="T94" fmla="*/ 224 w 246"/>
              <a:gd name="T95" fmla="*/ 54 h 246"/>
              <a:gd name="T96" fmla="*/ 236 w 246"/>
              <a:gd name="T97" fmla="*/ 76 h 246"/>
              <a:gd name="T98" fmla="*/ 240 w 246"/>
              <a:gd name="T99" fmla="*/ 88 h 246"/>
              <a:gd name="T100" fmla="*/ 244 w 246"/>
              <a:gd name="T101" fmla="*/ 98 h 246"/>
              <a:gd name="T102" fmla="*/ 246 w 246"/>
              <a:gd name="T103" fmla="*/ 110 h 246"/>
              <a:gd name="T104" fmla="*/ 246 w 246"/>
              <a:gd name="T105" fmla="*/ 124 h 246"/>
              <a:gd name="T106" fmla="*/ 246 w 246"/>
              <a:gd name="T107"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6">
                <a:moveTo>
                  <a:pt x="246" y="124"/>
                </a:moveTo>
                <a:lnTo>
                  <a:pt x="246" y="124"/>
                </a:lnTo>
                <a:lnTo>
                  <a:pt x="246" y="136"/>
                </a:lnTo>
                <a:lnTo>
                  <a:pt x="244" y="148"/>
                </a:lnTo>
                <a:lnTo>
                  <a:pt x="240" y="160"/>
                </a:lnTo>
                <a:lnTo>
                  <a:pt x="236" y="172"/>
                </a:lnTo>
                <a:lnTo>
                  <a:pt x="224" y="192"/>
                </a:lnTo>
                <a:lnTo>
                  <a:pt x="210" y="210"/>
                </a:lnTo>
                <a:lnTo>
                  <a:pt x="192" y="226"/>
                </a:lnTo>
                <a:lnTo>
                  <a:pt x="170" y="236"/>
                </a:lnTo>
                <a:lnTo>
                  <a:pt x="160" y="240"/>
                </a:lnTo>
                <a:lnTo>
                  <a:pt x="148" y="244"/>
                </a:lnTo>
                <a:lnTo>
                  <a:pt x="136" y="246"/>
                </a:lnTo>
                <a:lnTo>
                  <a:pt x="124" y="246"/>
                </a:lnTo>
                <a:lnTo>
                  <a:pt x="124" y="246"/>
                </a:lnTo>
                <a:lnTo>
                  <a:pt x="110" y="246"/>
                </a:lnTo>
                <a:lnTo>
                  <a:pt x="98" y="244"/>
                </a:lnTo>
                <a:lnTo>
                  <a:pt x="86" y="240"/>
                </a:lnTo>
                <a:lnTo>
                  <a:pt x="76" y="236"/>
                </a:lnTo>
                <a:lnTo>
                  <a:pt x="54" y="226"/>
                </a:lnTo>
                <a:lnTo>
                  <a:pt x="36" y="210"/>
                </a:lnTo>
                <a:lnTo>
                  <a:pt x="22" y="192"/>
                </a:lnTo>
                <a:lnTo>
                  <a:pt x="10" y="172"/>
                </a:lnTo>
                <a:lnTo>
                  <a:pt x="6" y="160"/>
                </a:lnTo>
                <a:lnTo>
                  <a:pt x="2" y="148"/>
                </a:lnTo>
                <a:lnTo>
                  <a:pt x="0" y="136"/>
                </a:lnTo>
                <a:lnTo>
                  <a:pt x="0" y="124"/>
                </a:lnTo>
                <a:lnTo>
                  <a:pt x="0" y="124"/>
                </a:lnTo>
                <a:lnTo>
                  <a:pt x="0" y="110"/>
                </a:lnTo>
                <a:lnTo>
                  <a:pt x="2" y="98"/>
                </a:lnTo>
                <a:lnTo>
                  <a:pt x="6" y="88"/>
                </a:lnTo>
                <a:lnTo>
                  <a:pt x="10" y="76"/>
                </a:lnTo>
                <a:lnTo>
                  <a:pt x="22" y="54"/>
                </a:lnTo>
                <a:lnTo>
                  <a:pt x="36" y="36"/>
                </a:lnTo>
                <a:lnTo>
                  <a:pt x="54" y="22"/>
                </a:lnTo>
                <a:lnTo>
                  <a:pt x="76" y="10"/>
                </a:lnTo>
                <a:lnTo>
                  <a:pt x="86" y="6"/>
                </a:lnTo>
                <a:lnTo>
                  <a:pt x="98" y="4"/>
                </a:lnTo>
                <a:lnTo>
                  <a:pt x="110" y="2"/>
                </a:lnTo>
                <a:lnTo>
                  <a:pt x="124" y="0"/>
                </a:lnTo>
                <a:lnTo>
                  <a:pt x="124" y="0"/>
                </a:lnTo>
                <a:lnTo>
                  <a:pt x="136" y="2"/>
                </a:lnTo>
                <a:lnTo>
                  <a:pt x="148" y="4"/>
                </a:lnTo>
                <a:lnTo>
                  <a:pt x="160" y="6"/>
                </a:lnTo>
                <a:lnTo>
                  <a:pt x="170" y="10"/>
                </a:lnTo>
                <a:lnTo>
                  <a:pt x="192" y="22"/>
                </a:lnTo>
                <a:lnTo>
                  <a:pt x="210" y="36"/>
                </a:lnTo>
                <a:lnTo>
                  <a:pt x="224" y="54"/>
                </a:lnTo>
                <a:lnTo>
                  <a:pt x="236" y="76"/>
                </a:lnTo>
                <a:lnTo>
                  <a:pt x="240" y="88"/>
                </a:lnTo>
                <a:lnTo>
                  <a:pt x="244" y="98"/>
                </a:lnTo>
                <a:lnTo>
                  <a:pt x="246" y="110"/>
                </a:lnTo>
                <a:lnTo>
                  <a:pt x="246" y="124"/>
                </a:lnTo>
                <a:lnTo>
                  <a:pt x="24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p:nvSpPr>
        <p:spPr bwMode="auto">
          <a:xfrm>
            <a:off x="3949701" y="3625850"/>
            <a:ext cx="384175" cy="387350"/>
          </a:xfrm>
          <a:custGeom>
            <a:avLst/>
            <a:gdLst>
              <a:gd name="T0" fmla="*/ 154 w 242"/>
              <a:gd name="T1" fmla="*/ 58 h 244"/>
              <a:gd name="T2" fmla="*/ 138 w 242"/>
              <a:gd name="T3" fmla="*/ 94 h 244"/>
              <a:gd name="T4" fmla="*/ 104 w 242"/>
              <a:gd name="T5" fmla="*/ 58 h 244"/>
              <a:gd name="T6" fmla="*/ 122 w 242"/>
              <a:gd name="T7" fmla="*/ 0 h 244"/>
              <a:gd name="T8" fmla="*/ 98 w 242"/>
              <a:gd name="T9" fmla="*/ 2 h 244"/>
              <a:gd name="T10" fmla="*/ 58 w 242"/>
              <a:gd name="T11" fmla="*/ 18 h 244"/>
              <a:gd name="T12" fmla="*/ 26 w 242"/>
              <a:gd name="T13" fmla="*/ 46 h 244"/>
              <a:gd name="T14" fmla="*/ 6 w 242"/>
              <a:gd name="T15" fmla="*/ 82 h 244"/>
              <a:gd name="T16" fmla="*/ 34 w 242"/>
              <a:gd name="T17" fmla="*/ 104 h 244"/>
              <a:gd name="T18" fmla="*/ 92 w 242"/>
              <a:gd name="T19" fmla="*/ 122 h 244"/>
              <a:gd name="T20" fmla="*/ 34 w 242"/>
              <a:gd name="T21" fmla="*/ 140 h 244"/>
              <a:gd name="T22" fmla="*/ 0 w 242"/>
              <a:gd name="T23" fmla="*/ 140 h 244"/>
              <a:gd name="T24" fmla="*/ 14 w 242"/>
              <a:gd name="T25" fmla="*/ 180 h 244"/>
              <a:gd name="T26" fmla="*/ 40 w 242"/>
              <a:gd name="T27" fmla="*/ 214 h 244"/>
              <a:gd name="T28" fmla="*/ 78 w 242"/>
              <a:gd name="T29" fmla="*/ 236 h 244"/>
              <a:gd name="T30" fmla="*/ 122 w 242"/>
              <a:gd name="T31" fmla="*/ 244 h 244"/>
              <a:gd name="T32" fmla="*/ 104 w 242"/>
              <a:gd name="T33" fmla="*/ 186 h 244"/>
              <a:gd name="T34" fmla="*/ 138 w 242"/>
              <a:gd name="T35" fmla="*/ 150 h 244"/>
              <a:gd name="T36" fmla="*/ 154 w 242"/>
              <a:gd name="T37" fmla="*/ 186 h 244"/>
              <a:gd name="T38" fmla="*/ 122 w 242"/>
              <a:gd name="T39" fmla="*/ 244 h 244"/>
              <a:gd name="T40" fmla="*/ 164 w 242"/>
              <a:gd name="T41" fmla="*/ 236 h 244"/>
              <a:gd name="T42" fmla="*/ 202 w 242"/>
              <a:gd name="T43" fmla="*/ 214 h 244"/>
              <a:gd name="T44" fmla="*/ 228 w 242"/>
              <a:gd name="T45" fmla="*/ 180 h 244"/>
              <a:gd name="T46" fmla="*/ 242 w 242"/>
              <a:gd name="T47" fmla="*/ 140 h 244"/>
              <a:gd name="T48" fmla="*/ 208 w 242"/>
              <a:gd name="T49" fmla="*/ 156 h 244"/>
              <a:gd name="T50" fmla="*/ 208 w 242"/>
              <a:gd name="T51" fmla="*/ 88 h 244"/>
              <a:gd name="T52" fmla="*/ 242 w 242"/>
              <a:gd name="T53" fmla="*/ 104 h 244"/>
              <a:gd name="T54" fmla="*/ 238 w 242"/>
              <a:gd name="T55" fmla="*/ 82 h 244"/>
              <a:gd name="T56" fmla="*/ 216 w 242"/>
              <a:gd name="T57" fmla="*/ 46 h 244"/>
              <a:gd name="T58" fmla="*/ 184 w 242"/>
              <a:gd name="T59" fmla="*/ 18 h 244"/>
              <a:gd name="T60" fmla="*/ 144 w 242"/>
              <a:gd name="T61" fmla="*/ 2 h 244"/>
              <a:gd name="T62" fmla="*/ 122 w 242"/>
              <a:gd name="T6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2" h="244">
                <a:moveTo>
                  <a:pt x="122" y="0"/>
                </a:moveTo>
                <a:lnTo>
                  <a:pt x="154" y="58"/>
                </a:lnTo>
                <a:lnTo>
                  <a:pt x="138" y="58"/>
                </a:lnTo>
                <a:lnTo>
                  <a:pt x="138" y="94"/>
                </a:lnTo>
                <a:lnTo>
                  <a:pt x="104" y="94"/>
                </a:lnTo>
                <a:lnTo>
                  <a:pt x="104" y="58"/>
                </a:lnTo>
                <a:lnTo>
                  <a:pt x="88" y="58"/>
                </a:lnTo>
                <a:lnTo>
                  <a:pt x="122" y="0"/>
                </a:lnTo>
                <a:lnTo>
                  <a:pt x="122" y="0"/>
                </a:lnTo>
                <a:lnTo>
                  <a:pt x="98" y="2"/>
                </a:lnTo>
                <a:lnTo>
                  <a:pt x="78" y="8"/>
                </a:lnTo>
                <a:lnTo>
                  <a:pt x="58" y="18"/>
                </a:lnTo>
                <a:lnTo>
                  <a:pt x="40" y="30"/>
                </a:lnTo>
                <a:lnTo>
                  <a:pt x="26" y="46"/>
                </a:lnTo>
                <a:lnTo>
                  <a:pt x="14" y="64"/>
                </a:lnTo>
                <a:lnTo>
                  <a:pt x="6" y="82"/>
                </a:lnTo>
                <a:lnTo>
                  <a:pt x="0" y="104"/>
                </a:lnTo>
                <a:lnTo>
                  <a:pt x="34" y="104"/>
                </a:lnTo>
                <a:lnTo>
                  <a:pt x="34" y="88"/>
                </a:lnTo>
                <a:lnTo>
                  <a:pt x="92" y="122"/>
                </a:lnTo>
                <a:lnTo>
                  <a:pt x="34" y="156"/>
                </a:lnTo>
                <a:lnTo>
                  <a:pt x="34" y="140"/>
                </a:lnTo>
                <a:lnTo>
                  <a:pt x="0" y="140"/>
                </a:lnTo>
                <a:lnTo>
                  <a:pt x="0" y="140"/>
                </a:lnTo>
                <a:lnTo>
                  <a:pt x="6" y="162"/>
                </a:lnTo>
                <a:lnTo>
                  <a:pt x="14" y="180"/>
                </a:lnTo>
                <a:lnTo>
                  <a:pt x="26" y="198"/>
                </a:lnTo>
                <a:lnTo>
                  <a:pt x="40" y="214"/>
                </a:lnTo>
                <a:lnTo>
                  <a:pt x="58" y="226"/>
                </a:lnTo>
                <a:lnTo>
                  <a:pt x="78" y="236"/>
                </a:lnTo>
                <a:lnTo>
                  <a:pt x="98" y="242"/>
                </a:lnTo>
                <a:lnTo>
                  <a:pt x="122" y="244"/>
                </a:lnTo>
                <a:lnTo>
                  <a:pt x="88" y="186"/>
                </a:lnTo>
                <a:lnTo>
                  <a:pt x="104" y="186"/>
                </a:lnTo>
                <a:lnTo>
                  <a:pt x="104" y="150"/>
                </a:lnTo>
                <a:lnTo>
                  <a:pt x="138" y="150"/>
                </a:lnTo>
                <a:lnTo>
                  <a:pt x="138" y="186"/>
                </a:lnTo>
                <a:lnTo>
                  <a:pt x="154" y="186"/>
                </a:lnTo>
                <a:lnTo>
                  <a:pt x="122" y="244"/>
                </a:lnTo>
                <a:lnTo>
                  <a:pt x="122" y="244"/>
                </a:lnTo>
                <a:lnTo>
                  <a:pt x="144" y="242"/>
                </a:lnTo>
                <a:lnTo>
                  <a:pt x="164" y="236"/>
                </a:lnTo>
                <a:lnTo>
                  <a:pt x="184" y="226"/>
                </a:lnTo>
                <a:lnTo>
                  <a:pt x="202" y="214"/>
                </a:lnTo>
                <a:lnTo>
                  <a:pt x="216" y="198"/>
                </a:lnTo>
                <a:lnTo>
                  <a:pt x="228" y="180"/>
                </a:lnTo>
                <a:lnTo>
                  <a:pt x="238" y="162"/>
                </a:lnTo>
                <a:lnTo>
                  <a:pt x="242" y="140"/>
                </a:lnTo>
                <a:lnTo>
                  <a:pt x="208" y="140"/>
                </a:lnTo>
                <a:lnTo>
                  <a:pt x="208" y="156"/>
                </a:lnTo>
                <a:lnTo>
                  <a:pt x="150" y="122"/>
                </a:lnTo>
                <a:lnTo>
                  <a:pt x="208" y="88"/>
                </a:lnTo>
                <a:lnTo>
                  <a:pt x="208" y="104"/>
                </a:lnTo>
                <a:lnTo>
                  <a:pt x="242" y="104"/>
                </a:lnTo>
                <a:lnTo>
                  <a:pt x="242" y="104"/>
                </a:lnTo>
                <a:lnTo>
                  <a:pt x="238" y="82"/>
                </a:lnTo>
                <a:lnTo>
                  <a:pt x="228" y="64"/>
                </a:lnTo>
                <a:lnTo>
                  <a:pt x="216" y="46"/>
                </a:lnTo>
                <a:lnTo>
                  <a:pt x="202" y="30"/>
                </a:lnTo>
                <a:lnTo>
                  <a:pt x="184" y="18"/>
                </a:lnTo>
                <a:lnTo>
                  <a:pt x="164" y="8"/>
                </a:lnTo>
                <a:lnTo>
                  <a:pt x="144" y="2"/>
                </a:lnTo>
                <a:lnTo>
                  <a:pt x="122" y="0"/>
                </a:lnTo>
                <a:lnTo>
                  <a:pt x="12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p:cNvSpPr>
          <p:nvPr/>
        </p:nvSpPr>
        <p:spPr bwMode="auto">
          <a:xfrm>
            <a:off x="3946526" y="4600575"/>
            <a:ext cx="390525" cy="390525"/>
          </a:xfrm>
          <a:custGeom>
            <a:avLst/>
            <a:gdLst>
              <a:gd name="T0" fmla="*/ 246 w 246"/>
              <a:gd name="T1" fmla="*/ 122 h 246"/>
              <a:gd name="T2" fmla="*/ 246 w 246"/>
              <a:gd name="T3" fmla="*/ 122 h 246"/>
              <a:gd name="T4" fmla="*/ 246 w 246"/>
              <a:gd name="T5" fmla="*/ 136 h 246"/>
              <a:gd name="T6" fmla="*/ 244 w 246"/>
              <a:gd name="T7" fmla="*/ 148 h 246"/>
              <a:gd name="T8" fmla="*/ 240 w 246"/>
              <a:gd name="T9" fmla="*/ 160 h 246"/>
              <a:gd name="T10" fmla="*/ 236 w 246"/>
              <a:gd name="T11" fmla="*/ 170 h 246"/>
              <a:gd name="T12" fmla="*/ 224 w 246"/>
              <a:gd name="T13" fmla="*/ 192 h 246"/>
              <a:gd name="T14" fmla="*/ 210 w 246"/>
              <a:gd name="T15" fmla="*/ 210 h 246"/>
              <a:gd name="T16" fmla="*/ 192 w 246"/>
              <a:gd name="T17" fmla="*/ 224 h 246"/>
              <a:gd name="T18" fmla="*/ 170 w 246"/>
              <a:gd name="T19" fmla="*/ 236 h 246"/>
              <a:gd name="T20" fmla="*/ 160 w 246"/>
              <a:gd name="T21" fmla="*/ 240 h 246"/>
              <a:gd name="T22" fmla="*/ 148 w 246"/>
              <a:gd name="T23" fmla="*/ 242 h 246"/>
              <a:gd name="T24" fmla="*/ 136 w 246"/>
              <a:gd name="T25" fmla="*/ 244 h 246"/>
              <a:gd name="T26" fmla="*/ 124 w 246"/>
              <a:gd name="T27" fmla="*/ 246 h 246"/>
              <a:gd name="T28" fmla="*/ 124 w 246"/>
              <a:gd name="T29" fmla="*/ 246 h 246"/>
              <a:gd name="T30" fmla="*/ 110 w 246"/>
              <a:gd name="T31" fmla="*/ 244 h 246"/>
              <a:gd name="T32" fmla="*/ 98 w 246"/>
              <a:gd name="T33" fmla="*/ 242 h 246"/>
              <a:gd name="T34" fmla="*/ 86 w 246"/>
              <a:gd name="T35" fmla="*/ 240 h 246"/>
              <a:gd name="T36" fmla="*/ 76 w 246"/>
              <a:gd name="T37" fmla="*/ 236 h 246"/>
              <a:gd name="T38" fmla="*/ 54 w 246"/>
              <a:gd name="T39" fmla="*/ 224 h 246"/>
              <a:gd name="T40" fmla="*/ 36 w 246"/>
              <a:gd name="T41" fmla="*/ 210 h 246"/>
              <a:gd name="T42" fmla="*/ 22 w 246"/>
              <a:gd name="T43" fmla="*/ 192 h 246"/>
              <a:gd name="T44" fmla="*/ 10 w 246"/>
              <a:gd name="T45" fmla="*/ 170 h 246"/>
              <a:gd name="T46" fmla="*/ 6 w 246"/>
              <a:gd name="T47" fmla="*/ 160 h 246"/>
              <a:gd name="T48" fmla="*/ 2 w 246"/>
              <a:gd name="T49" fmla="*/ 148 h 246"/>
              <a:gd name="T50" fmla="*/ 0 w 246"/>
              <a:gd name="T51" fmla="*/ 136 h 246"/>
              <a:gd name="T52" fmla="*/ 0 w 246"/>
              <a:gd name="T53" fmla="*/ 122 h 246"/>
              <a:gd name="T54" fmla="*/ 0 w 246"/>
              <a:gd name="T55" fmla="*/ 122 h 246"/>
              <a:gd name="T56" fmla="*/ 0 w 246"/>
              <a:gd name="T57" fmla="*/ 110 h 246"/>
              <a:gd name="T58" fmla="*/ 2 w 246"/>
              <a:gd name="T59" fmla="*/ 98 h 246"/>
              <a:gd name="T60" fmla="*/ 6 w 246"/>
              <a:gd name="T61" fmla="*/ 86 h 246"/>
              <a:gd name="T62" fmla="*/ 10 w 246"/>
              <a:gd name="T63" fmla="*/ 74 h 246"/>
              <a:gd name="T64" fmla="*/ 22 w 246"/>
              <a:gd name="T65" fmla="*/ 54 h 246"/>
              <a:gd name="T66" fmla="*/ 36 w 246"/>
              <a:gd name="T67" fmla="*/ 36 h 246"/>
              <a:gd name="T68" fmla="*/ 54 w 246"/>
              <a:gd name="T69" fmla="*/ 20 h 246"/>
              <a:gd name="T70" fmla="*/ 76 w 246"/>
              <a:gd name="T71" fmla="*/ 10 h 246"/>
              <a:gd name="T72" fmla="*/ 86 w 246"/>
              <a:gd name="T73" fmla="*/ 6 h 246"/>
              <a:gd name="T74" fmla="*/ 98 w 246"/>
              <a:gd name="T75" fmla="*/ 2 h 246"/>
              <a:gd name="T76" fmla="*/ 110 w 246"/>
              <a:gd name="T77" fmla="*/ 0 h 246"/>
              <a:gd name="T78" fmla="*/ 124 w 246"/>
              <a:gd name="T79" fmla="*/ 0 h 246"/>
              <a:gd name="T80" fmla="*/ 124 w 246"/>
              <a:gd name="T81" fmla="*/ 0 h 246"/>
              <a:gd name="T82" fmla="*/ 136 w 246"/>
              <a:gd name="T83" fmla="*/ 0 h 246"/>
              <a:gd name="T84" fmla="*/ 148 w 246"/>
              <a:gd name="T85" fmla="*/ 2 h 246"/>
              <a:gd name="T86" fmla="*/ 160 w 246"/>
              <a:gd name="T87" fmla="*/ 6 h 246"/>
              <a:gd name="T88" fmla="*/ 170 w 246"/>
              <a:gd name="T89" fmla="*/ 10 h 246"/>
              <a:gd name="T90" fmla="*/ 192 w 246"/>
              <a:gd name="T91" fmla="*/ 20 h 246"/>
              <a:gd name="T92" fmla="*/ 210 w 246"/>
              <a:gd name="T93" fmla="*/ 36 h 246"/>
              <a:gd name="T94" fmla="*/ 224 w 246"/>
              <a:gd name="T95" fmla="*/ 54 h 246"/>
              <a:gd name="T96" fmla="*/ 236 w 246"/>
              <a:gd name="T97" fmla="*/ 74 h 246"/>
              <a:gd name="T98" fmla="*/ 240 w 246"/>
              <a:gd name="T99" fmla="*/ 86 h 246"/>
              <a:gd name="T100" fmla="*/ 244 w 246"/>
              <a:gd name="T101" fmla="*/ 98 h 246"/>
              <a:gd name="T102" fmla="*/ 246 w 246"/>
              <a:gd name="T103" fmla="*/ 110 h 246"/>
              <a:gd name="T104" fmla="*/ 246 w 246"/>
              <a:gd name="T105" fmla="*/ 122 h 246"/>
              <a:gd name="T106" fmla="*/ 246 w 246"/>
              <a:gd name="T107" fmla="*/ 12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6">
                <a:moveTo>
                  <a:pt x="246" y="122"/>
                </a:moveTo>
                <a:lnTo>
                  <a:pt x="246" y="122"/>
                </a:lnTo>
                <a:lnTo>
                  <a:pt x="246" y="136"/>
                </a:lnTo>
                <a:lnTo>
                  <a:pt x="244" y="148"/>
                </a:lnTo>
                <a:lnTo>
                  <a:pt x="240" y="160"/>
                </a:lnTo>
                <a:lnTo>
                  <a:pt x="236" y="170"/>
                </a:lnTo>
                <a:lnTo>
                  <a:pt x="224" y="192"/>
                </a:lnTo>
                <a:lnTo>
                  <a:pt x="210" y="210"/>
                </a:lnTo>
                <a:lnTo>
                  <a:pt x="192" y="224"/>
                </a:lnTo>
                <a:lnTo>
                  <a:pt x="170" y="236"/>
                </a:lnTo>
                <a:lnTo>
                  <a:pt x="160" y="240"/>
                </a:lnTo>
                <a:lnTo>
                  <a:pt x="148" y="242"/>
                </a:lnTo>
                <a:lnTo>
                  <a:pt x="136" y="244"/>
                </a:lnTo>
                <a:lnTo>
                  <a:pt x="124" y="246"/>
                </a:lnTo>
                <a:lnTo>
                  <a:pt x="124" y="246"/>
                </a:lnTo>
                <a:lnTo>
                  <a:pt x="110" y="244"/>
                </a:lnTo>
                <a:lnTo>
                  <a:pt x="98" y="242"/>
                </a:lnTo>
                <a:lnTo>
                  <a:pt x="86" y="240"/>
                </a:lnTo>
                <a:lnTo>
                  <a:pt x="76" y="236"/>
                </a:lnTo>
                <a:lnTo>
                  <a:pt x="54" y="224"/>
                </a:lnTo>
                <a:lnTo>
                  <a:pt x="36" y="210"/>
                </a:lnTo>
                <a:lnTo>
                  <a:pt x="22" y="192"/>
                </a:lnTo>
                <a:lnTo>
                  <a:pt x="10" y="170"/>
                </a:lnTo>
                <a:lnTo>
                  <a:pt x="6" y="160"/>
                </a:lnTo>
                <a:lnTo>
                  <a:pt x="2" y="148"/>
                </a:lnTo>
                <a:lnTo>
                  <a:pt x="0" y="136"/>
                </a:lnTo>
                <a:lnTo>
                  <a:pt x="0" y="122"/>
                </a:lnTo>
                <a:lnTo>
                  <a:pt x="0" y="122"/>
                </a:lnTo>
                <a:lnTo>
                  <a:pt x="0" y="110"/>
                </a:lnTo>
                <a:lnTo>
                  <a:pt x="2" y="98"/>
                </a:lnTo>
                <a:lnTo>
                  <a:pt x="6" y="86"/>
                </a:lnTo>
                <a:lnTo>
                  <a:pt x="10" y="74"/>
                </a:lnTo>
                <a:lnTo>
                  <a:pt x="22" y="54"/>
                </a:lnTo>
                <a:lnTo>
                  <a:pt x="36" y="36"/>
                </a:lnTo>
                <a:lnTo>
                  <a:pt x="54" y="20"/>
                </a:lnTo>
                <a:lnTo>
                  <a:pt x="76" y="10"/>
                </a:lnTo>
                <a:lnTo>
                  <a:pt x="86" y="6"/>
                </a:lnTo>
                <a:lnTo>
                  <a:pt x="98" y="2"/>
                </a:lnTo>
                <a:lnTo>
                  <a:pt x="110" y="0"/>
                </a:lnTo>
                <a:lnTo>
                  <a:pt x="124" y="0"/>
                </a:lnTo>
                <a:lnTo>
                  <a:pt x="124" y="0"/>
                </a:lnTo>
                <a:lnTo>
                  <a:pt x="136" y="0"/>
                </a:lnTo>
                <a:lnTo>
                  <a:pt x="148" y="2"/>
                </a:lnTo>
                <a:lnTo>
                  <a:pt x="160" y="6"/>
                </a:lnTo>
                <a:lnTo>
                  <a:pt x="170" y="10"/>
                </a:lnTo>
                <a:lnTo>
                  <a:pt x="192" y="20"/>
                </a:lnTo>
                <a:lnTo>
                  <a:pt x="210" y="36"/>
                </a:lnTo>
                <a:lnTo>
                  <a:pt x="224" y="54"/>
                </a:lnTo>
                <a:lnTo>
                  <a:pt x="236" y="74"/>
                </a:lnTo>
                <a:lnTo>
                  <a:pt x="240" y="86"/>
                </a:lnTo>
                <a:lnTo>
                  <a:pt x="244" y="98"/>
                </a:lnTo>
                <a:lnTo>
                  <a:pt x="246" y="110"/>
                </a:lnTo>
                <a:lnTo>
                  <a:pt x="246" y="122"/>
                </a:lnTo>
                <a:lnTo>
                  <a:pt x="246"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p:cNvSpPr>
          <p:nvPr/>
        </p:nvSpPr>
        <p:spPr bwMode="auto">
          <a:xfrm>
            <a:off x="3949701" y="4600575"/>
            <a:ext cx="384175" cy="390525"/>
          </a:xfrm>
          <a:custGeom>
            <a:avLst/>
            <a:gdLst>
              <a:gd name="T0" fmla="*/ 154 w 242"/>
              <a:gd name="T1" fmla="*/ 58 h 246"/>
              <a:gd name="T2" fmla="*/ 138 w 242"/>
              <a:gd name="T3" fmla="*/ 94 h 246"/>
              <a:gd name="T4" fmla="*/ 104 w 242"/>
              <a:gd name="T5" fmla="*/ 58 h 246"/>
              <a:gd name="T6" fmla="*/ 122 w 242"/>
              <a:gd name="T7" fmla="*/ 0 h 246"/>
              <a:gd name="T8" fmla="*/ 98 w 242"/>
              <a:gd name="T9" fmla="*/ 2 h 246"/>
              <a:gd name="T10" fmla="*/ 58 w 242"/>
              <a:gd name="T11" fmla="*/ 18 h 246"/>
              <a:gd name="T12" fmla="*/ 26 w 242"/>
              <a:gd name="T13" fmla="*/ 46 h 246"/>
              <a:gd name="T14" fmla="*/ 6 w 242"/>
              <a:gd name="T15" fmla="*/ 84 h 246"/>
              <a:gd name="T16" fmla="*/ 34 w 242"/>
              <a:gd name="T17" fmla="*/ 106 h 246"/>
              <a:gd name="T18" fmla="*/ 92 w 242"/>
              <a:gd name="T19" fmla="*/ 124 h 246"/>
              <a:gd name="T20" fmla="*/ 34 w 242"/>
              <a:gd name="T21" fmla="*/ 140 h 246"/>
              <a:gd name="T22" fmla="*/ 0 w 242"/>
              <a:gd name="T23" fmla="*/ 140 h 246"/>
              <a:gd name="T24" fmla="*/ 14 w 242"/>
              <a:gd name="T25" fmla="*/ 182 h 246"/>
              <a:gd name="T26" fmla="*/ 40 w 242"/>
              <a:gd name="T27" fmla="*/ 216 h 246"/>
              <a:gd name="T28" fmla="*/ 78 w 242"/>
              <a:gd name="T29" fmla="*/ 238 h 246"/>
              <a:gd name="T30" fmla="*/ 122 w 242"/>
              <a:gd name="T31" fmla="*/ 246 h 246"/>
              <a:gd name="T32" fmla="*/ 104 w 242"/>
              <a:gd name="T33" fmla="*/ 188 h 246"/>
              <a:gd name="T34" fmla="*/ 138 w 242"/>
              <a:gd name="T35" fmla="*/ 152 h 246"/>
              <a:gd name="T36" fmla="*/ 154 w 242"/>
              <a:gd name="T37" fmla="*/ 188 h 246"/>
              <a:gd name="T38" fmla="*/ 122 w 242"/>
              <a:gd name="T39" fmla="*/ 246 h 246"/>
              <a:gd name="T40" fmla="*/ 164 w 242"/>
              <a:gd name="T41" fmla="*/ 238 h 246"/>
              <a:gd name="T42" fmla="*/ 202 w 242"/>
              <a:gd name="T43" fmla="*/ 216 h 246"/>
              <a:gd name="T44" fmla="*/ 228 w 242"/>
              <a:gd name="T45" fmla="*/ 182 h 246"/>
              <a:gd name="T46" fmla="*/ 242 w 242"/>
              <a:gd name="T47" fmla="*/ 140 h 246"/>
              <a:gd name="T48" fmla="*/ 208 w 242"/>
              <a:gd name="T49" fmla="*/ 156 h 246"/>
              <a:gd name="T50" fmla="*/ 208 w 242"/>
              <a:gd name="T51" fmla="*/ 90 h 246"/>
              <a:gd name="T52" fmla="*/ 242 w 242"/>
              <a:gd name="T53" fmla="*/ 106 h 246"/>
              <a:gd name="T54" fmla="*/ 238 w 242"/>
              <a:gd name="T55" fmla="*/ 84 h 246"/>
              <a:gd name="T56" fmla="*/ 216 w 242"/>
              <a:gd name="T57" fmla="*/ 46 h 246"/>
              <a:gd name="T58" fmla="*/ 184 w 242"/>
              <a:gd name="T59" fmla="*/ 18 h 246"/>
              <a:gd name="T60" fmla="*/ 144 w 242"/>
              <a:gd name="T61" fmla="*/ 2 h 246"/>
              <a:gd name="T62" fmla="*/ 122 w 242"/>
              <a:gd name="T6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2" h="246">
                <a:moveTo>
                  <a:pt x="122" y="0"/>
                </a:moveTo>
                <a:lnTo>
                  <a:pt x="154" y="58"/>
                </a:lnTo>
                <a:lnTo>
                  <a:pt x="138" y="58"/>
                </a:lnTo>
                <a:lnTo>
                  <a:pt x="138" y="94"/>
                </a:lnTo>
                <a:lnTo>
                  <a:pt x="104" y="94"/>
                </a:lnTo>
                <a:lnTo>
                  <a:pt x="104" y="58"/>
                </a:lnTo>
                <a:lnTo>
                  <a:pt x="88" y="58"/>
                </a:lnTo>
                <a:lnTo>
                  <a:pt x="122" y="0"/>
                </a:lnTo>
                <a:lnTo>
                  <a:pt x="122" y="0"/>
                </a:lnTo>
                <a:lnTo>
                  <a:pt x="98" y="2"/>
                </a:lnTo>
                <a:lnTo>
                  <a:pt x="78" y="8"/>
                </a:lnTo>
                <a:lnTo>
                  <a:pt x="58" y="18"/>
                </a:lnTo>
                <a:lnTo>
                  <a:pt x="40" y="30"/>
                </a:lnTo>
                <a:lnTo>
                  <a:pt x="26" y="46"/>
                </a:lnTo>
                <a:lnTo>
                  <a:pt x="14" y="64"/>
                </a:lnTo>
                <a:lnTo>
                  <a:pt x="6" y="84"/>
                </a:lnTo>
                <a:lnTo>
                  <a:pt x="0" y="106"/>
                </a:lnTo>
                <a:lnTo>
                  <a:pt x="34" y="106"/>
                </a:lnTo>
                <a:lnTo>
                  <a:pt x="34" y="90"/>
                </a:lnTo>
                <a:lnTo>
                  <a:pt x="92" y="124"/>
                </a:lnTo>
                <a:lnTo>
                  <a:pt x="34" y="156"/>
                </a:lnTo>
                <a:lnTo>
                  <a:pt x="34" y="140"/>
                </a:lnTo>
                <a:lnTo>
                  <a:pt x="0" y="140"/>
                </a:lnTo>
                <a:lnTo>
                  <a:pt x="0" y="140"/>
                </a:lnTo>
                <a:lnTo>
                  <a:pt x="6" y="162"/>
                </a:lnTo>
                <a:lnTo>
                  <a:pt x="14" y="182"/>
                </a:lnTo>
                <a:lnTo>
                  <a:pt x="26" y="200"/>
                </a:lnTo>
                <a:lnTo>
                  <a:pt x="40" y="216"/>
                </a:lnTo>
                <a:lnTo>
                  <a:pt x="58" y="228"/>
                </a:lnTo>
                <a:lnTo>
                  <a:pt x="78" y="238"/>
                </a:lnTo>
                <a:lnTo>
                  <a:pt x="98" y="244"/>
                </a:lnTo>
                <a:lnTo>
                  <a:pt x="122" y="246"/>
                </a:lnTo>
                <a:lnTo>
                  <a:pt x="88" y="188"/>
                </a:lnTo>
                <a:lnTo>
                  <a:pt x="104" y="188"/>
                </a:lnTo>
                <a:lnTo>
                  <a:pt x="104" y="152"/>
                </a:lnTo>
                <a:lnTo>
                  <a:pt x="138" y="152"/>
                </a:lnTo>
                <a:lnTo>
                  <a:pt x="138" y="188"/>
                </a:lnTo>
                <a:lnTo>
                  <a:pt x="154" y="188"/>
                </a:lnTo>
                <a:lnTo>
                  <a:pt x="122" y="246"/>
                </a:lnTo>
                <a:lnTo>
                  <a:pt x="122" y="246"/>
                </a:lnTo>
                <a:lnTo>
                  <a:pt x="144" y="244"/>
                </a:lnTo>
                <a:lnTo>
                  <a:pt x="164" y="238"/>
                </a:lnTo>
                <a:lnTo>
                  <a:pt x="184" y="228"/>
                </a:lnTo>
                <a:lnTo>
                  <a:pt x="202" y="216"/>
                </a:lnTo>
                <a:lnTo>
                  <a:pt x="216" y="200"/>
                </a:lnTo>
                <a:lnTo>
                  <a:pt x="228" y="182"/>
                </a:lnTo>
                <a:lnTo>
                  <a:pt x="238" y="162"/>
                </a:lnTo>
                <a:lnTo>
                  <a:pt x="242" y="140"/>
                </a:lnTo>
                <a:lnTo>
                  <a:pt x="208" y="140"/>
                </a:lnTo>
                <a:lnTo>
                  <a:pt x="208" y="156"/>
                </a:lnTo>
                <a:lnTo>
                  <a:pt x="150" y="124"/>
                </a:lnTo>
                <a:lnTo>
                  <a:pt x="208" y="90"/>
                </a:lnTo>
                <a:lnTo>
                  <a:pt x="208" y="106"/>
                </a:lnTo>
                <a:lnTo>
                  <a:pt x="242" y="106"/>
                </a:lnTo>
                <a:lnTo>
                  <a:pt x="242" y="106"/>
                </a:lnTo>
                <a:lnTo>
                  <a:pt x="238" y="84"/>
                </a:lnTo>
                <a:lnTo>
                  <a:pt x="228" y="64"/>
                </a:lnTo>
                <a:lnTo>
                  <a:pt x="216" y="46"/>
                </a:lnTo>
                <a:lnTo>
                  <a:pt x="202" y="30"/>
                </a:lnTo>
                <a:lnTo>
                  <a:pt x="184" y="18"/>
                </a:lnTo>
                <a:lnTo>
                  <a:pt x="164" y="8"/>
                </a:lnTo>
                <a:lnTo>
                  <a:pt x="144" y="2"/>
                </a:lnTo>
                <a:lnTo>
                  <a:pt x="122" y="0"/>
                </a:lnTo>
                <a:lnTo>
                  <a:pt x="12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p:nvSpPr>
        <p:spPr bwMode="auto">
          <a:xfrm>
            <a:off x="4406901" y="4111625"/>
            <a:ext cx="390525" cy="390525"/>
          </a:xfrm>
          <a:custGeom>
            <a:avLst/>
            <a:gdLst>
              <a:gd name="T0" fmla="*/ 246 w 246"/>
              <a:gd name="T1" fmla="*/ 124 h 246"/>
              <a:gd name="T2" fmla="*/ 246 w 246"/>
              <a:gd name="T3" fmla="*/ 124 h 246"/>
              <a:gd name="T4" fmla="*/ 246 w 246"/>
              <a:gd name="T5" fmla="*/ 136 h 246"/>
              <a:gd name="T6" fmla="*/ 244 w 246"/>
              <a:gd name="T7" fmla="*/ 148 h 246"/>
              <a:gd name="T8" fmla="*/ 240 w 246"/>
              <a:gd name="T9" fmla="*/ 160 h 246"/>
              <a:gd name="T10" fmla="*/ 236 w 246"/>
              <a:gd name="T11" fmla="*/ 170 h 246"/>
              <a:gd name="T12" fmla="*/ 224 w 246"/>
              <a:gd name="T13" fmla="*/ 192 h 246"/>
              <a:gd name="T14" fmla="*/ 210 w 246"/>
              <a:gd name="T15" fmla="*/ 210 h 246"/>
              <a:gd name="T16" fmla="*/ 192 w 246"/>
              <a:gd name="T17" fmla="*/ 224 h 246"/>
              <a:gd name="T18" fmla="*/ 170 w 246"/>
              <a:gd name="T19" fmla="*/ 236 h 246"/>
              <a:gd name="T20" fmla="*/ 160 w 246"/>
              <a:gd name="T21" fmla="*/ 240 h 246"/>
              <a:gd name="T22" fmla="*/ 148 w 246"/>
              <a:gd name="T23" fmla="*/ 244 h 246"/>
              <a:gd name="T24" fmla="*/ 136 w 246"/>
              <a:gd name="T25" fmla="*/ 246 h 246"/>
              <a:gd name="T26" fmla="*/ 124 w 246"/>
              <a:gd name="T27" fmla="*/ 246 h 246"/>
              <a:gd name="T28" fmla="*/ 124 w 246"/>
              <a:gd name="T29" fmla="*/ 246 h 246"/>
              <a:gd name="T30" fmla="*/ 110 w 246"/>
              <a:gd name="T31" fmla="*/ 246 h 246"/>
              <a:gd name="T32" fmla="*/ 98 w 246"/>
              <a:gd name="T33" fmla="*/ 244 h 246"/>
              <a:gd name="T34" fmla="*/ 86 w 246"/>
              <a:gd name="T35" fmla="*/ 240 h 246"/>
              <a:gd name="T36" fmla="*/ 76 w 246"/>
              <a:gd name="T37" fmla="*/ 236 h 246"/>
              <a:gd name="T38" fmla="*/ 54 w 246"/>
              <a:gd name="T39" fmla="*/ 224 h 246"/>
              <a:gd name="T40" fmla="*/ 36 w 246"/>
              <a:gd name="T41" fmla="*/ 210 h 246"/>
              <a:gd name="T42" fmla="*/ 22 w 246"/>
              <a:gd name="T43" fmla="*/ 192 h 246"/>
              <a:gd name="T44" fmla="*/ 10 w 246"/>
              <a:gd name="T45" fmla="*/ 170 h 246"/>
              <a:gd name="T46" fmla="*/ 6 w 246"/>
              <a:gd name="T47" fmla="*/ 160 h 246"/>
              <a:gd name="T48" fmla="*/ 2 w 246"/>
              <a:gd name="T49" fmla="*/ 148 h 246"/>
              <a:gd name="T50" fmla="*/ 0 w 246"/>
              <a:gd name="T51" fmla="*/ 136 h 246"/>
              <a:gd name="T52" fmla="*/ 0 w 246"/>
              <a:gd name="T53" fmla="*/ 124 h 246"/>
              <a:gd name="T54" fmla="*/ 0 w 246"/>
              <a:gd name="T55" fmla="*/ 124 h 246"/>
              <a:gd name="T56" fmla="*/ 0 w 246"/>
              <a:gd name="T57" fmla="*/ 110 h 246"/>
              <a:gd name="T58" fmla="*/ 2 w 246"/>
              <a:gd name="T59" fmla="*/ 98 h 246"/>
              <a:gd name="T60" fmla="*/ 6 w 246"/>
              <a:gd name="T61" fmla="*/ 86 h 246"/>
              <a:gd name="T62" fmla="*/ 10 w 246"/>
              <a:gd name="T63" fmla="*/ 76 h 246"/>
              <a:gd name="T64" fmla="*/ 22 w 246"/>
              <a:gd name="T65" fmla="*/ 54 h 246"/>
              <a:gd name="T66" fmla="*/ 36 w 246"/>
              <a:gd name="T67" fmla="*/ 36 h 246"/>
              <a:gd name="T68" fmla="*/ 54 w 246"/>
              <a:gd name="T69" fmla="*/ 22 h 246"/>
              <a:gd name="T70" fmla="*/ 76 w 246"/>
              <a:gd name="T71" fmla="*/ 10 h 246"/>
              <a:gd name="T72" fmla="*/ 86 w 246"/>
              <a:gd name="T73" fmla="*/ 6 h 246"/>
              <a:gd name="T74" fmla="*/ 98 w 246"/>
              <a:gd name="T75" fmla="*/ 2 h 246"/>
              <a:gd name="T76" fmla="*/ 110 w 246"/>
              <a:gd name="T77" fmla="*/ 0 h 246"/>
              <a:gd name="T78" fmla="*/ 124 w 246"/>
              <a:gd name="T79" fmla="*/ 0 h 246"/>
              <a:gd name="T80" fmla="*/ 124 w 246"/>
              <a:gd name="T81" fmla="*/ 0 h 246"/>
              <a:gd name="T82" fmla="*/ 136 w 246"/>
              <a:gd name="T83" fmla="*/ 0 h 246"/>
              <a:gd name="T84" fmla="*/ 148 w 246"/>
              <a:gd name="T85" fmla="*/ 2 h 246"/>
              <a:gd name="T86" fmla="*/ 160 w 246"/>
              <a:gd name="T87" fmla="*/ 6 h 246"/>
              <a:gd name="T88" fmla="*/ 170 w 246"/>
              <a:gd name="T89" fmla="*/ 10 h 246"/>
              <a:gd name="T90" fmla="*/ 192 w 246"/>
              <a:gd name="T91" fmla="*/ 22 h 246"/>
              <a:gd name="T92" fmla="*/ 210 w 246"/>
              <a:gd name="T93" fmla="*/ 36 h 246"/>
              <a:gd name="T94" fmla="*/ 224 w 246"/>
              <a:gd name="T95" fmla="*/ 54 h 246"/>
              <a:gd name="T96" fmla="*/ 236 w 246"/>
              <a:gd name="T97" fmla="*/ 76 h 246"/>
              <a:gd name="T98" fmla="*/ 240 w 246"/>
              <a:gd name="T99" fmla="*/ 86 h 246"/>
              <a:gd name="T100" fmla="*/ 244 w 246"/>
              <a:gd name="T101" fmla="*/ 98 h 246"/>
              <a:gd name="T102" fmla="*/ 246 w 246"/>
              <a:gd name="T103" fmla="*/ 110 h 246"/>
              <a:gd name="T104" fmla="*/ 246 w 246"/>
              <a:gd name="T105" fmla="*/ 124 h 246"/>
              <a:gd name="T106" fmla="*/ 246 w 246"/>
              <a:gd name="T107"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6">
                <a:moveTo>
                  <a:pt x="246" y="124"/>
                </a:moveTo>
                <a:lnTo>
                  <a:pt x="246" y="124"/>
                </a:lnTo>
                <a:lnTo>
                  <a:pt x="246" y="136"/>
                </a:lnTo>
                <a:lnTo>
                  <a:pt x="244" y="148"/>
                </a:lnTo>
                <a:lnTo>
                  <a:pt x="240" y="160"/>
                </a:lnTo>
                <a:lnTo>
                  <a:pt x="236" y="170"/>
                </a:lnTo>
                <a:lnTo>
                  <a:pt x="224" y="192"/>
                </a:lnTo>
                <a:lnTo>
                  <a:pt x="210" y="210"/>
                </a:lnTo>
                <a:lnTo>
                  <a:pt x="192" y="224"/>
                </a:lnTo>
                <a:lnTo>
                  <a:pt x="170" y="236"/>
                </a:lnTo>
                <a:lnTo>
                  <a:pt x="160" y="240"/>
                </a:lnTo>
                <a:lnTo>
                  <a:pt x="148" y="244"/>
                </a:lnTo>
                <a:lnTo>
                  <a:pt x="136" y="246"/>
                </a:lnTo>
                <a:lnTo>
                  <a:pt x="124" y="246"/>
                </a:lnTo>
                <a:lnTo>
                  <a:pt x="124" y="246"/>
                </a:lnTo>
                <a:lnTo>
                  <a:pt x="110" y="246"/>
                </a:lnTo>
                <a:lnTo>
                  <a:pt x="98" y="244"/>
                </a:lnTo>
                <a:lnTo>
                  <a:pt x="86" y="240"/>
                </a:lnTo>
                <a:lnTo>
                  <a:pt x="76" y="236"/>
                </a:lnTo>
                <a:lnTo>
                  <a:pt x="54" y="224"/>
                </a:lnTo>
                <a:lnTo>
                  <a:pt x="36" y="210"/>
                </a:lnTo>
                <a:lnTo>
                  <a:pt x="22" y="192"/>
                </a:lnTo>
                <a:lnTo>
                  <a:pt x="10" y="170"/>
                </a:lnTo>
                <a:lnTo>
                  <a:pt x="6" y="160"/>
                </a:lnTo>
                <a:lnTo>
                  <a:pt x="2" y="148"/>
                </a:lnTo>
                <a:lnTo>
                  <a:pt x="0" y="136"/>
                </a:lnTo>
                <a:lnTo>
                  <a:pt x="0" y="124"/>
                </a:lnTo>
                <a:lnTo>
                  <a:pt x="0" y="124"/>
                </a:lnTo>
                <a:lnTo>
                  <a:pt x="0" y="110"/>
                </a:lnTo>
                <a:lnTo>
                  <a:pt x="2" y="98"/>
                </a:lnTo>
                <a:lnTo>
                  <a:pt x="6" y="86"/>
                </a:lnTo>
                <a:lnTo>
                  <a:pt x="10" y="76"/>
                </a:lnTo>
                <a:lnTo>
                  <a:pt x="22" y="54"/>
                </a:lnTo>
                <a:lnTo>
                  <a:pt x="36" y="36"/>
                </a:lnTo>
                <a:lnTo>
                  <a:pt x="54" y="22"/>
                </a:lnTo>
                <a:lnTo>
                  <a:pt x="76" y="10"/>
                </a:lnTo>
                <a:lnTo>
                  <a:pt x="86" y="6"/>
                </a:lnTo>
                <a:lnTo>
                  <a:pt x="98" y="2"/>
                </a:lnTo>
                <a:lnTo>
                  <a:pt x="110" y="0"/>
                </a:lnTo>
                <a:lnTo>
                  <a:pt x="124" y="0"/>
                </a:lnTo>
                <a:lnTo>
                  <a:pt x="124" y="0"/>
                </a:lnTo>
                <a:lnTo>
                  <a:pt x="136" y="0"/>
                </a:lnTo>
                <a:lnTo>
                  <a:pt x="148" y="2"/>
                </a:lnTo>
                <a:lnTo>
                  <a:pt x="160" y="6"/>
                </a:lnTo>
                <a:lnTo>
                  <a:pt x="170" y="10"/>
                </a:lnTo>
                <a:lnTo>
                  <a:pt x="192" y="22"/>
                </a:lnTo>
                <a:lnTo>
                  <a:pt x="210" y="36"/>
                </a:lnTo>
                <a:lnTo>
                  <a:pt x="224" y="54"/>
                </a:lnTo>
                <a:lnTo>
                  <a:pt x="236" y="76"/>
                </a:lnTo>
                <a:lnTo>
                  <a:pt x="240" y="86"/>
                </a:lnTo>
                <a:lnTo>
                  <a:pt x="244" y="98"/>
                </a:lnTo>
                <a:lnTo>
                  <a:pt x="246" y="110"/>
                </a:lnTo>
                <a:lnTo>
                  <a:pt x="246" y="124"/>
                </a:lnTo>
                <a:lnTo>
                  <a:pt x="24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p:nvSpPr>
        <p:spPr bwMode="auto">
          <a:xfrm>
            <a:off x="4410076" y="4114800"/>
            <a:ext cx="384175" cy="387350"/>
          </a:xfrm>
          <a:custGeom>
            <a:avLst/>
            <a:gdLst>
              <a:gd name="T0" fmla="*/ 154 w 242"/>
              <a:gd name="T1" fmla="*/ 56 h 244"/>
              <a:gd name="T2" fmla="*/ 138 w 242"/>
              <a:gd name="T3" fmla="*/ 92 h 244"/>
              <a:gd name="T4" fmla="*/ 104 w 242"/>
              <a:gd name="T5" fmla="*/ 56 h 244"/>
              <a:gd name="T6" fmla="*/ 122 w 242"/>
              <a:gd name="T7" fmla="*/ 0 h 244"/>
              <a:gd name="T8" fmla="*/ 98 w 242"/>
              <a:gd name="T9" fmla="*/ 2 h 244"/>
              <a:gd name="T10" fmla="*/ 58 w 242"/>
              <a:gd name="T11" fmla="*/ 16 h 244"/>
              <a:gd name="T12" fmla="*/ 26 w 242"/>
              <a:gd name="T13" fmla="*/ 44 h 244"/>
              <a:gd name="T14" fmla="*/ 6 w 242"/>
              <a:gd name="T15" fmla="*/ 82 h 244"/>
              <a:gd name="T16" fmla="*/ 34 w 242"/>
              <a:gd name="T17" fmla="*/ 104 h 244"/>
              <a:gd name="T18" fmla="*/ 92 w 242"/>
              <a:gd name="T19" fmla="*/ 122 h 244"/>
              <a:gd name="T20" fmla="*/ 34 w 242"/>
              <a:gd name="T21" fmla="*/ 140 h 244"/>
              <a:gd name="T22" fmla="*/ 0 w 242"/>
              <a:gd name="T23" fmla="*/ 140 h 244"/>
              <a:gd name="T24" fmla="*/ 14 w 242"/>
              <a:gd name="T25" fmla="*/ 180 h 244"/>
              <a:gd name="T26" fmla="*/ 40 w 242"/>
              <a:gd name="T27" fmla="*/ 214 h 244"/>
              <a:gd name="T28" fmla="*/ 78 w 242"/>
              <a:gd name="T29" fmla="*/ 236 h 244"/>
              <a:gd name="T30" fmla="*/ 122 w 242"/>
              <a:gd name="T31" fmla="*/ 244 h 244"/>
              <a:gd name="T32" fmla="*/ 104 w 242"/>
              <a:gd name="T33" fmla="*/ 186 h 244"/>
              <a:gd name="T34" fmla="*/ 138 w 242"/>
              <a:gd name="T35" fmla="*/ 150 h 244"/>
              <a:gd name="T36" fmla="*/ 154 w 242"/>
              <a:gd name="T37" fmla="*/ 186 h 244"/>
              <a:gd name="T38" fmla="*/ 122 w 242"/>
              <a:gd name="T39" fmla="*/ 244 h 244"/>
              <a:gd name="T40" fmla="*/ 164 w 242"/>
              <a:gd name="T41" fmla="*/ 236 h 244"/>
              <a:gd name="T42" fmla="*/ 202 w 242"/>
              <a:gd name="T43" fmla="*/ 214 h 244"/>
              <a:gd name="T44" fmla="*/ 228 w 242"/>
              <a:gd name="T45" fmla="*/ 180 h 244"/>
              <a:gd name="T46" fmla="*/ 242 w 242"/>
              <a:gd name="T47" fmla="*/ 140 h 244"/>
              <a:gd name="T48" fmla="*/ 208 w 242"/>
              <a:gd name="T49" fmla="*/ 154 h 244"/>
              <a:gd name="T50" fmla="*/ 208 w 242"/>
              <a:gd name="T51" fmla="*/ 88 h 244"/>
              <a:gd name="T52" fmla="*/ 242 w 242"/>
              <a:gd name="T53" fmla="*/ 104 h 244"/>
              <a:gd name="T54" fmla="*/ 238 w 242"/>
              <a:gd name="T55" fmla="*/ 82 h 244"/>
              <a:gd name="T56" fmla="*/ 216 w 242"/>
              <a:gd name="T57" fmla="*/ 44 h 244"/>
              <a:gd name="T58" fmla="*/ 184 w 242"/>
              <a:gd name="T59" fmla="*/ 16 h 244"/>
              <a:gd name="T60" fmla="*/ 144 w 242"/>
              <a:gd name="T61" fmla="*/ 2 h 244"/>
              <a:gd name="T62" fmla="*/ 122 w 242"/>
              <a:gd name="T6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2" h="244">
                <a:moveTo>
                  <a:pt x="122" y="0"/>
                </a:moveTo>
                <a:lnTo>
                  <a:pt x="154" y="56"/>
                </a:lnTo>
                <a:lnTo>
                  <a:pt x="138" y="56"/>
                </a:lnTo>
                <a:lnTo>
                  <a:pt x="138" y="92"/>
                </a:lnTo>
                <a:lnTo>
                  <a:pt x="104" y="92"/>
                </a:lnTo>
                <a:lnTo>
                  <a:pt x="104" y="56"/>
                </a:lnTo>
                <a:lnTo>
                  <a:pt x="88" y="56"/>
                </a:lnTo>
                <a:lnTo>
                  <a:pt x="122" y="0"/>
                </a:lnTo>
                <a:lnTo>
                  <a:pt x="122" y="0"/>
                </a:lnTo>
                <a:lnTo>
                  <a:pt x="98" y="2"/>
                </a:lnTo>
                <a:lnTo>
                  <a:pt x="78" y="8"/>
                </a:lnTo>
                <a:lnTo>
                  <a:pt x="58" y="16"/>
                </a:lnTo>
                <a:lnTo>
                  <a:pt x="40" y="30"/>
                </a:lnTo>
                <a:lnTo>
                  <a:pt x="26" y="44"/>
                </a:lnTo>
                <a:lnTo>
                  <a:pt x="14" y="62"/>
                </a:lnTo>
                <a:lnTo>
                  <a:pt x="6" y="82"/>
                </a:lnTo>
                <a:lnTo>
                  <a:pt x="0" y="104"/>
                </a:lnTo>
                <a:lnTo>
                  <a:pt x="34" y="104"/>
                </a:lnTo>
                <a:lnTo>
                  <a:pt x="34" y="88"/>
                </a:lnTo>
                <a:lnTo>
                  <a:pt x="92" y="122"/>
                </a:lnTo>
                <a:lnTo>
                  <a:pt x="34" y="154"/>
                </a:lnTo>
                <a:lnTo>
                  <a:pt x="34" y="140"/>
                </a:lnTo>
                <a:lnTo>
                  <a:pt x="0" y="140"/>
                </a:lnTo>
                <a:lnTo>
                  <a:pt x="0" y="140"/>
                </a:lnTo>
                <a:lnTo>
                  <a:pt x="6" y="160"/>
                </a:lnTo>
                <a:lnTo>
                  <a:pt x="14" y="180"/>
                </a:lnTo>
                <a:lnTo>
                  <a:pt x="26" y="198"/>
                </a:lnTo>
                <a:lnTo>
                  <a:pt x="40" y="214"/>
                </a:lnTo>
                <a:lnTo>
                  <a:pt x="58" y="226"/>
                </a:lnTo>
                <a:lnTo>
                  <a:pt x="78" y="236"/>
                </a:lnTo>
                <a:lnTo>
                  <a:pt x="98" y="242"/>
                </a:lnTo>
                <a:lnTo>
                  <a:pt x="122" y="244"/>
                </a:lnTo>
                <a:lnTo>
                  <a:pt x="88" y="186"/>
                </a:lnTo>
                <a:lnTo>
                  <a:pt x="104" y="186"/>
                </a:lnTo>
                <a:lnTo>
                  <a:pt x="104" y="150"/>
                </a:lnTo>
                <a:lnTo>
                  <a:pt x="138" y="150"/>
                </a:lnTo>
                <a:lnTo>
                  <a:pt x="138" y="186"/>
                </a:lnTo>
                <a:lnTo>
                  <a:pt x="154" y="186"/>
                </a:lnTo>
                <a:lnTo>
                  <a:pt x="122" y="244"/>
                </a:lnTo>
                <a:lnTo>
                  <a:pt x="122" y="244"/>
                </a:lnTo>
                <a:lnTo>
                  <a:pt x="144" y="242"/>
                </a:lnTo>
                <a:lnTo>
                  <a:pt x="164" y="236"/>
                </a:lnTo>
                <a:lnTo>
                  <a:pt x="184" y="226"/>
                </a:lnTo>
                <a:lnTo>
                  <a:pt x="202" y="214"/>
                </a:lnTo>
                <a:lnTo>
                  <a:pt x="216" y="198"/>
                </a:lnTo>
                <a:lnTo>
                  <a:pt x="228" y="180"/>
                </a:lnTo>
                <a:lnTo>
                  <a:pt x="238" y="160"/>
                </a:lnTo>
                <a:lnTo>
                  <a:pt x="242" y="140"/>
                </a:lnTo>
                <a:lnTo>
                  <a:pt x="208" y="140"/>
                </a:lnTo>
                <a:lnTo>
                  <a:pt x="208" y="154"/>
                </a:lnTo>
                <a:lnTo>
                  <a:pt x="150" y="122"/>
                </a:lnTo>
                <a:lnTo>
                  <a:pt x="208" y="88"/>
                </a:lnTo>
                <a:lnTo>
                  <a:pt x="208" y="104"/>
                </a:lnTo>
                <a:lnTo>
                  <a:pt x="242" y="104"/>
                </a:lnTo>
                <a:lnTo>
                  <a:pt x="242" y="104"/>
                </a:lnTo>
                <a:lnTo>
                  <a:pt x="238" y="82"/>
                </a:lnTo>
                <a:lnTo>
                  <a:pt x="228" y="62"/>
                </a:lnTo>
                <a:lnTo>
                  <a:pt x="216" y="44"/>
                </a:lnTo>
                <a:lnTo>
                  <a:pt x="202" y="30"/>
                </a:lnTo>
                <a:lnTo>
                  <a:pt x="184" y="16"/>
                </a:lnTo>
                <a:lnTo>
                  <a:pt x="164" y="8"/>
                </a:lnTo>
                <a:lnTo>
                  <a:pt x="144" y="2"/>
                </a:lnTo>
                <a:lnTo>
                  <a:pt x="122" y="0"/>
                </a:lnTo>
                <a:lnTo>
                  <a:pt x="12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p:cNvSpPr>
          <p:nvPr/>
        </p:nvSpPr>
        <p:spPr bwMode="auto">
          <a:xfrm>
            <a:off x="3486151" y="4111625"/>
            <a:ext cx="390525" cy="390525"/>
          </a:xfrm>
          <a:custGeom>
            <a:avLst/>
            <a:gdLst>
              <a:gd name="T0" fmla="*/ 246 w 246"/>
              <a:gd name="T1" fmla="*/ 124 h 246"/>
              <a:gd name="T2" fmla="*/ 246 w 246"/>
              <a:gd name="T3" fmla="*/ 124 h 246"/>
              <a:gd name="T4" fmla="*/ 246 w 246"/>
              <a:gd name="T5" fmla="*/ 136 h 246"/>
              <a:gd name="T6" fmla="*/ 244 w 246"/>
              <a:gd name="T7" fmla="*/ 148 h 246"/>
              <a:gd name="T8" fmla="*/ 240 w 246"/>
              <a:gd name="T9" fmla="*/ 160 h 246"/>
              <a:gd name="T10" fmla="*/ 236 w 246"/>
              <a:gd name="T11" fmla="*/ 170 h 246"/>
              <a:gd name="T12" fmla="*/ 224 w 246"/>
              <a:gd name="T13" fmla="*/ 192 h 246"/>
              <a:gd name="T14" fmla="*/ 210 w 246"/>
              <a:gd name="T15" fmla="*/ 210 h 246"/>
              <a:gd name="T16" fmla="*/ 192 w 246"/>
              <a:gd name="T17" fmla="*/ 224 h 246"/>
              <a:gd name="T18" fmla="*/ 170 w 246"/>
              <a:gd name="T19" fmla="*/ 236 h 246"/>
              <a:gd name="T20" fmla="*/ 160 w 246"/>
              <a:gd name="T21" fmla="*/ 240 h 246"/>
              <a:gd name="T22" fmla="*/ 148 w 246"/>
              <a:gd name="T23" fmla="*/ 244 h 246"/>
              <a:gd name="T24" fmla="*/ 136 w 246"/>
              <a:gd name="T25" fmla="*/ 246 h 246"/>
              <a:gd name="T26" fmla="*/ 124 w 246"/>
              <a:gd name="T27" fmla="*/ 246 h 246"/>
              <a:gd name="T28" fmla="*/ 124 w 246"/>
              <a:gd name="T29" fmla="*/ 246 h 246"/>
              <a:gd name="T30" fmla="*/ 110 w 246"/>
              <a:gd name="T31" fmla="*/ 246 h 246"/>
              <a:gd name="T32" fmla="*/ 98 w 246"/>
              <a:gd name="T33" fmla="*/ 244 h 246"/>
              <a:gd name="T34" fmla="*/ 86 w 246"/>
              <a:gd name="T35" fmla="*/ 240 h 246"/>
              <a:gd name="T36" fmla="*/ 76 w 246"/>
              <a:gd name="T37" fmla="*/ 236 h 246"/>
              <a:gd name="T38" fmla="*/ 54 w 246"/>
              <a:gd name="T39" fmla="*/ 224 h 246"/>
              <a:gd name="T40" fmla="*/ 36 w 246"/>
              <a:gd name="T41" fmla="*/ 210 h 246"/>
              <a:gd name="T42" fmla="*/ 22 w 246"/>
              <a:gd name="T43" fmla="*/ 192 h 246"/>
              <a:gd name="T44" fmla="*/ 10 w 246"/>
              <a:gd name="T45" fmla="*/ 170 h 246"/>
              <a:gd name="T46" fmla="*/ 6 w 246"/>
              <a:gd name="T47" fmla="*/ 160 h 246"/>
              <a:gd name="T48" fmla="*/ 2 w 246"/>
              <a:gd name="T49" fmla="*/ 148 h 246"/>
              <a:gd name="T50" fmla="*/ 0 w 246"/>
              <a:gd name="T51" fmla="*/ 136 h 246"/>
              <a:gd name="T52" fmla="*/ 0 w 246"/>
              <a:gd name="T53" fmla="*/ 124 h 246"/>
              <a:gd name="T54" fmla="*/ 0 w 246"/>
              <a:gd name="T55" fmla="*/ 124 h 246"/>
              <a:gd name="T56" fmla="*/ 0 w 246"/>
              <a:gd name="T57" fmla="*/ 110 h 246"/>
              <a:gd name="T58" fmla="*/ 2 w 246"/>
              <a:gd name="T59" fmla="*/ 98 h 246"/>
              <a:gd name="T60" fmla="*/ 6 w 246"/>
              <a:gd name="T61" fmla="*/ 86 h 246"/>
              <a:gd name="T62" fmla="*/ 10 w 246"/>
              <a:gd name="T63" fmla="*/ 76 h 246"/>
              <a:gd name="T64" fmla="*/ 22 w 246"/>
              <a:gd name="T65" fmla="*/ 54 h 246"/>
              <a:gd name="T66" fmla="*/ 36 w 246"/>
              <a:gd name="T67" fmla="*/ 36 h 246"/>
              <a:gd name="T68" fmla="*/ 54 w 246"/>
              <a:gd name="T69" fmla="*/ 22 h 246"/>
              <a:gd name="T70" fmla="*/ 76 w 246"/>
              <a:gd name="T71" fmla="*/ 10 h 246"/>
              <a:gd name="T72" fmla="*/ 86 w 246"/>
              <a:gd name="T73" fmla="*/ 6 h 246"/>
              <a:gd name="T74" fmla="*/ 98 w 246"/>
              <a:gd name="T75" fmla="*/ 2 h 246"/>
              <a:gd name="T76" fmla="*/ 110 w 246"/>
              <a:gd name="T77" fmla="*/ 0 h 246"/>
              <a:gd name="T78" fmla="*/ 124 w 246"/>
              <a:gd name="T79" fmla="*/ 0 h 246"/>
              <a:gd name="T80" fmla="*/ 124 w 246"/>
              <a:gd name="T81" fmla="*/ 0 h 246"/>
              <a:gd name="T82" fmla="*/ 136 w 246"/>
              <a:gd name="T83" fmla="*/ 0 h 246"/>
              <a:gd name="T84" fmla="*/ 148 w 246"/>
              <a:gd name="T85" fmla="*/ 2 h 246"/>
              <a:gd name="T86" fmla="*/ 160 w 246"/>
              <a:gd name="T87" fmla="*/ 6 h 246"/>
              <a:gd name="T88" fmla="*/ 170 w 246"/>
              <a:gd name="T89" fmla="*/ 10 h 246"/>
              <a:gd name="T90" fmla="*/ 192 w 246"/>
              <a:gd name="T91" fmla="*/ 22 h 246"/>
              <a:gd name="T92" fmla="*/ 210 w 246"/>
              <a:gd name="T93" fmla="*/ 36 h 246"/>
              <a:gd name="T94" fmla="*/ 224 w 246"/>
              <a:gd name="T95" fmla="*/ 54 h 246"/>
              <a:gd name="T96" fmla="*/ 236 w 246"/>
              <a:gd name="T97" fmla="*/ 76 h 246"/>
              <a:gd name="T98" fmla="*/ 240 w 246"/>
              <a:gd name="T99" fmla="*/ 86 h 246"/>
              <a:gd name="T100" fmla="*/ 244 w 246"/>
              <a:gd name="T101" fmla="*/ 98 h 246"/>
              <a:gd name="T102" fmla="*/ 246 w 246"/>
              <a:gd name="T103" fmla="*/ 110 h 246"/>
              <a:gd name="T104" fmla="*/ 246 w 246"/>
              <a:gd name="T105" fmla="*/ 124 h 246"/>
              <a:gd name="T106" fmla="*/ 246 w 246"/>
              <a:gd name="T107"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6">
                <a:moveTo>
                  <a:pt x="246" y="124"/>
                </a:moveTo>
                <a:lnTo>
                  <a:pt x="246" y="124"/>
                </a:lnTo>
                <a:lnTo>
                  <a:pt x="246" y="136"/>
                </a:lnTo>
                <a:lnTo>
                  <a:pt x="244" y="148"/>
                </a:lnTo>
                <a:lnTo>
                  <a:pt x="240" y="160"/>
                </a:lnTo>
                <a:lnTo>
                  <a:pt x="236" y="170"/>
                </a:lnTo>
                <a:lnTo>
                  <a:pt x="224" y="192"/>
                </a:lnTo>
                <a:lnTo>
                  <a:pt x="210" y="210"/>
                </a:lnTo>
                <a:lnTo>
                  <a:pt x="192" y="224"/>
                </a:lnTo>
                <a:lnTo>
                  <a:pt x="170" y="236"/>
                </a:lnTo>
                <a:lnTo>
                  <a:pt x="160" y="240"/>
                </a:lnTo>
                <a:lnTo>
                  <a:pt x="148" y="244"/>
                </a:lnTo>
                <a:lnTo>
                  <a:pt x="136" y="246"/>
                </a:lnTo>
                <a:lnTo>
                  <a:pt x="124" y="246"/>
                </a:lnTo>
                <a:lnTo>
                  <a:pt x="124" y="246"/>
                </a:lnTo>
                <a:lnTo>
                  <a:pt x="110" y="246"/>
                </a:lnTo>
                <a:lnTo>
                  <a:pt x="98" y="244"/>
                </a:lnTo>
                <a:lnTo>
                  <a:pt x="86" y="240"/>
                </a:lnTo>
                <a:lnTo>
                  <a:pt x="76" y="236"/>
                </a:lnTo>
                <a:lnTo>
                  <a:pt x="54" y="224"/>
                </a:lnTo>
                <a:lnTo>
                  <a:pt x="36" y="210"/>
                </a:lnTo>
                <a:lnTo>
                  <a:pt x="22" y="192"/>
                </a:lnTo>
                <a:lnTo>
                  <a:pt x="10" y="170"/>
                </a:lnTo>
                <a:lnTo>
                  <a:pt x="6" y="160"/>
                </a:lnTo>
                <a:lnTo>
                  <a:pt x="2" y="148"/>
                </a:lnTo>
                <a:lnTo>
                  <a:pt x="0" y="136"/>
                </a:lnTo>
                <a:lnTo>
                  <a:pt x="0" y="124"/>
                </a:lnTo>
                <a:lnTo>
                  <a:pt x="0" y="124"/>
                </a:lnTo>
                <a:lnTo>
                  <a:pt x="0" y="110"/>
                </a:lnTo>
                <a:lnTo>
                  <a:pt x="2" y="98"/>
                </a:lnTo>
                <a:lnTo>
                  <a:pt x="6" y="86"/>
                </a:lnTo>
                <a:lnTo>
                  <a:pt x="10" y="76"/>
                </a:lnTo>
                <a:lnTo>
                  <a:pt x="22" y="54"/>
                </a:lnTo>
                <a:lnTo>
                  <a:pt x="36" y="36"/>
                </a:lnTo>
                <a:lnTo>
                  <a:pt x="54" y="22"/>
                </a:lnTo>
                <a:lnTo>
                  <a:pt x="76" y="10"/>
                </a:lnTo>
                <a:lnTo>
                  <a:pt x="86" y="6"/>
                </a:lnTo>
                <a:lnTo>
                  <a:pt x="98" y="2"/>
                </a:lnTo>
                <a:lnTo>
                  <a:pt x="110" y="0"/>
                </a:lnTo>
                <a:lnTo>
                  <a:pt x="124" y="0"/>
                </a:lnTo>
                <a:lnTo>
                  <a:pt x="124" y="0"/>
                </a:lnTo>
                <a:lnTo>
                  <a:pt x="136" y="0"/>
                </a:lnTo>
                <a:lnTo>
                  <a:pt x="148" y="2"/>
                </a:lnTo>
                <a:lnTo>
                  <a:pt x="160" y="6"/>
                </a:lnTo>
                <a:lnTo>
                  <a:pt x="170" y="10"/>
                </a:lnTo>
                <a:lnTo>
                  <a:pt x="192" y="22"/>
                </a:lnTo>
                <a:lnTo>
                  <a:pt x="210" y="36"/>
                </a:lnTo>
                <a:lnTo>
                  <a:pt x="224" y="54"/>
                </a:lnTo>
                <a:lnTo>
                  <a:pt x="236" y="76"/>
                </a:lnTo>
                <a:lnTo>
                  <a:pt x="240" y="86"/>
                </a:lnTo>
                <a:lnTo>
                  <a:pt x="244" y="98"/>
                </a:lnTo>
                <a:lnTo>
                  <a:pt x="246" y="110"/>
                </a:lnTo>
                <a:lnTo>
                  <a:pt x="246" y="124"/>
                </a:lnTo>
                <a:lnTo>
                  <a:pt x="24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p:nvSpPr>
        <p:spPr bwMode="auto">
          <a:xfrm>
            <a:off x="3489326" y="4114800"/>
            <a:ext cx="384175" cy="387350"/>
          </a:xfrm>
          <a:custGeom>
            <a:avLst/>
            <a:gdLst>
              <a:gd name="T0" fmla="*/ 154 w 242"/>
              <a:gd name="T1" fmla="*/ 56 h 244"/>
              <a:gd name="T2" fmla="*/ 138 w 242"/>
              <a:gd name="T3" fmla="*/ 92 h 244"/>
              <a:gd name="T4" fmla="*/ 104 w 242"/>
              <a:gd name="T5" fmla="*/ 56 h 244"/>
              <a:gd name="T6" fmla="*/ 122 w 242"/>
              <a:gd name="T7" fmla="*/ 0 h 244"/>
              <a:gd name="T8" fmla="*/ 98 w 242"/>
              <a:gd name="T9" fmla="*/ 2 h 244"/>
              <a:gd name="T10" fmla="*/ 58 w 242"/>
              <a:gd name="T11" fmla="*/ 16 h 244"/>
              <a:gd name="T12" fmla="*/ 26 w 242"/>
              <a:gd name="T13" fmla="*/ 44 h 244"/>
              <a:gd name="T14" fmla="*/ 6 w 242"/>
              <a:gd name="T15" fmla="*/ 82 h 244"/>
              <a:gd name="T16" fmla="*/ 34 w 242"/>
              <a:gd name="T17" fmla="*/ 104 h 244"/>
              <a:gd name="T18" fmla="*/ 92 w 242"/>
              <a:gd name="T19" fmla="*/ 122 h 244"/>
              <a:gd name="T20" fmla="*/ 34 w 242"/>
              <a:gd name="T21" fmla="*/ 140 h 244"/>
              <a:gd name="T22" fmla="*/ 0 w 242"/>
              <a:gd name="T23" fmla="*/ 140 h 244"/>
              <a:gd name="T24" fmla="*/ 14 w 242"/>
              <a:gd name="T25" fmla="*/ 180 h 244"/>
              <a:gd name="T26" fmla="*/ 40 w 242"/>
              <a:gd name="T27" fmla="*/ 214 h 244"/>
              <a:gd name="T28" fmla="*/ 78 w 242"/>
              <a:gd name="T29" fmla="*/ 236 h 244"/>
              <a:gd name="T30" fmla="*/ 122 w 242"/>
              <a:gd name="T31" fmla="*/ 244 h 244"/>
              <a:gd name="T32" fmla="*/ 104 w 242"/>
              <a:gd name="T33" fmla="*/ 186 h 244"/>
              <a:gd name="T34" fmla="*/ 138 w 242"/>
              <a:gd name="T35" fmla="*/ 150 h 244"/>
              <a:gd name="T36" fmla="*/ 154 w 242"/>
              <a:gd name="T37" fmla="*/ 186 h 244"/>
              <a:gd name="T38" fmla="*/ 122 w 242"/>
              <a:gd name="T39" fmla="*/ 244 h 244"/>
              <a:gd name="T40" fmla="*/ 164 w 242"/>
              <a:gd name="T41" fmla="*/ 236 h 244"/>
              <a:gd name="T42" fmla="*/ 202 w 242"/>
              <a:gd name="T43" fmla="*/ 214 h 244"/>
              <a:gd name="T44" fmla="*/ 228 w 242"/>
              <a:gd name="T45" fmla="*/ 180 h 244"/>
              <a:gd name="T46" fmla="*/ 242 w 242"/>
              <a:gd name="T47" fmla="*/ 140 h 244"/>
              <a:gd name="T48" fmla="*/ 208 w 242"/>
              <a:gd name="T49" fmla="*/ 154 h 244"/>
              <a:gd name="T50" fmla="*/ 208 w 242"/>
              <a:gd name="T51" fmla="*/ 88 h 244"/>
              <a:gd name="T52" fmla="*/ 242 w 242"/>
              <a:gd name="T53" fmla="*/ 104 h 244"/>
              <a:gd name="T54" fmla="*/ 236 w 242"/>
              <a:gd name="T55" fmla="*/ 82 h 244"/>
              <a:gd name="T56" fmla="*/ 216 w 242"/>
              <a:gd name="T57" fmla="*/ 44 h 244"/>
              <a:gd name="T58" fmla="*/ 184 w 242"/>
              <a:gd name="T59" fmla="*/ 16 h 244"/>
              <a:gd name="T60" fmla="*/ 144 w 242"/>
              <a:gd name="T61" fmla="*/ 2 h 244"/>
              <a:gd name="T62" fmla="*/ 122 w 242"/>
              <a:gd name="T6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2" h="244">
                <a:moveTo>
                  <a:pt x="122" y="0"/>
                </a:moveTo>
                <a:lnTo>
                  <a:pt x="154" y="56"/>
                </a:lnTo>
                <a:lnTo>
                  <a:pt x="138" y="56"/>
                </a:lnTo>
                <a:lnTo>
                  <a:pt x="138" y="92"/>
                </a:lnTo>
                <a:lnTo>
                  <a:pt x="104" y="92"/>
                </a:lnTo>
                <a:lnTo>
                  <a:pt x="104" y="56"/>
                </a:lnTo>
                <a:lnTo>
                  <a:pt x="88" y="56"/>
                </a:lnTo>
                <a:lnTo>
                  <a:pt x="122" y="0"/>
                </a:lnTo>
                <a:lnTo>
                  <a:pt x="122" y="0"/>
                </a:lnTo>
                <a:lnTo>
                  <a:pt x="98" y="2"/>
                </a:lnTo>
                <a:lnTo>
                  <a:pt x="78" y="8"/>
                </a:lnTo>
                <a:lnTo>
                  <a:pt x="58" y="16"/>
                </a:lnTo>
                <a:lnTo>
                  <a:pt x="40" y="30"/>
                </a:lnTo>
                <a:lnTo>
                  <a:pt x="26" y="44"/>
                </a:lnTo>
                <a:lnTo>
                  <a:pt x="14" y="62"/>
                </a:lnTo>
                <a:lnTo>
                  <a:pt x="6" y="82"/>
                </a:lnTo>
                <a:lnTo>
                  <a:pt x="0" y="104"/>
                </a:lnTo>
                <a:lnTo>
                  <a:pt x="34" y="104"/>
                </a:lnTo>
                <a:lnTo>
                  <a:pt x="34" y="88"/>
                </a:lnTo>
                <a:lnTo>
                  <a:pt x="92" y="122"/>
                </a:lnTo>
                <a:lnTo>
                  <a:pt x="34" y="154"/>
                </a:lnTo>
                <a:lnTo>
                  <a:pt x="34" y="140"/>
                </a:lnTo>
                <a:lnTo>
                  <a:pt x="0" y="140"/>
                </a:lnTo>
                <a:lnTo>
                  <a:pt x="0" y="140"/>
                </a:lnTo>
                <a:lnTo>
                  <a:pt x="6" y="160"/>
                </a:lnTo>
                <a:lnTo>
                  <a:pt x="14" y="180"/>
                </a:lnTo>
                <a:lnTo>
                  <a:pt x="26" y="198"/>
                </a:lnTo>
                <a:lnTo>
                  <a:pt x="40" y="214"/>
                </a:lnTo>
                <a:lnTo>
                  <a:pt x="58" y="226"/>
                </a:lnTo>
                <a:lnTo>
                  <a:pt x="78" y="236"/>
                </a:lnTo>
                <a:lnTo>
                  <a:pt x="98" y="242"/>
                </a:lnTo>
                <a:lnTo>
                  <a:pt x="122" y="244"/>
                </a:lnTo>
                <a:lnTo>
                  <a:pt x="88" y="186"/>
                </a:lnTo>
                <a:lnTo>
                  <a:pt x="104" y="186"/>
                </a:lnTo>
                <a:lnTo>
                  <a:pt x="104" y="150"/>
                </a:lnTo>
                <a:lnTo>
                  <a:pt x="138" y="150"/>
                </a:lnTo>
                <a:lnTo>
                  <a:pt x="138" y="186"/>
                </a:lnTo>
                <a:lnTo>
                  <a:pt x="154" y="186"/>
                </a:lnTo>
                <a:lnTo>
                  <a:pt x="122" y="244"/>
                </a:lnTo>
                <a:lnTo>
                  <a:pt x="122" y="244"/>
                </a:lnTo>
                <a:lnTo>
                  <a:pt x="144" y="242"/>
                </a:lnTo>
                <a:lnTo>
                  <a:pt x="164" y="236"/>
                </a:lnTo>
                <a:lnTo>
                  <a:pt x="184" y="226"/>
                </a:lnTo>
                <a:lnTo>
                  <a:pt x="202" y="214"/>
                </a:lnTo>
                <a:lnTo>
                  <a:pt x="216" y="198"/>
                </a:lnTo>
                <a:lnTo>
                  <a:pt x="228" y="180"/>
                </a:lnTo>
                <a:lnTo>
                  <a:pt x="236" y="160"/>
                </a:lnTo>
                <a:lnTo>
                  <a:pt x="242" y="140"/>
                </a:lnTo>
                <a:lnTo>
                  <a:pt x="208" y="140"/>
                </a:lnTo>
                <a:lnTo>
                  <a:pt x="208" y="154"/>
                </a:lnTo>
                <a:lnTo>
                  <a:pt x="150" y="122"/>
                </a:lnTo>
                <a:lnTo>
                  <a:pt x="208" y="88"/>
                </a:lnTo>
                <a:lnTo>
                  <a:pt x="208" y="104"/>
                </a:lnTo>
                <a:lnTo>
                  <a:pt x="242" y="104"/>
                </a:lnTo>
                <a:lnTo>
                  <a:pt x="242" y="104"/>
                </a:lnTo>
                <a:lnTo>
                  <a:pt x="236" y="82"/>
                </a:lnTo>
                <a:lnTo>
                  <a:pt x="228" y="62"/>
                </a:lnTo>
                <a:lnTo>
                  <a:pt x="216" y="44"/>
                </a:lnTo>
                <a:lnTo>
                  <a:pt x="202" y="30"/>
                </a:lnTo>
                <a:lnTo>
                  <a:pt x="184" y="16"/>
                </a:lnTo>
                <a:lnTo>
                  <a:pt x="164" y="8"/>
                </a:lnTo>
                <a:lnTo>
                  <a:pt x="144" y="2"/>
                </a:lnTo>
                <a:lnTo>
                  <a:pt x="122" y="0"/>
                </a:lnTo>
                <a:lnTo>
                  <a:pt x="122"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2841626" y="4127500"/>
            <a:ext cx="393700" cy="355600"/>
          </a:xfrm>
          <a:custGeom>
            <a:avLst/>
            <a:gdLst>
              <a:gd name="T0" fmla="*/ 98 w 248"/>
              <a:gd name="T1" fmla="*/ 212 h 224"/>
              <a:gd name="T2" fmla="*/ 54 w 248"/>
              <a:gd name="T3" fmla="*/ 218 h 224"/>
              <a:gd name="T4" fmla="*/ 54 w 248"/>
              <a:gd name="T5" fmla="*/ 218 h 224"/>
              <a:gd name="T6" fmla="*/ 54 w 248"/>
              <a:gd name="T7" fmla="*/ 218 h 224"/>
              <a:gd name="T8" fmla="*/ 54 w 248"/>
              <a:gd name="T9" fmla="*/ 224 h 224"/>
              <a:gd name="T10" fmla="*/ 54 w 248"/>
              <a:gd name="T11" fmla="*/ 224 h 224"/>
              <a:gd name="T12" fmla="*/ 192 w 248"/>
              <a:gd name="T13" fmla="*/ 224 h 224"/>
              <a:gd name="T14" fmla="*/ 194 w 248"/>
              <a:gd name="T15" fmla="*/ 224 h 224"/>
              <a:gd name="T16" fmla="*/ 194 w 248"/>
              <a:gd name="T17" fmla="*/ 218 h 224"/>
              <a:gd name="T18" fmla="*/ 192 w 248"/>
              <a:gd name="T19" fmla="*/ 218 h 224"/>
              <a:gd name="T20" fmla="*/ 192 w 248"/>
              <a:gd name="T21" fmla="*/ 218 h 224"/>
              <a:gd name="T22" fmla="*/ 150 w 248"/>
              <a:gd name="T23" fmla="*/ 212 h 224"/>
              <a:gd name="T24" fmla="*/ 150 w 248"/>
              <a:gd name="T25" fmla="*/ 168 h 224"/>
              <a:gd name="T26" fmla="*/ 192 w 248"/>
              <a:gd name="T27" fmla="*/ 168 h 224"/>
              <a:gd name="T28" fmla="*/ 248 w 248"/>
              <a:gd name="T29" fmla="*/ 168 h 224"/>
              <a:gd name="T30" fmla="*/ 248 w 248"/>
              <a:gd name="T31" fmla="*/ 156 h 224"/>
              <a:gd name="T32" fmla="*/ 248 w 248"/>
              <a:gd name="T33" fmla="*/ 0 h 224"/>
              <a:gd name="T34" fmla="*/ 192 w 248"/>
              <a:gd name="T35" fmla="*/ 0 h 224"/>
              <a:gd name="T36" fmla="*/ 54 w 248"/>
              <a:gd name="T37" fmla="*/ 0 h 224"/>
              <a:gd name="T38" fmla="*/ 0 w 248"/>
              <a:gd name="T39" fmla="*/ 0 h 224"/>
              <a:gd name="T40" fmla="*/ 0 w 248"/>
              <a:gd name="T41" fmla="*/ 156 h 224"/>
              <a:gd name="T42" fmla="*/ 0 w 248"/>
              <a:gd name="T43" fmla="*/ 168 h 224"/>
              <a:gd name="T44" fmla="*/ 54 w 248"/>
              <a:gd name="T45" fmla="*/ 168 h 224"/>
              <a:gd name="T46" fmla="*/ 98 w 248"/>
              <a:gd name="T47" fmla="*/ 168 h 224"/>
              <a:gd name="T48" fmla="*/ 98 w 248"/>
              <a:gd name="T49" fmla="*/ 2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224">
                <a:moveTo>
                  <a:pt x="98" y="212"/>
                </a:moveTo>
                <a:lnTo>
                  <a:pt x="54" y="218"/>
                </a:lnTo>
                <a:lnTo>
                  <a:pt x="54" y="218"/>
                </a:lnTo>
                <a:lnTo>
                  <a:pt x="54" y="218"/>
                </a:lnTo>
                <a:lnTo>
                  <a:pt x="54" y="224"/>
                </a:lnTo>
                <a:lnTo>
                  <a:pt x="54" y="224"/>
                </a:lnTo>
                <a:lnTo>
                  <a:pt x="192" y="224"/>
                </a:lnTo>
                <a:lnTo>
                  <a:pt x="194" y="224"/>
                </a:lnTo>
                <a:lnTo>
                  <a:pt x="194" y="218"/>
                </a:lnTo>
                <a:lnTo>
                  <a:pt x="192" y="218"/>
                </a:lnTo>
                <a:lnTo>
                  <a:pt x="192" y="218"/>
                </a:lnTo>
                <a:lnTo>
                  <a:pt x="150" y="212"/>
                </a:lnTo>
                <a:lnTo>
                  <a:pt x="150" y="168"/>
                </a:lnTo>
                <a:lnTo>
                  <a:pt x="192" y="168"/>
                </a:lnTo>
                <a:lnTo>
                  <a:pt x="248" y="168"/>
                </a:lnTo>
                <a:lnTo>
                  <a:pt x="248" y="156"/>
                </a:lnTo>
                <a:lnTo>
                  <a:pt x="248" y="0"/>
                </a:lnTo>
                <a:lnTo>
                  <a:pt x="192" y="0"/>
                </a:lnTo>
                <a:lnTo>
                  <a:pt x="54" y="0"/>
                </a:lnTo>
                <a:lnTo>
                  <a:pt x="0" y="0"/>
                </a:lnTo>
                <a:lnTo>
                  <a:pt x="0" y="156"/>
                </a:lnTo>
                <a:lnTo>
                  <a:pt x="0" y="168"/>
                </a:lnTo>
                <a:lnTo>
                  <a:pt x="54" y="168"/>
                </a:lnTo>
                <a:lnTo>
                  <a:pt x="98" y="168"/>
                </a:lnTo>
                <a:lnTo>
                  <a:pt x="98" y="2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4"/>
          <p:cNvSpPr>
            <a:spLocks noChangeArrowheads="1"/>
          </p:cNvSpPr>
          <p:nvPr/>
        </p:nvSpPr>
        <p:spPr bwMode="auto">
          <a:xfrm>
            <a:off x="2860676" y="4146550"/>
            <a:ext cx="355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2841626" y="4502150"/>
            <a:ext cx="403225" cy="82550"/>
          </a:xfrm>
          <a:custGeom>
            <a:avLst/>
            <a:gdLst>
              <a:gd name="T0" fmla="*/ 254 w 254"/>
              <a:gd name="T1" fmla="*/ 52 h 52"/>
              <a:gd name="T2" fmla="*/ 0 w 254"/>
              <a:gd name="T3" fmla="*/ 52 h 52"/>
              <a:gd name="T4" fmla="*/ 20 w 254"/>
              <a:gd name="T5" fmla="*/ 0 h 52"/>
              <a:gd name="T6" fmla="*/ 234 w 254"/>
              <a:gd name="T7" fmla="*/ 0 h 52"/>
              <a:gd name="T8" fmla="*/ 254 w 254"/>
              <a:gd name="T9" fmla="*/ 52 h 52"/>
            </a:gdLst>
            <a:ahLst/>
            <a:cxnLst>
              <a:cxn ang="0">
                <a:pos x="T0" y="T1"/>
              </a:cxn>
              <a:cxn ang="0">
                <a:pos x="T2" y="T3"/>
              </a:cxn>
              <a:cxn ang="0">
                <a:pos x="T4" y="T5"/>
              </a:cxn>
              <a:cxn ang="0">
                <a:pos x="T6" y="T7"/>
              </a:cxn>
              <a:cxn ang="0">
                <a:pos x="T8" y="T9"/>
              </a:cxn>
            </a:cxnLst>
            <a:rect l="0" t="0" r="r" b="b"/>
            <a:pathLst>
              <a:path w="254" h="52">
                <a:moveTo>
                  <a:pt x="254" y="52"/>
                </a:moveTo>
                <a:lnTo>
                  <a:pt x="0" y="52"/>
                </a:lnTo>
                <a:lnTo>
                  <a:pt x="20" y="0"/>
                </a:lnTo>
                <a:lnTo>
                  <a:pt x="234" y="0"/>
                </a:lnTo>
                <a:lnTo>
                  <a:pt x="254" y="5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5010151" y="4127500"/>
            <a:ext cx="393700" cy="355600"/>
          </a:xfrm>
          <a:custGeom>
            <a:avLst/>
            <a:gdLst>
              <a:gd name="T0" fmla="*/ 98 w 248"/>
              <a:gd name="T1" fmla="*/ 212 h 224"/>
              <a:gd name="T2" fmla="*/ 54 w 248"/>
              <a:gd name="T3" fmla="*/ 218 h 224"/>
              <a:gd name="T4" fmla="*/ 54 w 248"/>
              <a:gd name="T5" fmla="*/ 218 h 224"/>
              <a:gd name="T6" fmla="*/ 54 w 248"/>
              <a:gd name="T7" fmla="*/ 218 h 224"/>
              <a:gd name="T8" fmla="*/ 54 w 248"/>
              <a:gd name="T9" fmla="*/ 224 h 224"/>
              <a:gd name="T10" fmla="*/ 54 w 248"/>
              <a:gd name="T11" fmla="*/ 224 h 224"/>
              <a:gd name="T12" fmla="*/ 192 w 248"/>
              <a:gd name="T13" fmla="*/ 224 h 224"/>
              <a:gd name="T14" fmla="*/ 194 w 248"/>
              <a:gd name="T15" fmla="*/ 224 h 224"/>
              <a:gd name="T16" fmla="*/ 194 w 248"/>
              <a:gd name="T17" fmla="*/ 218 h 224"/>
              <a:gd name="T18" fmla="*/ 192 w 248"/>
              <a:gd name="T19" fmla="*/ 218 h 224"/>
              <a:gd name="T20" fmla="*/ 192 w 248"/>
              <a:gd name="T21" fmla="*/ 218 h 224"/>
              <a:gd name="T22" fmla="*/ 150 w 248"/>
              <a:gd name="T23" fmla="*/ 212 h 224"/>
              <a:gd name="T24" fmla="*/ 150 w 248"/>
              <a:gd name="T25" fmla="*/ 168 h 224"/>
              <a:gd name="T26" fmla="*/ 192 w 248"/>
              <a:gd name="T27" fmla="*/ 168 h 224"/>
              <a:gd name="T28" fmla="*/ 248 w 248"/>
              <a:gd name="T29" fmla="*/ 168 h 224"/>
              <a:gd name="T30" fmla="*/ 248 w 248"/>
              <a:gd name="T31" fmla="*/ 156 h 224"/>
              <a:gd name="T32" fmla="*/ 248 w 248"/>
              <a:gd name="T33" fmla="*/ 0 h 224"/>
              <a:gd name="T34" fmla="*/ 192 w 248"/>
              <a:gd name="T35" fmla="*/ 0 h 224"/>
              <a:gd name="T36" fmla="*/ 54 w 248"/>
              <a:gd name="T37" fmla="*/ 0 h 224"/>
              <a:gd name="T38" fmla="*/ 0 w 248"/>
              <a:gd name="T39" fmla="*/ 0 h 224"/>
              <a:gd name="T40" fmla="*/ 0 w 248"/>
              <a:gd name="T41" fmla="*/ 156 h 224"/>
              <a:gd name="T42" fmla="*/ 0 w 248"/>
              <a:gd name="T43" fmla="*/ 168 h 224"/>
              <a:gd name="T44" fmla="*/ 54 w 248"/>
              <a:gd name="T45" fmla="*/ 168 h 224"/>
              <a:gd name="T46" fmla="*/ 98 w 248"/>
              <a:gd name="T47" fmla="*/ 168 h 224"/>
              <a:gd name="T48" fmla="*/ 98 w 248"/>
              <a:gd name="T49" fmla="*/ 2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224">
                <a:moveTo>
                  <a:pt x="98" y="212"/>
                </a:moveTo>
                <a:lnTo>
                  <a:pt x="54" y="218"/>
                </a:lnTo>
                <a:lnTo>
                  <a:pt x="54" y="218"/>
                </a:lnTo>
                <a:lnTo>
                  <a:pt x="54" y="218"/>
                </a:lnTo>
                <a:lnTo>
                  <a:pt x="54" y="224"/>
                </a:lnTo>
                <a:lnTo>
                  <a:pt x="54" y="224"/>
                </a:lnTo>
                <a:lnTo>
                  <a:pt x="192" y="224"/>
                </a:lnTo>
                <a:lnTo>
                  <a:pt x="194" y="224"/>
                </a:lnTo>
                <a:lnTo>
                  <a:pt x="194" y="218"/>
                </a:lnTo>
                <a:lnTo>
                  <a:pt x="192" y="218"/>
                </a:lnTo>
                <a:lnTo>
                  <a:pt x="192" y="218"/>
                </a:lnTo>
                <a:lnTo>
                  <a:pt x="150" y="212"/>
                </a:lnTo>
                <a:lnTo>
                  <a:pt x="150" y="168"/>
                </a:lnTo>
                <a:lnTo>
                  <a:pt x="192" y="168"/>
                </a:lnTo>
                <a:lnTo>
                  <a:pt x="248" y="168"/>
                </a:lnTo>
                <a:lnTo>
                  <a:pt x="248" y="156"/>
                </a:lnTo>
                <a:lnTo>
                  <a:pt x="248" y="0"/>
                </a:lnTo>
                <a:lnTo>
                  <a:pt x="192" y="0"/>
                </a:lnTo>
                <a:lnTo>
                  <a:pt x="54" y="0"/>
                </a:lnTo>
                <a:lnTo>
                  <a:pt x="0" y="0"/>
                </a:lnTo>
                <a:lnTo>
                  <a:pt x="0" y="156"/>
                </a:lnTo>
                <a:lnTo>
                  <a:pt x="0" y="168"/>
                </a:lnTo>
                <a:lnTo>
                  <a:pt x="54" y="168"/>
                </a:lnTo>
                <a:lnTo>
                  <a:pt x="98" y="168"/>
                </a:lnTo>
                <a:lnTo>
                  <a:pt x="98" y="2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7"/>
          <p:cNvSpPr>
            <a:spLocks noChangeArrowheads="1"/>
          </p:cNvSpPr>
          <p:nvPr/>
        </p:nvSpPr>
        <p:spPr bwMode="auto">
          <a:xfrm>
            <a:off x="5029201" y="4146550"/>
            <a:ext cx="355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5010151" y="4502150"/>
            <a:ext cx="403225" cy="82550"/>
          </a:xfrm>
          <a:custGeom>
            <a:avLst/>
            <a:gdLst>
              <a:gd name="T0" fmla="*/ 254 w 254"/>
              <a:gd name="T1" fmla="*/ 52 h 52"/>
              <a:gd name="T2" fmla="*/ 0 w 254"/>
              <a:gd name="T3" fmla="*/ 52 h 52"/>
              <a:gd name="T4" fmla="*/ 22 w 254"/>
              <a:gd name="T5" fmla="*/ 0 h 52"/>
              <a:gd name="T6" fmla="*/ 234 w 254"/>
              <a:gd name="T7" fmla="*/ 0 h 52"/>
              <a:gd name="T8" fmla="*/ 254 w 254"/>
              <a:gd name="T9" fmla="*/ 52 h 52"/>
            </a:gdLst>
            <a:ahLst/>
            <a:cxnLst>
              <a:cxn ang="0">
                <a:pos x="T0" y="T1"/>
              </a:cxn>
              <a:cxn ang="0">
                <a:pos x="T2" y="T3"/>
              </a:cxn>
              <a:cxn ang="0">
                <a:pos x="T4" y="T5"/>
              </a:cxn>
              <a:cxn ang="0">
                <a:pos x="T6" y="T7"/>
              </a:cxn>
              <a:cxn ang="0">
                <a:pos x="T8" y="T9"/>
              </a:cxn>
            </a:cxnLst>
            <a:rect l="0" t="0" r="r" b="b"/>
            <a:pathLst>
              <a:path w="254" h="52">
                <a:moveTo>
                  <a:pt x="254" y="52"/>
                </a:moveTo>
                <a:lnTo>
                  <a:pt x="0" y="52"/>
                </a:lnTo>
                <a:lnTo>
                  <a:pt x="22" y="0"/>
                </a:lnTo>
                <a:lnTo>
                  <a:pt x="234" y="0"/>
                </a:lnTo>
                <a:lnTo>
                  <a:pt x="254" y="5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2362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17558" y="354932"/>
            <a:ext cx="1744579" cy="960521"/>
          </a:xfrm>
        </p:spPr>
        <p:txBody>
          <a:bodyPr/>
          <a:lstStyle/>
          <a:p>
            <a:r>
              <a:rPr lang="en-US" dirty="0"/>
              <a:t>Poll</a:t>
            </a:r>
          </a:p>
        </p:txBody>
      </p:sp>
      <p:sp>
        <p:nvSpPr>
          <p:cNvPr id="7" name="Content Placeholder 6"/>
          <p:cNvSpPr>
            <a:spLocks noGrp="1"/>
          </p:cNvSpPr>
          <p:nvPr>
            <p:ph sz="quarter" idx="4294967295"/>
          </p:nvPr>
        </p:nvSpPr>
        <p:spPr>
          <a:xfrm>
            <a:off x="2133600" y="1466850"/>
            <a:ext cx="10058400" cy="5029200"/>
          </a:xfrm>
        </p:spPr>
        <p:txBody>
          <a:bodyPr/>
          <a:lstStyle/>
          <a:p>
            <a:pPr lvl="0"/>
            <a:r>
              <a:rPr lang="en-US" dirty="0"/>
              <a:t>How would you rate your knowledge of networking?</a:t>
            </a:r>
          </a:p>
          <a:p>
            <a:pPr marL="627063" lvl="0" indent="-514350">
              <a:buFont typeface="+mj-lt"/>
              <a:buAutoNum type="alphaUcPeriod"/>
            </a:pPr>
            <a:r>
              <a:rPr lang="en-US" sz="2800" dirty="0"/>
              <a:t>Neophyte</a:t>
            </a:r>
          </a:p>
          <a:p>
            <a:pPr marL="627063" lvl="0" indent="-514350">
              <a:buFont typeface="+mj-lt"/>
              <a:buAutoNum type="alphaUcPeriod"/>
            </a:pPr>
            <a:r>
              <a:rPr lang="en-US" sz="2800" dirty="0"/>
              <a:t>Novice</a:t>
            </a:r>
          </a:p>
          <a:p>
            <a:pPr marL="627063" lvl="0" indent="-514350">
              <a:buFont typeface="+mj-lt"/>
              <a:buAutoNum type="alphaUcPeriod"/>
            </a:pPr>
            <a:r>
              <a:rPr lang="en-US" sz="2800" dirty="0"/>
              <a:t>Intermediate</a:t>
            </a:r>
          </a:p>
          <a:p>
            <a:pPr marL="627063" lvl="0" indent="-514350">
              <a:buFont typeface="+mj-lt"/>
              <a:buAutoNum type="alphaUcPeriod"/>
            </a:pPr>
            <a:r>
              <a:rPr lang="en-US" sz="2800" dirty="0"/>
              <a:t>Guru</a:t>
            </a:r>
          </a:p>
        </p:txBody>
      </p:sp>
    </p:spTree>
    <p:extLst>
      <p:ext uri="{BB962C8B-B14F-4D97-AF65-F5344CB8AC3E}">
        <p14:creationId xmlns:p14="http://schemas.microsoft.com/office/powerpoint/2010/main" val="21990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990B8D-F2B3-568A-A773-1DDF2694B1A0}"/>
              </a:ext>
            </a:extLst>
          </p:cNvPr>
          <p:cNvSpPr txBox="1">
            <a:spLocks/>
          </p:cNvSpPr>
          <p:nvPr/>
        </p:nvSpPr>
        <p:spPr>
          <a:xfrm>
            <a:off x="4182221" y="2208780"/>
            <a:ext cx="4602550" cy="24404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Calibri Light" panose="020F0302020204030204"/>
                <a:ea typeface="+mj-ea"/>
                <a:cs typeface="+mj-cs"/>
              </a:rPr>
              <a:t>Session 1</a:t>
            </a:r>
          </a:p>
        </p:txBody>
      </p:sp>
    </p:spTree>
    <p:extLst>
      <p:ext uri="{BB962C8B-B14F-4D97-AF65-F5344CB8AC3E}">
        <p14:creationId xmlns:p14="http://schemas.microsoft.com/office/powerpoint/2010/main" val="946554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5316538" y="1638300"/>
            <a:ext cx="5426075" cy="4724400"/>
            <a:chOff x="3349" y="1032"/>
            <a:chExt cx="3418" cy="2976"/>
          </a:xfrm>
        </p:grpSpPr>
        <p:sp>
          <p:nvSpPr>
            <p:cNvPr id="26" name="AutoShape 3"/>
            <p:cNvSpPr>
              <a:spLocks noChangeAspect="1" noChangeArrowheads="1" noTextEdit="1"/>
            </p:cNvSpPr>
            <p:nvPr/>
          </p:nvSpPr>
          <p:spPr bwMode="auto">
            <a:xfrm>
              <a:off x="3349" y="1032"/>
              <a:ext cx="3418"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a:off x="3349" y="3254"/>
              <a:ext cx="2906" cy="754"/>
            </a:xfrm>
            <a:custGeom>
              <a:avLst/>
              <a:gdLst>
                <a:gd name="T0" fmla="*/ 436 w 2906"/>
                <a:gd name="T1" fmla="*/ 754 h 754"/>
                <a:gd name="T2" fmla="*/ 2906 w 2906"/>
                <a:gd name="T3" fmla="*/ 754 h 754"/>
                <a:gd name="T4" fmla="*/ 2470 w 2906"/>
                <a:gd name="T5" fmla="*/ 0 h 754"/>
                <a:gd name="T6" fmla="*/ 2106 w 2906"/>
                <a:gd name="T7" fmla="*/ 0 h 754"/>
                <a:gd name="T8" fmla="*/ 846 w 2906"/>
                <a:gd name="T9" fmla="*/ 0 h 754"/>
                <a:gd name="T10" fmla="*/ 2 w 2906"/>
                <a:gd name="T11" fmla="*/ 0 h 754"/>
                <a:gd name="T12" fmla="*/ 0 w 2906"/>
                <a:gd name="T13" fmla="*/ 0 h 754"/>
                <a:gd name="T14" fmla="*/ 436 w 2906"/>
                <a:gd name="T15" fmla="*/ 754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6" h="754">
                  <a:moveTo>
                    <a:pt x="436" y="754"/>
                  </a:moveTo>
                  <a:lnTo>
                    <a:pt x="2906" y="754"/>
                  </a:lnTo>
                  <a:lnTo>
                    <a:pt x="2470" y="0"/>
                  </a:lnTo>
                  <a:lnTo>
                    <a:pt x="2106" y="0"/>
                  </a:lnTo>
                  <a:lnTo>
                    <a:pt x="846" y="0"/>
                  </a:lnTo>
                  <a:lnTo>
                    <a:pt x="2" y="0"/>
                  </a:lnTo>
                  <a:lnTo>
                    <a:pt x="0" y="0"/>
                  </a:lnTo>
                  <a:lnTo>
                    <a:pt x="436" y="754"/>
                  </a:lnTo>
                  <a:close/>
                </a:path>
              </a:pathLst>
            </a:custGeom>
            <a:solidFill>
              <a:srgbClr val="0D4C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5089" y="1102"/>
              <a:ext cx="1678" cy="2906"/>
            </a:xfrm>
            <a:custGeom>
              <a:avLst/>
              <a:gdLst>
                <a:gd name="T0" fmla="*/ 1248 w 1678"/>
                <a:gd name="T1" fmla="*/ 2906 h 2906"/>
                <a:gd name="T2" fmla="*/ 1678 w 1678"/>
                <a:gd name="T3" fmla="*/ 2162 h 2906"/>
                <a:gd name="T4" fmla="*/ 430 w 1678"/>
                <a:gd name="T5" fmla="*/ 0 h 2906"/>
                <a:gd name="T6" fmla="*/ 0 w 1678"/>
                <a:gd name="T7" fmla="*/ 746 h 2906"/>
                <a:gd name="T8" fmla="*/ 656 w 1678"/>
                <a:gd name="T9" fmla="*/ 1882 h 2906"/>
                <a:gd name="T10" fmla="*/ 1248 w 1678"/>
                <a:gd name="T11" fmla="*/ 2906 h 2906"/>
                <a:gd name="T12" fmla="*/ 1248 w 1678"/>
                <a:gd name="T13" fmla="*/ 2906 h 2906"/>
              </a:gdLst>
              <a:ahLst/>
              <a:cxnLst>
                <a:cxn ang="0">
                  <a:pos x="T0" y="T1"/>
                </a:cxn>
                <a:cxn ang="0">
                  <a:pos x="T2" y="T3"/>
                </a:cxn>
                <a:cxn ang="0">
                  <a:pos x="T4" y="T5"/>
                </a:cxn>
                <a:cxn ang="0">
                  <a:pos x="T6" y="T7"/>
                </a:cxn>
                <a:cxn ang="0">
                  <a:pos x="T8" y="T9"/>
                </a:cxn>
                <a:cxn ang="0">
                  <a:pos x="T10" y="T11"/>
                </a:cxn>
                <a:cxn ang="0">
                  <a:pos x="T12" y="T13"/>
                </a:cxn>
              </a:cxnLst>
              <a:rect l="0" t="0" r="r" b="b"/>
              <a:pathLst>
                <a:path w="1678" h="2906">
                  <a:moveTo>
                    <a:pt x="1248" y="2906"/>
                  </a:moveTo>
                  <a:lnTo>
                    <a:pt x="1678" y="2162"/>
                  </a:lnTo>
                  <a:lnTo>
                    <a:pt x="430" y="0"/>
                  </a:lnTo>
                  <a:lnTo>
                    <a:pt x="0" y="746"/>
                  </a:lnTo>
                  <a:lnTo>
                    <a:pt x="656" y="1882"/>
                  </a:lnTo>
                  <a:lnTo>
                    <a:pt x="1248" y="2906"/>
                  </a:lnTo>
                  <a:lnTo>
                    <a:pt x="1248" y="2906"/>
                  </a:lnTo>
                  <a:close/>
                </a:path>
              </a:pathLst>
            </a:custGeom>
            <a:solidFill>
              <a:srgbClr val="5ECC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3391" y="1032"/>
              <a:ext cx="2086" cy="2152"/>
            </a:xfrm>
            <a:custGeom>
              <a:avLst/>
              <a:gdLst>
                <a:gd name="T0" fmla="*/ 1242 w 2086"/>
                <a:gd name="T1" fmla="*/ 0 h 2152"/>
                <a:gd name="T2" fmla="*/ 0 w 2086"/>
                <a:gd name="T3" fmla="*/ 2152 h 2152"/>
                <a:gd name="T4" fmla="*/ 844 w 2086"/>
                <a:gd name="T5" fmla="*/ 2152 h 2152"/>
                <a:gd name="T6" fmla="*/ 936 w 2086"/>
                <a:gd name="T7" fmla="*/ 1994 h 2152"/>
                <a:gd name="T8" fmla="*/ 2086 w 2086"/>
                <a:gd name="T9" fmla="*/ 0 h 2152"/>
                <a:gd name="T10" fmla="*/ 1242 w 2086"/>
                <a:gd name="T11" fmla="*/ 0 h 2152"/>
              </a:gdLst>
              <a:ahLst/>
              <a:cxnLst>
                <a:cxn ang="0">
                  <a:pos x="T0" y="T1"/>
                </a:cxn>
                <a:cxn ang="0">
                  <a:pos x="T2" y="T3"/>
                </a:cxn>
                <a:cxn ang="0">
                  <a:pos x="T4" y="T5"/>
                </a:cxn>
                <a:cxn ang="0">
                  <a:pos x="T6" y="T7"/>
                </a:cxn>
                <a:cxn ang="0">
                  <a:pos x="T8" y="T9"/>
                </a:cxn>
                <a:cxn ang="0">
                  <a:pos x="T10" y="T11"/>
                </a:cxn>
              </a:cxnLst>
              <a:rect l="0" t="0" r="r" b="b"/>
              <a:pathLst>
                <a:path w="2086" h="2152">
                  <a:moveTo>
                    <a:pt x="1242" y="0"/>
                  </a:moveTo>
                  <a:lnTo>
                    <a:pt x="0" y="2152"/>
                  </a:lnTo>
                  <a:lnTo>
                    <a:pt x="844" y="2152"/>
                  </a:lnTo>
                  <a:lnTo>
                    <a:pt x="936" y="1994"/>
                  </a:lnTo>
                  <a:lnTo>
                    <a:pt x="2086" y="0"/>
                  </a:lnTo>
                  <a:lnTo>
                    <a:pt x="1242"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4325" y="2642"/>
              <a:ext cx="1466" cy="542"/>
            </a:xfrm>
            <a:custGeom>
              <a:avLst/>
              <a:gdLst>
                <a:gd name="T0" fmla="*/ 1466 w 1466"/>
                <a:gd name="T1" fmla="*/ 542 h 542"/>
                <a:gd name="T2" fmla="*/ 1154 w 1466"/>
                <a:gd name="T3" fmla="*/ 0 h 542"/>
                <a:gd name="T4" fmla="*/ 312 w 1466"/>
                <a:gd name="T5" fmla="*/ 0 h 542"/>
                <a:gd name="T6" fmla="*/ 0 w 1466"/>
                <a:gd name="T7" fmla="*/ 542 h 542"/>
                <a:gd name="T8" fmla="*/ 1466 w 1466"/>
                <a:gd name="T9" fmla="*/ 542 h 542"/>
              </a:gdLst>
              <a:ahLst/>
              <a:cxnLst>
                <a:cxn ang="0">
                  <a:pos x="T0" y="T1"/>
                </a:cxn>
                <a:cxn ang="0">
                  <a:pos x="T2" y="T3"/>
                </a:cxn>
                <a:cxn ang="0">
                  <a:pos x="T4" y="T5"/>
                </a:cxn>
                <a:cxn ang="0">
                  <a:pos x="T6" y="T7"/>
                </a:cxn>
                <a:cxn ang="0">
                  <a:pos x="T8" y="T9"/>
                </a:cxn>
              </a:cxnLst>
              <a:rect l="0" t="0" r="r" b="b"/>
              <a:pathLst>
                <a:path w="1466" h="542">
                  <a:moveTo>
                    <a:pt x="1466" y="542"/>
                  </a:moveTo>
                  <a:lnTo>
                    <a:pt x="1154" y="0"/>
                  </a:lnTo>
                  <a:lnTo>
                    <a:pt x="312" y="0"/>
                  </a:lnTo>
                  <a:lnTo>
                    <a:pt x="0" y="542"/>
                  </a:lnTo>
                  <a:lnTo>
                    <a:pt x="1466" y="54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9"/>
            <p:cNvSpPr>
              <a:spLocks noChangeShapeType="1"/>
            </p:cNvSpPr>
            <p:nvPr/>
          </p:nvSpPr>
          <p:spPr bwMode="auto">
            <a:xfrm>
              <a:off x="4611" y="2642"/>
              <a:ext cx="89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4643" y="1914"/>
              <a:ext cx="830" cy="720"/>
            </a:xfrm>
            <a:custGeom>
              <a:avLst/>
              <a:gdLst>
                <a:gd name="T0" fmla="*/ 830 w 830"/>
                <a:gd name="T1" fmla="*/ 720 h 720"/>
                <a:gd name="T2" fmla="*/ 0 w 830"/>
                <a:gd name="T3" fmla="*/ 720 h 720"/>
                <a:gd name="T4" fmla="*/ 416 w 830"/>
                <a:gd name="T5" fmla="*/ 0 h 720"/>
                <a:gd name="T6" fmla="*/ 830 w 830"/>
                <a:gd name="T7" fmla="*/ 720 h 720"/>
              </a:gdLst>
              <a:ahLst/>
              <a:cxnLst>
                <a:cxn ang="0">
                  <a:pos x="T0" y="T1"/>
                </a:cxn>
                <a:cxn ang="0">
                  <a:pos x="T2" y="T3"/>
                </a:cxn>
                <a:cxn ang="0">
                  <a:pos x="T4" y="T5"/>
                </a:cxn>
                <a:cxn ang="0">
                  <a:pos x="T6" y="T7"/>
                </a:cxn>
              </a:cxnLst>
              <a:rect l="0" t="0" r="r" b="b"/>
              <a:pathLst>
                <a:path w="830" h="720">
                  <a:moveTo>
                    <a:pt x="830" y="720"/>
                  </a:moveTo>
                  <a:lnTo>
                    <a:pt x="0" y="720"/>
                  </a:lnTo>
                  <a:lnTo>
                    <a:pt x="416" y="0"/>
                  </a:lnTo>
                  <a:lnTo>
                    <a:pt x="830" y="720"/>
                  </a:lnTo>
                  <a:close/>
                </a:path>
              </a:pathLst>
            </a:custGeom>
            <a:solidFill>
              <a:srgbClr val="84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5439" y="3194"/>
              <a:ext cx="94" cy="214"/>
            </a:xfrm>
            <a:custGeom>
              <a:avLst/>
              <a:gdLst>
                <a:gd name="T0" fmla="*/ 0 w 94"/>
                <a:gd name="T1" fmla="*/ 132 h 214"/>
                <a:gd name="T2" fmla="*/ 40 w 94"/>
                <a:gd name="T3" fmla="*/ 134 h 214"/>
                <a:gd name="T4" fmla="*/ 40 w 94"/>
                <a:gd name="T5" fmla="*/ 0 h 214"/>
                <a:gd name="T6" fmla="*/ 56 w 94"/>
                <a:gd name="T7" fmla="*/ 0 h 214"/>
                <a:gd name="T8" fmla="*/ 56 w 94"/>
                <a:gd name="T9" fmla="*/ 134 h 214"/>
                <a:gd name="T10" fmla="*/ 94 w 94"/>
                <a:gd name="T11" fmla="*/ 134 h 214"/>
                <a:gd name="T12" fmla="*/ 46 w 94"/>
                <a:gd name="T13" fmla="*/ 214 h 214"/>
                <a:gd name="T14" fmla="*/ 0 w 94"/>
                <a:gd name="T15" fmla="*/ 132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14">
                  <a:moveTo>
                    <a:pt x="0" y="132"/>
                  </a:moveTo>
                  <a:lnTo>
                    <a:pt x="40" y="134"/>
                  </a:lnTo>
                  <a:lnTo>
                    <a:pt x="40" y="0"/>
                  </a:lnTo>
                  <a:lnTo>
                    <a:pt x="56" y="0"/>
                  </a:lnTo>
                  <a:lnTo>
                    <a:pt x="56" y="134"/>
                  </a:lnTo>
                  <a:lnTo>
                    <a:pt x="94" y="134"/>
                  </a:lnTo>
                  <a:lnTo>
                    <a:pt x="46" y="214"/>
                  </a:lnTo>
                  <a:lnTo>
                    <a:pt x="0" y="13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p:nvSpPr>
          <p:spPr bwMode="auto">
            <a:xfrm>
              <a:off x="5433" y="3190"/>
              <a:ext cx="106" cy="226"/>
            </a:xfrm>
            <a:custGeom>
              <a:avLst/>
              <a:gdLst>
                <a:gd name="T0" fmla="*/ 50 w 106"/>
                <a:gd name="T1" fmla="*/ 8 h 226"/>
                <a:gd name="T2" fmla="*/ 58 w 106"/>
                <a:gd name="T3" fmla="*/ 8 h 226"/>
                <a:gd name="T4" fmla="*/ 58 w 106"/>
                <a:gd name="T5" fmla="*/ 142 h 226"/>
                <a:gd name="T6" fmla="*/ 94 w 106"/>
                <a:gd name="T7" fmla="*/ 142 h 226"/>
                <a:gd name="T8" fmla="*/ 52 w 106"/>
                <a:gd name="T9" fmla="*/ 210 h 226"/>
                <a:gd name="T10" fmla="*/ 14 w 106"/>
                <a:gd name="T11" fmla="*/ 140 h 226"/>
                <a:gd name="T12" fmla="*/ 50 w 106"/>
                <a:gd name="T13" fmla="*/ 142 h 226"/>
                <a:gd name="T14" fmla="*/ 50 w 106"/>
                <a:gd name="T15" fmla="*/ 8 h 226"/>
                <a:gd name="T16" fmla="*/ 42 w 106"/>
                <a:gd name="T17" fmla="*/ 0 h 226"/>
                <a:gd name="T18" fmla="*/ 42 w 106"/>
                <a:gd name="T19" fmla="*/ 8 h 226"/>
                <a:gd name="T20" fmla="*/ 42 w 106"/>
                <a:gd name="T21" fmla="*/ 134 h 226"/>
                <a:gd name="T22" fmla="*/ 14 w 106"/>
                <a:gd name="T23" fmla="*/ 132 h 226"/>
                <a:gd name="T24" fmla="*/ 0 w 106"/>
                <a:gd name="T25" fmla="*/ 132 h 226"/>
                <a:gd name="T26" fmla="*/ 6 w 106"/>
                <a:gd name="T27" fmla="*/ 144 h 226"/>
                <a:gd name="T28" fmla="*/ 46 w 106"/>
                <a:gd name="T29" fmla="*/ 214 h 226"/>
                <a:gd name="T30" fmla="*/ 52 w 106"/>
                <a:gd name="T31" fmla="*/ 226 h 226"/>
                <a:gd name="T32" fmla="*/ 60 w 106"/>
                <a:gd name="T33" fmla="*/ 214 h 226"/>
                <a:gd name="T34" fmla="*/ 100 w 106"/>
                <a:gd name="T35" fmla="*/ 146 h 226"/>
                <a:gd name="T36" fmla="*/ 106 w 106"/>
                <a:gd name="T37" fmla="*/ 134 h 226"/>
                <a:gd name="T38" fmla="*/ 94 w 106"/>
                <a:gd name="T39" fmla="*/ 134 h 226"/>
                <a:gd name="T40" fmla="*/ 66 w 106"/>
                <a:gd name="T41" fmla="*/ 134 h 226"/>
                <a:gd name="T42" fmla="*/ 66 w 106"/>
                <a:gd name="T43" fmla="*/ 8 h 226"/>
                <a:gd name="T44" fmla="*/ 66 w 106"/>
                <a:gd name="T45" fmla="*/ 0 h 226"/>
                <a:gd name="T46" fmla="*/ 58 w 106"/>
                <a:gd name="T47" fmla="*/ 0 h 226"/>
                <a:gd name="T48" fmla="*/ 50 w 106"/>
                <a:gd name="T49" fmla="*/ 0 h 226"/>
                <a:gd name="T50" fmla="*/ 42 w 106"/>
                <a:gd name="T51" fmla="*/ 0 h 226"/>
                <a:gd name="T52" fmla="*/ 42 w 10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226">
                  <a:moveTo>
                    <a:pt x="50" y="8"/>
                  </a:moveTo>
                  <a:lnTo>
                    <a:pt x="58" y="8"/>
                  </a:lnTo>
                  <a:lnTo>
                    <a:pt x="58" y="142"/>
                  </a:lnTo>
                  <a:lnTo>
                    <a:pt x="94" y="142"/>
                  </a:lnTo>
                  <a:lnTo>
                    <a:pt x="52" y="210"/>
                  </a:lnTo>
                  <a:lnTo>
                    <a:pt x="14" y="140"/>
                  </a:lnTo>
                  <a:lnTo>
                    <a:pt x="50" y="142"/>
                  </a:lnTo>
                  <a:lnTo>
                    <a:pt x="50" y="8"/>
                  </a:lnTo>
                  <a:close/>
                  <a:moveTo>
                    <a:pt x="42" y="0"/>
                  </a:moveTo>
                  <a:lnTo>
                    <a:pt x="42" y="8"/>
                  </a:lnTo>
                  <a:lnTo>
                    <a:pt x="42" y="134"/>
                  </a:lnTo>
                  <a:lnTo>
                    <a:pt x="14" y="132"/>
                  </a:lnTo>
                  <a:lnTo>
                    <a:pt x="0" y="132"/>
                  </a:lnTo>
                  <a:lnTo>
                    <a:pt x="6" y="144"/>
                  </a:lnTo>
                  <a:lnTo>
                    <a:pt x="46" y="214"/>
                  </a:lnTo>
                  <a:lnTo>
                    <a:pt x="52" y="226"/>
                  </a:lnTo>
                  <a:lnTo>
                    <a:pt x="60" y="214"/>
                  </a:lnTo>
                  <a:lnTo>
                    <a:pt x="100" y="146"/>
                  </a:lnTo>
                  <a:lnTo>
                    <a:pt x="106" y="134"/>
                  </a:lnTo>
                  <a:lnTo>
                    <a:pt x="94" y="134"/>
                  </a:lnTo>
                  <a:lnTo>
                    <a:pt x="66" y="134"/>
                  </a:lnTo>
                  <a:lnTo>
                    <a:pt x="66" y="8"/>
                  </a:lnTo>
                  <a:lnTo>
                    <a:pt x="66" y="0"/>
                  </a:lnTo>
                  <a:lnTo>
                    <a:pt x="58" y="0"/>
                  </a:lnTo>
                  <a:lnTo>
                    <a:pt x="50" y="0"/>
                  </a:lnTo>
                  <a:lnTo>
                    <a:pt x="4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5447" y="3198"/>
              <a:ext cx="80" cy="202"/>
            </a:xfrm>
            <a:custGeom>
              <a:avLst/>
              <a:gdLst>
                <a:gd name="T0" fmla="*/ 36 w 80"/>
                <a:gd name="T1" fmla="*/ 0 h 202"/>
                <a:gd name="T2" fmla="*/ 44 w 80"/>
                <a:gd name="T3" fmla="*/ 0 h 202"/>
                <a:gd name="T4" fmla="*/ 44 w 80"/>
                <a:gd name="T5" fmla="*/ 134 h 202"/>
                <a:gd name="T6" fmla="*/ 80 w 80"/>
                <a:gd name="T7" fmla="*/ 134 h 202"/>
                <a:gd name="T8" fmla="*/ 38 w 80"/>
                <a:gd name="T9" fmla="*/ 202 h 202"/>
                <a:gd name="T10" fmla="*/ 0 w 80"/>
                <a:gd name="T11" fmla="*/ 132 h 202"/>
                <a:gd name="T12" fmla="*/ 36 w 80"/>
                <a:gd name="T13" fmla="*/ 134 h 202"/>
                <a:gd name="T14" fmla="*/ 36 w 80"/>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02">
                  <a:moveTo>
                    <a:pt x="36" y="0"/>
                  </a:moveTo>
                  <a:lnTo>
                    <a:pt x="44" y="0"/>
                  </a:lnTo>
                  <a:lnTo>
                    <a:pt x="44" y="134"/>
                  </a:lnTo>
                  <a:lnTo>
                    <a:pt x="80" y="134"/>
                  </a:lnTo>
                  <a:lnTo>
                    <a:pt x="38" y="202"/>
                  </a:lnTo>
                  <a:lnTo>
                    <a:pt x="0" y="132"/>
                  </a:lnTo>
                  <a:lnTo>
                    <a:pt x="36" y="134"/>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5433" y="3190"/>
              <a:ext cx="106" cy="226"/>
            </a:xfrm>
            <a:custGeom>
              <a:avLst/>
              <a:gdLst>
                <a:gd name="T0" fmla="*/ 42 w 106"/>
                <a:gd name="T1" fmla="*/ 0 h 226"/>
                <a:gd name="T2" fmla="*/ 42 w 106"/>
                <a:gd name="T3" fmla="*/ 8 h 226"/>
                <a:gd name="T4" fmla="*/ 42 w 106"/>
                <a:gd name="T5" fmla="*/ 134 h 226"/>
                <a:gd name="T6" fmla="*/ 14 w 106"/>
                <a:gd name="T7" fmla="*/ 132 h 226"/>
                <a:gd name="T8" fmla="*/ 0 w 106"/>
                <a:gd name="T9" fmla="*/ 132 h 226"/>
                <a:gd name="T10" fmla="*/ 6 w 106"/>
                <a:gd name="T11" fmla="*/ 144 h 226"/>
                <a:gd name="T12" fmla="*/ 46 w 106"/>
                <a:gd name="T13" fmla="*/ 214 h 226"/>
                <a:gd name="T14" fmla="*/ 52 w 106"/>
                <a:gd name="T15" fmla="*/ 226 h 226"/>
                <a:gd name="T16" fmla="*/ 60 w 106"/>
                <a:gd name="T17" fmla="*/ 214 h 226"/>
                <a:gd name="T18" fmla="*/ 100 w 106"/>
                <a:gd name="T19" fmla="*/ 146 h 226"/>
                <a:gd name="T20" fmla="*/ 106 w 106"/>
                <a:gd name="T21" fmla="*/ 134 h 226"/>
                <a:gd name="T22" fmla="*/ 94 w 106"/>
                <a:gd name="T23" fmla="*/ 134 h 226"/>
                <a:gd name="T24" fmla="*/ 66 w 106"/>
                <a:gd name="T25" fmla="*/ 134 h 226"/>
                <a:gd name="T26" fmla="*/ 66 w 106"/>
                <a:gd name="T27" fmla="*/ 8 h 226"/>
                <a:gd name="T28" fmla="*/ 66 w 106"/>
                <a:gd name="T29" fmla="*/ 0 h 226"/>
                <a:gd name="T30" fmla="*/ 58 w 106"/>
                <a:gd name="T31" fmla="*/ 0 h 226"/>
                <a:gd name="T32" fmla="*/ 50 w 106"/>
                <a:gd name="T33" fmla="*/ 0 h 226"/>
                <a:gd name="T34" fmla="*/ 42 w 106"/>
                <a:gd name="T35" fmla="*/ 0 h 226"/>
                <a:gd name="T36" fmla="*/ 42 w 106"/>
                <a:gd name="T3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226">
                  <a:moveTo>
                    <a:pt x="42" y="0"/>
                  </a:moveTo>
                  <a:lnTo>
                    <a:pt x="42" y="8"/>
                  </a:lnTo>
                  <a:lnTo>
                    <a:pt x="42" y="134"/>
                  </a:lnTo>
                  <a:lnTo>
                    <a:pt x="14" y="132"/>
                  </a:lnTo>
                  <a:lnTo>
                    <a:pt x="0" y="132"/>
                  </a:lnTo>
                  <a:lnTo>
                    <a:pt x="6" y="144"/>
                  </a:lnTo>
                  <a:lnTo>
                    <a:pt x="46" y="214"/>
                  </a:lnTo>
                  <a:lnTo>
                    <a:pt x="52" y="226"/>
                  </a:lnTo>
                  <a:lnTo>
                    <a:pt x="60" y="214"/>
                  </a:lnTo>
                  <a:lnTo>
                    <a:pt x="100" y="146"/>
                  </a:lnTo>
                  <a:lnTo>
                    <a:pt x="106" y="134"/>
                  </a:lnTo>
                  <a:lnTo>
                    <a:pt x="94" y="134"/>
                  </a:lnTo>
                  <a:lnTo>
                    <a:pt x="66" y="134"/>
                  </a:lnTo>
                  <a:lnTo>
                    <a:pt x="66" y="8"/>
                  </a:lnTo>
                  <a:lnTo>
                    <a:pt x="66" y="0"/>
                  </a:lnTo>
                  <a:lnTo>
                    <a:pt x="58" y="0"/>
                  </a:lnTo>
                  <a:lnTo>
                    <a:pt x="50" y="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4583" y="3194"/>
              <a:ext cx="94" cy="214"/>
            </a:xfrm>
            <a:custGeom>
              <a:avLst/>
              <a:gdLst>
                <a:gd name="T0" fmla="*/ 0 w 94"/>
                <a:gd name="T1" fmla="*/ 132 h 214"/>
                <a:gd name="T2" fmla="*/ 40 w 94"/>
                <a:gd name="T3" fmla="*/ 134 h 214"/>
                <a:gd name="T4" fmla="*/ 40 w 94"/>
                <a:gd name="T5" fmla="*/ 0 h 214"/>
                <a:gd name="T6" fmla="*/ 56 w 94"/>
                <a:gd name="T7" fmla="*/ 0 h 214"/>
                <a:gd name="T8" fmla="*/ 56 w 94"/>
                <a:gd name="T9" fmla="*/ 134 h 214"/>
                <a:gd name="T10" fmla="*/ 94 w 94"/>
                <a:gd name="T11" fmla="*/ 134 h 214"/>
                <a:gd name="T12" fmla="*/ 46 w 94"/>
                <a:gd name="T13" fmla="*/ 214 h 214"/>
                <a:gd name="T14" fmla="*/ 0 w 94"/>
                <a:gd name="T15" fmla="*/ 132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14">
                  <a:moveTo>
                    <a:pt x="0" y="132"/>
                  </a:moveTo>
                  <a:lnTo>
                    <a:pt x="40" y="134"/>
                  </a:lnTo>
                  <a:lnTo>
                    <a:pt x="40" y="0"/>
                  </a:lnTo>
                  <a:lnTo>
                    <a:pt x="56" y="0"/>
                  </a:lnTo>
                  <a:lnTo>
                    <a:pt x="56" y="134"/>
                  </a:lnTo>
                  <a:lnTo>
                    <a:pt x="94" y="134"/>
                  </a:lnTo>
                  <a:lnTo>
                    <a:pt x="46" y="214"/>
                  </a:lnTo>
                  <a:lnTo>
                    <a:pt x="0" y="13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noEditPoints="1"/>
            </p:cNvSpPr>
            <p:nvPr/>
          </p:nvSpPr>
          <p:spPr bwMode="auto">
            <a:xfrm>
              <a:off x="4577" y="3190"/>
              <a:ext cx="106" cy="226"/>
            </a:xfrm>
            <a:custGeom>
              <a:avLst/>
              <a:gdLst>
                <a:gd name="T0" fmla="*/ 50 w 106"/>
                <a:gd name="T1" fmla="*/ 8 h 226"/>
                <a:gd name="T2" fmla="*/ 58 w 106"/>
                <a:gd name="T3" fmla="*/ 8 h 226"/>
                <a:gd name="T4" fmla="*/ 58 w 106"/>
                <a:gd name="T5" fmla="*/ 142 h 226"/>
                <a:gd name="T6" fmla="*/ 94 w 106"/>
                <a:gd name="T7" fmla="*/ 142 h 226"/>
                <a:gd name="T8" fmla="*/ 52 w 106"/>
                <a:gd name="T9" fmla="*/ 210 h 226"/>
                <a:gd name="T10" fmla="*/ 14 w 106"/>
                <a:gd name="T11" fmla="*/ 140 h 226"/>
                <a:gd name="T12" fmla="*/ 50 w 106"/>
                <a:gd name="T13" fmla="*/ 142 h 226"/>
                <a:gd name="T14" fmla="*/ 50 w 106"/>
                <a:gd name="T15" fmla="*/ 8 h 226"/>
                <a:gd name="T16" fmla="*/ 42 w 106"/>
                <a:gd name="T17" fmla="*/ 0 h 226"/>
                <a:gd name="T18" fmla="*/ 42 w 106"/>
                <a:gd name="T19" fmla="*/ 8 h 226"/>
                <a:gd name="T20" fmla="*/ 42 w 106"/>
                <a:gd name="T21" fmla="*/ 134 h 226"/>
                <a:gd name="T22" fmla="*/ 14 w 106"/>
                <a:gd name="T23" fmla="*/ 132 h 226"/>
                <a:gd name="T24" fmla="*/ 0 w 106"/>
                <a:gd name="T25" fmla="*/ 132 h 226"/>
                <a:gd name="T26" fmla="*/ 6 w 106"/>
                <a:gd name="T27" fmla="*/ 144 h 226"/>
                <a:gd name="T28" fmla="*/ 46 w 106"/>
                <a:gd name="T29" fmla="*/ 214 h 226"/>
                <a:gd name="T30" fmla="*/ 52 w 106"/>
                <a:gd name="T31" fmla="*/ 226 h 226"/>
                <a:gd name="T32" fmla="*/ 60 w 106"/>
                <a:gd name="T33" fmla="*/ 214 h 226"/>
                <a:gd name="T34" fmla="*/ 100 w 106"/>
                <a:gd name="T35" fmla="*/ 146 h 226"/>
                <a:gd name="T36" fmla="*/ 106 w 106"/>
                <a:gd name="T37" fmla="*/ 134 h 226"/>
                <a:gd name="T38" fmla="*/ 94 w 106"/>
                <a:gd name="T39" fmla="*/ 134 h 226"/>
                <a:gd name="T40" fmla="*/ 66 w 106"/>
                <a:gd name="T41" fmla="*/ 134 h 226"/>
                <a:gd name="T42" fmla="*/ 66 w 106"/>
                <a:gd name="T43" fmla="*/ 8 h 226"/>
                <a:gd name="T44" fmla="*/ 66 w 106"/>
                <a:gd name="T45" fmla="*/ 0 h 226"/>
                <a:gd name="T46" fmla="*/ 58 w 106"/>
                <a:gd name="T47" fmla="*/ 0 h 226"/>
                <a:gd name="T48" fmla="*/ 50 w 106"/>
                <a:gd name="T49" fmla="*/ 0 h 226"/>
                <a:gd name="T50" fmla="*/ 42 w 106"/>
                <a:gd name="T51" fmla="*/ 0 h 226"/>
                <a:gd name="T52" fmla="*/ 42 w 10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226">
                  <a:moveTo>
                    <a:pt x="50" y="8"/>
                  </a:moveTo>
                  <a:lnTo>
                    <a:pt x="58" y="8"/>
                  </a:lnTo>
                  <a:lnTo>
                    <a:pt x="58" y="142"/>
                  </a:lnTo>
                  <a:lnTo>
                    <a:pt x="94" y="142"/>
                  </a:lnTo>
                  <a:lnTo>
                    <a:pt x="52" y="210"/>
                  </a:lnTo>
                  <a:lnTo>
                    <a:pt x="14" y="140"/>
                  </a:lnTo>
                  <a:lnTo>
                    <a:pt x="50" y="142"/>
                  </a:lnTo>
                  <a:lnTo>
                    <a:pt x="50" y="8"/>
                  </a:lnTo>
                  <a:close/>
                  <a:moveTo>
                    <a:pt x="42" y="0"/>
                  </a:moveTo>
                  <a:lnTo>
                    <a:pt x="42" y="8"/>
                  </a:lnTo>
                  <a:lnTo>
                    <a:pt x="42" y="134"/>
                  </a:lnTo>
                  <a:lnTo>
                    <a:pt x="14" y="132"/>
                  </a:lnTo>
                  <a:lnTo>
                    <a:pt x="0" y="132"/>
                  </a:lnTo>
                  <a:lnTo>
                    <a:pt x="6" y="144"/>
                  </a:lnTo>
                  <a:lnTo>
                    <a:pt x="46" y="214"/>
                  </a:lnTo>
                  <a:lnTo>
                    <a:pt x="52" y="226"/>
                  </a:lnTo>
                  <a:lnTo>
                    <a:pt x="60" y="214"/>
                  </a:lnTo>
                  <a:lnTo>
                    <a:pt x="100" y="146"/>
                  </a:lnTo>
                  <a:lnTo>
                    <a:pt x="106" y="134"/>
                  </a:lnTo>
                  <a:lnTo>
                    <a:pt x="94" y="134"/>
                  </a:lnTo>
                  <a:lnTo>
                    <a:pt x="66" y="134"/>
                  </a:lnTo>
                  <a:lnTo>
                    <a:pt x="66" y="8"/>
                  </a:lnTo>
                  <a:lnTo>
                    <a:pt x="66" y="0"/>
                  </a:lnTo>
                  <a:lnTo>
                    <a:pt x="58" y="0"/>
                  </a:lnTo>
                  <a:lnTo>
                    <a:pt x="50" y="0"/>
                  </a:lnTo>
                  <a:lnTo>
                    <a:pt x="4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4591" y="3198"/>
              <a:ext cx="80" cy="202"/>
            </a:xfrm>
            <a:custGeom>
              <a:avLst/>
              <a:gdLst>
                <a:gd name="T0" fmla="*/ 36 w 80"/>
                <a:gd name="T1" fmla="*/ 0 h 202"/>
                <a:gd name="T2" fmla="*/ 44 w 80"/>
                <a:gd name="T3" fmla="*/ 0 h 202"/>
                <a:gd name="T4" fmla="*/ 44 w 80"/>
                <a:gd name="T5" fmla="*/ 134 h 202"/>
                <a:gd name="T6" fmla="*/ 80 w 80"/>
                <a:gd name="T7" fmla="*/ 134 h 202"/>
                <a:gd name="T8" fmla="*/ 38 w 80"/>
                <a:gd name="T9" fmla="*/ 202 h 202"/>
                <a:gd name="T10" fmla="*/ 0 w 80"/>
                <a:gd name="T11" fmla="*/ 132 h 202"/>
                <a:gd name="T12" fmla="*/ 36 w 80"/>
                <a:gd name="T13" fmla="*/ 134 h 202"/>
                <a:gd name="T14" fmla="*/ 36 w 80"/>
                <a:gd name="T15" fmla="*/ 0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02">
                  <a:moveTo>
                    <a:pt x="36" y="0"/>
                  </a:moveTo>
                  <a:lnTo>
                    <a:pt x="44" y="0"/>
                  </a:lnTo>
                  <a:lnTo>
                    <a:pt x="44" y="134"/>
                  </a:lnTo>
                  <a:lnTo>
                    <a:pt x="80" y="134"/>
                  </a:lnTo>
                  <a:lnTo>
                    <a:pt x="38" y="202"/>
                  </a:lnTo>
                  <a:lnTo>
                    <a:pt x="0" y="132"/>
                  </a:lnTo>
                  <a:lnTo>
                    <a:pt x="36" y="134"/>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4577" y="3190"/>
              <a:ext cx="106" cy="226"/>
            </a:xfrm>
            <a:custGeom>
              <a:avLst/>
              <a:gdLst>
                <a:gd name="T0" fmla="*/ 42 w 106"/>
                <a:gd name="T1" fmla="*/ 0 h 226"/>
                <a:gd name="T2" fmla="*/ 42 w 106"/>
                <a:gd name="T3" fmla="*/ 8 h 226"/>
                <a:gd name="T4" fmla="*/ 42 w 106"/>
                <a:gd name="T5" fmla="*/ 134 h 226"/>
                <a:gd name="T6" fmla="*/ 14 w 106"/>
                <a:gd name="T7" fmla="*/ 132 h 226"/>
                <a:gd name="T8" fmla="*/ 0 w 106"/>
                <a:gd name="T9" fmla="*/ 132 h 226"/>
                <a:gd name="T10" fmla="*/ 6 w 106"/>
                <a:gd name="T11" fmla="*/ 144 h 226"/>
                <a:gd name="T12" fmla="*/ 46 w 106"/>
                <a:gd name="T13" fmla="*/ 214 h 226"/>
                <a:gd name="T14" fmla="*/ 52 w 106"/>
                <a:gd name="T15" fmla="*/ 226 h 226"/>
                <a:gd name="T16" fmla="*/ 60 w 106"/>
                <a:gd name="T17" fmla="*/ 214 h 226"/>
                <a:gd name="T18" fmla="*/ 100 w 106"/>
                <a:gd name="T19" fmla="*/ 146 h 226"/>
                <a:gd name="T20" fmla="*/ 106 w 106"/>
                <a:gd name="T21" fmla="*/ 134 h 226"/>
                <a:gd name="T22" fmla="*/ 94 w 106"/>
                <a:gd name="T23" fmla="*/ 134 h 226"/>
                <a:gd name="T24" fmla="*/ 66 w 106"/>
                <a:gd name="T25" fmla="*/ 134 h 226"/>
                <a:gd name="T26" fmla="*/ 66 w 106"/>
                <a:gd name="T27" fmla="*/ 8 h 226"/>
                <a:gd name="T28" fmla="*/ 66 w 106"/>
                <a:gd name="T29" fmla="*/ 0 h 226"/>
                <a:gd name="T30" fmla="*/ 58 w 106"/>
                <a:gd name="T31" fmla="*/ 0 h 226"/>
                <a:gd name="T32" fmla="*/ 50 w 106"/>
                <a:gd name="T33" fmla="*/ 0 h 226"/>
                <a:gd name="T34" fmla="*/ 42 w 106"/>
                <a:gd name="T35" fmla="*/ 0 h 226"/>
                <a:gd name="T36" fmla="*/ 42 w 106"/>
                <a:gd name="T3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226">
                  <a:moveTo>
                    <a:pt x="42" y="0"/>
                  </a:moveTo>
                  <a:lnTo>
                    <a:pt x="42" y="8"/>
                  </a:lnTo>
                  <a:lnTo>
                    <a:pt x="42" y="134"/>
                  </a:lnTo>
                  <a:lnTo>
                    <a:pt x="14" y="132"/>
                  </a:lnTo>
                  <a:lnTo>
                    <a:pt x="0" y="132"/>
                  </a:lnTo>
                  <a:lnTo>
                    <a:pt x="6" y="144"/>
                  </a:lnTo>
                  <a:lnTo>
                    <a:pt x="46" y="214"/>
                  </a:lnTo>
                  <a:lnTo>
                    <a:pt x="52" y="226"/>
                  </a:lnTo>
                  <a:lnTo>
                    <a:pt x="60" y="214"/>
                  </a:lnTo>
                  <a:lnTo>
                    <a:pt x="100" y="146"/>
                  </a:lnTo>
                  <a:lnTo>
                    <a:pt x="106" y="134"/>
                  </a:lnTo>
                  <a:lnTo>
                    <a:pt x="94" y="134"/>
                  </a:lnTo>
                  <a:lnTo>
                    <a:pt x="66" y="134"/>
                  </a:lnTo>
                  <a:lnTo>
                    <a:pt x="66" y="8"/>
                  </a:lnTo>
                  <a:lnTo>
                    <a:pt x="66" y="0"/>
                  </a:lnTo>
                  <a:lnTo>
                    <a:pt x="58" y="0"/>
                  </a:lnTo>
                  <a:lnTo>
                    <a:pt x="50" y="0"/>
                  </a:lnTo>
                  <a:lnTo>
                    <a:pt x="42" y="0"/>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4645" y="2186"/>
              <a:ext cx="186" cy="120"/>
            </a:xfrm>
            <a:custGeom>
              <a:avLst/>
              <a:gdLst>
                <a:gd name="T0" fmla="*/ 64 w 186"/>
                <a:gd name="T1" fmla="*/ 50 h 120"/>
                <a:gd name="T2" fmla="*/ 44 w 186"/>
                <a:gd name="T3" fmla="*/ 82 h 120"/>
                <a:gd name="T4" fmla="*/ 0 w 186"/>
                <a:gd name="T5" fmla="*/ 0 h 120"/>
                <a:gd name="T6" fmla="*/ 92 w 186"/>
                <a:gd name="T7" fmla="*/ 2 h 120"/>
                <a:gd name="T8" fmla="*/ 72 w 186"/>
                <a:gd name="T9" fmla="*/ 36 h 120"/>
                <a:gd name="T10" fmla="*/ 186 w 186"/>
                <a:gd name="T11" fmla="*/ 106 h 120"/>
                <a:gd name="T12" fmla="*/ 178 w 186"/>
                <a:gd name="T13" fmla="*/ 120 h 120"/>
                <a:gd name="T14" fmla="*/ 64 w 186"/>
                <a:gd name="T15" fmla="*/ 5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20">
                  <a:moveTo>
                    <a:pt x="64" y="50"/>
                  </a:moveTo>
                  <a:lnTo>
                    <a:pt x="44" y="82"/>
                  </a:lnTo>
                  <a:lnTo>
                    <a:pt x="0" y="0"/>
                  </a:lnTo>
                  <a:lnTo>
                    <a:pt x="92" y="2"/>
                  </a:lnTo>
                  <a:lnTo>
                    <a:pt x="72" y="36"/>
                  </a:lnTo>
                  <a:lnTo>
                    <a:pt x="186" y="106"/>
                  </a:lnTo>
                  <a:lnTo>
                    <a:pt x="178" y="120"/>
                  </a:lnTo>
                  <a:lnTo>
                    <a:pt x="64" y="50"/>
                  </a:lnTo>
                  <a:close/>
                </a:path>
              </a:pathLst>
            </a:custGeom>
            <a:solidFill>
              <a:srgbClr val="84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noEditPoints="1"/>
            </p:cNvSpPr>
            <p:nvPr/>
          </p:nvSpPr>
          <p:spPr bwMode="auto">
            <a:xfrm>
              <a:off x="4637" y="2182"/>
              <a:ext cx="200" cy="130"/>
            </a:xfrm>
            <a:custGeom>
              <a:avLst/>
              <a:gdLst>
                <a:gd name="T0" fmla="*/ 14 w 200"/>
                <a:gd name="T1" fmla="*/ 8 h 130"/>
                <a:gd name="T2" fmla="*/ 94 w 200"/>
                <a:gd name="T3" fmla="*/ 10 h 130"/>
                <a:gd name="T4" fmla="*/ 74 w 200"/>
                <a:gd name="T5" fmla="*/ 40 h 130"/>
                <a:gd name="T6" fmla="*/ 188 w 200"/>
                <a:gd name="T7" fmla="*/ 112 h 130"/>
                <a:gd name="T8" fmla="*/ 184 w 200"/>
                <a:gd name="T9" fmla="*/ 118 h 130"/>
                <a:gd name="T10" fmla="*/ 70 w 200"/>
                <a:gd name="T11" fmla="*/ 48 h 130"/>
                <a:gd name="T12" fmla="*/ 52 w 200"/>
                <a:gd name="T13" fmla="*/ 78 h 130"/>
                <a:gd name="T14" fmla="*/ 14 w 200"/>
                <a:gd name="T15" fmla="*/ 8 h 130"/>
                <a:gd name="T16" fmla="*/ 0 w 200"/>
                <a:gd name="T17" fmla="*/ 0 h 130"/>
                <a:gd name="T18" fmla="*/ 8 w 200"/>
                <a:gd name="T19" fmla="*/ 12 h 130"/>
                <a:gd name="T20" fmla="*/ 44 w 200"/>
                <a:gd name="T21" fmla="*/ 82 h 130"/>
                <a:gd name="T22" fmla="*/ 52 w 200"/>
                <a:gd name="T23" fmla="*/ 94 h 130"/>
                <a:gd name="T24" fmla="*/ 58 w 200"/>
                <a:gd name="T25" fmla="*/ 82 h 130"/>
                <a:gd name="T26" fmla="*/ 74 w 200"/>
                <a:gd name="T27" fmla="*/ 58 h 130"/>
                <a:gd name="T28" fmla="*/ 180 w 200"/>
                <a:gd name="T29" fmla="*/ 126 h 130"/>
                <a:gd name="T30" fmla="*/ 186 w 200"/>
                <a:gd name="T31" fmla="*/ 130 h 130"/>
                <a:gd name="T32" fmla="*/ 190 w 200"/>
                <a:gd name="T33" fmla="*/ 122 h 130"/>
                <a:gd name="T34" fmla="*/ 194 w 200"/>
                <a:gd name="T35" fmla="*/ 116 h 130"/>
                <a:gd name="T36" fmla="*/ 200 w 200"/>
                <a:gd name="T37" fmla="*/ 110 h 130"/>
                <a:gd name="T38" fmla="*/ 192 w 200"/>
                <a:gd name="T39" fmla="*/ 104 h 130"/>
                <a:gd name="T40" fmla="*/ 86 w 200"/>
                <a:gd name="T41" fmla="*/ 38 h 130"/>
                <a:gd name="T42" fmla="*/ 100 w 200"/>
                <a:gd name="T43" fmla="*/ 14 h 130"/>
                <a:gd name="T44" fmla="*/ 108 w 200"/>
                <a:gd name="T45" fmla="*/ 2 h 130"/>
                <a:gd name="T46" fmla="*/ 94 w 200"/>
                <a:gd name="T47" fmla="*/ 2 h 130"/>
                <a:gd name="T48" fmla="*/ 14 w 200"/>
                <a:gd name="T49" fmla="*/ 0 h 130"/>
                <a:gd name="T50" fmla="*/ 0 w 200"/>
                <a:gd name="T51" fmla="*/ 0 h 130"/>
                <a:gd name="T52" fmla="*/ 0 w 200"/>
                <a:gd name="T5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30">
                  <a:moveTo>
                    <a:pt x="14" y="8"/>
                  </a:moveTo>
                  <a:lnTo>
                    <a:pt x="94" y="10"/>
                  </a:lnTo>
                  <a:lnTo>
                    <a:pt x="74" y="40"/>
                  </a:lnTo>
                  <a:lnTo>
                    <a:pt x="188" y="112"/>
                  </a:lnTo>
                  <a:lnTo>
                    <a:pt x="184" y="118"/>
                  </a:lnTo>
                  <a:lnTo>
                    <a:pt x="70" y="48"/>
                  </a:lnTo>
                  <a:lnTo>
                    <a:pt x="52" y="78"/>
                  </a:lnTo>
                  <a:lnTo>
                    <a:pt x="14" y="8"/>
                  </a:lnTo>
                  <a:close/>
                  <a:moveTo>
                    <a:pt x="0" y="0"/>
                  </a:moveTo>
                  <a:lnTo>
                    <a:pt x="8" y="12"/>
                  </a:lnTo>
                  <a:lnTo>
                    <a:pt x="44" y="82"/>
                  </a:lnTo>
                  <a:lnTo>
                    <a:pt x="52" y="94"/>
                  </a:lnTo>
                  <a:lnTo>
                    <a:pt x="58" y="82"/>
                  </a:lnTo>
                  <a:lnTo>
                    <a:pt x="74" y="58"/>
                  </a:lnTo>
                  <a:lnTo>
                    <a:pt x="180" y="126"/>
                  </a:lnTo>
                  <a:lnTo>
                    <a:pt x="186" y="130"/>
                  </a:lnTo>
                  <a:lnTo>
                    <a:pt x="190" y="122"/>
                  </a:lnTo>
                  <a:lnTo>
                    <a:pt x="194" y="116"/>
                  </a:lnTo>
                  <a:lnTo>
                    <a:pt x="200" y="110"/>
                  </a:lnTo>
                  <a:lnTo>
                    <a:pt x="192" y="104"/>
                  </a:lnTo>
                  <a:lnTo>
                    <a:pt x="86" y="38"/>
                  </a:lnTo>
                  <a:lnTo>
                    <a:pt x="100" y="14"/>
                  </a:lnTo>
                  <a:lnTo>
                    <a:pt x="108" y="2"/>
                  </a:lnTo>
                  <a:lnTo>
                    <a:pt x="94" y="2"/>
                  </a:lnTo>
                  <a:lnTo>
                    <a:pt x="1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4651" y="2190"/>
              <a:ext cx="174" cy="110"/>
            </a:xfrm>
            <a:custGeom>
              <a:avLst/>
              <a:gdLst>
                <a:gd name="T0" fmla="*/ 0 w 174"/>
                <a:gd name="T1" fmla="*/ 0 h 110"/>
                <a:gd name="T2" fmla="*/ 80 w 174"/>
                <a:gd name="T3" fmla="*/ 2 h 110"/>
                <a:gd name="T4" fmla="*/ 60 w 174"/>
                <a:gd name="T5" fmla="*/ 32 h 110"/>
                <a:gd name="T6" fmla="*/ 174 w 174"/>
                <a:gd name="T7" fmla="*/ 104 h 110"/>
                <a:gd name="T8" fmla="*/ 170 w 174"/>
                <a:gd name="T9" fmla="*/ 110 h 110"/>
                <a:gd name="T10" fmla="*/ 56 w 174"/>
                <a:gd name="T11" fmla="*/ 40 h 110"/>
                <a:gd name="T12" fmla="*/ 38 w 174"/>
                <a:gd name="T13" fmla="*/ 70 h 110"/>
                <a:gd name="T14" fmla="*/ 0 w 174"/>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10">
                  <a:moveTo>
                    <a:pt x="0" y="0"/>
                  </a:moveTo>
                  <a:lnTo>
                    <a:pt x="80" y="2"/>
                  </a:lnTo>
                  <a:lnTo>
                    <a:pt x="60" y="32"/>
                  </a:lnTo>
                  <a:lnTo>
                    <a:pt x="174" y="104"/>
                  </a:lnTo>
                  <a:lnTo>
                    <a:pt x="170" y="110"/>
                  </a:lnTo>
                  <a:lnTo>
                    <a:pt x="56" y="40"/>
                  </a:lnTo>
                  <a:lnTo>
                    <a:pt x="38" y="7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4637" y="2182"/>
              <a:ext cx="200" cy="130"/>
            </a:xfrm>
            <a:custGeom>
              <a:avLst/>
              <a:gdLst>
                <a:gd name="T0" fmla="*/ 0 w 200"/>
                <a:gd name="T1" fmla="*/ 0 h 130"/>
                <a:gd name="T2" fmla="*/ 8 w 200"/>
                <a:gd name="T3" fmla="*/ 12 h 130"/>
                <a:gd name="T4" fmla="*/ 44 w 200"/>
                <a:gd name="T5" fmla="*/ 82 h 130"/>
                <a:gd name="T6" fmla="*/ 52 w 200"/>
                <a:gd name="T7" fmla="*/ 94 h 130"/>
                <a:gd name="T8" fmla="*/ 58 w 200"/>
                <a:gd name="T9" fmla="*/ 82 h 130"/>
                <a:gd name="T10" fmla="*/ 74 w 200"/>
                <a:gd name="T11" fmla="*/ 58 h 130"/>
                <a:gd name="T12" fmla="*/ 180 w 200"/>
                <a:gd name="T13" fmla="*/ 126 h 130"/>
                <a:gd name="T14" fmla="*/ 186 w 200"/>
                <a:gd name="T15" fmla="*/ 130 h 130"/>
                <a:gd name="T16" fmla="*/ 190 w 200"/>
                <a:gd name="T17" fmla="*/ 122 h 130"/>
                <a:gd name="T18" fmla="*/ 194 w 200"/>
                <a:gd name="T19" fmla="*/ 116 h 130"/>
                <a:gd name="T20" fmla="*/ 200 w 200"/>
                <a:gd name="T21" fmla="*/ 110 h 130"/>
                <a:gd name="T22" fmla="*/ 192 w 200"/>
                <a:gd name="T23" fmla="*/ 104 h 130"/>
                <a:gd name="T24" fmla="*/ 86 w 200"/>
                <a:gd name="T25" fmla="*/ 38 h 130"/>
                <a:gd name="T26" fmla="*/ 100 w 200"/>
                <a:gd name="T27" fmla="*/ 14 h 130"/>
                <a:gd name="T28" fmla="*/ 108 w 200"/>
                <a:gd name="T29" fmla="*/ 2 h 130"/>
                <a:gd name="T30" fmla="*/ 94 w 200"/>
                <a:gd name="T31" fmla="*/ 2 h 130"/>
                <a:gd name="T32" fmla="*/ 14 w 200"/>
                <a:gd name="T33" fmla="*/ 0 h 130"/>
                <a:gd name="T34" fmla="*/ 0 w 200"/>
                <a:gd name="T35" fmla="*/ 0 h 130"/>
                <a:gd name="T36" fmla="*/ 0 w 200"/>
                <a:gd name="T3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130">
                  <a:moveTo>
                    <a:pt x="0" y="0"/>
                  </a:moveTo>
                  <a:lnTo>
                    <a:pt x="8" y="12"/>
                  </a:lnTo>
                  <a:lnTo>
                    <a:pt x="44" y="82"/>
                  </a:lnTo>
                  <a:lnTo>
                    <a:pt x="52" y="94"/>
                  </a:lnTo>
                  <a:lnTo>
                    <a:pt x="58" y="82"/>
                  </a:lnTo>
                  <a:lnTo>
                    <a:pt x="74" y="58"/>
                  </a:lnTo>
                  <a:lnTo>
                    <a:pt x="180" y="126"/>
                  </a:lnTo>
                  <a:lnTo>
                    <a:pt x="186" y="130"/>
                  </a:lnTo>
                  <a:lnTo>
                    <a:pt x="190" y="122"/>
                  </a:lnTo>
                  <a:lnTo>
                    <a:pt x="194" y="116"/>
                  </a:lnTo>
                  <a:lnTo>
                    <a:pt x="200" y="110"/>
                  </a:lnTo>
                  <a:lnTo>
                    <a:pt x="192" y="104"/>
                  </a:lnTo>
                  <a:lnTo>
                    <a:pt x="86" y="38"/>
                  </a:lnTo>
                  <a:lnTo>
                    <a:pt x="100" y="14"/>
                  </a:lnTo>
                  <a:lnTo>
                    <a:pt x="108" y="2"/>
                  </a:lnTo>
                  <a:lnTo>
                    <a:pt x="94" y="2"/>
                  </a:lnTo>
                  <a:lnTo>
                    <a:pt x="14"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4309" y="2770"/>
              <a:ext cx="188" cy="122"/>
            </a:xfrm>
            <a:custGeom>
              <a:avLst/>
              <a:gdLst>
                <a:gd name="T0" fmla="*/ 66 w 188"/>
                <a:gd name="T1" fmla="*/ 50 h 122"/>
                <a:gd name="T2" fmla="*/ 44 w 188"/>
                <a:gd name="T3" fmla="*/ 84 h 122"/>
                <a:gd name="T4" fmla="*/ 0 w 188"/>
                <a:gd name="T5" fmla="*/ 0 h 122"/>
                <a:gd name="T6" fmla="*/ 94 w 188"/>
                <a:gd name="T7" fmla="*/ 4 h 122"/>
                <a:gd name="T8" fmla="*/ 74 w 188"/>
                <a:gd name="T9" fmla="*/ 36 h 122"/>
                <a:gd name="T10" fmla="*/ 188 w 188"/>
                <a:gd name="T11" fmla="*/ 108 h 122"/>
                <a:gd name="T12" fmla="*/ 178 w 188"/>
                <a:gd name="T13" fmla="*/ 122 h 122"/>
                <a:gd name="T14" fmla="*/ 66 w 188"/>
                <a:gd name="T15" fmla="*/ 5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22">
                  <a:moveTo>
                    <a:pt x="66" y="50"/>
                  </a:moveTo>
                  <a:lnTo>
                    <a:pt x="44" y="84"/>
                  </a:lnTo>
                  <a:lnTo>
                    <a:pt x="0" y="0"/>
                  </a:lnTo>
                  <a:lnTo>
                    <a:pt x="94" y="4"/>
                  </a:lnTo>
                  <a:lnTo>
                    <a:pt x="74" y="36"/>
                  </a:lnTo>
                  <a:lnTo>
                    <a:pt x="188" y="108"/>
                  </a:lnTo>
                  <a:lnTo>
                    <a:pt x="178" y="122"/>
                  </a:lnTo>
                  <a:lnTo>
                    <a:pt x="66" y="5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noEditPoints="1"/>
            </p:cNvSpPr>
            <p:nvPr/>
          </p:nvSpPr>
          <p:spPr bwMode="auto">
            <a:xfrm>
              <a:off x="4303" y="2766"/>
              <a:ext cx="198" cy="130"/>
            </a:xfrm>
            <a:custGeom>
              <a:avLst/>
              <a:gdLst>
                <a:gd name="T0" fmla="*/ 14 w 198"/>
                <a:gd name="T1" fmla="*/ 10 h 130"/>
                <a:gd name="T2" fmla="*/ 94 w 198"/>
                <a:gd name="T3" fmla="*/ 12 h 130"/>
                <a:gd name="T4" fmla="*/ 74 w 198"/>
                <a:gd name="T5" fmla="*/ 42 h 130"/>
                <a:gd name="T6" fmla="*/ 188 w 198"/>
                <a:gd name="T7" fmla="*/ 112 h 130"/>
                <a:gd name="T8" fmla="*/ 184 w 198"/>
                <a:gd name="T9" fmla="*/ 120 h 130"/>
                <a:gd name="T10" fmla="*/ 70 w 198"/>
                <a:gd name="T11" fmla="*/ 50 h 130"/>
                <a:gd name="T12" fmla="*/ 50 w 198"/>
                <a:gd name="T13" fmla="*/ 80 h 130"/>
                <a:gd name="T14" fmla="*/ 14 w 198"/>
                <a:gd name="T15" fmla="*/ 10 h 130"/>
                <a:gd name="T16" fmla="*/ 0 w 198"/>
                <a:gd name="T17" fmla="*/ 0 h 130"/>
                <a:gd name="T18" fmla="*/ 6 w 198"/>
                <a:gd name="T19" fmla="*/ 12 h 130"/>
                <a:gd name="T20" fmla="*/ 44 w 198"/>
                <a:gd name="T21" fmla="*/ 84 h 130"/>
                <a:gd name="T22" fmla="*/ 50 w 198"/>
                <a:gd name="T23" fmla="*/ 96 h 130"/>
                <a:gd name="T24" fmla="*/ 58 w 198"/>
                <a:gd name="T25" fmla="*/ 84 h 130"/>
                <a:gd name="T26" fmla="*/ 72 w 198"/>
                <a:gd name="T27" fmla="*/ 60 h 130"/>
                <a:gd name="T28" fmla="*/ 180 w 198"/>
                <a:gd name="T29" fmla="*/ 126 h 130"/>
                <a:gd name="T30" fmla="*/ 186 w 198"/>
                <a:gd name="T31" fmla="*/ 130 h 130"/>
                <a:gd name="T32" fmla="*/ 190 w 198"/>
                <a:gd name="T33" fmla="*/ 124 h 130"/>
                <a:gd name="T34" fmla="*/ 194 w 198"/>
                <a:gd name="T35" fmla="*/ 118 h 130"/>
                <a:gd name="T36" fmla="*/ 198 w 198"/>
                <a:gd name="T37" fmla="*/ 110 h 130"/>
                <a:gd name="T38" fmla="*/ 192 w 198"/>
                <a:gd name="T39" fmla="*/ 106 h 130"/>
                <a:gd name="T40" fmla="*/ 86 w 198"/>
                <a:gd name="T41" fmla="*/ 40 h 130"/>
                <a:gd name="T42" fmla="*/ 100 w 198"/>
                <a:gd name="T43" fmla="*/ 16 h 130"/>
                <a:gd name="T44" fmla="*/ 108 w 198"/>
                <a:gd name="T45" fmla="*/ 4 h 130"/>
                <a:gd name="T46" fmla="*/ 94 w 198"/>
                <a:gd name="T47" fmla="*/ 4 h 130"/>
                <a:gd name="T48" fmla="*/ 14 w 198"/>
                <a:gd name="T49" fmla="*/ 2 h 130"/>
                <a:gd name="T50" fmla="*/ 0 w 198"/>
                <a:gd name="T51" fmla="*/ 0 h 130"/>
                <a:gd name="T52" fmla="*/ 0 w 198"/>
                <a:gd name="T5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130">
                  <a:moveTo>
                    <a:pt x="14" y="10"/>
                  </a:moveTo>
                  <a:lnTo>
                    <a:pt x="94" y="12"/>
                  </a:lnTo>
                  <a:lnTo>
                    <a:pt x="74" y="42"/>
                  </a:lnTo>
                  <a:lnTo>
                    <a:pt x="188" y="112"/>
                  </a:lnTo>
                  <a:lnTo>
                    <a:pt x="184" y="120"/>
                  </a:lnTo>
                  <a:lnTo>
                    <a:pt x="70" y="50"/>
                  </a:lnTo>
                  <a:lnTo>
                    <a:pt x="50" y="80"/>
                  </a:lnTo>
                  <a:lnTo>
                    <a:pt x="14" y="10"/>
                  </a:lnTo>
                  <a:close/>
                  <a:moveTo>
                    <a:pt x="0" y="0"/>
                  </a:moveTo>
                  <a:lnTo>
                    <a:pt x="6" y="12"/>
                  </a:lnTo>
                  <a:lnTo>
                    <a:pt x="44" y="84"/>
                  </a:lnTo>
                  <a:lnTo>
                    <a:pt x="50" y="96"/>
                  </a:lnTo>
                  <a:lnTo>
                    <a:pt x="58" y="84"/>
                  </a:lnTo>
                  <a:lnTo>
                    <a:pt x="72" y="60"/>
                  </a:lnTo>
                  <a:lnTo>
                    <a:pt x="180" y="126"/>
                  </a:lnTo>
                  <a:lnTo>
                    <a:pt x="186" y="130"/>
                  </a:lnTo>
                  <a:lnTo>
                    <a:pt x="190" y="124"/>
                  </a:lnTo>
                  <a:lnTo>
                    <a:pt x="194" y="118"/>
                  </a:lnTo>
                  <a:lnTo>
                    <a:pt x="198" y="110"/>
                  </a:lnTo>
                  <a:lnTo>
                    <a:pt x="192" y="106"/>
                  </a:lnTo>
                  <a:lnTo>
                    <a:pt x="86" y="40"/>
                  </a:lnTo>
                  <a:lnTo>
                    <a:pt x="100" y="16"/>
                  </a:lnTo>
                  <a:lnTo>
                    <a:pt x="108" y="4"/>
                  </a:lnTo>
                  <a:lnTo>
                    <a:pt x="94" y="4"/>
                  </a:lnTo>
                  <a:lnTo>
                    <a:pt x="14"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4317" y="2776"/>
              <a:ext cx="174" cy="110"/>
            </a:xfrm>
            <a:custGeom>
              <a:avLst/>
              <a:gdLst>
                <a:gd name="T0" fmla="*/ 0 w 174"/>
                <a:gd name="T1" fmla="*/ 0 h 110"/>
                <a:gd name="T2" fmla="*/ 80 w 174"/>
                <a:gd name="T3" fmla="*/ 2 h 110"/>
                <a:gd name="T4" fmla="*/ 60 w 174"/>
                <a:gd name="T5" fmla="*/ 32 h 110"/>
                <a:gd name="T6" fmla="*/ 174 w 174"/>
                <a:gd name="T7" fmla="*/ 102 h 110"/>
                <a:gd name="T8" fmla="*/ 170 w 174"/>
                <a:gd name="T9" fmla="*/ 110 h 110"/>
                <a:gd name="T10" fmla="*/ 56 w 174"/>
                <a:gd name="T11" fmla="*/ 40 h 110"/>
                <a:gd name="T12" fmla="*/ 36 w 174"/>
                <a:gd name="T13" fmla="*/ 70 h 110"/>
                <a:gd name="T14" fmla="*/ 0 w 174"/>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10">
                  <a:moveTo>
                    <a:pt x="0" y="0"/>
                  </a:moveTo>
                  <a:lnTo>
                    <a:pt x="80" y="2"/>
                  </a:lnTo>
                  <a:lnTo>
                    <a:pt x="60" y="32"/>
                  </a:lnTo>
                  <a:lnTo>
                    <a:pt x="174" y="102"/>
                  </a:lnTo>
                  <a:lnTo>
                    <a:pt x="170" y="110"/>
                  </a:lnTo>
                  <a:lnTo>
                    <a:pt x="56" y="40"/>
                  </a:lnTo>
                  <a:lnTo>
                    <a:pt x="36" y="7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4303" y="2766"/>
              <a:ext cx="198" cy="130"/>
            </a:xfrm>
            <a:custGeom>
              <a:avLst/>
              <a:gdLst>
                <a:gd name="T0" fmla="*/ 0 w 198"/>
                <a:gd name="T1" fmla="*/ 0 h 130"/>
                <a:gd name="T2" fmla="*/ 6 w 198"/>
                <a:gd name="T3" fmla="*/ 12 h 130"/>
                <a:gd name="T4" fmla="*/ 44 w 198"/>
                <a:gd name="T5" fmla="*/ 84 h 130"/>
                <a:gd name="T6" fmla="*/ 50 w 198"/>
                <a:gd name="T7" fmla="*/ 96 h 130"/>
                <a:gd name="T8" fmla="*/ 58 w 198"/>
                <a:gd name="T9" fmla="*/ 84 h 130"/>
                <a:gd name="T10" fmla="*/ 72 w 198"/>
                <a:gd name="T11" fmla="*/ 60 h 130"/>
                <a:gd name="T12" fmla="*/ 180 w 198"/>
                <a:gd name="T13" fmla="*/ 126 h 130"/>
                <a:gd name="T14" fmla="*/ 186 w 198"/>
                <a:gd name="T15" fmla="*/ 130 h 130"/>
                <a:gd name="T16" fmla="*/ 190 w 198"/>
                <a:gd name="T17" fmla="*/ 124 h 130"/>
                <a:gd name="T18" fmla="*/ 194 w 198"/>
                <a:gd name="T19" fmla="*/ 118 h 130"/>
                <a:gd name="T20" fmla="*/ 198 w 198"/>
                <a:gd name="T21" fmla="*/ 110 h 130"/>
                <a:gd name="T22" fmla="*/ 192 w 198"/>
                <a:gd name="T23" fmla="*/ 106 h 130"/>
                <a:gd name="T24" fmla="*/ 86 w 198"/>
                <a:gd name="T25" fmla="*/ 40 h 130"/>
                <a:gd name="T26" fmla="*/ 100 w 198"/>
                <a:gd name="T27" fmla="*/ 16 h 130"/>
                <a:gd name="T28" fmla="*/ 108 w 198"/>
                <a:gd name="T29" fmla="*/ 4 h 130"/>
                <a:gd name="T30" fmla="*/ 94 w 198"/>
                <a:gd name="T31" fmla="*/ 4 h 130"/>
                <a:gd name="T32" fmla="*/ 14 w 198"/>
                <a:gd name="T33" fmla="*/ 2 h 130"/>
                <a:gd name="T34" fmla="*/ 0 w 198"/>
                <a:gd name="T35" fmla="*/ 0 h 130"/>
                <a:gd name="T36" fmla="*/ 0 w 198"/>
                <a:gd name="T3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30">
                  <a:moveTo>
                    <a:pt x="0" y="0"/>
                  </a:moveTo>
                  <a:lnTo>
                    <a:pt x="6" y="12"/>
                  </a:lnTo>
                  <a:lnTo>
                    <a:pt x="44" y="84"/>
                  </a:lnTo>
                  <a:lnTo>
                    <a:pt x="50" y="96"/>
                  </a:lnTo>
                  <a:lnTo>
                    <a:pt x="58" y="84"/>
                  </a:lnTo>
                  <a:lnTo>
                    <a:pt x="72" y="60"/>
                  </a:lnTo>
                  <a:lnTo>
                    <a:pt x="180" y="126"/>
                  </a:lnTo>
                  <a:lnTo>
                    <a:pt x="186" y="130"/>
                  </a:lnTo>
                  <a:lnTo>
                    <a:pt x="190" y="124"/>
                  </a:lnTo>
                  <a:lnTo>
                    <a:pt x="194" y="118"/>
                  </a:lnTo>
                  <a:lnTo>
                    <a:pt x="198" y="110"/>
                  </a:lnTo>
                  <a:lnTo>
                    <a:pt x="192" y="106"/>
                  </a:lnTo>
                  <a:lnTo>
                    <a:pt x="86" y="40"/>
                  </a:lnTo>
                  <a:lnTo>
                    <a:pt x="100" y="16"/>
                  </a:lnTo>
                  <a:lnTo>
                    <a:pt x="108" y="4"/>
                  </a:lnTo>
                  <a:lnTo>
                    <a:pt x="94" y="4"/>
                  </a:lnTo>
                  <a:lnTo>
                    <a:pt x="14" y="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5285" y="2186"/>
              <a:ext cx="188" cy="120"/>
            </a:xfrm>
            <a:custGeom>
              <a:avLst/>
              <a:gdLst>
                <a:gd name="T0" fmla="*/ 0 w 188"/>
                <a:gd name="T1" fmla="*/ 106 h 120"/>
                <a:gd name="T2" fmla="*/ 114 w 188"/>
                <a:gd name="T3" fmla="*/ 36 h 120"/>
                <a:gd name="T4" fmla="*/ 94 w 188"/>
                <a:gd name="T5" fmla="*/ 2 h 120"/>
                <a:gd name="T6" fmla="*/ 188 w 188"/>
                <a:gd name="T7" fmla="*/ 0 h 120"/>
                <a:gd name="T8" fmla="*/ 142 w 188"/>
                <a:gd name="T9" fmla="*/ 82 h 120"/>
                <a:gd name="T10" fmla="*/ 122 w 188"/>
                <a:gd name="T11" fmla="*/ 50 h 120"/>
                <a:gd name="T12" fmla="*/ 10 w 188"/>
                <a:gd name="T13" fmla="*/ 120 h 120"/>
                <a:gd name="T14" fmla="*/ 0 w 188"/>
                <a:gd name="T15" fmla="*/ 106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20">
                  <a:moveTo>
                    <a:pt x="0" y="106"/>
                  </a:moveTo>
                  <a:lnTo>
                    <a:pt x="114" y="36"/>
                  </a:lnTo>
                  <a:lnTo>
                    <a:pt x="94" y="2"/>
                  </a:lnTo>
                  <a:lnTo>
                    <a:pt x="188" y="0"/>
                  </a:lnTo>
                  <a:lnTo>
                    <a:pt x="142" y="82"/>
                  </a:lnTo>
                  <a:lnTo>
                    <a:pt x="122" y="50"/>
                  </a:lnTo>
                  <a:lnTo>
                    <a:pt x="10" y="120"/>
                  </a:lnTo>
                  <a:lnTo>
                    <a:pt x="0" y="106"/>
                  </a:lnTo>
                  <a:close/>
                </a:path>
              </a:pathLst>
            </a:custGeom>
            <a:solidFill>
              <a:srgbClr val="848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noEditPoints="1"/>
            </p:cNvSpPr>
            <p:nvPr/>
          </p:nvSpPr>
          <p:spPr bwMode="auto">
            <a:xfrm>
              <a:off x="5281" y="2182"/>
              <a:ext cx="198" cy="130"/>
            </a:xfrm>
            <a:custGeom>
              <a:avLst/>
              <a:gdLst>
                <a:gd name="T0" fmla="*/ 184 w 198"/>
                <a:gd name="T1" fmla="*/ 8 h 130"/>
                <a:gd name="T2" fmla="*/ 146 w 198"/>
                <a:gd name="T3" fmla="*/ 78 h 130"/>
                <a:gd name="T4" fmla="*/ 128 w 198"/>
                <a:gd name="T5" fmla="*/ 48 h 130"/>
                <a:gd name="T6" fmla="*/ 14 w 198"/>
                <a:gd name="T7" fmla="*/ 118 h 130"/>
                <a:gd name="T8" fmla="*/ 10 w 198"/>
                <a:gd name="T9" fmla="*/ 112 h 130"/>
                <a:gd name="T10" fmla="*/ 124 w 198"/>
                <a:gd name="T11" fmla="*/ 40 h 130"/>
                <a:gd name="T12" fmla="*/ 104 w 198"/>
                <a:gd name="T13" fmla="*/ 10 h 130"/>
                <a:gd name="T14" fmla="*/ 184 w 198"/>
                <a:gd name="T15" fmla="*/ 8 h 130"/>
                <a:gd name="T16" fmla="*/ 198 w 198"/>
                <a:gd name="T17" fmla="*/ 0 h 130"/>
                <a:gd name="T18" fmla="*/ 184 w 198"/>
                <a:gd name="T19" fmla="*/ 0 h 130"/>
                <a:gd name="T20" fmla="*/ 104 w 198"/>
                <a:gd name="T21" fmla="*/ 2 h 130"/>
                <a:gd name="T22" fmla="*/ 90 w 198"/>
                <a:gd name="T23" fmla="*/ 2 h 130"/>
                <a:gd name="T24" fmla="*/ 98 w 198"/>
                <a:gd name="T25" fmla="*/ 14 h 130"/>
                <a:gd name="T26" fmla="*/ 112 w 198"/>
                <a:gd name="T27" fmla="*/ 38 h 130"/>
                <a:gd name="T28" fmla="*/ 6 w 198"/>
                <a:gd name="T29" fmla="*/ 104 h 130"/>
                <a:gd name="T30" fmla="*/ 0 w 198"/>
                <a:gd name="T31" fmla="*/ 110 h 130"/>
                <a:gd name="T32" fmla="*/ 4 w 198"/>
                <a:gd name="T33" fmla="*/ 116 h 130"/>
                <a:gd name="T34" fmla="*/ 8 w 198"/>
                <a:gd name="T35" fmla="*/ 122 h 130"/>
                <a:gd name="T36" fmla="*/ 12 w 198"/>
                <a:gd name="T37" fmla="*/ 130 h 130"/>
                <a:gd name="T38" fmla="*/ 18 w 198"/>
                <a:gd name="T39" fmla="*/ 126 h 130"/>
                <a:gd name="T40" fmla="*/ 126 w 198"/>
                <a:gd name="T41" fmla="*/ 58 h 130"/>
                <a:gd name="T42" fmla="*/ 140 w 198"/>
                <a:gd name="T43" fmla="*/ 82 h 130"/>
                <a:gd name="T44" fmla="*/ 148 w 198"/>
                <a:gd name="T45" fmla="*/ 94 h 130"/>
                <a:gd name="T46" fmla="*/ 154 w 198"/>
                <a:gd name="T47" fmla="*/ 82 h 130"/>
                <a:gd name="T48" fmla="*/ 192 w 198"/>
                <a:gd name="T49" fmla="*/ 12 h 130"/>
                <a:gd name="T50" fmla="*/ 198 w 198"/>
                <a:gd name="T51" fmla="*/ 0 h 130"/>
                <a:gd name="T52" fmla="*/ 198 w 198"/>
                <a:gd name="T5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130">
                  <a:moveTo>
                    <a:pt x="184" y="8"/>
                  </a:moveTo>
                  <a:lnTo>
                    <a:pt x="146" y="78"/>
                  </a:lnTo>
                  <a:lnTo>
                    <a:pt x="128" y="48"/>
                  </a:lnTo>
                  <a:lnTo>
                    <a:pt x="14" y="118"/>
                  </a:lnTo>
                  <a:lnTo>
                    <a:pt x="10" y="112"/>
                  </a:lnTo>
                  <a:lnTo>
                    <a:pt x="124" y="40"/>
                  </a:lnTo>
                  <a:lnTo>
                    <a:pt x="104" y="10"/>
                  </a:lnTo>
                  <a:lnTo>
                    <a:pt x="184" y="8"/>
                  </a:lnTo>
                  <a:close/>
                  <a:moveTo>
                    <a:pt x="198" y="0"/>
                  </a:moveTo>
                  <a:lnTo>
                    <a:pt x="184" y="0"/>
                  </a:lnTo>
                  <a:lnTo>
                    <a:pt x="104" y="2"/>
                  </a:lnTo>
                  <a:lnTo>
                    <a:pt x="90" y="2"/>
                  </a:lnTo>
                  <a:lnTo>
                    <a:pt x="98" y="14"/>
                  </a:lnTo>
                  <a:lnTo>
                    <a:pt x="112" y="38"/>
                  </a:lnTo>
                  <a:lnTo>
                    <a:pt x="6" y="104"/>
                  </a:lnTo>
                  <a:lnTo>
                    <a:pt x="0" y="110"/>
                  </a:lnTo>
                  <a:lnTo>
                    <a:pt x="4" y="116"/>
                  </a:lnTo>
                  <a:lnTo>
                    <a:pt x="8" y="122"/>
                  </a:lnTo>
                  <a:lnTo>
                    <a:pt x="12" y="130"/>
                  </a:lnTo>
                  <a:lnTo>
                    <a:pt x="18" y="126"/>
                  </a:lnTo>
                  <a:lnTo>
                    <a:pt x="126" y="58"/>
                  </a:lnTo>
                  <a:lnTo>
                    <a:pt x="140" y="82"/>
                  </a:lnTo>
                  <a:lnTo>
                    <a:pt x="148" y="94"/>
                  </a:lnTo>
                  <a:lnTo>
                    <a:pt x="154" y="82"/>
                  </a:lnTo>
                  <a:lnTo>
                    <a:pt x="192" y="12"/>
                  </a:lnTo>
                  <a:lnTo>
                    <a:pt x="198" y="0"/>
                  </a:lnTo>
                  <a:lnTo>
                    <a:pt x="1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p:cNvSpPr>
            <p:nvPr/>
          </p:nvSpPr>
          <p:spPr bwMode="auto">
            <a:xfrm>
              <a:off x="5291" y="2190"/>
              <a:ext cx="174" cy="110"/>
            </a:xfrm>
            <a:custGeom>
              <a:avLst/>
              <a:gdLst>
                <a:gd name="T0" fmla="*/ 174 w 174"/>
                <a:gd name="T1" fmla="*/ 0 h 110"/>
                <a:gd name="T2" fmla="*/ 136 w 174"/>
                <a:gd name="T3" fmla="*/ 70 h 110"/>
                <a:gd name="T4" fmla="*/ 118 w 174"/>
                <a:gd name="T5" fmla="*/ 40 h 110"/>
                <a:gd name="T6" fmla="*/ 4 w 174"/>
                <a:gd name="T7" fmla="*/ 110 h 110"/>
                <a:gd name="T8" fmla="*/ 0 w 174"/>
                <a:gd name="T9" fmla="*/ 104 h 110"/>
                <a:gd name="T10" fmla="*/ 114 w 174"/>
                <a:gd name="T11" fmla="*/ 32 h 110"/>
                <a:gd name="T12" fmla="*/ 94 w 174"/>
                <a:gd name="T13" fmla="*/ 2 h 110"/>
                <a:gd name="T14" fmla="*/ 174 w 174"/>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10">
                  <a:moveTo>
                    <a:pt x="174" y="0"/>
                  </a:moveTo>
                  <a:lnTo>
                    <a:pt x="136" y="70"/>
                  </a:lnTo>
                  <a:lnTo>
                    <a:pt x="118" y="40"/>
                  </a:lnTo>
                  <a:lnTo>
                    <a:pt x="4" y="110"/>
                  </a:lnTo>
                  <a:lnTo>
                    <a:pt x="0" y="104"/>
                  </a:lnTo>
                  <a:lnTo>
                    <a:pt x="114" y="32"/>
                  </a:lnTo>
                  <a:lnTo>
                    <a:pt x="94" y="2"/>
                  </a:lnTo>
                  <a:lnTo>
                    <a:pt x="1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5281" y="2182"/>
              <a:ext cx="198" cy="130"/>
            </a:xfrm>
            <a:custGeom>
              <a:avLst/>
              <a:gdLst>
                <a:gd name="T0" fmla="*/ 198 w 198"/>
                <a:gd name="T1" fmla="*/ 0 h 130"/>
                <a:gd name="T2" fmla="*/ 184 w 198"/>
                <a:gd name="T3" fmla="*/ 0 h 130"/>
                <a:gd name="T4" fmla="*/ 104 w 198"/>
                <a:gd name="T5" fmla="*/ 2 h 130"/>
                <a:gd name="T6" fmla="*/ 90 w 198"/>
                <a:gd name="T7" fmla="*/ 2 h 130"/>
                <a:gd name="T8" fmla="*/ 98 w 198"/>
                <a:gd name="T9" fmla="*/ 14 h 130"/>
                <a:gd name="T10" fmla="*/ 112 w 198"/>
                <a:gd name="T11" fmla="*/ 38 h 130"/>
                <a:gd name="T12" fmla="*/ 6 w 198"/>
                <a:gd name="T13" fmla="*/ 104 h 130"/>
                <a:gd name="T14" fmla="*/ 0 w 198"/>
                <a:gd name="T15" fmla="*/ 110 h 130"/>
                <a:gd name="T16" fmla="*/ 4 w 198"/>
                <a:gd name="T17" fmla="*/ 116 h 130"/>
                <a:gd name="T18" fmla="*/ 8 w 198"/>
                <a:gd name="T19" fmla="*/ 122 h 130"/>
                <a:gd name="T20" fmla="*/ 12 w 198"/>
                <a:gd name="T21" fmla="*/ 130 h 130"/>
                <a:gd name="T22" fmla="*/ 18 w 198"/>
                <a:gd name="T23" fmla="*/ 126 h 130"/>
                <a:gd name="T24" fmla="*/ 126 w 198"/>
                <a:gd name="T25" fmla="*/ 58 h 130"/>
                <a:gd name="T26" fmla="*/ 140 w 198"/>
                <a:gd name="T27" fmla="*/ 82 h 130"/>
                <a:gd name="T28" fmla="*/ 148 w 198"/>
                <a:gd name="T29" fmla="*/ 94 h 130"/>
                <a:gd name="T30" fmla="*/ 154 w 198"/>
                <a:gd name="T31" fmla="*/ 82 h 130"/>
                <a:gd name="T32" fmla="*/ 192 w 198"/>
                <a:gd name="T33" fmla="*/ 12 h 130"/>
                <a:gd name="T34" fmla="*/ 198 w 198"/>
                <a:gd name="T35" fmla="*/ 0 h 130"/>
                <a:gd name="T36" fmla="*/ 198 w 198"/>
                <a:gd name="T3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30">
                  <a:moveTo>
                    <a:pt x="198" y="0"/>
                  </a:moveTo>
                  <a:lnTo>
                    <a:pt x="184" y="0"/>
                  </a:lnTo>
                  <a:lnTo>
                    <a:pt x="104" y="2"/>
                  </a:lnTo>
                  <a:lnTo>
                    <a:pt x="90" y="2"/>
                  </a:lnTo>
                  <a:lnTo>
                    <a:pt x="98" y="14"/>
                  </a:lnTo>
                  <a:lnTo>
                    <a:pt x="112" y="38"/>
                  </a:lnTo>
                  <a:lnTo>
                    <a:pt x="6" y="104"/>
                  </a:lnTo>
                  <a:lnTo>
                    <a:pt x="0" y="110"/>
                  </a:lnTo>
                  <a:lnTo>
                    <a:pt x="4" y="116"/>
                  </a:lnTo>
                  <a:lnTo>
                    <a:pt x="8" y="122"/>
                  </a:lnTo>
                  <a:lnTo>
                    <a:pt x="12" y="130"/>
                  </a:lnTo>
                  <a:lnTo>
                    <a:pt x="18" y="126"/>
                  </a:lnTo>
                  <a:lnTo>
                    <a:pt x="126" y="58"/>
                  </a:lnTo>
                  <a:lnTo>
                    <a:pt x="140" y="82"/>
                  </a:lnTo>
                  <a:lnTo>
                    <a:pt x="148" y="94"/>
                  </a:lnTo>
                  <a:lnTo>
                    <a:pt x="154" y="82"/>
                  </a:lnTo>
                  <a:lnTo>
                    <a:pt x="192" y="12"/>
                  </a:lnTo>
                  <a:lnTo>
                    <a:pt x="198" y="0"/>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5621" y="2770"/>
              <a:ext cx="186" cy="122"/>
            </a:xfrm>
            <a:custGeom>
              <a:avLst/>
              <a:gdLst>
                <a:gd name="T0" fmla="*/ 0 w 186"/>
                <a:gd name="T1" fmla="*/ 108 h 122"/>
                <a:gd name="T2" fmla="*/ 112 w 186"/>
                <a:gd name="T3" fmla="*/ 36 h 122"/>
                <a:gd name="T4" fmla="*/ 92 w 186"/>
                <a:gd name="T5" fmla="*/ 4 h 122"/>
                <a:gd name="T6" fmla="*/ 186 w 186"/>
                <a:gd name="T7" fmla="*/ 0 h 122"/>
                <a:gd name="T8" fmla="*/ 142 w 186"/>
                <a:gd name="T9" fmla="*/ 84 h 122"/>
                <a:gd name="T10" fmla="*/ 122 w 186"/>
                <a:gd name="T11" fmla="*/ 50 h 122"/>
                <a:gd name="T12" fmla="*/ 8 w 186"/>
                <a:gd name="T13" fmla="*/ 122 h 122"/>
                <a:gd name="T14" fmla="*/ 0 w 186"/>
                <a:gd name="T15" fmla="*/ 108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22">
                  <a:moveTo>
                    <a:pt x="0" y="108"/>
                  </a:moveTo>
                  <a:lnTo>
                    <a:pt x="112" y="36"/>
                  </a:lnTo>
                  <a:lnTo>
                    <a:pt x="92" y="4"/>
                  </a:lnTo>
                  <a:lnTo>
                    <a:pt x="186" y="0"/>
                  </a:lnTo>
                  <a:lnTo>
                    <a:pt x="142" y="84"/>
                  </a:lnTo>
                  <a:lnTo>
                    <a:pt x="122" y="50"/>
                  </a:lnTo>
                  <a:lnTo>
                    <a:pt x="8" y="122"/>
                  </a:lnTo>
                  <a:lnTo>
                    <a:pt x="0" y="10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noEditPoints="1"/>
            </p:cNvSpPr>
            <p:nvPr/>
          </p:nvSpPr>
          <p:spPr bwMode="auto">
            <a:xfrm>
              <a:off x="5615" y="2766"/>
              <a:ext cx="198" cy="130"/>
            </a:xfrm>
            <a:custGeom>
              <a:avLst/>
              <a:gdLst>
                <a:gd name="T0" fmla="*/ 184 w 198"/>
                <a:gd name="T1" fmla="*/ 10 h 130"/>
                <a:gd name="T2" fmla="*/ 148 w 198"/>
                <a:gd name="T3" fmla="*/ 80 h 130"/>
                <a:gd name="T4" fmla="*/ 128 w 198"/>
                <a:gd name="T5" fmla="*/ 50 h 130"/>
                <a:gd name="T6" fmla="*/ 14 w 198"/>
                <a:gd name="T7" fmla="*/ 120 h 130"/>
                <a:gd name="T8" fmla="*/ 10 w 198"/>
                <a:gd name="T9" fmla="*/ 112 h 130"/>
                <a:gd name="T10" fmla="*/ 124 w 198"/>
                <a:gd name="T11" fmla="*/ 42 h 130"/>
                <a:gd name="T12" fmla="*/ 106 w 198"/>
                <a:gd name="T13" fmla="*/ 12 h 130"/>
                <a:gd name="T14" fmla="*/ 184 w 198"/>
                <a:gd name="T15" fmla="*/ 10 h 130"/>
                <a:gd name="T16" fmla="*/ 198 w 198"/>
                <a:gd name="T17" fmla="*/ 0 h 130"/>
                <a:gd name="T18" fmla="*/ 184 w 198"/>
                <a:gd name="T19" fmla="*/ 2 h 130"/>
                <a:gd name="T20" fmla="*/ 104 w 198"/>
                <a:gd name="T21" fmla="*/ 4 h 130"/>
                <a:gd name="T22" fmla="*/ 92 w 198"/>
                <a:gd name="T23" fmla="*/ 4 h 130"/>
                <a:gd name="T24" fmla="*/ 98 w 198"/>
                <a:gd name="T25" fmla="*/ 16 h 130"/>
                <a:gd name="T26" fmla="*/ 114 w 198"/>
                <a:gd name="T27" fmla="*/ 40 h 130"/>
                <a:gd name="T28" fmla="*/ 6 w 198"/>
                <a:gd name="T29" fmla="*/ 106 h 130"/>
                <a:gd name="T30" fmla="*/ 0 w 198"/>
                <a:gd name="T31" fmla="*/ 110 h 130"/>
                <a:gd name="T32" fmla="*/ 4 w 198"/>
                <a:gd name="T33" fmla="*/ 118 h 130"/>
                <a:gd name="T34" fmla="*/ 8 w 198"/>
                <a:gd name="T35" fmla="*/ 124 h 130"/>
                <a:gd name="T36" fmla="*/ 12 w 198"/>
                <a:gd name="T37" fmla="*/ 130 h 130"/>
                <a:gd name="T38" fmla="*/ 20 w 198"/>
                <a:gd name="T39" fmla="*/ 126 h 130"/>
                <a:gd name="T40" fmla="*/ 126 w 198"/>
                <a:gd name="T41" fmla="*/ 60 h 130"/>
                <a:gd name="T42" fmla="*/ 140 w 198"/>
                <a:gd name="T43" fmla="*/ 84 h 130"/>
                <a:gd name="T44" fmla="*/ 148 w 198"/>
                <a:gd name="T45" fmla="*/ 96 h 130"/>
                <a:gd name="T46" fmla="*/ 154 w 198"/>
                <a:gd name="T47" fmla="*/ 84 h 130"/>
                <a:gd name="T48" fmla="*/ 192 w 198"/>
                <a:gd name="T49" fmla="*/ 12 h 130"/>
                <a:gd name="T50" fmla="*/ 198 w 198"/>
                <a:gd name="T51" fmla="*/ 0 h 130"/>
                <a:gd name="T52" fmla="*/ 198 w 198"/>
                <a:gd name="T5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130">
                  <a:moveTo>
                    <a:pt x="184" y="10"/>
                  </a:moveTo>
                  <a:lnTo>
                    <a:pt x="148" y="80"/>
                  </a:lnTo>
                  <a:lnTo>
                    <a:pt x="128" y="50"/>
                  </a:lnTo>
                  <a:lnTo>
                    <a:pt x="14" y="120"/>
                  </a:lnTo>
                  <a:lnTo>
                    <a:pt x="10" y="112"/>
                  </a:lnTo>
                  <a:lnTo>
                    <a:pt x="124" y="42"/>
                  </a:lnTo>
                  <a:lnTo>
                    <a:pt x="106" y="12"/>
                  </a:lnTo>
                  <a:lnTo>
                    <a:pt x="184" y="10"/>
                  </a:lnTo>
                  <a:close/>
                  <a:moveTo>
                    <a:pt x="198" y="0"/>
                  </a:moveTo>
                  <a:lnTo>
                    <a:pt x="184" y="2"/>
                  </a:lnTo>
                  <a:lnTo>
                    <a:pt x="104" y="4"/>
                  </a:lnTo>
                  <a:lnTo>
                    <a:pt x="92" y="4"/>
                  </a:lnTo>
                  <a:lnTo>
                    <a:pt x="98" y="16"/>
                  </a:lnTo>
                  <a:lnTo>
                    <a:pt x="114" y="40"/>
                  </a:lnTo>
                  <a:lnTo>
                    <a:pt x="6" y="106"/>
                  </a:lnTo>
                  <a:lnTo>
                    <a:pt x="0" y="110"/>
                  </a:lnTo>
                  <a:lnTo>
                    <a:pt x="4" y="118"/>
                  </a:lnTo>
                  <a:lnTo>
                    <a:pt x="8" y="124"/>
                  </a:lnTo>
                  <a:lnTo>
                    <a:pt x="12" y="130"/>
                  </a:lnTo>
                  <a:lnTo>
                    <a:pt x="20" y="126"/>
                  </a:lnTo>
                  <a:lnTo>
                    <a:pt x="126" y="60"/>
                  </a:lnTo>
                  <a:lnTo>
                    <a:pt x="140" y="84"/>
                  </a:lnTo>
                  <a:lnTo>
                    <a:pt x="148" y="96"/>
                  </a:lnTo>
                  <a:lnTo>
                    <a:pt x="154" y="84"/>
                  </a:lnTo>
                  <a:lnTo>
                    <a:pt x="192" y="12"/>
                  </a:lnTo>
                  <a:lnTo>
                    <a:pt x="198" y="0"/>
                  </a:lnTo>
                  <a:lnTo>
                    <a:pt x="1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5625" y="2776"/>
              <a:ext cx="174" cy="110"/>
            </a:xfrm>
            <a:custGeom>
              <a:avLst/>
              <a:gdLst>
                <a:gd name="T0" fmla="*/ 174 w 174"/>
                <a:gd name="T1" fmla="*/ 0 h 110"/>
                <a:gd name="T2" fmla="*/ 138 w 174"/>
                <a:gd name="T3" fmla="*/ 70 h 110"/>
                <a:gd name="T4" fmla="*/ 118 w 174"/>
                <a:gd name="T5" fmla="*/ 40 h 110"/>
                <a:gd name="T6" fmla="*/ 4 w 174"/>
                <a:gd name="T7" fmla="*/ 110 h 110"/>
                <a:gd name="T8" fmla="*/ 0 w 174"/>
                <a:gd name="T9" fmla="*/ 102 h 110"/>
                <a:gd name="T10" fmla="*/ 114 w 174"/>
                <a:gd name="T11" fmla="*/ 32 h 110"/>
                <a:gd name="T12" fmla="*/ 96 w 174"/>
                <a:gd name="T13" fmla="*/ 2 h 110"/>
                <a:gd name="T14" fmla="*/ 174 w 174"/>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10">
                  <a:moveTo>
                    <a:pt x="174" y="0"/>
                  </a:moveTo>
                  <a:lnTo>
                    <a:pt x="138" y="70"/>
                  </a:lnTo>
                  <a:lnTo>
                    <a:pt x="118" y="40"/>
                  </a:lnTo>
                  <a:lnTo>
                    <a:pt x="4" y="110"/>
                  </a:lnTo>
                  <a:lnTo>
                    <a:pt x="0" y="102"/>
                  </a:lnTo>
                  <a:lnTo>
                    <a:pt x="114" y="32"/>
                  </a:lnTo>
                  <a:lnTo>
                    <a:pt x="96" y="2"/>
                  </a:lnTo>
                  <a:lnTo>
                    <a:pt x="1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p:cNvSpPr>
              <a:spLocks/>
            </p:cNvSpPr>
            <p:nvPr/>
          </p:nvSpPr>
          <p:spPr bwMode="auto">
            <a:xfrm>
              <a:off x="5615" y="2766"/>
              <a:ext cx="198" cy="130"/>
            </a:xfrm>
            <a:custGeom>
              <a:avLst/>
              <a:gdLst>
                <a:gd name="T0" fmla="*/ 198 w 198"/>
                <a:gd name="T1" fmla="*/ 0 h 130"/>
                <a:gd name="T2" fmla="*/ 184 w 198"/>
                <a:gd name="T3" fmla="*/ 2 h 130"/>
                <a:gd name="T4" fmla="*/ 104 w 198"/>
                <a:gd name="T5" fmla="*/ 4 h 130"/>
                <a:gd name="T6" fmla="*/ 92 w 198"/>
                <a:gd name="T7" fmla="*/ 4 h 130"/>
                <a:gd name="T8" fmla="*/ 98 w 198"/>
                <a:gd name="T9" fmla="*/ 16 h 130"/>
                <a:gd name="T10" fmla="*/ 114 w 198"/>
                <a:gd name="T11" fmla="*/ 40 h 130"/>
                <a:gd name="T12" fmla="*/ 6 w 198"/>
                <a:gd name="T13" fmla="*/ 106 h 130"/>
                <a:gd name="T14" fmla="*/ 0 w 198"/>
                <a:gd name="T15" fmla="*/ 110 h 130"/>
                <a:gd name="T16" fmla="*/ 4 w 198"/>
                <a:gd name="T17" fmla="*/ 118 h 130"/>
                <a:gd name="T18" fmla="*/ 8 w 198"/>
                <a:gd name="T19" fmla="*/ 124 h 130"/>
                <a:gd name="T20" fmla="*/ 12 w 198"/>
                <a:gd name="T21" fmla="*/ 130 h 130"/>
                <a:gd name="T22" fmla="*/ 20 w 198"/>
                <a:gd name="T23" fmla="*/ 126 h 130"/>
                <a:gd name="T24" fmla="*/ 126 w 198"/>
                <a:gd name="T25" fmla="*/ 60 h 130"/>
                <a:gd name="T26" fmla="*/ 140 w 198"/>
                <a:gd name="T27" fmla="*/ 84 h 130"/>
                <a:gd name="T28" fmla="*/ 148 w 198"/>
                <a:gd name="T29" fmla="*/ 96 h 130"/>
                <a:gd name="T30" fmla="*/ 154 w 198"/>
                <a:gd name="T31" fmla="*/ 84 h 130"/>
                <a:gd name="T32" fmla="*/ 192 w 198"/>
                <a:gd name="T33" fmla="*/ 12 h 130"/>
                <a:gd name="T34" fmla="*/ 198 w 198"/>
                <a:gd name="T35" fmla="*/ 0 h 130"/>
                <a:gd name="T36" fmla="*/ 198 w 198"/>
                <a:gd name="T3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30">
                  <a:moveTo>
                    <a:pt x="198" y="0"/>
                  </a:moveTo>
                  <a:lnTo>
                    <a:pt x="184" y="2"/>
                  </a:lnTo>
                  <a:lnTo>
                    <a:pt x="104" y="4"/>
                  </a:lnTo>
                  <a:lnTo>
                    <a:pt x="92" y="4"/>
                  </a:lnTo>
                  <a:lnTo>
                    <a:pt x="98" y="16"/>
                  </a:lnTo>
                  <a:lnTo>
                    <a:pt x="114" y="40"/>
                  </a:lnTo>
                  <a:lnTo>
                    <a:pt x="6" y="106"/>
                  </a:lnTo>
                  <a:lnTo>
                    <a:pt x="0" y="110"/>
                  </a:lnTo>
                  <a:lnTo>
                    <a:pt x="4" y="118"/>
                  </a:lnTo>
                  <a:lnTo>
                    <a:pt x="8" y="124"/>
                  </a:lnTo>
                  <a:lnTo>
                    <a:pt x="12" y="130"/>
                  </a:lnTo>
                  <a:lnTo>
                    <a:pt x="20" y="126"/>
                  </a:lnTo>
                  <a:lnTo>
                    <a:pt x="126" y="60"/>
                  </a:lnTo>
                  <a:lnTo>
                    <a:pt x="140" y="84"/>
                  </a:lnTo>
                  <a:lnTo>
                    <a:pt x="148" y="96"/>
                  </a:lnTo>
                  <a:lnTo>
                    <a:pt x="154" y="84"/>
                  </a:lnTo>
                  <a:lnTo>
                    <a:pt x="192" y="12"/>
                  </a:lnTo>
                  <a:lnTo>
                    <a:pt x="198" y="0"/>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1985312" y="138885"/>
            <a:ext cx="5160026" cy="1325563"/>
          </a:xfrm>
        </p:spPr>
        <p:txBody>
          <a:bodyPr/>
          <a:lstStyle/>
          <a:p>
            <a:r>
              <a:rPr lang="en-US" dirty="0"/>
              <a:t>Networking review</a:t>
            </a:r>
          </a:p>
        </p:txBody>
      </p:sp>
      <p:sp>
        <p:nvSpPr>
          <p:cNvPr id="2" name="Content Placeholder 1"/>
          <p:cNvSpPr>
            <a:spLocks noGrp="1"/>
          </p:cNvSpPr>
          <p:nvPr>
            <p:ph sz="half" idx="4294967295"/>
          </p:nvPr>
        </p:nvSpPr>
        <p:spPr>
          <a:xfrm>
            <a:off x="848662" y="987425"/>
            <a:ext cx="3598863" cy="5245100"/>
          </a:xfrm>
        </p:spPr>
        <p:txBody>
          <a:bodyPr>
            <a:normAutofit fontScale="85000" lnSpcReduction="20000"/>
          </a:bodyPr>
          <a:lstStyle/>
          <a:p>
            <a:pPr lvl="1">
              <a:lnSpc>
                <a:spcPct val="120000"/>
              </a:lnSpc>
            </a:pPr>
            <a:r>
              <a:rPr lang="en-US" dirty="0"/>
              <a:t>Early dedicated networks offered confidentiality and integrity, but not availability.</a:t>
            </a:r>
          </a:p>
          <a:p>
            <a:pPr lvl="1">
              <a:lnSpc>
                <a:spcPct val="120000"/>
              </a:lnSpc>
            </a:pPr>
            <a:r>
              <a:rPr lang="en-US" dirty="0"/>
              <a:t>Modern networks:</a:t>
            </a:r>
          </a:p>
          <a:p>
            <a:pPr lvl="2">
              <a:lnSpc>
                <a:spcPct val="120000"/>
              </a:lnSpc>
            </a:pPr>
            <a:r>
              <a:rPr lang="en-US" dirty="0"/>
              <a:t>Are much more interconnected</a:t>
            </a:r>
          </a:p>
          <a:p>
            <a:pPr lvl="2">
              <a:lnSpc>
                <a:spcPct val="120000"/>
              </a:lnSpc>
            </a:pPr>
            <a:r>
              <a:rPr lang="en-US" dirty="0"/>
              <a:t>Offer access 24 hours a day</a:t>
            </a:r>
          </a:p>
          <a:p>
            <a:pPr lvl="2">
              <a:lnSpc>
                <a:spcPct val="120000"/>
              </a:lnSpc>
            </a:pPr>
            <a:r>
              <a:rPr lang="en-US" dirty="0"/>
              <a:t>Use significantly more bandwidth than just a few years ago</a:t>
            </a:r>
          </a:p>
          <a:p>
            <a:pPr lvl="1">
              <a:lnSpc>
                <a:spcPct val="120000"/>
              </a:lnSpc>
            </a:pPr>
            <a:r>
              <a:rPr lang="en-US" dirty="0"/>
              <a:t>As availability increases, the need for confidentiality and integrity increases as well.</a:t>
            </a:r>
          </a:p>
        </p:txBody>
      </p:sp>
      <p:sp>
        <p:nvSpPr>
          <p:cNvPr id="21" name="TextBox 20"/>
          <p:cNvSpPr txBox="1"/>
          <p:nvPr/>
        </p:nvSpPr>
        <p:spPr>
          <a:xfrm rot="18000000">
            <a:off x="5594082" y="3167241"/>
            <a:ext cx="2629438" cy="584775"/>
          </a:xfrm>
          <a:prstGeom prst="rect">
            <a:avLst/>
          </a:prstGeom>
          <a:noFill/>
        </p:spPr>
        <p:txBody>
          <a:bodyPr wrap="none" rtlCol="0">
            <a:spAutoFit/>
          </a:bodyPr>
          <a:lstStyle/>
          <a:p>
            <a:r>
              <a:rPr lang="en-US" sz="3200" dirty="0">
                <a:solidFill>
                  <a:schemeClr val="bg2"/>
                </a:solidFill>
              </a:rPr>
              <a:t>Confidentiality</a:t>
            </a:r>
          </a:p>
        </p:txBody>
      </p:sp>
      <p:sp>
        <p:nvSpPr>
          <p:cNvPr id="22" name="TextBox 21"/>
          <p:cNvSpPr txBox="1"/>
          <p:nvPr/>
        </p:nvSpPr>
        <p:spPr>
          <a:xfrm rot="3600000">
            <a:off x="8659045" y="3725012"/>
            <a:ext cx="1593513" cy="584775"/>
          </a:xfrm>
          <a:prstGeom prst="rect">
            <a:avLst/>
          </a:prstGeom>
          <a:noFill/>
        </p:spPr>
        <p:txBody>
          <a:bodyPr wrap="none" rtlCol="0">
            <a:spAutoFit/>
          </a:bodyPr>
          <a:lstStyle/>
          <a:p>
            <a:r>
              <a:rPr lang="en-US" sz="3200" dirty="0">
                <a:solidFill>
                  <a:schemeClr val="bg2"/>
                </a:solidFill>
              </a:rPr>
              <a:t>Integrity</a:t>
            </a:r>
          </a:p>
        </p:txBody>
      </p:sp>
      <p:sp>
        <p:nvSpPr>
          <p:cNvPr id="23" name="TextBox 22"/>
          <p:cNvSpPr txBox="1"/>
          <p:nvPr/>
        </p:nvSpPr>
        <p:spPr>
          <a:xfrm>
            <a:off x="6698311" y="5516829"/>
            <a:ext cx="2001638" cy="584775"/>
          </a:xfrm>
          <a:prstGeom prst="rect">
            <a:avLst/>
          </a:prstGeom>
          <a:noFill/>
        </p:spPr>
        <p:txBody>
          <a:bodyPr wrap="none" rtlCol="0">
            <a:spAutoFit/>
          </a:bodyPr>
          <a:lstStyle/>
          <a:p>
            <a:r>
              <a:rPr lang="en-US" sz="3200" dirty="0">
                <a:solidFill>
                  <a:schemeClr val="bg2"/>
                </a:solidFill>
              </a:rPr>
              <a:t>Availability</a:t>
            </a:r>
          </a:p>
        </p:txBody>
      </p:sp>
      <p:sp>
        <p:nvSpPr>
          <p:cNvPr id="24" name="TextBox 23"/>
          <p:cNvSpPr txBox="1"/>
          <p:nvPr/>
        </p:nvSpPr>
        <p:spPr>
          <a:xfrm>
            <a:off x="7476298" y="3541494"/>
            <a:ext cx="1054456" cy="646331"/>
          </a:xfrm>
          <a:prstGeom prst="rect">
            <a:avLst/>
          </a:prstGeom>
          <a:noFill/>
        </p:spPr>
        <p:txBody>
          <a:bodyPr wrap="none" rtlCol="0">
            <a:spAutoFit/>
          </a:bodyPr>
          <a:lstStyle/>
          <a:p>
            <a:pPr algn="ctr"/>
            <a:r>
              <a:rPr lang="en-US" dirty="0">
                <a:solidFill>
                  <a:schemeClr val="bg2"/>
                </a:solidFill>
              </a:rPr>
              <a:t>Early</a:t>
            </a:r>
          </a:p>
          <a:p>
            <a:pPr algn="ctr"/>
            <a:r>
              <a:rPr lang="en-US" dirty="0">
                <a:solidFill>
                  <a:schemeClr val="bg2"/>
                </a:solidFill>
              </a:rPr>
              <a:t>networks</a:t>
            </a:r>
          </a:p>
        </p:txBody>
      </p:sp>
      <p:sp>
        <p:nvSpPr>
          <p:cNvPr id="25" name="TextBox 24"/>
          <p:cNvSpPr txBox="1"/>
          <p:nvPr/>
        </p:nvSpPr>
        <p:spPr>
          <a:xfrm>
            <a:off x="7476301" y="4312354"/>
            <a:ext cx="1054455" cy="646331"/>
          </a:xfrm>
          <a:prstGeom prst="rect">
            <a:avLst/>
          </a:prstGeom>
          <a:noFill/>
        </p:spPr>
        <p:txBody>
          <a:bodyPr wrap="none" rtlCol="0">
            <a:spAutoFit/>
          </a:bodyPr>
          <a:lstStyle/>
          <a:p>
            <a:pPr algn="ctr"/>
            <a:r>
              <a:rPr lang="en-US" dirty="0">
                <a:solidFill>
                  <a:schemeClr val="bg2"/>
                </a:solidFill>
              </a:rPr>
              <a:t>Modern</a:t>
            </a:r>
          </a:p>
          <a:p>
            <a:pPr algn="ctr"/>
            <a:r>
              <a:rPr lang="en-US" dirty="0">
                <a:solidFill>
                  <a:schemeClr val="bg2"/>
                </a:solidFill>
              </a:rPr>
              <a:t>networks</a:t>
            </a:r>
          </a:p>
        </p:txBody>
      </p:sp>
    </p:spTree>
    <p:extLst>
      <p:ext uri="{BB962C8B-B14F-4D97-AF65-F5344CB8AC3E}">
        <p14:creationId xmlns:p14="http://schemas.microsoft.com/office/powerpoint/2010/main" val="330528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noChangeAspect="1"/>
          </p:cNvGrpSpPr>
          <p:nvPr/>
        </p:nvGrpSpPr>
        <p:grpSpPr bwMode="auto">
          <a:xfrm>
            <a:off x="4406900" y="1371600"/>
            <a:ext cx="7245350" cy="5257800"/>
            <a:chOff x="2776" y="864"/>
            <a:chExt cx="4564" cy="3312"/>
          </a:xfrm>
        </p:grpSpPr>
        <p:sp>
          <p:nvSpPr>
            <p:cNvPr id="30" name="AutoShape 3"/>
            <p:cNvSpPr>
              <a:spLocks noChangeAspect="1" noChangeArrowheads="1" noTextEdit="1"/>
            </p:cNvSpPr>
            <p:nvPr/>
          </p:nvSpPr>
          <p:spPr bwMode="auto">
            <a:xfrm>
              <a:off x="2776" y="864"/>
              <a:ext cx="4564" cy="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a:off x="3444" y="3653"/>
              <a:ext cx="3224" cy="345"/>
            </a:xfrm>
            <a:custGeom>
              <a:avLst/>
              <a:gdLst>
                <a:gd name="T0" fmla="*/ 0 w 3224"/>
                <a:gd name="T1" fmla="*/ 0 h 345"/>
                <a:gd name="T2" fmla="*/ 0 w 3224"/>
                <a:gd name="T3" fmla="*/ 345 h 345"/>
                <a:gd name="T4" fmla="*/ 3224 w 3224"/>
                <a:gd name="T5" fmla="*/ 345 h 345"/>
                <a:gd name="T6" fmla="*/ 3224 w 3224"/>
                <a:gd name="T7" fmla="*/ 0 h 345"/>
              </a:gdLst>
              <a:ahLst/>
              <a:cxnLst>
                <a:cxn ang="0">
                  <a:pos x="T0" y="T1"/>
                </a:cxn>
                <a:cxn ang="0">
                  <a:pos x="T2" y="T3"/>
                </a:cxn>
                <a:cxn ang="0">
                  <a:pos x="T4" y="T5"/>
                </a:cxn>
                <a:cxn ang="0">
                  <a:pos x="T6" y="T7"/>
                </a:cxn>
              </a:cxnLst>
              <a:rect l="0" t="0" r="r" b="b"/>
              <a:pathLst>
                <a:path w="3224" h="345">
                  <a:moveTo>
                    <a:pt x="0" y="0"/>
                  </a:moveTo>
                  <a:lnTo>
                    <a:pt x="0" y="345"/>
                  </a:lnTo>
                  <a:lnTo>
                    <a:pt x="3224" y="345"/>
                  </a:lnTo>
                  <a:lnTo>
                    <a:pt x="3224" y="0"/>
                  </a:lnTo>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2780" y="1219"/>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p:cNvSpPr>
              <a:spLocks/>
            </p:cNvSpPr>
            <p:nvPr/>
          </p:nvSpPr>
          <p:spPr bwMode="auto">
            <a:xfrm>
              <a:off x="2780" y="1219"/>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8"/>
            <p:cNvSpPr>
              <a:spLocks/>
            </p:cNvSpPr>
            <p:nvPr/>
          </p:nvSpPr>
          <p:spPr bwMode="auto">
            <a:xfrm>
              <a:off x="2780" y="1574"/>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p:cNvSpPr>
              <a:spLocks/>
            </p:cNvSpPr>
            <p:nvPr/>
          </p:nvSpPr>
          <p:spPr bwMode="auto">
            <a:xfrm>
              <a:off x="2780" y="1574"/>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p:cNvSpPr>
              <a:spLocks/>
            </p:cNvSpPr>
            <p:nvPr/>
          </p:nvSpPr>
          <p:spPr bwMode="auto">
            <a:xfrm>
              <a:off x="2780" y="1927"/>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p:cNvSpPr>
              <a:spLocks/>
            </p:cNvSpPr>
            <p:nvPr/>
          </p:nvSpPr>
          <p:spPr bwMode="auto">
            <a:xfrm>
              <a:off x="2780" y="1927"/>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p:cNvSpPr>
            <p:nvPr/>
          </p:nvSpPr>
          <p:spPr bwMode="auto">
            <a:xfrm>
              <a:off x="2780" y="2282"/>
              <a:ext cx="1328" cy="308"/>
            </a:xfrm>
            <a:custGeom>
              <a:avLst/>
              <a:gdLst>
                <a:gd name="T0" fmla="*/ 0 w 1328"/>
                <a:gd name="T1" fmla="*/ 0 h 308"/>
                <a:gd name="T2" fmla="*/ 1328 w 1328"/>
                <a:gd name="T3" fmla="*/ 0 h 308"/>
                <a:gd name="T4" fmla="*/ 1328 w 1328"/>
                <a:gd name="T5" fmla="*/ 308 h 308"/>
                <a:gd name="T6" fmla="*/ 0 w 1328"/>
                <a:gd name="T7" fmla="*/ 308 h 308"/>
                <a:gd name="T8" fmla="*/ 0 w 1328"/>
                <a:gd name="T9" fmla="*/ 0 h 308"/>
                <a:gd name="T10" fmla="*/ 0 w 1328"/>
                <a:gd name="T11" fmla="*/ 0 h 308"/>
              </a:gdLst>
              <a:ahLst/>
              <a:cxnLst>
                <a:cxn ang="0">
                  <a:pos x="T0" y="T1"/>
                </a:cxn>
                <a:cxn ang="0">
                  <a:pos x="T2" y="T3"/>
                </a:cxn>
                <a:cxn ang="0">
                  <a:pos x="T4" y="T5"/>
                </a:cxn>
                <a:cxn ang="0">
                  <a:pos x="T6" y="T7"/>
                </a:cxn>
                <a:cxn ang="0">
                  <a:pos x="T8" y="T9"/>
                </a:cxn>
                <a:cxn ang="0">
                  <a:pos x="T10" y="T11"/>
                </a:cxn>
              </a:cxnLst>
              <a:rect l="0" t="0" r="r" b="b"/>
              <a:pathLst>
                <a:path w="1328" h="308">
                  <a:moveTo>
                    <a:pt x="0" y="0"/>
                  </a:moveTo>
                  <a:lnTo>
                    <a:pt x="1328" y="0"/>
                  </a:lnTo>
                  <a:lnTo>
                    <a:pt x="1328" y="308"/>
                  </a:lnTo>
                  <a:lnTo>
                    <a:pt x="0" y="308"/>
                  </a:lnTo>
                  <a:lnTo>
                    <a:pt x="0" y="0"/>
                  </a:lnTo>
                  <a:lnTo>
                    <a:pt x="0"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2780" y="2282"/>
              <a:ext cx="1328" cy="308"/>
            </a:xfrm>
            <a:custGeom>
              <a:avLst/>
              <a:gdLst>
                <a:gd name="T0" fmla="*/ 0 w 1328"/>
                <a:gd name="T1" fmla="*/ 0 h 308"/>
                <a:gd name="T2" fmla="*/ 1328 w 1328"/>
                <a:gd name="T3" fmla="*/ 0 h 308"/>
                <a:gd name="T4" fmla="*/ 1328 w 1328"/>
                <a:gd name="T5" fmla="*/ 308 h 308"/>
                <a:gd name="T6" fmla="*/ 0 w 1328"/>
                <a:gd name="T7" fmla="*/ 308 h 308"/>
                <a:gd name="T8" fmla="*/ 0 w 1328"/>
                <a:gd name="T9" fmla="*/ 0 h 308"/>
                <a:gd name="T10" fmla="*/ 0 w 1328"/>
                <a:gd name="T11" fmla="*/ 0 h 308"/>
              </a:gdLst>
              <a:ahLst/>
              <a:cxnLst>
                <a:cxn ang="0">
                  <a:pos x="T0" y="T1"/>
                </a:cxn>
                <a:cxn ang="0">
                  <a:pos x="T2" y="T3"/>
                </a:cxn>
                <a:cxn ang="0">
                  <a:pos x="T4" y="T5"/>
                </a:cxn>
                <a:cxn ang="0">
                  <a:pos x="T6" y="T7"/>
                </a:cxn>
                <a:cxn ang="0">
                  <a:pos x="T8" y="T9"/>
                </a:cxn>
                <a:cxn ang="0">
                  <a:pos x="T10" y="T11"/>
                </a:cxn>
              </a:cxnLst>
              <a:rect l="0" t="0" r="r" b="b"/>
              <a:pathLst>
                <a:path w="1328" h="308">
                  <a:moveTo>
                    <a:pt x="0" y="0"/>
                  </a:moveTo>
                  <a:lnTo>
                    <a:pt x="1328" y="0"/>
                  </a:lnTo>
                  <a:lnTo>
                    <a:pt x="1328" y="308"/>
                  </a:lnTo>
                  <a:lnTo>
                    <a:pt x="0" y="308"/>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2780" y="2635"/>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p:cNvSpPr>
              <a:spLocks/>
            </p:cNvSpPr>
            <p:nvPr/>
          </p:nvSpPr>
          <p:spPr bwMode="auto">
            <a:xfrm>
              <a:off x="2780" y="2635"/>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p:cNvSpPr>
              <a:spLocks/>
            </p:cNvSpPr>
            <p:nvPr/>
          </p:nvSpPr>
          <p:spPr bwMode="auto">
            <a:xfrm>
              <a:off x="2780" y="2991"/>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7"/>
            <p:cNvSpPr>
              <a:spLocks/>
            </p:cNvSpPr>
            <p:nvPr/>
          </p:nvSpPr>
          <p:spPr bwMode="auto">
            <a:xfrm>
              <a:off x="2780" y="2991"/>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8"/>
            <p:cNvSpPr>
              <a:spLocks/>
            </p:cNvSpPr>
            <p:nvPr/>
          </p:nvSpPr>
          <p:spPr bwMode="auto">
            <a:xfrm>
              <a:off x="2780" y="3344"/>
              <a:ext cx="1328" cy="309"/>
            </a:xfrm>
            <a:custGeom>
              <a:avLst/>
              <a:gdLst>
                <a:gd name="T0" fmla="*/ 0 w 1328"/>
                <a:gd name="T1" fmla="*/ 0 h 309"/>
                <a:gd name="T2" fmla="*/ 1328 w 1328"/>
                <a:gd name="T3" fmla="*/ 0 h 309"/>
                <a:gd name="T4" fmla="*/ 1328 w 1328"/>
                <a:gd name="T5" fmla="*/ 309 h 309"/>
                <a:gd name="T6" fmla="*/ 0 w 1328"/>
                <a:gd name="T7" fmla="*/ 309 h 309"/>
                <a:gd name="T8" fmla="*/ 0 w 1328"/>
                <a:gd name="T9" fmla="*/ 0 h 309"/>
                <a:gd name="T10" fmla="*/ 0 w 1328"/>
                <a:gd name="T11" fmla="*/ 0 h 309"/>
              </a:gdLst>
              <a:ahLst/>
              <a:cxnLst>
                <a:cxn ang="0">
                  <a:pos x="T0" y="T1"/>
                </a:cxn>
                <a:cxn ang="0">
                  <a:pos x="T2" y="T3"/>
                </a:cxn>
                <a:cxn ang="0">
                  <a:pos x="T4" y="T5"/>
                </a:cxn>
                <a:cxn ang="0">
                  <a:pos x="T6" y="T7"/>
                </a:cxn>
                <a:cxn ang="0">
                  <a:pos x="T8" y="T9"/>
                </a:cxn>
                <a:cxn ang="0">
                  <a:pos x="T10" y="T11"/>
                </a:cxn>
              </a:cxnLst>
              <a:rect l="0" t="0" r="r" b="b"/>
              <a:pathLst>
                <a:path w="1328" h="309">
                  <a:moveTo>
                    <a:pt x="0" y="0"/>
                  </a:moveTo>
                  <a:lnTo>
                    <a:pt x="1328" y="0"/>
                  </a:lnTo>
                  <a:lnTo>
                    <a:pt x="1328" y="309"/>
                  </a:lnTo>
                  <a:lnTo>
                    <a:pt x="0" y="309"/>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9"/>
            <p:cNvSpPr>
              <a:spLocks/>
            </p:cNvSpPr>
            <p:nvPr/>
          </p:nvSpPr>
          <p:spPr bwMode="auto">
            <a:xfrm>
              <a:off x="2780" y="3344"/>
              <a:ext cx="1328" cy="309"/>
            </a:xfrm>
            <a:custGeom>
              <a:avLst/>
              <a:gdLst>
                <a:gd name="T0" fmla="*/ 0 w 1328"/>
                <a:gd name="T1" fmla="*/ 0 h 309"/>
                <a:gd name="T2" fmla="*/ 1328 w 1328"/>
                <a:gd name="T3" fmla="*/ 0 h 309"/>
                <a:gd name="T4" fmla="*/ 1328 w 1328"/>
                <a:gd name="T5" fmla="*/ 309 h 309"/>
                <a:gd name="T6" fmla="*/ 0 w 1328"/>
                <a:gd name="T7" fmla="*/ 309 h 309"/>
                <a:gd name="T8" fmla="*/ 0 w 1328"/>
                <a:gd name="T9" fmla="*/ 0 h 309"/>
                <a:gd name="T10" fmla="*/ 0 w 1328"/>
                <a:gd name="T11" fmla="*/ 0 h 309"/>
              </a:gdLst>
              <a:ahLst/>
              <a:cxnLst>
                <a:cxn ang="0">
                  <a:pos x="T0" y="T1"/>
                </a:cxn>
                <a:cxn ang="0">
                  <a:pos x="T2" y="T3"/>
                </a:cxn>
                <a:cxn ang="0">
                  <a:pos x="T4" y="T5"/>
                </a:cxn>
                <a:cxn ang="0">
                  <a:pos x="T6" y="T7"/>
                </a:cxn>
                <a:cxn ang="0">
                  <a:pos x="T8" y="T9"/>
                </a:cxn>
                <a:cxn ang="0">
                  <a:pos x="T10" y="T11"/>
                </a:cxn>
              </a:cxnLst>
              <a:rect l="0" t="0" r="r" b="b"/>
              <a:pathLst>
                <a:path w="1328" h="309">
                  <a:moveTo>
                    <a:pt x="0" y="0"/>
                  </a:moveTo>
                  <a:lnTo>
                    <a:pt x="1328" y="0"/>
                  </a:lnTo>
                  <a:lnTo>
                    <a:pt x="1328" y="309"/>
                  </a:lnTo>
                  <a:lnTo>
                    <a:pt x="0" y="309"/>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0"/>
            <p:cNvSpPr>
              <a:spLocks/>
            </p:cNvSpPr>
            <p:nvPr/>
          </p:nvSpPr>
          <p:spPr bwMode="auto">
            <a:xfrm>
              <a:off x="6008" y="1219"/>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
            <p:cNvSpPr>
              <a:spLocks/>
            </p:cNvSpPr>
            <p:nvPr/>
          </p:nvSpPr>
          <p:spPr bwMode="auto">
            <a:xfrm>
              <a:off x="6008" y="1219"/>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2"/>
            <p:cNvSpPr>
              <a:spLocks/>
            </p:cNvSpPr>
            <p:nvPr/>
          </p:nvSpPr>
          <p:spPr bwMode="auto">
            <a:xfrm>
              <a:off x="6008" y="1574"/>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3"/>
            <p:cNvSpPr>
              <a:spLocks/>
            </p:cNvSpPr>
            <p:nvPr/>
          </p:nvSpPr>
          <p:spPr bwMode="auto">
            <a:xfrm>
              <a:off x="6008" y="1574"/>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4"/>
            <p:cNvSpPr>
              <a:spLocks/>
            </p:cNvSpPr>
            <p:nvPr/>
          </p:nvSpPr>
          <p:spPr bwMode="auto">
            <a:xfrm>
              <a:off x="6008" y="1927"/>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p:cNvSpPr>
            <p:nvPr/>
          </p:nvSpPr>
          <p:spPr bwMode="auto">
            <a:xfrm>
              <a:off x="6008" y="1927"/>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6"/>
            <p:cNvSpPr>
              <a:spLocks/>
            </p:cNvSpPr>
            <p:nvPr/>
          </p:nvSpPr>
          <p:spPr bwMode="auto">
            <a:xfrm>
              <a:off x="6008" y="2282"/>
              <a:ext cx="1328" cy="308"/>
            </a:xfrm>
            <a:custGeom>
              <a:avLst/>
              <a:gdLst>
                <a:gd name="T0" fmla="*/ 0 w 1328"/>
                <a:gd name="T1" fmla="*/ 0 h 308"/>
                <a:gd name="T2" fmla="*/ 1328 w 1328"/>
                <a:gd name="T3" fmla="*/ 0 h 308"/>
                <a:gd name="T4" fmla="*/ 1328 w 1328"/>
                <a:gd name="T5" fmla="*/ 308 h 308"/>
                <a:gd name="T6" fmla="*/ 0 w 1328"/>
                <a:gd name="T7" fmla="*/ 308 h 308"/>
                <a:gd name="T8" fmla="*/ 0 w 1328"/>
                <a:gd name="T9" fmla="*/ 0 h 308"/>
                <a:gd name="T10" fmla="*/ 0 w 1328"/>
                <a:gd name="T11" fmla="*/ 0 h 308"/>
              </a:gdLst>
              <a:ahLst/>
              <a:cxnLst>
                <a:cxn ang="0">
                  <a:pos x="T0" y="T1"/>
                </a:cxn>
                <a:cxn ang="0">
                  <a:pos x="T2" y="T3"/>
                </a:cxn>
                <a:cxn ang="0">
                  <a:pos x="T4" y="T5"/>
                </a:cxn>
                <a:cxn ang="0">
                  <a:pos x="T6" y="T7"/>
                </a:cxn>
                <a:cxn ang="0">
                  <a:pos x="T8" y="T9"/>
                </a:cxn>
                <a:cxn ang="0">
                  <a:pos x="T10" y="T11"/>
                </a:cxn>
              </a:cxnLst>
              <a:rect l="0" t="0" r="r" b="b"/>
              <a:pathLst>
                <a:path w="1328" h="308">
                  <a:moveTo>
                    <a:pt x="0" y="0"/>
                  </a:moveTo>
                  <a:lnTo>
                    <a:pt x="1328" y="0"/>
                  </a:lnTo>
                  <a:lnTo>
                    <a:pt x="1328" y="308"/>
                  </a:lnTo>
                  <a:lnTo>
                    <a:pt x="0" y="308"/>
                  </a:lnTo>
                  <a:lnTo>
                    <a:pt x="0" y="0"/>
                  </a:lnTo>
                  <a:lnTo>
                    <a:pt x="0"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7"/>
            <p:cNvSpPr>
              <a:spLocks/>
            </p:cNvSpPr>
            <p:nvPr/>
          </p:nvSpPr>
          <p:spPr bwMode="auto">
            <a:xfrm>
              <a:off x="6008" y="2282"/>
              <a:ext cx="1328" cy="308"/>
            </a:xfrm>
            <a:custGeom>
              <a:avLst/>
              <a:gdLst>
                <a:gd name="T0" fmla="*/ 0 w 1328"/>
                <a:gd name="T1" fmla="*/ 0 h 308"/>
                <a:gd name="T2" fmla="*/ 1328 w 1328"/>
                <a:gd name="T3" fmla="*/ 0 h 308"/>
                <a:gd name="T4" fmla="*/ 1328 w 1328"/>
                <a:gd name="T5" fmla="*/ 308 h 308"/>
                <a:gd name="T6" fmla="*/ 0 w 1328"/>
                <a:gd name="T7" fmla="*/ 308 h 308"/>
                <a:gd name="T8" fmla="*/ 0 w 1328"/>
                <a:gd name="T9" fmla="*/ 0 h 308"/>
                <a:gd name="T10" fmla="*/ 0 w 1328"/>
                <a:gd name="T11" fmla="*/ 0 h 308"/>
              </a:gdLst>
              <a:ahLst/>
              <a:cxnLst>
                <a:cxn ang="0">
                  <a:pos x="T0" y="T1"/>
                </a:cxn>
                <a:cxn ang="0">
                  <a:pos x="T2" y="T3"/>
                </a:cxn>
                <a:cxn ang="0">
                  <a:pos x="T4" y="T5"/>
                </a:cxn>
                <a:cxn ang="0">
                  <a:pos x="T6" y="T7"/>
                </a:cxn>
                <a:cxn ang="0">
                  <a:pos x="T8" y="T9"/>
                </a:cxn>
                <a:cxn ang="0">
                  <a:pos x="T10" y="T11"/>
                </a:cxn>
              </a:cxnLst>
              <a:rect l="0" t="0" r="r" b="b"/>
              <a:pathLst>
                <a:path w="1328" h="308">
                  <a:moveTo>
                    <a:pt x="0" y="0"/>
                  </a:moveTo>
                  <a:lnTo>
                    <a:pt x="1328" y="0"/>
                  </a:lnTo>
                  <a:lnTo>
                    <a:pt x="1328" y="308"/>
                  </a:lnTo>
                  <a:lnTo>
                    <a:pt x="0" y="308"/>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8"/>
            <p:cNvSpPr>
              <a:spLocks/>
            </p:cNvSpPr>
            <p:nvPr/>
          </p:nvSpPr>
          <p:spPr bwMode="auto">
            <a:xfrm>
              <a:off x="6008" y="2635"/>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9"/>
            <p:cNvSpPr>
              <a:spLocks/>
            </p:cNvSpPr>
            <p:nvPr/>
          </p:nvSpPr>
          <p:spPr bwMode="auto">
            <a:xfrm>
              <a:off x="6008" y="2635"/>
              <a:ext cx="1328" cy="310"/>
            </a:xfrm>
            <a:custGeom>
              <a:avLst/>
              <a:gdLst>
                <a:gd name="T0" fmla="*/ 0 w 1328"/>
                <a:gd name="T1" fmla="*/ 0 h 310"/>
                <a:gd name="T2" fmla="*/ 1328 w 1328"/>
                <a:gd name="T3" fmla="*/ 0 h 310"/>
                <a:gd name="T4" fmla="*/ 1328 w 1328"/>
                <a:gd name="T5" fmla="*/ 310 h 310"/>
                <a:gd name="T6" fmla="*/ 0 w 1328"/>
                <a:gd name="T7" fmla="*/ 310 h 310"/>
                <a:gd name="T8" fmla="*/ 0 w 1328"/>
                <a:gd name="T9" fmla="*/ 0 h 310"/>
                <a:gd name="T10" fmla="*/ 0 w 1328"/>
                <a:gd name="T11" fmla="*/ 0 h 310"/>
              </a:gdLst>
              <a:ahLst/>
              <a:cxnLst>
                <a:cxn ang="0">
                  <a:pos x="T0" y="T1"/>
                </a:cxn>
                <a:cxn ang="0">
                  <a:pos x="T2" y="T3"/>
                </a:cxn>
                <a:cxn ang="0">
                  <a:pos x="T4" y="T5"/>
                </a:cxn>
                <a:cxn ang="0">
                  <a:pos x="T6" y="T7"/>
                </a:cxn>
                <a:cxn ang="0">
                  <a:pos x="T8" y="T9"/>
                </a:cxn>
                <a:cxn ang="0">
                  <a:pos x="T10" y="T11"/>
                </a:cxn>
              </a:cxnLst>
              <a:rect l="0" t="0" r="r" b="b"/>
              <a:pathLst>
                <a:path w="1328" h="310">
                  <a:moveTo>
                    <a:pt x="0" y="0"/>
                  </a:moveTo>
                  <a:lnTo>
                    <a:pt x="1328" y="0"/>
                  </a:lnTo>
                  <a:lnTo>
                    <a:pt x="1328" y="310"/>
                  </a:lnTo>
                  <a:lnTo>
                    <a:pt x="0" y="310"/>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30"/>
            <p:cNvSpPr>
              <a:spLocks/>
            </p:cNvSpPr>
            <p:nvPr/>
          </p:nvSpPr>
          <p:spPr bwMode="auto">
            <a:xfrm>
              <a:off x="6008" y="2991"/>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solidFill>
              <a:srgbClr val="DC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1"/>
            <p:cNvSpPr>
              <a:spLocks/>
            </p:cNvSpPr>
            <p:nvPr/>
          </p:nvSpPr>
          <p:spPr bwMode="auto">
            <a:xfrm>
              <a:off x="6008" y="2991"/>
              <a:ext cx="1328" cy="307"/>
            </a:xfrm>
            <a:custGeom>
              <a:avLst/>
              <a:gdLst>
                <a:gd name="T0" fmla="*/ 0 w 1328"/>
                <a:gd name="T1" fmla="*/ 0 h 307"/>
                <a:gd name="T2" fmla="*/ 1328 w 1328"/>
                <a:gd name="T3" fmla="*/ 0 h 307"/>
                <a:gd name="T4" fmla="*/ 1328 w 1328"/>
                <a:gd name="T5" fmla="*/ 307 h 307"/>
                <a:gd name="T6" fmla="*/ 0 w 1328"/>
                <a:gd name="T7" fmla="*/ 307 h 307"/>
                <a:gd name="T8" fmla="*/ 0 w 1328"/>
                <a:gd name="T9" fmla="*/ 0 h 307"/>
                <a:gd name="T10" fmla="*/ 0 w 1328"/>
                <a:gd name="T11" fmla="*/ 0 h 307"/>
              </a:gdLst>
              <a:ahLst/>
              <a:cxnLst>
                <a:cxn ang="0">
                  <a:pos x="T0" y="T1"/>
                </a:cxn>
                <a:cxn ang="0">
                  <a:pos x="T2" y="T3"/>
                </a:cxn>
                <a:cxn ang="0">
                  <a:pos x="T4" y="T5"/>
                </a:cxn>
                <a:cxn ang="0">
                  <a:pos x="T6" y="T7"/>
                </a:cxn>
                <a:cxn ang="0">
                  <a:pos x="T8" y="T9"/>
                </a:cxn>
                <a:cxn ang="0">
                  <a:pos x="T10" y="T11"/>
                </a:cxn>
              </a:cxnLst>
              <a:rect l="0" t="0" r="r" b="b"/>
              <a:pathLst>
                <a:path w="1328" h="307">
                  <a:moveTo>
                    <a:pt x="0" y="0"/>
                  </a:moveTo>
                  <a:lnTo>
                    <a:pt x="1328" y="0"/>
                  </a:lnTo>
                  <a:lnTo>
                    <a:pt x="1328" y="307"/>
                  </a:lnTo>
                  <a:lnTo>
                    <a:pt x="0" y="307"/>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32"/>
            <p:cNvSpPr>
              <a:spLocks/>
            </p:cNvSpPr>
            <p:nvPr/>
          </p:nvSpPr>
          <p:spPr bwMode="auto">
            <a:xfrm>
              <a:off x="6008" y="3344"/>
              <a:ext cx="1328" cy="309"/>
            </a:xfrm>
            <a:custGeom>
              <a:avLst/>
              <a:gdLst>
                <a:gd name="T0" fmla="*/ 0 w 1328"/>
                <a:gd name="T1" fmla="*/ 0 h 309"/>
                <a:gd name="T2" fmla="*/ 1328 w 1328"/>
                <a:gd name="T3" fmla="*/ 0 h 309"/>
                <a:gd name="T4" fmla="*/ 1328 w 1328"/>
                <a:gd name="T5" fmla="*/ 309 h 309"/>
                <a:gd name="T6" fmla="*/ 0 w 1328"/>
                <a:gd name="T7" fmla="*/ 309 h 309"/>
                <a:gd name="T8" fmla="*/ 0 w 1328"/>
                <a:gd name="T9" fmla="*/ 0 h 309"/>
                <a:gd name="T10" fmla="*/ 0 w 1328"/>
                <a:gd name="T11" fmla="*/ 0 h 309"/>
              </a:gdLst>
              <a:ahLst/>
              <a:cxnLst>
                <a:cxn ang="0">
                  <a:pos x="T0" y="T1"/>
                </a:cxn>
                <a:cxn ang="0">
                  <a:pos x="T2" y="T3"/>
                </a:cxn>
                <a:cxn ang="0">
                  <a:pos x="T4" y="T5"/>
                </a:cxn>
                <a:cxn ang="0">
                  <a:pos x="T6" y="T7"/>
                </a:cxn>
                <a:cxn ang="0">
                  <a:pos x="T8" y="T9"/>
                </a:cxn>
                <a:cxn ang="0">
                  <a:pos x="T10" y="T11"/>
                </a:cxn>
              </a:cxnLst>
              <a:rect l="0" t="0" r="r" b="b"/>
              <a:pathLst>
                <a:path w="1328" h="309">
                  <a:moveTo>
                    <a:pt x="0" y="0"/>
                  </a:moveTo>
                  <a:lnTo>
                    <a:pt x="1328" y="0"/>
                  </a:lnTo>
                  <a:lnTo>
                    <a:pt x="1328" y="309"/>
                  </a:lnTo>
                  <a:lnTo>
                    <a:pt x="0" y="309"/>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3"/>
            <p:cNvSpPr>
              <a:spLocks/>
            </p:cNvSpPr>
            <p:nvPr/>
          </p:nvSpPr>
          <p:spPr bwMode="auto">
            <a:xfrm>
              <a:off x="6008" y="3344"/>
              <a:ext cx="1328" cy="309"/>
            </a:xfrm>
            <a:custGeom>
              <a:avLst/>
              <a:gdLst>
                <a:gd name="T0" fmla="*/ 0 w 1328"/>
                <a:gd name="T1" fmla="*/ 0 h 309"/>
                <a:gd name="T2" fmla="*/ 1328 w 1328"/>
                <a:gd name="T3" fmla="*/ 0 h 309"/>
                <a:gd name="T4" fmla="*/ 1328 w 1328"/>
                <a:gd name="T5" fmla="*/ 309 h 309"/>
                <a:gd name="T6" fmla="*/ 0 w 1328"/>
                <a:gd name="T7" fmla="*/ 309 h 309"/>
                <a:gd name="T8" fmla="*/ 0 w 1328"/>
                <a:gd name="T9" fmla="*/ 0 h 309"/>
                <a:gd name="T10" fmla="*/ 0 w 1328"/>
                <a:gd name="T11" fmla="*/ 0 h 309"/>
              </a:gdLst>
              <a:ahLst/>
              <a:cxnLst>
                <a:cxn ang="0">
                  <a:pos x="T0" y="T1"/>
                </a:cxn>
                <a:cxn ang="0">
                  <a:pos x="T2" y="T3"/>
                </a:cxn>
                <a:cxn ang="0">
                  <a:pos x="T4" y="T5"/>
                </a:cxn>
                <a:cxn ang="0">
                  <a:pos x="T6" y="T7"/>
                </a:cxn>
                <a:cxn ang="0">
                  <a:pos x="T8" y="T9"/>
                </a:cxn>
                <a:cxn ang="0">
                  <a:pos x="T10" y="T11"/>
                </a:cxn>
              </a:cxnLst>
              <a:rect l="0" t="0" r="r" b="b"/>
              <a:pathLst>
                <a:path w="1328" h="309">
                  <a:moveTo>
                    <a:pt x="0" y="0"/>
                  </a:moveTo>
                  <a:lnTo>
                    <a:pt x="1328" y="0"/>
                  </a:lnTo>
                  <a:lnTo>
                    <a:pt x="1328" y="309"/>
                  </a:lnTo>
                  <a:lnTo>
                    <a:pt x="0" y="309"/>
                  </a:lnTo>
                  <a:lnTo>
                    <a:pt x="0" y="0"/>
                  </a:lnTo>
                  <a:lnTo>
                    <a:pt x="0" y="0"/>
                  </a:lnTo>
                  <a:close/>
                </a:path>
              </a:pathLst>
            </a:custGeom>
            <a:noFill/>
            <a:ln w="12700">
              <a:solidFill>
                <a:srgbClr val="167E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4"/>
            <p:cNvSpPr>
              <a:spLocks noChangeShapeType="1"/>
            </p:cNvSpPr>
            <p:nvPr/>
          </p:nvSpPr>
          <p:spPr bwMode="auto">
            <a:xfrm>
              <a:off x="4374" y="1374"/>
              <a:ext cx="1363" cy="0"/>
            </a:xfrm>
            <a:prstGeom prst="line">
              <a:avLst/>
            </a:prstGeom>
            <a:noFill/>
            <a:ln w="266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35"/>
            <p:cNvSpPr>
              <a:spLocks/>
            </p:cNvSpPr>
            <p:nvPr/>
          </p:nvSpPr>
          <p:spPr bwMode="auto">
            <a:xfrm>
              <a:off x="4169" y="1231"/>
              <a:ext cx="247" cy="284"/>
            </a:xfrm>
            <a:custGeom>
              <a:avLst/>
              <a:gdLst>
                <a:gd name="T0" fmla="*/ 247 w 247"/>
                <a:gd name="T1" fmla="*/ 284 h 284"/>
                <a:gd name="T2" fmla="*/ 0 w 247"/>
                <a:gd name="T3" fmla="*/ 143 h 284"/>
                <a:gd name="T4" fmla="*/ 247 w 247"/>
                <a:gd name="T5" fmla="*/ 0 h 284"/>
                <a:gd name="T6" fmla="*/ 247 w 247"/>
                <a:gd name="T7" fmla="*/ 284 h 284"/>
              </a:gdLst>
              <a:ahLst/>
              <a:cxnLst>
                <a:cxn ang="0">
                  <a:pos x="T0" y="T1"/>
                </a:cxn>
                <a:cxn ang="0">
                  <a:pos x="T2" y="T3"/>
                </a:cxn>
                <a:cxn ang="0">
                  <a:pos x="T4" y="T5"/>
                </a:cxn>
                <a:cxn ang="0">
                  <a:pos x="T6" y="T7"/>
                </a:cxn>
              </a:cxnLst>
              <a:rect l="0" t="0" r="r" b="b"/>
              <a:pathLst>
                <a:path w="247" h="284">
                  <a:moveTo>
                    <a:pt x="247" y="284"/>
                  </a:moveTo>
                  <a:lnTo>
                    <a:pt x="0" y="143"/>
                  </a:lnTo>
                  <a:lnTo>
                    <a:pt x="247" y="0"/>
                  </a:lnTo>
                  <a:lnTo>
                    <a:pt x="247" y="28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6"/>
            <p:cNvSpPr>
              <a:spLocks/>
            </p:cNvSpPr>
            <p:nvPr/>
          </p:nvSpPr>
          <p:spPr bwMode="auto">
            <a:xfrm>
              <a:off x="5695" y="1231"/>
              <a:ext cx="246" cy="284"/>
            </a:xfrm>
            <a:custGeom>
              <a:avLst/>
              <a:gdLst>
                <a:gd name="T0" fmla="*/ 0 w 246"/>
                <a:gd name="T1" fmla="*/ 284 h 284"/>
                <a:gd name="T2" fmla="*/ 246 w 246"/>
                <a:gd name="T3" fmla="*/ 143 h 284"/>
                <a:gd name="T4" fmla="*/ 0 w 246"/>
                <a:gd name="T5" fmla="*/ 0 h 284"/>
                <a:gd name="T6" fmla="*/ 0 w 246"/>
                <a:gd name="T7" fmla="*/ 284 h 284"/>
              </a:gdLst>
              <a:ahLst/>
              <a:cxnLst>
                <a:cxn ang="0">
                  <a:pos x="T0" y="T1"/>
                </a:cxn>
                <a:cxn ang="0">
                  <a:pos x="T2" y="T3"/>
                </a:cxn>
                <a:cxn ang="0">
                  <a:pos x="T4" y="T5"/>
                </a:cxn>
                <a:cxn ang="0">
                  <a:pos x="T6" y="T7"/>
                </a:cxn>
              </a:cxnLst>
              <a:rect l="0" t="0" r="r" b="b"/>
              <a:pathLst>
                <a:path w="246" h="284">
                  <a:moveTo>
                    <a:pt x="0" y="284"/>
                  </a:moveTo>
                  <a:lnTo>
                    <a:pt x="246" y="143"/>
                  </a:lnTo>
                  <a:lnTo>
                    <a:pt x="0" y="0"/>
                  </a:lnTo>
                  <a:lnTo>
                    <a:pt x="0" y="28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37"/>
            <p:cNvSpPr>
              <a:spLocks noChangeShapeType="1"/>
            </p:cNvSpPr>
            <p:nvPr/>
          </p:nvSpPr>
          <p:spPr bwMode="auto">
            <a:xfrm>
              <a:off x="4374" y="2082"/>
              <a:ext cx="1363" cy="0"/>
            </a:xfrm>
            <a:prstGeom prst="line">
              <a:avLst/>
            </a:prstGeom>
            <a:noFill/>
            <a:ln w="266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38"/>
            <p:cNvSpPr>
              <a:spLocks/>
            </p:cNvSpPr>
            <p:nvPr/>
          </p:nvSpPr>
          <p:spPr bwMode="auto">
            <a:xfrm>
              <a:off x="4169" y="1939"/>
              <a:ext cx="247" cy="286"/>
            </a:xfrm>
            <a:custGeom>
              <a:avLst/>
              <a:gdLst>
                <a:gd name="T0" fmla="*/ 247 w 247"/>
                <a:gd name="T1" fmla="*/ 286 h 286"/>
                <a:gd name="T2" fmla="*/ 0 w 247"/>
                <a:gd name="T3" fmla="*/ 143 h 286"/>
                <a:gd name="T4" fmla="*/ 247 w 247"/>
                <a:gd name="T5" fmla="*/ 0 h 286"/>
                <a:gd name="T6" fmla="*/ 247 w 247"/>
                <a:gd name="T7" fmla="*/ 286 h 286"/>
              </a:gdLst>
              <a:ahLst/>
              <a:cxnLst>
                <a:cxn ang="0">
                  <a:pos x="T0" y="T1"/>
                </a:cxn>
                <a:cxn ang="0">
                  <a:pos x="T2" y="T3"/>
                </a:cxn>
                <a:cxn ang="0">
                  <a:pos x="T4" y="T5"/>
                </a:cxn>
                <a:cxn ang="0">
                  <a:pos x="T6" y="T7"/>
                </a:cxn>
              </a:cxnLst>
              <a:rect l="0" t="0" r="r" b="b"/>
              <a:pathLst>
                <a:path w="247" h="286">
                  <a:moveTo>
                    <a:pt x="247" y="286"/>
                  </a:moveTo>
                  <a:lnTo>
                    <a:pt x="0" y="143"/>
                  </a:lnTo>
                  <a:lnTo>
                    <a:pt x="247" y="0"/>
                  </a:lnTo>
                  <a:lnTo>
                    <a:pt x="247" y="28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9"/>
            <p:cNvSpPr>
              <a:spLocks/>
            </p:cNvSpPr>
            <p:nvPr/>
          </p:nvSpPr>
          <p:spPr bwMode="auto">
            <a:xfrm>
              <a:off x="5695" y="1939"/>
              <a:ext cx="246" cy="286"/>
            </a:xfrm>
            <a:custGeom>
              <a:avLst/>
              <a:gdLst>
                <a:gd name="T0" fmla="*/ 0 w 246"/>
                <a:gd name="T1" fmla="*/ 286 h 286"/>
                <a:gd name="T2" fmla="*/ 246 w 246"/>
                <a:gd name="T3" fmla="*/ 143 h 286"/>
                <a:gd name="T4" fmla="*/ 0 w 246"/>
                <a:gd name="T5" fmla="*/ 0 h 286"/>
                <a:gd name="T6" fmla="*/ 0 w 246"/>
                <a:gd name="T7" fmla="*/ 286 h 286"/>
              </a:gdLst>
              <a:ahLst/>
              <a:cxnLst>
                <a:cxn ang="0">
                  <a:pos x="T0" y="T1"/>
                </a:cxn>
                <a:cxn ang="0">
                  <a:pos x="T2" y="T3"/>
                </a:cxn>
                <a:cxn ang="0">
                  <a:pos x="T4" y="T5"/>
                </a:cxn>
                <a:cxn ang="0">
                  <a:pos x="T6" y="T7"/>
                </a:cxn>
              </a:cxnLst>
              <a:rect l="0" t="0" r="r" b="b"/>
              <a:pathLst>
                <a:path w="246" h="286">
                  <a:moveTo>
                    <a:pt x="0" y="286"/>
                  </a:moveTo>
                  <a:lnTo>
                    <a:pt x="246" y="143"/>
                  </a:lnTo>
                  <a:lnTo>
                    <a:pt x="0" y="0"/>
                  </a:lnTo>
                  <a:lnTo>
                    <a:pt x="0" y="28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Line 40"/>
            <p:cNvSpPr>
              <a:spLocks noChangeShapeType="1"/>
            </p:cNvSpPr>
            <p:nvPr/>
          </p:nvSpPr>
          <p:spPr bwMode="auto">
            <a:xfrm>
              <a:off x="4374" y="2790"/>
              <a:ext cx="1363" cy="0"/>
            </a:xfrm>
            <a:prstGeom prst="line">
              <a:avLst/>
            </a:prstGeom>
            <a:noFill/>
            <a:ln w="266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41"/>
            <p:cNvSpPr>
              <a:spLocks/>
            </p:cNvSpPr>
            <p:nvPr/>
          </p:nvSpPr>
          <p:spPr bwMode="auto">
            <a:xfrm>
              <a:off x="4169" y="2649"/>
              <a:ext cx="247" cy="284"/>
            </a:xfrm>
            <a:custGeom>
              <a:avLst/>
              <a:gdLst>
                <a:gd name="T0" fmla="*/ 247 w 247"/>
                <a:gd name="T1" fmla="*/ 284 h 284"/>
                <a:gd name="T2" fmla="*/ 0 w 247"/>
                <a:gd name="T3" fmla="*/ 141 h 284"/>
                <a:gd name="T4" fmla="*/ 247 w 247"/>
                <a:gd name="T5" fmla="*/ 0 h 284"/>
                <a:gd name="T6" fmla="*/ 247 w 247"/>
                <a:gd name="T7" fmla="*/ 284 h 284"/>
              </a:gdLst>
              <a:ahLst/>
              <a:cxnLst>
                <a:cxn ang="0">
                  <a:pos x="T0" y="T1"/>
                </a:cxn>
                <a:cxn ang="0">
                  <a:pos x="T2" y="T3"/>
                </a:cxn>
                <a:cxn ang="0">
                  <a:pos x="T4" y="T5"/>
                </a:cxn>
                <a:cxn ang="0">
                  <a:pos x="T6" y="T7"/>
                </a:cxn>
              </a:cxnLst>
              <a:rect l="0" t="0" r="r" b="b"/>
              <a:pathLst>
                <a:path w="247" h="284">
                  <a:moveTo>
                    <a:pt x="247" y="284"/>
                  </a:moveTo>
                  <a:lnTo>
                    <a:pt x="0" y="141"/>
                  </a:lnTo>
                  <a:lnTo>
                    <a:pt x="247" y="0"/>
                  </a:lnTo>
                  <a:lnTo>
                    <a:pt x="247" y="28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2"/>
            <p:cNvSpPr>
              <a:spLocks/>
            </p:cNvSpPr>
            <p:nvPr/>
          </p:nvSpPr>
          <p:spPr bwMode="auto">
            <a:xfrm>
              <a:off x="5695" y="2649"/>
              <a:ext cx="246" cy="284"/>
            </a:xfrm>
            <a:custGeom>
              <a:avLst/>
              <a:gdLst>
                <a:gd name="T0" fmla="*/ 0 w 246"/>
                <a:gd name="T1" fmla="*/ 284 h 284"/>
                <a:gd name="T2" fmla="*/ 246 w 246"/>
                <a:gd name="T3" fmla="*/ 141 h 284"/>
                <a:gd name="T4" fmla="*/ 0 w 246"/>
                <a:gd name="T5" fmla="*/ 0 h 284"/>
                <a:gd name="T6" fmla="*/ 0 w 246"/>
                <a:gd name="T7" fmla="*/ 284 h 284"/>
              </a:gdLst>
              <a:ahLst/>
              <a:cxnLst>
                <a:cxn ang="0">
                  <a:pos x="T0" y="T1"/>
                </a:cxn>
                <a:cxn ang="0">
                  <a:pos x="T2" y="T3"/>
                </a:cxn>
                <a:cxn ang="0">
                  <a:pos x="T4" y="T5"/>
                </a:cxn>
                <a:cxn ang="0">
                  <a:pos x="T6" y="T7"/>
                </a:cxn>
              </a:cxnLst>
              <a:rect l="0" t="0" r="r" b="b"/>
              <a:pathLst>
                <a:path w="246" h="284">
                  <a:moveTo>
                    <a:pt x="0" y="284"/>
                  </a:moveTo>
                  <a:lnTo>
                    <a:pt x="246" y="141"/>
                  </a:lnTo>
                  <a:lnTo>
                    <a:pt x="0" y="0"/>
                  </a:lnTo>
                  <a:lnTo>
                    <a:pt x="0" y="28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4169" y="1597"/>
              <a:ext cx="1772" cy="262"/>
            </a:xfrm>
            <a:custGeom>
              <a:avLst/>
              <a:gdLst>
                <a:gd name="T0" fmla="*/ 250 w 1772"/>
                <a:gd name="T1" fmla="*/ 208 h 262"/>
                <a:gd name="T2" fmla="*/ 1522 w 1772"/>
                <a:gd name="T3" fmla="*/ 208 h 262"/>
                <a:gd name="T4" fmla="*/ 1522 w 1772"/>
                <a:gd name="T5" fmla="*/ 262 h 262"/>
                <a:gd name="T6" fmla="*/ 1772 w 1772"/>
                <a:gd name="T7" fmla="*/ 130 h 262"/>
                <a:gd name="T8" fmla="*/ 1522 w 1772"/>
                <a:gd name="T9" fmla="*/ 0 h 262"/>
                <a:gd name="T10" fmla="*/ 1522 w 1772"/>
                <a:gd name="T11" fmla="*/ 53 h 262"/>
                <a:gd name="T12" fmla="*/ 250 w 1772"/>
                <a:gd name="T13" fmla="*/ 53 h 262"/>
                <a:gd name="T14" fmla="*/ 250 w 1772"/>
                <a:gd name="T15" fmla="*/ 0 h 262"/>
                <a:gd name="T16" fmla="*/ 0 w 1772"/>
                <a:gd name="T17" fmla="*/ 130 h 262"/>
                <a:gd name="T18" fmla="*/ 250 w 1772"/>
                <a:gd name="T19" fmla="*/ 262 h 262"/>
                <a:gd name="T20" fmla="*/ 250 w 1772"/>
                <a:gd name="T21" fmla="*/ 20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2" h="262">
                  <a:moveTo>
                    <a:pt x="250" y="208"/>
                  </a:moveTo>
                  <a:lnTo>
                    <a:pt x="1522" y="208"/>
                  </a:lnTo>
                  <a:lnTo>
                    <a:pt x="1522" y="262"/>
                  </a:lnTo>
                  <a:lnTo>
                    <a:pt x="1772" y="130"/>
                  </a:lnTo>
                  <a:lnTo>
                    <a:pt x="1522" y="0"/>
                  </a:lnTo>
                  <a:lnTo>
                    <a:pt x="1522" y="53"/>
                  </a:lnTo>
                  <a:lnTo>
                    <a:pt x="250" y="53"/>
                  </a:lnTo>
                  <a:lnTo>
                    <a:pt x="250" y="0"/>
                  </a:lnTo>
                  <a:lnTo>
                    <a:pt x="0" y="130"/>
                  </a:lnTo>
                  <a:lnTo>
                    <a:pt x="250" y="262"/>
                  </a:lnTo>
                  <a:lnTo>
                    <a:pt x="250" y="208"/>
                  </a:lnTo>
                  <a:close/>
                </a:path>
              </a:pathLst>
            </a:custGeom>
            <a:solidFill>
              <a:srgbClr val="DCDBDB"/>
            </a:solidFill>
            <a:ln w="12700">
              <a:solidFill>
                <a:srgbClr val="0F7DC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4169" y="2305"/>
              <a:ext cx="1772" cy="262"/>
            </a:xfrm>
            <a:custGeom>
              <a:avLst/>
              <a:gdLst>
                <a:gd name="T0" fmla="*/ 1522 w 1772"/>
                <a:gd name="T1" fmla="*/ 54 h 262"/>
                <a:gd name="T2" fmla="*/ 250 w 1772"/>
                <a:gd name="T3" fmla="*/ 54 h 262"/>
                <a:gd name="T4" fmla="*/ 250 w 1772"/>
                <a:gd name="T5" fmla="*/ 0 h 262"/>
                <a:gd name="T6" fmla="*/ 0 w 1772"/>
                <a:gd name="T7" fmla="*/ 132 h 262"/>
                <a:gd name="T8" fmla="*/ 250 w 1772"/>
                <a:gd name="T9" fmla="*/ 262 h 262"/>
                <a:gd name="T10" fmla="*/ 250 w 1772"/>
                <a:gd name="T11" fmla="*/ 208 h 262"/>
                <a:gd name="T12" fmla="*/ 1522 w 1772"/>
                <a:gd name="T13" fmla="*/ 208 h 262"/>
                <a:gd name="T14" fmla="*/ 1522 w 1772"/>
                <a:gd name="T15" fmla="*/ 262 h 262"/>
                <a:gd name="T16" fmla="*/ 1772 w 1772"/>
                <a:gd name="T17" fmla="*/ 132 h 262"/>
                <a:gd name="T18" fmla="*/ 1522 w 1772"/>
                <a:gd name="T19" fmla="*/ 0 h 262"/>
                <a:gd name="T20" fmla="*/ 1522 w 1772"/>
                <a:gd name="T21" fmla="*/ 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2" h="262">
                  <a:moveTo>
                    <a:pt x="1522" y="54"/>
                  </a:moveTo>
                  <a:lnTo>
                    <a:pt x="250" y="54"/>
                  </a:lnTo>
                  <a:lnTo>
                    <a:pt x="250" y="0"/>
                  </a:lnTo>
                  <a:lnTo>
                    <a:pt x="0" y="132"/>
                  </a:lnTo>
                  <a:lnTo>
                    <a:pt x="250" y="262"/>
                  </a:lnTo>
                  <a:lnTo>
                    <a:pt x="250" y="208"/>
                  </a:lnTo>
                  <a:lnTo>
                    <a:pt x="1522" y="208"/>
                  </a:lnTo>
                  <a:lnTo>
                    <a:pt x="1522" y="262"/>
                  </a:lnTo>
                  <a:lnTo>
                    <a:pt x="1772" y="132"/>
                  </a:lnTo>
                  <a:lnTo>
                    <a:pt x="1522" y="0"/>
                  </a:lnTo>
                  <a:lnTo>
                    <a:pt x="1522" y="54"/>
                  </a:lnTo>
                  <a:close/>
                </a:path>
              </a:pathLst>
            </a:custGeom>
            <a:solidFill>
              <a:srgbClr val="DCDBDB"/>
            </a:solidFill>
            <a:ln w="12700">
              <a:solidFill>
                <a:srgbClr val="0F7DC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4169" y="3015"/>
              <a:ext cx="1772" cy="260"/>
            </a:xfrm>
            <a:custGeom>
              <a:avLst/>
              <a:gdLst>
                <a:gd name="T0" fmla="*/ 1522 w 1772"/>
                <a:gd name="T1" fmla="*/ 54 h 260"/>
                <a:gd name="T2" fmla="*/ 250 w 1772"/>
                <a:gd name="T3" fmla="*/ 54 h 260"/>
                <a:gd name="T4" fmla="*/ 250 w 1772"/>
                <a:gd name="T5" fmla="*/ 0 h 260"/>
                <a:gd name="T6" fmla="*/ 0 w 1772"/>
                <a:gd name="T7" fmla="*/ 130 h 260"/>
                <a:gd name="T8" fmla="*/ 250 w 1772"/>
                <a:gd name="T9" fmla="*/ 260 h 260"/>
                <a:gd name="T10" fmla="*/ 250 w 1772"/>
                <a:gd name="T11" fmla="*/ 207 h 260"/>
                <a:gd name="T12" fmla="*/ 1522 w 1772"/>
                <a:gd name="T13" fmla="*/ 207 h 260"/>
                <a:gd name="T14" fmla="*/ 1522 w 1772"/>
                <a:gd name="T15" fmla="*/ 260 h 260"/>
                <a:gd name="T16" fmla="*/ 1772 w 1772"/>
                <a:gd name="T17" fmla="*/ 130 h 260"/>
                <a:gd name="T18" fmla="*/ 1522 w 1772"/>
                <a:gd name="T19" fmla="*/ 0 h 260"/>
                <a:gd name="T20" fmla="*/ 1522 w 1772"/>
                <a:gd name="T21" fmla="*/ 5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2" h="260">
                  <a:moveTo>
                    <a:pt x="1522" y="54"/>
                  </a:moveTo>
                  <a:lnTo>
                    <a:pt x="250" y="54"/>
                  </a:lnTo>
                  <a:lnTo>
                    <a:pt x="250" y="0"/>
                  </a:lnTo>
                  <a:lnTo>
                    <a:pt x="0" y="130"/>
                  </a:lnTo>
                  <a:lnTo>
                    <a:pt x="250" y="260"/>
                  </a:lnTo>
                  <a:lnTo>
                    <a:pt x="250" y="207"/>
                  </a:lnTo>
                  <a:lnTo>
                    <a:pt x="1522" y="207"/>
                  </a:lnTo>
                  <a:lnTo>
                    <a:pt x="1522" y="260"/>
                  </a:lnTo>
                  <a:lnTo>
                    <a:pt x="1772" y="130"/>
                  </a:lnTo>
                  <a:lnTo>
                    <a:pt x="1522" y="0"/>
                  </a:lnTo>
                  <a:lnTo>
                    <a:pt x="1522" y="54"/>
                  </a:lnTo>
                  <a:close/>
                </a:path>
              </a:pathLst>
            </a:custGeom>
            <a:solidFill>
              <a:srgbClr val="DCDBDB"/>
            </a:solidFill>
            <a:ln w="12700">
              <a:solidFill>
                <a:srgbClr val="0F7DC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46"/>
            <p:cNvSpPr>
              <a:spLocks noChangeShapeType="1"/>
            </p:cNvSpPr>
            <p:nvPr/>
          </p:nvSpPr>
          <p:spPr bwMode="auto">
            <a:xfrm>
              <a:off x="4374" y="3500"/>
              <a:ext cx="1363" cy="0"/>
            </a:xfrm>
            <a:prstGeom prst="line">
              <a:avLst/>
            </a:prstGeom>
            <a:noFill/>
            <a:ln w="266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4169" y="3357"/>
              <a:ext cx="247" cy="284"/>
            </a:xfrm>
            <a:custGeom>
              <a:avLst/>
              <a:gdLst>
                <a:gd name="T0" fmla="*/ 247 w 247"/>
                <a:gd name="T1" fmla="*/ 284 h 284"/>
                <a:gd name="T2" fmla="*/ 0 w 247"/>
                <a:gd name="T3" fmla="*/ 143 h 284"/>
                <a:gd name="T4" fmla="*/ 247 w 247"/>
                <a:gd name="T5" fmla="*/ 0 h 284"/>
                <a:gd name="T6" fmla="*/ 247 w 247"/>
                <a:gd name="T7" fmla="*/ 284 h 284"/>
              </a:gdLst>
              <a:ahLst/>
              <a:cxnLst>
                <a:cxn ang="0">
                  <a:pos x="T0" y="T1"/>
                </a:cxn>
                <a:cxn ang="0">
                  <a:pos x="T2" y="T3"/>
                </a:cxn>
                <a:cxn ang="0">
                  <a:pos x="T4" y="T5"/>
                </a:cxn>
                <a:cxn ang="0">
                  <a:pos x="T6" y="T7"/>
                </a:cxn>
              </a:cxnLst>
              <a:rect l="0" t="0" r="r" b="b"/>
              <a:pathLst>
                <a:path w="247" h="284">
                  <a:moveTo>
                    <a:pt x="247" y="284"/>
                  </a:moveTo>
                  <a:lnTo>
                    <a:pt x="0" y="143"/>
                  </a:lnTo>
                  <a:lnTo>
                    <a:pt x="247" y="0"/>
                  </a:lnTo>
                  <a:lnTo>
                    <a:pt x="247" y="28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8"/>
            <p:cNvSpPr>
              <a:spLocks/>
            </p:cNvSpPr>
            <p:nvPr/>
          </p:nvSpPr>
          <p:spPr bwMode="auto">
            <a:xfrm>
              <a:off x="5695" y="3357"/>
              <a:ext cx="246" cy="284"/>
            </a:xfrm>
            <a:custGeom>
              <a:avLst/>
              <a:gdLst>
                <a:gd name="T0" fmla="*/ 0 w 246"/>
                <a:gd name="T1" fmla="*/ 284 h 284"/>
                <a:gd name="T2" fmla="*/ 246 w 246"/>
                <a:gd name="T3" fmla="*/ 143 h 284"/>
                <a:gd name="T4" fmla="*/ 0 w 246"/>
                <a:gd name="T5" fmla="*/ 0 h 284"/>
                <a:gd name="T6" fmla="*/ 0 w 246"/>
                <a:gd name="T7" fmla="*/ 284 h 284"/>
              </a:gdLst>
              <a:ahLst/>
              <a:cxnLst>
                <a:cxn ang="0">
                  <a:pos x="T0" y="T1"/>
                </a:cxn>
                <a:cxn ang="0">
                  <a:pos x="T2" y="T3"/>
                </a:cxn>
                <a:cxn ang="0">
                  <a:pos x="T4" y="T5"/>
                </a:cxn>
                <a:cxn ang="0">
                  <a:pos x="T6" y="T7"/>
                </a:cxn>
              </a:cxnLst>
              <a:rect l="0" t="0" r="r" b="b"/>
              <a:pathLst>
                <a:path w="246" h="284">
                  <a:moveTo>
                    <a:pt x="0" y="284"/>
                  </a:moveTo>
                  <a:lnTo>
                    <a:pt x="246" y="143"/>
                  </a:lnTo>
                  <a:lnTo>
                    <a:pt x="0" y="0"/>
                  </a:lnTo>
                  <a:lnTo>
                    <a:pt x="0" y="28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9"/>
            <p:cNvSpPr>
              <a:spLocks/>
            </p:cNvSpPr>
            <p:nvPr/>
          </p:nvSpPr>
          <p:spPr bwMode="auto">
            <a:xfrm>
              <a:off x="4744" y="3727"/>
              <a:ext cx="674" cy="441"/>
            </a:xfrm>
            <a:custGeom>
              <a:avLst/>
              <a:gdLst>
                <a:gd name="T0" fmla="*/ 638 w 674"/>
                <a:gd name="T1" fmla="*/ 441 h 441"/>
                <a:gd name="T2" fmla="*/ 651 w 674"/>
                <a:gd name="T3" fmla="*/ 439 h 441"/>
                <a:gd name="T4" fmla="*/ 662 w 674"/>
                <a:gd name="T5" fmla="*/ 432 h 441"/>
                <a:gd name="T6" fmla="*/ 670 w 674"/>
                <a:gd name="T7" fmla="*/ 420 h 441"/>
                <a:gd name="T8" fmla="*/ 674 w 674"/>
                <a:gd name="T9" fmla="*/ 407 h 441"/>
                <a:gd name="T10" fmla="*/ 674 w 674"/>
                <a:gd name="T11" fmla="*/ 302 h 441"/>
                <a:gd name="T12" fmla="*/ 672 w 674"/>
                <a:gd name="T13" fmla="*/ 289 h 441"/>
                <a:gd name="T14" fmla="*/ 666 w 674"/>
                <a:gd name="T15" fmla="*/ 262 h 441"/>
                <a:gd name="T16" fmla="*/ 657 w 674"/>
                <a:gd name="T17" fmla="*/ 237 h 441"/>
                <a:gd name="T18" fmla="*/ 641 w 674"/>
                <a:gd name="T19" fmla="*/ 214 h 441"/>
                <a:gd name="T20" fmla="*/ 632 w 674"/>
                <a:gd name="T21" fmla="*/ 205 h 441"/>
                <a:gd name="T22" fmla="*/ 594 w 674"/>
                <a:gd name="T23" fmla="*/ 178 h 441"/>
                <a:gd name="T24" fmla="*/ 557 w 674"/>
                <a:gd name="T25" fmla="*/ 166 h 441"/>
                <a:gd name="T26" fmla="*/ 546 w 674"/>
                <a:gd name="T27" fmla="*/ 165 h 441"/>
                <a:gd name="T28" fmla="*/ 534 w 674"/>
                <a:gd name="T29" fmla="*/ 138 h 441"/>
                <a:gd name="T30" fmla="*/ 515 w 674"/>
                <a:gd name="T31" fmla="*/ 115 h 441"/>
                <a:gd name="T32" fmla="*/ 502 w 674"/>
                <a:gd name="T33" fmla="*/ 105 h 441"/>
                <a:gd name="T34" fmla="*/ 468 w 674"/>
                <a:gd name="T35" fmla="*/ 92 h 441"/>
                <a:gd name="T36" fmla="*/ 449 w 674"/>
                <a:gd name="T37" fmla="*/ 90 h 441"/>
                <a:gd name="T38" fmla="*/ 422 w 674"/>
                <a:gd name="T39" fmla="*/ 94 h 441"/>
                <a:gd name="T40" fmla="*/ 399 w 674"/>
                <a:gd name="T41" fmla="*/ 103 h 441"/>
                <a:gd name="T42" fmla="*/ 389 w 674"/>
                <a:gd name="T43" fmla="*/ 84 h 441"/>
                <a:gd name="T44" fmla="*/ 366 w 674"/>
                <a:gd name="T45" fmla="*/ 52 h 441"/>
                <a:gd name="T46" fmla="*/ 351 w 674"/>
                <a:gd name="T47" fmla="*/ 37 h 441"/>
                <a:gd name="T48" fmla="*/ 317 w 674"/>
                <a:gd name="T49" fmla="*/ 16 h 441"/>
                <a:gd name="T50" fmla="*/ 290 w 674"/>
                <a:gd name="T51" fmla="*/ 6 h 441"/>
                <a:gd name="T52" fmla="*/ 263 w 674"/>
                <a:gd name="T53" fmla="*/ 2 h 441"/>
                <a:gd name="T54" fmla="*/ 248 w 674"/>
                <a:gd name="T55" fmla="*/ 0 h 441"/>
                <a:gd name="T56" fmla="*/ 216 w 674"/>
                <a:gd name="T57" fmla="*/ 4 h 441"/>
                <a:gd name="T58" fmla="*/ 185 w 674"/>
                <a:gd name="T59" fmla="*/ 14 h 441"/>
                <a:gd name="T60" fmla="*/ 158 w 674"/>
                <a:gd name="T61" fmla="*/ 29 h 441"/>
                <a:gd name="T62" fmla="*/ 134 w 674"/>
                <a:gd name="T63" fmla="*/ 48 h 441"/>
                <a:gd name="T64" fmla="*/ 124 w 674"/>
                <a:gd name="T65" fmla="*/ 60 h 441"/>
                <a:gd name="T66" fmla="*/ 107 w 674"/>
                <a:gd name="T67" fmla="*/ 86 h 441"/>
                <a:gd name="T68" fmla="*/ 94 w 674"/>
                <a:gd name="T69" fmla="*/ 115 h 441"/>
                <a:gd name="T70" fmla="*/ 88 w 674"/>
                <a:gd name="T71" fmla="*/ 147 h 441"/>
                <a:gd name="T72" fmla="*/ 88 w 674"/>
                <a:gd name="T73" fmla="*/ 163 h 441"/>
                <a:gd name="T74" fmla="*/ 88 w 674"/>
                <a:gd name="T75" fmla="*/ 174 h 441"/>
                <a:gd name="T76" fmla="*/ 55 w 674"/>
                <a:gd name="T77" fmla="*/ 191 h 441"/>
                <a:gd name="T78" fmla="*/ 29 w 674"/>
                <a:gd name="T79" fmla="*/ 218 h 441"/>
                <a:gd name="T80" fmla="*/ 17 w 674"/>
                <a:gd name="T81" fmla="*/ 237 h 441"/>
                <a:gd name="T82" fmla="*/ 2 w 674"/>
                <a:gd name="T83" fmla="*/ 279 h 441"/>
                <a:gd name="T84" fmla="*/ 0 w 674"/>
                <a:gd name="T85" fmla="*/ 302 h 441"/>
                <a:gd name="T86" fmla="*/ 0 w 674"/>
                <a:gd name="T87" fmla="*/ 417 h 441"/>
                <a:gd name="T88" fmla="*/ 2 w 674"/>
                <a:gd name="T89" fmla="*/ 426 h 441"/>
                <a:gd name="T90" fmla="*/ 15 w 674"/>
                <a:gd name="T91" fmla="*/ 439 h 441"/>
                <a:gd name="T92" fmla="*/ 638 w 674"/>
                <a:gd name="T93" fmla="*/ 4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4" h="441">
                  <a:moveTo>
                    <a:pt x="638" y="441"/>
                  </a:moveTo>
                  <a:lnTo>
                    <a:pt x="638" y="441"/>
                  </a:lnTo>
                  <a:lnTo>
                    <a:pt x="645" y="441"/>
                  </a:lnTo>
                  <a:lnTo>
                    <a:pt x="651" y="439"/>
                  </a:lnTo>
                  <a:lnTo>
                    <a:pt x="657" y="436"/>
                  </a:lnTo>
                  <a:lnTo>
                    <a:pt x="662" y="432"/>
                  </a:lnTo>
                  <a:lnTo>
                    <a:pt x="666" y="426"/>
                  </a:lnTo>
                  <a:lnTo>
                    <a:pt x="670" y="420"/>
                  </a:lnTo>
                  <a:lnTo>
                    <a:pt x="672" y="413"/>
                  </a:lnTo>
                  <a:lnTo>
                    <a:pt x="674" y="407"/>
                  </a:lnTo>
                  <a:lnTo>
                    <a:pt x="674" y="302"/>
                  </a:lnTo>
                  <a:lnTo>
                    <a:pt x="674" y="302"/>
                  </a:lnTo>
                  <a:lnTo>
                    <a:pt x="674" y="302"/>
                  </a:lnTo>
                  <a:lnTo>
                    <a:pt x="672" y="289"/>
                  </a:lnTo>
                  <a:lnTo>
                    <a:pt x="670" y="273"/>
                  </a:lnTo>
                  <a:lnTo>
                    <a:pt x="666" y="262"/>
                  </a:lnTo>
                  <a:lnTo>
                    <a:pt x="662" y="249"/>
                  </a:lnTo>
                  <a:lnTo>
                    <a:pt x="657" y="237"/>
                  </a:lnTo>
                  <a:lnTo>
                    <a:pt x="649" y="226"/>
                  </a:lnTo>
                  <a:lnTo>
                    <a:pt x="641" y="214"/>
                  </a:lnTo>
                  <a:lnTo>
                    <a:pt x="632" y="205"/>
                  </a:lnTo>
                  <a:lnTo>
                    <a:pt x="632" y="205"/>
                  </a:lnTo>
                  <a:lnTo>
                    <a:pt x="615" y="189"/>
                  </a:lnTo>
                  <a:lnTo>
                    <a:pt x="594" y="178"/>
                  </a:lnTo>
                  <a:lnTo>
                    <a:pt x="571" y="168"/>
                  </a:lnTo>
                  <a:lnTo>
                    <a:pt x="557" y="166"/>
                  </a:lnTo>
                  <a:lnTo>
                    <a:pt x="546" y="165"/>
                  </a:lnTo>
                  <a:lnTo>
                    <a:pt x="546" y="165"/>
                  </a:lnTo>
                  <a:lnTo>
                    <a:pt x="540" y="151"/>
                  </a:lnTo>
                  <a:lnTo>
                    <a:pt x="534" y="138"/>
                  </a:lnTo>
                  <a:lnTo>
                    <a:pt x="525" y="126"/>
                  </a:lnTo>
                  <a:lnTo>
                    <a:pt x="515" y="115"/>
                  </a:lnTo>
                  <a:lnTo>
                    <a:pt x="515" y="115"/>
                  </a:lnTo>
                  <a:lnTo>
                    <a:pt x="502" y="105"/>
                  </a:lnTo>
                  <a:lnTo>
                    <a:pt x="485" y="98"/>
                  </a:lnTo>
                  <a:lnTo>
                    <a:pt x="468" y="92"/>
                  </a:lnTo>
                  <a:lnTo>
                    <a:pt x="449" y="90"/>
                  </a:lnTo>
                  <a:lnTo>
                    <a:pt x="449" y="90"/>
                  </a:lnTo>
                  <a:lnTo>
                    <a:pt x="435" y="90"/>
                  </a:lnTo>
                  <a:lnTo>
                    <a:pt x="422" y="94"/>
                  </a:lnTo>
                  <a:lnTo>
                    <a:pt x="410" y="98"/>
                  </a:lnTo>
                  <a:lnTo>
                    <a:pt x="399" y="103"/>
                  </a:lnTo>
                  <a:lnTo>
                    <a:pt x="399" y="103"/>
                  </a:lnTo>
                  <a:lnTo>
                    <a:pt x="389" y="84"/>
                  </a:lnTo>
                  <a:lnTo>
                    <a:pt x="380" y="67"/>
                  </a:lnTo>
                  <a:lnTo>
                    <a:pt x="366" y="52"/>
                  </a:lnTo>
                  <a:lnTo>
                    <a:pt x="351" y="37"/>
                  </a:lnTo>
                  <a:lnTo>
                    <a:pt x="351" y="37"/>
                  </a:lnTo>
                  <a:lnTo>
                    <a:pt x="328" y="21"/>
                  </a:lnTo>
                  <a:lnTo>
                    <a:pt x="317" y="16"/>
                  </a:lnTo>
                  <a:lnTo>
                    <a:pt x="304" y="10"/>
                  </a:lnTo>
                  <a:lnTo>
                    <a:pt x="290" y="6"/>
                  </a:lnTo>
                  <a:lnTo>
                    <a:pt x="277" y="4"/>
                  </a:lnTo>
                  <a:lnTo>
                    <a:pt x="263" y="2"/>
                  </a:lnTo>
                  <a:lnTo>
                    <a:pt x="248" y="0"/>
                  </a:lnTo>
                  <a:lnTo>
                    <a:pt x="248" y="0"/>
                  </a:lnTo>
                  <a:lnTo>
                    <a:pt x="233" y="2"/>
                  </a:lnTo>
                  <a:lnTo>
                    <a:pt x="216" y="4"/>
                  </a:lnTo>
                  <a:lnTo>
                    <a:pt x="200" y="8"/>
                  </a:lnTo>
                  <a:lnTo>
                    <a:pt x="185" y="14"/>
                  </a:lnTo>
                  <a:lnTo>
                    <a:pt x="172" y="21"/>
                  </a:lnTo>
                  <a:lnTo>
                    <a:pt x="158" y="29"/>
                  </a:lnTo>
                  <a:lnTo>
                    <a:pt x="145" y="39"/>
                  </a:lnTo>
                  <a:lnTo>
                    <a:pt x="134" y="48"/>
                  </a:lnTo>
                  <a:lnTo>
                    <a:pt x="134" y="48"/>
                  </a:lnTo>
                  <a:lnTo>
                    <a:pt x="124" y="60"/>
                  </a:lnTo>
                  <a:lnTo>
                    <a:pt x="115" y="73"/>
                  </a:lnTo>
                  <a:lnTo>
                    <a:pt x="107" y="86"/>
                  </a:lnTo>
                  <a:lnTo>
                    <a:pt x="99" y="100"/>
                  </a:lnTo>
                  <a:lnTo>
                    <a:pt x="94" y="115"/>
                  </a:lnTo>
                  <a:lnTo>
                    <a:pt x="90" y="130"/>
                  </a:lnTo>
                  <a:lnTo>
                    <a:pt x="88" y="147"/>
                  </a:lnTo>
                  <a:lnTo>
                    <a:pt x="88" y="163"/>
                  </a:lnTo>
                  <a:lnTo>
                    <a:pt x="88" y="163"/>
                  </a:lnTo>
                  <a:lnTo>
                    <a:pt x="88" y="174"/>
                  </a:lnTo>
                  <a:lnTo>
                    <a:pt x="88" y="174"/>
                  </a:lnTo>
                  <a:lnTo>
                    <a:pt x="71" y="182"/>
                  </a:lnTo>
                  <a:lnTo>
                    <a:pt x="55" y="191"/>
                  </a:lnTo>
                  <a:lnTo>
                    <a:pt x="40" y="205"/>
                  </a:lnTo>
                  <a:lnTo>
                    <a:pt x="29" y="218"/>
                  </a:lnTo>
                  <a:lnTo>
                    <a:pt x="29" y="218"/>
                  </a:lnTo>
                  <a:lnTo>
                    <a:pt x="17" y="237"/>
                  </a:lnTo>
                  <a:lnTo>
                    <a:pt x="8" y="256"/>
                  </a:lnTo>
                  <a:lnTo>
                    <a:pt x="2" y="279"/>
                  </a:lnTo>
                  <a:lnTo>
                    <a:pt x="0" y="302"/>
                  </a:lnTo>
                  <a:lnTo>
                    <a:pt x="0" y="302"/>
                  </a:lnTo>
                  <a:lnTo>
                    <a:pt x="0" y="302"/>
                  </a:lnTo>
                  <a:lnTo>
                    <a:pt x="0" y="417"/>
                  </a:lnTo>
                  <a:lnTo>
                    <a:pt x="0" y="417"/>
                  </a:lnTo>
                  <a:lnTo>
                    <a:pt x="2" y="426"/>
                  </a:lnTo>
                  <a:lnTo>
                    <a:pt x="8" y="434"/>
                  </a:lnTo>
                  <a:lnTo>
                    <a:pt x="15" y="439"/>
                  </a:lnTo>
                  <a:lnTo>
                    <a:pt x="25" y="441"/>
                  </a:lnTo>
                  <a:lnTo>
                    <a:pt x="638" y="441"/>
                  </a:lnTo>
                  <a:close/>
                </a:path>
              </a:pathLst>
            </a:custGeom>
            <a:solidFill>
              <a:srgbClr val="FFFFFF"/>
            </a:solidFill>
            <a:ln w="23813">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6529" y="864"/>
              <a:ext cx="277" cy="250"/>
            </a:xfrm>
            <a:custGeom>
              <a:avLst/>
              <a:gdLst>
                <a:gd name="T0" fmla="*/ 110 w 277"/>
                <a:gd name="T1" fmla="*/ 235 h 250"/>
                <a:gd name="T2" fmla="*/ 61 w 277"/>
                <a:gd name="T3" fmla="*/ 241 h 250"/>
                <a:gd name="T4" fmla="*/ 61 w 277"/>
                <a:gd name="T5" fmla="*/ 241 h 250"/>
                <a:gd name="T6" fmla="*/ 61 w 277"/>
                <a:gd name="T7" fmla="*/ 242 h 250"/>
                <a:gd name="T8" fmla="*/ 61 w 277"/>
                <a:gd name="T9" fmla="*/ 250 h 250"/>
                <a:gd name="T10" fmla="*/ 61 w 277"/>
                <a:gd name="T11" fmla="*/ 250 h 250"/>
                <a:gd name="T12" fmla="*/ 215 w 277"/>
                <a:gd name="T13" fmla="*/ 250 h 250"/>
                <a:gd name="T14" fmla="*/ 217 w 277"/>
                <a:gd name="T15" fmla="*/ 250 h 250"/>
                <a:gd name="T16" fmla="*/ 217 w 277"/>
                <a:gd name="T17" fmla="*/ 242 h 250"/>
                <a:gd name="T18" fmla="*/ 215 w 277"/>
                <a:gd name="T19" fmla="*/ 241 h 250"/>
                <a:gd name="T20" fmla="*/ 215 w 277"/>
                <a:gd name="T21" fmla="*/ 241 h 250"/>
                <a:gd name="T22" fmla="*/ 168 w 277"/>
                <a:gd name="T23" fmla="*/ 235 h 250"/>
                <a:gd name="T24" fmla="*/ 168 w 277"/>
                <a:gd name="T25" fmla="*/ 185 h 250"/>
                <a:gd name="T26" fmla="*/ 215 w 277"/>
                <a:gd name="T27" fmla="*/ 185 h 250"/>
                <a:gd name="T28" fmla="*/ 277 w 277"/>
                <a:gd name="T29" fmla="*/ 185 h 250"/>
                <a:gd name="T30" fmla="*/ 277 w 277"/>
                <a:gd name="T31" fmla="*/ 174 h 250"/>
                <a:gd name="T32" fmla="*/ 277 w 277"/>
                <a:gd name="T33" fmla="*/ 0 h 250"/>
                <a:gd name="T34" fmla="*/ 215 w 277"/>
                <a:gd name="T35" fmla="*/ 0 h 250"/>
                <a:gd name="T36" fmla="*/ 61 w 277"/>
                <a:gd name="T37" fmla="*/ 0 h 250"/>
                <a:gd name="T38" fmla="*/ 2 w 277"/>
                <a:gd name="T39" fmla="*/ 0 h 250"/>
                <a:gd name="T40" fmla="*/ 0 w 277"/>
                <a:gd name="T41" fmla="*/ 174 h 250"/>
                <a:gd name="T42" fmla="*/ 0 w 277"/>
                <a:gd name="T43" fmla="*/ 185 h 250"/>
                <a:gd name="T44" fmla="*/ 61 w 277"/>
                <a:gd name="T45" fmla="*/ 185 h 250"/>
                <a:gd name="T46" fmla="*/ 110 w 277"/>
                <a:gd name="T47" fmla="*/ 185 h 250"/>
                <a:gd name="T48" fmla="*/ 110 w 277"/>
                <a:gd name="T49" fmla="*/ 23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7" h="250">
                  <a:moveTo>
                    <a:pt x="110" y="235"/>
                  </a:moveTo>
                  <a:lnTo>
                    <a:pt x="61" y="241"/>
                  </a:lnTo>
                  <a:lnTo>
                    <a:pt x="61" y="241"/>
                  </a:lnTo>
                  <a:lnTo>
                    <a:pt x="61" y="242"/>
                  </a:lnTo>
                  <a:lnTo>
                    <a:pt x="61" y="250"/>
                  </a:lnTo>
                  <a:lnTo>
                    <a:pt x="61" y="250"/>
                  </a:lnTo>
                  <a:lnTo>
                    <a:pt x="215" y="250"/>
                  </a:lnTo>
                  <a:lnTo>
                    <a:pt x="217" y="250"/>
                  </a:lnTo>
                  <a:lnTo>
                    <a:pt x="217" y="242"/>
                  </a:lnTo>
                  <a:lnTo>
                    <a:pt x="215" y="241"/>
                  </a:lnTo>
                  <a:lnTo>
                    <a:pt x="215" y="241"/>
                  </a:lnTo>
                  <a:lnTo>
                    <a:pt x="168" y="235"/>
                  </a:lnTo>
                  <a:lnTo>
                    <a:pt x="168" y="185"/>
                  </a:lnTo>
                  <a:lnTo>
                    <a:pt x="215" y="185"/>
                  </a:lnTo>
                  <a:lnTo>
                    <a:pt x="277" y="185"/>
                  </a:lnTo>
                  <a:lnTo>
                    <a:pt x="277" y="174"/>
                  </a:lnTo>
                  <a:lnTo>
                    <a:pt x="277" y="0"/>
                  </a:lnTo>
                  <a:lnTo>
                    <a:pt x="215" y="0"/>
                  </a:lnTo>
                  <a:lnTo>
                    <a:pt x="61" y="0"/>
                  </a:lnTo>
                  <a:lnTo>
                    <a:pt x="2" y="0"/>
                  </a:lnTo>
                  <a:lnTo>
                    <a:pt x="0" y="174"/>
                  </a:lnTo>
                  <a:lnTo>
                    <a:pt x="0" y="185"/>
                  </a:lnTo>
                  <a:lnTo>
                    <a:pt x="61" y="185"/>
                  </a:lnTo>
                  <a:lnTo>
                    <a:pt x="110" y="185"/>
                  </a:lnTo>
                  <a:lnTo>
                    <a:pt x="110" y="235"/>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51"/>
            <p:cNvSpPr>
              <a:spLocks noChangeArrowheads="1"/>
            </p:cNvSpPr>
            <p:nvPr/>
          </p:nvSpPr>
          <p:spPr bwMode="auto">
            <a:xfrm>
              <a:off x="6542" y="877"/>
              <a:ext cx="250"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6529" y="1126"/>
              <a:ext cx="284" cy="57"/>
            </a:xfrm>
            <a:custGeom>
              <a:avLst/>
              <a:gdLst>
                <a:gd name="T0" fmla="*/ 284 w 284"/>
                <a:gd name="T1" fmla="*/ 57 h 57"/>
                <a:gd name="T2" fmla="*/ 0 w 284"/>
                <a:gd name="T3" fmla="*/ 57 h 57"/>
                <a:gd name="T4" fmla="*/ 25 w 284"/>
                <a:gd name="T5" fmla="*/ 0 h 57"/>
                <a:gd name="T6" fmla="*/ 261 w 284"/>
                <a:gd name="T7" fmla="*/ 0 h 57"/>
                <a:gd name="T8" fmla="*/ 284 w 284"/>
                <a:gd name="T9" fmla="*/ 57 h 57"/>
              </a:gdLst>
              <a:ahLst/>
              <a:cxnLst>
                <a:cxn ang="0">
                  <a:pos x="T0" y="T1"/>
                </a:cxn>
                <a:cxn ang="0">
                  <a:pos x="T2" y="T3"/>
                </a:cxn>
                <a:cxn ang="0">
                  <a:pos x="T4" y="T5"/>
                </a:cxn>
                <a:cxn ang="0">
                  <a:pos x="T6" y="T7"/>
                </a:cxn>
                <a:cxn ang="0">
                  <a:pos x="T8" y="T9"/>
                </a:cxn>
              </a:cxnLst>
              <a:rect l="0" t="0" r="r" b="b"/>
              <a:pathLst>
                <a:path w="284" h="57">
                  <a:moveTo>
                    <a:pt x="284" y="57"/>
                  </a:moveTo>
                  <a:lnTo>
                    <a:pt x="0" y="57"/>
                  </a:lnTo>
                  <a:lnTo>
                    <a:pt x="25" y="0"/>
                  </a:lnTo>
                  <a:lnTo>
                    <a:pt x="261" y="0"/>
                  </a:lnTo>
                  <a:lnTo>
                    <a:pt x="284" y="57"/>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3301" y="864"/>
              <a:ext cx="277" cy="250"/>
            </a:xfrm>
            <a:custGeom>
              <a:avLst/>
              <a:gdLst>
                <a:gd name="T0" fmla="*/ 109 w 277"/>
                <a:gd name="T1" fmla="*/ 235 h 250"/>
                <a:gd name="T2" fmla="*/ 61 w 277"/>
                <a:gd name="T3" fmla="*/ 241 h 250"/>
                <a:gd name="T4" fmla="*/ 61 w 277"/>
                <a:gd name="T5" fmla="*/ 241 h 250"/>
                <a:gd name="T6" fmla="*/ 59 w 277"/>
                <a:gd name="T7" fmla="*/ 242 h 250"/>
                <a:gd name="T8" fmla="*/ 59 w 277"/>
                <a:gd name="T9" fmla="*/ 250 h 250"/>
                <a:gd name="T10" fmla="*/ 61 w 277"/>
                <a:gd name="T11" fmla="*/ 250 h 250"/>
                <a:gd name="T12" fmla="*/ 216 w 277"/>
                <a:gd name="T13" fmla="*/ 250 h 250"/>
                <a:gd name="T14" fmla="*/ 216 w 277"/>
                <a:gd name="T15" fmla="*/ 250 h 250"/>
                <a:gd name="T16" fmla="*/ 216 w 277"/>
                <a:gd name="T17" fmla="*/ 242 h 250"/>
                <a:gd name="T18" fmla="*/ 216 w 277"/>
                <a:gd name="T19" fmla="*/ 241 h 250"/>
                <a:gd name="T20" fmla="*/ 216 w 277"/>
                <a:gd name="T21" fmla="*/ 241 h 250"/>
                <a:gd name="T22" fmla="*/ 166 w 277"/>
                <a:gd name="T23" fmla="*/ 235 h 250"/>
                <a:gd name="T24" fmla="*/ 166 w 277"/>
                <a:gd name="T25" fmla="*/ 185 h 250"/>
                <a:gd name="T26" fmla="*/ 216 w 277"/>
                <a:gd name="T27" fmla="*/ 185 h 250"/>
                <a:gd name="T28" fmla="*/ 277 w 277"/>
                <a:gd name="T29" fmla="*/ 185 h 250"/>
                <a:gd name="T30" fmla="*/ 277 w 277"/>
                <a:gd name="T31" fmla="*/ 174 h 250"/>
                <a:gd name="T32" fmla="*/ 277 w 277"/>
                <a:gd name="T33" fmla="*/ 0 h 250"/>
                <a:gd name="T34" fmla="*/ 216 w 277"/>
                <a:gd name="T35" fmla="*/ 0 h 250"/>
                <a:gd name="T36" fmla="*/ 61 w 277"/>
                <a:gd name="T37" fmla="*/ 0 h 250"/>
                <a:gd name="T38" fmla="*/ 0 w 277"/>
                <a:gd name="T39" fmla="*/ 0 h 250"/>
                <a:gd name="T40" fmla="*/ 0 w 277"/>
                <a:gd name="T41" fmla="*/ 174 h 250"/>
                <a:gd name="T42" fmla="*/ 0 w 277"/>
                <a:gd name="T43" fmla="*/ 185 h 250"/>
                <a:gd name="T44" fmla="*/ 61 w 277"/>
                <a:gd name="T45" fmla="*/ 185 h 250"/>
                <a:gd name="T46" fmla="*/ 109 w 277"/>
                <a:gd name="T47" fmla="*/ 185 h 250"/>
                <a:gd name="T48" fmla="*/ 109 w 277"/>
                <a:gd name="T49" fmla="*/ 23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7" h="250">
                  <a:moveTo>
                    <a:pt x="109" y="235"/>
                  </a:moveTo>
                  <a:lnTo>
                    <a:pt x="61" y="241"/>
                  </a:lnTo>
                  <a:lnTo>
                    <a:pt x="61" y="241"/>
                  </a:lnTo>
                  <a:lnTo>
                    <a:pt x="59" y="242"/>
                  </a:lnTo>
                  <a:lnTo>
                    <a:pt x="59" y="250"/>
                  </a:lnTo>
                  <a:lnTo>
                    <a:pt x="61" y="250"/>
                  </a:lnTo>
                  <a:lnTo>
                    <a:pt x="216" y="250"/>
                  </a:lnTo>
                  <a:lnTo>
                    <a:pt x="216" y="250"/>
                  </a:lnTo>
                  <a:lnTo>
                    <a:pt x="216" y="242"/>
                  </a:lnTo>
                  <a:lnTo>
                    <a:pt x="216" y="241"/>
                  </a:lnTo>
                  <a:lnTo>
                    <a:pt x="216" y="241"/>
                  </a:lnTo>
                  <a:lnTo>
                    <a:pt x="166" y="235"/>
                  </a:lnTo>
                  <a:lnTo>
                    <a:pt x="166" y="185"/>
                  </a:lnTo>
                  <a:lnTo>
                    <a:pt x="216" y="185"/>
                  </a:lnTo>
                  <a:lnTo>
                    <a:pt x="277" y="185"/>
                  </a:lnTo>
                  <a:lnTo>
                    <a:pt x="277" y="174"/>
                  </a:lnTo>
                  <a:lnTo>
                    <a:pt x="277" y="0"/>
                  </a:lnTo>
                  <a:lnTo>
                    <a:pt x="216" y="0"/>
                  </a:lnTo>
                  <a:lnTo>
                    <a:pt x="61" y="0"/>
                  </a:lnTo>
                  <a:lnTo>
                    <a:pt x="0" y="0"/>
                  </a:lnTo>
                  <a:lnTo>
                    <a:pt x="0" y="174"/>
                  </a:lnTo>
                  <a:lnTo>
                    <a:pt x="0" y="185"/>
                  </a:lnTo>
                  <a:lnTo>
                    <a:pt x="61" y="185"/>
                  </a:lnTo>
                  <a:lnTo>
                    <a:pt x="109" y="185"/>
                  </a:lnTo>
                  <a:lnTo>
                    <a:pt x="109" y="235"/>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54"/>
            <p:cNvSpPr>
              <a:spLocks noChangeArrowheads="1"/>
            </p:cNvSpPr>
            <p:nvPr/>
          </p:nvSpPr>
          <p:spPr bwMode="auto">
            <a:xfrm>
              <a:off x="3314" y="877"/>
              <a:ext cx="250" cy="1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3301" y="1126"/>
              <a:ext cx="284" cy="57"/>
            </a:xfrm>
            <a:custGeom>
              <a:avLst/>
              <a:gdLst>
                <a:gd name="T0" fmla="*/ 284 w 284"/>
                <a:gd name="T1" fmla="*/ 57 h 57"/>
                <a:gd name="T2" fmla="*/ 0 w 284"/>
                <a:gd name="T3" fmla="*/ 57 h 57"/>
                <a:gd name="T4" fmla="*/ 25 w 284"/>
                <a:gd name="T5" fmla="*/ 0 h 57"/>
                <a:gd name="T6" fmla="*/ 260 w 284"/>
                <a:gd name="T7" fmla="*/ 0 h 57"/>
                <a:gd name="T8" fmla="*/ 284 w 284"/>
                <a:gd name="T9" fmla="*/ 57 h 57"/>
              </a:gdLst>
              <a:ahLst/>
              <a:cxnLst>
                <a:cxn ang="0">
                  <a:pos x="T0" y="T1"/>
                </a:cxn>
                <a:cxn ang="0">
                  <a:pos x="T2" y="T3"/>
                </a:cxn>
                <a:cxn ang="0">
                  <a:pos x="T4" y="T5"/>
                </a:cxn>
                <a:cxn ang="0">
                  <a:pos x="T6" y="T7"/>
                </a:cxn>
                <a:cxn ang="0">
                  <a:pos x="T8" y="T9"/>
                </a:cxn>
              </a:cxnLst>
              <a:rect l="0" t="0" r="r" b="b"/>
              <a:pathLst>
                <a:path w="284" h="57">
                  <a:moveTo>
                    <a:pt x="284" y="57"/>
                  </a:moveTo>
                  <a:lnTo>
                    <a:pt x="0" y="57"/>
                  </a:lnTo>
                  <a:lnTo>
                    <a:pt x="25" y="0"/>
                  </a:lnTo>
                  <a:lnTo>
                    <a:pt x="260" y="0"/>
                  </a:lnTo>
                  <a:lnTo>
                    <a:pt x="284" y="57"/>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2389217" y="319088"/>
            <a:ext cx="2781300" cy="1325563"/>
          </a:xfrm>
        </p:spPr>
        <p:txBody>
          <a:bodyPr/>
          <a:lstStyle/>
          <a:p>
            <a:r>
              <a:rPr lang="en-US" dirty="0"/>
              <a:t>OSI model</a:t>
            </a:r>
          </a:p>
        </p:txBody>
      </p:sp>
      <p:sp>
        <p:nvSpPr>
          <p:cNvPr id="2" name="Content Placeholder 1"/>
          <p:cNvSpPr>
            <a:spLocks noGrp="1"/>
          </p:cNvSpPr>
          <p:nvPr>
            <p:ph sz="half" idx="4294967295"/>
          </p:nvPr>
        </p:nvSpPr>
        <p:spPr>
          <a:xfrm>
            <a:off x="272173" y="2276133"/>
            <a:ext cx="3598863" cy="2693084"/>
          </a:xfrm>
        </p:spPr>
        <p:txBody>
          <a:bodyPr/>
          <a:lstStyle/>
          <a:p>
            <a:r>
              <a:rPr lang="en-US" dirty="0"/>
              <a:t>OSI model is about facilitation of communication between different entities.</a:t>
            </a:r>
          </a:p>
        </p:txBody>
      </p:sp>
      <p:sp>
        <p:nvSpPr>
          <p:cNvPr id="20" name="TextBox 19"/>
          <p:cNvSpPr txBox="1"/>
          <p:nvPr/>
        </p:nvSpPr>
        <p:spPr>
          <a:xfrm>
            <a:off x="4752171" y="2010393"/>
            <a:ext cx="1414939" cy="369332"/>
          </a:xfrm>
          <a:prstGeom prst="rect">
            <a:avLst/>
          </a:prstGeom>
          <a:noFill/>
        </p:spPr>
        <p:txBody>
          <a:bodyPr wrap="none" rtlCol="0">
            <a:spAutoFit/>
          </a:bodyPr>
          <a:lstStyle/>
          <a:p>
            <a:r>
              <a:rPr lang="en-US" dirty="0">
                <a:solidFill>
                  <a:schemeClr val="bg2"/>
                </a:solidFill>
              </a:rPr>
              <a:t>7 Application</a:t>
            </a:r>
          </a:p>
        </p:txBody>
      </p:sp>
      <p:sp>
        <p:nvSpPr>
          <p:cNvPr id="21" name="TextBox 20"/>
          <p:cNvSpPr txBox="1"/>
          <p:nvPr/>
        </p:nvSpPr>
        <p:spPr>
          <a:xfrm>
            <a:off x="4686255" y="2572046"/>
            <a:ext cx="1546770" cy="369332"/>
          </a:xfrm>
          <a:prstGeom prst="rect">
            <a:avLst/>
          </a:prstGeom>
          <a:noFill/>
        </p:spPr>
        <p:txBody>
          <a:bodyPr wrap="none" rtlCol="0">
            <a:spAutoFit/>
          </a:bodyPr>
          <a:lstStyle/>
          <a:p>
            <a:r>
              <a:rPr lang="en-US" dirty="0"/>
              <a:t>6 Presentation</a:t>
            </a:r>
          </a:p>
        </p:txBody>
      </p:sp>
      <p:sp>
        <p:nvSpPr>
          <p:cNvPr id="22" name="TextBox 21"/>
          <p:cNvSpPr txBox="1"/>
          <p:nvPr/>
        </p:nvSpPr>
        <p:spPr>
          <a:xfrm>
            <a:off x="4877654" y="4257005"/>
            <a:ext cx="1163973" cy="369332"/>
          </a:xfrm>
          <a:prstGeom prst="rect">
            <a:avLst/>
          </a:prstGeom>
          <a:noFill/>
        </p:spPr>
        <p:txBody>
          <a:bodyPr wrap="none" rtlCol="0">
            <a:spAutoFit/>
          </a:bodyPr>
          <a:lstStyle/>
          <a:p>
            <a:r>
              <a:rPr lang="en-US" dirty="0">
                <a:solidFill>
                  <a:schemeClr val="bg2"/>
                </a:solidFill>
              </a:rPr>
              <a:t>3 Network</a:t>
            </a:r>
          </a:p>
        </p:txBody>
      </p:sp>
      <p:sp>
        <p:nvSpPr>
          <p:cNvPr id="23" name="TextBox 22"/>
          <p:cNvSpPr txBox="1"/>
          <p:nvPr/>
        </p:nvSpPr>
        <p:spPr>
          <a:xfrm>
            <a:off x="4834213" y="3695352"/>
            <a:ext cx="1250855" cy="369332"/>
          </a:xfrm>
          <a:prstGeom prst="rect">
            <a:avLst/>
          </a:prstGeom>
          <a:noFill/>
        </p:spPr>
        <p:txBody>
          <a:bodyPr wrap="none" rtlCol="0">
            <a:spAutoFit/>
          </a:bodyPr>
          <a:lstStyle/>
          <a:p>
            <a:r>
              <a:rPr lang="en-US" dirty="0"/>
              <a:t>4 Transport</a:t>
            </a:r>
          </a:p>
        </p:txBody>
      </p:sp>
      <p:sp>
        <p:nvSpPr>
          <p:cNvPr id="24" name="TextBox 23"/>
          <p:cNvSpPr txBox="1"/>
          <p:nvPr/>
        </p:nvSpPr>
        <p:spPr>
          <a:xfrm>
            <a:off x="4933695" y="3133699"/>
            <a:ext cx="1051891" cy="369332"/>
          </a:xfrm>
          <a:prstGeom prst="rect">
            <a:avLst/>
          </a:prstGeom>
          <a:noFill/>
        </p:spPr>
        <p:txBody>
          <a:bodyPr wrap="none" rtlCol="0">
            <a:spAutoFit/>
          </a:bodyPr>
          <a:lstStyle/>
          <a:p>
            <a:r>
              <a:rPr lang="en-US" dirty="0">
                <a:solidFill>
                  <a:schemeClr val="bg2"/>
                </a:solidFill>
              </a:rPr>
              <a:t>5 Session</a:t>
            </a:r>
          </a:p>
        </p:txBody>
      </p:sp>
      <p:sp>
        <p:nvSpPr>
          <p:cNvPr id="25" name="TextBox 24"/>
          <p:cNvSpPr txBox="1"/>
          <p:nvPr/>
        </p:nvSpPr>
        <p:spPr>
          <a:xfrm>
            <a:off x="4912214" y="5380308"/>
            <a:ext cx="1094852" cy="369332"/>
          </a:xfrm>
          <a:prstGeom prst="rect">
            <a:avLst/>
          </a:prstGeom>
          <a:noFill/>
        </p:spPr>
        <p:txBody>
          <a:bodyPr wrap="none" rtlCol="0">
            <a:spAutoFit/>
          </a:bodyPr>
          <a:lstStyle/>
          <a:p>
            <a:r>
              <a:rPr lang="en-US" dirty="0">
                <a:solidFill>
                  <a:schemeClr val="bg2"/>
                </a:solidFill>
              </a:rPr>
              <a:t>1 Physical</a:t>
            </a:r>
          </a:p>
        </p:txBody>
      </p:sp>
      <p:sp>
        <p:nvSpPr>
          <p:cNvPr id="26" name="TextBox 25"/>
          <p:cNvSpPr txBox="1"/>
          <p:nvPr/>
        </p:nvSpPr>
        <p:spPr>
          <a:xfrm>
            <a:off x="4849601" y="4818658"/>
            <a:ext cx="1220078" cy="369332"/>
          </a:xfrm>
          <a:prstGeom prst="rect">
            <a:avLst/>
          </a:prstGeom>
          <a:noFill/>
        </p:spPr>
        <p:txBody>
          <a:bodyPr wrap="none" rtlCol="0">
            <a:spAutoFit/>
          </a:bodyPr>
          <a:lstStyle/>
          <a:p>
            <a:r>
              <a:rPr lang="en-US" dirty="0"/>
              <a:t>2 Data Link</a:t>
            </a:r>
          </a:p>
        </p:txBody>
      </p:sp>
      <p:sp>
        <p:nvSpPr>
          <p:cNvPr id="96" name="TextBox 95"/>
          <p:cNvSpPr txBox="1"/>
          <p:nvPr/>
        </p:nvSpPr>
        <p:spPr>
          <a:xfrm>
            <a:off x="9877980" y="2010393"/>
            <a:ext cx="1414939" cy="369332"/>
          </a:xfrm>
          <a:prstGeom prst="rect">
            <a:avLst/>
          </a:prstGeom>
          <a:noFill/>
        </p:spPr>
        <p:txBody>
          <a:bodyPr wrap="none" rtlCol="0">
            <a:spAutoFit/>
          </a:bodyPr>
          <a:lstStyle/>
          <a:p>
            <a:r>
              <a:rPr lang="en-US" dirty="0">
                <a:solidFill>
                  <a:schemeClr val="bg2"/>
                </a:solidFill>
              </a:rPr>
              <a:t>7 Application</a:t>
            </a:r>
          </a:p>
        </p:txBody>
      </p:sp>
      <p:sp>
        <p:nvSpPr>
          <p:cNvPr id="97" name="TextBox 96"/>
          <p:cNvSpPr txBox="1"/>
          <p:nvPr/>
        </p:nvSpPr>
        <p:spPr>
          <a:xfrm>
            <a:off x="9812064" y="2572046"/>
            <a:ext cx="1546770" cy="369332"/>
          </a:xfrm>
          <a:prstGeom prst="rect">
            <a:avLst/>
          </a:prstGeom>
          <a:noFill/>
        </p:spPr>
        <p:txBody>
          <a:bodyPr wrap="none" rtlCol="0">
            <a:spAutoFit/>
          </a:bodyPr>
          <a:lstStyle/>
          <a:p>
            <a:r>
              <a:rPr lang="en-US" dirty="0"/>
              <a:t>6 Presentation</a:t>
            </a:r>
          </a:p>
        </p:txBody>
      </p:sp>
      <p:sp>
        <p:nvSpPr>
          <p:cNvPr id="98" name="TextBox 97"/>
          <p:cNvSpPr txBox="1"/>
          <p:nvPr/>
        </p:nvSpPr>
        <p:spPr>
          <a:xfrm>
            <a:off x="10003463" y="4257005"/>
            <a:ext cx="1163973" cy="369332"/>
          </a:xfrm>
          <a:prstGeom prst="rect">
            <a:avLst/>
          </a:prstGeom>
          <a:noFill/>
        </p:spPr>
        <p:txBody>
          <a:bodyPr wrap="none" rtlCol="0">
            <a:spAutoFit/>
          </a:bodyPr>
          <a:lstStyle/>
          <a:p>
            <a:r>
              <a:rPr lang="en-US" dirty="0">
                <a:solidFill>
                  <a:schemeClr val="bg2"/>
                </a:solidFill>
              </a:rPr>
              <a:t>3 Network</a:t>
            </a:r>
          </a:p>
        </p:txBody>
      </p:sp>
      <p:sp>
        <p:nvSpPr>
          <p:cNvPr id="99" name="TextBox 98"/>
          <p:cNvSpPr txBox="1"/>
          <p:nvPr/>
        </p:nvSpPr>
        <p:spPr>
          <a:xfrm>
            <a:off x="9960022" y="3695352"/>
            <a:ext cx="1250855" cy="369332"/>
          </a:xfrm>
          <a:prstGeom prst="rect">
            <a:avLst/>
          </a:prstGeom>
          <a:noFill/>
        </p:spPr>
        <p:txBody>
          <a:bodyPr wrap="none" rtlCol="0">
            <a:spAutoFit/>
          </a:bodyPr>
          <a:lstStyle/>
          <a:p>
            <a:r>
              <a:rPr lang="en-US" dirty="0"/>
              <a:t>4 Transport</a:t>
            </a:r>
          </a:p>
        </p:txBody>
      </p:sp>
      <p:sp>
        <p:nvSpPr>
          <p:cNvPr id="100" name="TextBox 99"/>
          <p:cNvSpPr txBox="1"/>
          <p:nvPr/>
        </p:nvSpPr>
        <p:spPr>
          <a:xfrm>
            <a:off x="10059504" y="3133699"/>
            <a:ext cx="1051891" cy="369332"/>
          </a:xfrm>
          <a:prstGeom prst="rect">
            <a:avLst/>
          </a:prstGeom>
          <a:noFill/>
        </p:spPr>
        <p:txBody>
          <a:bodyPr wrap="none" rtlCol="0">
            <a:spAutoFit/>
          </a:bodyPr>
          <a:lstStyle/>
          <a:p>
            <a:r>
              <a:rPr lang="en-US" dirty="0">
                <a:solidFill>
                  <a:schemeClr val="bg2"/>
                </a:solidFill>
              </a:rPr>
              <a:t>5 Session</a:t>
            </a:r>
          </a:p>
        </p:txBody>
      </p:sp>
      <p:sp>
        <p:nvSpPr>
          <p:cNvPr id="101" name="TextBox 100"/>
          <p:cNvSpPr txBox="1"/>
          <p:nvPr/>
        </p:nvSpPr>
        <p:spPr>
          <a:xfrm>
            <a:off x="10038023" y="5380308"/>
            <a:ext cx="1094852" cy="369332"/>
          </a:xfrm>
          <a:prstGeom prst="rect">
            <a:avLst/>
          </a:prstGeom>
          <a:noFill/>
        </p:spPr>
        <p:txBody>
          <a:bodyPr wrap="none" rtlCol="0">
            <a:spAutoFit/>
          </a:bodyPr>
          <a:lstStyle/>
          <a:p>
            <a:r>
              <a:rPr lang="en-US" dirty="0">
                <a:solidFill>
                  <a:schemeClr val="bg2"/>
                </a:solidFill>
              </a:rPr>
              <a:t>1 Physical</a:t>
            </a:r>
          </a:p>
        </p:txBody>
      </p:sp>
      <p:sp>
        <p:nvSpPr>
          <p:cNvPr id="102" name="TextBox 101"/>
          <p:cNvSpPr txBox="1"/>
          <p:nvPr/>
        </p:nvSpPr>
        <p:spPr>
          <a:xfrm>
            <a:off x="9975410" y="4818658"/>
            <a:ext cx="1220078" cy="369332"/>
          </a:xfrm>
          <a:prstGeom prst="rect">
            <a:avLst/>
          </a:prstGeom>
          <a:noFill/>
        </p:spPr>
        <p:txBody>
          <a:bodyPr wrap="none" rtlCol="0">
            <a:spAutoFit/>
          </a:bodyPr>
          <a:lstStyle/>
          <a:p>
            <a:r>
              <a:rPr lang="en-US" dirty="0"/>
              <a:t>2 Data Link</a:t>
            </a:r>
          </a:p>
        </p:txBody>
      </p:sp>
      <p:sp>
        <p:nvSpPr>
          <p:cNvPr id="103" name="TextBox 102"/>
          <p:cNvSpPr txBox="1"/>
          <p:nvPr/>
        </p:nvSpPr>
        <p:spPr>
          <a:xfrm>
            <a:off x="5308569" y="1338572"/>
            <a:ext cx="301686" cy="369332"/>
          </a:xfrm>
          <a:prstGeom prst="rect">
            <a:avLst/>
          </a:prstGeom>
          <a:noFill/>
        </p:spPr>
        <p:txBody>
          <a:bodyPr wrap="none" rtlCol="0">
            <a:spAutoFit/>
          </a:bodyPr>
          <a:lstStyle/>
          <a:p>
            <a:r>
              <a:rPr lang="en-US" dirty="0"/>
              <a:t>1</a:t>
            </a:r>
          </a:p>
        </p:txBody>
      </p:sp>
      <p:sp>
        <p:nvSpPr>
          <p:cNvPr id="104" name="TextBox 103"/>
          <p:cNvSpPr txBox="1"/>
          <p:nvPr/>
        </p:nvSpPr>
        <p:spPr>
          <a:xfrm>
            <a:off x="10433019" y="1338572"/>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419882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1902" y="241300"/>
            <a:ext cx="3749842" cy="1325563"/>
          </a:xfrm>
        </p:spPr>
        <p:txBody>
          <a:bodyPr/>
          <a:lstStyle/>
          <a:p>
            <a:r>
              <a:rPr lang="en-US" dirty="0"/>
              <a:t>TCP/IP model</a:t>
            </a:r>
          </a:p>
        </p:txBody>
      </p:sp>
      <p:sp>
        <p:nvSpPr>
          <p:cNvPr id="2" name="Content Placeholder 1"/>
          <p:cNvSpPr>
            <a:spLocks noGrp="1"/>
          </p:cNvSpPr>
          <p:nvPr>
            <p:ph sz="half" idx="4294967295"/>
          </p:nvPr>
        </p:nvSpPr>
        <p:spPr>
          <a:xfrm>
            <a:off x="532038" y="2090389"/>
            <a:ext cx="3598863" cy="2302042"/>
          </a:xfrm>
        </p:spPr>
        <p:txBody>
          <a:bodyPr/>
          <a:lstStyle/>
          <a:p>
            <a:r>
              <a:rPr lang="en-US" dirty="0"/>
              <a:t>TCP/IP model is about making network connectivity more available.</a:t>
            </a:r>
          </a:p>
        </p:txBody>
      </p:sp>
      <p:grpSp>
        <p:nvGrpSpPr>
          <p:cNvPr id="6" name="Group 4"/>
          <p:cNvGrpSpPr>
            <a:grpSpLocks noChangeAspect="1"/>
          </p:cNvGrpSpPr>
          <p:nvPr/>
        </p:nvGrpSpPr>
        <p:grpSpPr bwMode="auto">
          <a:xfrm>
            <a:off x="6061644" y="2125364"/>
            <a:ext cx="3038475" cy="4048125"/>
            <a:chOff x="3025" y="1241"/>
            <a:chExt cx="1914" cy="2550"/>
          </a:xfrm>
        </p:grpSpPr>
        <p:sp>
          <p:nvSpPr>
            <p:cNvPr id="7" name="AutoShape 3"/>
            <p:cNvSpPr>
              <a:spLocks noChangeAspect="1" noChangeArrowheads="1" noTextEdit="1"/>
            </p:cNvSpPr>
            <p:nvPr/>
          </p:nvSpPr>
          <p:spPr bwMode="auto">
            <a:xfrm>
              <a:off x="3025" y="1241"/>
              <a:ext cx="1914" cy="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529" y="1249"/>
              <a:ext cx="1402" cy="1062"/>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529" y="2353"/>
              <a:ext cx="1402" cy="326"/>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529" y="2721"/>
              <a:ext cx="1402" cy="326"/>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529" y="3089"/>
              <a:ext cx="1402" cy="694"/>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TextBox 27"/>
          <p:cNvSpPr txBox="1"/>
          <p:nvPr/>
        </p:nvSpPr>
        <p:spPr>
          <a:xfrm>
            <a:off x="7124367" y="2841300"/>
            <a:ext cx="1639873" cy="400110"/>
          </a:xfrm>
          <a:prstGeom prst="rect">
            <a:avLst/>
          </a:prstGeom>
          <a:noFill/>
        </p:spPr>
        <p:txBody>
          <a:bodyPr wrap="none" rtlCol="0">
            <a:spAutoFit/>
          </a:bodyPr>
          <a:lstStyle/>
          <a:p>
            <a:r>
              <a:rPr lang="en-US" sz="2000" dirty="0">
                <a:solidFill>
                  <a:schemeClr val="bg2"/>
                </a:solidFill>
              </a:rPr>
              <a:t>Process layers</a:t>
            </a:r>
          </a:p>
        </p:txBody>
      </p:sp>
      <p:sp>
        <p:nvSpPr>
          <p:cNvPr id="29" name="TextBox 28"/>
          <p:cNvSpPr txBox="1"/>
          <p:nvPr/>
        </p:nvSpPr>
        <p:spPr>
          <a:xfrm>
            <a:off x="6865963" y="3961573"/>
            <a:ext cx="2156681" cy="400110"/>
          </a:xfrm>
          <a:prstGeom prst="rect">
            <a:avLst/>
          </a:prstGeom>
          <a:noFill/>
        </p:spPr>
        <p:txBody>
          <a:bodyPr wrap="none" rtlCol="0">
            <a:spAutoFit/>
          </a:bodyPr>
          <a:lstStyle/>
          <a:p>
            <a:r>
              <a:rPr lang="en-US" sz="2000" dirty="0"/>
              <a:t>Host-to-host layers</a:t>
            </a:r>
          </a:p>
        </p:txBody>
      </p:sp>
      <p:sp>
        <p:nvSpPr>
          <p:cNvPr id="30" name="TextBox 29"/>
          <p:cNvSpPr txBox="1"/>
          <p:nvPr/>
        </p:nvSpPr>
        <p:spPr>
          <a:xfrm>
            <a:off x="7073456" y="4542672"/>
            <a:ext cx="1741695" cy="400110"/>
          </a:xfrm>
          <a:prstGeom prst="rect">
            <a:avLst/>
          </a:prstGeom>
          <a:noFill/>
        </p:spPr>
        <p:txBody>
          <a:bodyPr wrap="none" rtlCol="0">
            <a:spAutoFit/>
          </a:bodyPr>
          <a:lstStyle/>
          <a:p>
            <a:r>
              <a:rPr lang="en-US" sz="2000" dirty="0">
                <a:solidFill>
                  <a:schemeClr val="bg2"/>
                </a:solidFill>
              </a:rPr>
              <a:t>Internet Layers</a:t>
            </a:r>
          </a:p>
        </p:txBody>
      </p:sp>
      <p:sp>
        <p:nvSpPr>
          <p:cNvPr id="31" name="TextBox 30"/>
          <p:cNvSpPr txBox="1"/>
          <p:nvPr/>
        </p:nvSpPr>
        <p:spPr>
          <a:xfrm>
            <a:off x="7037100" y="5274284"/>
            <a:ext cx="1814407" cy="707886"/>
          </a:xfrm>
          <a:prstGeom prst="rect">
            <a:avLst/>
          </a:prstGeom>
          <a:noFill/>
        </p:spPr>
        <p:txBody>
          <a:bodyPr wrap="none" rtlCol="0">
            <a:spAutoFit/>
          </a:bodyPr>
          <a:lstStyle/>
          <a:p>
            <a:pPr algn="ctr"/>
            <a:r>
              <a:rPr lang="en-US" sz="2000" dirty="0"/>
              <a:t>Network access</a:t>
            </a:r>
          </a:p>
          <a:p>
            <a:pPr algn="ctr"/>
            <a:r>
              <a:rPr lang="en-US" sz="2000" dirty="0"/>
              <a:t> Layers</a:t>
            </a:r>
          </a:p>
        </p:txBody>
      </p:sp>
    </p:spTree>
    <p:extLst>
      <p:ext uri="{BB962C8B-B14F-4D97-AF65-F5344CB8AC3E}">
        <p14:creationId xmlns:p14="http://schemas.microsoft.com/office/powerpoint/2010/main" val="1329843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844" y="355776"/>
            <a:ext cx="8064531" cy="1325563"/>
          </a:xfrm>
        </p:spPr>
        <p:txBody>
          <a:bodyPr/>
          <a:lstStyle/>
          <a:p>
            <a:r>
              <a:rPr lang="en-US" dirty="0"/>
              <a:t>Security controls at different layers</a:t>
            </a:r>
          </a:p>
        </p:txBody>
      </p:sp>
      <p:sp>
        <p:nvSpPr>
          <p:cNvPr id="11" name="Rectangle 9"/>
          <p:cNvSpPr>
            <a:spLocks noChangeArrowheads="1"/>
          </p:cNvSpPr>
          <p:nvPr/>
        </p:nvSpPr>
        <p:spPr bwMode="auto">
          <a:xfrm>
            <a:off x="1023938" y="1982788"/>
            <a:ext cx="1546225" cy="517525"/>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023938" y="2566988"/>
            <a:ext cx="1546225" cy="517525"/>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023938" y="3151188"/>
            <a:ext cx="1546225" cy="517525"/>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023938" y="3735388"/>
            <a:ext cx="1546225" cy="517525"/>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023938" y="4319588"/>
            <a:ext cx="1546225" cy="517525"/>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023938" y="4903788"/>
            <a:ext cx="1546225" cy="517525"/>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1023938" y="5487988"/>
            <a:ext cx="1546225" cy="517525"/>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p:nvGrpSpPr>
        <p:grpSpPr>
          <a:xfrm>
            <a:off x="9393238" y="1982788"/>
            <a:ext cx="2225675" cy="4022725"/>
            <a:chOff x="9393238" y="1982788"/>
            <a:chExt cx="2225675" cy="4022725"/>
          </a:xfrm>
        </p:grpSpPr>
        <p:sp>
          <p:nvSpPr>
            <p:cNvPr id="7" name="Rectangle 5"/>
            <p:cNvSpPr>
              <a:spLocks noChangeArrowheads="1"/>
            </p:cNvSpPr>
            <p:nvPr/>
          </p:nvSpPr>
          <p:spPr bwMode="auto">
            <a:xfrm>
              <a:off x="9393238" y="1982788"/>
              <a:ext cx="2225675" cy="1685925"/>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9393238" y="3735388"/>
              <a:ext cx="2225675" cy="517525"/>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9393238" y="4319588"/>
              <a:ext cx="2225675" cy="517525"/>
            </a:xfrm>
            <a:prstGeom prst="rect">
              <a:avLst/>
            </a:prstGeom>
            <a:solidFill>
              <a:srgbClr val="0F7DC2"/>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9393238" y="4903788"/>
              <a:ext cx="2225675" cy="1101725"/>
            </a:xfrm>
            <a:prstGeom prst="rect">
              <a:avLst/>
            </a:prstGeom>
            <a:solidFill>
              <a:srgbClr val="C6C6C5"/>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9651642" y="2684403"/>
              <a:ext cx="1639873" cy="400110"/>
            </a:xfrm>
            <a:prstGeom prst="rect">
              <a:avLst/>
            </a:prstGeom>
            <a:noFill/>
          </p:spPr>
          <p:txBody>
            <a:bodyPr wrap="none" rtlCol="0">
              <a:spAutoFit/>
            </a:bodyPr>
            <a:lstStyle/>
            <a:p>
              <a:r>
                <a:rPr lang="en-US" sz="2000" dirty="0">
                  <a:solidFill>
                    <a:schemeClr val="bg2"/>
                  </a:solidFill>
                </a:rPr>
                <a:t>Process layers</a:t>
              </a:r>
            </a:p>
          </p:txBody>
        </p:sp>
        <p:sp>
          <p:nvSpPr>
            <p:cNvPr id="27" name="TextBox 26"/>
            <p:cNvSpPr txBox="1"/>
            <p:nvPr/>
          </p:nvSpPr>
          <p:spPr>
            <a:xfrm>
              <a:off x="9393238" y="3804676"/>
              <a:ext cx="2156681" cy="400110"/>
            </a:xfrm>
            <a:prstGeom prst="rect">
              <a:avLst/>
            </a:prstGeom>
            <a:noFill/>
          </p:spPr>
          <p:txBody>
            <a:bodyPr wrap="none" rtlCol="0">
              <a:spAutoFit/>
            </a:bodyPr>
            <a:lstStyle/>
            <a:p>
              <a:r>
                <a:rPr lang="en-US" sz="2000" dirty="0"/>
                <a:t>Host-to-host layers</a:t>
              </a:r>
            </a:p>
          </p:txBody>
        </p:sp>
        <p:sp>
          <p:nvSpPr>
            <p:cNvPr id="28" name="TextBox 27"/>
            <p:cNvSpPr txBox="1"/>
            <p:nvPr/>
          </p:nvSpPr>
          <p:spPr>
            <a:xfrm>
              <a:off x="9600731" y="4385775"/>
              <a:ext cx="1693605" cy="400110"/>
            </a:xfrm>
            <a:prstGeom prst="rect">
              <a:avLst/>
            </a:prstGeom>
            <a:noFill/>
          </p:spPr>
          <p:txBody>
            <a:bodyPr wrap="none" rtlCol="0">
              <a:spAutoFit/>
            </a:bodyPr>
            <a:lstStyle/>
            <a:p>
              <a:r>
                <a:rPr lang="en-US" sz="2000" dirty="0">
                  <a:solidFill>
                    <a:schemeClr val="bg2"/>
                  </a:solidFill>
                </a:rPr>
                <a:t>Internet layers</a:t>
              </a:r>
            </a:p>
          </p:txBody>
        </p:sp>
        <p:sp>
          <p:nvSpPr>
            <p:cNvPr id="29" name="TextBox 28"/>
            <p:cNvSpPr txBox="1"/>
            <p:nvPr/>
          </p:nvSpPr>
          <p:spPr>
            <a:xfrm>
              <a:off x="9564375" y="5117387"/>
              <a:ext cx="1814407" cy="707886"/>
            </a:xfrm>
            <a:prstGeom prst="rect">
              <a:avLst/>
            </a:prstGeom>
            <a:noFill/>
          </p:spPr>
          <p:txBody>
            <a:bodyPr wrap="none" rtlCol="0">
              <a:spAutoFit/>
            </a:bodyPr>
            <a:lstStyle/>
            <a:p>
              <a:pPr algn="ctr"/>
              <a:r>
                <a:rPr lang="en-US" sz="2000" dirty="0"/>
                <a:t>Network access</a:t>
              </a:r>
            </a:p>
            <a:p>
              <a:pPr algn="ctr"/>
              <a:r>
                <a:rPr lang="en-US" sz="2000" dirty="0"/>
                <a:t> layers</a:t>
              </a:r>
            </a:p>
          </p:txBody>
        </p:sp>
      </p:grpSp>
      <p:sp>
        <p:nvSpPr>
          <p:cNvPr id="30" name="TextBox 29"/>
          <p:cNvSpPr txBox="1"/>
          <p:nvPr/>
        </p:nvSpPr>
        <p:spPr>
          <a:xfrm>
            <a:off x="1088753" y="2086026"/>
            <a:ext cx="1414939" cy="369332"/>
          </a:xfrm>
          <a:prstGeom prst="rect">
            <a:avLst/>
          </a:prstGeom>
          <a:noFill/>
        </p:spPr>
        <p:txBody>
          <a:bodyPr wrap="none" rtlCol="0">
            <a:spAutoFit/>
          </a:bodyPr>
          <a:lstStyle/>
          <a:p>
            <a:r>
              <a:rPr lang="en-US" dirty="0">
                <a:solidFill>
                  <a:schemeClr val="bg2"/>
                </a:solidFill>
              </a:rPr>
              <a:t>7 Application</a:t>
            </a:r>
          </a:p>
        </p:txBody>
      </p:sp>
      <p:sp>
        <p:nvSpPr>
          <p:cNvPr id="31" name="TextBox 30"/>
          <p:cNvSpPr txBox="1"/>
          <p:nvPr/>
        </p:nvSpPr>
        <p:spPr>
          <a:xfrm>
            <a:off x="1022837" y="2665369"/>
            <a:ext cx="1546770" cy="369332"/>
          </a:xfrm>
          <a:prstGeom prst="rect">
            <a:avLst/>
          </a:prstGeom>
          <a:noFill/>
        </p:spPr>
        <p:txBody>
          <a:bodyPr wrap="none" rtlCol="0">
            <a:spAutoFit/>
          </a:bodyPr>
          <a:lstStyle/>
          <a:p>
            <a:r>
              <a:rPr lang="en-US" dirty="0"/>
              <a:t>6 Presentation</a:t>
            </a:r>
          </a:p>
        </p:txBody>
      </p:sp>
      <p:sp>
        <p:nvSpPr>
          <p:cNvPr id="32" name="TextBox 31"/>
          <p:cNvSpPr txBox="1"/>
          <p:nvPr/>
        </p:nvSpPr>
        <p:spPr>
          <a:xfrm>
            <a:off x="1214236" y="4403398"/>
            <a:ext cx="1163973" cy="369332"/>
          </a:xfrm>
          <a:prstGeom prst="rect">
            <a:avLst/>
          </a:prstGeom>
          <a:noFill/>
        </p:spPr>
        <p:txBody>
          <a:bodyPr wrap="none" rtlCol="0">
            <a:spAutoFit/>
          </a:bodyPr>
          <a:lstStyle/>
          <a:p>
            <a:r>
              <a:rPr lang="en-US" dirty="0">
                <a:solidFill>
                  <a:schemeClr val="bg2"/>
                </a:solidFill>
              </a:rPr>
              <a:t>3 Network</a:t>
            </a:r>
          </a:p>
        </p:txBody>
      </p:sp>
      <p:sp>
        <p:nvSpPr>
          <p:cNvPr id="33" name="TextBox 32"/>
          <p:cNvSpPr txBox="1"/>
          <p:nvPr/>
        </p:nvSpPr>
        <p:spPr>
          <a:xfrm>
            <a:off x="1170795" y="3824055"/>
            <a:ext cx="1250855" cy="369332"/>
          </a:xfrm>
          <a:prstGeom prst="rect">
            <a:avLst/>
          </a:prstGeom>
          <a:noFill/>
        </p:spPr>
        <p:txBody>
          <a:bodyPr wrap="none" rtlCol="0">
            <a:spAutoFit/>
          </a:bodyPr>
          <a:lstStyle/>
          <a:p>
            <a:r>
              <a:rPr lang="en-US" dirty="0"/>
              <a:t>4 Transport</a:t>
            </a:r>
          </a:p>
        </p:txBody>
      </p:sp>
      <p:sp>
        <p:nvSpPr>
          <p:cNvPr id="34" name="TextBox 33"/>
          <p:cNvSpPr txBox="1"/>
          <p:nvPr/>
        </p:nvSpPr>
        <p:spPr>
          <a:xfrm>
            <a:off x="1270277" y="3244712"/>
            <a:ext cx="1051891" cy="369332"/>
          </a:xfrm>
          <a:prstGeom prst="rect">
            <a:avLst/>
          </a:prstGeom>
          <a:noFill/>
        </p:spPr>
        <p:txBody>
          <a:bodyPr wrap="none" rtlCol="0">
            <a:spAutoFit/>
          </a:bodyPr>
          <a:lstStyle/>
          <a:p>
            <a:r>
              <a:rPr lang="en-US" dirty="0">
                <a:solidFill>
                  <a:schemeClr val="bg2"/>
                </a:solidFill>
              </a:rPr>
              <a:t>5 Session</a:t>
            </a:r>
          </a:p>
        </p:txBody>
      </p:sp>
      <p:sp>
        <p:nvSpPr>
          <p:cNvPr id="35" name="TextBox 34"/>
          <p:cNvSpPr txBox="1"/>
          <p:nvPr/>
        </p:nvSpPr>
        <p:spPr>
          <a:xfrm>
            <a:off x="1248796" y="5562084"/>
            <a:ext cx="1094852" cy="369332"/>
          </a:xfrm>
          <a:prstGeom prst="rect">
            <a:avLst/>
          </a:prstGeom>
          <a:noFill/>
        </p:spPr>
        <p:txBody>
          <a:bodyPr wrap="none" rtlCol="0">
            <a:spAutoFit/>
          </a:bodyPr>
          <a:lstStyle/>
          <a:p>
            <a:r>
              <a:rPr lang="en-US" dirty="0">
                <a:solidFill>
                  <a:schemeClr val="bg2"/>
                </a:solidFill>
              </a:rPr>
              <a:t>1 Physical</a:t>
            </a:r>
          </a:p>
        </p:txBody>
      </p:sp>
      <p:sp>
        <p:nvSpPr>
          <p:cNvPr id="36" name="TextBox 35"/>
          <p:cNvSpPr txBox="1"/>
          <p:nvPr/>
        </p:nvSpPr>
        <p:spPr>
          <a:xfrm>
            <a:off x="1186183" y="4982741"/>
            <a:ext cx="1220078" cy="369332"/>
          </a:xfrm>
          <a:prstGeom prst="rect">
            <a:avLst/>
          </a:prstGeom>
          <a:noFill/>
        </p:spPr>
        <p:txBody>
          <a:bodyPr wrap="none" rtlCol="0">
            <a:spAutoFit/>
          </a:bodyPr>
          <a:lstStyle/>
          <a:p>
            <a:r>
              <a:rPr lang="en-US" dirty="0"/>
              <a:t>2 Data Link</a:t>
            </a:r>
          </a:p>
        </p:txBody>
      </p:sp>
      <p:sp>
        <p:nvSpPr>
          <p:cNvPr id="37" name="TextBox 36"/>
          <p:cNvSpPr txBox="1"/>
          <p:nvPr/>
        </p:nvSpPr>
        <p:spPr>
          <a:xfrm>
            <a:off x="3328867" y="1557278"/>
            <a:ext cx="1587742" cy="400110"/>
          </a:xfrm>
          <a:prstGeom prst="rect">
            <a:avLst/>
          </a:prstGeom>
          <a:noFill/>
        </p:spPr>
        <p:txBody>
          <a:bodyPr wrap="none" rtlCol="0">
            <a:spAutoFit/>
          </a:bodyPr>
          <a:lstStyle/>
          <a:p>
            <a:r>
              <a:rPr lang="en-US" sz="2000" dirty="0"/>
              <a:t>Cryptography</a:t>
            </a:r>
          </a:p>
        </p:txBody>
      </p:sp>
      <p:sp>
        <p:nvSpPr>
          <p:cNvPr id="38" name="TextBox 37"/>
          <p:cNvSpPr txBox="1"/>
          <p:nvPr/>
        </p:nvSpPr>
        <p:spPr>
          <a:xfrm>
            <a:off x="6922967" y="1557278"/>
            <a:ext cx="997837" cy="400110"/>
          </a:xfrm>
          <a:prstGeom prst="rect">
            <a:avLst/>
          </a:prstGeom>
          <a:noFill/>
        </p:spPr>
        <p:txBody>
          <a:bodyPr wrap="none" rtlCol="0">
            <a:spAutoFit/>
          </a:bodyPr>
          <a:lstStyle/>
          <a:p>
            <a:r>
              <a:rPr lang="en-US" sz="2000" dirty="0"/>
              <a:t>Firewall</a:t>
            </a:r>
          </a:p>
        </p:txBody>
      </p:sp>
      <p:grpSp>
        <p:nvGrpSpPr>
          <p:cNvPr id="2" name="Group 1"/>
          <p:cNvGrpSpPr/>
          <p:nvPr/>
        </p:nvGrpSpPr>
        <p:grpSpPr>
          <a:xfrm>
            <a:off x="2717801" y="4903788"/>
            <a:ext cx="2819400" cy="1101725"/>
            <a:chOff x="2717801" y="4903788"/>
            <a:chExt cx="2819400" cy="1101725"/>
          </a:xfrm>
        </p:grpSpPr>
        <p:sp>
          <p:nvSpPr>
            <p:cNvPr id="19" name="Rectangle 17"/>
            <p:cNvSpPr>
              <a:spLocks noChangeArrowheads="1"/>
            </p:cNvSpPr>
            <p:nvPr/>
          </p:nvSpPr>
          <p:spPr bwMode="auto">
            <a:xfrm>
              <a:off x="2717801" y="4903788"/>
              <a:ext cx="2819400" cy="1101725"/>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p:nvSpPr>
          <p:spPr>
            <a:xfrm>
              <a:off x="3325402" y="4986843"/>
              <a:ext cx="1395025" cy="369332"/>
            </a:xfrm>
            <a:prstGeom prst="rect">
              <a:avLst/>
            </a:prstGeom>
            <a:noFill/>
          </p:spPr>
          <p:txBody>
            <a:bodyPr wrap="square" rtlCol="0">
              <a:spAutoFit/>
            </a:bodyPr>
            <a:lstStyle/>
            <a:p>
              <a:r>
                <a:rPr lang="en-US" dirty="0"/>
                <a:t>WPA2, L2TP</a:t>
              </a:r>
            </a:p>
          </p:txBody>
        </p:sp>
      </p:grpSp>
      <p:grpSp>
        <p:nvGrpSpPr>
          <p:cNvPr id="55" name="Group 54"/>
          <p:cNvGrpSpPr/>
          <p:nvPr/>
        </p:nvGrpSpPr>
        <p:grpSpPr>
          <a:xfrm>
            <a:off x="5676901" y="4903788"/>
            <a:ext cx="3576638" cy="1101725"/>
            <a:chOff x="5676901" y="4903788"/>
            <a:chExt cx="3576638" cy="1101725"/>
          </a:xfrm>
        </p:grpSpPr>
        <p:sp>
          <p:nvSpPr>
            <p:cNvPr id="23" name="Rectangle 21"/>
            <p:cNvSpPr>
              <a:spLocks noChangeArrowheads="1"/>
            </p:cNvSpPr>
            <p:nvPr/>
          </p:nvSpPr>
          <p:spPr bwMode="auto">
            <a:xfrm>
              <a:off x="5676901" y="4903788"/>
              <a:ext cx="3576638" cy="1101725"/>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TextBox 39"/>
            <p:cNvSpPr txBox="1"/>
            <p:nvPr/>
          </p:nvSpPr>
          <p:spPr>
            <a:xfrm>
              <a:off x="5993728" y="4982741"/>
              <a:ext cx="1572880" cy="369332"/>
            </a:xfrm>
            <a:prstGeom prst="rect">
              <a:avLst/>
            </a:prstGeom>
            <a:noFill/>
          </p:spPr>
          <p:txBody>
            <a:bodyPr wrap="square" rtlCol="0">
              <a:spAutoFit/>
            </a:bodyPr>
            <a:lstStyle/>
            <a:p>
              <a:r>
                <a:rPr lang="en-US" dirty="0"/>
                <a:t>MAC address</a:t>
              </a:r>
            </a:p>
          </p:txBody>
        </p:sp>
      </p:grpSp>
      <p:grpSp>
        <p:nvGrpSpPr>
          <p:cNvPr id="5" name="Group 4"/>
          <p:cNvGrpSpPr/>
          <p:nvPr/>
        </p:nvGrpSpPr>
        <p:grpSpPr>
          <a:xfrm>
            <a:off x="2717801" y="4329113"/>
            <a:ext cx="2819400" cy="508000"/>
            <a:chOff x="2717801" y="4329113"/>
            <a:chExt cx="2819400" cy="508000"/>
          </a:xfrm>
        </p:grpSpPr>
        <p:sp>
          <p:nvSpPr>
            <p:cNvPr id="20" name="Rectangle 18"/>
            <p:cNvSpPr>
              <a:spLocks noChangeArrowheads="1"/>
            </p:cNvSpPr>
            <p:nvPr/>
          </p:nvSpPr>
          <p:spPr bwMode="auto">
            <a:xfrm>
              <a:off x="2717801" y="4329113"/>
              <a:ext cx="2819400" cy="508000"/>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3327126" y="4398740"/>
              <a:ext cx="1054968" cy="373990"/>
            </a:xfrm>
            <a:prstGeom prst="rect">
              <a:avLst/>
            </a:prstGeom>
            <a:noFill/>
          </p:spPr>
          <p:txBody>
            <a:bodyPr wrap="square" rtlCol="0">
              <a:spAutoFit/>
            </a:bodyPr>
            <a:lstStyle/>
            <a:p>
              <a:r>
                <a:rPr lang="en-US" dirty="0" err="1"/>
                <a:t>IPSec</a:t>
              </a:r>
              <a:endParaRPr lang="en-US" dirty="0"/>
            </a:p>
          </p:txBody>
        </p:sp>
      </p:grpSp>
      <p:grpSp>
        <p:nvGrpSpPr>
          <p:cNvPr id="56" name="Group 55"/>
          <p:cNvGrpSpPr/>
          <p:nvPr/>
        </p:nvGrpSpPr>
        <p:grpSpPr>
          <a:xfrm>
            <a:off x="5676901" y="4329113"/>
            <a:ext cx="3576638" cy="508000"/>
            <a:chOff x="5676901" y="4329113"/>
            <a:chExt cx="3576638" cy="508000"/>
          </a:xfrm>
        </p:grpSpPr>
        <p:sp>
          <p:nvSpPr>
            <p:cNvPr id="24" name="Rectangle 22"/>
            <p:cNvSpPr>
              <a:spLocks noChangeArrowheads="1"/>
            </p:cNvSpPr>
            <p:nvPr/>
          </p:nvSpPr>
          <p:spPr bwMode="auto">
            <a:xfrm>
              <a:off x="5676901" y="4329113"/>
              <a:ext cx="3576638" cy="508000"/>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975455" y="4385775"/>
              <a:ext cx="3225829" cy="369332"/>
            </a:xfrm>
            <a:prstGeom prst="rect">
              <a:avLst/>
            </a:prstGeom>
            <a:noFill/>
          </p:spPr>
          <p:txBody>
            <a:bodyPr wrap="square" rtlCol="0">
              <a:spAutoFit/>
            </a:bodyPr>
            <a:lstStyle/>
            <a:p>
              <a:r>
                <a:rPr lang="en-US" dirty="0"/>
                <a:t>IP address, protocol type, ASN</a:t>
              </a:r>
            </a:p>
          </p:txBody>
        </p:sp>
      </p:grpSp>
      <p:grpSp>
        <p:nvGrpSpPr>
          <p:cNvPr id="45" name="Group 44"/>
          <p:cNvGrpSpPr/>
          <p:nvPr/>
        </p:nvGrpSpPr>
        <p:grpSpPr>
          <a:xfrm>
            <a:off x="2717801" y="3738563"/>
            <a:ext cx="2819400" cy="508000"/>
            <a:chOff x="2717801" y="3738563"/>
            <a:chExt cx="2819400" cy="508000"/>
          </a:xfrm>
        </p:grpSpPr>
        <p:sp>
          <p:nvSpPr>
            <p:cNvPr id="21" name="Rectangle 19"/>
            <p:cNvSpPr>
              <a:spLocks noChangeArrowheads="1"/>
            </p:cNvSpPr>
            <p:nvPr/>
          </p:nvSpPr>
          <p:spPr bwMode="auto">
            <a:xfrm>
              <a:off x="2717801" y="3738563"/>
              <a:ext cx="2819400" cy="508000"/>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3327126" y="3815513"/>
              <a:ext cx="1521842" cy="369332"/>
            </a:xfrm>
            <a:prstGeom prst="rect">
              <a:avLst/>
            </a:prstGeom>
            <a:noFill/>
          </p:spPr>
          <p:txBody>
            <a:bodyPr wrap="square" rtlCol="0">
              <a:spAutoFit/>
            </a:bodyPr>
            <a:lstStyle/>
            <a:p>
              <a:r>
                <a:rPr lang="en-US" dirty="0"/>
                <a:t>SSL/TLS</a:t>
              </a:r>
            </a:p>
          </p:txBody>
        </p:sp>
      </p:grpSp>
      <p:grpSp>
        <p:nvGrpSpPr>
          <p:cNvPr id="57" name="Group 56"/>
          <p:cNvGrpSpPr/>
          <p:nvPr/>
        </p:nvGrpSpPr>
        <p:grpSpPr>
          <a:xfrm>
            <a:off x="5676901" y="3738563"/>
            <a:ext cx="3576638" cy="508000"/>
            <a:chOff x="5676901" y="3738563"/>
            <a:chExt cx="3576638" cy="508000"/>
          </a:xfrm>
        </p:grpSpPr>
        <p:sp>
          <p:nvSpPr>
            <p:cNvPr id="25" name="Rectangle 23"/>
            <p:cNvSpPr>
              <a:spLocks noChangeArrowheads="1"/>
            </p:cNvSpPr>
            <p:nvPr/>
          </p:nvSpPr>
          <p:spPr bwMode="auto">
            <a:xfrm>
              <a:off x="5676901" y="3738563"/>
              <a:ext cx="3576638" cy="508000"/>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TextBox 43"/>
            <p:cNvSpPr txBox="1"/>
            <p:nvPr/>
          </p:nvSpPr>
          <p:spPr>
            <a:xfrm>
              <a:off x="5972088" y="3824055"/>
              <a:ext cx="2377777" cy="369332"/>
            </a:xfrm>
            <a:prstGeom prst="rect">
              <a:avLst/>
            </a:prstGeom>
            <a:noFill/>
          </p:spPr>
          <p:txBody>
            <a:bodyPr wrap="square" rtlCol="0">
              <a:spAutoFit/>
            </a:bodyPr>
            <a:lstStyle/>
            <a:p>
              <a:r>
                <a:rPr lang="en-US" dirty="0"/>
                <a:t>TCP/UDP port numbers</a:t>
              </a:r>
            </a:p>
          </p:txBody>
        </p:sp>
      </p:grpSp>
      <p:grpSp>
        <p:nvGrpSpPr>
          <p:cNvPr id="54" name="Group 53"/>
          <p:cNvGrpSpPr/>
          <p:nvPr/>
        </p:nvGrpSpPr>
        <p:grpSpPr>
          <a:xfrm>
            <a:off x="2717801" y="1982788"/>
            <a:ext cx="2819400" cy="1685925"/>
            <a:chOff x="2717801" y="1982788"/>
            <a:chExt cx="2819400" cy="1685925"/>
          </a:xfrm>
        </p:grpSpPr>
        <p:sp>
          <p:nvSpPr>
            <p:cNvPr id="18" name="Rectangle 16"/>
            <p:cNvSpPr>
              <a:spLocks noChangeArrowheads="1"/>
            </p:cNvSpPr>
            <p:nvPr/>
          </p:nvSpPr>
          <p:spPr bwMode="auto">
            <a:xfrm>
              <a:off x="2717801" y="1982788"/>
              <a:ext cx="2819400" cy="1685925"/>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327126" y="3244712"/>
              <a:ext cx="1496493" cy="380247"/>
            </a:xfrm>
            <a:prstGeom prst="rect">
              <a:avLst/>
            </a:prstGeom>
            <a:noFill/>
          </p:spPr>
          <p:txBody>
            <a:bodyPr wrap="square" rtlCol="0">
              <a:spAutoFit/>
            </a:bodyPr>
            <a:lstStyle/>
            <a:p>
              <a:r>
                <a:rPr lang="en-US" dirty="0"/>
                <a:t>SSH</a:t>
              </a:r>
            </a:p>
          </p:txBody>
        </p:sp>
        <p:sp>
          <p:nvSpPr>
            <p:cNvPr id="47" name="TextBox 46"/>
            <p:cNvSpPr txBox="1"/>
            <p:nvPr/>
          </p:nvSpPr>
          <p:spPr>
            <a:xfrm>
              <a:off x="3326769" y="2079353"/>
              <a:ext cx="1741164" cy="369332"/>
            </a:xfrm>
            <a:prstGeom prst="rect">
              <a:avLst/>
            </a:prstGeom>
            <a:noFill/>
          </p:spPr>
          <p:txBody>
            <a:bodyPr wrap="square" rtlCol="0">
              <a:spAutoFit/>
            </a:bodyPr>
            <a:lstStyle/>
            <a:p>
              <a:r>
                <a:rPr lang="en-US" dirty="0"/>
                <a:t>S/MIME, PGP</a:t>
              </a:r>
            </a:p>
          </p:txBody>
        </p:sp>
      </p:grpSp>
      <p:grpSp>
        <p:nvGrpSpPr>
          <p:cNvPr id="58" name="Group 57"/>
          <p:cNvGrpSpPr/>
          <p:nvPr/>
        </p:nvGrpSpPr>
        <p:grpSpPr>
          <a:xfrm>
            <a:off x="5676901" y="1982788"/>
            <a:ext cx="3576638" cy="1685925"/>
            <a:chOff x="5676901" y="1982788"/>
            <a:chExt cx="3576638" cy="1685925"/>
          </a:xfrm>
        </p:grpSpPr>
        <p:sp>
          <p:nvSpPr>
            <p:cNvPr id="22" name="Rectangle 20"/>
            <p:cNvSpPr>
              <a:spLocks noChangeArrowheads="1"/>
            </p:cNvSpPr>
            <p:nvPr/>
          </p:nvSpPr>
          <p:spPr bwMode="auto">
            <a:xfrm>
              <a:off x="5676901" y="1982788"/>
              <a:ext cx="3576638" cy="1685925"/>
            </a:xfrm>
            <a:prstGeom prst="rect">
              <a:avLst/>
            </a:prstGeom>
            <a:solidFill>
              <a:srgbClr val="FFFFFF"/>
            </a:solidFill>
            <a:ln w="254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TextBox 47"/>
            <p:cNvSpPr txBox="1"/>
            <p:nvPr/>
          </p:nvSpPr>
          <p:spPr>
            <a:xfrm>
              <a:off x="5972088" y="3225872"/>
              <a:ext cx="3191376" cy="369332"/>
            </a:xfrm>
            <a:prstGeom prst="rect">
              <a:avLst/>
            </a:prstGeom>
            <a:noFill/>
          </p:spPr>
          <p:txBody>
            <a:bodyPr wrap="square" rtlCol="0">
              <a:spAutoFit/>
            </a:bodyPr>
            <a:lstStyle/>
            <a:p>
              <a:r>
                <a:rPr lang="en-US" dirty="0"/>
                <a:t>Circuit proxy, application proxy</a:t>
              </a:r>
            </a:p>
          </p:txBody>
        </p:sp>
        <p:sp>
          <p:nvSpPr>
            <p:cNvPr id="49" name="TextBox 48"/>
            <p:cNvSpPr txBox="1"/>
            <p:nvPr/>
          </p:nvSpPr>
          <p:spPr>
            <a:xfrm>
              <a:off x="5972088" y="2080040"/>
              <a:ext cx="2209449" cy="369332"/>
            </a:xfrm>
            <a:prstGeom prst="rect">
              <a:avLst/>
            </a:prstGeom>
            <a:noFill/>
          </p:spPr>
          <p:txBody>
            <a:bodyPr wrap="square" rtlCol="0">
              <a:spAutoFit/>
            </a:bodyPr>
            <a:lstStyle/>
            <a:p>
              <a:r>
                <a:rPr lang="en-US" dirty="0"/>
                <a:t>Host-based firewalls</a:t>
              </a:r>
            </a:p>
          </p:txBody>
        </p:sp>
      </p:grpSp>
      <p:grpSp>
        <p:nvGrpSpPr>
          <p:cNvPr id="60" name="Group 59"/>
          <p:cNvGrpSpPr/>
          <p:nvPr/>
        </p:nvGrpSpPr>
        <p:grpSpPr>
          <a:xfrm>
            <a:off x="3328867" y="6094999"/>
            <a:ext cx="5573864" cy="400110"/>
            <a:chOff x="3328867" y="6094999"/>
            <a:chExt cx="5573864" cy="400110"/>
          </a:xfrm>
        </p:grpSpPr>
        <p:sp>
          <p:nvSpPr>
            <p:cNvPr id="50" name="TextBox 49"/>
            <p:cNvSpPr txBox="1"/>
            <p:nvPr/>
          </p:nvSpPr>
          <p:spPr>
            <a:xfrm>
              <a:off x="3328867" y="6094999"/>
              <a:ext cx="594393" cy="400110"/>
            </a:xfrm>
            <a:prstGeom prst="rect">
              <a:avLst/>
            </a:prstGeom>
            <a:noFill/>
          </p:spPr>
          <p:txBody>
            <a:bodyPr wrap="none" rtlCol="0">
              <a:spAutoFit/>
            </a:bodyPr>
            <a:lstStyle/>
            <a:p>
              <a:r>
                <a:rPr lang="en-US" sz="2000" dirty="0"/>
                <a:t>CRC</a:t>
              </a:r>
            </a:p>
          </p:txBody>
        </p:sp>
        <p:sp>
          <p:nvSpPr>
            <p:cNvPr id="51" name="TextBox 50"/>
            <p:cNvSpPr txBox="1"/>
            <p:nvPr/>
          </p:nvSpPr>
          <p:spPr>
            <a:xfrm>
              <a:off x="4506120" y="6094999"/>
              <a:ext cx="1248290" cy="400110"/>
            </a:xfrm>
            <a:prstGeom prst="rect">
              <a:avLst/>
            </a:prstGeom>
            <a:noFill/>
          </p:spPr>
          <p:txBody>
            <a:bodyPr wrap="none" rtlCol="0">
              <a:spAutoFit/>
            </a:bodyPr>
            <a:lstStyle/>
            <a:p>
              <a:r>
                <a:rPr lang="en-US" sz="2000" dirty="0"/>
                <a:t>Checksum</a:t>
              </a:r>
            </a:p>
          </p:txBody>
        </p:sp>
        <p:sp>
          <p:nvSpPr>
            <p:cNvPr id="52" name="TextBox 51"/>
            <p:cNvSpPr txBox="1"/>
            <p:nvPr/>
          </p:nvSpPr>
          <p:spPr>
            <a:xfrm>
              <a:off x="6605056" y="6094999"/>
              <a:ext cx="555921" cy="400110"/>
            </a:xfrm>
            <a:prstGeom prst="rect">
              <a:avLst/>
            </a:prstGeom>
            <a:noFill/>
          </p:spPr>
          <p:txBody>
            <a:bodyPr wrap="none" rtlCol="0">
              <a:spAutoFit/>
            </a:bodyPr>
            <a:lstStyle/>
            <a:p>
              <a:r>
                <a:rPr lang="en-US" sz="2000" dirty="0"/>
                <a:t>FCS</a:t>
              </a:r>
            </a:p>
          </p:txBody>
        </p:sp>
        <p:sp>
          <p:nvSpPr>
            <p:cNvPr id="53" name="TextBox 52"/>
            <p:cNvSpPr txBox="1"/>
            <p:nvPr/>
          </p:nvSpPr>
          <p:spPr>
            <a:xfrm>
              <a:off x="8054678" y="6094999"/>
              <a:ext cx="848053" cy="400110"/>
            </a:xfrm>
            <a:prstGeom prst="rect">
              <a:avLst/>
            </a:prstGeom>
            <a:noFill/>
          </p:spPr>
          <p:txBody>
            <a:bodyPr wrap="none" rtlCol="0">
              <a:spAutoFit/>
            </a:bodyPr>
            <a:lstStyle/>
            <a:p>
              <a:r>
                <a:rPr lang="en-US" sz="2000" dirty="0"/>
                <a:t>HMAC</a:t>
              </a:r>
            </a:p>
          </p:txBody>
        </p:sp>
      </p:grpSp>
      <p:grpSp>
        <p:nvGrpSpPr>
          <p:cNvPr id="66" name="Group 65"/>
          <p:cNvGrpSpPr/>
          <p:nvPr/>
        </p:nvGrpSpPr>
        <p:grpSpPr>
          <a:xfrm>
            <a:off x="116828" y="6233842"/>
            <a:ext cx="301752" cy="301752"/>
            <a:chOff x="102164" y="225469"/>
            <a:chExt cx="301582" cy="301582"/>
          </a:xfrm>
        </p:grpSpPr>
        <p:sp>
          <p:nvSpPr>
            <p:cNvPr id="67" name="5-Point Star 66"/>
            <p:cNvSpPr/>
            <p:nvPr/>
          </p:nvSpPr>
          <p:spPr>
            <a:xfrm>
              <a:off x="102164" y="225469"/>
              <a:ext cx="301582" cy="301582"/>
            </a:xfrm>
            <a:prstGeom prst="star5">
              <a:avLst/>
            </a:prstGeom>
            <a:solidFill>
              <a:schemeClr val="accent6">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247644" y="269349"/>
              <a:ext cx="112221" cy="112221"/>
              <a:chOff x="10405991" y="4814848"/>
              <a:chExt cx="457200" cy="457200"/>
            </a:xfrm>
          </p:grpSpPr>
          <p:sp>
            <p:nvSpPr>
              <p:cNvPr id="69" name="Oval 68"/>
              <p:cNvSpPr/>
              <p:nvPr/>
            </p:nvSpPr>
            <p:spPr>
              <a:xfrm>
                <a:off x="10405991" y="4814848"/>
                <a:ext cx="457200" cy="457200"/>
              </a:xfrm>
              <a:prstGeom prst="ellipse">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a:spLocks noChangeAspect="1"/>
              </p:cNvSpPr>
              <p:nvPr/>
            </p:nvSpPr>
            <p:spPr>
              <a:xfrm rot="5400000">
                <a:off x="10543985" y="4944275"/>
                <a:ext cx="223392" cy="186164"/>
              </a:xfrm>
              <a:prstGeom prst="triangle">
                <a:avLst/>
              </a:prstGeom>
              <a:solidFill>
                <a:schemeClr val="accent6">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515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8524" y="270547"/>
            <a:ext cx="10515600" cy="1325563"/>
          </a:xfrm>
        </p:spPr>
        <p:txBody>
          <a:bodyPr/>
          <a:lstStyle/>
          <a:p>
            <a:r>
              <a:rPr lang="en-US" dirty="0"/>
              <a:t>Network devices</a:t>
            </a:r>
          </a:p>
        </p:txBody>
      </p:sp>
      <p:sp>
        <p:nvSpPr>
          <p:cNvPr id="7" name="AutoShape 3"/>
          <p:cNvSpPr>
            <a:spLocks noChangeAspect="1" noChangeArrowheads="1" noTextEdit="1"/>
          </p:cNvSpPr>
          <p:nvPr/>
        </p:nvSpPr>
        <p:spPr bwMode="auto">
          <a:xfrm>
            <a:off x="1715846" y="2289248"/>
            <a:ext cx="611187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p:cNvGrpSpPr/>
          <p:nvPr/>
        </p:nvGrpSpPr>
        <p:grpSpPr>
          <a:xfrm>
            <a:off x="1722196" y="3559248"/>
            <a:ext cx="723900" cy="723900"/>
            <a:chOff x="1857106" y="3049588"/>
            <a:chExt cx="723900" cy="723900"/>
          </a:xfrm>
        </p:grpSpPr>
        <p:sp>
          <p:nvSpPr>
            <p:cNvPr id="8" name="Rectangle 5"/>
            <p:cNvSpPr>
              <a:spLocks noChangeArrowheads="1"/>
            </p:cNvSpPr>
            <p:nvPr/>
          </p:nvSpPr>
          <p:spPr bwMode="auto">
            <a:xfrm>
              <a:off x="1857106" y="3049588"/>
              <a:ext cx="723900" cy="723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1857106" y="3049588"/>
              <a:ext cx="723900" cy="723900"/>
            </a:xfrm>
            <a:custGeom>
              <a:avLst/>
              <a:gdLst>
                <a:gd name="T0" fmla="*/ 334 w 456"/>
                <a:gd name="T1" fmla="*/ 264 h 456"/>
                <a:gd name="T2" fmla="*/ 334 w 456"/>
                <a:gd name="T3" fmla="*/ 220 h 456"/>
                <a:gd name="T4" fmla="*/ 138 w 456"/>
                <a:gd name="T5" fmla="*/ 220 h 456"/>
                <a:gd name="T6" fmla="*/ 138 w 456"/>
                <a:gd name="T7" fmla="*/ 154 h 456"/>
                <a:gd name="T8" fmla="*/ 334 w 456"/>
                <a:gd name="T9" fmla="*/ 154 h 456"/>
                <a:gd name="T10" fmla="*/ 334 w 456"/>
                <a:gd name="T11" fmla="*/ 110 h 456"/>
                <a:gd name="T12" fmla="*/ 456 w 456"/>
                <a:gd name="T13" fmla="*/ 184 h 456"/>
                <a:gd name="T14" fmla="*/ 456 w 456"/>
                <a:gd name="T15" fmla="*/ 0 h 456"/>
                <a:gd name="T16" fmla="*/ 0 w 456"/>
                <a:gd name="T17" fmla="*/ 0 h 456"/>
                <a:gd name="T18" fmla="*/ 0 w 456"/>
                <a:gd name="T19" fmla="*/ 268 h 456"/>
                <a:gd name="T20" fmla="*/ 122 w 456"/>
                <a:gd name="T21" fmla="*/ 192 h 456"/>
                <a:gd name="T22" fmla="*/ 122 w 456"/>
                <a:gd name="T23" fmla="*/ 236 h 456"/>
                <a:gd name="T24" fmla="*/ 314 w 456"/>
                <a:gd name="T25" fmla="*/ 236 h 456"/>
                <a:gd name="T26" fmla="*/ 314 w 456"/>
                <a:gd name="T27" fmla="*/ 302 h 456"/>
                <a:gd name="T28" fmla="*/ 122 w 456"/>
                <a:gd name="T29" fmla="*/ 302 h 456"/>
                <a:gd name="T30" fmla="*/ 122 w 456"/>
                <a:gd name="T31" fmla="*/ 346 h 456"/>
                <a:gd name="T32" fmla="*/ 0 w 456"/>
                <a:gd name="T33" fmla="*/ 272 h 456"/>
                <a:gd name="T34" fmla="*/ 0 w 456"/>
                <a:gd name="T35" fmla="*/ 456 h 456"/>
                <a:gd name="T36" fmla="*/ 456 w 456"/>
                <a:gd name="T37" fmla="*/ 456 h 456"/>
                <a:gd name="T38" fmla="*/ 456 w 456"/>
                <a:gd name="T39" fmla="*/ 190 h 456"/>
                <a:gd name="T40" fmla="*/ 334 w 456"/>
                <a:gd name="T41" fmla="*/ 264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456">
                  <a:moveTo>
                    <a:pt x="334" y="264"/>
                  </a:moveTo>
                  <a:lnTo>
                    <a:pt x="334" y="220"/>
                  </a:lnTo>
                  <a:lnTo>
                    <a:pt x="138" y="220"/>
                  </a:lnTo>
                  <a:lnTo>
                    <a:pt x="138" y="154"/>
                  </a:lnTo>
                  <a:lnTo>
                    <a:pt x="334" y="154"/>
                  </a:lnTo>
                  <a:lnTo>
                    <a:pt x="334" y="110"/>
                  </a:lnTo>
                  <a:lnTo>
                    <a:pt x="456" y="184"/>
                  </a:lnTo>
                  <a:lnTo>
                    <a:pt x="456" y="0"/>
                  </a:lnTo>
                  <a:lnTo>
                    <a:pt x="0" y="0"/>
                  </a:lnTo>
                  <a:lnTo>
                    <a:pt x="0" y="268"/>
                  </a:lnTo>
                  <a:lnTo>
                    <a:pt x="122" y="192"/>
                  </a:lnTo>
                  <a:lnTo>
                    <a:pt x="122" y="236"/>
                  </a:lnTo>
                  <a:lnTo>
                    <a:pt x="314" y="236"/>
                  </a:lnTo>
                  <a:lnTo>
                    <a:pt x="314" y="302"/>
                  </a:lnTo>
                  <a:lnTo>
                    <a:pt x="122" y="302"/>
                  </a:lnTo>
                  <a:lnTo>
                    <a:pt x="122" y="346"/>
                  </a:lnTo>
                  <a:lnTo>
                    <a:pt x="0" y="272"/>
                  </a:lnTo>
                  <a:lnTo>
                    <a:pt x="0" y="456"/>
                  </a:lnTo>
                  <a:lnTo>
                    <a:pt x="456" y="456"/>
                  </a:lnTo>
                  <a:lnTo>
                    <a:pt x="456" y="190"/>
                  </a:lnTo>
                  <a:lnTo>
                    <a:pt x="334" y="26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82"/>
          <p:cNvGrpSpPr/>
          <p:nvPr/>
        </p:nvGrpSpPr>
        <p:grpSpPr>
          <a:xfrm>
            <a:off x="1741246" y="2305123"/>
            <a:ext cx="688975" cy="688975"/>
            <a:chOff x="1876156" y="1795463"/>
            <a:chExt cx="688975" cy="688975"/>
          </a:xfrm>
        </p:grpSpPr>
        <p:sp>
          <p:nvSpPr>
            <p:cNvPr id="10" name="Freeform 7"/>
            <p:cNvSpPr>
              <a:spLocks/>
            </p:cNvSpPr>
            <p:nvPr/>
          </p:nvSpPr>
          <p:spPr bwMode="auto">
            <a:xfrm>
              <a:off x="1876156" y="1795463"/>
              <a:ext cx="688975" cy="688975"/>
            </a:xfrm>
            <a:custGeom>
              <a:avLst/>
              <a:gdLst>
                <a:gd name="T0" fmla="*/ 434 w 434"/>
                <a:gd name="T1" fmla="*/ 216 h 434"/>
                <a:gd name="T2" fmla="*/ 428 w 434"/>
                <a:gd name="T3" fmla="*/ 260 h 434"/>
                <a:gd name="T4" fmla="*/ 416 w 434"/>
                <a:gd name="T5" fmla="*/ 302 h 434"/>
                <a:gd name="T6" fmla="*/ 396 w 434"/>
                <a:gd name="T7" fmla="*/ 338 h 434"/>
                <a:gd name="T8" fmla="*/ 370 w 434"/>
                <a:gd name="T9" fmla="*/ 370 h 434"/>
                <a:gd name="T10" fmla="*/ 338 w 434"/>
                <a:gd name="T11" fmla="*/ 396 h 434"/>
                <a:gd name="T12" fmla="*/ 300 w 434"/>
                <a:gd name="T13" fmla="*/ 416 h 434"/>
                <a:gd name="T14" fmla="*/ 260 w 434"/>
                <a:gd name="T15" fmla="*/ 430 h 434"/>
                <a:gd name="T16" fmla="*/ 216 w 434"/>
                <a:gd name="T17" fmla="*/ 434 h 434"/>
                <a:gd name="T18" fmla="*/ 194 w 434"/>
                <a:gd name="T19" fmla="*/ 432 h 434"/>
                <a:gd name="T20" fmla="*/ 152 w 434"/>
                <a:gd name="T21" fmla="*/ 424 h 434"/>
                <a:gd name="T22" fmla="*/ 112 w 434"/>
                <a:gd name="T23" fmla="*/ 408 h 434"/>
                <a:gd name="T24" fmla="*/ 78 w 434"/>
                <a:gd name="T25" fmla="*/ 384 h 434"/>
                <a:gd name="T26" fmla="*/ 48 w 434"/>
                <a:gd name="T27" fmla="*/ 354 h 434"/>
                <a:gd name="T28" fmla="*/ 26 w 434"/>
                <a:gd name="T29" fmla="*/ 320 h 434"/>
                <a:gd name="T30" fmla="*/ 10 w 434"/>
                <a:gd name="T31" fmla="*/ 282 h 434"/>
                <a:gd name="T32" fmla="*/ 0 w 434"/>
                <a:gd name="T33" fmla="*/ 238 h 434"/>
                <a:gd name="T34" fmla="*/ 0 w 434"/>
                <a:gd name="T35" fmla="*/ 216 h 434"/>
                <a:gd name="T36" fmla="*/ 4 w 434"/>
                <a:gd name="T37" fmla="*/ 172 h 434"/>
                <a:gd name="T38" fmla="*/ 16 w 434"/>
                <a:gd name="T39" fmla="*/ 132 h 434"/>
                <a:gd name="T40" fmla="*/ 36 w 434"/>
                <a:gd name="T41" fmla="*/ 96 h 434"/>
                <a:gd name="T42" fmla="*/ 62 w 434"/>
                <a:gd name="T43" fmla="*/ 64 h 434"/>
                <a:gd name="T44" fmla="*/ 94 w 434"/>
                <a:gd name="T45" fmla="*/ 36 h 434"/>
                <a:gd name="T46" fmla="*/ 132 w 434"/>
                <a:gd name="T47" fmla="*/ 16 h 434"/>
                <a:gd name="T48" fmla="*/ 172 w 434"/>
                <a:gd name="T49" fmla="*/ 4 h 434"/>
                <a:gd name="T50" fmla="*/ 216 w 434"/>
                <a:gd name="T51" fmla="*/ 0 h 434"/>
                <a:gd name="T52" fmla="*/ 238 w 434"/>
                <a:gd name="T53" fmla="*/ 0 h 434"/>
                <a:gd name="T54" fmla="*/ 280 w 434"/>
                <a:gd name="T55" fmla="*/ 10 h 434"/>
                <a:gd name="T56" fmla="*/ 320 w 434"/>
                <a:gd name="T57" fmla="*/ 26 h 434"/>
                <a:gd name="T58" fmla="*/ 354 w 434"/>
                <a:gd name="T59" fmla="*/ 50 h 434"/>
                <a:gd name="T60" fmla="*/ 384 w 434"/>
                <a:gd name="T61" fmla="*/ 78 h 434"/>
                <a:gd name="T62" fmla="*/ 406 w 434"/>
                <a:gd name="T63" fmla="*/ 114 h 434"/>
                <a:gd name="T64" fmla="*/ 424 w 434"/>
                <a:gd name="T65" fmla="*/ 152 h 434"/>
                <a:gd name="T66" fmla="*/ 432 w 434"/>
                <a:gd name="T67" fmla="*/ 194 h 434"/>
                <a:gd name="T68" fmla="*/ 434 w 434"/>
                <a:gd name="T69" fmla="*/ 2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4">
                  <a:moveTo>
                    <a:pt x="434" y="216"/>
                  </a:moveTo>
                  <a:lnTo>
                    <a:pt x="434" y="216"/>
                  </a:lnTo>
                  <a:lnTo>
                    <a:pt x="432" y="238"/>
                  </a:lnTo>
                  <a:lnTo>
                    <a:pt x="428" y="260"/>
                  </a:lnTo>
                  <a:lnTo>
                    <a:pt x="424" y="282"/>
                  </a:lnTo>
                  <a:lnTo>
                    <a:pt x="416" y="302"/>
                  </a:lnTo>
                  <a:lnTo>
                    <a:pt x="406" y="320"/>
                  </a:lnTo>
                  <a:lnTo>
                    <a:pt x="396" y="338"/>
                  </a:lnTo>
                  <a:lnTo>
                    <a:pt x="384" y="354"/>
                  </a:lnTo>
                  <a:lnTo>
                    <a:pt x="370" y="370"/>
                  </a:lnTo>
                  <a:lnTo>
                    <a:pt x="354" y="384"/>
                  </a:lnTo>
                  <a:lnTo>
                    <a:pt x="338" y="396"/>
                  </a:lnTo>
                  <a:lnTo>
                    <a:pt x="320" y="408"/>
                  </a:lnTo>
                  <a:lnTo>
                    <a:pt x="300" y="416"/>
                  </a:lnTo>
                  <a:lnTo>
                    <a:pt x="280" y="424"/>
                  </a:lnTo>
                  <a:lnTo>
                    <a:pt x="260" y="430"/>
                  </a:lnTo>
                  <a:lnTo>
                    <a:pt x="238" y="432"/>
                  </a:lnTo>
                  <a:lnTo>
                    <a:pt x="216" y="434"/>
                  </a:lnTo>
                  <a:lnTo>
                    <a:pt x="216" y="434"/>
                  </a:lnTo>
                  <a:lnTo>
                    <a:pt x="194" y="432"/>
                  </a:lnTo>
                  <a:lnTo>
                    <a:pt x="172" y="430"/>
                  </a:lnTo>
                  <a:lnTo>
                    <a:pt x="152" y="424"/>
                  </a:lnTo>
                  <a:lnTo>
                    <a:pt x="132" y="416"/>
                  </a:lnTo>
                  <a:lnTo>
                    <a:pt x="112" y="408"/>
                  </a:lnTo>
                  <a:lnTo>
                    <a:pt x="94" y="396"/>
                  </a:lnTo>
                  <a:lnTo>
                    <a:pt x="78" y="384"/>
                  </a:lnTo>
                  <a:lnTo>
                    <a:pt x="62" y="370"/>
                  </a:lnTo>
                  <a:lnTo>
                    <a:pt x="48" y="354"/>
                  </a:lnTo>
                  <a:lnTo>
                    <a:pt x="36" y="338"/>
                  </a:lnTo>
                  <a:lnTo>
                    <a:pt x="26" y="320"/>
                  </a:lnTo>
                  <a:lnTo>
                    <a:pt x="16" y="302"/>
                  </a:lnTo>
                  <a:lnTo>
                    <a:pt x="10" y="282"/>
                  </a:lnTo>
                  <a:lnTo>
                    <a:pt x="4" y="260"/>
                  </a:lnTo>
                  <a:lnTo>
                    <a:pt x="0" y="238"/>
                  </a:lnTo>
                  <a:lnTo>
                    <a:pt x="0" y="216"/>
                  </a:lnTo>
                  <a:lnTo>
                    <a:pt x="0" y="216"/>
                  </a:lnTo>
                  <a:lnTo>
                    <a:pt x="0" y="194"/>
                  </a:lnTo>
                  <a:lnTo>
                    <a:pt x="4" y="172"/>
                  </a:lnTo>
                  <a:lnTo>
                    <a:pt x="10" y="152"/>
                  </a:lnTo>
                  <a:lnTo>
                    <a:pt x="16" y="132"/>
                  </a:lnTo>
                  <a:lnTo>
                    <a:pt x="26" y="114"/>
                  </a:lnTo>
                  <a:lnTo>
                    <a:pt x="36" y="96"/>
                  </a:lnTo>
                  <a:lnTo>
                    <a:pt x="48" y="78"/>
                  </a:lnTo>
                  <a:lnTo>
                    <a:pt x="62" y="64"/>
                  </a:lnTo>
                  <a:lnTo>
                    <a:pt x="78" y="50"/>
                  </a:lnTo>
                  <a:lnTo>
                    <a:pt x="94" y="36"/>
                  </a:lnTo>
                  <a:lnTo>
                    <a:pt x="112" y="26"/>
                  </a:lnTo>
                  <a:lnTo>
                    <a:pt x="132" y="16"/>
                  </a:lnTo>
                  <a:lnTo>
                    <a:pt x="152" y="10"/>
                  </a:lnTo>
                  <a:lnTo>
                    <a:pt x="172" y="4"/>
                  </a:lnTo>
                  <a:lnTo>
                    <a:pt x="194" y="0"/>
                  </a:lnTo>
                  <a:lnTo>
                    <a:pt x="216" y="0"/>
                  </a:lnTo>
                  <a:lnTo>
                    <a:pt x="216" y="0"/>
                  </a:lnTo>
                  <a:lnTo>
                    <a:pt x="238" y="0"/>
                  </a:lnTo>
                  <a:lnTo>
                    <a:pt x="260" y="4"/>
                  </a:lnTo>
                  <a:lnTo>
                    <a:pt x="280" y="10"/>
                  </a:lnTo>
                  <a:lnTo>
                    <a:pt x="300" y="16"/>
                  </a:lnTo>
                  <a:lnTo>
                    <a:pt x="320" y="26"/>
                  </a:lnTo>
                  <a:lnTo>
                    <a:pt x="338" y="36"/>
                  </a:lnTo>
                  <a:lnTo>
                    <a:pt x="354" y="50"/>
                  </a:lnTo>
                  <a:lnTo>
                    <a:pt x="370" y="64"/>
                  </a:lnTo>
                  <a:lnTo>
                    <a:pt x="384" y="78"/>
                  </a:lnTo>
                  <a:lnTo>
                    <a:pt x="396" y="96"/>
                  </a:lnTo>
                  <a:lnTo>
                    <a:pt x="406" y="114"/>
                  </a:lnTo>
                  <a:lnTo>
                    <a:pt x="416" y="132"/>
                  </a:lnTo>
                  <a:lnTo>
                    <a:pt x="424" y="152"/>
                  </a:lnTo>
                  <a:lnTo>
                    <a:pt x="428" y="172"/>
                  </a:lnTo>
                  <a:lnTo>
                    <a:pt x="432" y="194"/>
                  </a:lnTo>
                  <a:lnTo>
                    <a:pt x="434" y="216"/>
                  </a:lnTo>
                  <a:lnTo>
                    <a:pt x="434"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879331" y="1798638"/>
              <a:ext cx="679450" cy="685800"/>
            </a:xfrm>
            <a:custGeom>
              <a:avLst/>
              <a:gdLst>
                <a:gd name="T0" fmla="*/ 274 w 428"/>
                <a:gd name="T1" fmla="*/ 102 h 432"/>
                <a:gd name="T2" fmla="*/ 246 w 428"/>
                <a:gd name="T3" fmla="*/ 164 h 432"/>
                <a:gd name="T4" fmla="*/ 184 w 428"/>
                <a:gd name="T5" fmla="*/ 102 h 432"/>
                <a:gd name="T6" fmla="*/ 214 w 428"/>
                <a:gd name="T7" fmla="*/ 0 h 432"/>
                <a:gd name="T8" fmla="*/ 194 w 428"/>
                <a:gd name="T9" fmla="*/ 0 h 432"/>
                <a:gd name="T10" fmla="*/ 156 w 428"/>
                <a:gd name="T11" fmla="*/ 8 h 432"/>
                <a:gd name="T12" fmla="*/ 120 w 428"/>
                <a:gd name="T13" fmla="*/ 22 h 432"/>
                <a:gd name="T14" fmla="*/ 86 w 428"/>
                <a:gd name="T15" fmla="*/ 40 h 432"/>
                <a:gd name="T16" fmla="*/ 58 w 428"/>
                <a:gd name="T17" fmla="*/ 66 h 432"/>
                <a:gd name="T18" fmla="*/ 34 w 428"/>
                <a:gd name="T19" fmla="*/ 96 h 432"/>
                <a:gd name="T20" fmla="*/ 16 w 428"/>
                <a:gd name="T21" fmla="*/ 128 h 432"/>
                <a:gd name="T22" fmla="*/ 4 w 428"/>
                <a:gd name="T23" fmla="*/ 166 h 432"/>
                <a:gd name="T24" fmla="*/ 62 w 428"/>
                <a:gd name="T25" fmla="*/ 184 h 432"/>
                <a:gd name="T26" fmla="*/ 164 w 428"/>
                <a:gd name="T27" fmla="*/ 216 h 432"/>
                <a:gd name="T28" fmla="*/ 62 w 428"/>
                <a:gd name="T29" fmla="*/ 246 h 432"/>
                <a:gd name="T30" fmla="*/ 0 w 428"/>
                <a:gd name="T31" fmla="*/ 246 h 432"/>
                <a:gd name="T32" fmla="*/ 10 w 428"/>
                <a:gd name="T33" fmla="*/ 284 h 432"/>
                <a:gd name="T34" fmla="*/ 24 w 428"/>
                <a:gd name="T35" fmla="*/ 320 h 432"/>
                <a:gd name="T36" fmla="*/ 46 w 428"/>
                <a:gd name="T37" fmla="*/ 352 h 432"/>
                <a:gd name="T38" fmla="*/ 72 w 428"/>
                <a:gd name="T39" fmla="*/ 378 h 432"/>
                <a:gd name="T40" fmla="*/ 102 w 428"/>
                <a:gd name="T41" fmla="*/ 400 h 432"/>
                <a:gd name="T42" fmla="*/ 136 w 428"/>
                <a:gd name="T43" fmla="*/ 418 h 432"/>
                <a:gd name="T44" fmla="*/ 174 w 428"/>
                <a:gd name="T45" fmla="*/ 428 h 432"/>
                <a:gd name="T46" fmla="*/ 214 w 428"/>
                <a:gd name="T47" fmla="*/ 432 h 432"/>
                <a:gd name="T48" fmla="*/ 184 w 428"/>
                <a:gd name="T49" fmla="*/ 330 h 432"/>
                <a:gd name="T50" fmla="*/ 246 w 428"/>
                <a:gd name="T51" fmla="*/ 266 h 432"/>
                <a:gd name="T52" fmla="*/ 274 w 428"/>
                <a:gd name="T53" fmla="*/ 330 h 432"/>
                <a:gd name="T54" fmla="*/ 214 w 428"/>
                <a:gd name="T55" fmla="*/ 432 h 432"/>
                <a:gd name="T56" fmla="*/ 254 w 428"/>
                <a:gd name="T57" fmla="*/ 428 h 432"/>
                <a:gd name="T58" fmla="*/ 292 w 428"/>
                <a:gd name="T59" fmla="*/ 418 h 432"/>
                <a:gd name="T60" fmla="*/ 326 w 428"/>
                <a:gd name="T61" fmla="*/ 400 h 432"/>
                <a:gd name="T62" fmla="*/ 356 w 428"/>
                <a:gd name="T63" fmla="*/ 378 h 432"/>
                <a:gd name="T64" fmla="*/ 382 w 428"/>
                <a:gd name="T65" fmla="*/ 352 h 432"/>
                <a:gd name="T66" fmla="*/ 404 w 428"/>
                <a:gd name="T67" fmla="*/ 320 h 432"/>
                <a:gd name="T68" fmla="*/ 420 w 428"/>
                <a:gd name="T69" fmla="*/ 284 h 432"/>
                <a:gd name="T70" fmla="*/ 428 w 428"/>
                <a:gd name="T71" fmla="*/ 246 h 432"/>
                <a:gd name="T72" fmla="*/ 368 w 428"/>
                <a:gd name="T73" fmla="*/ 274 h 432"/>
                <a:gd name="T74" fmla="*/ 368 w 428"/>
                <a:gd name="T75" fmla="*/ 156 h 432"/>
                <a:gd name="T76" fmla="*/ 428 w 428"/>
                <a:gd name="T77" fmla="*/ 184 h 432"/>
                <a:gd name="T78" fmla="*/ 424 w 428"/>
                <a:gd name="T79" fmla="*/ 166 h 432"/>
                <a:gd name="T80" fmla="*/ 412 w 428"/>
                <a:gd name="T81" fmla="*/ 128 h 432"/>
                <a:gd name="T82" fmla="*/ 394 w 428"/>
                <a:gd name="T83" fmla="*/ 96 h 432"/>
                <a:gd name="T84" fmla="*/ 370 w 428"/>
                <a:gd name="T85" fmla="*/ 66 h 432"/>
                <a:gd name="T86" fmla="*/ 342 w 428"/>
                <a:gd name="T87" fmla="*/ 40 h 432"/>
                <a:gd name="T88" fmla="*/ 310 w 428"/>
                <a:gd name="T89" fmla="*/ 22 h 432"/>
                <a:gd name="T90" fmla="*/ 274 w 428"/>
                <a:gd name="T91" fmla="*/ 8 h 432"/>
                <a:gd name="T92" fmla="*/ 234 w 428"/>
                <a:gd name="T93" fmla="*/ 0 h 432"/>
                <a:gd name="T94" fmla="*/ 214 w 428"/>
                <a:gd name="T95"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2">
                  <a:moveTo>
                    <a:pt x="214" y="0"/>
                  </a:moveTo>
                  <a:lnTo>
                    <a:pt x="274" y="102"/>
                  </a:lnTo>
                  <a:lnTo>
                    <a:pt x="246" y="102"/>
                  </a:lnTo>
                  <a:lnTo>
                    <a:pt x="246" y="164"/>
                  </a:lnTo>
                  <a:lnTo>
                    <a:pt x="184" y="164"/>
                  </a:lnTo>
                  <a:lnTo>
                    <a:pt x="184" y="102"/>
                  </a:lnTo>
                  <a:lnTo>
                    <a:pt x="156" y="102"/>
                  </a:lnTo>
                  <a:lnTo>
                    <a:pt x="214" y="0"/>
                  </a:lnTo>
                  <a:lnTo>
                    <a:pt x="214" y="0"/>
                  </a:lnTo>
                  <a:lnTo>
                    <a:pt x="194" y="0"/>
                  </a:lnTo>
                  <a:lnTo>
                    <a:pt x="174" y="4"/>
                  </a:lnTo>
                  <a:lnTo>
                    <a:pt x="156" y="8"/>
                  </a:lnTo>
                  <a:lnTo>
                    <a:pt x="136" y="14"/>
                  </a:lnTo>
                  <a:lnTo>
                    <a:pt x="120" y="22"/>
                  </a:lnTo>
                  <a:lnTo>
                    <a:pt x="102" y="30"/>
                  </a:lnTo>
                  <a:lnTo>
                    <a:pt x="86" y="40"/>
                  </a:lnTo>
                  <a:lnTo>
                    <a:pt x="72" y="52"/>
                  </a:lnTo>
                  <a:lnTo>
                    <a:pt x="58" y="66"/>
                  </a:lnTo>
                  <a:lnTo>
                    <a:pt x="46" y="80"/>
                  </a:lnTo>
                  <a:lnTo>
                    <a:pt x="34" y="96"/>
                  </a:lnTo>
                  <a:lnTo>
                    <a:pt x="24" y="112"/>
                  </a:lnTo>
                  <a:lnTo>
                    <a:pt x="16" y="128"/>
                  </a:lnTo>
                  <a:lnTo>
                    <a:pt x="10" y="146"/>
                  </a:lnTo>
                  <a:lnTo>
                    <a:pt x="4" y="166"/>
                  </a:lnTo>
                  <a:lnTo>
                    <a:pt x="0" y="184"/>
                  </a:lnTo>
                  <a:lnTo>
                    <a:pt x="62" y="184"/>
                  </a:lnTo>
                  <a:lnTo>
                    <a:pt x="62" y="156"/>
                  </a:lnTo>
                  <a:lnTo>
                    <a:pt x="164" y="216"/>
                  </a:lnTo>
                  <a:lnTo>
                    <a:pt x="62" y="274"/>
                  </a:lnTo>
                  <a:lnTo>
                    <a:pt x="62" y="246"/>
                  </a:lnTo>
                  <a:lnTo>
                    <a:pt x="0" y="246"/>
                  </a:lnTo>
                  <a:lnTo>
                    <a:pt x="0" y="246"/>
                  </a:lnTo>
                  <a:lnTo>
                    <a:pt x="4" y="266"/>
                  </a:lnTo>
                  <a:lnTo>
                    <a:pt x="10" y="284"/>
                  </a:lnTo>
                  <a:lnTo>
                    <a:pt x="16" y="302"/>
                  </a:lnTo>
                  <a:lnTo>
                    <a:pt x="24" y="320"/>
                  </a:lnTo>
                  <a:lnTo>
                    <a:pt x="34" y="336"/>
                  </a:lnTo>
                  <a:lnTo>
                    <a:pt x="46" y="352"/>
                  </a:lnTo>
                  <a:lnTo>
                    <a:pt x="58" y="366"/>
                  </a:lnTo>
                  <a:lnTo>
                    <a:pt x="72" y="378"/>
                  </a:lnTo>
                  <a:lnTo>
                    <a:pt x="86" y="390"/>
                  </a:lnTo>
                  <a:lnTo>
                    <a:pt x="102" y="400"/>
                  </a:lnTo>
                  <a:lnTo>
                    <a:pt x="120" y="410"/>
                  </a:lnTo>
                  <a:lnTo>
                    <a:pt x="136" y="418"/>
                  </a:lnTo>
                  <a:lnTo>
                    <a:pt x="156" y="424"/>
                  </a:lnTo>
                  <a:lnTo>
                    <a:pt x="174" y="428"/>
                  </a:lnTo>
                  <a:lnTo>
                    <a:pt x="194" y="430"/>
                  </a:lnTo>
                  <a:lnTo>
                    <a:pt x="214" y="432"/>
                  </a:lnTo>
                  <a:lnTo>
                    <a:pt x="156" y="330"/>
                  </a:lnTo>
                  <a:lnTo>
                    <a:pt x="184" y="330"/>
                  </a:lnTo>
                  <a:lnTo>
                    <a:pt x="184" y="266"/>
                  </a:lnTo>
                  <a:lnTo>
                    <a:pt x="246" y="266"/>
                  </a:lnTo>
                  <a:lnTo>
                    <a:pt x="246" y="330"/>
                  </a:lnTo>
                  <a:lnTo>
                    <a:pt x="274" y="330"/>
                  </a:lnTo>
                  <a:lnTo>
                    <a:pt x="214" y="432"/>
                  </a:lnTo>
                  <a:lnTo>
                    <a:pt x="214" y="432"/>
                  </a:lnTo>
                  <a:lnTo>
                    <a:pt x="234" y="430"/>
                  </a:lnTo>
                  <a:lnTo>
                    <a:pt x="254" y="428"/>
                  </a:lnTo>
                  <a:lnTo>
                    <a:pt x="274" y="424"/>
                  </a:lnTo>
                  <a:lnTo>
                    <a:pt x="292" y="418"/>
                  </a:lnTo>
                  <a:lnTo>
                    <a:pt x="310" y="410"/>
                  </a:lnTo>
                  <a:lnTo>
                    <a:pt x="326" y="400"/>
                  </a:lnTo>
                  <a:lnTo>
                    <a:pt x="342" y="390"/>
                  </a:lnTo>
                  <a:lnTo>
                    <a:pt x="356" y="378"/>
                  </a:lnTo>
                  <a:lnTo>
                    <a:pt x="370" y="366"/>
                  </a:lnTo>
                  <a:lnTo>
                    <a:pt x="382" y="352"/>
                  </a:lnTo>
                  <a:lnTo>
                    <a:pt x="394" y="336"/>
                  </a:lnTo>
                  <a:lnTo>
                    <a:pt x="404" y="320"/>
                  </a:lnTo>
                  <a:lnTo>
                    <a:pt x="412" y="302"/>
                  </a:lnTo>
                  <a:lnTo>
                    <a:pt x="420" y="284"/>
                  </a:lnTo>
                  <a:lnTo>
                    <a:pt x="424" y="266"/>
                  </a:lnTo>
                  <a:lnTo>
                    <a:pt x="428" y="246"/>
                  </a:lnTo>
                  <a:lnTo>
                    <a:pt x="368" y="246"/>
                  </a:lnTo>
                  <a:lnTo>
                    <a:pt x="368" y="274"/>
                  </a:lnTo>
                  <a:lnTo>
                    <a:pt x="266" y="216"/>
                  </a:lnTo>
                  <a:lnTo>
                    <a:pt x="368" y="156"/>
                  </a:lnTo>
                  <a:lnTo>
                    <a:pt x="368" y="184"/>
                  </a:lnTo>
                  <a:lnTo>
                    <a:pt x="428" y="184"/>
                  </a:lnTo>
                  <a:lnTo>
                    <a:pt x="428" y="184"/>
                  </a:lnTo>
                  <a:lnTo>
                    <a:pt x="424" y="166"/>
                  </a:lnTo>
                  <a:lnTo>
                    <a:pt x="420" y="146"/>
                  </a:lnTo>
                  <a:lnTo>
                    <a:pt x="412" y="128"/>
                  </a:lnTo>
                  <a:lnTo>
                    <a:pt x="404" y="112"/>
                  </a:lnTo>
                  <a:lnTo>
                    <a:pt x="394" y="96"/>
                  </a:lnTo>
                  <a:lnTo>
                    <a:pt x="382" y="80"/>
                  </a:lnTo>
                  <a:lnTo>
                    <a:pt x="370" y="66"/>
                  </a:lnTo>
                  <a:lnTo>
                    <a:pt x="356" y="52"/>
                  </a:lnTo>
                  <a:lnTo>
                    <a:pt x="342" y="40"/>
                  </a:lnTo>
                  <a:lnTo>
                    <a:pt x="326" y="30"/>
                  </a:lnTo>
                  <a:lnTo>
                    <a:pt x="310" y="22"/>
                  </a:lnTo>
                  <a:lnTo>
                    <a:pt x="292" y="14"/>
                  </a:lnTo>
                  <a:lnTo>
                    <a:pt x="274" y="8"/>
                  </a:lnTo>
                  <a:lnTo>
                    <a:pt x="254" y="4"/>
                  </a:lnTo>
                  <a:lnTo>
                    <a:pt x="234" y="0"/>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9137980" y="2383692"/>
            <a:ext cx="736600" cy="504825"/>
            <a:chOff x="1850756" y="5624513"/>
            <a:chExt cx="736600" cy="504825"/>
          </a:xfrm>
        </p:grpSpPr>
        <p:sp>
          <p:nvSpPr>
            <p:cNvPr id="12" name="Rectangle 9"/>
            <p:cNvSpPr>
              <a:spLocks noChangeArrowheads="1"/>
            </p:cNvSpPr>
            <p:nvPr/>
          </p:nvSpPr>
          <p:spPr bwMode="auto">
            <a:xfrm>
              <a:off x="1996806" y="5830888"/>
              <a:ext cx="165100"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2088881" y="5938838"/>
              <a:ext cx="16827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088881" y="5729288"/>
              <a:ext cx="16827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276206" y="5729288"/>
              <a:ext cx="16827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184131" y="5830888"/>
              <a:ext cx="165100"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2276206" y="5938838"/>
              <a:ext cx="16827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850756" y="5938838"/>
              <a:ext cx="31750"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371456" y="6040438"/>
              <a:ext cx="168275" cy="889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1850756" y="5830888"/>
              <a:ext cx="123825"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996806" y="5624513"/>
              <a:ext cx="165100"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850756" y="5729288"/>
              <a:ext cx="31750"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463531" y="5729288"/>
              <a:ext cx="12382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184131" y="6040438"/>
              <a:ext cx="165100" cy="889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558781" y="5624513"/>
              <a:ext cx="28575"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1850756" y="5624513"/>
              <a:ext cx="123825"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558781" y="5830888"/>
              <a:ext cx="28575"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2558781" y="6040438"/>
              <a:ext cx="28575" cy="889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2463531" y="5938838"/>
              <a:ext cx="12382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850756" y="6040438"/>
              <a:ext cx="123825" cy="889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2371456" y="5830888"/>
              <a:ext cx="168275"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2184131" y="5624513"/>
              <a:ext cx="165100"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p:cNvSpPr>
              <a:spLocks noChangeArrowheads="1"/>
            </p:cNvSpPr>
            <p:nvPr/>
          </p:nvSpPr>
          <p:spPr bwMode="auto">
            <a:xfrm>
              <a:off x="2371456" y="5624513"/>
              <a:ext cx="168275" cy="85725"/>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p:cNvSpPr>
              <a:spLocks noChangeArrowheads="1"/>
            </p:cNvSpPr>
            <p:nvPr/>
          </p:nvSpPr>
          <p:spPr bwMode="auto">
            <a:xfrm>
              <a:off x="1901556" y="5729288"/>
              <a:ext cx="16827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1996806" y="6040438"/>
              <a:ext cx="165100" cy="8890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p:cNvSpPr>
              <a:spLocks noChangeArrowheads="1"/>
            </p:cNvSpPr>
            <p:nvPr/>
          </p:nvSpPr>
          <p:spPr bwMode="auto">
            <a:xfrm>
              <a:off x="1901556" y="5938838"/>
              <a:ext cx="168275" cy="825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p:cNvGrpSpPr/>
          <p:nvPr/>
        </p:nvGrpSpPr>
        <p:grpSpPr>
          <a:xfrm>
            <a:off x="5015921" y="3546548"/>
            <a:ext cx="831850" cy="822325"/>
            <a:chOff x="5225781" y="3036888"/>
            <a:chExt cx="831850" cy="822325"/>
          </a:xfrm>
        </p:grpSpPr>
        <p:sp>
          <p:nvSpPr>
            <p:cNvPr id="37" name="Freeform 34"/>
            <p:cNvSpPr>
              <a:spLocks noEditPoints="1"/>
            </p:cNvSpPr>
            <p:nvPr/>
          </p:nvSpPr>
          <p:spPr bwMode="auto">
            <a:xfrm>
              <a:off x="5336906" y="3576638"/>
              <a:ext cx="720725" cy="282575"/>
            </a:xfrm>
            <a:custGeom>
              <a:avLst/>
              <a:gdLst>
                <a:gd name="T0" fmla="*/ 40 w 454"/>
                <a:gd name="T1" fmla="*/ 156 h 178"/>
                <a:gd name="T2" fmla="*/ 88 w 454"/>
                <a:gd name="T3" fmla="*/ 156 h 178"/>
                <a:gd name="T4" fmla="*/ 368 w 454"/>
                <a:gd name="T5" fmla="*/ 156 h 178"/>
                <a:gd name="T6" fmla="*/ 416 w 454"/>
                <a:gd name="T7" fmla="*/ 156 h 178"/>
                <a:gd name="T8" fmla="*/ 0 w 454"/>
                <a:gd name="T9" fmla="*/ 0 h 178"/>
                <a:gd name="T10" fmla="*/ 104 w 454"/>
                <a:gd name="T11" fmla="*/ 92 h 178"/>
                <a:gd name="T12" fmla="*/ 96 w 454"/>
                <a:gd name="T13" fmla="*/ 78 h 178"/>
                <a:gd name="T14" fmla="*/ 100 w 454"/>
                <a:gd name="T15" fmla="*/ 68 h 178"/>
                <a:gd name="T16" fmla="*/ 110 w 454"/>
                <a:gd name="T17" fmla="*/ 64 h 178"/>
                <a:gd name="T18" fmla="*/ 124 w 454"/>
                <a:gd name="T19" fmla="*/ 74 h 178"/>
                <a:gd name="T20" fmla="*/ 124 w 454"/>
                <a:gd name="T21" fmla="*/ 84 h 178"/>
                <a:gd name="T22" fmla="*/ 110 w 454"/>
                <a:gd name="T23" fmla="*/ 94 h 178"/>
                <a:gd name="T24" fmla="*/ 156 w 454"/>
                <a:gd name="T25" fmla="*/ 94 h 178"/>
                <a:gd name="T26" fmla="*/ 144 w 454"/>
                <a:gd name="T27" fmla="*/ 84 h 178"/>
                <a:gd name="T28" fmla="*/ 144 w 454"/>
                <a:gd name="T29" fmla="*/ 74 h 178"/>
                <a:gd name="T30" fmla="*/ 156 w 454"/>
                <a:gd name="T31" fmla="*/ 64 h 178"/>
                <a:gd name="T32" fmla="*/ 168 w 454"/>
                <a:gd name="T33" fmla="*/ 68 h 178"/>
                <a:gd name="T34" fmla="*/ 172 w 454"/>
                <a:gd name="T35" fmla="*/ 78 h 178"/>
                <a:gd name="T36" fmla="*/ 162 w 454"/>
                <a:gd name="T37" fmla="*/ 92 h 178"/>
                <a:gd name="T38" fmla="*/ 204 w 454"/>
                <a:gd name="T39" fmla="*/ 94 h 178"/>
                <a:gd name="T40" fmla="*/ 194 w 454"/>
                <a:gd name="T41" fmla="*/ 90 h 178"/>
                <a:gd name="T42" fmla="*/ 190 w 454"/>
                <a:gd name="T43" fmla="*/ 78 h 178"/>
                <a:gd name="T44" fmla="*/ 198 w 454"/>
                <a:gd name="T45" fmla="*/ 66 h 178"/>
                <a:gd name="T46" fmla="*/ 210 w 454"/>
                <a:gd name="T47" fmla="*/ 66 h 178"/>
                <a:gd name="T48" fmla="*/ 218 w 454"/>
                <a:gd name="T49" fmla="*/ 78 h 178"/>
                <a:gd name="T50" fmla="*/ 214 w 454"/>
                <a:gd name="T51" fmla="*/ 90 h 178"/>
                <a:gd name="T52" fmla="*/ 204 w 454"/>
                <a:gd name="T53" fmla="*/ 94 h 178"/>
                <a:gd name="T54" fmla="*/ 244 w 454"/>
                <a:gd name="T55" fmla="*/ 92 h 178"/>
                <a:gd name="T56" fmla="*/ 236 w 454"/>
                <a:gd name="T57" fmla="*/ 78 h 178"/>
                <a:gd name="T58" fmla="*/ 240 w 454"/>
                <a:gd name="T59" fmla="*/ 68 h 178"/>
                <a:gd name="T60" fmla="*/ 250 w 454"/>
                <a:gd name="T61" fmla="*/ 64 h 178"/>
                <a:gd name="T62" fmla="*/ 264 w 454"/>
                <a:gd name="T63" fmla="*/ 74 h 178"/>
                <a:gd name="T64" fmla="*/ 264 w 454"/>
                <a:gd name="T65" fmla="*/ 84 h 178"/>
                <a:gd name="T66" fmla="*/ 250 w 454"/>
                <a:gd name="T67" fmla="*/ 94 h 178"/>
                <a:gd name="T68" fmla="*/ 298 w 454"/>
                <a:gd name="T69" fmla="*/ 94 h 178"/>
                <a:gd name="T70" fmla="*/ 284 w 454"/>
                <a:gd name="T71" fmla="*/ 84 h 178"/>
                <a:gd name="T72" fmla="*/ 284 w 454"/>
                <a:gd name="T73" fmla="*/ 74 h 178"/>
                <a:gd name="T74" fmla="*/ 298 w 454"/>
                <a:gd name="T75" fmla="*/ 64 h 178"/>
                <a:gd name="T76" fmla="*/ 308 w 454"/>
                <a:gd name="T77" fmla="*/ 68 h 178"/>
                <a:gd name="T78" fmla="*/ 312 w 454"/>
                <a:gd name="T79" fmla="*/ 78 h 178"/>
                <a:gd name="T80" fmla="*/ 304 w 454"/>
                <a:gd name="T81" fmla="*/ 92 h 178"/>
                <a:gd name="T82" fmla="*/ 344 w 454"/>
                <a:gd name="T83" fmla="*/ 94 h 178"/>
                <a:gd name="T84" fmla="*/ 334 w 454"/>
                <a:gd name="T85" fmla="*/ 90 h 178"/>
                <a:gd name="T86" fmla="*/ 330 w 454"/>
                <a:gd name="T87" fmla="*/ 78 h 178"/>
                <a:gd name="T88" fmla="*/ 338 w 454"/>
                <a:gd name="T89" fmla="*/ 66 h 178"/>
                <a:gd name="T90" fmla="*/ 350 w 454"/>
                <a:gd name="T91" fmla="*/ 66 h 178"/>
                <a:gd name="T92" fmla="*/ 360 w 454"/>
                <a:gd name="T93" fmla="*/ 78 h 178"/>
                <a:gd name="T94" fmla="*/ 354 w 454"/>
                <a:gd name="T95" fmla="*/ 90 h 178"/>
                <a:gd name="T96" fmla="*/ 344 w 454"/>
                <a:gd name="T97" fmla="*/ 9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4" h="178">
                  <a:moveTo>
                    <a:pt x="0" y="0"/>
                  </a:moveTo>
                  <a:lnTo>
                    <a:pt x="0" y="156"/>
                  </a:lnTo>
                  <a:lnTo>
                    <a:pt x="40" y="156"/>
                  </a:lnTo>
                  <a:lnTo>
                    <a:pt x="40" y="178"/>
                  </a:lnTo>
                  <a:lnTo>
                    <a:pt x="88" y="178"/>
                  </a:lnTo>
                  <a:lnTo>
                    <a:pt x="88" y="156"/>
                  </a:lnTo>
                  <a:lnTo>
                    <a:pt x="90" y="156"/>
                  </a:lnTo>
                  <a:lnTo>
                    <a:pt x="364" y="156"/>
                  </a:lnTo>
                  <a:lnTo>
                    <a:pt x="368" y="156"/>
                  </a:lnTo>
                  <a:lnTo>
                    <a:pt x="368" y="178"/>
                  </a:lnTo>
                  <a:lnTo>
                    <a:pt x="416" y="178"/>
                  </a:lnTo>
                  <a:lnTo>
                    <a:pt x="416" y="156"/>
                  </a:lnTo>
                  <a:lnTo>
                    <a:pt x="454" y="156"/>
                  </a:lnTo>
                  <a:lnTo>
                    <a:pt x="454" y="0"/>
                  </a:lnTo>
                  <a:lnTo>
                    <a:pt x="0" y="0"/>
                  </a:lnTo>
                  <a:close/>
                  <a:moveTo>
                    <a:pt x="110" y="94"/>
                  </a:moveTo>
                  <a:lnTo>
                    <a:pt x="110" y="94"/>
                  </a:lnTo>
                  <a:lnTo>
                    <a:pt x="104" y="92"/>
                  </a:lnTo>
                  <a:lnTo>
                    <a:pt x="100" y="90"/>
                  </a:lnTo>
                  <a:lnTo>
                    <a:pt x="96" y="84"/>
                  </a:lnTo>
                  <a:lnTo>
                    <a:pt x="96" y="78"/>
                  </a:lnTo>
                  <a:lnTo>
                    <a:pt x="96" y="78"/>
                  </a:lnTo>
                  <a:lnTo>
                    <a:pt x="96" y="74"/>
                  </a:lnTo>
                  <a:lnTo>
                    <a:pt x="100" y="68"/>
                  </a:lnTo>
                  <a:lnTo>
                    <a:pt x="104" y="66"/>
                  </a:lnTo>
                  <a:lnTo>
                    <a:pt x="110" y="64"/>
                  </a:lnTo>
                  <a:lnTo>
                    <a:pt x="110" y="64"/>
                  </a:lnTo>
                  <a:lnTo>
                    <a:pt x="116" y="66"/>
                  </a:lnTo>
                  <a:lnTo>
                    <a:pt x="120" y="68"/>
                  </a:lnTo>
                  <a:lnTo>
                    <a:pt x="124" y="74"/>
                  </a:lnTo>
                  <a:lnTo>
                    <a:pt x="124" y="78"/>
                  </a:lnTo>
                  <a:lnTo>
                    <a:pt x="124" y="78"/>
                  </a:lnTo>
                  <a:lnTo>
                    <a:pt x="124" y="84"/>
                  </a:lnTo>
                  <a:lnTo>
                    <a:pt x="120" y="90"/>
                  </a:lnTo>
                  <a:lnTo>
                    <a:pt x="116" y="92"/>
                  </a:lnTo>
                  <a:lnTo>
                    <a:pt x="110" y="94"/>
                  </a:lnTo>
                  <a:lnTo>
                    <a:pt x="110" y="94"/>
                  </a:lnTo>
                  <a:close/>
                  <a:moveTo>
                    <a:pt x="156" y="94"/>
                  </a:moveTo>
                  <a:lnTo>
                    <a:pt x="156" y="94"/>
                  </a:lnTo>
                  <a:lnTo>
                    <a:pt x="152" y="92"/>
                  </a:lnTo>
                  <a:lnTo>
                    <a:pt x="146" y="90"/>
                  </a:lnTo>
                  <a:lnTo>
                    <a:pt x="144" y="84"/>
                  </a:lnTo>
                  <a:lnTo>
                    <a:pt x="142" y="78"/>
                  </a:lnTo>
                  <a:lnTo>
                    <a:pt x="142" y="78"/>
                  </a:lnTo>
                  <a:lnTo>
                    <a:pt x="144" y="74"/>
                  </a:lnTo>
                  <a:lnTo>
                    <a:pt x="146" y="68"/>
                  </a:lnTo>
                  <a:lnTo>
                    <a:pt x="152" y="66"/>
                  </a:lnTo>
                  <a:lnTo>
                    <a:pt x="156" y="64"/>
                  </a:lnTo>
                  <a:lnTo>
                    <a:pt x="156" y="64"/>
                  </a:lnTo>
                  <a:lnTo>
                    <a:pt x="162" y="66"/>
                  </a:lnTo>
                  <a:lnTo>
                    <a:pt x="168" y="68"/>
                  </a:lnTo>
                  <a:lnTo>
                    <a:pt x="170" y="74"/>
                  </a:lnTo>
                  <a:lnTo>
                    <a:pt x="172" y="78"/>
                  </a:lnTo>
                  <a:lnTo>
                    <a:pt x="172" y="78"/>
                  </a:lnTo>
                  <a:lnTo>
                    <a:pt x="170" y="84"/>
                  </a:lnTo>
                  <a:lnTo>
                    <a:pt x="168" y="90"/>
                  </a:lnTo>
                  <a:lnTo>
                    <a:pt x="162" y="92"/>
                  </a:lnTo>
                  <a:lnTo>
                    <a:pt x="156" y="94"/>
                  </a:lnTo>
                  <a:lnTo>
                    <a:pt x="156" y="94"/>
                  </a:lnTo>
                  <a:close/>
                  <a:moveTo>
                    <a:pt x="204" y="94"/>
                  </a:moveTo>
                  <a:lnTo>
                    <a:pt x="204" y="94"/>
                  </a:lnTo>
                  <a:lnTo>
                    <a:pt x="198" y="92"/>
                  </a:lnTo>
                  <a:lnTo>
                    <a:pt x="194" y="90"/>
                  </a:lnTo>
                  <a:lnTo>
                    <a:pt x="190" y="84"/>
                  </a:lnTo>
                  <a:lnTo>
                    <a:pt x="190" y="78"/>
                  </a:lnTo>
                  <a:lnTo>
                    <a:pt x="190" y="78"/>
                  </a:lnTo>
                  <a:lnTo>
                    <a:pt x="190" y="74"/>
                  </a:lnTo>
                  <a:lnTo>
                    <a:pt x="194" y="68"/>
                  </a:lnTo>
                  <a:lnTo>
                    <a:pt x="198" y="66"/>
                  </a:lnTo>
                  <a:lnTo>
                    <a:pt x="204" y="64"/>
                  </a:lnTo>
                  <a:lnTo>
                    <a:pt x="204" y="64"/>
                  </a:lnTo>
                  <a:lnTo>
                    <a:pt x="210" y="66"/>
                  </a:lnTo>
                  <a:lnTo>
                    <a:pt x="214" y="68"/>
                  </a:lnTo>
                  <a:lnTo>
                    <a:pt x="218" y="74"/>
                  </a:lnTo>
                  <a:lnTo>
                    <a:pt x="218" y="78"/>
                  </a:lnTo>
                  <a:lnTo>
                    <a:pt x="218" y="78"/>
                  </a:lnTo>
                  <a:lnTo>
                    <a:pt x="218" y="84"/>
                  </a:lnTo>
                  <a:lnTo>
                    <a:pt x="214" y="90"/>
                  </a:lnTo>
                  <a:lnTo>
                    <a:pt x="210" y="92"/>
                  </a:lnTo>
                  <a:lnTo>
                    <a:pt x="204" y="94"/>
                  </a:lnTo>
                  <a:lnTo>
                    <a:pt x="204" y="94"/>
                  </a:lnTo>
                  <a:close/>
                  <a:moveTo>
                    <a:pt x="250" y="94"/>
                  </a:moveTo>
                  <a:lnTo>
                    <a:pt x="250" y="94"/>
                  </a:lnTo>
                  <a:lnTo>
                    <a:pt x="244" y="92"/>
                  </a:lnTo>
                  <a:lnTo>
                    <a:pt x="240" y="90"/>
                  </a:lnTo>
                  <a:lnTo>
                    <a:pt x="238" y="84"/>
                  </a:lnTo>
                  <a:lnTo>
                    <a:pt x="236" y="78"/>
                  </a:lnTo>
                  <a:lnTo>
                    <a:pt x="236" y="78"/>
                  </a:lnTo>
                  <a:lnTo>
                    <a:pt x="238" y="74"/>
                  </a:lnTo>
                  <a:lnTo>
                    <a:pt x="240" y="68"/>
                  </a:lnTo>
                  <a:lnTo>
                    <a:pt x="244" y="66"/>
                  </a:lnTo>
                  <a:lnTo>
                    <a:pt x="250" y="64"/>
                  </a:lnTo>
                  <a:lnTo>
                    <a:pt x="250" y="64"/>
                  </a:lnTo>
                  <a:lnTo>
                    <a:pt x="256" y="66"/>
                  </a:lnTo>
                  <a:lnTo>
                    <a:pt x="260" y="68"/>
                  </a:lnTo>
                  <a:lnTo>
                    <a:pt x="264" y="74"/>
                  </a:lnTo>
                  <a:lnTo>
                    <a:pt x="266" y="78"/>
                  </a:lnTo>
                  <a:lnTo>
                    <a:pt x="266" y="78"/>
                  </a:lnTo>
                  <a:lnTo>
                    <a:pt x="264" y="84"/>
                  </a:lnTo>
                  <a:lnTo>
                    <a:pt x="260" y="90"/>
                  </a:lnTo>
                  <a:lnTo>
                    <a:pt x="256" y="92"/>
                  </a:lnTo>
                  <a:lnTo>
                    <a:pt x="250" y="94"/>
                  </a:lnTo>
                  <a:lnTo>
                    <a:pt x="250" y="94"/>
                  </a:lnTo>
                  <a:close/>
                  <a:moveTo>
                    <a:pt x="298" y="94"/>
                  </a:moveTo>
                  <a:lnTo>
                    <a:pt x="298" y="94"/>
                  </a:lnTo>
                  <a:lnTo>
                    <a:pt x="292" y="92"/>
                  </a:lnTo>
                  <a:lnTo>
                    <a:pt x="288" y="90"/>
                  </a:lnTo>
                  <a:lnTo>
                    <a:pt x="284" y="84"/>
                  </a:lnTo>
                  <a:lnTo>
                    <a:pt x="282" y="78"/>
                  </a:lnTo>
                  <a:lnTo>
                    <a:pt x="282" y="78"/>
                  </a:lnTo>
                  <a:lnTo>
                    <a:pt x="284" y="74"/>
                  </a:lnTo>
                  <a:lnTo>
                    <a:pt x="288" y="68"/>
                  </a:lnTo>
                  <a:lnTo>
                    <a:pt x="292" y="66"/>
                  </a:lnTo>
                  <a:lnTo>
                    <a:pt x="298" y="64"/>
                  </a:lnTo>
                  <a:lnTo>
                    <a:pt x="298" y="64"/>
                  </a:lnTo>
                  <a:lnTo>
                    <a:pt x="304" y="66"/>
                  </a:lnTo>
                  <a:lnTo>
                    <a:pt x="308" y="68"/>
                  </a:lnTo>
                  <a:lnTo>
                    <a:pt x="310" y="74"/>
                  </a:lnTo>
                  <a:lnTo>
                    <a:pt x="312" y="78"/>
                  </a:lnTo>
                  <a:lnTo>
                    <a:pt x="312" y="78"/>
                  </a:lnTo>
                  <a:lnTo>
                    <a:pt x="310" y="84"/>
                  </a:lnTo>
                  <a:lnTo>
                    <a:pt x="308" y="90"/>
                  </a:lnTo>
                  <a:lnTo>
                    <a:pt x="304" y="92"/>
                  </a:lnTo>
                  <a:lnTo>
                    <a:pt x="298" y="94"/>
                  </a:lnTo>
                  <a:lnTo>
                    <a:pt x="298" y="94"/>
                  </a:lnTo>
                  <a:close/>
                  <a:moveTo>
                    <a:pt x="344" y="94"/>
                  </a:moveTo>
                  <a:lnTo>
                    <a:pt x="344" y="94"/>
                  </a:lnTo>
                  <a:lnTo>
                    <a:pt x="338" y="92"/>
                  </a:lnTo>
                  <a:lnTo>
                    <a:pt x="334" y="90"/>
                  </a:lnTo>
                  <a:lnTo>
                    <a:pt x="330" y="84"/>
                  </a:lnTo>
                  <a:lnTo>
                    <a:pt x="330" y="78"/>
                  </a:lnTo>
                  <a:lnTo>
                    <a:pt x="330" y="78"/>
                  </a:lnTo>
                  <a:lnTo>
                    <a:pt x="330" y="74"/>
                  </a:lnTo>
                  <a:lnTo>
                    <a:pt x="334" y="68"/>
                  </a:lnTo>
                  <a:lnTo>
                    <a:pt x="338" y="66"/>
                  </a:lnTo>
                  <a:lnTo>
                    <a:pt x="344" y="64"/>
                  </a:lnTo>
                  <a:lnTo>
                    <a:pt x="344" y="64"/>
                  </a:lnTo>
                  <a:lnTo>
                    <a:pt x="350" y="66"/>
                  </a:lnTo>
                  <a:lnTo>
                    <a:pt x="354" y="68"/>
                  </a:lnTo>
                  <a:lnTo>
                    <a:pt x="358" y="74"/>
                  </a:lnTo>
                  <a:lnTo>
                    <a:pt x="360" y="78"/>
                  </a:lnTo>
                  <a:lnTo>
                    <a:pt x="360" y="78"/>
                  </a:lnTo>
                  <a:lnTo>
                    <a:pt x="358" y="84"/>
                  </a:lnTo>
                  <a:lnTo>
                    <a:pt x="354" y="90"/>
                  </a:lnTo>
                  <a:lnTo>
                    <a:pt x="350" y="92"/>
                  </a:lnTo>
                  <a:lnTo>
                    <a:pt x="344" y="94"/>
                  </a:lnTo>
                  <a:lnTo>
                    <a:pt x="344" y="9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5359131" y="3316288"/>
              <a:ext cx="79375" cy="250825"/>
            </a:xfrm>
            <a:custGeom>
              <a:avLst/>
              <a:gdLst>
                <a:gd name="T0" fmla="*/ 18 w 50"/>
                <a:gd name="T1" fmla="*/ 158 h 158"/>
                <a:gd name="T2" fmla="*/ 32 w 50"/>
                <a:gd name="T3" fmla="*/ 158 h 158"/>
                <a:gd name="T4" fmla="*/ 50 w 50"/>
                <a:gd name="T5" fmla="*/ 158 h 158"/>
                <a:gd name="T6" fmla="*/ 42 w 50"/>
                <a:gd name="T7" fmla="*/ 126 h 158"/>
                <a:gd name="T8" fmla="*/ 32 w 50"/>
                <a:gd name="T9" fmla="*/ 126 h 158"/>
                <a:gd name="T10" fmla="*/ 32 w 50"/>
                <a:gd name="T11" fmla="*/ 0 h 158"/>
                <a:gd name="T12" fmla="*/ 18 w 50"/>
                <a:gd name="T13" fmla="*/ 0 h 158"/>
                <a:gd name="T14" fmla="*/ 18 w 50"/>
                <a:gd name="T15" fmla="*/ 126 h 158"/>
                <a:gd name="T16" fmla="*/ 8 w 50"/>
                <a:gd name="T17" fmla="*/ 126 h 158"/>
                <a:gd name="T18" fmla="*/ 0 w 50"/>
                <a:gd name="T19" fmla="*/ 158 h 158"/>
                <a:gd name="T20" fmla="*/ 18 w 50"/>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58">
                  <a:moveTo>
                    <a:pt x="18" y="158"/>
                  </a:moveTo>
                  <a:lnTo>
                    <a:pt x="32" y="158"/>
                  </a:lnTo>
                  <a:lnTo>
                    <a:pt x="50" y="158"/>
                  </a:lnTo>
                  <a:lnTo>
                    <a:pt x="42" y="126"/>
                  </a:lnTo>
                  <a:lnTo>
                    <a:pt x="32" y="126"/>
                  </a:lnTo>
                  <a:lnTo>
                    <a:pt x="32" y="0"/>
                  </a:lnTo>
                  <a:lnTo>
                    <a:pt x="18" y="0"/>
                  </a:lnTo>
                  <a:lnTo>
                    <a:pt x="18" y="126"/>
                  </a:lnTo>
                  <a:lnTo>
                    <a:pt x="8" y="126"/>
                  </a:lnTo>
                  <a:lnTo>
                    <a:pt x="0" y="158"/>
                  </a:lnTo>
                  <a:lnTo>
                    <a:pt x="18" y="1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5267056" y="3097213"/>
              <a:ext cx="263525" cy="79375"/>
            </a:xfrm>
            <a:custGeom>
              <a:avLst/>
              <a:gdLst>
                <a:gd name="T0" fmla="*/ 84 w 166"/>
                <a:gd name="T1" fmla="*/ 22 h 50"/>
                <a:gd name="T2" fmla="*/ 84 w 166"/>
                <a:gd name="T3" fmla="*/ 22 h 50"/>
                <a:gd name="T4" fmla="*/ 102 w 166"/>
                <a:gd name="T5" fmla="*/ 24 h 50"/>
                <a:gd name="T6" fmla="*/ 118 w 166"/>
                <a:gd name="T7" fmla="*/ 30 h 50"/>
                <a:gd name="T8" fmla="*/ 136 w 166"/>
                <a:gd name="T9" fmla="*/ 38 h 50"/>
                <a:gd name="T10" fmla="*/ 150 w 166"/>
                <a:gd name="T11" fmla="*/ 50 h 50"/>
                <a:gd name="T12" fmla="*/ 166 w 166"/>
                <a:gd name="T13" fmla="*/ 34 h 50"/>
                <a:gd name="T14" fmla="*/ 166 w 166"/>
                <a:gd name="T15" fmla="*/ 34 h 50"/>
                <a:gd name="T16" fmla="*/ 158 w 166"/>
                <a:gd name="T17" fmla="*/ 26 h 50"/>
                <a:gd name="T18" fmla="*/ 148 w 166"/>
                <a:gd name="T19" fmla="*/ 20 h 50"/>
                <a:gd name="T20" fmla="*/ 128 w 166"/>
                <a:gd name="T21" fmla="*/ 8 h 50"/>
                <a:gd name="T22" fmla="*/ 106 w 166"/>
                <a:gd name="T23" fmla="*/ 2 h 50"/>
                <a:gd name="T24" fmla="*/ 84 w 166"/>
                <a:gd name="T25" fmla="*/ 0 h 50"/>
                <a:gd name="T26" fmla="*/ 84 w 166"/>
                <a:gd name="T27" fmla="*/ 0 h 50"/>
                <a:gd name="T28" fmla="*/ 62 w 166"/>
                <a:gd name="T29" fmla="*/ 2 h 50"/>
                <a:gd name="T30" fmla="*/ 40 w 166"/>
                <a:gd name="T31" fmla="*/ 8 h 50"/>
                <a:gd name="T32" fmla="*/ 20 w 166"/>
                <a:gd name="T33" fmla="*/ 20 h 50"/>
                <a:gd name="T34" fmla="*/ 10 w 166"/>
                <a:gd name="T35" fmla="*/ 26 h 50"/>
                <a:gd name="T36" fmla="*/ 0 w 166"/>
                <a:gd name="T37" fmla="*/ 34 h 50"/>
                <a:gd name="T38" fmla="*/ 16 w 166"/>
                <a:gd name="T39" fmla="*/ 50 h 50"/>
                <a:gd name="T40" fmla="*/ 16 w 166"/>
                <a:gd name="T41" fmla="*/ 50 h 50"/>
                <a:gd name="T42" fmla="*/ 16 w 166"/>
                <a:gd name="T43" fmla="*/ 50 h 50"/>
                <a:gd name="T44" fmla="*/ 32 w 166"/>
                <a:gd name="T45" fmla="*/ 38 h 50"/>
                <a:gd name="T46" fmla="*/ 48 w 166"/>
                <a:gd name="T47" fmla="*/ 30 h 50"/>
                <a:gd name="T48" fmla="*/ 66 w 166"/>
                <a:gd name="T49" fmla="*/ 24 h 50"/>
                <a:gd name="T50" fmla="*/ 84 w 166"/>
                <a:gd name="T51" fmla="*/ 22 h 50"/>
                <a:gd name="T52" fmla="*/ 84 w 166"/>
                <a:gd name="T53" fmla="*/ 2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 h="50">
                  <a:moveTo>
                    <a:pt x="84" y="22"/>
                  </a:moveTo>
                  <a:lnTo>
                    <a:pt x="84" y="22"/>
                  </a:lnTo>
                  <a:lnTo>
                    <a:pt x="102" y="24"/>
                  </a:lnTo>
                  <a:lnTo>
                    <a:pt x="118" y="30"/>
                  </a:lnTo>
                  <a:lnTo>
                    <a:pt x="136" y="38"/>
                  </a:lnTo>
                  <a:lnTo>
                    <a:pt x="150" y="50"/>
                  </a:lnTo>
                  <a:lnTo>
                    <a:pt x="166" y="34"/>
                  </a:lnTo>
                  <a:lnTo>
                    <a:pt x="166" y="34"/>
                  </a:lnTo>
                  <a:lnTo>
                    <a:pt x="158" y="26"/>
                  </a:lnTo>
                  <a:lnTo>
                    <a:pt x="148" y="20"/>
                  </a:lnTo>
                  <a:lnTo>
                    <a:pt x="128" y="8"/>
                  </a:lnTo>
                  <a:lnTo>
                    <a:pt x="106" y="2"/>
                  </a:lnTo>
                  <a:lnTo>
                    <a:pt x="84" y="0"/>
                  </a:lnTo>
                  <a:lnTo>
                    <a:pt x="84" y="0"/>
                  </a:lnTo>
                  <a:lnTo>
                    <a:pt x="62" y="2"/>
                  </a:lnTo>
                  <a:lnTo>
                    <a:pt x="40" y="8"/>
                  </a:lnTo>
                  <a:lnTo>
                    <a:pt x="20" y="20"/>
                  </a:lnTo>
                  <a:lnTo>
                    <a:pt x="10" y="26"/>
                  </a:lnTo>
                  <a:lnTo>
                    <a:pt x="0" y="34"/>
                  </a:lnTo>
                  <a:lnTo>
                    <a:pt x="16" y="50"/>
                  </a:lnTo>
                  <a:lnTo>
                    <a:pt x="16" y="50"/>
                  </a:lnTo>
                  <a:lnTo>
                    <a:pt x="16" y="50"/>
                  </a:lnTo>
                  <a:lnTo>
                    <a:pt x="32" y="38"/>
                  </a:lnTo>
                  <a:lnTo>
                    <a:pt x="48" y="30"/>
                  </a:lnTo>
                  <a:lnTo>
                    <a:pt x="66" y="24"/>
                  </a:lnTo>
                  <a:lnTo>
                    <a:pt x="84" y="22"/>
                  </a:lnTo>
                  <a:lnTo>
                    <a:pt x="84"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p:nvSpPr>
          <p:spPr bwMode="auto">
            <a:xfrm>
              <a:off x="5225781" y="3036888"/>
              <a:ext cx="349250" cy="95250"/>
            </a:xfrm>
            <a:custGeom>
              <a:avLst/>
              <a:gdLst>
                <a:gd name="T0" fmla="*/ 204 w 220"/>
                <a:gd name="T1" fmla="*/ 60 h 60"/>
                <a:gd name="T2" fmla="*/ 220 w 220"/>
                <a:gd name="T3" fmla="*/ 44 h 60"/>
                <a:gd name="T4" fmla="*/ 220 w 220"/>
                <a:gd name="T5" fmla="*/ 44 h 60"/>
                <a:gd name="T6" fmla="*/ 208 w 220"/>
                <a:gd name="T7" fmla="*/ 34 h 60"/>
                <a:gd name="T8" fmla="*/ 194 w 220"/>
                <a:gd name="T9" fmla="*/ 26 h 60"/>
                <a:gd name="T10" fmla="*/ 182 w 220"/>
                <a:gd name="T11" fmla="*/ 18 h 60"/>
                <a:gd name="T12" fmla="*/ 168 w 220"/>
                <a:gd name="T13" fmla="*/ 10 h 60"/>
                <a:gd name="T14" fmla="*/ 154 w 220"/>
                <a:gd name="T15" fmla="*/ 6 h 60"/>
                <a:gd name="T16" fmla="*/ 140 w 220"/>
                <a:gd name="T17" fmla="*/ 2 h 60"/>
                <a:gd name="T18" fmla="*/ 124 w 220"/>
                <a:gd name="T19" fmla="*/ 0 h 60"/>
                <a:gd name="T20" fmla="*/ 110 w 220"/>
                <a:gd name="T21" fmla="*/ 0 h 60"/>
                <a:gd name="T22" fmla="*/ 110 w 220"/>
                <a:gd name="T23" fmla="*/ 0 h 60"/>
                <a:gd name="T24" fmla="*/ 94 w 220"/>
                <a:gd name="T25" fmla="*/ 0 h 60"/>
                <a:gd name="T26" fmla="*/ 80 w 220"/>
                <a:gd name="T27" fmla="*/ 2 h 60"/>
                <a:gd name="T28" fmla="*/ 66 w 220"/>
                <a:gd name="T29" fmla="*/ 6 h 60"/>
                <a:gd name="T30" fmla="*/ 52 w 220"/>
                <a:gd name="T31" fmla="*/ 10 h 60"/>
                <a:gd name="T32" fmla="*/ 38 w 220"/>
                <a:gd name="T33" fmla="*/ 18 h 60"/>
                <a:gd name="T34" fmla="*/ 24 w 220"/>
                <a:gd name="T35" fmla="*/ 26 h 60"/>
                <a:gd name="T36" fmla="*/ 12 w 220"/>
                <a:gd name="T37" fmla="*/ 34 h 60"/>
                <a:gd name="T38" fmla="*/ 0 w 220"/>
                <a:gd name="T39" fmla="*/ 44 h 60"/>
                <a:gd name="T40" fmla="*/ 16 w 220"/>
                <a:gd name="T41" fmla="*/ 60 h 60"/>
                <a:gd name="T42" fmla="*/ 16 w 220"/>
                <a:gd name="T43" fmla="*/ 60 h 60"/>
                <a:gd name="T44" fmla="*/ 26 w 220"/>
                <a:gd name="T45" fmla="*/ 52 h 60"/>
                <a:gd name="T46" fmla="*/ 36 w 220"/>
                <a:gd name="T47" fmla="*/ 44 h 60"/>
                <a:gd name="T48" fmla="*/ 48 w 220"/>
                <a:gd name="T49" fmla="*/ 36 h 60"/>
                <a:gd name="T50" fmla="*/ 60 w 220"/>
                <a:gd name="T51" fmla="*/ 32 h 60"/>
                <a:gd name="T52" fmla="*/ 72 w 220"/>
                <a:gd name="T53" fmla="*/ 28 h 60"/>
                <a:gd name="T54" fmla="*/ 84 w 220"/>
                <a:gd name="T55" fmla="*/ 24 h 60"/>
                <a:gd name="T56" fmla="*/ 96 w 220"/>
                <a:gd name="T57" fmla="*/ 22 h 60"/>
                <a:gd name="T58" fmla="*/ 110 w 220"/>
                <a:gd name="T59" fmla="*/ 22 h 60"/>
                <a:gd name="T60" fmla="*/ 110 w 220"/>
                <a:gd name="T61" fmla="*/ 22 h 60"/>
                <a:gd name="T62" fmla="*/ 122 w 220"/>
                <a:gd name="T63" fmla="*/ 22 h 60"/>
                <a:gd name="T64" fmla="*/ 134 w 220"/>
                <a:gd name="T65" fmla="*/ 24 h 60"/>
                <a:gd name="T66" fmla="*/ 148 w 220"/>
                <a:gd name="T67" fmla="*/ 28 h 60"/>
                <a:gd name="T68" fmla="*/ 160 w 220"/>
                <a:gd name="T69" fmla="*/ 32 h 60"/>
                <a:gd name="T70" fmla="*/ 172 w 220"/>
                <a:gd name="T71" fmla="*/ 36 h 60"/>
                <a:gd name="T72" fmla="*/ 182 w 220"/>
                <a:gd name="T73" fmla="*/ 44 h 60"/>
                <a:gd name="T74" fmla="*/ 194 w 220"/>
                <a:gd name="T75" fmla="*/ 52 h 60"/>
                <a:gd name="T76" fmla="*/ 204 w 220"/>
                <a:gd name="T77" fmla="*/ 60 h 60"/>
                <a:gd name="T78" fmla="*/ 204 w 220"/>
                <a:gd name="T7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0" h="60">
                  <a:moveTo>
                    <a:pt x="204" y="60"/>
                  </a:moveTo>
                  <a:lnTo>
                    <a:pt x="220" y="44"/>
                  </a:lnTo>
                  <a:lnTo>
                    <a:pt x="220" y="44"/>
                  </a:lnTo>
                  <a:lnTo>
                    <a:pt x="208" y="34"/>
                  </a:lnTo>
                  <a:lnTo>
                    <a:pt x="194" y="26"/>
                  </a:lnTo>
                  <a:lnTo>
                    <a:pt x="182" y="18"/>
                  </a:lnTo>
                  <a:lnTo>
                    <a:pt x="168" y="10"/>
                  </a:lnTo>
                  <a:lnTo>
                    <a:pt x="154" y="6"/>
                  </a:lnTo>
                  <a:lnTo>
                    <a:pt x="140" y="2"/>
                  </a:lnTo>
                  <a:lnTo>
                    <a:pt x="124" y="0"/>
                  </a:lnTo>
                  <a:lnTo>
                    <a:pt x="110" y="0"/>
                  </a:lnTo>
                  <a:lnTo>
                    <a:pt x="110" y="0"/>
                  </a:lnTo>
                  <a:lnTo>
                    <a:pt x="94" y="0"/>
                  </a:lnTo>
                  <a:lnTo>
                    <a:pt x="80" y="2"/>
                  </a:lnTo>
                  <a:lnTo>
                    <a:pt x="66" y="6"/>
                  </a:lnTo>
                  <a:lnTo>
                    <a:pt x="52" y="10"/>
                  </a:lnTo>
                  <a:lnTo>
                    <a:pt x="38" y="18"/>
                  </a:lnTo>
                  <a:lnTo>
                    <a:pt x="24" y="26"/>
                  </a:lnTo>
                  <a:lnTo>
                    <a:pt x="12" y="34"/>
                  </a:lnTo>
                  <a:lnTo>
                    <a:pt x="0" y="44"/>
                  </a:lnTo>
                  <a:lnTo>
                    <a:pt x="16" y="60"/>
                  </a:lnTo>
                  <a:lnTo>
                    <a:pt x="16" y="60"/>
                  </a:lnTo>
                  <a:lnTo>
                    <a:pt x="26" y="52"/>
                  </a:lnTo>
                  <a:lnTo>
                    <a:pt x="36" y="44"/>
                  </a:lnTo>
                  <a:lnTo>
                    <a:pt x="48" y="36"/>
                  </a:lnTo>
                  <a:lnTo>
                    <a:pt x="60" y="32"/>
                  </a:lnTo>
                  <a:lnTo>
                    <a:pt x="72" y="28"/>
                  </a:lnTo>
                  <a:lnTo>
                    <a:pt x="84" y="24"/>
                  </a:lnTo>
                  <a:lnTo>
                    <a:pt x="96" y="22"/>
                  </a:lnTo>
                  <a:lnTo>
                    <a:pt x="110" y="22"/>
                  </a:lnTo>
                  <a:lnTo>
                    <a:pt x="110" y="22"/>
                  </a:lnTo>
                  <a:lnTo>
                    <a:pt x="122" y="22"/>
                  </a:lnTo>
                  <a:lnTo>
                    <a:pt x="134" y="24"/>
                  </a:lnTo>
                  <a:lnTo>
                    <a:pt x="148" y="28"/>
                  </a:lnTo>
                  <a:lnTo>
                    <a:pt x="160" y="32"/>
                  </a:lnTo>
                  <a:lnTo>
                    <a:pt x="172" y="36"/>
                  </a:lnTo>
                  <a:lnTo>
                    <a:pt x="182" y="44"/>
                  </a:lnTo>
                  <a:lnTo>
                    <a:pt x="194" y="52"/>
                  </a:lnTo>
                  <a:lnTo>
                    <a:pt x="204" y="60"/>
                  </a:lnTo>
                  <a:lnTo>
                    <a:pt x="204" y="6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p:cNvSpPr>
            <p:nvPr/>
          </p:nvSpPr>
          <p:spPr bwMode="auto">
            <a:xfrm>
              <a:off x="5314681" y="3160713"/>
              <a:ext cx="171450" cy="60325"/>
            </a:xfrm>
            <a:custGeom>
              <a:avLst/>
              <a:gdLst>
                <a:gd name="T0" fmla="*/ 54 w 108"/>
                <a:gd name="T1" fmla="*/ 22 h 38"/>
                <a:gd name="T2" fmla="*/ 54 w 108"/>
                <a:gd name="T3" fmla="*/ 22 h 38"/>
                <a:gd name="T4" fmla="*/ 64 w 108"/>
                <a:gd name="T5" fmla="*/ 22 h 38"/>
                <a:gd name="T6" fmla="*/ 74 w 108"/>
                <a:gd name="T7" fmla="*/ 26 h 38"/>
                <a:gd name="T8" fmla="*/ 84 w 108"/>
                <a:gd name="T9" fmla="*/ 30 h 38"/>
                <a:gd name="T10" fmla="*/ 92 w 108"/>
                <a:gd name="T11" fmla="*/ 38 h 38"/>
                <a:gd name="T12" fmla="*/ 108 w 108"/>
                <a:gd name="T13" fmla="*/ 22 h 38"/>
                <a:gd name="T14" fmla="*/ 108 w 108"/>
                <a:gd name="T15" fmla="*/ 22 h 38"/>
                <a:gd name="T16" fmla="*/ 96 w 108"/>
                <a:gd name="T17" fmla="*/ 12 h 38"/>
                <a:gd name="T18" fmla="*/ 82 w 108"/>
                <a:gd name="T19" fmla="*/ 4 h 38"/>
                <a:gd name="T20" fmla="*/ 68 w 108"/>
                <a:gd name="T21" fmla="*/ 0 h 38"/>
                <a:gd name="T22" fmla="*/ 54 w 108"/>
                <a:gd name="T23" fmla="*/ 0 h 38"/>
                <a:gd name="T24" fmla="*/ 54 w 108"/>
                <a:gd name="T25" fmla="*/ 0 h 38"/>
                <a:gd name="T26" fmla="*/ 38 w 108"/>
                <a:gd name="T27" fmla="*/ 0 h 38"/>
                <a:gd name="T28" fmla="*/ 24 w 108"/>
                <a:gd name="T29" fmla="*/ 4 h 38"/>
                <a:gd name="T30" fmla="*/ 12 w 108"/>
                <a:gd name="T31" fmla="*/ 12 h 38"/>
                <a:gd name="T32" fmla="*/ 0 w 108"/>
                <a:gd name="T33" fmla="*/ 22 h 38"/>
                <a:gd name="T34" fmla="*/ 16 w 108"/>
                <a:gd name="T35" fmla="*/ 38 h 38"/>
                <a:gd name="T36" fmla="*/ 16 w 108"/>
                <a:gd name="T37" fmla="*/ 38 h 38"/>
                <a:gd name="T38" fmla="*/ 24 w 108"/>
                <a:gd name="T39" fmla="*/ 30 h 38"/>
                <a:gd name="T40" fmla="*/ 32 w 108"/>
                <a:gd name="T41" fmla="*/ 26 h 38"/>
                <a:gd name="T42" fmla="*/ 44 w 108"/>
                <a:gd name="T43" fmla="*/ 22 h 38"/>
                <a:gd name="T44" fmla="*/ 54 w 108"/>
                <a:gd name="T45" fmla="*/ 22 h 38"/>
                <a:gd name="T46" fmla="*/ 54 w 108"/>
                <a:gd name="T4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 h="38">
                  <a:moveTo>
                    <a:pt x="54" y="22"/>
                  </a:moveTo>
                  <a:lnTo>
                    <a:pt x="54" y="22"/>
                  </a:lnTo>
                  <a:lnTo>
                    <a:pt x="64" y="22"/>
                  </a:lnTo>
                  <a:lnTo>
                    <a:pt x="74" y="26"/>
                  </a:lnTo>
                  <a:lnTo>
                    <a:pt x="84" y="30"/>
                  </a:lnTo>
                  <a:lnTo>
                    <a:pt x="92" y="38"/>
                  </a:lnTo>
                  <a:lnTo>
                    <a:pt x="108" y="22"/>
                  </a:lnTo>
                  <a:lnTo>
                    <a:pt x="108" y="22"/>
                  </a:lnTo>
                  <a:lnTo>
                    <a:pt x="96" y="12"/>
                  </a:lnTo>
                  <a:lnTo>
                    <a:pt x="82" y="4"/>
                  </a:lnTo>
                  <a:lnTo>
                    <a:pt x="68" y="0"/>
                  </a:lnTo>
                  <a:lnTo>
                    <a:pt x="54" y="0"/>
                  </a:lnTo>
                  <a:lnTo>
                    <a:pt x="54" y="0"/>
                  </a:lnTo>
                  <a:lnTo>
                    <a:pt x="38" y="0"/>
                  </a:lnTo>
                  <a:lnTo>
                    <a:pt x="24" y="4"/>
                  </a:lnTo>
                  <a:lnTo>
                    <a:pt x="12" y="12"/>
                  </a:lnTo>
                  <a:lnTo>
                    <a:pt x="0" y="22"/>
                  </a:lnTo>
                  <a:lnTo>
                    <a:pt x="16" y="38"/>
                  </a:lnTo>
                  <a:lnTo>
                    <a:pt x="16" y="38"/>
                  </a:lnTo>
                  <a:lnTo>
                    <a:pt x="24" y="30"/>
                  </a:lnTo>
                  <a:lnTo>
                    <a:pt x="32" y="26"/>
                  </a:lnTo>
                  <a:lnTo>
                    <a:pt x="44" y="22"/>
                  </a:lnTo>
                  <a:lnTo>
                    <a:pt x="54" y="22"/>
                  </a:lnTo>
                  <a:lnTo>
                    <a:pt x="54"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p:nvSpPr>
          <p:spPr bwMode="auto">
            <a:xfrm>
              <a:off x="5365481" y="3221038"/>
              <a:ext cx="69850" cy="69850"/>
            </a:xfrm>
            <a:custGeom>
              <a:avLst/>
              <a:gdLst>
                <a:gd name="T0" fmla="*/ 22 w 44"/>
                <a:gd name="T1" fmla="*/ 44 h 44"/>
                <a:gd name="T2" fmla="*/ 22 w 44"/>
                <a:gd name="T3" fmla="*/ 44 h 44"/>
                <a:gd name="T4" fmla="*/ 30 w 44"/>
                <a:gd name="T5" fmla="*/ 42 h 44"/>
                <a:gd name="T6" fmla="*/ 38 w 44"/>
                <a:gd name="T7" fmla="*/ 38 h 44"/>
                <a:gd name="T8" fmla="*/ 42 w 44"/>
                <a:gd name="T9" fmla="*/ 30 h 44"/>
                <a:gd name="T10" fmla="*/ 44 w 44"/>
                <a:gd name="T11" fmla="*/ 22 h 44"/>
                <a:gd name="T12" fmla="*/ 44 w 44"/>
                <a:gd name="T13" fmla="*/ 22 h 44"/>
                <a:gd name="T14" fmla="*/ 42 w 44"/>
                <a:gd name="T15" fmla="*/ 14 h 44"/>
                <a:gd name="T16" fmla="*/ 38 w 44"/>
                <a:gd name="T17" fmla="*/ 6 h 44"/>
                <a:gd name="T18" fmla="*/ 30 w 44"/>
                <a:gd name="T19" fmla="*/ 2 h 44"/>
                <a:gd name="T20" fmla="*/ 22 w 44"/>
                <a:gd name="T21" fmla="*/ 0 h 44"/>
                <a:gd name="T22" fmla="*/ 22 w 44"/>
                <a:gd name="T23" fmla="*/ 0 h 44"/>
                <a:gd name="T24" fmla="*/ 12 w 44"/>
                <a:gd name="T25" fmla="*/ 2 h 44"/>
                <a:gd name="T26" fmla="*/ 6 w 44"/>
                <a:gd name="T27" fmla="*/ 6 h 44"/>
                <a:gd name="T28" fmla="*/ 0 w 44"/>
                <a:gd name="T29" fmla="*/ 14 h 44"/>
                <a:gd name="T30" fmla="*/ 0 w 44"/>
                <a:gd name="T31" fmla="*/ 22 h 44"/>
                <a:gd name="T32" fmla="*/ 0 w 44"/>
                <a:gd name="T33" fmla="*/ 22 h 44"/>
                <a:gd name="T34" fmla="*/ 0 w 44"/>
                <a:gd name="T35" fmla="*/ 30 h 44"/>
                <a:gd name="T36" fmla="*/ 6 w 44"/>
                <a:gd name="T37" fmla="*/ 38 h 44"/>
                <a:gd name="T38" fmla="*/ 12 w 44"/>
                <a:gd name="T39" fmla="*/ 42 h 44"/>
                <a:gd name="T40" fmla="*/ 22 w 44"/>
                <a:gd name="T41" fmla="*/ 44 h 44"/>
                <a:gd name="T42" fmla="*/ 22 w 44"/>
                <a:gd name="T4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22" y="44"/>
                  </a:moveTo>
                  <a:lnTo>
                    <a:pt x="22" y="44"/>
                  </a:lnTo>
                  <a:lnTo>
                    <a:pt x="30" y="42"/>
                  </a:lnTo>
                  <a:lnTo>
                    <a:pt x="38" y="38"/>
                  </a:lnTo>
                  <a:lnTo>
                    <a:pt x="42" y="30"/>
                  </a:lnTo>
                  <a:lnTo>
                    <a:pt x="44" y="22"/>
                  </a:lnTo>
                  <a:lnTo>
                    <a:pt x="44" y="22"/>
                  </a:lnTo>
                  <a:lnTo>
                    <a:pt x="42" y="14"/>
                  </a:lnTo>
                  <a:lnTo>
                    <a:pt x="38" y="6"/>
                  </a:lnTo>
                  <a:lnTo>
                    <a:pt x="30" y="2"/>
                  </a:lnTo>
                  <a:lnTo>
                    <a:pt x="22" y="0"/>
                  </a:lnTo>
                  <a:lnTo>
                    <a:pt x="22" y="0"/>
                  </a:lnTo>
                  <a:lnTo>
                    <a:pt x="12" y="2"/>
                  </a:lnTo>
                  <a:lnTo>
                    <a:pt x="6" y="6"/>
                  </a:lnTo>
                  <a:lnTo>
                    <a:pt x="0" y="14"/>
                  </a:lnTo>
                  <a:lnTo>
                    <a:pt x="0" y="22"/>
                  </a:lnTo>
                  <a:lnTo>
                    <a:pt x="0" y="22"/>
                  </a:lnTo>
                  <a:lnTo>
                    <a:pt x="0" y="30"/>
                  </a:lnTo>
                  <a:lnTo>
                    <a:pt x="6" y="38"/>
                  </a:lnTo>
                  <a:lnTo>
                    <a:pt x="12" y="42"/>
                  </a:lnTo>
                  <a:lnTo>
                    <a:pt x="22" y="44"/>
                  </a:lnTo>
                  <a:lnTo>
                    <a:pt x="22" y="4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Line 45"/>
          <p:cNvSpPr>
            <a:spLocks noChangeShapeType="1"/>
          </p:cNvSpPr>
          <p:nvPr/>
        </p:nvSpPr>
        <p:spPr bwMode="auto">
          <a:xfrm>
            <a:off x="7668451" y="61055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6"/>
          <p:cNvSpPr>
            <a:spLocks noChangeShapeType="1"/>
          </p:cNvSpPr>
          <p:nvPr/>
        </p:nvSpPr>
        <p:spPr bwMode="auto">
          <a:xfrm flipV="1">
            <a:off x="7668451" y="6134173"/>
            <a:ext cx="0" cy="31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Line 47"/>
          <p:cNvSpPr>
            <a:spLocks noChangeShapeType="1"/>
          </p:cNvSpPr>
          <p:nvPr/>
        </p:nvSpPr>
        <p:spPr bwMode="auto">
          <a:xfrm>
            <a:off x="7668451" y="616592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p:cNvSpPr>
            <a:spLocks/>
          </p:cNvSpPr>
          <p:nvPr/>
        </p:nvSpPr>
        <p:spPr bwMode="auto">
          <a:xfrm>
            <a:off x="7573201" y="6064323"/>
            <a:ext cx="155575" cy="171450"/>
          </a:xfrm>
          <a:custGeom>
            <a:avLst/>
            <a:gdLst>
              <a:gd name="T0" fmla="*/ 98 w 98"/>
              <a:gd name="T1" fmla="*/ 0 h 108"/>
              <a:gd name="T2" fmla="*/ 0 w 98"/>
              <a:gd name="T3" fmla="*/ 0 h 108"/>
              <a:gd name="T4" fmla="*/ 0 w 98"/>
              <a:gd name="T5" fmla="*/ 108 h 108"/>
              <a:gd name="T6" fmla="*/ 98 w 98"/>
              <a:gd name="T7" fmla="*/ 108 h 108"/>
            </a:gdLst>
            <a:ahLst/>
            <a:cxnLst>
              <a:cxn ang="0">
                <a:pos x="T0" y="T1"/>
              </a:cxn>
              <a:cxn ang="0">
                <a:pos x="T2" y="T3"/>
              </a:cxn>
              <a:cxn ang="0">
                <a:pos x="T4" y="T5"/>
              </a:cxn>
              <a:cxn ang="0">
                <a:pos x="T6" y="T7"/>
              </a:cxn>
            </a:cxnLst>
            <a:rect l="0" t="0" r="r" b="b"/>
            <a:pathLst>
              <a:path w="98" h="108">
                <a:moveTo>
                  <a:pt x="98" y="0"/>
                </a:moveTo>
                <a:lnTo>
                  <a:pt x="0" y="0"/>
                </a:lnTo>
                <a:lnTo>
                  <a:pt x="0" y="108"/>
                </a:lnTo>
                <a:lnTo>
                  <a:pt x="98" y="1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auto">
          <a:xfrm>
            <a:off x="7585901" y="6073848"/>
            <a:ext cx="133350" cy="152400"/>
          </a:xfrm>
          <a:custGeom>
            <a:avLst/>
            <a:gdLst>
              <a:gd name="T0" fmla="*/ 84 w 84"/>
              <a:gd name="T1" fmla="*/ 28 h 96"/>
              <a:gd name="T2" fmla="*/ 84 w 84"/>
              <a:gd name="T3" fmla="*/ 32 h 96"/>
              <a:gd name="T4" fmla="*/ 46 w 84"/>
              <a:gd name="T5" fmla="*/ 32 h 96"/>
              <a:gd name="T6" fmla="*/ 46 w 84"/>
              <a:gd name="T7" fmla="*/ 42 h 96"/>
              <a:gd name="T8" fmla="*/ 46 w 84"/>
              <a:gd name="T9" fmla="*/ 46 h 96"/>
              <a:gd name="T10" fmla="*/ 84 w 84"/>
              <a:gd name="T11" fmla="*/ 46 h 96"/>
              <a:gd name="T12" fmla="*/ 84 w 84"/>
              <a:gd name="T13" fmla="*/ 50 h 96"/>
              <a:gd name="T14" fmla="*/ 46 w 84"/>
              <a:gd name="T15" fmla="*/ 50 h 96"/>
              <a:gd name="T16" fmla="*/ 46 w 84"/>
              <a:gd name="T17" fmla="*/ 62 h 96"/>
              <a:gd name="T18" fmla="*/ 46 w 84"/>
              <a:gd name="T19" fmla="*/ 66 h 96"/>
              <a:gd name="T20" fmla="*/ 84 w 84"/>
              <a:gd name="T21" fmla="*/ 66 h 96"/>
              <a:gd name="T22" fmla="*/ 84 w 84"/>
              <a:gd name="T23" fmla="*/ 70 h 96"/>
              <a:gd name="T24" fmla="*/ 46 w 84"/>
              <a:gd name="T25" fmla="*/ 70 h 96"/>
              <a:gd name="T26" fmla="*/ 46 w 84"/>
              <a:gd name="T27" fmla="*/ 80 h 96"/>
              <a:gd name="T28" fmla="*/ 46 w 84"/>
              <a:gd name="T29" fmla="*/ 84 h 96"/>
              <a:gd name="T30" fmla="*/ 84 w 84"/>
              <a:gd name="T31" fmla="*/ 84 h 96"/>
              <a:gd name="T32" fmla="*/ 84 w 84"/>
              <a:gd name="T33" fmla="*/ 96 h 96"/>
              <a:gd name="T34" fmla="*/ 0 w 84"/>
              <a:gd name="T35" fmla="*/ 96 h 96"/>
              <a:gd name="T36" fmla="*/ 0 w 84"/>
              <a:gd name="T37" fmla="*/ 0 h 96"/>
              <a:gd name="T38" fmla="*/ 84 w 84"/>
              <a:gd name="T39" fmla="*/ 0 h 96"/>
              <a:gd name="T40" fmla="*/ 84 w 84"/>
              <a:gd name="T41" fmla="*/ 12 h 96"/>
              <a:gd name="T42" fmla="*/ 46 w 84"/>
              <a:gd name="T43" fmla="*/ 12 h 96"/>
              <a:gd name="T44" fmla="*/ 46 w 84"/>
              <a:gd name="T45" fmla="*/ 24 h 96"/>
              <a:gd name="T46" fmla="*/ 46 w 84"/>
              <a:gd name="T47" fmla="*/ 28 h 96"/>
              <a:gd name="T48" fmla="*/ 84 w 84"/>
              <a:gd name="T4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96">
                <a:moveTo>
                  <a:pt x="84" y="28"/>
                </a:moveTo>
                <a:lnTo>
                  <a:pt x="84" y="32"/>
                </a:lnTo>
                <a:lnTo>
                  <a:pt x="46" y="32"/>
                </a:lnTo>
                <a:lnTo>
                  <a:pt x="46" y="42"/>
                </a:lnTo>
                <a:lnTo>
                  <a:pt x="46" y="46"/>
                </a:lnTo>
                <a:lnTo>
                  <a:pt x="84" y="46"/>
                </a:lnTo>
                <a:lnTo>
                  <a:pt x="84" y="50"/>
                </a:lnTo>
                <a:lnTo>
                  <a:pt x="46" y="50"/>
                </a:lnTo>
                <a:lnTo>
                  <a:pt x="46" y="62"/>
                </a:lnTo>
                <a:lnTo>
                  <a:pt x="46" y="66"/>
                </a:lnTo>
                <a:lnTo>
                  <a:pt x="84" y="66"/>
                </a:lnTo>
                <a:lnTo>
                  <a:pt x="84" y="70"/>
                </a:lnTo>
                <a:lnTo>
                  <a:pt x="46" y="70"/>
                </a:lnTo>
                <a:lnTo>
                  <a:pt x="46" y="80"/>
                </a:lnTo>
                <a:lnTo>
                  <a:pt x="46" y="84"/>
                </a:lnTo>
                <a:lnTo>
                  <a:pt x="84" y="84"/>
                </a:lnTo>
                <a:lnTo>
                  <a:pt x="84" y="96"/>
                </a:lnTo>
                <a:lnTo>
                  <a:pt x="0" y="96"/>
                </a:lnTo>
                <a:lnTo>
                  <a:pt x="0" y="0"/>
                </a:lnTo>
                <a:lnTo>
                  <a:pt x="84" y="0"/>
                </a:lnTo>
                <a:lnTo>
                  <a:pt x="84" y="12"/>
                </a:lnTo>
                <a:lnTo>
                  <a:pt x="46" y="12"/>
                </a:lnTo>
                <a:lnTo>
                  <a:pt x="46" y="24"/>
                </a:lnTo>
                <a:lnTo>
                  <a:pt x="46" y="28"/>
                </a:lnTo>
                <a:lnTo>
                  <a:pt x="84"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5" name="Group 54"/>
          <p:cNvGrpSpPr/>
          <p:nvPr/>
        </p:nvGrpSpPr>
        <p:grpSpPr>
          <a:xfrm>
            <a:off x="9155424" y="3666574"/>
            <a:ext cx="723900" cy="663575"/>
            <a:chOff x="5279756" y="5545138"/>
            <a:chExt cx="723900" cy="663575"/>
          </a:xfrm>
        </p:grpSpPr>
        <p:sp>
          <p:nvSpPr>
            <p:cNvPr id="43" name="Rectangle 40"/>
            <p:cNvSpPr>
              <a:spLocks noChangeArrowheads="1"/>
            </p:cNvSpPr>
            <p:nvPr/>
          </p:nvSpPr>
          <p:spPr bwMode="auto">
            <a:xfrm>
              <a:off x="5282931" y="6030913"/>
              <a:ext cx="146050"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noEditPoints="1"/>
            </p:cNvSpPr>
            <p:nvPr/>
          </p:nvSpPr>
          <p:spPr bwMode="auto">
            <a:xfrm>
              <a:off x="5279756" y="6027738"/>
              <a:ext cx="152400" cy="171450"/>
            </a:xfrm>
            <a:custGeom>
              <a:avLst/>
              <a:gdLst>
                <a:gd name="T0" fmla="*/ 0 w 96"/>
                <a:gd name="T1" fmla="*/ 108 h 108"/>
                <a:gd name="T2" fmla="*/ 96 w 96"/>
                <a:gd name="T3" fmla="*/ 108 h 108"/>
                <a:gd name="T4" fmla="*/ 96 w 96"/>
                <a:gd name="T5" fmla="*/ 0 h 108"/>
                <a:gd name="T6" fmla="*/ 0 w 96"/>
                <a:gd name="T7" fmla="*/ 0 h 108"/>
                <a:gd name="T8" fmla="*/ 0 w 96"/>
                <a:gd name="T9" fmla="*/ 108 h 108"/>
                <a:gd name="T10" fmla="*/ 90 w 96"/>
                <a:gd name="T11" fmla="*/ 102 h 108"/>
                <a:gd name="T12" fmla="*/ 6 w 96"/>
                <a:gd name="T13" fmla="*/ 102 h 108"/>
                <a:gd name="T14" fmla="*/ 6 w 96"/>
                <a:gd name="T15" fmla="*/ 90 h 108"/>
                <a:gd name="T16" fmla="*/ 44 w 96"/>
                <a:gd name="T17" fmla="*/ 90 h 108"/>
                <a:gd name="T18" fmla="*/ 44 w 96"/>
                <a:gd name="T19" fmla="*/ 78 h 108"/>
                <a:gd name="T20" fmla="*/ 44 w 96"/>
                <a:gd name="T21" fmla="*/ 76 h 108"/>
                <a:gd name="T22" fmla="*/ 6 w 96"/>
                <a:gd name="T23" fmla="*/ 76 h 108"/>
                <a:gd name="T24" fmla="*/ 6 w 96"/>
                <a:gd name="T25" fmla="*/ 70 h 108"/>
                <a:gd name="T26" fmla="*/ 44 w 96"/>
                <a:gd name="T27" fmla="*/ 70 h 108"/>
                <a:gd name="T28" fmla="*/ 44 w 96"/>
                <a:gd name="T29" fmla="*/ 60 h 108"/>
                <a:gd name="T30" fmla="*/ 44 w 96"/>
                <a:gd name="T31" fmla="*/ 56 h 108"/>
                <a:gd name="T32" fmla="*/ 6 w 96"/>
                <a:gd name="T33" fmla="*/ 56 h 108"/>
                <a:gd name="T34" fmla="*/ 6 w 96"/>
                <a:gd name="T35" fmla="*/ 52 h 108"/>
                <a:gd name="T36" fmla="*/ 44 w 96"/>
                <a:gd name="T37" fmla="*/ 52 h 108"/>
                <a:gd name="T38" fmla="*/ 44 w 96"/>
                <a:gd name="T39" fmla="*/ 40 h 108"/>
                <a:gd name="T40" fmla="*/ 44 w 96"/>
                <a:gd name="T41" fmla="*/ 38 h 108"/>
                <a:gd name="T42" fmla="*/ 6 w 96"/>
                <a:gd name="T43" fmla="*/ 38 h 108"/>
                <a:gd name="T44" fmla="*/ 6 w 96"/>
                <a:gd name="T45" fmla="*/ 32 h 108"/>
                <a:gd name="T46" fmla="*/ 44 w 96"/>
                <a:gd name="T47" fmla="*/ 32 h 108"/>
                <a:gd name="T48" fmla="*/ 44 w 96"/>
                <a:gd name="T49" fmla="*/ 22 h 108"/>
                <a:gd name="T50" fmla="*/ 44 w 96"/>
                <a:gd name="T51" fmla="*/ 18 h 108"/>
                <a:gd name="T52" fmla="*/ 6 w 96"/>
                <a:gd name="T53" fmla="*/ 18 h 108"/>
                <a:gd name="T54" fmla="*/ 6 w 96"/>
                <a:gd name="T55" fmla="*/ 6 h 108"/>
                <a:gd name="T56" fmla="*/ 90 w 96"/>
                <a:gd name="T57" fmla="*/ 6 h 108"/>
                <a:gd name="T58" fmla="*/ 90 w 96"/>
                <a:gd name="T59" fmla="*/ 10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108">
                  <a:moveTo>
                    <a:pt x="0" y="108"/>
                  </a:moveTo>
                  <a:lnTo>
                    <a:pt x="96" y="108"/>
                  </a:lnTo>
                  <a:lnTo>
                    <a:pt x="96" y="0"/>
                  </a:lnTo>
                  <a:lnTo>
                    <a:pt x="0" y="0"/>
                  </a:lnTo>
                  <a:lnTo>
                    <a:pt x="0" y="108"/>
                  </a:lnTo>
                  <a:close/>
                  <a:moveTo>
                    <a:pt x="90" y="102"/>
                  </a:moveTo>
                  <a:lnTo>
                    <a:pt x="6" y="102"/>
                  </a:lnTo>
                  <a:lnTo>
                    <a:pt x="6" y="90"/>
                  </a:lnTo>
                  <a:lnTo>
                    <a:pt x="44" y="90"/>
                  </a:lnTo>
                  <a:lnTo>
                    <a:pt x="44" y="78"/>
                  </a:lnTo>
                  <a:lnTo>
                    <a:pt x="44" y="76"/>
                  </a:lnTo>
                  <a:lnTo>
                    <a:pt x="6" y="76"/>
                  </a:lnTo>
                  <a:lnTo>
                    <a:pt x="6" y="70"/>
                  </a:lnTo>
                  <a:lnTo>
                    <a:pt x="44" y="70"/>
                  </a:lnTo>
                  <a:lnTo>
                    <a:pt x="44" y="60"/>
                  </a:lnTo>
                  <a:lnTo>
                    <a:pt x="44" y="56"/>
                  </a:lnTo>
                  <a:lnTo>
                    <a:pt x="6" y="56"/>
                  </a:lnTo>
                  <a:lnTo>
                    <a:pt x="6" y="52"/>
                  </a:lnTo>
                  <a:lnTo>
                    <a:pt x="44" y="52"/>
                  </a:lnTo>
                  <a:lnTo>
                    <a:pt x="44" y="40"/>
                  </a:lnTo>
                  <a:lnTo>
                    <a:pt x="44" y="38"/>
                  </a:lnTo>
                  <a:lnTo>
                    <a:pt x="6" y="38"/>
                  </a:lnTo>
                  <a:lnTo>
                    <a:pt x="6" y="32"/>
                  </a:lnTo>
                  <a:lnTo>
                    <a:pt x="44" y="32"/>
                  </a:lnTo>
                  <a:lnTo>
                    <a:pt x="44" y="22"/>
                  </a:lnTo>
                  <a:lnTo>
                    <a:pt x="44" y="18"/>
                  </a:lnTo>
                  <a:lnTo>
                    <a:pt x="6" y="18"/>
                  </a:lnTo>
                  <a:lnTo>
                    <a:pt x="6" y="6"/>
                  </a:lnTo>
                  <a:lnTo>
                    <a:pt x="90" y="6"/>
                  </a:lnTo>
                  <a:lnTo>
                    <a:pt x="90" y="10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5406756" y="6015038"/>
              <a:ext cx="327025" cy="193675"/>
            </a:xfrm>
            <a:custGeom>
              <a:avLst/>
              <a:gdLst>
                <a:gd name="T0" fmla="*/ 190 w 206"/>
                <a:gd name="T1" fmla="*/ 36 h 122"/>
                <a:gd name="T2" fmla="*/ 178 w 206"/>
                <a:gd name="T3" fmla="*/ 36 h 122"/>
                <a:gd name="T4" fmla="*/ 178 w 206"/>
                <a:gd name="T5" fmla="*/ 20 h 122"/>
                <a:gd name="T6" fmla="*/ 166 w 206"/>
                <a:gd name="T7" fmla="*/ 18 h 122"/>
                <a:gd name="T8" fmla="*/ 166 w 206"/>
                <a:gd name="T9" fmla="*/ 32 h 122"/>
                <a:gd name="T10" fmla="*/ 154 w 206"/>
                <a:gd name="T11" fmla="*/ 32 h 122"/>
                <a:gd name="T12" fmla="*/ 154 w 206"/>
                <a:gd name="T13" fmla="*/ 14 h 122"/>
                <a:gd name="T14" fmla="*/ 144 w 206"/>
                <a:gd name="T15" fmla="*/ 12 h 122"/>
                <a:gd name="T16" fmla="*/ 144 w 206"/>
                <a:gd name="T17" fmla="*/ 30 h 122"/>
                <a:gd name="T18" fmla="*/ 130 w 206"/>
                <a:gd name="T19" fmla="*/ 30 h 122"/>
                <a:gd name="T20" fmla="*/ 130 w 206"/>
                <a:gd name="T21" fmla="*/ 8 h 122"/>
                <a:gd name="T22" fmla="*/ 104 w 206"/>
                <a:gd name="T23" fmla="*/ 0 h 122"/>
                <a:gd name="T24" fmla="*/ 0 w 206"/>
                <a:gd name="T25" fmla="*/ 0 h 122"/>
                <a:gd name="T26" fmla="*/ 0 w 206"/>
                <a:gd name="T27" fmla="*/ 122 h 122"/>
                <a:gd name="T28" fmla="*/ 104 w 206"/>
                <a:gd name="T29" fmla="*/ 122 h 122"/>
                <a:gd name="T30" fmla="*/ 130 w 206"/>
                <a:gd name="T31" fmla="*/ 116 h 122"/>
                <a:gd name="T32" fmla="*/ 130 w 206"/>
                <a:gd name="T33" fmla="*/ 94 h 122"/>
                <a:gd name="T34" fmla="*/ 144 w 206"/>
                <a:gd name="T35" fmla="*/ 94 h 122"/>
                <a:gd name="T36" fmla="*/ 144 w 206"/>
                <a:gd name="T37" fmla="*/ 112 h 122"/>
                <a:gd name="T38" fmla="*/ 154 w 206"/>
                <a:gd name="T39" fmla="*/ 110 h 122"/>
                <a:gd name="T40" fmla="*/ 154 w 206"/>
                <a:gd name="T41" fmla="*/ 92 h 122"/>
                <a:gd name="T42" fmla="*/ 166 w 206"/>
                <a:gd name="T43" fmla="*/ 92 h 122"/>
                <a:gd name="T44" fmla="*/ 166 w 206"/>
                <a:gd name="T45" fmla="*/ 106 h 122"/>
                <a:gd name="T46" fmla="*/ 178 w 206"/>
                <a:gd name="T47" fmla="*/ 104 h 122"/>
                <a:gd name="T48" fmla="*/ 178 w 206"/>
                <a:gd name="T49" fmla="*/ 88 h 122"/>
                <a:gd name="T50" fmla="*/ 190 w 206"/>
                <a:gd name="T51" fmla="*/ 88 h 122"/>
                <a:gd name="T52" fmla="*/ 190 w 206"/>
                <a:gd name="T53" fmla="*/ 100 h 122"/>
                <a:gd name="T54" fmla="*/ 206 w 206"/>
                <a:gd name="T55" fmla="*/ 96 h 122"/>
                <a:gd name="T56" fmla="*/ 206 w 206"/>
                <a:gd name="T57" fmla="*/ 28 h 122"/>
                <a:gd name="T58" fmla="*/ 190 w 206"/>
                <a:gd name="T59" fmla="*/ 24 h 122"/>
                <a:gd name="T60" fmla="*/ 190 w 206"/>
                <a:gd name="T61" fmla="*/ 3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6" h="122">
                  <a:moveTo>
                    <a:pt x="190" y="36"/>
                  </a:moveTo>
                  <a:lnTo>
                    <a:pt x="178" y="36"/>
                  </a:lnTo>
                  <a:lnTo>
                    <a:pt x="178" y="20"/>
                  </a:lnTo>
                  <a:lnTo>
                    <a:pt x="166" y="18"/>
                  </a:lnTo>
                  <a:lnTo>
                    <a:pt x="166" y="32"/>
                  </a:lnTo>
                  <a:lnTo>
                    <a:pt x="154" y="32"/>
                  </a:lnTo>
                  <a:lnTo>
                    <a:pt x="154" y="14"/>
                  </a:lnTo>
                  <a:lnTo>
                    <a:pt x="144" y="12"/>
                  </a:lnTo>
                  <a:lnTo>
                    <a:pt x="144" y="30"/>
                  </a:lnTo>
                  <a:lnTo>
                    <a:pt x="130" y="30"/>
                  </a:lnTo>
                  <a:lnTo>
                    <a:pt x="130" y="8"/>
                  </a:lnTo>
                  <a:lnTo>
                    <a:pt x="104" y="0"/>
                  </a:lnTo>
                  <a:lnTo>
                    <a:pt x="0" y="0"/>
                  </a:lnTo>
                  <a:lnTo>
                    <a:pt x="0" y="122"/>
                  </a:lnTo>
                  <a:lnTo>
                    <a:pt x="104" y="122"/>
                  </a:lnTo>
                  <a:lnTo>
                    <a:pt x="130" y="116"/>
                  </a:lnTo>
                  <a:lnTo>
                    <a:pt x="130" y="94"/>
                  </a:lnTo>
                  <a:lnTo>
                    <a:pt x="144" y="94"/>
                  </a:lnTo>
                  <a:lnTo>
                    <a:pt x="144" y="112"/>
                  </a:lnTo>
                  <a:lnTo>
                    <a:pt x="154" y="110"/>
                  </a:lnTo>
                  <a:lnTo>
                    <a:pt x="154" y="92"/>
                  </a:lnTo>
                  <a:lnTo>
                    <a:pt x="166" y="92"/>
                  </a:lnTo>
                  <a:lnTo>
                    <a:pt x="166" y="106"/>
                  </a:lnTo>
                  <a:lnTo>
                    <a:pt x="178" y="104"/>
                  </a:lnTo>
                  <a:lnTo>
                    <a:pt x="178" y="88"/>
                  </a:lnTo>
                  <a:lnTo>
                    <a:pt x="190" y="88"/>
                  </a:lnTo>
                  <a:lnTo>
                    <a:pt x="190" y="100"/>
                  </a:lnTo>
                  <a:lnTo>
                    <a:pt x="206" y="96"/>
                  </a:lnTo>
                  <a:lnTo>
                    <a:pt x="206" y="28"/>
                  </a:lnTo>
                  <a:lnTo>
                    <a:pt x="190" y="24"/>
                  </a:lnTo>
                  <a:lnTo>
                    <a:pt x="190" y="3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5854431" y="5561013"/>
              <a:ext cx="146050"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noEditPoints="1"/>
            </p:cNvSpPr>
            <p:nvPr/>
          </p:nvSpPr>
          <p:spPr bwMode="auto">
            <a:xfrm>
              <a:off x="5848081" y="5554663"/>
              <a:ext cx="155575" cy="171450"/>
            </a:xfrm>
            <a:custGeom>
              <a:avLst/>
              <a:gdLst>
                <a:gd name="T0" fmla="*/ 60 w 98"/>
                <a:gd name="T1" fmla="*/ 26 h 108"/>
                <a:gd name="T2" fmla="*/ 60 w 98"/>
                <a:gd name="T3" fmla="*/ 26 h 108"/>
                <a:gd name="T4" fmla="*/ 60 w 98"/>
                <a:gd name="T5" fmla="*/ 46 h 108"/>
                <a:gd name="T6" fmla="*/ 60 w 98"/>
                <a:gd name="T7" fmla="*/ 44 h 108"/>
                <a:gd name="T8" fmla="*/ 60 w 98"/>
                <a:gd name="T9" fmla="*/ 46 h 108"/>
                <a:gd name="T10" fmla="*/ 60 w 98"/>
                <a:gd name="T11" fmla="*/ 64 h 108"/>
                <a:gd name="T12" fmla="*/ 60 w 98"/>
                <a:gd name="T13" fmla="*/ 64 h 108"/>
                <a:gd name="T14" fmla="*/ 98 w 98"/>
                <a:gd name="T15" fmla="*/ 0 h 108"/>
                <a:gd name="T16" fmla="*/ 0 w 98"/>
                <a:gd name="T17" fmla="*/ 0 h 108"/>
                <a:gd name="T18" fmla="*/ 0 w 98"/>
                <a:gd name="T19" fmla="*/ 108 h 108"/>
                <a:gd name="T20" fmla="*/ 98 w 98"/>
                <a:gd name="T21" fmla="*/ 108 h 108"/>
                <a:gd name="T22" fmla="*/ 98 w 98"/>
                <a:gd name="T23" fmla="*/ 0 h 108"/>
                <a:gd name="T24" fmla="*/ 92 w 98"/>
                <a:gd name="T25" fmla="*/ 34 h 108"/>
                <a:gd name="T26" fmla="*/ 92 w 98"/>
                <a:gd name="T27" fmla="*/ 38 h 108"/>
                <a:gd name="T28" fmla="*/ 54 w 98"/>
                <a:gd name="T29" fmla="*/ 38 h 108"/>
                <a:gd name="T30" fmla="*/ 54 w 98"/>
                <a:gd name="T31" fmla="*/ 48 h 108"/>
                <a:gd name="T32" fmla="*/ 54 w 98"/>
                <a:gd name="T33" fmla="*/ 52 h 108"/>
                <a:gd name="T34" fmla="*/ 92 w 98"/>
                <a:gd name="T35" fmla="*/ 52 h 108"/>
                <a:gd name="T36" fmla="*/ 92 w 98"/>
                <a:gd name="T37" fmla="*/ 56 h 108"/>
                <a:gd name="T38" fmla="*/ 54 w 98"/>
                <a:gd name="T39" fmla="*/ 56 h 108"/>
                <a:gd name="T40" fmla="*/ 54 w 98"/>
                <a:gd name="T41" fmla="*/ 68 h 108"/>
                <a:gd name="T42" fmla="*/ 54 w 98"/>
                <a:gd name="T43" fmla="*/ 72 h 108"/>
                <a:gd name="T44" fmla="*/ 92 w 98"/>
                <a:gd name="T45" fmla="*/ 72 h 108"/>
                <a:gd name="T46" fmla="*/ 92 w 98"/>
                <a:gd name="T47" fmla="*/ 76 h 108"/>
                <a:gd name="T48" fmla="*/ 54 w 98"/>
                <a:gd name="T49" fmla="*/ 76 h 108"/>
                <a:gd name="T50" fmla="*/ 54 w 98"/>
                <a:gd name="T51" fmla="*/ 86 h 108"/>
                <a:gd name="T52" fmla="*/ 54 w 98"/>
                <a:gd name="T53" fmla="*/ 90 h 108"/>
                <a:gd name="T54" fmla="*/ 92 w 98"/>
                <a:gd name="T55" fmla="*/ 90 h 108"/>
                <a:gd name="T56" fmla="*/ 92 w 98"/>
                <a:gd name="T57" fmla="*/ 102 h 108"/>
                <a:gd name="T58" fmla="*/ 8 w 98"/>
                <a:gd name="T59" fmla="*/ 102 h 108"/>
                <a:gd name="T60" fmla="*/ 8 w 98"/>
                <a:gd name="T61" fmla="*/ 6 h 108"/>
                <a:gd name="T62" fmla="*/ 92 w 98"/>
                <a:gd name="T63" fmla="*/ 6 h 108"/>
                <a:gd name="T64" fmla="*/ 92 w 98"/>
                <a:gd name="T65" fmla="*/ 18 h 108"/>
                <a:gd name="T66" fmla="*/ 54 w 98"/>
                <a:gd name="T67" fmla="*/ 18 h 108"/>
                <a:gd name="T68" fmla="*/ 54 w 98"/>
                <a:gd name="T69" fmla="*/ 30 h 108"/>
                <a:gd name="T70" fmla="*/ 54 w 98"/>
                <a:gd name="T71" fmla="*/ 34 h 108"/>
                <a:gd name="T72" fmla="*/ 92 w 98"/>
                <a:gd name="T73" fmla="*/ 3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 h="108">
                  <a:moveTo>
                    <a:pt x="60" y="26"/>
                  </a:moveTo>
                  <a:lnTo>
                    <a:pt x="60" y="26"/>
                  </a:lnTo>
                  <a:close/>
                  <a:moveTo>
                    <a:pt x="60" y="46"/>
                  </a:moveTo>
                  <a:lnTo>
                    <a:pt x="60" y="44"/>
                  </a:lnTo>
                  <a:lnTo>
                    <a:pt x="60" y="46"/>
                  </a:lnTo>
                  <a:close/>
                  <a:moveTo>
                    <a:pt x="60" y="64"/>
                  </a:moveTo>
                  <a:lnTo>
                    <a:pt x="60" y="64"/>
                  </a:lnTo>
                  <a:close/>
                  <a:moveTo>
                    <a:pt x="98" y="0"/>
                  </a:moveTo>
                  <a:lnTo>
                    <a:pt x="0" y="0"/>
                  </a:lnTo>
                  <a:lnTo>
                    <a:pt x="0" y="108"/>
                  </a:lnTo>
                  <a:lnTo>
                    <a:pt x="98" y="108"/>
                  </a:lnTo>
                  <a:lnTo>
                    <a:pt x="98" y="0"/>
                  </a:lnTo>
                  <a:close/>
                  <a:moveTo>
                    <a:pt x="92" y="34"/>
                  </a:moveTo>
                  <a:lnTo>
                    <a:pt x="92" y="38"/>
                  </a:lnTo>
                  <a:lnTo>
                    <a:pt x="54" y="38"/>
                  </a:lnTo>
                  <a:lnTo>
                    <a:pt x="54" y="48"/>
                  </a:lnTo>
                  <a:lnTo>
                    <a:pt x="54" y="52"/>
                  </a:lnTo>
                  <a:lnTo>
                    <a:pt x="92" y="52"/>
                  </a:lnTo>
                  <a:lnTo>
                    <a:pt x="92" y="56"/>
                  </a:lnTo>
                  <a:lnTo>
                    <a:pt x="54" y="56"/>
                  </a:lnTo>
                  <a:lnTo>
                    <a:pt x="54" y="68"/>
                  </a:lnTo>
                  <a:lnTo>
                    <a:pt x="54" y="72"/>
                  </a:lnTo>
                  <a:lnTo>
                    <a:pt x="92" y="72"/>
                  </a:lnTo>
                  <a:lnTo>
                    <a:pt x="92" y="76"/>
                  </a:lnTo>
                  <a:lnTo>
                    <a:pt x="54" y="76"/>
                  </a:lnTo>
                  <a:lnTo>
                    <a:pt x="54" y="86"/>
                  </a:lnTo>
                  <a:lnTo>
                    <a:pt x="54" y="90"/>
                  </a:lnTo>
                  <a:lnTo>
                    <a:pt x="92" y="90"/>
                  </a:lnTo>
                  <a:lnTo>
                    <a:pt x="92" y="102"/>
                  </a:lnTo>
                  <a:lnTo>
                    <a:pt x="8" y="102"/>
                  </a:lnTo>
                  <a:lnTo>
                    <a:pt x="8" y="6"/>
                  </a:lnTo>
                  <a:lnTo>
                    <a:pt x="92" y="6"/>
                  </a:lnTo>
                  <a:lnTo>
                    <a:pt x="92" y="18"/>
                  </a:lnTo>
                  <a:lnTo>
                    <a:pt x="54" y="18"/>
                  </a:lnTo>
                  <a:lnTo>
                    <a:pt x="54" y="30"/>
                  </a:lnTo>
                  <a:lnTo>
                    <a:pt x="54" y="34"/>
                  </a:lnTo>
                  <a:lnTo>
                    <a:pt x="92" y="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p:cNvSpPr>
              <a:spLocks/>
            </p:cNvSpPr>
            <p:nvPr/>
          </p:nvSpPr>
          <p:spPr bwMode="auto">
            <a:xfrm>
              <a:off x="5549631" y="5545138"/>
              <a:ext cx="327025" cy="193675"/>
            </a:xfrm>
            <a:custGeom>
              <a:avLst/>
              <a:gdLst>
                <a:gd name="T0" fmla="*/ 16 w 206"/>
                <a:gd name="T1" fmla="*/ 86 h 122"/>
                <a:gd name="T2" fmla="*/ 28 w 206"/>
                <a:gd name="T3" fmla="*/ 86 h 122"/>
                <a:gd name="T4" fmla="*/ 28 w 206"/>
                <a:gd name="T5" fmla="*/ 102 h 122"/>
                <a:gd name="T6" fmla="*/ 38 w 206"/>
                <a:gd name="T7" fmla="*/ 104 h 122"/>
                <a:gd name="T8" fmla="*/ 38 w 206"/>
                <a:gd name="T9" fmla="*/ 90 h 122"/>
                <a:gd name="T10" fmla="*/ 52 w 206"/>
                <a:gd name="T11" fmla="*/ 90 h 122"/>
                <a:gd name="T12" fmla="*/ 52 w 206"/>
                <a:gd name="T13" fmla="*/ 108 h 122"/>
                <a:gd name="T14" fmla="*/ 62 w 206"/>
                <a:gd name="T15" fmla="*/ 110 h 122"/>
                <a:gd name="T16" fmla="*/ 62 w 206"/>
                <a:gd name="T17" fmla="*/ 92 h 122"/>
                <a:gd name="T18" fmla="*/ 76 w 206"/>
                <a:gd name="T19" fmla="*/ 92 h 122"/>
                <a:gd name="T20" fmla="*/ 76 w 206"/>
                <a:gd name="T21" fmla="*/ 114 h 122"/>
                <a:gd name="T22" fmla="*/ 102 w 206"/>
                <a:gd name="T23" fmla="*/ 122 h 122"/>
                <a:gd name="T24" fmla="*/ 206 w 206"/>
                <a:gd name="T25" fmla="*/ 122 h 122"/>
                <a:gd name="T26" fmla="*/ 206 w 206"/>
                <a:gd name="T27" fmla="*/ 0 h 122"/>
                <a:gd name="T28" fmla="*/ 102 w 206"/>
                <a:gd name="T29" fmla="*/ 0 h 122"/>
                <a:gd name="T30" fmla="*/ 76 w 206"/>
                <a:gd name="T31" fmla="*/ 6 h 122"/>
                <a:gd name="T32" fmla="*/ 76 w 206"/>
                <a:gd name="T33" fmla="*/ 28 h 122"/>
                <a:gd name="T34" fmla="*/ 62 w 206"/>
                <a:gd name="T35" fmla="*/ 28 h 122"/>
                <a:gd name="T36" fmla="*/ 62 w 206"/>
                <a:gd name="T37" fmla="*/ 10 h 122"/>
                <a:gd name="T38" fmla="*/ 52 w 206"/>
                <a:gd name="T39" fmla="*/ 12 h 122"/>
                <a:gd name="T40" fmla="*/ 52 w 206"/>
                <a:gd name="T41" fmla="*/ 32 h 122"/>
                <a:gd name="T42" fmla="*/ 38 w 206"/>
                <a:gd name="T43" fmla="*/ 32 h 122"/>
                <a:gd name="T44" fmla="*/ 38 w 206"/>
                <a:gd name="T45" fmla="*/ 16 h 122"/>
                <a:gd name="T46" fmla="*/ 28 w 206"/>
                <a:gd name="T47" fmla="*/ 20 h 122"/>
                <a:gd name="T48" fmla="*/ 28 w 206"/>
                <a:gd name="T49" fmla="*/ 34 h 122"/>
                <a:gd name="T50" fmla="*/ 16 w 206"/>
                <a:gd name="T51" fmla="*/ 34 h 122"/>
                <a:gd name="T52" fmla="*/ 16 w 206"/>
                <a:gd name="T53" fmla="*/ 22 h 122"/>
                <a:gd name="T54" fmla="*/ 0 w 206"/>
                <a:gd name="T55" fmla="*/ 26 h 122"/>
                <a:gd name="T56" fmla="*/ 0 w 206"/>
                <a:gd name="T57" fmla="*/ 94 h 122"/>
                <a:gd name="T58" fmla="*/ 16 w 206"/>
                <a:gd name="T59" fmla="*/ 98 h 122"/>
                <a:gd name="T60" fmla="*/ 16 w 206"/>
                <a:gd name="T61"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6" h="122">
                  <a:moveTo>
                    <a:pt x="16" y="86"/>
                  </a:moveTo>
                  <a:lnTo>
                    <a:pt x="28" y="86"/>
                  </a:lnTo>
                  <a:lnTo>
                    <a:pt x="28" y="102"/>
                  </a:lnTo>
                  <a:lnTo>
                    <a:pt x="38" y="104"/>
                  </a:lnTo>
                  <a:lnTo>
                    <a:pt x="38" y="90"/>
                  </a:lnTo>
                  <a:lnTo>
                    <a:pt x="52" y="90"/>
                  </a:lnTo>
                  <a:lnTo>
                    <a:pt x="52" y="108"/>
                  </a:lnTo>
                  <a:lnTo>
                    <a:pt x="62" y="110"/>
                  </a:lnTo>
                  <a:lnTo>
                    <a:pt x="62" y="92"/>
                  </a:lnTo>
                  <a:lnTo>
                    <a:pt x="76" y="92"/>
                  </a:lnTo>
                  <a:lnTo>
                    <a:pt x="76" y="114"/>
                  </a:lnTo>
                  <a:lnTo>
                    <a:pt x="102" y="122"/>
                  </a:lnTo>
                  <a:lnTo>
                    <a:pt x="206" y="122"/>
                  </a:lnTo>
                  <a:lnTo>
                    <a:pt x="206" y="0"/>
                  </a:lnTo>
                  <a:lnTo>
                    <a:pt x="102" y="0"/>
                  </a:lnTo>
                  <a:lnTo>
                    <a:pt x="76" y="6"/>
                  </a:lnTo>
                  <a:lnTo>
                    <a:pt x="76" y="28"/>
                  </a:lnTo>
                  <a:lnTo>
                    <a:pt x="62" y="28"/>
                  </a:lnTo>
                  <a:lnTo>
                    <a:pt x="62" y="10"/>
                  </a:lnTo>
                  <a:lnTo>
                    <a:pt x="52" y="12"/>
                  </a:lnTo>
                  <a:lnTo>
                    <a:pt x="52" y="32"/>
                  </a:lnTo>
                  <a:lnTo>
                    <a:pt x="38" y="32"/>
                  </a:lnTo>
                  <a:lnTo>
                    <a:pt x="38" y="16"/>
                  </a:lnTo>
                  <a:lnTo>
                    <a:pt x="28" y="20"/>
                  </a:lnTo>
                  <a:lnTo>
                    <a:pt x="28" y="34"/>
                  </a:lnTo>
                  <a:lnTo>
                    <a:pt x="16" y="34"/>
                  </a:lnTo>
                  <a:lnTo>
                    <a:pt x="16" y="22"/>
                  </a:lnTo>
                  <a:lnTo>
                    <a:pt x="0" y="26"/>
                  </a:lnTo>
                  <a:lnTo>
                    <a:pt x="0" y="94"/>
                  </a:lnTo>
                  <a:lnTo>
                    <a:pt x="16" y="98"/>
                  </a:lnTo>
                  <a:lnTo>
                    <a:pt x="16" y="8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p:cNvSpPr>
              <a:spLocks/>
            </p:cNvSpPr>
            <p:nvPr/>
          </p:nvSpPr>
          <p:spPr bwMode="auto">
            <a:xfrm>
              <a:off x="5282931" y="5614988"/>
              <a:ext cx="717550" cy="523875"/>
            </a:xfrm>
            <a:custGeom>
              <a:avLst/>
              <a:gdLst>
                <a:gd name="T0" fmla="*/ 0 w 452"/>
                <a:gd name="T1" fmla="*/ 182 h 330"/>
                <a:gd name="T2" fmla="*/ 418 w 452"/>
                <a:gd name="T3" fmla="*/ 182 h 330"/>
                <a:gd name="T4" fmla="*/ 418 w 452"/>
                <a:gd name="T5" fmla="*/ 298 h 330"/>
                <a:gd name="T6" fmla="*/ 290 w 452"/>
                <a:gd name="T7" fmla="*/ 298 h 330"/>
                <a:gd name="T8" fmla="*/ 290 w 452"/>
                <a:gd name="T9" fmla="*/ 330 h 330"/>
                <a:gd name="T10" fmla="*/ 290 w 452"/>
                <a:gd name="T11" fmla="*/ 330 h 330"/>
                <a:gd name="T12" fmla="*/ 452 w 452"/>
                <a:gd name="T13" fmla="*/ 330 h 330"/>
                <a:gd name="T14" fmla="*/ 452 w 452"/>
                <a:gd name="T15" fmla="*/ 148 h 330"/>
                <a:gd name="T16" fmla="*/ 444 w 452"/>
                <a:gd name="T17" fmla="*/ 148 h 330"/>
                <a:gd name="T18" fmla="*/ 444 w 452"/>
                <a:gd name="T19" fmla="*/ 148 h 330"/>
                <a:gd name="T20" fmla="*/ 34 w 452"/>
                <a:gd name="T21" fmla="*/ 148 h 330"/>
                <a:gd name="T22" fmla="*/ 34 w 452"/>
                <a:gd name="T23" fmla="*/ 32 h 330"/>
                <a:gd name="T24" fmla="*/ 162 w 452"/>
                <a:gd name="T25" fmla="*/ 32 h 330"/>
                <a:gd name="T26" fmla="*/ 162 w 452"/>
                <a:gd name="T27" fmla="*/ 0 h 330"/>
                <a:gd name="T28" fmla="*/ 0 w 452"/>
                <a:gd name="T29" fmla="*/ 0 h 330"/>
                <a:gd name="T30" fmla="*/ 0 w 452"/>
                <a:gd name="T31" fmla="*/ 18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2" h="330">
                  <a:moveTo>
                    <a:pt x="0" y="182"/>
                  </a:moveTo>
                  <a:lnTo>
                    <a:pt x="418" y="182"/>
                  </a:lnTo>
                  <a:lnTo>
                    <a:pt x="418" y="298"/>
                  </a:lnTo>
                  <a:lnTo>
                    <a:pt x="290" y="298"/>
                  </a:lnTo>
                  <a:lnTo>
                    <a:pt x="290" y="330"/>
                  </a:lnTo>
                  <a:lnTo>
                    <a:pt x="290" y="330"/>
                  </a:lnTo>
                  <a:lnTo>
                    <a:pt x="452" y="330"/>
                  </a:lnTo>
                  <a:lnTo>
                    <a:pt x="452" y="148"/>
                  </a:lnTo>
                  <a:lnTo>
                    <a:pt x="444" y="148"/>
                  </a:lnTo>
                  <a:lnTo>
                    <a:pt x="444" y="148"/>
                  </a:lnTo>
                  <a:lnTo>
                    <a:pt x="34" y="148"/>
                  </a:lnTo>
                  <a:lnTo>
                    <a:pt x="34" y="32"/>
                  </a:lnTo>
                  <a:lnTo>
                    <a:pt x="162" y="32"/>
                  </a:lnTo>
                  <a:lnTo>
                    <a:pt x="162" y="0"/>
                  </a:lnTo>
                  <a:lnTo>
                    <a:pt x="0" y="0"/>
                  </a:lnTo>
                  <a:lnTo>
                    <a:pt x="0" y="18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p:cNvGrpSpPr/>
          <p:nvPr/>
        </p:nvGrpSpPr>
        <p:grpSpPr>
          <a:xfrm>
            <a:off x="5073071" y="4902273"/>
            <a:ext cx="717550" cy="615950"/>
            <a:chOff x="5282931" y="4392613"/>
            <a:chExt cx="717550" cy="615950"/>
          </a:xfrm>
        </p:grpSpPr>
        <p:sp>
          <p:nvSpPr>
            <p:cNvPr id="56" name="Freeform 53"/>
            <p:cNvSpPr>
              <a:spLocks/>
            </p:cNvSpPr>
            <p:nvPr/>
          </p:nvSpPr>
          <p:spPr bwMode="auto">
            <a:xfrm>
              <a:off x="5384531" y="4576763"/>
              <a:ext cx="514350" cy="431800"/>
            </a:xfrm>
            <a:custGeom>
              <a:avLst/>
              <a:gdLst>
                <a:gd name="T0" fmla="*/ 272 w 324"/>
                <a:gd name="T1" fmla="*/ 56 h 272"/>
                <a:gd name="T2" fmla="*/ 272 w 324"/>
                <a:gd name="T3" fmla="*/ 0 h 272"/>
                <a:gd name="T4" fmla="*/ 52 w 324"/>
                <a:gd name="T5" fmla="*/ 0 h 272"/>
                <a:gd name="T6" fmla="*/ 52 w 324"/>
                <a:gd name="T7" fmla="*/ 56 h 272"/>
                <a:gd name="T8" fmla="*/ 140 w 324"/>
                <a:gd name="T9" fmla="*/ 56 h 272"/>
                <a:gd name="T10" fmla="*/ 140 w 324"/>
                <a:gd name="T11" fmla="*/ 188 h 272"/>
                <a:gd name="T12" fmla="*/ 90 w 324"/>
                <a:gd name="T13" fmla="*/ 188 h 272"/>
                <a:gd name="T14" fmla="*/ 0 w 324"/>
                <a:gd name="T15" fmla="*/ 272 h 272"/>
                <a:gd name="T16" fmla="*/ 324 w 324"/>
                <a:gd name="T17" fmla="*/ 272 h 272"/>
                <a:gd name="T18" fmla="*/ 234 w 324"/>
                <a:gd name="T19" fmla="*/ 188 h 272"/>
                <a:gd name="T20" fmla="*/ 184 w 324"/>
                <a:gd name="T21" fmla="*/ 188 h 272"/>
                <a:gd name="T22" fmla="*/ 184 w 324"/>
                <a:gd name="T23" fmla="*/ 56 h 272"/>
                <a:gd name="T24" fmla="*/ 272 w 324"/>
                <a:gd name="T25" fmla="*/ 5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272">
                  <a:moveTo>
                    <a:pt x="272" y="56"/>
                  </a:moveTo>
                  <a:lnTo>
                    <a:pt x="272" y="0"/>
                  </a:lnTo>
                  <a:lnTo>
                    <a:pt x="52" y="0"/>
                  </a:lnTo>
                  <a:lnTo>
                    <a:pt x="52" y="56"/>
                  </a:lnTo>
                  <a:lnTo>
                    <a:pt x="140" y="56"/>
                  </a:lnTo>
                  <a:lnTo>
                    <a:pt x="140" y="188"/>
                  </a:lnTo>
                  <a:lnTo>
                    <a:pt x="90" y="188"/>
                  </a:lnTo>
                  <a:lnTo>
                    <a:pt x="0" y="272"/>
                  </a:lnTo>
                  <a:lnTo>
                    <a:pt x="324" y="272"/>
                  </a:lnTo>
                  <a:lnTo>
                    <a:pt x="234" y="188"/>
                  </a:lnTo>
                  <a:lnTo>
                    <a:pt x="184" y="188"/>
                  </a:lnTo>
                  <a:lnTo>
                    <a:pt x="184" y="56"/>
                  </a:lnTo>
                  <a:lnTo>
                    <a:pt x="272"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p:cNvSpPr>
              <a:spLocks/>
            </p:cNvSpPr>
            <p:nvPr/>
          </p:nvSpPr>
          <p:spPr bwMode="auto">
            <a:xfrm>
              <a:off x="5362306" y="4449763"/>
              <a:ext cx="104775" cy="342900"/>
            </a:xfrm>
            <a:custGeom>
              <a:avLst/>
              <a:gdLst>
                <a:gd name="T0" fmla="*/ 30 w 66"/>
                <a:gd name="T1" fmla="*/ 108 h 216"/>
                <a:gd name="T2" fmla="*/ 30 w 66"/>
                <a:gd name="T3" fmla="*/ 108 h 216"/>
                <a:gd name="T4" fmla="*/ 32 w 66"/>
                <a:gd name="T5" fmla="*/ 84 h 216"/>
                <a:gd name="T6" fmla="*/ 38 w 66"/>
                <a:gd name="T7" fmla="*/ 62 h 216"/>
                <a:gd name="T8" fmla="*/ 44 w 66"/>
                <a:gd name="T9" fmla="*/ 50 h 216"/>
                <a:gd name="T10" fmla="*/ 50 w 66"/>
                <a:gd name="T11" fmla="*/ 40 h 216"/>
                <a:gd name="T12" fmla="*/ 58 w 66"/>
                <a:gd name="T13" fmla="*/ 30 h 216"/>
                <a:gd name="T14" fmla="*/ 66 w 66"/>
                <a:gd name="T15" fmla="*/ 20 h 216"/>
                <a:gd name="T16" fmla="*/ 46 w 66"/>
                <a:gd name="T17" fmla="*/ 0 h 216"/>
                <a:gd name="T18" fmla="*/ 46 w 66"/>
                <a:gd name="T19" fmla="*/ 0 h 216"/>
                <a:gd name="T20" fmla="*/ 34 w 66"/>
                <a:gd name="T21" fmla="*/ 12 h 216"/>
                <a:gd name="T22" fmla="*/ 26 w 66"/>
                <a:gd name="T23" fmla="*/ 24 h 216"/>
                <a:gd name="T24" fmla="*/ 18 w 66"/>
                <a:gd name="T25" fmla="*/ 38 h 216"/>
                <a:gd name="T26" fmla="*/ 12 w 66"/>
                <a:gd name="T27" fmla="*/ 50 h 216"/>
                <a:gd name="T28" fmla="*/ 6 w 66"/>
                <a:gd name="T29" fmla="*/ 64 h 216"/>
                <a:gd name="T30" fmla="*/ 4 w 66"/>
                <a:gd name="T31" fmla="*/ 78 h 216"/>
                <a:gd name="T32" fmla="*/ 2 w 66"/>
                <a:gd name="T33" fmla="*/ 94 h 216"/>
                <a:gd name="T34" fmla="*/ 0 w 66"/>
                <a:gd name="T35" fmla="*/ 108 h 216"/>
                <a:gd name="T36" fmla="*/ 0 w 66"/>
                <a:gd name="T37" fmla="*/ 108 h 216"/>
                <a:gd name="T38" fmla="*/ 2 w 66"/>
                <a:gd name="T39" fmla="*/ 122 h 216"/>
                <a:gd name="T40" fmla="*/ 4 w 66"/>
                <a:gd name="T41" fmla="*/ 138 h 216"/>
                <a:gd name="T42" fmla="*/ 6 w 66"/>
                <a:gd name="T43" fmla="*/ 152 h 216"/>
                <a:gd name="T44" fmla="*/ 12 w 66"/>
                <a:gd name="T45" fmla="*/ 166 h 216"/>
                <a:gd name="T46" fmla="*/ 18 w 66"/>
                <a:gd name="T47" fmla="*/ 178 h 216"/>
                <a:gd name="T48" fmla="*/ 26 w 66"/>
                <a:gd name="T49" fmla="*/ 192 h 216"/>
                <a:gd name="T50" fmla="*/ 34 w 66"/>
                <a:gd name="T51" fmla="*/ 204 h 216"/>
                <a:gd name="T52" fmla="*/ 46 w 66"/>
                <a:gd name="T53" fmla="*/ 216 h 216"/>
                <a:gd name="T54" fmla="*/ 66 w 66"/>
                <a:gd name="T55" fmla="*/ 196 h 216"/>
                <a:gd name="T56" fmla="*/ 66 w 66"/>
                <a:gd name="T57" fmla="*/ 196 h 216"/>
                <a:gd name="T58" fmla="*/ 66 w 66"/>
                <a:gd name="T59" fmla="*/ 196 h 216"/>
                <a:gd name="T60" fmla="*/ 58 w 66"/>
                <a:gd name="T61" fmla="*/ 186 h 216"/>
                <a:gd name="T62" fmla="*/ 50 w 66"/>
                <a:gd name="T63" fmla="*/ 176 h 216"/>
                <a:gd name="T64" fmla="*/ 44 w 66"/>
                <a:gd name="T65" fmla="*/ 166 h 216"/>
                <a:gd name="T66" fmla="*/ 38 w 66"/>
                <a:gd name="T67" fmla="*/ 154 h 216"/>
                <a:gd name="T68" fmla="*/ 32 w 66"/>
                <a:gd name="T69" fmla="*/ 132 h 216"/>
                <a:gd name="T70" fmla="*/ 30 w 66"/>
                <a:gd name="T71" fmla="*/ 108 h 216"/>
                <a:gd name="T72" fmla="*/ 30 w 66"/>
                <a:gd name="T73" fmla="*/ 1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 h="216">
                  <a:moveTo>
                    <a:pt x="30" y="108"/>
                  </a:moveTo>
                  <a:lnTo>
                    <a:pt x="30" y="108"/>
                  </a:lnTo>
                  <a:lnTo>
                    <a:pt x="32" y="84"/>
                  </a:lnTo>
                  <a:lnTo>
                    <a:pt x="38" y="62"/>
                  </a:lnTo>
                  <a:lnTo>
                    <a:pt x="44" y="50"/>
                  </a:lnTo>
                  <a:lnTo>
                    <a:pt x="50" y="40"/>
                  </a:lnTo>
                  <a:lnTo>
                    <a:pt x="58" y="30"/>
                  </a:lnTo>
                  <a:lnTo>
                    <a:pt x="66" y="20"/>
                  </a:lnTo>
                  <a:lnTo>
                    <a:pt x="46" y="0"/>
                  </a:lnTo>
                  <a:lnTo>
                    <a:pt x="46" y="0"/>
                  </a:lnTo>
                  <a:lnTo>
                    <a:pt x="34" y="12"/>
                  </a:lnTo>
                  <a:lnTo>
                    <a:pt x="26" y="24"/>
                  </a:lnTo>
                  <a:lnTo>
                    <a:pt x="18" y="38"/>
                  </a:lnTo>
                  <a:lnTo>
                    <a:pt x="12" y="50"/>
                  </a:lnTo>
                  <a:lnTo>
                    <a:pt x="6" y="64"/>
                  </a:lnTo>
                  <a:lnTo>
                    <a:pt x="4" y="78"/>
                  </a:lnTo>
                  <a:lnTo>
                    <a:pt x="2" y="94"/>
                  </a:lnTo>
                  <a:lnTo>
                    <a:pt x="0" y="108"/>
                  </a:lnTo>
                  <a:lnTo>
                    <a:pt x="0" y="108"/>
                  </a:lnTo>
                  <a:lnTo>
                    <a:pt x="2" y="122"/>
                  </a:lnTo>
                  <a:lnTo>
                    <a:pt x="4" y="138"/>
                  </a:lnTo>
                  <a:lnTo>
                    <a:pt x="6" y="152"/>
                  </a:lnTo>
                  <a:lnTo>
                    <a:pt x="12" y="166"/>
                  </a:lnTo>
                  <a:lnTo>
                    <a:pt x="18" y="178"/>
                  </a:lnTo>
                  <a:lnTo>
                    <a:pt x="26" y="192"/>
                  </a:lnTo>
                  <a:lnTo>
                    <a:pt x="34" y="204"/>
                  </a:lnTo>
                  <a:lnTo>
                    <a:pt x="46" y="216"/>
                  </a:lnTo>
                  <a:lnTo>
                    <a:pt x="66" y="196"/>
                  </a:lnTo>
                  <a:lnTo>
                    <a:pt x="66" y="196"/>
                  </a:lnTo>
                  <a:lnTo>
                    <a:pt x="66" y="196"/>
                  </a:lnTo>
                  <a:lnTo>
                    <a:pt x="58" y="186"/>
                  </a:lnTo>
                  <a:lnTo>
                    <a:pt x="50" y="176"/>
                  </a:lnTo>
                  <a:lnTo>
                    <a:pt x="44" y="166"/>
                  </a:lnTo>
                  <a:lnTo>
                    <a:pt x="38" y="154"/>
                  </a:lnTo>
                  <a:lnTo>
                    <a:pt x="32" y="132"/>
                  </a:lnTo>
                  <a:lnTo>
                    <a:pt x="30" y="108"/>
                  </a:lnTo>
                  <a:lnTo>
                    <a:pt x="30"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p:cNvSpPr>
              <a:spLocks/>
            </p:cNvSpPr>
            <p:nvPr/>
          </p:nvSpPr>
          <p:spPr bwMode="auto">
            <a:xfrm>
              <a:off x="5282931" y="4392613"/>
              <a:ext cx="127000" cy="457200"/>
            </a:xfrm>
            <a:custGeom>
              <a:avLst/>
              <a:gdLst>
                <a:gd name="T0" fmla="*/ 80 w 80"/>
                <a:gd name="T1" fmla="*/ 22 h 288"/>
                <a:gd name="T2" fmla="*/ 60 w 80"/>
                <a:gd name="T3" fmla="*/ 0 h 288"/>
                <a:gd name="T4" fmla="*/ 60 w 80"/>
                <a:gd name="T5" fmla="*/ 0 h 288"/>
                <a:gd name="T6" fmla="*/ 46 w 80"/>
                <a:gd name="T7" fmla="*/ 16 h 288"/>
                <a:gd name="T8" fmla="*/ 34 w 80"/>
                <a:gd name="T9" fmla="*/ 32 h 288"/>
                <a:gd name="T10" fmla="*/ 24 w 80"/>
                <a:gd name="T11" fmla="*/ 50 h 288"/>
                <a:gd name="T12" fmla="*/ 14 w 80"/>
                <a:gd name="T13" fmla="*/ 68 h 288"/>
                <a:gd name="T14" fmla="*/ 8 w 80"/>
                <a:gd name="T15" fmla="*/ 86 h 288"/>
                <a:gd name="T16" fmla="*/ 4 w 80"/>
                <a:gd name="T17" fmla="*/ 106 h 288"/>
                <a:gd name="T18" fmla="*/ 0 w 80"/>
                <a:gd name="T19" fmla="*/ 124 h 288"/>
                <a:gd name="T20" fmla="*/ 0 w 80"/>
                <a:gd name="T21" fmla="*/ 144 h 288"/>
                <a:gd name="T22" fmla="*/ 0 w 80"/>
                <a:gd name="T23" fmla="*/ 144 h 288"/>
                <a:gd name="T24" fmla="*/ 0 w 80"/>
                <a:gd name="T25" fmla="*/ 164 h 288"/>
                <a:gd name="T26" fmla="*/ 4 w 80"/>
                <a:gd name="T27" fmla="*/ 182 h 288"/>
                <a:gd name="T28" fmla="*/ 8 w 80"/>
                <a:gd name="T29" fmla="*/ 202 h 288"/>
                <a:gd name="T30" fmla="*/ 14 w 80"/>
                <a:gd name="T31" fmla="*/ 220 h 288"/>
                <a:gd name="T32" fmla="*/ 24 w 80"/>
                <a:gd name="T33" fmla="*/ 238 h 288"/>
                <a:gd name="T34" fmla="*/ 34 w 80"/>
                <a:gd name="T35" fmla="*/ 256 h 288"/>
                <a:gd name="T36" fmla="*/ 46 w 80"/>
                <a:gd name="T37" fmla="*/ 272 h 288"/>
                <a:gd name="T38" fmla="*/ 60 w 80"/>
                <a:gd name="T39" fmla="*/ 288 h 288"/>
                <a:gd name="T40" fmla="*/ 80 w 80"/>
                <a:gd name="T41" fmla="*/ 266 h 288"/>
                <a:gd name="T42" fmla="*/ 80 w 80"/>
                <a:gd name="T43" fmla="*/ 266 h 288"/>
                <a:gd name="T44" fmla="*/ 68 w 80"/>
                <a:gd name="T45" fmla="*/ 254 h 288"/>
                <a:gd name="T46" fmla="*/ 58 w 80"/>
                <a:gd name="T47" fmla="*/ 240 h 288"/>
                <a:gd name="T48" fmla="*/ 48 w 80"/>
                <a:gd name="T49" fmla="*/ 224 h 288"/>
                <a:gd name="T50" fmla="*/ 42 w 80"/>
                <a:gd name="T51" fmla="*/ 210 h 288"/>
                <a:gd name="T52" fmla="*/ 36 w 80"/>
                <a:gd name="T53" fmla="*/ 194 h 288"/>
                <a:gd name="T54" fmla="*/ 32 w 80"/>
                <a:gd name="T55" fmla="*/ 178 h 288"/>
                <a:gd name="T56" fmla="*/ 30 w 80"/>
                <a:gd name="T57" fmla="*/ 160 h 288"/>
                <a:gd name="T58" fmla="*/ 30 w 80"/>
                <a:gd name="T59" fmla="*/ 144 h 288"/>
                <a:gd name="T60" fmla="*/ 30 w 80"/>
                <a:gd name="T61" fmla="*/ 144 h 288"/>
                <a:gd name="T62" fmla="*/ 30 w 80"/>
                <a:gd name="T63" fmla="*/ 128 h 288"/>
                <a:gd name="T64" fmla="*/ 32 w 80"/>
                <a:gd name="T65" fmla="*/ 110 h 288"/>
                <a:gd name="T66" fmla="*/ 36 w 80"/>
                <a:gd name="T67" fmla="*/ 94 h 288"/>
                <a:gd name="T68" fmla="*/ 42 w 80"/>
                <a:gd name="T69" fmla="*/ 78 h 288"/>
                <a:gd name="T70" fmla="*/ 48 w 80"/>
                <a:gd name="T71" fmla="*/ 64 h 288"/>
                <a:gd name="T72" fmla="*/ 58 w 80"/>
                <a:gd name="T73" fmla="*/ 48 h 288"/>
                <a:gd name="T74" fmla="*/ 68 w 80"/>
                <a:gd name="T75" fmla="*/ 34 h 288"/>
                <a:gd name="T76" fmla="*/ 80 w 80"/>
                <a:gd name="T77" fmla="*/ 22 h 288"/>
                <a:gd name="T78" fmla="*/ 80 w 80"/>
                <a:gd name="T79" fmla="*/ 2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288">
                  <a:moveTo>
                    <a:pt x="80" y="22"/>
                  </a:moveTo>
                  <a:lnTo>
                    <a:pt x="60" y="0"/>
                  </a:lnTo>
                  <a:lnTo>
                    <a:pt x="60" y="0"/>
                  </a:lnTo>
                  <a:lnTo>
                    <a:pt x="46" y="16"/>
                  </a:lnTo>
                  <a:lnTo>
                    <a:pt x="34" y="32"/>
                  </a:lnTo>
                  <a:lnTo>
                    <a:pt x="24" y="50"/>
                  </a:lnTo>
                  <a:lnTo>
                    <a:pt x="14" y="68"/>
                  </a:lnTo>
                  <a:lnTo>
                    <a:pt x="8" y="86"/>
                  </a:lnTo>
                  <a:lnTo>
                    <a:pt x="4" y="106"/>
                  </a:lnTo>
                  <a:lnTo>
                    <a:pt x="0" y="124"/>
                  </a:lnTo>
                  <a:lnTo>
                    <a:pt x="0" y="144"/>
                  </a:lnTo>
                  <a:lnTo>
                    <a:pt x="0" y="144"/>
                  </a:lnTo>
                  <a:lnTo>
                    <a:pt x="0" y="164"/>
                  </a:lnTo>
                  <a:lnTo>
                    <a:pt x="4" y="182"/>
                  </a:lnTo>
                  <a:lnTo>
                    <a:pt x="8" y="202"/>
                  </a:lnTo>
                  <a:lnTo>
                    <a:pt x="14" y="220"/>
                  </a:lnTo>
                  <a:lnTo>
                    <a:pt x="24" y="238"/>
                  </a:lnTo>
                  <a:lnTo>
                    <a:pt x="34" y="256"/>
                  </a:lnTo>
                  <a:lnTo>
                    <a:pt x="46" y="272"/>
                  </a:lnTo>
                  <a:lnTo>
                    <a:pt x="60" y="288"/>
                  </a:lnTo>
                  <a:lnTo>
                    <a:pt x="80" y="266"/>
                  </a:lnTo>
                  <a:lnTo>
                    <a:pt x="80" y="266"/>
                  </a:lnTo>
                  <a:lnTo>
                    <a:pt x="68" y="254"/>
                  </a:lnTo>
                  <a:lnTo>
                    <a:pt x="58" y="240"/>
                  </a:lnTo>
                  <a:lnTo>
                    <a:pt x="48" y="224"/>
                  </a:lnTo>
                  <a:lnTo>
                    <a:pt x="42" y="210"/>
                  </a:lnTo>
                  <a:lnTo>
                    <a:pt x="36" y="194"/>
                  </a:lnTo>
                  <a:lnTo>
                    <a:pt x="32" y="178"/>
                  </a:lnTo>
                  <a:lnTo>
                    <a:pt x="30" y="160"/>
                  </a:lnTo>
                  <a:lnTo>
                    <a:pt x="30" y="144"/>
                  </a:lnTo>
                  <a:lnTo>
                    <a:pt x="30" y="144"/>
                  </a:lnTo>
                  <a:lnTo>
                    <a:pt x="30" y="128"/>
                  </a:lnTo>
                  <a:lnTo>
                    <a:pt x="32" y="110"/>
                  </a:lnTo>
                  <a:lnTo>
                    <a:pt x="36" y="94"/>
                  </a:lnTo>
                  <a:lnTo>
                    <a:pt x="42" y="78"/>
                  </a:lnTo>
                  <a:lnTo>
                    <a:pt x="48" y="64"/>
                  </a:lnTo>
                  <a:lnTo>
                    <a:pt x="58" y="48"/>
                  </a:lnTo>
                  <a:lnTo>
                    <a:pt x="68" y="34"/>
                  </a:lnTo>
                  <a:lnTo>
                    <a:pt x="80" y="22"/>
                  </a:lnTo>
                  <a:lnTo>
                    <a:pt x="8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5816331" y="4449763"/>
              <a:ext cx="104775" cy="342900"/>
            </a:xfrm>
            <a:custGeom>
              <a:avLst/>
              <a:gdLst>
                <a:gd name="T0" fmla="*/ 36 w 66"/>
                <a:gd name="T1" fmla="*/ 108 h 216"/>
                <a:gd name="T2" fmla="*/ 36 w 66"/>
                <a:gd name="T3" fmla="*/ 108 h 216"/>
                <a:gd name="T4" fmla="*/ 34 w 66"/>
                <a:gd name="T5" fmla="*/ 132 h 216"/>
                <a:gd name="T6" fmla="*/ 28 w 66"/>
                <a:gd name="T7" fmla="*/ 154 h 216"/>
                <a:gd name="T8" fmla="*/ 22 w 66"/>
                <a:gd name="T9" fmla="*/ 166 h 216"/>
                <a:gd name="T10" fmla="*/ 16 w 66"/>
                <a:gd name="T11" fmla="*/ 176 h 216"/>
                <a:gd name="T12" fmla="*/ 8 w 66"/>
                <a:gd name="T13" fmla="*/ 186 h 216"/>
                <a:gd name="T14" fmla="*/ 0 w 66"/>
                <a:gd name="T15" fmla="*/ 196 h 216"/>
                <a:gd name="T16" fmla="*/ 20 w 66"/>
                <a:gd name="T17" fmla="*/ 216 h 216"/>
                <a:gd name="T18" fmla="*/ 20 w 66"/>
                <a:gd name="T19" fmla="*/ 216 h 216"/>
                <a:gd name="T20" fmla="*/ 32 w 66"/>
                <a:gd name="T21" fmla="*/ 204 h 216"/>
                <a:gd name="T22" fmla="*/ 40 w 66"/>
                <a:gd name="T23" fmla="*/ 192 h 216"/>
                <a:gd name="T24" fmla="*/ 48 w 66"/>
                <a:gd name="T25" fmla="*/ 178 h 216"/>
                <a:gd name="T26" fmla="*/ 54 w 66"/>
                <a:gd name="T27" fmla="*/ 166 h 216"/>
                <a:gd name="T28" fmla="*/ 60 w 66"/>
                <a:gd name="T29" fmla="*/ 152 h 216"/>
                <a:gd name="T30" fmla="*/ 62 w 66"/>
                <a:gd name="T31" fmla="*/ 138 h 216"/>
                <a:gd name="T32" fmla="*/ 64 w 66"/>
                <a:gd name="T33" fmla="*/ 122 h 216"/>
                <a:gd name="T34" fmla="*/ 66 w 66"/>
                <a:gd name="T35" fmla="*/ 108 h 216"/>
                <a:gd name="T36" fmla="*/ 66 w 66"/>
                <a:gd name="T37" fmla="*/ 108 h 216"/>
                <a:gd name="T38" fmla="*/ 64 w 66"/>
                <a:gd name="T39" fmla="*/ 94 h 216"/>
                <a:gd name="T40" fmla="*/ 62 w 66"/>
                <a:gd name="T41" fmla="*/ 78 h 216"/>
                <a:gd name="T42" fmla="*/ 60 w 66"/>
                <a:gd name="T43" fmla="*/ 64 h 216"/>
                <a:gd name="T44" fmla="*/ 54 w 66"/>
                <a:gd name="T45" fmla="*/ 50 h 216"/>
                <a:gd name="T46" fmla="*/ 48 w 66"/>
                <a:gd name="T47" fmla="*/ 38 h 216"/>
                <a:gd name="T48" fmla="*/ 40 w 66"/>
                <a:gd name="T49" fmla="*/ 24 h 216"/>
                <a:gd name="T50" fmla="*/ 32 w 66"/>
                <a:gd name="T51" fmla="*/ 12 h 216"/>
                <a:gd name="T52" fmla="*/ 20 w 66"/>
                <a:gd name="T53" fmla="*/ 0 h 216"/>
                <a:gd name="T54" fmla="*/ 0 w 66"/>
                <a:gd name="T55" fmla="*/ 20 h 216"/>
                <a:gd name="T56" fmla="*/ 0 w 66"/>
                <a:gd name="T57" fmla="*/ 20 h 216"/>
                <a:gd name="T58" fmla="*/ 0 w 66"/>
                <a:gd name="T59" fmla="*/ 20 h 216"/>
                <a:gd name="T60" fmla="*/ 8 w 66"/>
                <a:gd name="T61" fmla="*/ 30 h 216"/>
                <a:gd name="T62" fmla="*/ 16 w 66"/>
                <a:gd name="T63" fmla="*/ 40 h 216"/>
                <a:gd name="T64" fmla="*/ 22 w 66"/>
                <a:gd name="T65" fmla="*/ 50 h 216"/>
                <a:gd name="T66" fmla="*/ 28 w 66"/>
                <a:gd name="T67" fmla="*/ 62 h 216"/>
                <a:gd name="T68" fmla="*/ 34 w 66"/>
                <a:gd name="T69" fmla="*/ 84 h 216"/>
                <a:gd name="T70" fmla="*/ 36 w 66"/>
                <a:gd name="T71" fmla="*/ 108 h 216"/>
                <a:gd name="T72" fmla="*/ 36 w 66"/>
                <a:gd name="T73" fmla="*/ 1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 h="216">
                  <a:moveTo>
                    <a:pt x="36" y="108"/>
                  </a:moveTo>
                  <a:lnTo>
                    <a:pt x="36" y="108"/>
                  </a:lnTo>
                  <a:lnTo>
                    <a:pt x="34" y="132"/>
                  </a:lnTo>
                  <a:lnTo>
                    <a:pt x="28" y="154"/>
                  </a:lnTo>
                  <a:lnTo>
                    <a:pt x="22" y="166"/>
                  </a:lnTo>
                  <a:lnTo>
                    <a:pt x="16" y="176"/>
                  </a:lnTo>
                  <a:lnTo>
                    <a:pt x="8" y="186"/>
                  </a:lnTo>
                  <a:lnTo>
                    <a:pt x="0" y="196"/>
                  </a:lnTo>
                  <a:lnTo>
                    <a:pt x="20" y="216"/>
                  </a:lnTo>
                  <a:lnTo>
                    <a:pt x="20" y="216"/>
                  </a:lnTo>
                  <a:lnTo>
                    <a:pt x="32" y="204"/>
                  </a:lnTo>
                  <a:lnTo>
                    <a:pt x="40" y="192"/>
                  </a:lnTo>
                  <a:lnTo>
                    <a:pt x="48" y="178"/>
                  </a:lnTo>
                  <a:lnTo>
                    <a:pt x="54" y="166"/>
                  </a:lnTo>
                  <a:lnTo>
                    <a:pt x="60" y="152"/>
                  </a:lnTo>
                  <a:lnTo>
                    <a:pt x="62" y="138"/>
                  </a:lnTo>
                  <a:lnTo>
                    <a:pt x="64" y="122"/>
                  </a:lnTo>
                  <a:lnTo>
                    <a:pt x="66" y="108"/>
                  </a:lnTo>
                  <a:lnTo>
                    <a:pt x="66" y="108"/>
                  </a:lnTo>
                  <a:lnTo>
                    <a:pt x="64" y="94"/>
                  </a:lnTo>
                  <a:lnTo>
                    <a:pt x="62" y="78"/>
                  </a:lnTo>
                  <a:lnTo>
                    <a:pt x="60" y="64"/>
                  </a:lnTo>
                  <a:lnTo>
                    <a:pt x="54" y="50"/>
                  </a:lnTo>
                  <a:lnTo>
                    <a:pt x="48" y="38"/>
                  </a:lnTo>
                  <a:lnTo>
                    <a:pt x="40" y="24"/>
                  </a:lnTo>
                  <a:lnTo>
                    <a:pt x="32" y="12"/>
                  </a:lnTo>
                  <a:lnTo>
                    <a:pt x="20" y="0"/>
                  </a:lnTo>
                  <a:lnTo>
                    <a:pt x="0" y="20"/>
                  </a:lnTo>
                  <a:lnTo>
                    <a:pt x="0" y="20"/>
                  </a:lnTo>
                  <a:lnTo>
                    <a:pt x="0" y="20"/>
                  </a:lnTo>
                  <a:lnTo>
                    <a:pt x="8" y="30"/>
                  </a:lnTo>
                  <a:lnTo>
                    <a:pt x="16" y="40"/>
                  </a:lnTo>
                  <a:lnTo>
                    <a:pt x="22" y="50"/>
                  </a:lnTo>
                  <a:lnTo>
                    <a:pt x="28" y="62"/>
                  </a:lnTo>
                  <a:lnTo>
                    <a:pt x="34" y="84"/>
                  </a:lnTo>
                  <a:lnTo>
                    <a:pt x="36" y="108"/>
                  </a:lnTo>
                  <a:lnTo>
                    <a:pt x="36" y="1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p:cNvSpPr>
              <a:spLocks/>
            </p:cNvSpPr>
            <p:nvPr/>
          </p:nvSpPr>
          <p:spPr bwMode="auto">
            <a:xfrm>
              <a:off x="5873481" y="4392613"/>
              <a:ext cx="127000" cy="457200"/>
            </a:xfrm>
            <a:custGeom>
              <a:avLst/>
              <a:gdLst>
                <a:gd name="T0" fmla="*/ 0 w 80"/>
                <a:gd name="T1" fmla="*/ 266 h 288"/>
                <a:gd name="T2" fmla="*/ 20 w 80"/>
                <a:gd name="T3" fmla="*/ 288 h 288"/>
                <a:gd name="T4" fmla="*/ 20 w 80"/>
                <a:gd name="T5" fmla="*/ 288 h 288"/>
                <a:gd name="T6" fmla="*/ 34 w 80"/>
                <a:gd name="T7" fmla="*/ 272 h 288"/>
                <a:gd name="T8" fmla="*/ 46 w 80"/>
                <a:gd name="T9" fmla="*/ 256 h 288"/>
                <a:gd name="T10" fmla="*/ 56 w 80"/>
                <a:gd name="T11" fmla="*/ 238 h 288"/>
                <a:gd name="T12" fmla="*/ 64 w 80"/>
                <a:gd name="T13" fmla="*/ 220 h 288"/>
                <a:gd name="T14" fmla="*/ 72 w 80"/>
                <a:gd name="T15" fmla="*/ 202 h 288"/>
                <a:gd name="T16" fmla="*/ 76 w 80"/>
                <a:gd name="T17" fmla="*/ 182 h 288"/>
                <a:gd name="T18" fmla="*/ 78 w 80"/>
                <a:gd name="T19" fmla="*/ 164 h 288"/>
                <a:gd name="T20" fmla="*/ 80 w 80"/>
                <a:gd name="T21" fmla="*/ 144 h 288"/>
                <a:gd name="T22" fmla="*/ 80 w 80"/>
                <a:gd name="T23" fmla="*/ 144 h 288"/>
                <a:gd name="T24" fmla="*/ 78 w 80"/>
                <a:gd name="T25" fmla="*/ 124 h 288"/>
                <a:gd name="T26" fmla="*/ 76 w 80"/>
                <a:gd name="T27" fmla="*/ 106 h 288"/>
                <a:gd name="T28" fmla="*/ 72 w 80"/>
                <a:gd name="T29" fmla="*/ 86 h 288"/>
                <a:gd name="T30" fmla="*/ 64 w 80"/>
                <a:gd name="T31" fmla="*/ 68 h 288"/>
                <a:gd name="T32" fmla="*/ 56 w 80"/>
                <a:gd name="T33" fmla="*/ 50 h 288"/>
                <a:gd name="T34" fmla="*/ 46 w 80"/>
                <a:gd name="T35" fmla="*/ 32 h 288"/>
                <a:gd name="T36" fmla="*/ 34 w 80"/>
                <a:gd name="T37" fmla="*/ 16 h 288"/>
                <a:gd name="T38" fmla="*/ 20 w 80"/>
                <a:gd name="T39" fmla="*/ 0 h 288"/>
                <a:gd name="T40" fmla="*/ 0 w 80"/>
                <a:gd name="T41" fmla="*/ 22 h 288"/>
                <a:gd name="T42" fmla="*/ 0 w 80"/>
                <a:gd name="T43" fmla="*/ 22 h 288"/>
                <a:gd name="T44" fmla="*/ 12 w 80"/>
                <a:gd name="T45" fmla="*/ 34 h 288"/>
                <a:gd name="T46" fmla="*/ 22 w 80"/>
                <a:gd name="T47" fmla="*/ 48 h 288"/>
                <a:gd name="T48" fmla="*/ 30 w 80"/>
                <a:gd name="T49" fmla="*/ 64 h 288"/>
                <a:gd name="T50" fmla="*/ 38 w 80"/>
                <a:gd name="T51" fmla="*/ 78 h 288"/>
                <a:gd name="T52" fmla="*/ 44 w 80"/>
                <a:gd name="T53" fmla="*/ 94 h 288"/>
                <a:gd name="T54" fmla="*/ 48 w 80"/>
                <a:gd name="T55" fmla="*/ 110 h 288"/>
                <a:gd name="T56" fmla="*/ 50 w 80"/>
                <a:gd name="T57" fmla="*/ 128 h 288"/>
                <a:gd name="T58" fmla="*/ 50 w 80"/>
                <a:gd name="T59" fmla="*/ 144 h 288"/>
                <a:gd name="T60" fmla="*/ 50 w 80"/>
                <a:gd name="T61" fmla="*/ 144 h 288"/>
                <a:gd name="T62" fmla="*/ 50 w 80"/>
                <a:gd name="T63" fmla="*/ 160 h 288"/>
                <a:gd name="T64" fmla="*/ 48 w 80"/>
                <a:gd name="T65" fmla="*/ 178 h 288"/>
                <a:gd name="T66" fmla="*/ 44 w 80"/>
                <a:gd name="T67" fmla="*/ 194 h 288"/>
                <a:gd name="T68" fmla="*/ 38 w 80"/>
                <a:gd name="T69" fmla="*/ 210 h 288"/>
                <a:gd name="T70" fmla="*/ 30 w 80"/>
                <a:gd name="T71" fmla="*/ 224 h 288"/>
                <a:gd name="T72" fmla="*/ 22 w 80"/>
                <a:gd name="T73" fmla="*/ 240 h 288"/>
                <a:gd name="T74" fmla="*/ 12 w 80"/>
                <a:gd name="T75" fmla="*/ 254 h 288"/>
                <a:gd name="T76" fmla="*/ 0 w 80"/>
                <a:gd name="T77" fmla="*/ 266 h 288"/>
                <a:gd name="T78" fmla="*/ 0 w 80"/>
                <a:gd name="T79" fmla="*/ 26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288">
                  <a:moveTo>
                    <a:pt x="0" y="266"/>
                  </a:moveTo>
                  <a:lnTo>
                    <a:pt x="20" y="288"/>
                  </a:lnTo>
                  <a:lnTo>
                    <a:pt x="20" y="288"/>
                  </a:lnTo>
                  <a:lnTo>
                    <a:pt x="34" y="272"/>
                  </a:lnTo>
                  <a:lnTo>
                    <a:pt x="46" y="256"/>
                  </a:lnTo>
                  <a:lnTo>
                    <a:pt x="56" y="238"/>
                  </a:lnTo>
                  <a:lnTo>
                    <a:pt x="64" y="220"/>
                  </a:lnTo>
                  <a:lnTo>
                    <a:pt x="72" y="202"/>
                  </a:lnTo>
                  <a:lnTo>
                    <a:pt x="76" y="182"/>
                  </a:lnTo>
                  <a:lnTo>
                    <a:pt x="78" y="164"/>
                  </a:lnTo>
                  <a:lnTo>
                    <a:pt x="80" y="144"/>
                  </a:lnTo>
                  <a:lnTo>
                    <a:pt x="80" y="144"/>
                  </a:lnTo>
                  <a:lnTo>
                    <a:pt x="78" y="124"/>
                  </a:lnTo>
                  <a:lnTo>
                    <a:pt x="76" y="106"/>
                  </a:lnTo>
                  <a:lnTo>
                    <a:pt x="72" y="86"/>
                  </a:lnTo>
                  <a:lnTo>
                    <a:pt x="64" y="68"/>
                  </a:lnTo>
                  <a:lnTo>
                    <a:pt x="56" y="50"/>
                  </a:lnTo>
                  <a:lnTo>
                    <a:pt x="46" y="32"/>
                  </a:lnTo>
                  <a:lnTo>
                    <a:pt x="34" y="16"/>
                  </a:lnTo>
                  <a:lnTo>
                    <a:pt x="20" y="0"/>
                  </a:lnTo>
                  <a:lnTo>
                    <a:pt x="0" y="22"/>
                  </a:lnTo>
                  <a:lnTo>
                    <a:pt x="0" y="22"/>
                  </a:lnTo>
                  <a:lnTo>
                    <a:pt x="12" y="34"/>
                  </a:lnTo>
                  <a:lnTo>
                    <a:pt x="22" y="48"/>
                  </a:lnTo>
                  <a:lnTo>
                    <a:pt x="30" y="64"/>
                  </a:lnTo>
                  <a:lnTo>
                    <a:pt x="38" y="78"/>
                  </a:lnTo>
                  <a:lnTo>
                    <a:pt x="44" y="94"/>
                  </a:lnTo>
                  <a:lnTo>
                    <a:pt x="48" y="110"/>
                  </a:lnTo>
                  <a:lnTo>
                    <a:pt x="50" y="128"/>
                  </a:lnTo>
                  <a:lnTo>
                    <a:pt x="50" y="144"/>
                  </a:lnTo>
                  <a:lnTo>
                    <a:pt x="50" y="144"/>
                  </a:lnTo>
                  <a:lnTo>
                    <a:pt x="50" y="160"/>
                  </a:lnTo>
                  <a:lnTo>
                    <a:pt x="48" y="178"/>
                  </a:lnTo>
                  <a:lnTo>
                    <a:pt x="44" y="194"/>
                  </a:lnTo>
                  <a:lnTo>
                    <a:pt x="38" y="210"/>
                  </a:lnTo>
                  <a:lnTo>
                    <a:pt x="30" y="224"/>
                  </a:lnTo>
                  <a:lnTo>
                    <a:pt x="22" y="240"/>
                  </a:lnTo>
                  <a:lnTo>
                    <a:pt x="12" y="254"/>
                  </a:lnTo>
                  <a:lnTo>
                    <a:pt x="0" y="266"/>
                  </a:lnTo>
                  <a:lnTo>
                    <a:pt x="0" y="26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Rectangle 58"/>
          <p:cNvSpPr>
            <a:spLocks noChangeArrowheads="1"/>
          </p:cNvSpPr>
          <p:nvPr/>
        </p:nvSpPr>
        <p:spPr bwMode="auto">
          <a:xfrm>
            <a:off x="7004876" y="2289248"/>
            <a:ext cx="723900" cy="720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5" name="Group 84"/>
          <p:cNvGrpSpPr/>
          <p:nvPr/>
        </p:nvGrpSpPr>
        <p:grpSpPr>
          <a:xfrm>
            <a:off x="5069896" y="2289248"/>
            <a:ext cx="723900" cy="720725"/>
            <a:chOff x="5279756" y="1779588"/>
            <a:chExt cx="723900" cy="720725"/>
          </a:xfrm>
        </p:grpSpPr>
        <p:sp>
          <p:nvSpPr>
            <p:cNvPr id="62" name="Freeform 59"/>
            <p:cNvSpPr>
              <a:spLocks/>
            </p:cNvSpPr>
            <p:nvPr/>
          </p:nvSpPr>
          <p:spPr bwMode="auto">
            <a:xfrm>
              <a:off x="5279756" y="1779588"/>
              <a:ext cx="723900" cy="720725"/>
            </a:xfrm>
            <a:custGeom>
              <a:avLst/>
              <a:gdLst>
                <a:gd name="T0" fmla="*/ 334 w 456"/>
                <a:gd name="T1" fmla="*/ 262 h 454"/>
                <a:gd name="T2" fmla="*/ 334 w 456"/>
                <a:gd name="T3" fmla="*/ 218 h 454"/>
                <a:gd name="T4" fmla="*/ 138 w 456"/>
                <a:gd name="T5" fmla="*/ 218 h 454"/>
                <a:gd name="T6" fmla="*/ 138 w 456"/>
                <a:gd name="T7" fmla="*/ 152 h 454"/>
                <a:gd name="T8" fmla="*/ 334 w 456"/>
                <a:gd name="T9" fmla="*/ 152 h 454"/>
                <a:gd name="T10" fmla="*/ 334 w 456"/>
                <a:gd name="T11" fmla="*/ 108 h 454"/>
                <a:gd name="T12" fmla="*/ 456 w 456"/>
                <a:gd name="T13" fmla="*/ 184 h 454"/>
                <a:gd name="T14" fmla="*/ 456 w 456"/>
                <a:gd name="T15" fmla="*/ 0 h 454"/>
                <a:gd name="T16" fmla="*/ 0 w 456"/>
                <a:gd name="T17" fmla="*/ 0 h 454"/>
                <a:gd name="T18" fmla="*/ 0 w 456"/>
                <a:gd name="T19" fmla="*/ 266 h 454"/>
                <a:gd name="T20" fmla="*/ 120 w 456"/>
                <a:gd name="T21" fmla="*/ 192 h 454"/>
                <a:gd name="T22" fmla="*/ 120 w 456"/>
                <a:gd name="T23" fmla="*/ 236 h 454"/>
                <a:gd name="T24" fmla="*/ 314 w 456"/>
                <a:gd name="T25" fmla="*/ 236 h 454"/>
                <a:gd name="T26" fmla="*/ 314 w 456"/>
                <a:gd name="T27" fmla="*/ 302 h 454"/>
                <a:gd name="T28" fmla="*/ 120 w 456"/>
                <a:gd name="T29" fmla="*/ 302 h 454"/>
                <a:gd name="T30" fmla="*/ 120 w 456"/>
                <a:gd name="T31" fmla="*/ 344 h 454"/>
                <a:gd name="T32" fmla="*/ 0 w 456"/>
                <a:gd name="T33" fmla="*/ 270 h 454"/>
                <a:gd name="T34" fmla="*/ 0 w 456"/>
                <a:gd name="T35" fmla="*/ 454 h 454"/>
                <a:gd name="T36" fmla="*/ 456 w 456"/>
                <a:gd name="T37" fmla="*/ 454 h 454"/>
                <a:gd name="T38" fmla="*/ 456 w 456"/>
                <a:gd name="T39" fmla="*/ 188 h 454"/>
                <a:gd name="T40" fmla="*/ 334 w 456"/>
                <a:gd name="T41" fmla="*/ 26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454">
                  <a:moveTo>
                    <a:pt x="334" y="262"/>
                  </a:moveTo>
                  <a:lnTo>
                    <a:pt x="334" y="218"/>
                  </a:lnTo>
                  <a:lnTo>
                    <a:pt x="138" y="218"/>
                  </a:lnTo>
                  <a:lnTo>
                    <a:pt x="138" y="152"/>
                  </a:lnTo>
                  <a:lnTo>
                    <a:pt x="334" y="152"/>
                  </a:lnTo>
                  <a:lnTo>
                    <a:pt x="334" y="108"/>
                  </a:lnTo>
                  <a:lnTo>
                    <a:pt x="456" y="184"/>
                  </a:lnTo>
                  <a:lnTo>
                    <a:pt x="456" y="0"/>
                  </a:lnTo>
                  <a:lnTo>
                    <a:pt x="0" y="0"/>
                  </a:lnTo>
                  <a:lnTo>
                    <a:pt x="0" y="266"/>
                  </a:lnTo>
                  <a:lnTo>
                    <a:pt x="120" y="192"/>
                  </a:lnTo>
                  <a:lnTo>
                    <a:pt x="120" y="236"/>
                  </a:lnTo>
                  <a:lnTo>
                    <a:pt x="314" y="236"/>
                  </a:lnTo>
                  <a:lnTo>
                    <a:pt x="314" y="302"/>
                  </a:lnTo>
                  <a:lnTo>
                    <a:pt x="120" y="302"/>
                  </a:lnTo>
                  <a:lnTo>
                    <a:pt x="120" y="344"/>
                  </a:lnTo>
                  <a:lnTo>
                    <a:pt x="0" y="270"/>
                  </a:lnTo>
                  <a:lnTo>
                    <a:pt x="0" y="454"/>
                  </a:lnTo>
                  <a:lnTo>
                    <a:pt x="456" y="454"/>
                  </a:lnTo>
                  <a:lnTo>
                    <a:pt x="456" y="188"/>
                  </a:lnTo>
                  <a:lnTo>
                    <a:pt x="334" y="26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auto">
            <a:xfrm>
              <a:off x="5457556" y="2338388"/>
              <a:ext cx="114300" cy="139700"/>
            </a:xfrm>
            <a:custGeom>
              <a:avLst/>
              <a:gdLst>
                <a:gd name="T0" fmla="*/ 44 w 72"/>
                <a:gd name="T1" fmla="*/ 86 h 88"/>
                <a:gd name="T2" fmla="*/ 44 w 72"/>
                <a:gd name="T3" fmla="*/ 86 h 88"/>
                <a:gd name="T4" fmla="*/ 44 w 72"/>
                <a:gd name="T5" fmla="*/ 86 h 88"/>
                <a:gd name="T6" fmla="*/ 44 w 72"/>
                <a:gd name="T7" fmla="*/ 86 h 88"/>
                <a:gd name="T8" fmla="*/ 42 w 72"/>
                <a:gd name="T9" fmla="*/ 88 h 88"/>
                <a:gd name="T10" fmla="*/ 42 w 72"/>
                <a:gd name="T11" fmla="*/ 88 h 88"/>
                <a:gd name="T12" fmla="*/ 40 w 72"/>
                <a:gd name="T13" fmla="*/ 88 h 88"/>
                <a:gd name="T14" fmla="*/ 40 w 72"/>
                <a:gd name="T15" fmla="*/ 88 h 88"/>
                <a:gd name="T16" fmla="*/ 36 w 72"/>
                <a:gd name="T17" fmla="*/ 88 h 88"/>
                <a:gd name="T18" fmla="*/ 36 w 72"/>
                <a:gd name="T19" fmla="*/ 88 h 88"/>
                <a:gd name="T20" fmla="*/ 34 w 72"/>
                <a:gd name="T21" fmla="*/ 88 h 88"/>
                <a:gd name="T22" fmla="*/ 34 w 72"/>
                <a:gd name="T23" fmla="*/ 88 h 88"/>
                <a:gd name="T24" fmla="*/ 32 w 72"/>
                <a:gd name="T25" fmla="*/ 88 h 88"/>
                <a:gd name="T26" fmla="*/ 32 w 72"/>
                <a:gd name="T27" fmla="*/ 88 h 88"/>
                <a:gd name="T28" fmla="*/ 30 w 72"/>
                <a:gd name="T29" fmla="*/ 88 h 88"/>
                <a:gd name="T30" fmla="*/ 30 w 72"/>
                <a:gd name="T31" fmla="*/ 88 h 88"/>
                <a:gd name="T32" fmla="*/ 30 w 72"/>
                <a:gd name="T33" fmla="*/ 86 h 88"/>
                <a:gd name="T34" fmla="*/ 30 w 72"/>
                <a:gd name="T35" fmla="*/ 86 h 88"/>
                <a:gd name="T36" fmla="*/ 30 w 72"/>
                <a:gd name="T37" fmla="*/ 86 h 88"/>
                <a:gd name="T38" fmla="*/ 30 w 72"/>
                <a:gd name="T39" fmla="*/ 86 h 88"/>
                <a:gd name="T40" fmla="*/ 28 w 72"/>
                <a:gd name="T41" fmla="*/ 86 h 88"/>
                <a:gd name="T42" fmla="*/ 0 w 72"/>
                <a:gd name="T43" fmla="*/ 4 h 88"/>
                <a:gd name="T44" fmla="*/ 0 w 72"/>
                <a:gd name="T45" fmla="*/ 4 h 88"/>
                <a:gd name="T46" fmla="*/ 0 w 72"/>
                <a:gd name="T47" fmla="*/ 2 h 88"/>
                <a:gd name="T48" fmla="*/ 0 w 72"/>
                <a:gd name="T49" fmla="*/ 2 h 88"/>
                <a:gd name="T50" fmla="*/ 0 w 72"/>
                <a:gd name="T51" fmla="*/ 2 h 88"/>
                <a:gd name="T52" fmla="*/ 0 w 72"/>
                <a:gd name="T53" fmla="*/ 2 h 88"/>
                <a:gd name="T54" fmla="*/ 2 w 72"/>
                <a:gd name="T55" fmla="*/ 0 h 88"/>
                <a:gd name="T56" fmla="*/ 2 w 72"/>
                <a:gd name="T57" fmla="*/ 0 h 88"/>
                <a:gd name="T58" fmla="*/ 6 w 72"/>
                <a:gd name="T59" fmla="*/ 0 h 88"/>
                <a:gd name="T60" fmla="*/ 6 w 72"/>
                <a:gd name="T61" fmla="*/ 0 h 88"/>
                <a:gd name="T62" fmla="*/ 10 w 72"/>
                <a:gd name="T63" fmla="*/ 0 h 88"/>
                <a:gd name="T64" fmla="*/ 10 w 72"/>
                <a:gd name="T65" fmla="*/ 0 h 88"/>
                <a:gd name="T66" fmla="*/ 10 w 72"/>
                <a:gd name="T67" fmla="*/ 0 h 88"/>
                <a:gd name="T68" fmla="*/ 10 w 72"/>
                <a:gd name="T69" fmla="*/ 0 h 88"/>
                <a:gd name="T70" fmla="*/ 12 w 72"/>
                <a:gd name="T71" fmla="*/ 2 h 88"/>
                <a:gd name="T72" fmla="*/ 12 w 72"/>
                <a:gd name="T73" fmla="*/ 2 h 88"/>
                <a:gd name="T74" fmla="*/ 12 w 72"/>
                <a:gd name="T75" fmla="*/ 2 h 88"/>
                <a:gd name="T76" fmla="*/ 38 w 72"/>
                <a:gd name="T77" fmla="*/ 76 h 88"/>
                <a:gd name="T78" fmla="*/ 38 w 72"/>
                <a:gd name="T79" fmla="*/ 76 h 88"/>
                <a:gd name="T80" fmla="*/ 62 w 72"/>
                <a:gd name="T81" fmla="*/ 2 h 88"/>
                <a:gd name="T82" fmla="*/ 62 w 72"/>
                <a:gd name="T83" fmla="*/ 2 h 88"/>
                <a:gd name="T84" fmla="*/ 62 w 72"/>
                <a:gd name="T85" fmla="*/ 2 h 88"/>
                <a:gd name="T86" fmla="*/ 62 w 72"/>
                <a:gd name="T87" fmla="*/ 2 h 88"/>
                <a:gd name="T88" fmla="*/ 62 w 72"/>
                <a:gd name="T89" fmla="*/ 0 h 88"/>
                <a:gd name="T90" fmla="*/ 62 w 72"/>
                <a:gd name="T91" fmla="*/ 0 h 88"/>
                <a:gd name="T92" fmla="*/ 64 w 72"/>
                <a:gd name="T93" fmla="*/ 0 h 88"/>
                <a:gd name="T94" fmla="*/ 64 w 72"/>
                <a:gd name="T95" fmla="*/ 0 h 88"/>
                <a:gd name="T96" fmla="*/ 68 w 72"/>
                <a:gd name="T97" fmla="*/ 0 h 88"/>
                <a:gd name="T98" fmla="*/ 68 w 72"/>
                <a:gd name="T99" fmla="*/ 0 h 88"/>
                <a:gd name="T100" fmla="*/ 70 w 72"/>
                <a:gd name="T101" fmla="*/ 0 h 88"/>
                <a:gd name="T102" fmla="*/ 70 w 72"/>
                <a:gd name="T103" fmla="*/ 0 h 88"/>
                <a:gd name="T104" fmla="*/ 72 w 72"/>
                <a:gd name="T105" fmla="*/ 2 h 88"/>
                <a:gd name="T106" fmla="*/ 72 w 72"/>
                <a:gd name="T107" fmla="*/ 2 h 88"/>
                <a:gd name="T108" fmla="*/ 72 w 72"/>
                <a:gd name="T109" fmla="*/ 2 h 88"/>
                <a:gd name="T110" fmla="*/ 72 w 72"/>
                <a:gd name="T111" fmla="*/ 2 h 88"/>
                <a:gd name="T112" fmla="*/ 72 w 72"/>
                <a:gd name="T113" fmla="*/ 4 h 88"/>
                <a:gd name="T114" fmla="*/ 44 w 72"/>
                <a:gd name="T115" fmla="*/ 8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8">
                  <a:moveTo>
                    <a:pt x="44" y="86"/>
                  </a:moveTo>
                  <a:lnTo>
                    <a:pt x="44" y="86"/>
                  </a:lnTo>
                  <a:lnTo>
                    <a:pt x="44" y="86"/>
                  </a:lnTo>
                  <a:lnTo>
                    <a:pt x="44" y="86"/>
                  </a:lnTo>
                  <a:lnTo>
                    <a:pt x="42" y="88"/>
                  </a:lnTo>
                  <a:lnTo>
                    <a:pt x="42" y="88"/>
                  </a:lnTo>
                  <a:lnTo>
                    <a:pt x="40" y="88"/>
                  </a:lnTo>
                  <a:lnTo>
                    <a:pt x="40" y="88"/>
                  </a:lnTo>
                  <a:lnTo>
                    <a:pt x="36" y="88"/>
                  </a:lnTo>
                  <a:lnTo>
                    <a:pt x="36" y="88"/>
                  </a:lnTo>
                  <a:lnTo>
                    <a:pt x="34" y="88"/>
                  </a:lnTo>
                  <a:lnTo>
                    <a:pt x="34" y="88"/>
                  </a:lnTo>
                  <a:lnTo>
                    <a:pt x="32" y="88"/>
                  </a:lnTo>
                  <a:lnTo>
                    <a:pt x="32" y="88"/>
                  </a:lnTo>
                  <a:lnTo>
                    <a:pt x="30" y="88"/>
                  </a:lnTo>
                  <a:lnTo>
                    <a:pt x="30" y="88"/>
                  </a:lnTo>
                  <a:lnTo>
                    <a:pt x="30" y="86"/>
                  </a:lnTo>
                  <a:lnTo>
                    <a:pt x="30" y="86"/>
                  </a:lnTo>
                  <a:lnTo>
                    <a:pt x="30" y="86"/>
                  </a:lnTo>
                  <a:lnTo>
                    <a:pt x="30" y="86"/>
                  </a:lnTo>
                  <a:lnTo>
                    <a:pt x="28" y="86"/>
                  </a:lnTo>
                  <a:lnTo>
                    <a:pt x="0" y="4"/>
                  </a:lnTo>
                  <a:lnTo>
                    <a:pt x="0" y="4"/>
                  </a:lnTo>
                  <a:lnTo>
                    <a:pt x="0" y="2"/>
                  </a:lnTo>
                  <a:lnTo>
                    <a:pt x="0" y="2"/>
                  </a:lnTo>
                  <a:lnTo>
                    <a:pt x="0" y="2"/>
                  </a:lnTo>
                  <a:lnTo>
                    <a:pt x="0" y="2"/>
                  </a:lnTo>
                  <a:lnTo>
                    <a:pt x="2" y="0"/>
                  </a:lnTo>
                  <a:lnTo>
                    <a:pt x="2" y="0"/>
                  </a:lnTo>
                  <a:lnTo>
                    <a:pt x="6" y="0"/>
                  </a:lnTo>
                  <a:lnTo>
                    <a:pt x="6" y="0"/>
                  </a:lnTo>
                  <a:lnTo>
                    <a:pt x="10" y="0"/>
                  </a:lnTo>
                  <a:lnTo>
                    <a:pt x="10" y="0"/>
                  </a:lnTo>
                  <a:lnTo>
                    <a:pt x="10" y="0"/>
                  </a:lnTo>
                  <a:lnTo>
                    <a:pt x="10" y="0"/>
                  </a:lnTo>
                  <a:lnTo>
                    <a:pt x="12" y="2"/>
                  </a:lnTo>
                  <a:lnTo>
                    <a:pt x="12" y="2"/>
                  </a:lnTo>
                  <a:lnTo>
                    <a:pt x="12" y="2"/>
                  </a:lnTo>
                  <a:lnTo>
                    <a:pt x="38" y="76"/>
                  </a:lnTo>
                  <a:lnTo>
                    <a:pt x="38" y="76"/>
                  </a:lnTo>
                  <a:lnTo>
                    <a:pt x="62" y="2"/>
                  </a:lnTo>
                  <a:lnTo>
                    <a:pt x="62" y="2"/>
                  </a:lnTo>
                  <a:lnTo>
                    <a:pt x="62" y="2"/>
                  </a:lnTo>
                  <a:lnTo>
                    <a:pt x="62" y="2"/>
                  </a:lnTo>
                  <a:lnTo>
                    <a:pt x="62" y="0"/>
                  </a:lnTo>
                  <a:lnTo>
                    <a:pt x="62" y="0"/>
                  </a:lnTo>
                  <a:lnTo>
                    <a:pt x="64" y="0"/>
                  </a:lnTo>
                  <a:lnTo>
                    <a:pt x="64" y="0"/>
                  </a:lnTo>
                  <a:lnTo>
                    <a:pt x="68" y="0"/>
                  </a:lnTo>
                  <a:lnTo>
                    <a:pt x="68" y="0"/>
                  </a:lnTo>
                  <a:lnTo>
                    <a:pt x="70" y="0"/>
                  </a:lnTo>
                  <a:lnTo>
                    <a:pt x="70" y="0"/>
                  </a:lnTo>
                  <a:lnTo>
                    <a:pt x="72" y="2"/>
                  </a:lnTo>
                  <a:lnTo>
                    <a:pt x="72" y="2"/>
                  </a:lnTo>
                  <a:lnTo>
                    <a:pt x="72" y="2"/>
                  </a:lnTo>
                  <a:lnTo>
                    <a:pt x="72" y="2"/>
                  </a:lnTo>
                  <a:lnTo>
                    <a:pt x="72" y="4"/>
                  </a:lnTo>
                  <a:lnTo>
                    <a:pt x="44"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noEditPoints="1"/>
            </p:cNvSpPr>
            <p:nvPr/>
          </p:nvSpPr>
          <p:spPr bwMode="auto">
            <a:xfrm>
              <a:off x="5594081" y="2338388"/>
              <a:ext cx="85725" cy="139700"/>
            </a:xfrm>
            <a:custGeom>
              <a:avLst/>
              <a:gdLst>
                <a:gd name="T0" fmla="*/ 54 w 54"/>
                <a:gd name="T1" fmla="*/ 26 h 88"/>
                <a:gd name="T2" fmla="*/ 52 w 54"/>
                <a:gd name="T3" fmla="*/ 38 h 88"/>
                <a:gd name="T4" fmla="*/ 46 w 54"/>
                <a:gd name="T5" fmla="*/ 46 h 88"/>
                <a:gd name="T6" fmla="*/ 36 w 54"/>
                <a:gd name="T7" fmla="*/ 52 h 88"/>
                <a:gd name="T8" fmla="*/ 12 w 54"/>
                <a:gd name="T9" fmla="*/ 54 h 88"/>
                <a:gd name="T10" fmla="*/ 12 w 54"/>
                <a:gd name="T11" fmla="*/ 86 h 88"/>
                <a:gd name="T12" fmla="*/ 12 w 54"/>
                <a:gd name="T13" fmla="*/ 86 h 88"/>
                <a:gd name="T14" fmla="*/ 10 w 54"/>
                <a:gd name="T15" fmla="*/ 86 h 88"/>
                <a:gd name="T16" fmla="*/ 10 w 54"/>
                <a:gd name="T17" fmla="*/ 88 h 88"/>
                <a:gd name="T18" fmla="*/ 6 w 54"/>
                <a:gd name="T19" fmla="*/ 88 h 88"/>
                <a:gd name="T20" fmla="*/ 4 w 54"/>
                <a:gd name="T21" fmla="*/ 88 h 88"/>
                <a:gd name="T22" fmla="*/ 2 w 54"/>
                <a:gd name="T23" fmla="*/ 86 h 88"/>
                <a:gd name="T24" fmla="*/ 0 w 54"/>
                <a:gd name="T25" fmla="*/ 86 h 88"/>
                <a:gd name="T26" fmla="*/ 0 w 54"/>
                <a:gd name="T27" fmla="*/ 6 h 88"/>
                <a:gd name="T28" fmla="*/ 2 w 54"/>
                <a:gd name="T29" fmla="*/ 2 h 88"/>
                <a:gd name="T30" fmla="*/ 6 w 54"/>
                <a:gd name="T31" fmla="*/ 0 h 88"/>
                <a:gd name="T32" fmla="*/ 24 w 54"/>
                <a:gd name="T33" fmla="*/ 0 h 88"/>
                <a:gd name="T34" fmla="*/ 30 w 54"/>
                <a:gd name="T35" fmla="*/ 2 h 88"/>
                <a:gd name="T36" fmla="*/ 36 w 54"/>
                <a:gd name="T37" fmla="*/ 2 h 88"/>
                <a:gd name="T38" fmla="*/ 42 w 54"/>
                <a:gd name="T39" fmla="*/ 4 h 88"/>
                <a:gd name="T40" fmla="*/ 48 w 54"/>
                <a:gd name="T41" fmla="*/ 10 h 88"/>
                <a:gd name="T42" fmla="*/ 52 w 54"/>
                <a:gd name="T43" fmla="*/ 18 h 88"/>
                <a:gd name="T44" fmla="*/ 54 w 54"/>
                <a:gd name="T45" fmla="*/ 26 h 88"/>
                <a:gd name="T46" fmla="*/ 42 w 54"/>
                <a:gd name="T47" fmla="*/ 28 h 88"/>
                <a:gd name="T48" fmla="*/ 40 w 54"/>
                <a:gd name="T49" fmla="*/ 18 h 88"/>
                <a:gd name="T50" fmla="*/ 34 w 54"/>
                <a:gd name="T51" fmla="*/ 12 h 88"/>
                <a:gd name="T52" fmla="*/ 28 w 54"/>
                <a:gd name="T53" fmla="*/ 10 h 88"/>
                <a:gd name="T54" fmla="*/ 12 w 54"/>
                <a:gd name="T55" fmla="*/ 10 h 88"/>
                <a:gd name="T56" fmla="*/ 22 w 54"/>
                <a:gd name="T57" fmla="*/ 44 h 88"/>
                <a:gd name="T58" fmla="*/ 32 w 54"/>
                <a:gd name="T59" fmla="*/ 44 h 88"/>
                <a:gd name="T60" fmla="*/ 36 w 54"/>
                <a:gd name="T61" fmla="*/ 40 h 88"/>
                <a:gd name="T62" fmla="*/ 40 w 54"/>
                <a:gd name="T63" fmla="*/ 34 h 88"/>
                <a:gd name="T64" fmla="*/ 42 w 54"/>
                <a:gd name="T65" fmla="*/ 2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88">
                  <a:moveTo>
                    <a:pt x="54" y="26"/>
                  </a:moveTo>
                  <a:lnTo>
                    <a:pt x="54" y="26"/>
                  </a:lnTo>
                  <a:lnTo>
                    <a:pt x="52" y="38"/>
                  </a:lnTo>
                  <a:lnTo>
                    <a:pt x="52" y="38"/>
                  </a:lnTo>
                  <a:lnTo>
                    <a:pt x="46" y="46"/>
                  </a:lnTo>
                  <a:lnTo>
                    <a:pt x="46" y="46"/>
                  </a:lnTo>
                  <a:lnTo>
                    <a:pt x="36" y="52"/>
                  </a:lnTo>
                  <a:lnTo>
                    <a:pt x="36" y="52"/>
                  </a:lnTo>
                  <a:lnTo>
                    <a:pt x="22" y="54"/>
                  </a:lnTo>
                  <a:lnTo>
                    <a:pt x="12" y="54"/>
                  </a:lnTo>
                  <a:lnTo>
                    <a:pt x="12" y="86"/>
                  </a:lnTo>
                  <a:lnTo>
                    <a:pt x="12" y="86"/>
                  </a:lnTo>
                  <a:lnTo>
                    <a:pt x="12" y="86"/>
                  </a:lnTo>
                  <a:lnTo>
                    <a:pt x="12" y="86"/>
                  </a:lnTo>
                  <a:lnTo>
                    <a:pt x="10" y="86"/>
                  </a:lnTo>
                  <a:lnTo>
                    <a:pt x="10" y="86"/>
                  </a:lnTo>
                  <a:lnTo>
                    <a:pt x="10" y="88"/>
                  </a:lnTo>
                  <a:lnTo>
                    <a:pt x="10" y="88"/>
                  </a:lnTo>
                  <a:lnTo>
                    <a:pt x="6" y="88"/>
                  </a:lnTo>
                  <a:lnTo>
                    <a:pt x="6" y="88"/>
                  </a:lnTo>
                  <a:lnTo>
                    <a:pt x="4" y="88"/>
                  </a:lnTo>
                  <a:lnTo>
                    <a:pt x="4" y="88"/>
                  </a:lnTo>
                  <a:lnTo>
                    <a:pt x="2" y="86"/>
                  </a:lnTo>
                  <a:lnTo>
                    <a:pt x="2" y="86"/>
                  </a:lnTo>
                  <a:lnTo>
                    <a:pt x="0" y="86"/>
                  </a:lnTo>
                  <a:lnTo>
                    <a:pt x="0" y="86"/>
                  </a:lnTo>
                  <a:lnTo>
                    <a:pt x="0" y="86"/>
                  </a:lnTo>
                  <a:lnTo>
                    <a:pt x="0" y="6"/>
                  </a:lnTo>
                  <a:lnTo>
                    <a:pt x="0" y="6"/>
                  </a:lnTo>
                  <a:lnTo>
                    <a:pt x="2" y="2"/>
                  </a:lnTo>
                  <a:lnTo>
                    <a:pt x="2" y="2"/>
                  </a:lnTo>
                  <a:lnTo>
                    <a:pt x="6" y="0"/>
                  </a:lnTo>
                  <a:lnTo>
                    <a:pt x="24" y="0"/>
                  </a:lnTo>
                  <a:lnTo>
                    <a:pt x="24" y="0"/>
                  </a:lnTo>
                  <a:lnTo>
                    <a:pt x="30" y="2"/>
                  </a:lnTo>
                  <a:lnTo>
                    <a:pt x="30" y="2"/>
                  </a:lnTo>
                  <a:lnTo>
                    <a:pt x="36" y="2"/>
                  </a:lnTo>
                  <a:lnTo>
                    <a:pt x="36" y="2"/>
                  </a:lnTo>
                  <a:lnTo>
                    <a:pt x="42" y="4"/>
                  </a:lnTo>
                  <a:lnTo>
                    <a:pt x="42" y="4"/>
                  </a:lnTo>
                  <a:lnTo>
                    <a:pt x="48" y="10"/>
                  </a:lnTo>
                  <a:lnTo>
                    <a:pt x="48" y="10"/>
                  </a:lnTo>
                  <a:lnTo>
                    <a:pt x="52" y="18"/>
                  </a:lnTo>
                  <a:lnTo>
                    <a:pt x="52" y="18"/>
                  </a:lnTo>
                  <a:lnTo>
                    <a:pt x="54" y="26"/>
                  </a:lnTo>
                  <a:lnTo>
                    <a:pt x="54" y="26"/>
                  </a:lnTo>
                  <a:close/>
                  <a:moveTo>
                    <a:pt x="42" y="28"/>
                  </a:moveTo>
                  <a:lnTo>
                    <a:pt x="42" y="28"/>
                  </a:lnTo>
                  <a:lnTo>
                    <a:pt x="40" y="18"/>
                  </a:lnTo>
                  <a:lnTo>
                    <a:pt x="40" y="18"/>
                  </a:lnTo>
                  <a:lnTo>
                    <a:pt x="34" y="12"/>
                  </a:lnTo>
                  <a:lnTo>
                    <a:pt x="34" y="12"/>
                  </a:lnTo>
                  <a:lnTo>
                    <a:pt x="28" y="10"/>
                  </a:lnTo>
                  <a:lnTo>
                    <a:pt x="28" y="10"/>
                  </a:lnTo>
                  <a:lnTo>
                    <a:pt x="22" y="10"/>
                  </a:lnTo>
                  <a:lnTo>
                    <a:pt x="12" y="10"/>
                  </a:lnTo>
                  <a:lnTo>
                    <a:pt x="12" y="44"/>
                  </a:lnTo>
                  <a:lnTo>
                    <a:pt x="22" y="44"/>
                  </a:lnTo>
                  <a:lnTo>
                    <a:pt x="22" y="44"/>
                  </a:lnTo>
                  <a:lnTo>
                    <a:pt x="32" y="44"/>
                  </a:lnTo>
                  <a:lnTo>
                    <a:pt x="32" y="44"/>
                  </a:lnTo>
                  <a:lnTo>
                    <a:pt x="36" y="40"/>
                  </a:lnTo>
                  <a:lnTo>
                    <a:pt x="36" y="40"/>
                  </a:lnTo>
                  <a:lnTo>
                    <a:pt x="40" y="34"/>
                  </a:lnTo>
                  <a:lnTo>
                    <a:pt x="40" y="34"/>
                  </a:lnTo>
                  <a:lnTo>
                    <a:pt x="42" y="28"/>
                  </a:lnTo>
                  <a:lnTo>
                    <a:pt x="4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5708381" y="2338388"/>
              <a:ext cx="101600" cy="139700"/>
            </a:xfrm>
            <a:custGeom>
              <a:avLst/>
              <a:gdLst>
                <a:gd name="T0" fmla="*/ 64 w 64"/>
                <a:gd name="T1" fmla="*/ 82 h 88"/>
                <a:gd name="T2" fmla="*/ 64 w 64"/>
                <a:gd name="T3" fmla="*/ 84 h 88"/>
                <a:gd name="T4" fmla="*/ 62 w 64"/>
                <a:gd name="T5" fmla="*/ 86 h 88"/>
                <a:gd name="T6" fmla="*/ 62 w 64"/>
                <a:gd name="T7" fmla="*/ 88 h 88"/>
                <a:gd name="T8" fmla="*/ 56 w 64"/>
                <a:gd name="T9" fmla="*/ 88 h 88"/>
                <a:gd name="T10" fmla="*/ 52 w 64"/>
                <a:gd name="T11" fmla="*/ 86 h 88"/>
                <a:gd name="T12" fmla="*/ 50 w 64"/>
                <a:gd name="T13" fmla="*/ 86 h 88"/>
                <a:gd name="T14" fmla="*/ 48 w 64"/>
                <a:gd name="T15" fmla="*/ 84 h 88"/>
                <a:gd name="T16" fmla="*/ 46 w 64"/>
                <a:gd name="T17" fmla="*/ 78 h 88"/>
                <a:gd name="T18" fmla="*/ 18 w 64"/>
                <a:gd name="T19" fmla="*/ 30 h 88"/>
                <a:gd name="T20" fmla="*/ 14 w 64"/>
                <a:gd name="T21" fmla="*/ 22 h 88"/>
                <a:gd name="T22" fmla="*/ 10 w 64"/>
                <a:gd name="T23" fmla="*/ 14 h 88"/>
                <a:gd name="T24" fmla="*/ 10 w 64"/>
                <a:gd name="T25" fmla="*/ 24 h 88"/>
                <a:gd name="T26" fmla="*/ 10 w 64"/>
                <a:gd name="T27" fmla="*/ 34 h 88"/>
                <a:gd name="T28" fmla="*/ 10 w 64"/>
                <a:gd name="T29" fmla="*/ 86 h 88"/>
                <a:gd name="T30" fmla="*/ 10 w 64"/>
                <a:gd name="T31" fmla="*/ 86 h 88"/>
                <a:gd name="T32" fmla="*/ 10 w 64"/>
                <a:gd name="T33" fmla="*/ 86 h 88"/>
                <a:gd name="T34" fmla="*/ 8 w 64"/>
                <a:gd name="T35" fmla="*/ 88 h 88"/>
                <a:gd name="T36" fmla="*/ 6 w 64"/>
                <a:gd name="T37" fmla="*/ 88 h 88"/>
                <a:gd name="T38" fmla="*/ 2 w 64"/>
                <a:gd name="T39" fmla="*/ 88 h 88"/>
                <a:gd name="T40" fmla="*/ 0 w 64"/>
                <a:gd name="T41" fmla="*/ 86 h 88"/>
                <a:gd name="T42" fmla="*/ 0 w 64"/>
                <a:gd name="T43" fmla="*/ 86 h 88"/>
                <a:gd name="T44" fmla="*/ 0 w 64"/>
                <a:gd name="T45" fmla="*/ 6 h 88"/>
                <a:gd name="T46" fmla="*/ 0 w 64"/>
                <a:gd name="T47" fmla="*/ 2 h 88"/>
                <a:gd name="T48" fmla="*/ 4 w 64"/>
                <a:gd name="T49" fmla="*/ 0 h 88"/>
                <a:gd name="T50" fmla="*/ 10 w 64"/>
                <a:gd name="T51" fmla="*/ 0 h 88"/>
                <a:gd name="T52" fmla="*/ 14 w 64"/>
                <a:gd name="T53" fmla="*/ 2 h 88"/>
                <a:gd name="T54" fmla="*/ 16 w 64"/>
                <a:gd name="T55" fmla="*/ 2 h 88"/>
                <a:gd name="T56" fmla="*/ 18 w 64"/>
                <a:gd name="T57" fmla="*/ 4 h 88"/>
                <a:gd name="T58" fmla="*/ 40 w 64"/>
                <a:gd name="T59" fmla="*/ 46 h 88"/>
                <a:gd name="T60" fmla="*/ 44 w 64"/>
                <a:gd name="T61" fmla="*/ 52 h 88"/>
                <a:gd name="T62" fmla="*/ 46 w 64"/>
                <a:gd name="T63" fmla="*/ 60 h 88"/>
                <a:gd name="T64" fmla="*/ 50 w 64"/>
                <a:gd name="T65" fmla="*/ 66 h 88"/>
                <a:gd name="T66" fmla="*/ 54 w 64"/>
                <a:gd name="T67" fmla="*/ 72 h 88"/>
                <a:gd name="T68" fmla="*/ 54 w 64"/>
                <a:gd name="T69" fmla="*/ 72 h 88"/>
                <a:gd name="T70" fmla="*/ 54 w 64"/>
                <a:gd name="T71" fmla="*/ 60 h 88"/>
                <a:gd name="T72" fmla="*/ 54 w 64"/>
                <a:gd name="T73" fmla="*/ 2 h 88"/>
                <a:gd name="T74" fmla="*/ 54 w 64"/>
                <a:gd name="T75" fmla="*/ 2 h 88"/>
                <a:gd name="T76" fmla="*/ 54 w 64"/>
                <a:gd name="T77" fmla="*/ 2 h 88"/>
                <a:gd name="T78" fmla="*/ 56 w 64"/>
                <a:gd name="T79" fmla="*/ 0 h 88"/>
                <a:gd name="T80" fmla="*/ 58 w 64"/>
                <a:gd name="T81" fmla="*/ 0 h 88"/>
                <a:gd name="T82" fmla="*/ 62 w 64"/>
                <a:gd name="T83" fmla="*/ 0 h 88"/>
                <a:gd name="T84" fmla="*/ 64 w 64"/>
                <a:gd name="T85" fmla="*/ 2 h 88"/>
                <a:gd name="T86" fmla="*/ 64 w 64"/>
                <a:gd name="T87" fmla="*/ 2 h 88"/>
                <a:gd name="T88" fmla="*/ 64 w 64"/>
                <a:gd name="T89"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88">
                  <a:moveTo>
                    <a:pt x="64" y="82"/>
                  </a:moveTo>
                  <a:lnTo>
                    <a:pt x="64" y="82"/>
                  </a:lnTo>
                  <a:lnTo>
                    <a:pt x="64" y="84"/>
                  </a:lnTo>
                  <a:lnTo>
                    <a:pt x="64" y="84"/>
                  </a:lnTo>
                  <a:lnTo>
                    <a:pt x="62" y="86"/>
                  </a:lnTo>
                  <a:lnTo>
                    <a:pt x="62" y="86"/>
                  </a:lnTo>
                  <a:lnTo>
                    <a:pt x="62" y="88"/>
                  </a:lnTo>
                  <a:lnTo>
                    <a:pt x="62" y="88"/>
                  </a:lnTo>
                  <a:lnTo>
                    <a:pt x="60" y="88"/>
                  </a:lnTo>
                  <a:lnTo>
                    <a:pt x="56" y="88"/>
                  </a:lnTo>
                  <a:lnTo>
                    <a:pt x="56" y="88"/>
                  </a:lnTo>
                  <a:lnTo>
                    <a:pt x="52" y="86"/>
                  </a:lnTo>
                  <a:lnTo>
                    <a:pt x="52" y="86"/>
                  </a:lnTo>
                  <a:lnTo>
                    <a:pt x="50" y="86"/>
                  </a:lnTo>
                  <a:lnTo>
                    <a:pt x="50" y="86"/>
                  </a:lnTo>
                  <a:lnTo>
                    <a:pt x="48" y="84"/>
                  </a:lnTo>
                  <a:lnTo>
                    <a:pt x="48" y="84"/>
                  </a:lnTo>
                  <a:lnTo>
                    <a:pt x="46" y="78"/>
                  </a:lnTo>
                  <a:lnTo>
                    <a:pt x="18" y="30"/>
                  </a:lnTo>
                  <a:lnTo>
                    <a:pt x="18" y="30"/>
                  </a:lnTo>
                  <a:lnTo>
                    <a:pt x="14" y="22"/>
                  </a:lnTo>
                  <a:lnTo>
                    <a:pt x="14" y="22"/>
                  </a:lnTo>
                  <a:lnTo>
                    <a:pt x="10" y="14"/>
                  </a:lnTo>
                  <a:lnTo>
                    <a:pt x="10" y="14"/>
                  </a:lnTo>
                  <a:lnTo>
                    <a:pt x="10" y="14"/>
                  </a:lnTo>
                  <a:lnTo>
                    <a:pt x="10" y="24"/>
                  </a:lnTo>
                  <a:lnTo>
                    <a:pt x="10" y="24"/>
                  </a:lnTo>
                  <a:lnTo>
                    <a:pt x="10" y="34"/>
                  </a:lnTo>
                  <a:lnTo>
                    <a:pt x="10" y="86"/>
                  </a:lnTo>
                  <a:lnTo>
                    <a:pt x="10" y="86"/>
                  </a:lnTo>
                  <a:lnTo>
                    <a:pt x="10" y="86"/>
                  </a:lnTo>
                  <a:lnTo>
                    <a:pt x="10" y="86"/>
                  </a:lnTo>
                  <a:lnTo>
                    <a:pt x="10" y="86"/>
                  </a:lnTo>
                  <a:lnTo>
                    <a:pt x="10" y="86"/>
                  </a:lnTo>
                  <a:lnTo>
                    <a:pt x="8" y="88"/>
                  </a:lnTo>
                  <a:lnTo>
                    <a:pt x="8" y="88"/>
                  </a:lnTo>
                  <a:lnTo>
                    <a:pt x="6" y="88"/>
                  </a:lnTo>
                  <a:lnTo>
                    <a:pt x="6" y="88"/>
                  </a:lnTo>
                  <a:lnTo>
                    <a:pt x="2" y="88"/>
                  </a:lnTo>
                  <a:lnTo>
                    <a:pt x="2" y="88"/>
                  </a:lnTo>
                  <a:lnTo>
                    <a:pt x="0" y="86"/>
                  </a:lnTo>
                  <a:lnTo>
                    <a:pt x="0" y="86"/>
                  </a:lnTo>
                  <a:lnTo>
                    <a:pt x="0" y="86"/>
                  </a:lnTo>
                  <a:lnTo>
                    <a:pt x="0" y="86"/>
                  </a:lnTo>
                  <a:lnTo>
                    <a:pt x="0" y="86"/>
                  </a:lnTo>
                  <a:lnTo>
                    <a:pt x="0" y="6"/>
                  </a:lnTo>
                  <a:lnTo>
                    <a:pt x="0" y="6"/>
                  </a:lnTo>
                  <a:lnTo>
                    <a:pt x="0" y="2"/>
                  </a:lnTo>
                  <a:lnTo>
                    <a:pt x="0" y="2"/>
                  </a:lnTo>
                  <a:lnTo>
                    <a:pt x="4" y="0"/>
                  </a:lnTo>
                  <a:lnTo>
                    <a:pt x="10" y="0"/>
                  </a:lnTo>
                  <a:lnTo>
                    <a:pt x="10" y="0"/>
                  </a:lnTo>
                  <a:lnTo>
                    <a:pt x="14" y="2"/>
                  </a:lnTo>
                  <a:lnTo>
                    <a:pt x="14" y="2"/>
                  </a:lnTo>
                  <a:lnTo>
                    <a:pt x="16" y="2"/>
                  </a:lnTo>
                  <a:lnTo>
                    <a:pt x="16" y="2"/>
                  </a:lnTo>
                  <a:lnTo>
                    <a:pt x="18" y="4"/>
                  </a:lnTo>
                  <a:lnTo>
                    <a:pt x="18" y="4"/>
                  </a:lnTo>
                  <a:lnTo>
                    <a:pt x="20" y="8"/>
                  </a:lnTo>
                  <a:lnTo>
                    <a:pt x="40" y="46"/>
                  </a:lnTo>
                  <a:lnTo>
                    <a:pt x="40" y="46"/>
                  </a:lnTo>
                  <a:lnTo>
                    <a:pt x="44" y="52"/>
                  </a:lnTo>
                  <a:lnTo>
                    <a:pt x="44" y="52"/>
                  </a:lnTo>
                  <a:lnTo>
                    <a:pt x="46" y="60"/>
                  </a:lnTo>
                  <a:lnTo>
                    <a:pt x="46" y="60"/>
                  </a:lnTo>
                  <a:lnTo>
                    <a:pt x="50" y="66"/>
                  </a:lnTo>
                  <a:lnTo>
                    <a:pt x="50" y="66"/>
                  </a:lnTo>
                  <a:lnTo>
                    <a:pt x="54" y="72"/>
                  </a:lnTo>
                  <a:lnTo>
                    <a:pt x="54" y="72"/>
                  </a:lnTo>
                  <a:lnTo>
                    <a:pt x="54" y="72"/>
                  </a:lnTo>
                  <a:lnTo>
                    <a:pt x="54" y="60"/>
                  </a:lnTo>
                  <a:lnTo>
                    <a:pt x="54" y="60"/>
                  </a:lnTo>
                  <a:lnTo>
                    <a:pt x="54" y="50"/>
                  </a:lnTo>
                  <a:lnTo>
                    <a:pt x="54" y="2"/>
                  </a:lnTo>
                  <a:lnTo>
                    <a:pt x="54" y="2"/>
                  </a:lnTo>
                  <a:lnTo>
                    <a:pt x="54" y="2"/>
                  </a:lnTo>
                  <a:lnTo>
                    <a:pt x="54" y="2"/>
                  </a:lnTo>
                  <a:lnTo>
                    <a:pt x="54" y="2"/>
                  </a:lnTo>
                  <a:lnTo>
                    <a:pt x="54" y="2"/>
                  </a:lnTo>
                  <a:lnTo>
                    <a:pt x="56" y="0"/>
                  </a:lnTo>
                  <a:lnTo>
                    <a:pt x="56" y="0"/>
                  </a:lnTo>
                  <a:lnTo>
                    <a:pt x="58" y="0"/>
                  </a:lnTo>
                  <a:lnTo>
                    <a:pt x="58" y="0"/>
                  </a:lnTo>
                  <a:lnTo>
                    <a:pt x="62" y="0"/>
                  </a:lnTo>
                  <a:lnTo>
                    <a:pt x="62" y="0"/>
                  </a:lnTo>
                  <a:lnTo>
                    <a:pt x="64" y="2"/>
                  </a:lnTo>
                  <a:lnTo>
                    <a:pt x="64" y="2"/>
                  </a:lnTo>
                  <a:lnTo>
                    <a:pt x="64" y="2"/>
                  </a:lnTo>
                  <a:lnTo>
                    <a:pt x="64" y="2"/>
                  </a:lnTo>
                  <a:lnTo>
                    <a:pt x="64" y="2"/>
                  </a:lnTo>
                  <a:lnTo>
                    <a:pt x="6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6" name="TextBox 65"/>
          <p:cNvSpPr txBox="1"/>
          <p:nvPr/>
        </p:nvSpPr>
        <p:spPr>
          <a:xfrm>
            <a:off x="2523726" y="2374258"/>
            <a:ext cx="1170513" cy="523220"/>
          </a:xfrm>
          <a:prstGeom prst="rect">
            <a:avLst/>
          </a:prstGeom>
          <a:noFill/>
        </p:spPr>
        <p:txBody>
          <a:bodyPr wrap="none" rtlCol="0">
            <a:spAutoFit/>
          </a:bodyPr>
          <a:lstStyle/>
          <a:p>
            <a:r>
              <a:rPr lang="en-US" sz="2800" dirty="0"/>
              <a:t>Router</a:t>
            </a:r>
          </a:p>
        </p:txBody>
      </p:sp>
      <p:sp>
        <p:nvSpPr>
          <p:cNvPr id="67" name="TextBox 66"/>
          <p:cNvSpPr txBox="1"/>
          <p:nvPr/>
        </p:nvSpPr>
        <p:spPr>
          <a:xfrm>
            <a:off x="2523726" y="3667198"/>
            <a:ext cx="1142364" cy="523220"/>
          </a:xfrm>
          <a:prstGeom prst="rect">
            <a:avLst/>
          </a:prstGeom>
          <a:noFill/>
        </p:spPr>
        <p:txBody>
          <a:bodyPr wrap="none" rtlCol="0">
            <a:spAutoFit/>
          </a:bodyPr>
          <a:lstStyle/>
          <a:p>
            <a:r>
              <a:rPr lang="en-US" sz="2800" dirty="0"/>
              <a:t>Switch</a:t>
            </a:r>
          </a:p>
        </p:txBody>
      </p:sp>
      <p:sp>
        <p:nvSpPr>
          <p:cNvPr id="68" name="TextBox 67"/>
          <p:cNvSpPr txBox="1"/>
          <p:nvPr/>
        </p:nvSpPr>
        <p:spPr>
          <a:xfrm>
            <a:off x="2523726" y="4995003"/>
            <a:ext cx="1182568" cy="523220"/>
          </a:xfrm>
          <a:prstGeom prst="rect">
            <a:avLst/>
          </a:prstGeom>
          <a:noFill/>
        </p:spPr>
        <p:txBody>
          <a:bodyPr wrap="none" rtlCol="0">
            <a:spAutoFit/>
          </a:bodyPr>
          <a:lstStyle/>
          <a:p>
            <a:r>
              <a:rPr lang="en-US" sz="2800" dirty="0"/>
              <a:t>Printer</a:t>
            </a:r>
          </a:p>
        </p:txBody>
      </p:sp>
      <p:sp>
        <p:nvSpPr>
          <p:cNvPr id="69" name="TextBox 68"/>
          <p:cNvSpPr txBox="1"/>
          <p:nvPr/>
        </p:nvSpPr>
        <p:spPr>
          <a:xfrm>
            <a:off x="10018806" y="2320847"/>
            <a:ext cx="1315488" cy="523220"/>
          </a:xfrm>
          <a:prstGeom prst="rect">
            <a:avLst/>
          </a:prstGeom>
          <a:noFill/>
        </p:spPr>
        <p:txBody>
          <a:bodyPr wrap="none" rtlCol="0">
            <a:spAutoFit/>
          </a:bodyPr>
          <a:lstStyle/>
          <a:p>
            <a:r>
              <a:rPr lang="en-US" sz="2800" dirty="0"/>
              <a:t>Firewall</a:t>
            </a:r>
          </a:p>
        </p:txBody>
      </p:sp>
      <p:sp>
        <p:nvSpPr>
          <p:cNvPr id="70" name="TextBox 69"/>
          <p:cNvSpPr txBox="1"/>
          <p:nvPr/>
        </p:nvSpPr>
        <p:spPr>
          <a:xfrm>
            <a:off x="5896771" y="2374258"/>
            <a:ext cx="2769028" cy="523220"/>
          </a:xfrm>
          <a:prstGeom prst="rect">
            <a:avLst/>
          </a:prstGeom>
          <a:noFill/>
        </p:spPr>
        <p:txBody>
          <a:bodyPr wrap="none" rtlCol="0">
            <a:spAutoFit/>
          </a:bodyPr>
          <a:lstStyle/>
          <a:p>
            <a:r>
              <a:rPr lang="en-US" sz="2800" dirty="0"/>
              <a:t>VPN concentrator</a:t>
            </a:r>
          </a:p>
        </p:txBody>
      </p:sp>
      <p:sp>
        <p:nvSpPr>
          <p:cNvPr id="71" name="TextBox 70"/>
          <p:cNvSpPr txBox="1"/>
          <p:nvPr/>
        </p:nvSpPr>
        <p:spPr>
          <a:xfrm>
            <a:off x="5896771" y="3808672"/>
            <a:ext cx="1901546" cy="523220"/>
          </a:xfrm>
          <a:prstGeom prst="rect">
            <a:avLst/>
          </a:prstGeom>
          <a:noFill/>
        </p:spPr>
        <p:txBody>
          <a:bodyPr wrap="none" rtlCol="0">
            <a:spAutoFit/>
          </a:bodyPr>
          <a:lstStyle/>
          <a:p>
            <a:r>
              <a:rPr lang="en-US" sz="2800" dirty="0"/>
              <a:t>Wireless AP</a:t>
            </a:r>
          </a:p>
        </p:txBody>
      </p:sp>
      <p:sp>
        <p:nvSpPr>
          <p:cNvPr id="72" name="TextBox 71"/>
          <p:cNvSpPr txBox="1"/>
          <p:nvPr/>
        </p:nvSpPr>
        <p:spPr>
          <a:xfrm>
            <a:off x="5896771" y="4995003"/>
            <a:ext cx="1307024" cy="523220"/>
          </a:xfrm>
          <a:prstGeom prst="rect">
            <a:avLst/>
          </a:prstGeom>
          <a:noFill/>
        </p:spPr>
        <p:txBody>
          <a:bodyPr wrap="none" rtlCol="0">
            <a:spAutoFit/>
          </a:bodyPr>
          <a:lstStyle/>
          <a:p>
            <a:r>
              <a:rPr lang="en-US" sz="2800" dirty="0"/>
              <a:t>Sensors</a:t>
            </a:r>
          </a:p>
        </p:txBody>
      </p:sp>
      <p:sp>
        <p:nvSpPr>
          <p:cNvPr id="73" name="TextBox 72"/>
          <p:cNvSpPr txBox="1"/>
          <p:nvPr/>
        </p:nvSpPr>
        <p:spPr>
          <a:xfrm>
            <a:off x="10018806" y="3761824"/>
            <a:ext cx="1257075" cy="523220"/>
          </a:xfrm>
          <a:prstGeom prst="rect">
            <a:avLst/>
          </a:prstGeom>
          <a:noFill/>
        </p:spPr>
        <p:txBody>
          <a:bodyPr wrap="none" rtlCol="0">
            <a:spAutoFit/>
          </a:bodyPr>
          <a:lstStyle/>
          <a:p>
            <a:r>
              <a:rPr lang="en-US" sz="2800" dirty="0"/>
              <a:t>Cabling</a:t>
            </a:r>
          </a:p>
        </p:txBody>
      </p:sp>
      <p:grpSp>
        <p:nvGrpSpPr>
          <p:cNvPr id="2" name="Group 1"/>
          <p:cNvGrpSpPr/>
          <p:nvPr/>
        </p:nvGrpSpPr>
        <p:grpSpPr>
          <a:xfrm>
            <a:off x="1679258" y="4799086"/>
            <a:ext cx="782414" cy="806073"/>
            <a:chOff x="8048625" y="4537075"/>
            <a:chExt cx="1470025" cy="1514475"/>
          </a:xfrm>
        </p:grpSpPr>
        <p:sp>
          <p:nvSpPr>
            <p:cNvPr id="74" name="Freeform 30"/>
            <p:cNvSpPr>
              <a:spLocks/>
            </p:cNvSpPr>
            <p:nvPr/>
          </p:nvSpPr>
          <p:spPr bwMode="auto">
            <a:xfrm>
              <a:off x="8366125" y="4537075"/>
              <a:ext cx="835025" cy="727075"/>
            </a:xfrm>
            <a:custGeom>
              <a:avLst/>
              <a:gdLst>
                <a:gd name="T0" fmla="*/ 438 w 526"/>
                <a:gd name="T1" fmla="*/ 0 h 458"/>
                <a:gd name="T2" fmla="*/ 526 w 526"/>
                <a:gd name="T3" fmla="*/ 92 h 458"/>
                <a:gd name="T4" fmla="*/ 526 w 526"/>
                <a:gd name="T5" fmla="*/ 458 h 458"/>
                <a:gd name="T6" fmla="*/ 0 w 526"/>
                <a:gd name="T7" fmla="*/ 458 h 458"/>
                <a:gd name="T8" fmla="*/ 0 w 526"/>
                <a:gd name="T9" fmla="*/ 0 h 458"/>
                <a:gd name="T10" fmla="*/ 438 w 526"/>
                <a:gd name="T11" fmla="*/ 0 h 458"/>
              </a:gdLst>
              <a:ahLst/>
              <a:cxnLst>
                <a:cxn ang="0">
                  <a:pos x="T0" y="T1"/>
                </a:cxn>
                <a:cxn ang="0">
                  <a:pos x="T2" y="T3"/>
                </a:cxn>
                <a:cxn ang="0">
                  <a:pos x="T4" y="T5"/>
                </a:cxn>
                <a:cxn ang="0">
                  <a:pos x="T6" y="T7"/>
                </a:cxn>
                <a:cxn ang="0">
                  <a:pos x="T8" y="T9"/>
                </a:cxn>
                <a:cxn ang="0">
                  <a:pos x="T10" y="T11"/>
                </a:cxn>
              </a:cxnLst>
              <a:rect l="0" t="0" r="r" b="b"/>
              <a:pathLst>
                <a:path w="526" h="458">
                  <a:moveTo>
                    <a:pt x="438" y="0"/>
                  </a:moveTo>
                  <a:lnTo>
                    <a:pt x="526" y="92"/>
                  </a:lnTo>
                  <a:lnTo>
                    <a:pt x="526" y="458"/>
                  </a:lnTo>
                  <a:lnTo>
                    <a:pt x="0" y="458"/>
                  </a:lnTo>
                  <a:lnTo>
                    <a:pt x="0" y="0"/>
                  </a:lnTo>
                  <a:lnTo>
                    <a:pt x="438" y="0"/>
                  </a:lnTo>
                  <a:close/>
                </a:path>
              </a:pathLst>
            </a:custGeom>
            <a:solidFill>
              <a:srgbClr val="FFFFFF"/>
            </a:solidFill>
            <a:ln w="12700">
              <a:solidFill>
                <a:srgbClr val="11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2"/>
            <p:cNvSpPr>
              <a:spLocks/>
            </p:cNvSpPr>
            <p:nvPr/>
          </p:nvSpPr>
          <p:spPr bwMode="auto">
            <a:xfrm>
              <a:off x="9048750" y="4543425"/>
              <a:ext cx="149225" cy="149225"/>
            </a:xfrm>
            <a:custGeom>
              <a:avLst/>
              <a:gdLst>
                <a:gd name="T0" fmla="*/ 0 w 94"/>
                <a:gd name="T1" fmla="*/ 0 h 94"/>
                <a:gd name="T2" fmla="*/ 0 w 94"/>
                <a:gd name="T3" fmla="*/ 94 h 94"/>
                <a:gd name="T4" fmla="*/ 94 w 94"/>
                <a:gd name="T5" fmla="*/ 94 h 94"/>
              </a:gdLst>
              <a:ahLst/>
              <a:cxnLst>
                <a:cxn ang="0">
                  <a:pos x="T0" y="T1"/>
                </a:cxn>
                <a:cxn ang="0">
                  <a:pos x="T2" y="T3"/>
                </a:cxn>
                <a:cxn ang="0">
                  <a:pos x="T4" y="T5"/>
                </a:cxn>
              </a:cxnLst>
              <a:rect l="0" t="0" r="r" b="b"/>
              <a:pathLst>
                <a:path w="94" h="94">
                  <a:moveTo>
                    <a:pt x="0" y="0"/>
                  </a:moveTo>
                  <a:lnTo>
                    <a:pt x="0" y="94"/>
                  </a:lnTo>
                  <a:lnTo>
                    <a:pt x="94" y="94"/>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p:cNvSpPr>
              <a:spLocks/>
            </p:cNvSpPr>
            <p:nvPr/>
          </p:nvSpPr>
          <p:spPr bwMode="auto">
            <a:xfrm>
              <a:off x="8048625" y="5086350"/>
              <a:ext cx="1470025" cy="822325"/>
            </a:xfrm>
            <a:custGeom>
              <a:avLst/>
              <a:gdLst>
                <a:gd name="T0" fmla="*/ 906 w 926"/>
                <a:gd name="T1" fmla="*/ 0 h 518"/>
                <a:gd name="T2" fmla="*/ 22 w 926"/>
                <a:gd name="T3" fmla="*/ 0 h 518"/>
                <a:gd name="T4" fmla="*/ 0 w 926"/>
                <a:gd name="T5" fmla="*/ 418 h 518"/>
                <a:gd name="T6" fmla="*/ 114 w 926"/>
                <a:gd name="T7" fmla="*/ 418 h 518"/>
                <a:gd name="T8" fmla="*/ 114 w 926"/>
                <a:gd name="T9" fmla="*/ 518 h 518"/>
                <a:gd name="T10" fmla="*/ 812 w 926"/>
                <a:gd name="T11" fmla="*/ 518 h 518"/>
                <a:gd name="T12" fmla="*/ 812 w 926"/>
                <a:gd name="T13" fmla="*/ 418 h 518"/>
                <a:gd name="T14" fmla="*/ 926 w 926"/>
                <a:gd name="T15" fmla="*/ 418 h 518"/>
                <a:gd name="T16" fmla="*/ 906 w 926"/>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6" h="518">
                  <a:moveTo>
                    <a:pt x="906" y="0"/>
                  </a:moveTo>
                  <a:lnTo>
                    <a:pt x="22" y="0"/>
                  </a:lnTo>
                  <a:lnTo>
                    <a:pt x="0" y="418"/>
                  </a:lnTo>
                  <a:lnTo>
                    <a:pt x="114" y="418"/>
                  </a:lnTo>
                  <a:lnTo>
                    <a:pt x="114" y="518"/>
                  </a:lnTo>
                  <a:lnTo>
                    <a:pt x="812" y="518"/>
                  </a:lnTo>
                  <a:lnTo>
                    <a:pt x="812" y="418"/>
                  </a:lnTo>
                  <a:lnTo>
                    <a:pt x="926" y="418"/>
                  </a:lnTo>
                  <a:lnTo>
                    <a:pt x="906"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p:cNvSpPr>
              <a:spLocks/>
            </p:cNvSpPr>
            <p:nvPr/>
          </p:nvSpPr>
          <p:spPr bwMode="auto">
            <a:xfrm>
              <a:off x="8162925" y="5588000"/>
              <a:ext cx="1244600" cy="463550"/>
            </a:xfrm>
            <a:custGeom>
              <a:avLst/>
              <a:gdLst>
                <a:gd name="T0" fmla="*/ 784 w 784"/>
                <a:gd name="T1" fmla="*/ 292 h 292"/>
                <a:gd name="T2" fmla="*/ 0 w 784"/>
                <a:gd name="T3" fmla="*/ 292 h 292"/>
                <a:gd name="T4" fmla="*/ 130 w 784"/>
                <a:gd name="T5" fmla="*/ 0 h 292"/>
                <a:gd name="T6" fmla="*/ 654 w 784"/>
                <a:gd name="T7" fmla="*/ 0 h 292"/>
                <a:gd name="T8" fmla="*/ 784 w 784"/>
                <a:gd name="T9" fmla="*/ 292 h 292"/>
              </a:gdLst>
              <a:ahLst/>
              <a:cxnLst>
                <a:cxn ang="0">
                  <a:pos x="T0" y="T1"/>
                </a:cxn>
                <a:cxn ang="0">
                  <a:pos x="T2" y="T3"/>
                </a:cxn>
                <a:cxn ang="0">
                  <a:pos x="T4" y="T5"/>
                </a:cxn>
                <a:cxn ang="0">
                  <a:pos x="T6" y="T7"/>
                </a:cxn>
                <a:cxn ang="0">
                  <a:pos x="T8" y="T9"/>
                </a:cxn>
              </a:cxnLst>
              <a:rect l="0" t="0" r="r" b="b"/>
              <a:pathLst>
                <a:path w="784" h="292">
                  <a:moveTo>
                    <a:pt x="784" y="292"/>
                  </a:moveTo>
                  <a:lnTo>
                    <a:pt x="0" y="292"/>
                  </a:lnTo>
                  <a:lnTo>
                    <a:pt x="130" y="0"/>
                  </a:lnTo>
                  <a:lnTo>
                    <a:pt x="654" y="0"/>
                  </a:lnTo>
                  <a:lnTo>
                    <a:pt x="784" y="292"/>
                  </a:lnTo>
                  <a:close/>
                </a:path>
              </a:pathLst>
            </a:custGeom>
            <a:solidFill>
              <a:srgbClr val="FFFFFF"/>
            </a:solidFill>
            <a:ln w="12700">
              <a:solidFill>
                <a:srgbClr val="11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5"/>
            <p:cNvSpPr>
              <a:spLocks/>
            </p:cNvSpPr>
            <p:nvPr/>
          </p:nvSpPr>
          <p:spPr bwMode="auto">
            <a:xfrm>
              <a:off x="8455025" y="5699125"/>
              <a:ext cx="231775" cy="34925"/>
            </a:xfrm>
            <a:custGeom>
              <a:avLst/>
              <a:gdLst>
                <a:gd name="T0" fmla="*/ 0 w 146"/>
                <a:gd name="T1" fmla="*/ 22 h 22"/>
                <a:gd name="T2" fmla="*/ 140 w 146"/>
                <a:gd name="T3" fmla="*/ 22 h 22"/>
                <a:gd name="T4" fmla="*/ 146 w 146"/>
                <a:gd name="T5" fmla="*/ 0 h 22"/>
                <a:gd name="T6" fmla="*/ 6 w 146"/>
                <a:gd name="T7" fmla="*/ 0 h 22"/>
                <a:gd name="T8" fmla="*/ 0 w 146"/>
                <a:gd name="T9" fmla="*/ 22 h 22"/>
              </a:gdLst>
              <a:ahLst/>
              <a:cxnLst>
                <a:cxn ang="0">
                  <a:pos x="T0" y="T1"/>
                </a:cxn>
                <a:cxn ang="0">
                  <a:pos x="T2" y="T3"/>
                </a:cxn>
                <a:cxn ang="0">
                  <a:pos x="T4" y="T5"/>
                </a:cxn>
                <a:cxn ang="0">
                  <a:pos x="T6" y="T7"/>
                </a:cxn>
                <a:cxn ang="0">
                  <a:pos x="T8" y="T9"/>
                </a:cxn>
              </a:cxnLst>
              <a:rect l="0" t="0" r="r" b="b"/>
              <a:pathLst>
                <a:path w="146" h="22">
                  <a:moveTo>
                    <a:pt x="0" y="22"/>
                  </a:moveTo>
                  <a:lnTo>
                    <a:pt x="140" y="22"/>
                  </a:lnTo>
                  <a:lnTo>
                    <a:pt x="146" y="0"/>
                  </a:lnTo>
                  <a:lnTo>
                    <a:pt x="6" y="0"/>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7"/>
            <p:cNvSpPr>
              <a:spLocks/>
            </p:cNvSpPr>
            <p:nvPr/>
          </p:nvSpPr>
          <p:spPr bwMode="auto">
            <a:xfrm>
              <a:off x="8439150" y="5768975"/>
              <a:ext cx="231775" cy="34925"/>
            </a:xfrm>
            <a:custGeom>
              <a:avLst/>
              <a:gdLst>
                <a:gd name="T0" fmla="*/ 0 w 146"/>
                <a:gd name="T1" fmla="*/ 22 h 22"/>
                <a:gd name="T2" fmla="*/ 140 w 146"/>
                <a:gd name="T3" fmla="*/ 22 h 22"/>
                <a:gd name="T4" fmla="*/ 146 w 146"/>
                <a:gd name="T5" fmla="*/ 0 h 22"/>
                <a:gd name="T6" fmla="*/ 4 w 146"/>
                <a:gd name="T7" fmla="*/ 0 h 22"/>
                <a:gd name="T8" fmla="*/ 0 w 146"/>
                <a:gd name="T9" fmla="*/ 22 h 22"/>
              </a:gdLst>
              <a:ahLst/>
              <a:cxnLst>
                <a:cxn ang="0">
                  <a:pos x="T0" y="T1"/>
                </a:cxn>
                <a:cxn ang="0">
                  <a:pos x="T2" y="T3"/>
                </a:cxn>
                <a:cxn ang="0">
                  <a:pos x="T4" y="T5"/>
                </a:cxn>
                <a:cxn ang="0">
                  <a:pos x="T6" y="T7"/>
                </a:cxn>
                <a:cxn ang="0">
                  <a:pos x="T8" y="T9"/>
                </a:cxn>
              </a:cxnLst>
              <a:rect l="0" t="0" r="r" b="b"/>
              <a:pathLst>
                <a:path w="146" h="22">
                  <a:moveTo>
                    <a:pt x="0" y="22"/>
                  </a:moveTo>
                  <a:lnTo>
                    <a:pt x="140" y="22"/>
                  </a:lnTo>
                  <a:lnTo>
                    <a:pt x="146" y="0"/>
                  </a:lnTo>
                  <a:lnTo>
                    <a:pt x="4" y="0"/>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9"/>
            <p:cNvSpPr>
              <a:spLocks/>
            </p:cNvSpPr>
            <p:nvPr/>
          </p:nvSpPr>
          <p:spPr bwMode="auto">
            <a:xfrm>
              <a:off x="8423275" y="5838825"/>
              <a:ext cx="228600" cy="31750"/>
            </a:xfrm>
            <a:custGeom>
              <a:avLst/>
              <a:gdLst>
                <a:gd name="T0" fmla="*/ 0 w 144"/>
                <a:gd name="T1" fmla="*/ 20 h 20"/>
                <a:gd name="T2" fmla="*/ 140 w 144"/>
                <a:gd name="T3" fmla="*/ 20 h 20"/>
                <a:gd name="T4" fmla="*/ 144 w 144"/>
                <a:gd name="T5" fmla="*/ 0 h 20"/>
                <a:gd name="T6" fmla="*/ 4 w 144"/>
                <a:gd name="T7" fmla="*/ 0 h 20"/>
                <a:gd name="T8" fmla="*/ 0 w 144"/>
                <a:gd name="T9" fmla="*/ 20 h 20"/>
              </a:gdLst>
              <a:ahLst/>
              <a:cxnLst>
                <a:cxn ang="0">
                  <a:pos x="T0" y="T1"/>
                </a:cxn>
                <a:cxn ang="0">
                  <a:pos x="T2" y="T3"/>
                </a:cxn>
                <a:cxn ang="0">
                  <a:pos x="T4" y="T5"/>
                </a:cxn>
                <a:cxn ang="0">
                  <a:pos x="T6" y="T7"/>
                </a:cxn>
                <a:cxn ang="0">
                  <a:pos x="T8" y="T9"/>
                </a:cxn>
              </a:cxnLst>
              <a:rect l="0" t="0" r="r" b="b"/>
              <a:pathLst>
                <a:path w="144" h="20">
                  <a:moveTo>
                    <a:pt x="0" y="20"/>
                  </a:moveTo>
                  <a:lnTo>
                    <a:pt x="140" y="20"/>
                  </a:lnTo>
                  <a:lnTo>
                    <a:pt x="144" y="0"/>
                  </a:lnTo>
                  <a:lnTo>
                    <a:pt x="4" y="0"/>
                  </a:lnTo>
                  <a:lnTo>
                    <a:pt x="0" y="2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1"/>
            <p:cNvSpPr>
              <a:spLocks/>
            </p:cNvSpPr>
            <p:nvPr/>
          </p:nvSpPr>
          <p:spPr bwMode="auto">
            <a:xfrm>
              <a:off x="8404225" y="5905500"/>
              <a:ext cx="231775" cy="34925"/>
            </a:xfrm>
            <a:custGeom>
              <a:avLst/>
              <a:gdLst>
                <a:gd name="T0" fmla="*/ 0 w 146"/>
                <a:gd name="T1" fmla="*/ 22 h 22"/>
                <a:gd name="T2" fmla="*/ 142 w 146"/>
                <a:gd name="T3" fmla="*/ 22 h 22"/>
                <a:gd name="T4" fmla="*/ 146 w 146"/>
                <a:gd name="T5" fmla="*/ 0 h 22"/>
                <a:gd name="T6" fmla="*/ 6 w 146"/>
                <a:gd name="T7" fmla="*/ 0 h 22"/>
                <a:gd name="T8" fmla="*/ 0 w 146"/>
                <a:gd name="T9" fmla="*/ 22 h 22"/>
              </a:gdLst>
              <a:ahLst/>
              <a:cxnLst>
                <a:cxn ang="0">
                  <a:pos x="T0" y="T1"/>
                </a:cxn>
                <a:cxn ang="0">
                  <a:pos x="T2" y="T3"/>
                </a:cxn>
                <a:cxn ang="0">
                  <a:pos x="T4" y="T5"/>
                </a:cxn>
                <a:cxn ang="0">
                  <a:pos x="T6" y="T7"/>
                </a:cxn>
                <a:cxn ang="0">
                  <a:pos x="T8" y="T9"/>
                </a:cxn>
              </a:cxnLst>
              <a:rect l="0" t="0" r="r" b="b"/>
              <a:pathLst>
                <a:path w="146" h="22">
                  <a:moveTo>
                    <a:pt x="0" y="22"/>
                  </a:moveTo>
                  <a:lnTo>
                    <a:pt x="142" y="22"/>
                  </a:lnTo>
                  <a:lnTo>
                    <a:pt x="146" y="0"/>
                  </a:lnTo>
                  <a:lnTo>
                    <a:pt x="6" y="0"/>
                  </a:lnTo>
                  <a:lnTo>
                    <a:pt x="0"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0044" y="5051971"/>
            <a:ext cx="817533" cy="515954"/>
          </a:xfrm>
          <a:prstGeom prst="rect">
            <a:avLst/>
          </a:prstGeom>
        </p:spPr>
      </p:pic>
      <p:sp>
        <p:nvSpPr>
          <p:cNvPr id="82" name="TextBox 81"/>
          <p:cNvSpPr txBox="1"/>
          <p:nvPr/>
        </p:nvSpPr>
        <p:spPr>
          <a:xfrm>
            <a:off x="10018806" y="5051971"/>
            <a:ext cx="1300997" cy="523220"/>
          </a:xfrm>
          <a:prstGeom prst="rect">
            <a:avLst/>
          </a:prstGeom>
          <a:noFill/>
        </p:spPr>
        <p:txBody>
          <a:bodyPr wrap="none" rtlCol="0">
            <a:spAutoFit/>
          </a:bodyPr>
          <a:lstStyle/>
          <a:p>
            <a:r>
              <a:rPr lang="en-US" sz="2800" dirty="0"/>
              <a:t>Camera</a:t>
            </a:r>
          </a:p>
        </p:txBody>
      </p:sp>
    </p:spTree>
    <p:extLst>
      <p:ext uri="{BB962C8B-B14F-4D97-AF65-F5344CB8AC3E}">
        <p14:creationId xmlns:p14="http://schemas.microsoft.com/office/powerpoint/2010/main" val="447683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0606" y="204507"/>
            <a:ext cx="5291138" cy="1325563"/>
          </a:xfrm>
        </p:spPr>
        <p:txBody>
          <a:bodyPr/>
          <a:lstStyle/>
          <a:p>
            <a:r>
              <a:rPr lang="en-US" dirty="0"/>
              <a:t>Compromised access</a:t>
            </a:r>
          </a:p>
        </p:txBody>
      </p:sp>
      <p:grpSp>
        <p:nvGrpSpPr>
          <p:cNvPr id="3" name="Group 4"/>
          <p:cNvGrpSpPr>
            <a:grpSpLocks noChangeAspect="1"/>
          </p:cNvGrpSpPr>
          <p:nvPr/>
        </p:nvGrpSpPr>
        <p:grpSpPr bwMode="auto">
          <a:xfrm>
            <a:off x="1379538" y="2303463"/>
            <a:ext cx="9896475" cy="4181475"/>
            <a:chOff x="869" y="1199"/>
            <a:chExt cx="6234" cy="2634"/>
          </a:xfrm>
        </p:grpSpPr>
        <p:sp>
          <p:nvSpPr>
            <p:cNvPr id="7" name="Rectangle 5"/>
            <p:cNvSpPr>
              <a:spLocks noChangeArrowheads="1"/>
            </p:cNvSpPr>
            <p:nvPr/>
          </p:nvSpPr>
          <p:spPr bwMode="auto">
            <a:xfrm>
              <a:off x="2069" y="1199"/>
              <a:ext cx="2980" cy="2634"/>
            </a:xfrm>
            <a:prstGeom prst="rect">
              <a:avLst/>
            </a:prstGeom>
            <a:solidFill>
              <a:srgbClr val="DCDBDB"/>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2449" y="2193"/>
              <a:ext cx="628" cy="426"/>
            </a:xfrm>
            <a:prstGeom prst="rect">
              <a:avLst/>
            </a:prstGeom>
            <a:solidFill>
              <a:srgbClr val="FEFFFF"/>
            </a:solidFill>
            <a:ln w="12700">
              <a:solidFill>
                <a:srgbClr val="147CC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2651" y="2193"/>
              <a:ext cx="426"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651" y="2193"/>
              <a:ext cx="426" cy="426"/>
            </a:xfrm>
            <a:custGeom>
              <a:avLst/>
              <a:gdLst>
                <a:gd name="T0" fmla="*/ 312 w 426"/>
                <a:gd name="T1" fmla="*/ 246 h 426"/>
                <a:gd name="T2" fmla="*/ 312 w 426"/>
                <a:gd name="T3" fmla="*/ 206 h 426"/>
                <a:gd name="T4" fmla="*/ 128 w 426"/>
                <a:gd name="T5" fmla="*/ 206 h 426"/>
                <a:gd name="T6" fmla="*/ 128 w 426"/>
                <a:gd name="T7" fmla="*/ 144 h 426"/>
                <a:gd name="T8" fmla="*/ 312 w 426"/>
                <a:gd name="T9" fmla="*/ 144 h 426"/>
                <a:gd name="T10" fmla="*/ 312 w 426"/>
                <a:gd name="T11" fmla="*/ 104 h 426"/>
                <a:gd name="T12" fmla="*/ 426 w 426"/>
                <a:gd name="T13" fmla="*/ 172 h 426"/>
                <a:gd name="T14" fmla="*/ 426 w 426"/>
                <a:gd name="T15" fmla="*/ 0 h 426"/>
                <a:gd name="T16" fmla="*/ 0 w 426"/>
                <a:gd name="T17" fmla="*/ 0 h 426"/>
                <a:gd name="T18" fmla="*/ 0 w 426"/>
                <a:gd name="T19" fmla="*/ 250 h 426"/>
                <a:gd name="T20" fmla="*/ 112 w 426"/>
                <a:gd name="T21" fmla="*/ 180 h 426"/>
                <a:gd name="T22" fmla="*/ 112 w 426"/>
                <a:gd name="T23" fmla="*/ 222 h 426"/>
                <a:gd name="T24" fmla="*/ 294 w 426"/>
                <a:gd name="T25" fmla="*/ 222 h 426"/>
                <a:gd name="T26" fmla="*/ 294 w 426"/>
                <a:gd name="T27" fmla="*/ 284 h 426"/>
                <a:gd name="T28" fmla="*/ 112 w 426"/>
                <a:gd name="T29" fmla="*/ 284 h 426"/>
                <a:gd name="T30" fmla="*/ 112 w 426"/>
                <a:gd name="T31" fmla="*/ 324 h 426"/>
                <a:gd name="T32" fmla="*/ 0 w 426"/>
                <a:gd name="T33" fmla="*/ 254 h 426"/>
                <a:gd name="T34" fmla="*/ 0 w 426"/>
                <a:gd name="T35" fmla="*/ 426 h 426"/>
                <a:gd name="T36" fmla="*/ 426 w 426"/>
                <a:gd name="T37" fmla="*/ 426 h 426"/>
                <a:gd name="T38" fmla="*/ 426 w 426"/>
                <a:gd name="T39" fmla="*/ 178 h 426"/>
                <a:gd name="T40" fmla="*/ 312 w 426"/>
                <a:gd name="T41" fmla="*/ 24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6" h="426">
                  <a:moveTo>
                    <a:pt x="312" y="246"/>
                  </a:moveTo>
                  <a:lnTo>
                    <a:pt x="312" y="206"/>
                  </a:lnTo>
                  <a:lnTo>
                    <a:pt x="128" y="206"/>
                  </a:lnTo>
                  <a:lnTo>
                    <a:pt x="128" y="144"/>
                  </a:lnTo>
                  <a:lnTo>
                    <a:pt x="312" y="144"/>
                  </a:lnTo>
                  <a:lnTo>
                    <a:pt x="312" y="104"/>
                  </a:lnTo>
                  <a:lnTo>
                    <a:pt x="426" y="172"/>
                  </a:lnTo>
                  <a:lnTo>
                    <a:pt x="426" y="0"/>
                  </a:lnTo>
                  <a:lnTo>
                    <a:pt x="0" y="0"/>
                  </a:lnTo>
                  <a:lnTo>
                    <a:pt x="0" y="250"/>
                  </a:lnTo>
                  <a:lnTo>
                    <a:pt x="112" y="180"/>
                  </a:lnTo>
                  <a:lnTo>
                    <a:pt x="112" y="222"/>
                  </a:lnTo>
                  <a:lnTo>
                    <a:pt x="294" y="222"/>
                  </a:lnTo>
                  <a:lnTo>
                    <a:pt x="294" y="284"/>
                  </a:lnTo>
                  <a:lnTo>
                    <a:pt x="112" y="284"/>
                  </a:lnTo>
                  <a:lnTo>
                    <a:pt x="112" y="324"/>
                  </a:lnTo>
                  <a:lnTo>
                    <a:pt x="0" y="254"/>
                  </a:lnTo>
                  <a:lnTo>
                    <a:pt x="0" y="426"/>
                  </a:lnTo>
                  <a:lnTo>
                    <a:pt x="426" y="426"/>
                  </a:lnTo>
                  <a:lnTo>
                    <a:pt x="426" y="178"/>
                  </a:lnTo>
                  <a:lnTo>
                    <a:pt x="312" y="2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6619" y="1705"/>
              <a:ext cx="450" cy="280"/>
            </a:xfrm>
            <a:custGeom>
              <a:avLst/>
              <a:gdLst>
                <a:gd name="T0" fmla="*/ 438 w 450"/>
                <a:gd name="T1" fmla="*/ 280 h 280"/>
                <a:gd name="T2" fmla="*/ 450 w 450"/>
                <a:gd name="T3" fmla="*/ 0 h 280"/>
                <a:gd name="T4" fmla="*/ 0 w 450"/>
                <a:gd name="T5" fmla="*/ 0 h 280"/>
                <a:gd name="T6" fmla="*/ 12 w 450"/>
                <a:gd name="T7" fmla="*/ 280 h 280"/>
                <a:gd name="T8" fmla="*/ 438 w 450"/>
                <a:gd name="T9" fmla="*/ 280 h 280"/>
                <a:gd name="T10" fmla="*/ 424 w 450"/>
                <a:gd name="T11" fmla="*/ 22 h 280"/>
                <a:gd name="T12" fmla="*/ 412 w 450"/>
                <a:gd name="T13" fmla="*/ 258 h 280"/>
                <a:gd name="T14" fmla="*/ 38 w 450"/>
                <a:gd name="T15" fmla="*/ 258 h 280"/>
                <a:gd name="T16" fmla="*/ 26 w 450"/>
                <a:gd name="T17" fmla="*/ 22 h 280"/>
                <a:gd name="T18" fmla="*/ 424 w 450"/>
                <a:gd name="T19" fmla="*/ 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0" h="280">
                  <a:moveTo>
                    <a:pt x="438" y="280"/>
                  </a:moveTo>
                  <a:lnTo>
                    <a:pt x="450" y="0"/>
                  </a:lnTo>
                  <a:lnTo>
                    <a:pt x="0" y="0"/>
                  </a:lnTo>
                  <a:lnTo>
                    <a:pt x="12" y="280"/>
                  </a:lnTo>
                  <a:lnTo>
                    <a:pt x="438" y="280"/>
                  </a:lnTo>
                  <a:close/>
                  <a:moveTo>
                    <a:pt x="424" y="22"/>
                  </a:moveTo>
                  <a:lnTo>
                    <a:pt x="412" y="258"/>
                  </a:lnTo>
                  <a:lnTo>
                    <a:pt x="38" y="258"/>
                  </a:lnTo>
                  <a:lnTo>
                    <a:pt x="26" y="22"/>
                  </a:lnTo>
                  <a:lnTo>
                    <a:pt x="424" y="2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6585" y="2009"/>
              <a:ext cx="518" cy="136"/>
            </a:xfrm>
            <a:custGeom>
              <a:avLst/>
              <a:gdLst>
                <a:gd name="T0" fmla="*/ 518 w 518"/>
                <a:gd name="T1" fmla="*/ 136 h 136"/>
                <a:gd name="T2" fmla="*/ 472 w 518"/>
                <a:gd name="T3" fmla="*/ 0 h 136"/>
                <a:gd name="T4" fmla="*/ 40 w 518"/>
                <a:gd name="T5" fmla="*/ 0 h 136"/>
                <a:gd name="T6" fmla="*/ 0 w 518"/>
                <a:gd name="T7" fmla="*/ 136 h 136"/>
                <a:gd name="T8" fmla="*/ 518 w 518"/>
                <a:gd name="T9" fmla="*/ 136 h 136"/>
                <a:gd name="T10" fmla="*/ 210 w 518"/>
                <a:gd name="T11" fmla="*/ 110 h 136"/>
                <a:gd name="T12" fmla="*/ 222 w 518"/>
                <a:gd name="T13" fmla="*/ 66 h 136"/>
                <a:gd name="T14" fmla="*/ 296 w 518"/>
                <a:gd name="T15" fmla="*/ 66 h 136"/>
                <a:gd name="T16" fmla="*/ 308 w 518"/>
                <a:gd name="T17" fmla="*/ 110 h 136"/>
                <a:gd name="T18" fmla="*/ 210 w 518"/>
                <a:gd name="T19" fmla="*/ 11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8" h="136">
                  <a:moveTo>
                    <a:pt x="518" y="136"/>
                  </a:moveTo>
                  <a:lnTo>
                    <a:pt x="472" y="0"/>
                  </a:lnTo>
                  <a:lnTo>
                    <a:pt x="40" y="0"/>
                  </a:lnTo>
                  <a:lnTo>
                    <a:pt x="0" y="136"/>
                  </a:lnTo>
                  <a:lnTo>
                    <a:pt x="518" y="136"/>
                  </a:lnTo>
                  <a:close/>
                  <a:moveTo>
                    <a:pt x="210" y="110"/>
                  </a:moveTo>
                  <a:lnTo>
                    <a:pt x="222" y="66"/>
                  </a:lnTo>
                  <a:lnTo>
                    <a:pt x="296" y="66"/>
                  </a:lnTo>
                  <a:lnTo>
                    <a:pt x="308" y="110"/>
                  </a:lnTo>
                  <a:lnTo>
                    <a:pt x="210" y="11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585" y="2009"/>
              <a:ext cx="518" cy="136"/>
            </a:xfrm>
            <a:custGeom>
              <a:avLst/>
              <a:gdLst>
                <a:gd name="T0" fmla="*/ 518 w 518"/>
                <a:gd name="T1" fmla="*/ 136 h 136"/>
                <a:gd name="T2" fmla="*/ 472 w 518"/>
                <a:gd name="T3" fmla="*/ 0 h 136"/>
                <a:gd name="T4" fmla="*/ 40 w 518"/>
                <a:gd name="T5" fmla="*/ 0 h 136"/>
                <a:gd name="T6" fmla="*/ 0 w 518"/>
                <a:gd name="T7" fmla="*/ 136 h 136"/>
              </a:gdLst>
              <a:ahLst/>
              <a:cxnLst>
                <a:cxn ang="0">
                  <a:pos x="T0" y="T1"/>
                </a:cxn>
                <a:cxn ang="0">
                  <a:pos x="T2" y="T3"/>
                </a:cxn>
                <a:cxn ang="0">
                  <a:pos x="T4" y="T5"/>
                </a:cxn>
                <a:cxn ang="0">
                  <a:pos x="T6" y="T7"/>
                </a:cxn>
              </a:cxnLst>
              <a:rect l="0" t="0" r="r" b="b"/>
              <a:pathLst>
                <a:path w="518" h="136">
                  <a:moveTo>
                    <a:pt x="518" y="136"/>
                  </a:moveTo>
                  <a:lnTo>
                    <a:pt x="472" y="0"/>
                  </a:lnTo>
                  <a:lnTo>
                    <a:pt x="40" y="0"/>
                  </a:lnTo>
                  <a:lnTo>
                    <a:pt x="0"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6795" y="2075"/>
              <a:ext cx="98" cy="44"/>
            </a:xfrm>
            <a:custGeom>
              <a:avLst/>
              <a:gdLst>
                <a:gd name="T0" fmla="*/ 0 w 98"/>
                <a:gd name="T1" fmla="*/ 44 h 44"/>
                <a:gd name="T2" fmla="*/ 12 w 98"/>
                <a:gd name="T3" fmla="*/ 0 h 44"/>
                <a:gd name="T4" fmla="*/ 86 w 98"/>
                <a:gd name="T5" fmla="*/ 0 h 44"/>
                <a:gd name="T6" fmla="*/ 98 w 98"/>
                <a:gd name="T7" fmla="*/ 44 h 44"/>
                <a:gd name="T8" fmla="*/ 0 w 98"/>
                <a:gd name="T9" fmla="*/ 44 h 44"/>
              </a:gdLst>
              <a:ahLst/>
              <a:cxnLst>
                <a:cxn ang="0">
                  <a:pos x="T0" y="T1"/>
                </a:cxn>
                <a:cxn ang="0">
                  <a:pos x="T2" y="T3"/>
                </a:cxn>
                <a:cxn ang="0">
                  <a:pos x="T4" y="T5"/>
                </a:cxn>
                <a:cxn ang="0">
                  <a:pos x="T6" y="T7"/>
                </a:cxn>
                <a:cxn ang="0">
                  <a:pos x="T8" y="T9"/>
                </a:cxn>
              </a:cxnLst>
              <a:rect l="0" t="0" r="r" b="b"/>
              <a:pathLst>
                <a:path w="98" h="44">
                  <a:moveTo>
                    <a:pt x="0" y="44"/>
                  </a:moveTo>
                  <a:lnTo>
                    <a:pt x="12" y="0"/>
                  </a:lnTo>
                  <a:lnTo>
                    <a:pt x="86" y="0"/>
                  </a:lnTo>
                  <a:lnTo>
                    <a:pt x="98" y="44"/>
                  </a:lnTo>
                  <a:lnTo>
                    <a:pt x="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237" y="1881"/>
              <a:ext cx="424" cy="166"/>
            </a:xfrm>
            <a:custGeom>
              <a:avLst/>
              <a:gdLst>
                <a:gd name="T0" fmla="*/ 38 w 424"/>
                <a:gd name="T1" fmla="*/ 144 h 166"/>
                <a:gd name="T2" fmla="*/ 82 w 424"/>
                <a:gd name="T3" fmla="*/ 144 h 166"/>
                <a:gd name="T4" fmla="*/ 344 w 424"/>
                <a:gd name="T5" fmla="*/ 144 h 166"/>
                <a:gd name="T6" fmla="*/ 388 w 424"/>
                <a:gd name="T7" fmla="*/ 144 h 166"/>
                <a:gd name="T8" fmla="*/ 0 w 424"/>
                <a:gd name="T9" fmla="*/ 0 h 166"/>
                <a:gd name="T10" fmla="*/ 98 w 424"/>
                <a:gd name="T11" fmla="*/ 86 h 166"/>
                <a:gd name="T12" fmla="*/ 88 w 424"/>
                <a:gd name="T13" fmla="*/ 72 h 166"/>
                <a:gd name="T14" fmla="*/ 92 w 424"/>
                <a:gd name="T15" fmla="*/ 64 h 166"/>
                <a:gd name="T16" fmla="*/ 102 w 424"/>
                <a:gd name="T17" fmla="*/ 60 h 166"/>
                <a:gd name="T18" fmla="*/ 116 w 424"/>
                <a:gd name="T19" fmla="*/ 68 h 166"/>
                <a:gd name="T20" fmla="*/ 116 w 424"/>
                <a:gd name="T21" fmla="*/ 78 h 166"/>
                <a:gd name="T22" fmla="*/ 102 w 424"/>
                <a:gd name="T23" fmla="*/ 86 h 166"/>
                <a:gd name="T24" fmla="*/ 146 w 424"/>
                <a:gd name="T25" fmla="*/ 86 h 166"/>
                <a:gd name="T26" fmla="*/ 134 w 424"/>
                <a:gd name="T27" fmla="*/ 78 h 166"/>
                <a:gd name="T28" fmla="*/ 134 w 424"/>
                <a:gd name="T29" fmla="*/ 68 h 166"/>
                <a:gd name="T30" fmla="*/ 146 w 424"/>
                <a:gd name="T31" fmla="*/ 60 h 166"/>
                <a:gd name="T32" fmla="*/ 156 w 424"/>
                <a:gd name="T33" fmla="*/ 64 h 166"/>
                <a:gd name="T34" fmla="*/ 160 w 424"/>
                <a:gd name="T35" fmla="*/ 72 h 166"/>
                <a:gd name="T36" fmla="*/ 152 w 424"/>
                <a:gd name="T37" fmla="*/ 86 h 166"/>
                <a:gd name="T38" fmla="*/ 190 w 424"/>
                <a:gd name="T39" fmla="*/ 86 h 166"/>
                <a:gd name="T40" fmla="*/ 180 w 424"/>
                <a:gd name="T41" fmla="*/ 82 h 166"/>
                <a:gd name="T42" fmla="*/ 176 w 424"/>
                <a:gd name="T43" fmla="*/ 72 h 166"/>
                <a:gd name="T44" fmla="*/ 184 w 424"/>
                <a:gd name="T45" fmla="*/ 60 h 166"/>
                <a:gd name="T46" fmla="*/ 196 w 424"/>
                <a:gd name="T47" fmla="*/ 60 h 166"/>
                <a:gd name="T48" fmla="*/ 204 w 424"/>
                <a:gd name="T49" fmla="*/ 72 h 166"/>
                <a:gd name="T50" fmla="*/ 200 w 424"/>
                <a:gd name="T51" fmla="*/ 82 h 166"/>
                <a:gd name="T52" fmla="*/ 190 w 424"/>
                <a:gd name="T53" fmla="*/ 86 h 166"/>
                <a:gd name="T54" fmla="*/ 228 w 424"/>
                <a:gd name="T55" fmla="*/ 86 h 166"/>
                <a:gd name="T56" fmla="*/ 220 w 424"/>
                <a:gd name="T57" fmla="*/ 72 h 166"/>
                <a:gd name="T58" fmla="*/ 224 w 424"/>
                <a:gd name="T59" fmla="*/ 64 h 166"/>
                <a:gd name="T60" fmla="*/ 234 w 424"/>
                <a:gd name="T61" fmla="*/ 60 h 166"/>
                <a:gd name="T62" fmla="*/ 246 w 424"/>
                <a:gd name="T63" fmla="*/ 68 h 166"/>
                <a:gd name="T64" fmla="*/ 246 w 424"/>
                <a:gd name="T65" fmla="*/ 78 h 166"/>
                <a:gd name="T66" fmla="*/ 234 w 424"/>
                <a:gd name="T67" fmla="*/ 86 h 166"/>
                <a:gd name="T68" fmla="*/ 278 w 424"/>
                <a:gd name="T69" fmla="*/ 86 h 166"/>
                <a:gd name="T70" fmla="*/ 266 w 424"/>
                <a:gd name="T71" fmla="*/ 78 h 166"/>
                <a:gd name="T72" fmla="*/ 266 w 424"/>
                <a:gd name="T73" fmla="*/ 68 h 166"/>
                <a:gd name="T74" fmla="*/ 278 w 424"/>
                <a:gd name="T75" fmla="*/ 60 h 166"/>
                <a:gd name="T76" fmla="*/ 288 w 424"/>
                <a:gd name="T77" fmla="*/ 64 h 166"/>
                <a:gd name="T78" fmla="*/ 292 w 424"/>
                <a:gd name="T79" fmla="*/ 72 h 166"/>
                <a:gd name="T80" fmla="*/ 284 w 424"/>
                <a:gd name="T81" fmla="*/ 86 h 166"/>
                <a:gd name="T82" fmla="*/ 322 w 424"/>
                <a:gd name="T83" fmla="*/ 86 h 166"/>
                <a:gd name="T84" fmla="*/ 312 w 424"/>
                <a:gd name="T85" fmla="*/ 82 h 166"/>
                <a:gd name="T86" fmla="*/ 308 w 424"/>
                <a:gd name="T87" fmla="*/ 72 h 166"/>
                <a:gd name="T88" fmla="*/ 316 w 424"/>
                <a:gd name="T89" fmla="*/ 60 h 166"/>
                <a:gd name="T90" fmla="*/ 328 w 424"/>
                <a:gd name="T91" fmla="*/ 60 h 166"/>
                <a:gd name="T92" fmla="*/ 336 w 424"/>
                <a:gd name="T93" fmla="*/ 72 h 166"/>
                <a:gd name="T94" fmla="*/ 332 w 424"/>
                <a:gd name="T95" fmla="*/ 82 h 166"/>
                <a:gd name="T96" fmla="*/ 322 w 424"/>
                <a:gd name="T97" fmla="*/ 8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4" h="166">
                  <a:moveTo>
                    <a:pt x="0" y="0"/>
                  </a:moveTo>
                  <a:lnTo>
                    <a:pt x="0" y="144"/>
                  </a:lnTo>
                  <a:lnTo>
                    <a:pt x="38" y="144"/>
                  </a:lnTo>
                  <a:lnTo>
                    <a:pt x="38" y="166"/>
                  </a:lnTo>
                  <a:lnTo>
                    <a:pt x="82" y="166"/>
                  </a:lnTo>
                  <a:lnTo>
                    <a:pt x="82" y="144"/>
                  </a:lnTo>
                  <a:lnTo>
                    <a:pt x="84" y="144"/>
                  </a:lnTo>
                  <a:lnTo>
                    <a:pt x="340" y="144"/>
                  </a:lnTo>
                  <a:lnTo>
                    <a:pt x="344" y="144"/>
                  </a:lnTo>
                  <a:lnTo>
                    <a:pt x="344" y="166"/>
                  </a:lnTo>
                  <a:lnTo>
                    <a:pt x="388" y="166"/>
                  </a:lnTo>
                  <a:lnTo>
                    <a:pt x="388" y="144"/>
                  </a:lnTo>
                  <a:lnTo>
                    <a:pt x="424" y="144"/>
                  </a:lnTo>
                  <a:lnTo>
                    <a:pt x="424" y="0"/>
                  </a:lnTo>
                  <a:lnTo>
                    <a:pt x="0" y="0"/>
                  </a:lnTo>
                  <a:close/>
                  <a:moveTo>
                    <a:pt x="102" y="86"/>
                  </a:moveTo>
                  <a:lnTo>
                    <a:pt x="102" y="86"/>
                  </a:lnTo>
                  <a:lnTo>
                    <a:pt x="98" y="86"/>
                  </a:lnTo>
                  <a:lnTo>
                    <a:pt x="92" y="82"/>
                  </a:lnTo>
                  <a:lnTo>
                    <a:pt x="90" y="78"/>
                  </a:lnTo>
                  <a:lnTo>
                    <a:pt x="88" y="72"/>
                  </a:lnTo>
                  <a:lnTo>
                    <a:pt x="88" y="72"/>
                  </a:lnTo>
                  <a:lnTo>
                    <a:pt x="90" y="68"/>
                  </a:lnTo>
                  <a:lnTo>
                    <a:pt x="92" y="64"/>
                  </a:lnTo>
                  <a:lnTo>
                    <a:pt x="98" y="60"/>
                  </a:lnTo>
                  <a:lnTo>
                    <a:pt x="102" y="60"/>
                  </a:lnTo>
                  <a:lnTo>
                    <a:pt x="102" y="60"/>
                  </a:lnTo>
                  <a:lnTo>
                    <a:pt x="108" y="60"/>
                  </a:lnTo>
                  <a:lnTo>
                    <a:pt x="112" y="64"/>
                  </a:lnTo>
                  <a:lnTo>
                    <a:pt x="116" y="68"/>
                  </a:lnTo>
                  <a:lnTo>
                    <a:pt x="116" y="72"/>
                  </a:lnTo>
                  <a:lnTo>
                    <a:pt x="116" y="72"/>
                  </a:lnTo>
                  <a:lnTo>
                    <a:pt x="116" y="78"/>
                  </a:lnTo>
                  <a:lnTo>
                    <a:pt x="112" y="82"/>
                  </a:lnTo>
                  <a:lnTo>
                    <a:pt x="108" y="86"/>
                  </a:lnTo>
                  <a:lnTo>
                    <a:pt x="102" y="86"/>
                  </a:lnTo>
                  <a:lnTo>
                    <a:pt x="102" y="86"/>
                  </a:lnTo>
                  <a:close/>
                  <a:moveTo>
                    <a:pt x="146" y="86"/>
                  </a:moveTo>
                  <a:lnTo>
                    <a:pt x="146" y="86"/>
                  </a:lnTo>
                  <a:lnTo>
                    <a:pt x="142" y="86"/>
                  </a:lnTo>
                  <a:lnTo>
                    <a:pt x="136" y="82"/>
                  </a:lnTo>
                  <a:lnTo>
                    <a:pt x="134" y="78"/>
                  </a:lnTo>
                  <a:lnTo>
                    <a:pt x="132" y="72"/>
                  </a:lnTo>
                  <a:lnTo>
                    <a:pt x="132" y="72"/>
                  </a:lnTo>
                  <a:lnTo>
                    <a:pt x="134" y="68"/>
                  </a:lnTo>
                  <a:lnTo>
                    <a:pt x="136" y="64"/>
                  </a:lnTo>
                  <a:lnTo>
                    <a:pt x="142" y="60"/>
                  </a:lnTo>
                  <a:lnTo>
                    <a:pt x="146" y="60"/>
                  </a:lnTo>
                  <a:lnTo>
                    <a:pt x="146" y="60"/>
                  </a:lnTo>
                  <a:lnTo>
                    <a:pt x="152" y="60"/>
                  </a:lnTo>
                  <a:lnTo>
                    <a:pt x="156" y="64"/>
                  </a:lnTo>
                  <a:lnTo>
                    <a:pt x="158" y="68"/>
                  </a:lnTo>
                  <a:lnTo>
                    <a:pt x="160" y="72"/>
                  </a:lnTo>
                  <a:lnTo>
                    <a:pt x="160" y="72"/>
                  </a:lnTo>
                  <a:lnTo>
                    <a:pt x="158" y="78"/>
                  </a:lnTo>
                  <a:lnTo>
                    <a:pt x="156" y="82"/>
                  </a:lnTo>
                  <a:lnTo>
                    <a:pt x="152" y="86"/>
                  </a:lnTo>
                  <a:lnTo>
                    <a:pt x="146" y="86"/>
                  </a:lnTo>
                  <a:lnTo>
                    <a:pt x="146" y="86"/>
                  </a:lnTo>
                  <a:close/>
                  <a:moveTo>
                    <a:pt x="190" y="86"/>
                  </a:moveTo>
                  <a:lnTo>
                    <a:pt x="190" y="86"/>
                  </a:lnTo>
                  <a:lnTo>
                    <a:pt x="184" y="86"/>
                  </a:lnTo>
                  <a:lnTo>
                    <a:pt x="180" y="82"/>
                  </a:lnTo>
                  <a:lnTo>
                    <a:pt x="178" y="78"/>
                  </a:lnTo>
                  <a:lnTo>
                    <a:pt x="176" y="72"/>
                  </a:lnTo>
                  <a:lnTo>
                    <a:pt x="176" y="72"/>
                  </a:lnTo>
                  <a:lnTo>
                    <a:pt x="178" y="68"/>
                  </a:lnTo>
                  <a:lnTo>
                    <a:pt x="180" y="64"/>
                  </a:lnTo>
                  <a:lnTo>
                    <a:pt x="184" y="60"/>
                  </a:lnTo>
                  <a:lnTo>
                    <a:pt x="190" y="60"/>
                  </a:lnTo>
                  <a:lnTo>
                    <a:pt x="190" y="60"/>
                  </a:lnTo>
                  <a:lnTo>
                    <a:pt x="196" y="60"/>
                  </a:lnTo>
                  <a:lnTo>
                    <a:pt x="200" y="64"/>
                  </a:lnTo>
                  <a:lnTo>
                    <a:pt x="202" y="68"/>
                  </a:lnTo>
                  <a:lnTo>
                    <a:pt x="204" y="72"/>
                  </a:lnTo>
                  <a:lnTo>
                    <a:pt x="204" y="72"/>
                  </a:lnTo>
                  <a:lnTo>
                    <a:pt x="202" y="78"/>
                  </a:lnTo>
                  <a:lnTo>
                    <a:pt x="200" y="82"/>
                  </a:lnTo>
                  <a:lnTo>
                    <a:pt x="196" y="86"/>
                  </a:lnTo>
                  <a:lnTo>
                    <a:pt x="190" y="86"/>
                  </a:lnTo>
                  <a:lnTo>
                    <a:pt x="190" y="86"/>
                  </a:lnTo>
                  <a:close/>
                  <a:moveTo>
                    <a:pt x="234" y="86"/>
                  </a:moveTo>
                  <a:lnTo>
                    <a:pt x="234" y="86"/>
                  </a:lnTo>
                  <a:lnTo>
                    <a:pt x="228" y="86"/>
                  </a:lnTo>
                  <a:lnTo>
                    <a:pt x="224" y="82"/>
                  </a:lnTo>
                  <a:lnTo>
                    <a:pt x="222" y="78"/>
                  </a:lnTo>
                  <a:lnTo>
                    <a:pt x="220" y="72"/>
                  </a:lnTo>
                  <a:lnTo>
                    <a:pt x="220" y="72"/>
                  </a:lnTo>
                  <a:lnTo>
                    <a:pt x="222" y="68"/>
                  </a:lnTo>
                  <a:lnTo>
                    <a:pt x="224" y="64"/>
                  </a:lnTo>
                  <a:lnTo>
                    <a:pt x="228" y="60"/>
                  </a:lnTo>
                  <a:lnTo>
                    <a:pt x="234" y="60"/>
                  </a:lnTo>
                  <a:lnTo>
                    <a:pt x="234" y="60"/>
                  </a:lnTo>
                  <a:lnTo>
                    <a:pt x="240" y="60"/>
                  </a:lnTo>
                  <a:lnTo>
                    <a:pt x="244" y="64"/>
                  </a:lnTo>
                  <a:lnTo>
                    <a:pt x="246" y="68"/>
                  </a:lnTo>
                  <a:lnTo>
                    <a:pt x="248" y="72"/>
                  </a:lnTo>
                  <a:lnTo>
                    <a:pt x="248" y="72"/>
                  </a:lnTo>
                  <a:lnTo>
                    <a:pt x="246" y="78"/>
                  </a:lnTo>
                  <a:lnTo>
                    <a:pt x="244" y="82"/>
                  </a:lnTo>
                  <a:lnTo>
                    <a:pt x="240" y="86"/>
                  </a:lnTo>
                  <a:lnTo>
                    <a:pt x="234" y="86"/>
                  </a:lnTo>
                  <a:lnTo>
                    <a:pt x="234" y="86"/>
                  </a:lnTo>
                  <a:close/>
                  <a:moveTo>
                    <a:pt x="278" y="86"/>
                  </a:moveTo>
                  <a:lnTo>
                    <a:pt x="278" y="86"/>
                  </a:lnTo>
                  <a:lnTo>
                    <a:pt x="272" y="86"/>
                  </a:lnTo>
                  <a:lnTo>
                    <a:pt x="268" y="82"/>
                  </a:lnTo>
                  <a:lnTo>
                    <a:pt x="266" y="78"/>
                  </a:lnTo>
                  <a:lnTo>
                    <a:pt x="264" y="72"/>
                  </a:lnTo>
                  <a:lnTo>
                    <a:pt x="264" y="72"/>
                  </a:lnTo>
                  <a:lnTo>
                    <a:pt x="266" y="68"/>
                  </a:lnTo>
                  <a:lnTo>
                    <a:pt x="268" y="64"/>
                  </a:lnTo>
                  <a:lnTo>
                    <a:pt x="272" y="60"/>
                  </a:lnTo>
                  <a:lnTo>
                    <a:pt x="278" y="60"/>
                  </a:lnTo>
                  <a:lnTo>
                    <a:pt x="278" y="60"/>
                  </a:lnTo>
                  <a:lnTo>
                    <a:pt x="284" y="60"/>
                  </a:lnTo>
                  <a:lnTo>
                    <a:pt x="288" y="64"/>
                  </a:lnTo>
                  <a:lnTo>
                    <a:pt x="290" y="68"/>
                  </a:lnTo>
                  <a:lnTo>
                    <a:pt x="292" y="72"/>
                  </a:lnTo>
                  <a:lnTo>
                    <a:pt x="292" y="72"/>
                  </a:lnTo>
                  <a:lnTo>
                    <a:pt x="290" y="78"/>
                  </a:lnTo>
                  <a:lnTo>
                    <a:pt x="288" y="82"/>
                  </a:lnTo>
                  <a:lnTo>
                    <a:pt x="284" y="86"/>
                  </a:lnTo>
                  <a:lnTo>
                    <a:pt x="278" y="86"/>
                  </a:lnTo>
                  <a:lnTo>
                    <a:pt x="278" y="86"/>
                  </a:lnTo>
                  <a:close/>
                  <a:moveTo>
                    <a:pt x="322" y="86"/>
                  </a:moveTo>
                  <a:lnTo>
                    <a:pt x="322" y="86"/>
                  </a:lnTo>
                  <a:lnTo>
                    <a:pt x="316" y="86"/>
                  </a:lnTo>
                  <a:lnTo>
                    <a:pt x="312" y="82"/>
                  </a:lnTo>
                  <a:lnTo>
                    <a:pt x="310" y="78"/>
                  </a:lnTo>
                  <a:lnTo>
                    <a:pt x="308" y="72"/>
                  </a:lnTo>
                  <a:lnTo>
                    <a:pt x="308" y="72"/>
                  </a:lnTo>
                  <a:lnTo>
                    <a:pt x="310" y="68"/>
                  </a:lnTo>
                  <a:lnTo>
                    <a:pt x="312" y="64"/>
                  </a:lnTo>
                  <a:lnTo>
                    <a:pt x="316" y="60"/>
                  </a:lnTo>
                  <a:lnTo>
                    <a:pt x="322" y="60"/>
                  </a:lnTo>
                  <a:lnTo>
                    <a:pt x="322" y="60"/>
                  </a:lnTo>
                  <a:lnTo>
                    <a:pt x="328" y="60"/>
                  </a:lnTo>
                  <a:lnTo>
                    <a:pt x="332" y="64"/>
                  </a:lnTo>
                  <a:lnTo>
                    <a:pt x="334" y="68"/>
                  </a:lnTo>
                  <a:lnTo>
                    <a:pt x="336" y="72"/>
                  </a:lnTo>
                  <a:lnTo>
                    <a:pt x="336" y="72"/>
                  </a:lnTo>
                  <a:lnTo>
                    <a:pt x="334" y="78"/>
                  </a:lnTo>
                  <a:lnTo>
                    <a:pt x="332" y="82"/>
                  </a:lnTo>
                  <a:lnTo>
                    <a:pt x="328" y="86"/>
                  </a:lnTo>
                  <a:lnTo>
                    <a:pt x="322" y="86"/>
                  </a:lnTo>
                  <a:lnTo>
                    <a:pt x="322" y="8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5249" y="1727"/>
              <a:ext cx="48" cy="148"/>
            </a:xfrm>
            <a:custGeom>
              <a:avLst/>
              <a:gdLst>
                <a:gd name="T0" fmla="*/ 18 w 48"/>
                <a:gd name="T1" fmla="*/ 148 h 148"/>
                <a:gd name="T2" fmla="*/ 30 w 48"/>
                <a:gd name="T3" fmla="*/ 148 h 148"/>
                <a:gd name="T4" fmla="*/ 48 w 48"/>
                <a:gd name="T5" fmla="*/ 148 h 148"/>
                <a:gd name="T6" fmla="*/ 40 w 48"/>
                <a:gd name="T7" fmla="*/ 118 h 148"/>
                <a:gd name="T8" fmla="*/ 30 w 48"/>
                <a:gd name="T9" fmla="*/ 118 h 148"/>
                <a:gd name="T10" fmla="*/ 30 w 48"/>
                <a:gd name="T11" fmla="*/ 0 h 148"/>
                <a:gd name="T12" fmla="*/ 18 w 48"/>
                <a:gd name="T13" fmla="*/ 0 h 148"/>
                <a:gd name="T14" fmla="*/ 18 w 48"/>
                <a:gd name="T15" fmla="*/ 118 h 148"/>
                <a:gd name="T16" fmla="*/ 8 w 48"/>
                <a:gd name="T17" fmla="*/ 118 h 148"/>
                <a:gd name="T18" fmla="*/ 0 w 48"/>
                <a:gd name="T19" fmla="*/ 148 h 148"/>
                <a:gd name="T20" fmla="*/ 18 w 48"/>
                <a:gd name="T21"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148">
                  <a:moveTo>
                    <a:pt x="18" y="148"/>
                  </a:moveTo>
                  <a:lnTo>
                    <a:pt x="30" y="148"/>
                  </a:lnTo>
                  <a:lnTo>
                    <a:pt x="48" y="148"/>
                  </a:lnTo>
                  <a:lnTo>
                    <a:pt x="40" y="118"/>
                  </a:lnTo>
                  <a:lnTo>
                    <a:pt x="30" y="118"/>
                  </a:lnTo>
                  <a:lnTo>
                    <a:pt x="30" y="0"/>
                  </a:lnTo>
                  <a:lnTo>
                    <a:pt x="18" y="0"/>
                  </a:lnTo>
                  <a:lnTo>
                    <a:pt x="18" y="118"/>
                  </a:lnTo>
                  <a:lnTo>
                    <a:pt x="8" y="118"/>
                  </a:lnTo>
                  <a:lnTo>
                    <a:pt x="0" y="148"/>
                  </a:lnTo>
                  <a:lnTo>
                    <a:pt x="18" y="14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5197" y="1597"/>
              <a:ext cx="154" cy="48"/>
            </a:xfrm>
            <a:custGeom>
              <a:avLst/>
              <a:gdLst>
                <a:gd name="T0" fmla="*/ 76 w 154"/>
                <a:gd name="T1" fmla="*/ 22 h 48"/>
                <a:gd name="T2" fmla="*/ 76 w 154"/>
                <a:gd name="T3" fmla="*/ 22 h 48"/>
                <a:gd name="T4" fmla="*/ 94 w 154"/>
                <a:gd name="T5" fmla="*/ 24 h 48"/>
                <a:gd name="T6" fmla="*/ 110 w 154"/>
                <a:gd name="T7" fmla="*/ 28 h 48"/>
                <a:gd name="T8" fmla="*/ 126 w 154"/>
                <a:gd name="T9" fmla="*/ 36 h 48"/>
                <a:gd name="T10" fmla="*/ 138 w 154"/>
                <a:gd name="T11" fmla="*/ 48 h 48"/>
                <a:gd name="T12" fmla="*/ 154 w 154"/>
                <a:gd name="T13" fmla="*/ 32 h 48"/>
                <a:gd name="T14" fmla="*/ 154 w 154"/>
                <a:gd name="T15" fmla="*/ 32 h 48"/>
                <a:gd name="T16" fmla="*/ 136 w 154"/>
                <a:gd name="T17" fmla="*/ 18 h 48"/>
                <a:gd name="T18" fmla="*/ 118 w 154"/>
                <a:gd name="T19" fmla="*/ 8 h 48"/>
                <a:gd name="T20" fmla="*/ 98 w 154"/>
                <a:gd name="T21" fmla="*/ 2 h 48"/>
                <a:gd name="T22" fmla="*/ 76 w 154"/>
                <a:gd name="T23" fmla="*/ 0 h 48"/>
                <a:gd name="T24" fmla="*/ 76 w 154"/>
                <a:gd name="T25" fmla="*/ 0 h 48"/>
                <a:gd name="T26" fmla="*/ 56 w 154"/>
                <a:gd name="T27" fmla="*/ 2 h 48"/>
                <a:gd name="T28" fmla="*/ 36 w 154"/>
                <a:gd name="T29" fmla="*/ 8 h 48"/>
                <a:gd name="T30" fmla="*/ 16 w 154"/>
                <a:gd name="T31" fmla="*/ 18 h 48"/>
                <a:gd name="T32" fmla="*/ 0 w 154"/>
                <a:gd name="T33" fmla="*/ 32 h 48"/>
                <a:gd name="T34" fmla="*/ 14 w 154"/>
                <a:gd name="T35" fmla="*/ 48 h 48"/>
                <a:gd name="T36" fmla="*/ 14 w 154"/>
                <a:gd name="T37" fmla="*/ 48 h 48"/>
                <a:gd name="T38" fmla="*/ 14 w 154"/>
                <a:gd name="T39" fmla="*/ 48 h 48"/>
                <a:gd name="T40" fmla="*/ 28 w 154"/>
                <a:gd name="T41" fmla="*/ 36 h 48"/>
                <a:gd name="T42" fmla="*/ 44 w 154"/>
                <a:gd name="T43" fmla="*/ 28 h 48"/>
                <a:gd name="T44" fmla="*/ 60 w 154"/>
                <a:gd name="T45" fmla="*/ 24 h 48"/>
                <a:gd name="T46" fmla="*/ 76 w 154"/>
                <a:gd name="T47" fmla="*/ 22 h 48"/>
                <a:gd name="T48" fmla="*/ 76 w 154"/>
                <a:gd name="T49"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48">
                  <a:moveTo>
                    <a:pt x="76" y="22"/>
                  </a:moveTo>
                  <a:lnTo>
                    <a:pt x="76" y="22"/>
                  </a:lnTo>
                  <a:lnTo>
                    <a:pt x="94" y="24"/>
                  </a:lnTo>
                  <a:lnTo>
                    <a:pt x="110" y="28"/>
                  </a:lnTo>
                  <a:lnTo>
                    <a:pt x="126" y="36"/>
                  </a:lnTo>
                  <a:lnTo>
                    <a:pt x="138" y="48"/>
                  </a:lnTo>
                  <a:lnTo>
                    <a:pt x="154" y="32"/>
                  </a:lnTo>
                  <a:lnTo>
                    <a:pt x="154" y="32"/>
                  </a:lnTo>
                  <a:lnTo>
                    <a:pt x="136" y="18"/>
                  </a:lnTo>
                  <a:lnTo>
                    <a:pt x="118" y="8"/>
                  </a:lnTo>
                  <a:lnTo>
                    <a:pt x="98" y="2"/>
                  </a:lnTo>
                  <a:lnTo>
                    <a:pt x="76" y="0"/>
                  </a:lnTo>
                  <a:lnTo>
                    <a:pt x="76" y="0"/>
                  </a:lnTo>
                  <a:lnTo>
                    <a:pt x="56" y="2"/>
                  </a:lnTo>
                  <a:lnTo>
                    <a:pt x="36" y="8"/>
                  </a:lnTo>
                  <a:lnTo>
                    <a:pt x="16" y="18"/>
                  </a:lnTo>
                  <a:lnTo>
                    <a:pt x="0" y="32"/>
                  </a:lnTo>
                  <a:lnTo>
                    <a:pt x="14" y="48"/>
                  </a:lnTo>
                  <a:lnTo>
                    <a:pt x="14" y="48"/>
                  </a:lnTo>
                  <a:lnTo>
                    <a:pt x="14" y="48"/>
                  </a:lnTo>
                  <a:lnTo>
                    <a:pt x="28" y="36"/>
                  </a:lnTo>
                  <a:lnTo>
                    <a:pt x="44" y="28"/>
                  </a:lnTo>
                  <a:lnTo>
                    <a:pt x="60" y="24"/>
                  </a:lnTo>
                  <a:lnTo>
                    <a:pt x="76" y="22"/>
                  </a:lnTo>
                  <a:lnTo>
                    <a:pt x="76" y="2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5171" y="1561"/>
              <a:ext cx="206" cy="58"/>
            </a:xfrm>
            <a:custGeom>
              <a:avLst/>
              <a:gdLst>
                <a:gd name="T0" fmla="*/ 190 w 206"/>
                <a:gd name="T1" fmla="*/ 58 h 58"/>
                <a:gd name="T2" fmla="*/ 206 w 206"/>
                <a:gd name="T3" fmla="*/ 44 h 58"/>
                <a:gd name="T4" fmla="*/ 206 w 206"/>
                <a:gd name="T5" fmla="*/ 44 h 58"/>
                <a:gd name="T6" fmla="*/ 194 w 206"/>
                <a:gd name="T7" fmla="*/ 34 h 58"/>
                <a:gd name="T8" fmla="*/ 182 w 206"/>
                <a:gd name="T9" fmla="*/ 24 h 58"/>
                <a:gd name="T10" fmla="*/ 170 w 206"/>
                <a:gd name="T11" fmla="*/ 18 h 58"/>
                <a:gd name="T12" fmla="*/ 158 w 206"/>
                <a:gd name="T13" fmla="*/ 12 h 58"/>
                <a:gd name="T14" fmla="*/ 144 w 206"/>
                <a:gd name="T15" fmla="*/ 6 h 58"/>
                <a:gd name="T16" fmla="*/ 130 w 206"/>
                <a:gd name="T17" fmla="*/ 4 h 58"/>
                <a:gd name="T18" fmla="*/ 116 w 206"/>
                <a:gd name="T19" fmla="*/ 2 h 58"/>
                <a:gd name="T20" fmla="*/ 102 w 206"/>
                <a:gd name="T21" fmla="*/ 0 h 58"/>
                <a:gd name="T22" fmla="*/ 102 w 206"/>
                <a:gd name="T23" fmla="*/ 0 h 58"/>
                <a:gd name="T24" fmla="*/ 88 w 206"/>
                <a:gd name="T25" fmla="*/ 2 h 58"/>
                <a:gd name="T26" fmla="*/ 74 w 206"/>
                <a:gd name="T27" fmla="*/ 4 h 58"/>
                <a:gd name="T28" fmla="*/ 62 w 206"/>
                <a:gd name="T29" fmla="*/ 6 h 58"/>
                <a:gd name="T30" fmla="*/ 48 w 206"/>
                <a:gd name="T31" fmla="*/ 12 h 58"/>
                <a:gd name="T32" fmla="*/ 36 w 206"/>
                <a:gd name="T33" fmla="*/ 18 h 58"/>
                <a:gd name="T34" fmla="*/ 22 w 206"/>
                <a:gd name="T35" fmla="*/ 24 h 58"/>
                <a:gd name="T36" fmla="*/ 10 w 206"/>
                <a:gd name="T37" fmla="*/ 34 h 58"/>
                <a:gd name="T38" fmla="*/ 0 w 206"/>
                <a:gd name="T39" fmla="*/ 44 h 58"/>
                <a:gd name="T40" fmla="*/ 14 w 206"/>
                <a:gd name="T41" fmla="*/ 58 h 58"/>
                <a:gd name="T42" fmla="*/ 14 w 206"/>
                <a:gd name="T43" fmla="*/ 58 h 58"/>
                <a:gd name="T44" fmla="*/ 24 w 206"/>
                <a:gd name="T45" fmla="*/ 50 h 58"/>
                <a:gd name="T46" fmla="*/ 34 w 206"/>
                <a:gd name="T47" fmla="*/ 42 h 58"/>
                <a:gd name="T48" fmla="*/ 44 w 206"/>
                <a:gd name="T49" fmla="*/ 36 h 58"/>
                <a:gd name="T50" fmla="*/ 56 w 206"/>
                <a:gd name="T51" fmla="*/ 30 h 58"/>
                <a:gd name="T52" fmla="*/ 78 w 206"/>
                <a:gd name="T53" fmla="*/ 24 h 58"/>
                <a:gd name="T54" fmla="*/ 102 w 206"/>
                <a:gd name="T55" fmla="*/ 22 h 58"/>
                <a:gd name="T56" fmla="*/ 102 w 206"/>
                <a:gd name="T57" fmla="*/ 22 h 58"/>
                <a:gd name="T58" fmla="*/ 126 w 206"/>
                <a:gd name="T59" fmla="*/ 24 h 58"/>
                <a:gd name="T60" fmla="*/ 150 w 206"/>
                <a:gd name="T61" fmla="*/ 30 h 58"/>
                <a:gd name="T62" fmla="*/ 160 w 206"/>
                <a:gd name="T63" fmla="*/ 36 h 58"/>
                <a:gd name="T64" fmla="*/ 170 w 206"/>
                <a:gd name="T65" fmla="*/ 42 h 58"/>
                <a:gd name="T66" fmla="*/ 182 w 206"/>
                <a:gd name="T67" fmla="*/ 50 h 58"/>
                <a:gd name="T68" fmla="*/ 190 w 206"/>
                <a:gd name="T69" fmla="*/ 58 h 58"/>
                <a:gd name="T70" fmla="*/ 190 w 206"/>
                <a:gd name="T7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6" h="58">
                  <a:moveTo>
                    <a:pt x="190" y="58"/>
                  </a:moveTo>
                  <a:lnTo>
                    <a:pt x="206" y="44"/>
                  </a:lnTo>
                  <a:lnTo>
                    <a:pt x="206" y="44"/>
                  </a:lnTo>
                  <a:lnTo>
                    <a:pt x="194" y="34"/>
                  </a:lnTo>
                  <a:lnTo>
                    <a:pt x="182" y="24"/>
                  </a:lnTo>
                  <a:lnTo>
                    <a:pt x="170" y="18"/>
                  </a:lnTo>
                  <a:lnTo>
                    <a:pt x="158" y="12"/>
                  </a:lnTo>
                  <a:lnTo>
                    <a:pt x="144" y="6"/>
                  </a:lnTo>
                  <a:lnTo>
                    <a:pt x="130" y="4"/>
                  </a:lnTo>
                  <a:lnTo>
                    <a:pt x="116" y="2"/>
                  </a:lnTo>
                  <a:lnTo>
                    <a:pt x="102" y="0"/>
                  </a:lnTo>
                  <a:lnTo>
                    <a:pt x="102" y="0"/>
                  </a:lnTo>
                  <a:lnTo>
                    <a:pt x="88" y="2"/>
                  </a:lnTo>
                  <a:lnTo>
                    <a:pt x="74" y="4"/>
                  </a:lnTo>
                  <a:lnTo>
                    <a:pt x="62" y="6"/>
                  </a:lnTo>
                  <a:lnTo>
                    <a:pt x="48" y="12"/>
                  </a:lnTo>
                  <a:lnTo>
                    <a:pt x="36" y="18"/>
                  </a:lnTo>
                  <a:lnTo>
                    <a:pt x="22" y="24"/>
                  </a:lnTo>
                  <a:lnTo>
                    <a:pt x="10" y="34"/>
                  </a:lnTo>
                  <a:lnTo>
                    <a:pt x="0" y="44"/>
                  </a:lnTo>
                  <a:lnTo>
                    <a:pt x="14" y="58"/>
                  </a:lnTo>
                  <a:lnTo>
                    <a:pt x="14" y="58"/>
                  </a:lnTo>
                  <a:lnTo>
                    <a:pt x="24" y="50"/>
                  </a:lnTo>
                  <a:lnTo>
                    <a:pt x="34" y="42"/>
                  </a:lnTo>
                  <a:lnTo>
                    <a:pt x="44" y="36"/>
                  </a:lnTo>
                  <a:lnTo>
                    <a:pt x="56" y="30"/>
                  </a:lnTo>
                  <a:lnTo>
                    <a:pt x="78" y="24"/>
                  </a:lnTo>
                  <a:lnTo>
                    <a:pt x="102" y="22"/>
                  </a:lnTo>
                  <a:lnTo>
                    <a:pt x="102" y="22"/>
                  </a:lnTo>
                  <a:lnTo>
                    <a:pt x="126" y="24"/>
                  </a:lnTo>
                  <a:lnTo>
                    <a:pt x="150" y="30"/>
                  </a:lnTo>
                  <a:lnTo>
                    <a:pt x="160" y="36"/>
                  </a:lnTo>
                  <a:lnTo>
                    <a:pt x="170" y="42"/>
                  </a:lnTo>
                  <a:lnTo>
                    <a:pt x="182" y="50"/>
                  </a:lnTo>
                  <a:lnTo>
                    <a:pt x="190" y="58"/>
                  </a:lnTo>
                  <a:lnTo>
                    <a:pt x="190"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5223" y="1635"/>
              <a:ext cx="102" cy="36"/>
            </a:xfrm>
            <a:custGeom>
              <a:avLst/>
              <a:gdLst>
                <a:gd name="T0" fmla="*/ 50 w 102"/>
                <a:gd name="T1" fmla="*/ 20 h 36"/>
                <a:gd name="T2" fmla="*/ 50 w 102"/>
                <a:gd name="T3" fmla="*/ 20 h 36"/>
                <a:gd name="T4" fmla="*/ 60 w 102"/>
                <a:gd name="T5" fmla="*/ 22 h 36"/>
                <a:gd name="T6" fmla="*/ 70 w 102"/>
                <a:gd name="T7" fmla="*/ 24 h 36"/>
                <a:gd name="T8" fmla="*/ 78 w 102"/>
                <a:gd name="T9" fmla="*/ 28 h 36"/>
                <a:gd name="T10" fmla="*/ 86 w 102"/>
                <a:gd name="T11" fmla="*/ 36 h 36"/>
                <a:gd name="T12" fmla="*/ 102 w 102"/>
                <a:gd name="T13" fmla="*/ 20 h 36"/>
                <a:gd name="T14" fmla="*/ 102 w 102"/>
                <a:gd name="T15" fmla="*/ 20 h 36"/>
                <a:gd name="T16" fmla="*/ 90 w 102"/>
                <a:gd name="T17" fmla="*/ 12 h 36"/>
                <a:gd name="T18" fmla="*/ 78 w 102"/>
                <a:gd name="T19" fmla="*/ 4 h 36"/>
                <a:gd name="T20" fmla="*/ 64 w 102"/>
                <a:gd name="T21" fmla="*/ 0 h 36"/>
                <a:gd name="T22" fmla="*/ 50 w 102"/>
                <a:gd name="T23" fmla="*/ 0 h 36"/>
                <a:gd name="T24" fmla="*/ 50 w 102"/>
                <a:gd name="T25" fmla="*/ 0 h 36"/>
                <a:gd name="T26" fmla="*/ 36 w 102"/>
                <a:gd name="T27" fmla="*/ 0 h 36"/>
                <a:gd name="T28" fmla="*/ 24 w 102"/>
                <a:gd name="T29" fmla="*/ 4 h 36"/>
                <a:gd name="T30" fmla="*/ 12 w 102"/>
                <a:gd name="T31" fmla="*/ 12 h 36"/>
                <a:gd name="T32" fmla="*/ 0 w 102"/>
                <a:gd name="T33" fmla="*/ 20 h 36"/>
                <a:gd name="T34" fmla="*/ 14 w 102"/>
                <a:gd name="T35" fmla="*/ 36 h 36"/>
                <a:gd name="T36" fmla="*/ 14 w 102"/>
                <a:gd name="T37" fmla="*/ 36 h 36"/>
                <a:gd name="T38" fmla="*/ 22 w 102"/>
                <a:gd name="T39" fmla="*/ 28 h 36"/>
                <a:gd name="T40" fmla="*/ 32 w 102"/>
                <a:gd name="T41" fmla="*/ 24 h 36"/>
                <a:gd name="T42" fmla="*/ 40 w 102"/>
                <a:gd name="T43" fmla="*/ 22 h 36"/>
                <a:gd name="T44" fmla="*/ 50 w 102"/>
                <a:gd name="T45" fmla="*/ 20 h 36"/>
                <a:gd name="T46" fmla="*/ 50 w 102"/>
                <a:gd name="T4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36">
                  <a:moveTo>
                    <a:pt x="50" y="20"/>
                  </a:moveTo>
                  <a:lnTo>
                    <a:pt x="50" y="20"/>
                  </a:lnTo>
                  <a:lnTo>
                    <a:pt x="60" y="22"/>
                  </a:lnTo>
                  <a:lnTo>
                    <a:pt x="70" y="24"/>
                  </a:lnTo>
                  <a:lnTo>
                    <a:pt x="78" y="28"/>
                  </a:lnTo>
                  <a:lnTo>
                    <a:pt x="86" y="36"/>
                  </a:lnTo>
                  <a:lnTo>
                    <a:pt x="102" y="20"/>
                  </a:lnTo>
                  <a:lnTo>
                    <a:pt x="102" y="20"/>
                  </a:lnTo>
                  <a:lnTo>
                    <a:pt x="90" y="12"/>
                  </a:lnTo>
                  <a:lnTo>
                    <a:pt x="78" y="4"/>
                  </a:lnTo>
                  <a:lnTo>
                    <a:pt x="64" y="0"/>
                  </a:lnTo>
                  <a:lnTo>
                    <a:pt x="50" y="0"/>
                  </a:lnTo>
                  <a:lnTo>
                    <a:pt x="50" y="0"/>
                  </a:lnTo>
                  <a:lnTo>
                    <a:pt x="36" y="0"/>
                  </a:lnTo>
                  <a:lnTo>
                    <a:pt x="24" y="4"/>
                  </a:lnTo>
                  <a:lnTo>
                    <a:pt x="12" y="12"/>
                  </a:lnTo>
                  <a:lnTo>
                    <a:pt x="0" y="20"/>
                  </a:lnTo>
                  <a:lnTo>
                    <a:pt x="14" y="36"/>
                  </a:lnTo>
                  <a:lnTo>
                    <a:pt x="14" y="36"/>
                  </a:lnTo>
                  <a:lnTo>
                    <a:pt x="22" y="28"/>
                  </a:lnTo>
                  <a:lnTo>
                    <a:pt x="32" y="24"/>
                  </a:lnTo>
                  <a:lnTo>
                    <a:pt x="40" y="22"/>
                  </a:lnTo>
                  <a:lnTo>
                    <a:pt x="50" y="20"/>
                  </a:lnTo>
                  <a:lnTo>
                    <a:pt x="50" y="2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5253" y="1671"/>
              <a:ext cx="42" cy="40"/>
            </a:xfrm>
            <a:custGeom>
              <a:avLst/>
              <a:gdLst>
                <a:gd name="T0" fmla="*/ 20 w 42"/>
                <a:gd name="T1" fmla="*/ 40 h 40"/>
                <a:gd name="T2" fmla="*/ 20 w 42"/>
                <a:gd name="T3" fmla="*/ 40 h 40"/>
                <a:gd name="T4" fmla="*/ 28 w 42"/>
                <a:gd name="T5" fmla="*/ 40 h 40"/>
                <a:gd name="T6" fmla="*/ 36 w 42"/>
                <a:gd name="T7" fmla="*/ 34 h 40"/>
                <a:gd name="T8" fmla="*/ 40 w 42"/>
                <a:gd name="T9" fmla="*/ 28 h 40"/>
                <a:gd name="T10" fmla="*/ 42 w 42"/>
                <a:gd name="T11" fmla="*/ 20 h 40"/>
                <a:gd name="T12" fmla="*/ 42 w 42"/>
                <a:gd name="T13" fmla="*/ 20 h 40"/>
                <a:gd name="T14" fmla="*/ 40 w 42"/>
                <a:gd name="T15" fmla="*/ 12 h 40"/>
                <a:gd name="T16" fmla="*/ 36 w 42"/>
                <a:gd name="T17" fmla="*/ 6 h 40"/>
                <a:gd name="T18" fmla="*/ 28 w 42"/>
                <a:gd name="T19" fmla="*/ 2 h 40"/>
                <a:gd name="T20" fmla="*/ 20 w 42"/>
                <a:gd name="T21" fmla="*/ 0 h 40"/>
                <a:gd name="T22" fmla="*/ 20 w 42"/>
                <a:gd name="T23" fmla="*/ 0 h 40"/>
                <a:gd name="T24" fmla="*/ 12 w 42"/>
                <a:gd name="T25" fmla="*/ 2 h 40"/>
                <a:gd name="T26" fmla="*/ 6 w 42"/>
                <a:gd name="T27" fmla="*/ 6 h 40"/>
                <a:gd name="T28" fmla="*/ 2 w 42"/>
                <a:gd name="T29" fmla="*/ 12 h 40"/>
                <a:gd name="T30" fmla="*/ 0 w 42"/>
                <a:gd name="T31" fmla="*/ 20 h 40"/>
                <a:gd name="T32" fmla="*/ 0 w 42"/>
                <a:gd name="T33" fmla="*/ 20 h 40"/>
                <a:gd name="T34" fmla="*/ 2 w 42"/>
                <a:gd name="T35" fmla="*/ 28 h 40"/>
                <a:gd name="T36" fmla="*/ 6 w 42"/>
                <a:gd name="T37" fmla="*/ 34 h 40"/>
                <a:gd name="T38" fmla="*/ 12 w 42"/>
                <a:gd name="T39" fmla="*/ 40 h 40"/>
                <a:gd name="T40" fmla="*/ 20 w 42"/>
                <a:gd name="T41" fmla="*/ 40 h 40"/>
                <a:gd name="T42" fmla="*/ 20 w 42"/>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0">
                  <a:moveTo>
                    <a:pt x="20" y="40"/>
                  </a:moveTo>
                  <a:lnTo>
                    <a:pt x="20" y="40"/>
                  </a:lnTo>
                  <a:lnTo>
                    <a:pt x="28" y="40"/>
                  </a:lnTo>
                  <a:lnTo>
                    <a:pt x="36" y="34"/>
                  </a:lnTo>
                  <a:lnTo>
                    <a:pt x="40" y="28"/>
                  </a:lnTo>
                  <a:lnTo>
                    <a:pt x="42" y="20"/>
                  </a:lnTo>
                  <a:lnTo>
                    <a:pt x="42" y="20"/>
                  </a:lnTo>
                  <a:lnTo>
                    <a:pt x="40" y="12"/>
                  </a:lnTo>
                  <a:lnTo>
                    <a:pt x="36" y="6"/>
                  </a:lnTo>
                  <a:lnTo>
                    <a:pt x="28" y="2"/>
                  </a:lnTo>
                  <a:lnTo>
                    <a:pt x="20" y="0"/>
                  </a:lnTo>
                  <a:lnTo>
                    <a:pt x="20" y="0"/>
                  </a:lnTo>
                  <a:lnTo>
                    <a:pt x="12" y="2"/>
                  </a:lnTo>
                  <a:lnTo>
                    <a:pt x="6" y="6"/>
                  </a:lnTo>
                  <a:lnTo>
                    <a:pt x="2" y="12"/>
                  </a:lnTo>
                  <a:lnTo>
                    <a:pt x="0" y="20"/>
                  </a:lnTo>
                  <a:lnTo>
                    <a:pt x="0" y="20"/>
                  </a:lnTo>
                  <a:lnTo>
                    <a:pt x="2" y="28"/>
                  </a:lnTo>
                  <a:lnTo>
                    <a:pt x="6" y="34"/>
                  </a:lnTo>
                  <a:lnTo>
                    <a:pt x="12" y="40"/>
                  </a:lnTo>
                  <a:lnTo>
                    <a:pt x="20" y="40"/>
                  </a:lnTo>
                  <a:lnTo>
                    <a:pt x="20" y="4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3937" y="3105"/>
              <a:ext cx="200" cy="4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3937" y="3105"/>
              <a:ext cx="200" cy="422"/>
            </a:xfrm>
            <a:custGeom>
              <a:avLst/>
              <a:gdLst>
                <a:gd name="T0" fmla="*/ 0 w 200"/>
                <a:gd name="T1" fmla="*/ 0 h 422"/>
                <a:gd name="T2" fmla="*/ 0 w 200"/>
                <a:gd name="T3" fmla="*/ 422 h 422"/>
                <a:gd name="T4" fmla="*/ 200 w 200"/>
                <a:gd name="T5" fmla="*/ 422 h 422"/>
                <a:gd name="T6" fmla="*/ 200 w 200"/>
                <a:gd name="T7" fmla="*/ 0 h 422"/>
                <a:gd name="T8" fmla="*/ 0 w 200"/>
                <a:gd name="T9" fmla="*/ 0 h 422"/>
                <a:gd name="T10" fmla="*/ 96 w 200"/>
                <a:gd name="T11" fmla="*/ 366 h 422"/>
                <a:gd name="T12" fmla="*/ 96 w 200"/>
                <a:gd name="T13" fmla="*/ 366 h 422"/>
                <a:gd name="T14" fmla="*/ 84 w 200"/>
                <a:gd name="T15" fmla="*/ 364 h 422"/>
                <a:gd name="T16" fmla="*/ 76 w 200"/>
                <a:gd name="T17" fmla="*/ 356 h 422"/>
                <a:gd name="T18" fmla="*/ 70 w 200"/>
                <a:gd name="T19" fmla="*/ 348 h 422"/>
                <a:gd name="T20" fmla="*/ 68 w 200"/>
                <a:gd name="T21" fmla="*/ 336 h 422"/>
                <a:gd name="T22" fmla="*/ 68 w 200"/>
                <a:gd name="T23" fmla="*/ 336 h 422"/>
                <a:gd name="T24" fmla="*/ 68 w 200"/>
                <a:gd name="T25" fmla="*/ 328 h 422"/>
                <a:gd name="T26" fmla="*/ 72 w 200"/>
                <a:gd name="T27" fmla="*/ 320 h 422"/>
                <a:gd name="T28" fmla="*/ 78 w 200"/>
                <a:gd name="T29" fmla="*/ 314 h 422"/>
                <a:gd name="T30" fmla="*/ 86 w 200"/>
                <a:gd name="T31" fmla="*/ 310 h 422"/>
                <a:gd name="T32" fmla="*/ 86 w 200"/>
                <a:gd name="T33" fmla="*/ 328 h 422"/>
                <a:gd name="T34" fmla="*/ 86 w 200"/>
                <a:gd name="T35" fmla="*/ 328 h 422"/>
                <a:gd name="T36" fmla="*/ 82 w 200"/>
                <a:gd name="T37" fmla="*/ 332 h 422"/>
                <a:gd name="T38" fmla="*/ 82 w 200"/>
                <a:gd name="T39" fmla="*/ 336 h 422"/>
                <a:gd name="T40" fmla="*/ 82 w 200"/>
                <a:gd name="T41" fmla="*/ 336 h 422"/>
                <a:gd name="T42" fmla="*/ 82 w 200"/>
                <a:gd name="T43" fmla="*/ 342 h 422"/>
                <a:gd name="T44" fmla="*/ 86 w 200"/>
                <a:gd name="T45" fmla="*/ 346 h 422"/>
                <a:gd name="T46" fmla="*/ 90 w 200"/>
                <a:gd name="T47" fmla="*/ 350 h 422"/>
                <a:gd name="T48" fmla="*/ 96 w 200"/>
                <a:gd name="T49" fmla="*/ 350 h 422"/>
                <a:gd name="T50" fmla="*/ 96 w 200"/>
                <a:gd name="T51" fmla="*/ 350 h 422"/>
                <a:gd name="T52" fmla="*/ 102 w 200"/>
                <a:gd name="T53" fmla="*/ 350 h 422"/>
                <a:gd name="T54" fmla="*/ 106 w 200"/>
                <a:gd name="T55" fmla="*/ 346 h 422"/>
                <a:gd name="T56" fmla="*/ 110 w 200"/>
                <a:gd name="T57" fmla="*/ 342 h 422"/>
                <a:gd name="T58" fmla="*/ 110 w 200"/>
                <a:gd name="T59" fmla="*/ 336 h 422"/>
                <a:gd name="T60" fmla="*/ 110 w 200"/>
                <a:gd name="T61" fmla="*/ 336 h 422"/>
                <a:gd name="T62" fmla="*/ 110 w 200"/>
                <a:gd name="T63" fmla="*/ 332 h 422"/>
                <a:gd name="T64" fmla="*/ 106 w 200"/>
                <a:gd name="T65" fmla="*/ 328 h 422"/>
                <a:gd name="T66" fmla="*/ 106 w 200"/>
                <a:gd name="T67" fmla="*/ 310 h 422"/>
                <a:gd name="T68" fmla="*/ 106 w 200"/>
                <a:gd name="T69" fmla="*/ 310 h 422"/>
                <a:gd name="T70" fmla="*/ 114 w 200"/>
                <a:gd name="T71" fmla="*/ 314 h 422"/>
                <a:gd name="T72" fmla="*/ 120 w 200"/>
                <a:gd name="T73" fmla="*/ 320 h 422"/>
                <a:gd name="T74" fmla="*/ 124 w 200"/>
                <a:gd name="T75" fmla="*/ 328 h 422"/>
                <a:gd name="T76" fmla="*/ 124 w 200"/>
                <a:gd name="T77" fmla="*/ 336 h 422"/>
                <a:gd name="T78" fmla="*/ 124 w 200"/>
                <a:gd name="T79" fmla="*/ 336 h 422"/>
                <a:gd name="T80" fmla="*/ 122 w 200"/>
                <a:gd name="T81" fmla="*/ 348 h 422"/>
                <a:gd name="T82" fmla="*/ 116 w 200"/>
                <a:gd name="T83" fmla="*/ 356 h 422"/>
                <a:gd name="T84" fmla="*/ 108 w 200"/>
                <a:gd name="T85" fmla="*/ 364 h 422"/>
                <a:gd name="T86" fmla="*/ 96 w 200"/>
                <a:gd name="T87" fmla="*/ 366 h 422"/>
                <a:gd name="T88" fmla="*/ 96 w 200"/>
                <a:gd name="T89" fmla="*/ 366 h 422"/>
                <a:gd name="T90" fmla="*/ 90 w 200"/>
                <a:gd name="T91" fmla="*/ 334 h 422"/>
                <a:gd name="T92" fmla="*/ 90 w 200"/>
                <a:gd name="T93" fmla="*/ 300 h 422"/>
                <a:gd name="T94" fmla="*/ 102 w 200"/>
                <a:gd name="T95" fmla="*/ 300 h 422"/>
                <a:gd name="T96" fmla="*/ 102 w 200"/>
                <a:gd name="T97" fmla="*/ 334 h 422"/>
                <a:gd name="T98" fmla="*/ 90 w 200"/>
                <a:gd name="T99" fmla="*/ 334 h 422"/>
                <a:gd name="T100" fmla="*/ 170 w 200"/>
                <a:gd name="T101" fmla="*/ 104 h 422"/>
                <a:gd name="T102" fmla="*/ 30 w 200"/>
                <a:gd name="T103" fmla="*/ 104 h 422"/>
                <a:gd name="T104" fmla="*/ 30 w 200"/>
                <a:gd name="T105" fmla="*/ 80 h 422"/>
                <a:gd name="T106" fmla="*/ 170 w 200"/>
                <a:gd name="T107" fmla="*/ 80 h 422"/>
                <a:gd name="T108" fmla="*/ 170 w 200"/>
                <a:gd name="T109" fmla="*/ 104 h 422"/>
                <a:gd name="T110" fmla="*/ 170 w 200"/>
                <a:gd name="T111" fmla="*/ 64 h 422"/>
                <a:gd name="T112" fmla="*/ 30 w 200"/>
                <a:gd name="T113" fmla="*/ 64 h 422"/>
                <a:gd name="T114" fmla="*/ 30 w 200"/>
                <a:gd name="T115" fmla="*/ 38 h 422"/>
                <a:gd name="T116" fmla="*/ 170 w 200"/>
                <a:gd name="T117" fmla="*/ 38 h 422"/>
                <a:gd name="T118" fmla="*/ 170 w 200"/>
                <a:gd name="T119" fmla="*/ 6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422">
                  <a:moveTo>
                    <a:pt x="0" y="0"/>
                  </a:moveTo>
                  <a:lnTo>
                    <a:pt x="0" y="422"/>
                  </a:lnTo>
                  <a:lnTo>
                    <a:pt x="200" y="422"/>
                  </a:lnTo>
                  <a:lnTo>
                    <a:pt x="200" y="0"/>
                  </a:lnTo>
                  <a:lnTo>
                    <a:pt x="0" y="0"/>
                  </a:lnTo>
                  <a:close/>
                  <a:moveTo>
                    <a:pt x="96" y="366"/>
                  </a:moveTo>
                  <a:lnTo>
                    <a:pt x="96" y="366"/>
                  </a:lnTo>
                  <a:lnTo>
                    <a:pt x="84" y="364"/>
                  </a:lnTo>
                  <a:lnTo>
                    <a:pt x="76" y="356"/>
                  </a:lnTo>
                  <a:lnTo>
                    <a:pt x="70" y="348"/>
                  </a:lnTo>
                  <a:lnTo>
                    <a:pt x="68" y="336"/>
                  </a:lnTo>
                  <a:lnTo>
                    <a:pt x="68" y="336"/>
                  </a:lnTo>
                  <a:lnTo>
                    <a:pt x="68" y="328"/>
                  </a:lnTo>
                  <a:lnTo>
                    <a:pt x="72" y="320"/>
                  </a:lnTo>
                  <a:lnTo>
                    <a:pt x="78" y="314"/>
                  </a:lnTo>
                  <a:lnTo>
                    <a:pt x="86" y="310"/>
                  </a:lnTo>
                  <a:lnTo>
                    <a:pt x="86" y="328"/>
                  </a:lnTo>
                  <a:lnTo>
                    <a:pt x="86" y="328"/>
                  </a:lnTo>
                  <a:lnTo>
                    <a:pt x="82" y="332"/>
                  </a:lnTo>
                  <a:lnTo>
                    <a:pt x="82" y="336"/>
                  </a:lnTo>
                  <a:lnTo>
                    <a:pt x="82" y="336"/>
                  </a:lnTo>
                  <a:lnTo>
                    <a:pt x="82" y="342"/>
                  </a:lnTo>
                  <a:lnTo>
                    <a:pt x="86" y="346"/>
                  </a:lnTo>
                  <a:lnTo>
                    <a:pt x="90" y="350"/>
                  </a:lnTo>
                  <a:lnTo>
                    <a:pt x="96" y="350"/>
                  </a:lnTo>
                  <a:lnTo>
                    <a:pt x="96" y="350"/>
                  </a:lnTo>
                  <a:lnTo>
                    <a:pt x="102" y="350"/>
                  </a:lnTo>
                  <a:lnTo>
                    <a:pt x="106" y="346"/>
                  </a:lnTo>
                  <a:lnTo>
                    <a:pt x="110" y="342"/>
                  </a:lnTo>
                  <a:lnTo>
                    <a:pt x="110" y="336"/>
                  </a:lnTo>
                  <a:lnTo>
                    <a:pt x="110" y="336"/>
                  </a:lnTo>
                  <a:lnTo>
                    <a:pt x="110" y="332"/>
                  </a:lnTo>
                  <a:lnTo>
                    <a:pt x="106" y="328"/>
                  </a:lnTo>
                  <a:lnTo>
                    <a:pt x="106" y="310"/>
                  </a:lnTo>
                  <a:lnTo>
                    <a:pt x="106" y="310"/>
                  </a:lnTo>
                  <a:lnTo>
                    <a:pt x="114" y="314"/>
                  </a:lnTo>
                  <a:lnTo>
                    <a:pt x="120" y="320"/>
                  </a:lnTo>
                  <a:lnTo>
                    <a:pt x="124" y="328"/>
                  </a:lnTo>
                  <a:lnTo>
                    <a:pt x="124" y="336"/>
                  </a:lnTo>
                  <a:lnTo>
                    <a:pt x="124" y="336"/>
                  </a:lnTo>
                  <a:lnTo>
                    <a:pt x="122" y="348"/>
                  </a:lnTo>
                  <a:lnTo>
                    <a:pt x="116" y="356"/>
                  </a:lnTo>
                  <a:lnTo>
                    <a:pt x="108" y="364"/>
                  </a:lnTo>
                  <a:lnTo>
                    <a:pt x="96" y="366"/>
                  </a:lnTo>
                  <a:lnTo>
                    <a:pt x="96" y="366"/>
                  </a:lnTo>
                  <a:close/>
                  <a:moveTo>
                    <a:pt x="90" y="334"/>
                  </a:moveTo>
                  <a:lnTo>
                    <a:pt x="90" y="300"/>
                  </a:lnTo>
                  <a:lnTo>
                    <a:pt x="102" y="300"/>
                  </a:lnTo>
                  <a:lnTo>
                    <a:pt x="102" y="334"/>
                  </a:lnTo>
                  <a:lnTo>
                    <a:pt x="90" y="334"/>
                  </a:lnTo>
                  <a:close/>
                  <a:moveTo>
                    <a:pt x="170" y="104"/>
                  </a:moveTo>
                  <a:lnTo>
                    <a:pt x="30" y="104"/>
                  </a:lnTo>
                  <a:lnTo>
                    <a:pt x="30" y="80"/>
                  </a:lnTo>
                  <a:lnTo>
                    <a:pt x="170" y="80"/>
                  </a:lnTo>
                  <a:lnTo>
                    <a:pt x="170" y="104"/>
                  </a:lnTo>
                  <a:close/>
                  <a:moveTo>
                    <a:pt x="170" y="64"/>
                  </a:moveTo>
                  <a:lnTo>
                    <a:pt x="30" y="64"/>
                  </a:lnTo>
                  <a:lnTo>
                    <a:pt x="30" y="38"/>
                  </a:lnTo>
                  <a:lnTo>
                    <a:pt x="170" y="38"/>
                  </a:lnTo>
                  <a:lnTo>
                    <a:pt x="170" y="6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5239" y="2291"/>
              <a:ext cx="410" cy="370"/>
            </a:xfrm>
            <a:custGeom>
              <a:avLst/>
              <a:gdLst>
                <a:gd name="T0" fmla="*/ 162 w 410"/>
                <a:gd name="T1" fmla="*/ 348 h 370"/>
                <a:gd name="T2" fmla="*/ 92 w 410"/>
                <a:gd name="T3" fmla="*/ 358 h 370"/>
                <a:gd name="T4" fmla="*/ 92 w 410"/>
                <a:gd name="T5" fmla="*/ 358 h 370"/>
                <a:gd name="T6" fmla="*/ 90 w 410"/>
                <a:gd name="T7" fmla="*/ 358 h 370"/>
                <a:gd name="T8" fmla="*/ 90 w 410"/>
                <a:gd name="T9" fmla="*/ 370 h 370"/>
                <a:gd name="T10" fmla="*/ 92 w 410"/>
                <a:gd name="T11" fmla="*/ 370 h 370"/>
                <a:gd name="T12" fmla="*/ 320 w 410"/>
                <a:gd name="T13" fmla="*/ 370 h 370"/>
                <a:gd name="T14" fmla="*/ 322 w 410"/>
                <a:gd name="T15" fmla="*/ 370 h 370"/>
                <a:gd name="T16" fmla="*/ 322 w 410"/>
                <a:gd name="T17" fmla="*/ 358 h 370"/>
                <a:gd name="T18" fmla="*/ 320 w 410"/>
                <a:gd name="T19" fmla="*/ 358 h 370"/>
                <a:gd name="T20" fmla="*/ 320 w 410"/>
                <a:gd name="T21" fmla="*/ 358 h 370"/>
                <a:gd name="T22" fmla="*/ 248 w 410"/>
                <a:gd name="T23" fmla="*/ 348 h 370"/>
                <a:gd name="T24" fmla="*/ 248 w 410"/>
                <a:gd name="T25" fmla="*/ 276 h 370"/>
                <a:gd name="T26" fmla="*/ 320 w 410"/>
                <a:gd name="T27" fmla="*/ 276 h 370"/>
                <a:gd name="T28" fmla="*/ 410 w 410"/>
                <a:gd name="T29" fmla="*/ 276 h 370"/>
                <a:gd name="T30" fmla="*/ 410 w 410"/>
                <a:gd name="T31" fmla="*/ 258 h 370"/>
                <a:gd name="T32" fmla="*/ 410 w 410"/>
                <a:gd name="T33" fmla="*/ 0 h 370"/>
                <a:gd name="T34" fmla="*/ 320 w 410"/>
                <a:gd name="T35" fmla="*/ 0 h 370"/>
                <a:gd name="T36" fmla="*/ 92 w 410"/>
                <a:gd name="T37" fmla="*/ 0 h 370"/>
                <a:gd name="T38" fmla="*/ 2 w 410"/>
                <a:gd name="T39" fmla="*/ 0 h 370"/>
                <a:gd name="T40" fmla="*/ 0 w 410"/>
                <a:gd name="T41" fmla="*/ 258 h 370"/>
                <a:gd name="T42" fmla="*/ 0 w 410"/>
                <a:gd name="T43" fmla="*/ 276 h 370"/>
                <a:gd name="T44" fmla="*/ 92 w 410"/>
                <a:gd name="T45" fmla="*/ 276 h 370"/>
                <a:gd name="T46" fmla="*/ 162 w 410"/>
                <a:gd name="T47" fmla="*/ 276 h 370"/>
                <a:gd name="T48" fmla="*/ 162 w 410"/>
                <a:gd name="T49" fmla="*/ 34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0" h="370">
                  <a:moveTo>
                    <a:pt x="162" y="348"/>
                  </a:moveTo>
                  <a:lnTo>
                    <a:pt x="92" y="358"/>
                  </a:lnTo>
                  <a:lnTo>
                    <a:pt x="92" y="358"/>
                  </a:lnTo>
                  <a:lnTo>
                    <a:pt x="90" y="358"/>
                  </a:lnTo>
                  <a:lnTo>
                    <a:pt x="90" y="370"/>
                  </a:lnTo>
                  <a:lnTo>
                    <a:pt x="92" y="370"/>
                  </a:lnTo>
                  <a:lnTo>
                    <a:pt x="320" y="370"/>
                  </a:lnTo>
                  <a:lnTo>
                    <a:pt x="322" y="370"/>
                  </a:lnTo>
                  <a:lnTo>
                    <a:pt x="322" y="358"/>
                  </a:lnTo>
                  <a:lnTo>
                    <a:pt x="320" y="358"/>
                  </a:lnTo>
                  <a:lnTo>
                    <a:pt x="320" y="358"/>
                  </a:lnTo>
                  <a:lnTo>
                    <a:pt x="248" y="348"/>
                  </a:lnTo>
                  <a:lnTo>
                    <a:pt x="248" y="276"/>
                  </a:lnTo>
                  <a:lnTo>
                    <a:pt x="320" y="276"/>
                  </a:lnTo>
                  <a:lnTo>
                    <a:pt x="410" y="276"/>
                  </a:lnTo>
                  <a:lnTo>
                    <a:pt x="410" y="258"/>
                  </a:lnTo>
                  <a:lnTo>
                    <a:pt x="410" y="0"/>
                  </a:lnTo>
                  <a:lnTo>
                    <a:pt x="320" y="0"/>
                  </a:lnTo>
                  <a:lnTo>
                    <a:pt x="92" y="0"/>
                  </a:lnTo>
                  <a:lnTo>
                    <a:pt x="2" y="0"/>
                  </a:lnTo>
                  <a:lnTo>
                    <a:pt x="0" y="258"/>
                  </a:lnTo>
                  <a:lnTo>
                    <a:pt x="0" y="276"/>
                  </a:lnTo>
                  <a:lnTo>
                    <a:pt x="92" y="276"/>
                  </a:lnTo>
                  <a:lnTo>
                    <a:pt x="162" y="276"/>
                  </a:lnTo>
                  <a:lnTo>
                    <a:pt x="162" y="34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5259" y="2311"/>
              <a:ext cx="3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5239" y="2681"/>
              <a:ext cx="422" cy="84"/>
            </a:xfrm>
            <a:custGeom>
              <a:avLst/>
              <a:gdLst>
                <a:gd name="T0" fmla="*/ 422 w 422"/>
                <a:gd name="T1" fmla="*/ 84 h 84"/>
                <a:gd name="T2" fmla="*/ 0 w 422"/>
                <a:gd name="T3" fmla="*/ 84 h 84"/>
                <a:gd name="T4" fmla="*/ 36 w 422"/>
                <a:gd name="T5" fmla="*/ 0 h 84"/>
                <a:gd name="T6" fmla="*/ 386 w 422"/>
                <a:gd name="T7" fmla="*/ 0 h 84"/>
                <a:gd name="T8" fmla="*/ 422 w 422"/>
                <a:gd name="T9" fmla="*/ 84 h 84"/>
              </a:gdLst>
              <a:ahLst/>
              <a:cxnLst>
                <a:cxn ang="0">
                  <a:pos x="T0" y="T1"/>
                </a:cxn>
                <a:cxn ang="0">
                  <a:pos x="T2" y="T3"/>
                </a:cxn>
                <a:cxn ang="0">
                  <a:pos x="T4" y="T5"/>
                </a:cxn>
                <a:cxn ang="0">
                  <a:pos x="T6" y="T7"/>
                </a:cxn>
                <a:cxn ang="0">
                  <a:pos x="T8" y="T9"/>
                </a:cxn>
              </a:cxnLst>
              <a:rect l="0" t="0" r="r" b="b"/>
              <a:pathLst>
                <a:path w="422" h="84">
                  <a:moveTo>
                    <a:pt x="422" y="84"/>
                  </a:moveTo>
                  <a:lnTo>
                    <a:pt x="0" y="84"/>
                  </a:lnTo>
                  <a:lnTo>
                    <a:pt x="36" y="0"/>
                  </a:lnTo>
                  <a:lnTo>
                    <a:pt x="386" y="0"/>
                  </a:lnTo>
                  <a:lnTo>
                    <a:pt x="422"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2283" y="1421"/>
              <a:ext cx="512" cy="482"/>
            </a:xfrm>
            <a:custGeom>
              <a:avLst/>
              <a:gdLst>
                <a:gd name="T0" fmla="*/ 14 w 512"/>
                <a:gd name="T1" fmla="*/ 214 h 482"/>
                <a:gd name="T2" fmla="*/ 14 w 512"/>
                <a:gd name="T3" fmla="*/ 214 h 482"/>
                <a:gd name="T4" fmla="*/ 14 w 512"/>
                <a:gd name="T5" fmla="*/ 216 h 482"/>
                <a:gd name="T6" fmla="*/ 14 w 512"/>
                <a:gd name="T7" fmla="*/ 216 h 482"/>
                <a:gd name="T8" fmla="*/ 14 w 512"/>
                <a:gd name="T9" fmla="*/ 216 h 482"/>
                <a:gd name="T10" fmla="*/ 328 w 512"/>
                <a:gd name="T11" fmla="*/ 472 h 482"/>
                <a:gd name="T12" fmla="*/ 328 w 512"/>
                <a:gd name="T13" fmla="*/ 472 h 482"/>
                <a:gd name="T14" fmla="*/ 328 w 512"/>
                <a:gd name="T15" fmla="*/ 472 h 482"/>
                <a:gd name="T16" fmla="*/ 328 w 512"/>
                <a:gd name="T17" fmla="*/ 472 h 482"/>
                <a:gd name="T18" fmla="*/ 330 w 512"/>
                <a:gd name="T19" fmla="*/ 474 h 482"/>
                <a:gd name="T20" fmla="*/ 330 w 512"/>
                <a:gd name="T21" fmla="*/ 474 h 482"/>
                <a:gd name="T22" fmla="*/ 334 w 512"/>
                <a:gd name="T23" fmla="*/ 478 h 482"/>
                <a:gd name="T24" fmla="*/ 340 w 512"/>
                <a:gd name="T25" fmla="*/ 480 h 482"/>
                <a:gd name="T26" fmla="*/ 356 w 512"/>
                <a:gd name="T27" fmla="*/ 482 h 482"/>
                <a:gd name="T28" fmla="*/ 372 w 512"/>
                <a:gd name="T29" fmla="*/ 478 h 482"/>
                <a:gd name="T30" fmla="*/ 388 w 512"/>
                <a:gd name="T31" fmla="*/ 472 h 482"/>
                <a:gd name="T32" fmla="*/ 408 w 512"/>
                <a:gd name="T33" fmla="*/ 462 h 482"/>
                <a:gd name="T34" fmla="*/ 426 w 512"/>
                <a:gd name="T35" fmla="*/ 448 h 482"/>
                <a:gd name="T36" fmla="*/ 446 w 512"/>
                <a:gd name="T37" fmla="*/ 430 h 482"/>
                <a:gd name="T38" fmla="*/ 464 w 512"/>
                <a:gd name="T39" fmla="*/ 410 h 482"/>
                <a:gd name="T40" fmla="*/ 464 w 512"/>
                <a:gd name="T41" fmla="*/ 410 h 482"/>
                <a:gd name="T42" fmla="*/ 480 w 512"/>
                <a:gd name="T43" fmla="*/ 388 h 482"/>
                <a:gd name="T44" fmla="*/ 492 w 512"/>
                <a:gd name="T45" fmla="*/ 366 h 482"/>
                <a:gd name="T46" fmla="*/ 502 w 512"/>
                <a:gd name="T47" fmla="*/ 346 h 482"/>
                <a:gd name="T48" fmla="*/ 510 w 512"/>
                <a:gd name="T49" fmla="*/ 326 h 482"/>
                <a:gd name="T50" fmla="*/ 512 w 512"/>
                <a:gd name="T51" fmla="*/ 306 h 482"/>
                <a:gd name="T52" fmla="*/ 512 w 512"/>
                <a:gd name="T53" fmla="*/ 290 h 482"/>
                <a:gd name="T54" fmla="*/ 508 w 512"/>
                <a:gd name="T55" fmla="*/ 276 h 482"/>
                <a:gd name="T56" fmla="*/ 504 w 512"/>
                <a:gd name="T57" fmla="*/ 270 h 482"/>
                <a:gd name="T58" fmla="*/ 500 w 512"/>
                <a:gd name="T59" fmla="*/ 266 h 482"/>
                <a:gd name="T60" fmla="*/ 500 w 512"/>
                <a:gd name="T61" fmla="*/ 266 h 482"/>
                <a:gd name="T62" fmla="*/ 498 w 512"/>
                <a:gd name="T63" fmla="*/ 266 h 482"/>
                <a:gd name="T64" fmla="*/ 498 w 512"/>
                <a:gd name="T65" fmla="*/ 266 h 482"/>
                <a:gd name="T66" fmla="*/ 498 w 512"/>
                <a:gd name="T67" fmla="*/ 264 h 482"/>
                <a:gd name="T68" fmla="*/ 186 w 512"/>
                <a:gd name="T69" fmla="*/ 8 h 482"/>
                <a:gd name="T70" fmla="*/ 184 w 512"/>
                <a:gd name="T71" fmla="*/ 8 h 482"/>
                <a:gd name="T72" fmla="*/ 184 w 512"/>
                <a:gd name="T73" fmla="*/ 8 h 482"/>
                <a:gd name="T74" fmla="*/ 184 w 512"/>
                <a:gd name="T75" fmla="*/ 8 h 482"/>
                <a:gd name="T76" fmla="*/ 184 w 512"/>
                <a:gd name="T77" fmla="*/ 8 h 482"/>
                <a:gd name="T78" fmla="*/ 184 w 512"/>
                <a:gd name="T79" fmla="*/ 8 h 482"/>
                <a:gd name="T80" fmla="*/ 178 w 512"/>
                <a:gd name="T81" fmla="*/ 4 h 482"/>
                <a:gd name="T82" fmla="*/ 172 w 512"/>
                <a:gd name="T83" fmla="*/ 2 h 482"/>
                <a:gd name="T84" fmla="*/ 158 w 512"/>
                <a:gd name="T85" fmla="*/ 0 h 482"/>
                <a:gd name="T86" fmla="*/ 142 w 512"/>
                <a:gd name="T87" fmla="*/ 2 h 482"/>
                <a:gd name="T88" fmla="*/ 124 w 512"/>
                <a:gd name="T89" fmla="*/ 10 h 482"/>
                <a:gd name="T90" fmla="*/ 106 w 512"/>
                <a:gd name="T91" fmla="*/ 20 h 482"/>
                <a:gd name="T92" fmla="*/ 86 w 512"/>
                <a:gd name="T93" fmla="*/ 34 h 482"/>
                <a:gd name="T94" fmla="*/ 68 w 512"/>
                <a:gd name="T95" fmla="*/ 50 h 482"/>
                <a:gd name="T96" fmla="*/ 50 w 512"/>
                <a:gd name="T97" fmla="*/ 70 h 482"/>
                <a:gd name="T98" fmla="*/ 50 w 512"/>
                <a:gd name="T99" fmla="*/ 70 h 482"/>
                <a:gd name="T100" fmla="*/ 32 w 512"/>
                <a:gd name="T101" fmla="*/ 92 h 482"/>
                <a:gd name="T102" fmla="*/ 20 w 512"/>
                <a:gd name="T103" fmla="*/ 114 h 482"/>
                <a:gd name="T104" fmla="*/ 10 w 512"/>
                <a:gd name="T105" fmla="*/ 136 h 482"/>
                <a:gd name="T106" fmla="*/ 4 w 512"/>
                <a:gd name="T107" fmla="*/ 156 h 482"/>
                <a:gd name="T108" fmla="*/ 0 w 512"/>
                <a:gd name="T109" fmla="*/ 174 h 482"/>
                <a:gd name="T110" fmla="*/ 0 w 512"/>
                <a:gd name="T111" fmla="*/ 190 h 482"/>
                <a:gd name="T112" fmla="*/ 6 w 512"/>
                <a:gd name="T113" fmla="*/ 204 h 482"/>
                <a:gd name="T114" fmla="*/ 8 w 512"/>
                <a:gd name="T115" fmla="*/ 210 h 482"/>
                <a:gd name="T116" fmla="*/ 14 w 512"/>
                <a:gd name="T117" fmla="*/ 214 h 482"/>
                <a:gd name="T118" fmla="*/ 14 w 512"/>
                <a:gd name="T119" fmla="*/ 21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482">
                  <a:moveTo>
                    <a:pt x="14" y="214"/>
                  </a:moveTo>
                  <a:lnTo>
                    <a:pt x="14" y="214"/>
                  </a:lnTo>
                  <a:lnTo>
                    <a:pt x="14" y="216"/>
                  </a:lnTo>
                  <a:lnTo>
                    <a:pt x="14" y="216"/>
                  </a:lnTo>
                  <a:lnTo>
                    <a:pt x="14" y="216"/>
                  </a:lnTo>
                  <a:lnTo>
                    <a:pt x="328" y="472"/>
                  </a:lnTo>
                  <a:lnTo>
                    <a:pt x="328" y="472"/>
                  </a:lnTo>
                  <a:lnTo>
                    <a:pt x="328" y="472"/>
                  </a:lnTo>
                  <a:lnTo>
                    <a:pt x="328" y="472"/>
                  </a:lnTo>
                  <a:lnTo>
                    <a:pt x="330" y="474"/>
                  </a:lnTo>
                  <a:lnTo>
                    <a:pt x="330" y="474"/>
                  </a:lnTo>
                  <a:lnTo>
                    <a:pt x="334" y="478"/>
                  </a:lnTo>
                  <a:lnTo>
                    <a:pt x="340" y="480"/>
                  </a:lnTo>
                  <a:lnTo>
                    <a:pt x="356" y="482"/>
                  </a:lnTo>
                  <a:lnTo>
                    <a:pt x="372" y="478"/>
                  </a:lnTo>
                  <a:lnTo>
                    <a:pt x="388" y="472"/>
                  </a:lnTo>
                  <a:lnTo>
                    <a:pt x="408" y="462"/>
                  </a:lnTo>
                  <a:lnTo>
                    <a:pt x="426" y="448"/>
                  </a:lnTo>
                  <a:lnTo>
                    <a:pt x="446" y="430"/>
                  </a:lnTo>
                  <a:lnTo>
                    <a:pt x="464" y="410"/>
                  </a:lnTo>
                  <a:lnTo>
                    <a:pt x="464" y="410"/>
                  </a:lnTo>
                  <a:lnTo>
                    <a:pt x="480" y="388"/>
                  </a:lnTo>
                  <a:lnTo>
                    <a:pt x="492" y="366"/>
                  </a:lnTo>
                  <a:lnTo>
                    <a:pt x="502" y="346"/>
                  </a:lnTo>
                  <a:lnTo>
                    <a:pt x="510" y="326"/>
                  </a:lnTo>
                  <a:lnTo>
                    <a:pt x="512" y="306"/>
                  </a:lnTo>
                  <a:lnTo>
                    <a:pt x="512" y="290"/>
                  </a:lnTo>
                  <a:lnTo>
                    <a:pt x="508" y="276"/>
                  </a:lnTo>
                  <a:lnTo>
                    <a:pt x="504" y="270"/>
                  </a:lnTo>
                  <a:lnTo>
                    <a:pt x="500" y="266"/>
                  </a:lnTo>
                  <a:lnTo>
                    <a:pt x="500" y="266"/>
                  </a:lnTo>
                  <a:lnTo>
                    <a:pt x="498" y="266"/>
                  </a:lnTo>
                  <a:lnTo>
                    <a:pt x="498" y="266"/>
                  </a:lnTo>
                  <a:lnTo>
                    <a:pt x="498" y="264"/>
                  </a:lnTo>
                  <a:lnTo>
                    <a:pt x="186" y="8"/>
                  </a:lnTo>
                  <a:lnTo>
                    <a:pt x="184" y="8"/>
                  </a:lnTo>
                  <a:lnTo>
                    <a:pt x="184" y="8"/>
                  </a:lnTo>
                  <a:lnTo>
                    <a:pt x="184" y="8"/>
                  </a:lnTo>
                  <a:lnTo>
                    <a:pt x="184" y="8"/>
                  </a:lnTo>
                  <a:lnTo>
                    <a:pt x="184" y="8"/>
                  </a:lnTo>
                  <a:lnTo>
                    <a:pt x="178" y="4"/>
                  </a:lnTo>
                  <a:lnTo>
                    <a:pt x="172" y="2"/>
                  </a:lnTo>
                  <a:lnTo>
                    <a:pt x="158" y="0"/>
                  </a:lnTo>
                  <a:lnTo>
                    <a:pt x="142" y="2"/>
                  </a:lnTo>
                  <a:lnTo>
                    <a:pt x="124" y="10"/>
                  </a:lnTo>
                  <a:lnTo>
                    <a:pt x="106" y="20"/>
                  </a:lnTo>
                  <a:lnTo>
                    <a:pt x="86" y="34"/>
                  </a:lnTo>
                  <a:lnTo>
                    <a:pt x="68" y="50"/>
                  </a:lnTo>
                  <a:lnTo>
                    <a:pt x="50" y="70"/>
                  </a:lnTo>
                  <a:lnTo>
                    <a:pt x="50" y="70"/>
                  </a:lnTo>
                  <a:lnTo>
                    <a:pt x="32" y="92"/>
                  </a:lnTo>
                  <a:lnTo>
                    <a:pt x="20" y="114"/>
                  </a:lnTo>
                  <a:lnTo>
                    <a:pt x="10" y="136"/>
                  </a:lnTo>
                  <a:lnTo>
                    <a:pt x="4" y="156"/>
                  </a:lnTo>
                  <a:lnTo>
                    <a:pt x="0" y="174"/>
                  </a:lnTo>
                  <a:lnTo>
                    <a:pt x="0" y="190"/>
                  </a:lnTo>
                  <a:lnTo>
                    <a:pt x="6" y="204"/>
                  </a:lnTo>
                  <a:lnTo>
                    <a:pt x="8" y="210"/>
                  </a:lnTo>
                  <a:lnTo>
                    <a:pt x="14" y="214"/>
                  </a:lnTo>
                  <a:lnTo>
                    <a:pt x="14" y="214"/>
                  </a:lnTo>
                  <a:close/>
                </a:path>
              </a:pathLst>
            </a:custGeom>
            <a:solidFill>
              <a:srgbClr val="0F7DC2"/>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2601" y="1681"/>
              <a:ext cx="190" cy="216"/>
            </a:xfrm>
            <a:custGeom>
              <a:avLst/>
              <a:gdLst>
                <a:gd name="T0" fmla="*/ 46 w 190"/>
                <a:gd name="T1" fmla="*/ 70 h 216"/>
                <a:gd name="T2" fmla="*/ 46 w 190"/>
                <a:gd name="T3" fmla="*/ 70 h 216"/>
                <a:gd name="T4" fmla="*/ 64 w 190"/>
                <a:gd name="T5" fmla="*/ 50 h 216"/>
                <a:gd name="T6" fmla="*/ 82 w 190"/>
                <a:gd name="T7" fmla="*/ 34 h 216"/>
                <a:gd name="T8" fmla="*/ 102 w 190"/>
                <a:gd name="T9" fmla="*/ 20 h 216"/>
                <a:gd name="T10" fmla="*/ 120 w 190"/>
                <a:gd name="T11" fmla="*/ 10 h 216"/>
                <a:gd name="T12" fmla="*/ 136 w 190"/>
                <a:gd name="T13" fmla="*/ 4 h 216"/>
                <a:gd name="T14" fmla="*/ 152 w 190"/>
                <a:gd name="T15" fmla="*/ 0 h 216"/>
                <a:gd name="T16" fmla="*/ 166 w 190"/>
                <a:gd name="T17" fmla="*/ 2 h 216"/>
                <a:gd name="T18" fmla="*/ 172 w 190"/>
                <a:gd name="T19" fmla="*/ 4 h 216"/>
                <a:gd name="T20" fmla="*/ 178 w 190"/>
                <a:gd name="T21" fmla="*/ 8 h 216"/>
                <a:gd name="T22" fmla="*/ 178 w 190"/>
                <a:gd name="T23" fmla="*/ 8 h 216"/>
                <a:gd name="T24" fmla="*/ 182 w 190"/>
                <a:gd name="T25" fmla="*/ 12 h 216"/>
                <a:gd name="T26" fmla="*/ 186 w 190"/>
                <a:gd name="T27" fmla="*/ 18 h 216"/>
                <a:gd name="T28" fmla="*/ 190 w 190"/>
                <a:gd name="T29" fmla="*/ 32 h 216"/>
                <a:gd name="T30" fmla="*/ 190 w 190"/>
                <a:gd name="T31" fmla="*/ 48 h 216"/>
                <a:gd name="T32" fmla="*/ 188 w 190"/>
                <a:gd name="T33" fmla="*/ 66 h 216"/>
                <a:gd name="T34" fmla="*/ 180 w 190"/>
                <a:gd name="T35" fmla="*/ 84 h 216"/>
                <a:gd name="T36" fmla="*/ 172 w 190"/>
                <a:gd name="T37" fmla="*/ 106 h 216"/>
                <a:gd name="T38" fmla="*/ 158 w 190"/>
                <a:gd name="T39" fmla="*/ 126 h 216"/>
                <a:gd name="T40" fmla="*/ 142 w 190"/>
                <a:gd name="T41" fmla="*/ 148 h 216"/>
                <a:gd name="T42" fmla="*/ 142 w 190"/>
                <a:gd name="T43" fmla="*/ 148 h 216"/>
                <a:gd name="T44" fmla="*/ 126 w 190"/>
                <a:gd name="T45" fmla="*/ 168 h 216"/>
                <a:gd name="T46" fmla="*/ 106 w 190"/>
                <a:gd name="T47" fmla="*/ 184 h 216"/>
                <a:gd name="T48" fmla="*/ 88 w 190"/>
                <a:gd name="T49" fmla="*/ 198 h 216"/>
                <a:gd name="T50" fmla="*/ 70 w 190"/>
                <a:gd name="T51" fmla="*/ 208 h 216"/>
                <a:gd name="T52" fmla="*/ 54 w 190"/>
                <a:gd name="T53" fmla="*/ 214 h 216"/>
                <a:gd name="T54" fmla="*/ 38 w 190"/>
                <a:gd name="T55" fmla="*/ 216 h 216"/>
                <a:gd name="T56" fmla="*/ 24 w 190"/>
                <a:gd name="T57" fmla="*/ 216 h 216"/>
                <a:gd name="T58" fmla="*/ 18 w 190"/>
                <a:gd name="T59" fmla="*/ 212 h 216"/>
                <a:gd name="T60" fmla="*/ 12 w 190"/>
                <a:gd name="T61" fmla="*/ 210 h 216"/>
                <a:gd name="T62" fmla="*/ 12 w 190"/>
                <a:gd name="T63" fmla="*/ 210 h 216"/>
                <a:gd name="T64" fmla="*/ 8 w 190"/>
                <a:gd name="T65" fmla="*/ 204 h 216"/>
                <a:gd name="T66" fmla="*/ 4 w 190"/>
                <a:gd name="T67" fmla="*/ 200 h 216"/>
                <a:gd name="T68" fmla="*/ 0 w 190"/>
                <a:gd name="T69" fmla="*/ 186 h 216"/>
                <a:gd name="T70" fmla="*/ 0 w 190"/>
                <a:gd name="T71" fmla="*/ 170 h 216"/>
                <a:gd name="T72" fmla="*/ 2 w 190"/>
                <a:gd name="T73" fmla="*/ 152 h 216"/>
                <a:gd name="T74" fmla="*/ 8 w 190"/>
                <a:gd name="T75" fmla="*/ 132 h 216"/>
                <a:gd name="T76" fmla="*/ 18 w 190"/>
                <a:gd name="T77" fmla="*/ 112 h 216"/>
                <a:gd name="T78" fmla="*/ 32 w 190"/>
                <a:gd name="T79" fmla="*/ 90 h 216"/>
                <a:gd name="T80" fmla="*/ 46 w 190"/>
                <a:gd name="T81" fmla="*/ 70 h 216"/>
                <a:gd name="T82" fmla="*/ 46 w 190"/>
                <a:gd name="T83" fmla="*/ 7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0" h="216">
                  <a:moveTo>
                    <a:pt x="46" y="70"/>
                  </a:moveTo>
                  <a:lnTo>
                    <a:pt x="46" y="70"/>
                  </a:lnTo>
                  <a:lnTo>
                    <a:pt x="64" y="50"/>
                  </a:lnTo>
                  <a:lnTo>
                    <a:pt x="82" y="34"/>
                  </a:lnTo>
                  <a:lnTo>
                    <a:pt x="102" y="20"/>
                  </a:lnTo>
                  <a:lnTo>
                    <a:pt x="120" y="10"/>
                  </a:lnTo>
                  <a:lnTo>
                    <a:pt x="136" y="4"/>
                  </a:lnTo>
                  <a:lnTo>
                    <a:pt x="152" y="0"/>
                  </a:lnTo>
                  <a:lnTo>
                    <a:pt x="166" y="2"/>
                  </a:lnTo>
                  <a:lnTo>
                    <a:pt x="172" y="4"/>
                  </a:lnTo>
                  <a:lnTo>
                    <a:pt x="178" y="8"/>
                  </a:lnTo>
                  <a:lnTo>
                    <a:pt x="178" y="8"/>
                  </a:lnTo>
                  <a:lnTo>
                    <a:pt x="182" y="12"/>
                  </a:lnTo>
                  <a:lnTo>
                    <a:pt x="186" y="18"/>
                  </a:lnTo>
                  <a:lnTo>
                    <a:pt x="190" y="32"/>
                  </a:lnTo>
                  <a:lnTo>
                    <a:pt x="190" y="48"/>
                  </a:lnTo>
                  <a:lnTo>
                    <a:pt x="188" y="66"/>
                  </a:lnTo>
                  <a:lnTo>
                    <a:pt x="180" y="84"/>
                  </a:lnTo>
                  <a:lnTo>
                    <a:pt x="172" y="106"/>
                  </a:lnTo>
                  <a:lnTo>
                    <a:pt x="158" y="126"/>
                  </a:lnTo>
                  <a:lnTo>
                    <a:pt x="142" y="148"/>
                  </a:lnTo>
                  <a:lnTo>
                    <a:pt x="142" y="148"/>
                  </a:lnTo>
                  <a:lnTo>
                    <a:pt x="126" y="168"/>
                  </a:lnTo>
                  <a:lnTo>
                    <a:pt x="106" y="184"/>
                  </a:lnTo>
                  <a:lnTo>
                    <a:pt x="88" y="198"/>
                  </a:lnTo>
                  <a:lnTo>
                    <a:pt x="70" y="208"/>
                  </a:lnTo>
                  <a:lnTo>
                    <a:pt x="54" y="214"/>
                  </a:lnTo>
                  <a:lnTo>
                    <a:pt x="38" y="216"/>
                  </a:lnTo>
                  <a:lnTo>
                    <a:pt x="24" y="216"/>
                  </a:lnTo>
                  <a:lnTo>
                    <a:pt x="18" y="212"/>
                  </a:lnTo>
                  <a:lnTo>
                    <a:pt x="12" y="210"/>
                  </a:lnTo>
                  <a:lnTo>
                    <a:pt x="12" y="210"/>
                  </a:lnTo>
                  <a:lnTo>
                    <a:pt x="8" y="204"/>
                  </a:lnTo>
                  <a:lnTo>
                    <a:pt x="4" y="200"/>
                  </a:lnTo>
                  <a:lnTo>
                    <a:pt x="0" y="186"/>
                  </a:lnTo>
                  <a:lnTo>
                    <a:pt x="0" y="170"/>
                  </a:lnTo>
                  <a:lnTo>
                    <a:pt x="2" y="152"/>
                  </a:lnTo>
                  <a:lnTo>
                    <a:pt x="8" y="132"/>
                  </a:lnTo>
                  <a:lnTo>
                    <a:pt x="18" y="112"/>
                  </a:lnTo>
                  <a:lnTo>
                    <a:pt x="32" y="90"/>
                  </a:lnTo>
                  <a:lnTo>
                    <a:pt x="46" y="70"/>
                  </a:lnTo>
                  <a:lnTo>
                    <a:pt x="46" y="70"/>
                  </a:lnTo>
                  <a:close/>
                </a:path>
              </a:pathLst>
            </a:custGeom>
            <a:solidFill>
              <a:srgbClr val="1630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6383" y="1815"/>
              <a:ext cx="70" cy="296"/>
            </a:xfrm>
            <a:custGeom>
              <a:avLst/>
              <a:gdLst>
                <a:gd name="T0" fmla="*/ 70 w 70"/>
                <a:gd name="T1" fmla="*/ 0 h 296"/>
                <a:gd name="T2" fmla="*/ 62 w 70"/>
                <a:gd name="T3" fmla="*/ 10 h 296"/>
                <a:gd name="T4" fmla="*/ 56 w 70"/>
                <a:gd name="T5" fmla="*/ 16 h 296"/>
                <a:gd name="T6" fmla="*/ 52 w 70"/>
                <a:gd name="T7" fmla="*/ 24 h 296"/>
                <a:gd name="T8" fmla="*/ 42 w 70"/>
                <a:gd name="T9" fmla="*/ 42 h 296"/>
                <a:gd name="T10" fmla="*/ 36 w 70"/>
                <a:gd name="T11" fmla="*/ 52 h 296"/>
                <a:gd name="T12" fmla="*/ 32 w 70"/>
                <a:gd name="T13" fmla="*/ 64 h 296"/>
                <a:gd name="T14" fmla="*/ 24 w 70"/>
                <a:gd name="T15" fmla="*/ 90 h 296"/>
                <a:gd name="T16" fmla="*/ 20 w 70"/>
                <a:gd name="T17" fmla="*/ 104 h 296"/>
                <a:gd name="T18" fmla="*/ 18 w 70"/>
                <a:gd name="T19" fmla="*/ 118 h 296"/>
                <a:gd name="T20" fmla="*/ 16 w 70"/>
                <a:gd name="T21" fmla="*/ 148 h 296"/>
                <a:gd name="T22" fmla="*/ 16 w 70"/>
                <a:gd name="T23" fmla="*/ 162 h 296"/>
                <a:gd name="T24" fmla="*/ 18 w 70"/>
                <a:gd name="T25" fmla="*/ 176 h 296"/>
                <a:gd name="T26" fmla="*/ 24 w 70"/>
                <a:gd name="T27" fmla="*/ 204 h 296"/>
                <a:gd name="T28" fmla="*/ 28 w 70"/>
                <a:gd name="T29" fmla="*/ 218 h 296"/>
                <a:gd name="T30" fmla="*/ 32 w 70"/>
                <a:gd name="T31" fmla="*/ 230 h 296"/>
                <a:gd name="T32" fmla="*/ 36 w 70"/>
                <a:gd name="T33" fmla="*/ 242 h 296"/>
                <a:gd name="T34" fmla="*/ 42 w 70"/>
                <a:gd name="T35" fmla="*/ 252 h 296"/>
                <a:gd name="T36" fmla="*/ 52 w 70"/>
                <a:gd name="T37" fmla="*/ 270 h 296"/>
                <a:gd name="T38" fmla="*/ 56 w 70"/>
                <a:gd name="T39" fmla="*/ 278 h 296"/>
                <a:gd name="T40" fmla="*/ 62 w 70"/>
                <a:gd name="T41" fmla="*/ 284 h 296"/>
                <a:gd name="T42" fmla="*/ 70 w 70"/>
                <a:gd name="T43" fmla="*/ 296 h 296"/>
                <a:gd name="T44" fmla="*/ 58 w 70"/>
                <a:gd name="T45" fmla="*/ 286 h 296"/>
                <a:gd name="T46" fmla="*/ 54 w 70"/>
                <a:gd name="T47" fmla="*/ 280 h 296"/>
                <a:gd name="T48" fmla="*/ 48 w 70"/>
                <a:gd name="T49" fmla="*/ 274 h 296"/>
                <a:gd name="T50" fmla="*/ 40 w 70"/>
                <a:gd name="T51" fmla="*/ 266 h 296"/>
                <a:gd name="T52" fmla="*/ 34 w 70"/>
                <a:gd name="T53" fmla="*/ 258 h 296"/>
                <a:gd name="T54" fmla="*/ 28 w 70"/>
                <a:gd name="T55" fmla="*/ 248 h 296"/>
                <a:gd name="T56" fmla="*/ 22 w 70"/>
                <a:gd name="T57" fmla="*/ 236 h 296"/>
                <a:gd name="T58" fmla="*/ 16 w 70"/>
                <a:gd name="T59" fmla="*/ 222 h 296"/>
                <a:gd name="T60" fmla="*/ 10 w 70"/>
                <a:gd name="T61" fmla="*/ 208 h 296"/>
                <a:gd name="T62" fmla="*/ 2 w 70"/>
                <a:gd name="T63" fmla="*/ 180 h 296"/>
                <a:gd name="T64" fmla="*/ 0 w 70"/>
                <a:gd name="T65" fmla="*/ 164 h 296"/>
                <a:gd name="T66" fmla="*/ 0 w 70"/>
                <a:gd name="T67" fmla="*/ 148 h 296"/>
                <a:gd name="T68" fmla="*/ 2 w 70"/>
                <a:gd name="T69" fmla="*/ 116 h 296"/>
                <a:gd name="T70" fmla="*/ 6 w 70"/>
                <a:gd name="T71" fmla="*/ 100 h 296"/>
                <a:gd name="T72" fmla="*/ 10 w 70"/>
                <a:gd name="T73" fmla="*/ 86 h 296"/>
                <a:gd name="T74" fmla="*/ 22 w 70"/>
                <a:gd name="T75" fmla="*/ 60 h 296"/>
                <a:gd name="T76" fmla="*/ 28 w 70"/>
                <a:gd name="T77" fmla="*/ 48 h 296"/>
                <a:gd name="T78" fmla="*/ 34 w 70"/>
                <a:gd name="T79" fmla="*/ 38 h 296"/>
                <a:gd name="T80" fmla="*/ 40 w 70"/>
                <a:gd name="T81" fmla="*/ 28 h 296"/>
                <a:gd name="T82" fmla="*/ 48 w 70"/>
                <a:gd name="T83" fmla="*/ 20 h 296"/>
                <a:gd name="T84" fmla="*/ 54 w 70"/>
                <a:gd name="T85" fmla="*/ 14 h 296"/>
                <a:gd name="T86" fmla="*/ 58 w 70"/>
                <a:gd name="T87" fmla="*/ 8 h 296"/>
                <a:gd name="T88" fmla="*/ 70 w 7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296">
                  <a:moveTo>
                    <a:pt x="70" y="0"/>
                  </a:moveTo>
                  <a:lnTo>
                    <a:pt x="70" y="0"/>
                  </a:lnTo>
                  <a:lnTo>
                    <a:pt x="62" y="10"/>
                  </a:lnTo>
                  <a:lnTo>
                    <a:pt x="62" y="10"/>
                  </a:lnTo>
                  <a:lnTo>
                    <a:pt x="56" y="16"/>
                  </a:lnTo>
                  <a:lnTo>
                    <a:pt x="56" y="16"/>
                  </a:lnTo>
                  <a:lnTo>
                    <a:pt x="52" y="24"/>
                  </a:lnTo>
                  <a:lnTo>
                    <a:pt x="52" y="24"/>
                  </a:lnTo>
                  <a:lnTo>
                    <a:pt x="42" y="42"/>
                  </a:lnTo>
                  <a:lnTo>
                    <a:pt x="42" y="42"/>
                  </a:lnTo>
                  <a:lnTo>
                    <a:pt x="36" y="52"/>
                  </a:lnTo>
                  <a:lnTo>
                    <a:pt x="36" y="52"/>
                  </a:lnTo>
                  <a:lnTo>
                    <a:pt x="32" y="64"/>
                  </a:lnTo>
                  <a:lnTo>
                    <a:pt x="32" y="64"/>
                  </a:lnTo>
                  <a:lnTo>
                    <a:pt x="28" y="76"/>
                  </a:lnTo>
                  <a:lnTo>
                    <a:pt x="24" y="90"/>
                  </a:lnTo>
                  <a:lnTo>
                    <a:pt x="24" y="90"/>
                  </a:lnTo>
                  <a:lnTo>
                    <a:pt x="20" y="104"/>
                  </a:lnTo>
                  <a:lnTo>
                    <a:pt x="18" y="118"/>
                  </a:lnTo>
                  <a:lnTo>
                    <a:pt x="18" y="118"/>
                  </a:lnTo>
                  <a:lnTo>
                    <a:pt x="16" y="132"/>
                  </a:lnTo>
                  <a:lnTo>
                    <a:pt x="16" y="148"/>
                  </a:lnTo>
                  <a:lnTo>
                    <a:pt x="16" y="148"/>
                  </a:lnTo>
                  <a:lnTo>
                    <a:pt x="16" y="162"/>
                  </a:lnTo>
                  <a:lnTo>
                    <a:pt x="18" y="176"/>
                  </a:lnTo>
                  <a:lnTo>
                    <a:pt x="18" y="176"/>
                  </a:lnTo>
                  <a:lnTo>
                    <a:pt x="20" y="192"/>
                  </a:lnTo>
                  <a:lnTo>
                    <a:pt x="24" y="204"/>
                  </a:lnTo>
                  <a:lnTo>
                    <a:pt x="24" y="204"/>
                  </a:lnTo>
                  <a:lnTo>
                    <a:pt x="28" y="218"/>
                  </a:lnTo>
                  <a:lnTo>
                    <a:pt x="28" y="218"/>
                  </a:lnTo>
                  <a:lnTo>
                    <a:pt x="32" y="230"/>
                  </a:lnTo>
                  <a:lnTo>
                    <a:pt x="32" y="230"/>
                  </a:lnTo>
                  <a:lnTo>
                    <a:pt x="36" y="242"/>
                  </a:lnTo>
                  <a:lnTo>
                    <a:pt x="36" y="242"/>
                  </a:lnTo>
                  <a:lnTo>
                    <a:pt x="42" y="252"/>
                  </a:lnTo>
                  <a:lnTo>
                    <a:pt x="42" y="252"/>
                  </a:lnTo>
                  <a:lnTo>
                    <a:pt x="52" y="270"/>
                  </a:lnTo>
                  <a:lnTo>
                    <a:pt x="52" y="270"/>
                  </a:lnTo>
                  <a:lnTo>
                    <a:pt x="56" y="278"/>
                  </a:lnTo>
                  <a:lnTo>
                    <a:pt x="56" y="278"/>
                  </a:lnTo>
                  <a:lnTo>
                    <a:pt x="62" y="284"/>
                  </a:lnTo>
                  <a:lnTo>
                    <a:pt x="62" y="284"/>
                  </a:lnTo>
                  <a:lnTo>
                    <a:pt x="70" y="296"/>
                  </a:lnTo>
                  <a:lnTo>
                    <a:pt x="70" y="296"/>
                  </a:lnTo>
                  <a:lnTo>
                    <a:pt x="58" y="286"/>
                  </a:lnTo>
                  <a:lnTo>
                    <a:pt x="58" y="286"/>
                  </a:lnTo>
                  <a:lnTo>
                    <a:pt x="54" y="280"/>
                  </a:lnTo>
                  <a:lnTo>
                    <a:pt x="54" y="280"/>
                  </a:lnTo>
                  <a:lnTo>
                    <a:pt x="48" y="274"/>
                  </a:lnTo>
                  <a:lnTo>
                    <a:pt x="48" y="274"/>
                  </a:lnTo>
                  <a:lnTo>
                    <a:pt x="40" y="266"/>
                  </a:lnTo>
                  <a:lnTo>
                    <a:pt x="40" y="266"/>
                  </a:lnTo>
                  <a:lnTo>
                    <a:pt x="34" y="258"/>
                  </a:lnTo>
                  <a:lnTo>
                    <a:pt x="34" y="258"/>
                  </a:lnTo>
                  <a:lnTo>
                    <a:pt x="28" y="248"/>
                  </a:lnTo>
                  <a:lnTo>
                    <a:pt x="28" y="248"/>
                  </a:lnTo>
                  <a:lnTo>
                    <a:pt x="22" y="236"/>
                  </a:lnTo>
                  <a:lnTo>
                    <a:pt x="22" y="236"/>
                  </a:lnTo>
                  <a:lnTo>
                    <a:pt x="16" y="222"/>
                  </a:lnTo>
                  <a:lnTo>
                    <a:pt x="10" y="208"/>
                  </a:lnTo>
                  <a:lnTo>
                    <a:pt x="10" y="208"/>
                  </a:lnTo>
                  <a:lnTo>
                    <a:pt x="6" y="194"/>
                  </a:lnTo>
                  <a:lnTo>
                    <a:pt x="2" y="180"/>
                  </a:lnTo>
                  <a:lnTo>
                    <a:pt x="2" y="180"/>
                  </a:lnTo>
                  <a:lnTo>
                    <a:pt x="0" y="164"/>
                  </a:lnTo>
                  <a:lnTo>
                    <a:pt x="0" y="148"/>
                  </a:lnTo>
                  <a:lnTo>
                    <a:pt x="0" y="148"/>
                  </a:lnTo>
                  <a:lnTo>
                    <a:pt x="0" y="132"/>
                  </a:lnTo>
                  <a:lnTo>
                    <a:pt x="2" y="116"/>
                  </a:lnTo>
                  <a:lnTo>
                    <a:pt x="2" y="116"/>
                  </a:lnTo>
                  <a:lnTo>
                    <a:pt x="6" y="100"/>
                  </a:lnTo>
                  <a:lnTo>
                    <a:pt x="10" y="86"/>
                  </a:lnTo>
                  <a:lnTo>
                    <a:pt x="10" y="86"/>
                  </a:lnTo>
                  <a:lnTo>
                    <a:pt x="16" y="72"/>
                  </a:lnTo>
                  <a:lnTo>
                    <a:pt x="22" y="60"/>
                  </a:lnTo>
                  <a:lnTo>
                    <a:pt x="22" y="60"/>
                  </a:lnTo>
                  <a:lnTo>
                    <a:pt x="28" y="48"/>
                  </a:lnTo>
                  <a:lnTo>
                    <a:pt x="28" y="48"/>
                  </a:lnTo>
                  <a:lnTo>
                    <a:pt x="34" y="38"/>
                  </a:lnTo>
                  <a:lnTo>
                    <a:pt x="34" y="38"/>
                  </a:lnTo>
                  <a:lnTo>
                    <a:pt x="40" y="28"/>
                  </a:lnTo>
                  <a:lnTo>
                    <a:pt x="40" y="28"/>
                  </a:lnTo>
                  <a:lnTo>
                    <a:pt x="48" y="20"/>
                  </a:lnTo>
                  <a:lnTo>
                    <a:pt x="48" y="20"/>
                  </a:lnTo>
                  <a:lnTo>
                    <a:pt x="54" y="14"/>
                  </a:lnTo>
                  <a:lnTo>
                    <a:pt x="54" y="14"/>
                  </a:lnTo>
                  <a:lnTo>
                    <a:pt x="58" y="8"/>
                  </a:lnTo>
                  <a:lnTo>
                    <a:pt x="58" y="8"/>
                  </a:lnTo>
                  <a:lnTo>
                    <a:pt x="70" y="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6261" y="1815"/>
              <a:ext cx="68" cy="296"/>
            </a:xfrm>
            <a:custGeom>
              <a:avLst/>
              <a:gdLst>
                <a:gd name="T0" fmla="*/ 68 w 68"/>
                <a:gd name="T1" fmla="*/ 0 h 296"/>
                <a:gd name="T2" fmla="*/ 60 w 68"/>
                <a:gd name="T3" fmla="*/ 10 h 296"/>
                <a:gd name="T4" fmla="*/ 56 w 68"/>
                <a:gd name="T5" fmla="*/ 16 h 296"/>
                <a:gd name="T6" fmla="*/ 52 w 68"/>
                <a:gd name="T7" fmla="*/ 24 h 296"/>
                <a:gd name="T8" fmla="*/ 42 w 68"/>
                <a:gd name="T9" fmla="*/ 42 h 296"/>
                <a:gd name="T10" fmla="*/ 36 w 68"/>
                <a:gd name="T11" fmla="*/ 52 h 296"/>
                <a:gd name="T12" fmla="*/ 32 w 68"/>
                <a:gd name="T13" fmla="*/ 64 h 296"/>
                <a:gd name="T14" fmla="*/ 22 w 68"/>
                <a:gd name="T15" fmla="*/ 90 h 296"/>
                <a:gd name="T16" fmla="*/ 20 w 68"/>
                <a:gd name="T17" fmla="*/ 104 h 296"/>
                <a:gd name="T18" fmla="*/ 18 w 68"/>
                <a:gd name="T19" fmla="*/ 118 h 296"/>
                <a:gd name="T20" fmla="*/ 16 w 68"/>
                <a:gd name="T21" fmla="*/ 148 h 296"/>
                <a:gd name="T22" fmla="*/ 16 w 68"/>
                <a:gd name="T23" fmla="*/ 162 h 296"/>
                <a:gd name="T24" fmla="*/ 18 w 68"/>
                <a:gd name="T25" fmla="*/ 176 h 296"/>
                <a:gd name="T26" fmla="*/ 22 w 68"/>
                <a:gd name="T27" fmla="*/ 204 h 296"/>
                <a:gd name="T28" fmla="*/ 26 w 68"/>
                <a:gd name="T29" fmla="*/ 218 h 296"/>
                <a:gd name="T30" fmla="*/ 32 w 68"/>
                <a:gd name="T31" fmla="*/ 230 h 296"/>
                <a:gd name="T32" fmla="*/ 36 w 68"/>
                <a:gd name="T33" fmla="*/ 242 h 296"/>
                <a:gd name="T34" fmla="*/ 42 w 68"/>
                <a:gd name="T35" fmla="*/ 252 h 296"/>
                <a:gd name="T36" fmla="*/ 52 w 68"/>
                <a:gd name="T37" fmla="*/ 270 h 296"/>
                <a:gd name="T38" fmla="*/ 56 w 68"/>
                <a:gd name="T39" fmla="*/ 278 h 296"/>
                <a:gd name="T40" fmla="*/ 60 w 68"/>
                <a:gd name="T41" fmla="*/ 284 h 296"/>
                <a:gd name="T42" fmla="*/ 68 w 68"/>
                <a:gd name="T43" fmla="*/ 296 h 296"/>
                <a:gd name="T44" fmla="*/ 58 w 68"/>
                <a:gd name="T45" fmla="*/ 286 h 296"/>
                <a:gd name="T46" fmla="*/ 52 w 68"/>
                <a:gd name="T47" fmla="*/ 280 h 296"/>
                <a:gd name="T48" fmla="*/ 46 w 68"/>
                <a:gd name="T49" fmla="*/ 274 h 296"/>
                <a:gd name="T50" fmla="*/ 40 w 68"/>
                <a:gd name="T51" fmla="*/ 266 h 296"/>
                <a:gd name="T52" fmla="*/ 34 w 68"/>
                <a:gd name="T53" fmla="*/ 258 h 296"/>
                <a:gd name="T54" fmla="*/ 26 w 68"/>
                <a:gd name="T55" fmla="*/ 248 h 296"/>
                <a:gd name="T56" fmla="*/ 20 w 68"/>
                <a:gd name="T57" fmla="*/ 236 h 296"/>
                <a:gd name="T58" fmla="*/ 14 w 68"/>
                <a:gd name="T59" fmla="*/ 222 h 296"/>
                <a:gd name="T60" fmla="*/ 10 w 68"/>
                <a:gd name="T61" fmla="*/ 208 h 296"/>
                <a:gd name="T62" fmla="*/ 2 w 68"/>
                <a:gd name="T63" fmla="*/ 180 h 296"/>
                <a:gd name="T64" fmla="*/ 0 w 68"/>
                <a:gd name="T65" fmla="*/ 164 h 296"/>
                <a:gd name="T66" fmla="*/ 0 w 68"/>
                <a:gd name="T67" fmla="*/ 148 h 296"/>
                <a:gd name="T68" fmla="*/ 2 w 68"/>
                <a:gd name="T69" fmla="*/ 116 h 296"/>
                <a:gd name="T70" fmla="*/ 6 w 68"/>
                <a:gd name="T71" fmla="*/ 100 h 296"/>
                <a:gd name="T72" fmla="*/ 10 w 68"/>
                <a:gd name="T73" fmla="*/ 86 h 296"/>
                <a:gd name="T74" fmla="*/ 20 w 68"/>
                <a:gd name="T75" fmla="*/ 60 h 296"/>
                <a:gd name="T76" fmla="*/ 26 w 68"/>
                <a:gd name="T77" fmla="*/ 48 h 296"/>
                <a:gd name="T78" fmla="*/ 34 w 68"/>
                <a:gd name="T79" fmla="*/ 38 h 296"/>
                <a:gd name="T80" fmla="*/ 40 w 68"/>
                <a:gd name="T81" fmla="*/ 28 h 296"/>
                <a:gd name="T82" fmla="*/ 46 w 68"/>
                <a:gd name="T83" fmla="*/ 20 h 296"/>
                <a:gd name="T84" fmla="*/ 52 w 68"/>
                <a:gd name="T85" fmla="*/ 14 h 296"/>
                <a:gd name="T86" fmla="*/ 58 w 68"/>
                <a:gd name="T87" fmla="*/ 8 h 296"/>
                <a:gd name="T88" fmla="*/ 68 w 68"/>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 h="296">
                  <a:moveTo>
                    <a:pt x="68" y="0"/>
                  </a:moveTo>
                  <a:lnTo>
                    <a:pt x="68" y="0"/>
                  </a:lnTo>
                  <a:lnTo>
                    <a:pt x="60" y="10"/>
                  </a:lnTo>
                  <a:lnTo>
                    <a:pt x="60" y="10"/>
                  </a:lnTo>
                  <a:lnTo>
                    <a:pt x="56" y="16"/>
                  </a:lnTo>
                  <a:lnTo>
                    <a:pt x="56" y="16"/>
                  </a:lnTo>
                  <a:lnTo>
                    <a:pt x="52" y="24"/>
                  </a:lnTo>
                  <a:lnTo>
                    <a:pt x="52" y="24"/>
                  </a:lnTo>
                  <a:lnTo>
                    <a:pt x="42" y="42"/>
                  </a:lnTo>
                  <a:lnTo>
                    <a:pt x="42" y="42"/>
                  </a:lnTo>
                  <a:lnTo>
                    <a:pt x="36" y="52"/>
                  </a:lnTo>
                  <a:lnTo>
                    <a:pt x="36" y="52"/>
                  </a:lnTo>
                  <a:lnTo>
                    <a:pt x="32" y="64"/>
                  </a:lnTo>
                  <a:lnTo>
                    <a:pt x="32" y="64"/>
                  </a:lnTo>
                  <a:lnTo>
                    <a:pt x="26" y="76"/>
                  </a:lnTo>
                  <a:lnTo>
                    <a:pt x="22" y="90"/>
                  </a:lnTo>
                  <a:lnTo>
                    <a:pt x="22" y="90"/>
                  </a:lnTo>
                  <a:lnTo>
                    <a:pt x="20" y="104"/>
                  </a:lnTo>
                  <a:lnTo>
                    <a:pt x="18" y="118"/>
                  </a:lnTo>
                  <a:lnTo>
                    <a:pt x="18" y="118"/>
                  </a:lnTo>
                  <a:lnTo>
                    <a:pt x="16" y="132"/>
                  </a:lnTo>
                  <a:lnTo>
                    <a:pt x="16" y="148"/>
                  </a:lnTo>
                  <a:lnTo>
                    <a:pt x="16" y="148"/>
                  </a:lnTo>
                  <a:lnTo>
                    <a:pt x="16" y="162"/>
                  </a:lnTo>
                  <a:lnTo>
                    <a:pt x="18" y="176"/>
                  </a:lnTo>
                  <a:lnTo>
                    <a:pt x="18" y="176"/>
                  </a:lnTo>
                  <a:lnTo>
                    <a:pt x="20" y="192"/>
                  </a:lnTo>
                  <a:lnTo>
                    <a:pt x="22" y="204"/>
                  </a:lnTo>
                  <a:lnTo>
                    <a:pt x="22" y="204"/>
                  </a:lnTo>
                  <a:lnTo>
                    <a:pt x="26" y="218"/>
                  </a:lnTo>
                  <a:lnTo>
                    <a:pt x="26" y="218"/>
                  </a:lnTo>
                  <a:lnTo>
                    <a:pt x="32" y="230"/>
                  </a:lnTo>
                  <a:lnTo>
                    <a:pt x="32" y="230"/>
                  </a:lnTo>
                  <a:lnTo>
                    <a:pt x="36" y="242"/>
                  </a:lnTo>
                  <a:lnTo>
                    <a:pt x="36" y="242"/>
                  </a:lnTo>
                  <a:lnTo>
                    <a:pt x="42" y="252"/>
                  </a:lnTo>
                  <a:lnTo>
                    <a:pt x="42" y="252"/>
                  </a:lnTo>
                  <a:lnTo>
                    <a:pt x="52" y="270"/>
                  </a:lnTo>
                  <a:lnTo>
                    <a:pt x="52" y="270"/>
                  </a:lnTo>
                  <a:lnTo>
                    <a:pt x="56" y="278"/>
                  </a:lnTo>
                  <a:lnTo>
                    <a:pt x="56" y="278"/>
                  </a:lnTo>
                  <a:lnTo>
                    <a:pt x="60" y="284"/>
                  </a:lnTo>
                  <a:lnTo>
                    <a:pt x="60" y="284"/>
                  </a:lnTo>
                  <a:lnTo>
                    <a:pt x="68" y="296"/>
                  </a:lnTo>
                  <a:lnTo>
                    <a:pt x="68" y="296"/>
                  </a:lnTo>
                  <a:lnTo>
                    <a:pt x="58" y="286"/>
                  </a:lnTo>
                  <a:lnTo>
                    <a:pt x="58" y="286"/>
                  </a:lnTo>
                  <a:lnTo>
                    <a:pt x="52" y="280"/>
                  </a:lnTo>
                  <a:lnTo>
                    <a:pt x="52" y="280"/>
                  </a:lnTo>
                  <a:lnTo>
                    <a:pt x="46" y="274"/>
                  </a:lnTo>
                  <a:lnTo>
                    <a:pt x="46" y="274"/>
                  </a:lnTo>
                  <a:lnTo>
                    <a:pt x="40" y="266"/>
                  </a:lnTo>
                  <a:lnTo>
                    <a:pt x="40" y="266"/>
                  </a:lnTo>
                  <a:lnTo>
                    <a:pt x="34" y="258"/>
                  </a:lnTo>
                  <a:lnTo>
                    <a:pt x="34" y="258"/>
                  </a:lnTo>
                  <a:lnTo>
                    <a:pt x="26" y="248"/>
                  </a:lnTo>
                  <a:lnTo>
                    <a:pt x="26" y="248"/>
                  </a:lnTo>
                  <a:lnTo>
                    <a:pt x="20" y="236"/>
                  </a:lnTo>
                  <a:lnTo>
                    <a:pt x="20" y="236"/>
                  </a:lnTo>
                  <a:lnTo>
                    <a:pt x="14" y="222"/>
                  </a:lnTo>
                  <a:lnTo>
                    <a:pt x="10" y="208"/>
                  </a:lnTo>
                  <a:lnTo>
                    <a:pt x="10" y="208"/>
                  </a:lnTo>
                  <a:lnTo>
                    <a:pt x="6" y="194"/>
                  </a:lnTo>
                  <a:lnTo>
                    <a:pt x="2" y="180"/>
                  </a:lnTo>
                  <a:lnTo>
                    <a:pt x="2" y="180"/>
                  </a:lnTo>
                  <a:lnTo>
                    <a:pt x="0" y="164"/>
                  </a:lnTo>
                  <a:lnTo>
                    <a:pt x="0" y="148"/>
                  </a:lnTo>
                  <a:lnTo>
                    <a:pt x="0" y="148"/>
                  </a:lnTo>
                  <a:lnTo>
                    <a:pt x="0" y="132"/>
                  </a:lnTo>
                  <a:lnTo>
                    <a:pt x="2" y="116"/>
                  </a:lnTo>
                  <a:lnTo>
                    <a:pt x="2" y="116"/>
                  </a:lnTo>
                  <a:lnTo>
                    <a:pt x="6" y="100"/>
                  </a:lnTo>
                  <a:lnTo>
                    <a:pt x="10" y="86"/>
                  </a:lnTo>
                  <a:lnTo>
                    <a:pt x="10" y="86"/>
                  </a:lnTo>
                  <a:lnTo>
                    <a:pt x="14" y="72"/>
                  </a:lnTo>
                  <a:lnTo>
                    <a:pt x="20" y="60"/>
                  </a:lnTo>
                  <a:lnTo>
                    <a:pt x="20" y="60"/>
                  </a:lnTo>
                  <a:lnTo>
                    <a:pt x="26" y="48"/>
                  </a:lnTo>
                  <a:lnTo>
                    <a:pt x="26" y="48"/>
                  </a:lnTo>
                  <a:lnTo>
                    <a:pt x="34" y="38"/>
                  </a:lnTo>
                  <a:lnTo>
                    <a:pt x="34" y="38"/>
                  </a:lnTo>
                  <a:lnTo>
                    <a:pt x="40" y="28"/>
                  </a:lnTo>
                  <a:lnTo>
                    <a:pt x="40" y="28"/>
                  </a:lnTo>
                  <a:lnTo>
                    <a:pt x="46" y="20"/>
                  </a:lnTo>
                  <a:lnTo>
                    <a:pt x="46" y="20"/>
                  </a:lnTo>
                  <a:lnTo>
                    <a:pt x="52" y="14"/>
                  </a:lnTo>
                  <a:lnTo>
                    <a:pt x="52" y="14"/>
                  </a:lnTo>
                  <a:lnTo>
                    <a:pt x="58" y="8"/>
                  </a:lnTo>
                  <a:lnTo>
                    <a:pt x="58" y="8"/>
                  </a:lnTo>
                  <a:lnTo>
                    <a:pt x="68" y="0"/>
                  </a:lnTo>
                  <a:lnTo>
                    <a:pt x="6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6137" y="1815"/>
              <a:ext cx="70" cy="296"/>
            </a:xfrm>
            <a:custGeom>
              <a:avLst/>
              <a:gdLst>
                <a:gd name="T0" fmla="*/ 70 w 70"/>
                <a:gd name="T1" fmla="*/ 0 h 296"/>
                <a:gd name="T2" fmla="*/ 62 w 70"/>
                <a:gd name="T3" fmla="*/ 10 h 296"/>
                <a:gd name="T4" fmla="*/ 58 w 70"/>
                <a:gd name="T5" fmla="*/ 16 h 296"/>
                <a:gd name="T6" fmla="*/ 52 w 70"/>
                <a:gd name="T7" fmla="*/ 24 h 296"/>
                <a:gd name="T8" fmla="*/ 42 w 70"/>
                <a:gd name="T9" fmla="*/ 42 h 296"/>
                <a:gd name="T10" fmla="*/ 38 w 70"/>
                <a:gd name="T11" fmla="*/ 52 h 296"/>
                <a:gd name="T12" fmla="*/ 32 w 70"/>
                <a:gd name="T13" fmla="*/ 64 h 296"/>
                <a:gd name="T14" fmla="*/ 24 w 70"/>
                <a:gd name="T15" fmla="*/ 90 h 296"/>
                <a:gd name="T16" fmla="*/ 22 w 70"/>
                <a:gd name="T17" fmla="*/ 104 h 296"/>
                <a:gd name="T18" fmla="*/ 18 w 70"/>
                <a:gd name="T19" fmla="*/ 118 h 296"/>
                <a:gd name="T20" fmla="*/ 16 w 70"/>
                <a:gd name="T21" fmla="*/ 148 h 296"/>
                <a:gd name="T22" fmla="*/ 18 w 70"/>
                <a:gd name="T23" fmla="*/ 162 h 296"/>
                <a:gd name="T24" fmla="*/ 18 w 70"/>
                <a:gd name="T25" fmla="*/ 176 h 296"/>
                <a:gd name="T26" fmla="*/ 24 w 70"/>
                <a:gd name="T27" fmla="*/ 204 h 296"/>
                <a:gd name="T28" fmla="*/ 28 w 70"/>
                <a:gd name="T29" fmla="*/ 218 h 296"/>
                <a:gd name="T30" fmla="*/ 32 w 70"/>
                <a:gd name="T31" fmla="*/ 230 h 296"/>
                <a:gd name="T32" fmla="*/ 38 w 70"/>
                <a:gd name="T33" fmla="*/ 242 h 296"/>
                <a:gd name="T34" fmla="*/ 42 w 70"/>
                <a:gd name="T35" fmla="*/ 252 h 296"/>
                <a:gd name="T36" fmla="*/ 52 w 70"/>
                <a:gd name="T37" fmla="*/ 270 h 296"/>
                <a:gd name="T38" fmla="*/ 58 w 70"/>
                <a:gd name="T39" fmla="*/ 278 h 296"/>
                <a:gd name="T40" fmla="*/ 62 w 70"/>
                <a:gd name="T41" fmla="*/ 284 h 296"/>
                <a:gd name="T42" fmla="*/ 70 w 70"/>
                <a:gd name="T43" fmla="*/ 296 h 296"/>
                <a:gd name="T44" fmla="*/ 60 w 70"/>
                <a:gd name="T45" fmla="*/ 286 h 296"/>
                <a:gd name="T46" fmla="*/ 54 w 70"/>
                <a:gd name="T47" fmla="*/ 280 h 296"/>
                <a:gd name="T48" fmla="*/ 48 w 70"/>
                <a:gd name="T49" fmla="*/ 274 h 296"/>
                <a:gd name="T50" fmla="*/ 42 w 70"/>
                <a:gd name="T51" fmla="*/ 266 h 296"/>
                <a:gd name="T52" fmla="*/ 34 w 70"/>
                <a:gd name="T53" fmla="*/ 258 h 296"/>
                <a:gd name="T54" fmla="*/ 28 w 70"/>
                <a:gd name="T55" fmla="*/ 248 h 296"/>
                <a:gd name="T56" fmla="*/ 22 w 70"/>
                <a:gd name="T57" fmla="*/ 236 h 296"/>
                <a:gd name="T58" fmla="*/ 16 w 70"/>
                <a:gd name="T59" fmla="*/ 222 h 296"/>
                <a:gd name="T60" fmla="*/ 10 w 70"/>
                <a:gd name="T61" fmla="*/ 208 h 296"/>
                <a:gd name="T62" fmla="*/ 4 w 70"/>
                <a:gd name="T63" fmla="*/ 180 h 296"/>
                <a:gd name="T64" fmla="*/ 2 w 70"/>
                <a:gd name="T65" fmla="*/ 164 h 296"/>
                <a:gd name="T66" fmla="*/ 0 w 70"/>
                <a:gd name="T67" fmla="*/ 148 h 296"/>
                <a:gd name="T68" fmla="*/ 4 w 70"/>
                <a:gd name="T69" fmla="*/ 116 h 296"/>
                <a:gd name="T70" fmla="*/ 6 w 70"/>
                <a:gd name="T71" fmla="*/ 100 h 296"/>
                <a:gd name="T72" fmla="*/ 10 w 70"/>
                <a:gd name="T73" fmla="*/ 86 h 296"/>
                <a:gd name="T74" fmla="*/ 22 w 70"/>
                <a:gd name="T75" fmla="*/ 60 h 296"/>
                <a:gd name="T76" fmla="*/ 28 w 70"/>
                <a:gd name="T77" fmla="*/ 48 h 296"/>
                <a:gd name="T78" fmla="*/ 34 w 70"/>
                <a:gd name="T79" fmla="*/ 38 h 296"/>
                <a:gd name="T80" fmla="*/ 42 w 70"/>
                <a:gd name="T81" fmla="*/ 28 h 296"/>
                <a:gd name="T82" fmla="*/ 48 w 70"/>
                <a:gd name="T83" fmla="*/ 20 h 296"/>
                <a:gd name="T84" fmla="*/ 54 w 70"/>
                <a:gd name="T85" fmla="*/ 14 h 296"/>
                <a:gd name="T86" fmla="*/ 60 w 70"/>
                <a:gd name="T87" fmla="*/ 8 h 296"/>
                <a:gd name="T88" fmla="*/ 70 w 7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296">
                  <a:moveTo>
                    <a:pt x="70" y="0"/>
                  </a:moveTo>
                  <a:lnTo>
                    <a:pt x="70" y="0"/>
                  </a:lnTo>
                  <a:lnTo>
                    <a:pt x="62" y="10"/>
                  </a:lnTo>
                  <a:lnTo>
                    <a:pt x="62" y="10"/>
                  </a:lnTo>
                  <a:lnTo>
                    <a:pt x="58" y="16"/>
                  </a:lnTo>
                  <a:lnTo>
                    <a:pt x="58" y="16"/>
                  </a:lnTo>
                  <a:lnTo>
                    <a:pt x="52" y="24"/>
                  </a:lnTo>
                  <a:lnTo>
                    <a:pt x="52" y="24"/>
                  </a:lnTo>
                  <a:lnTo>
                    <a:pt x="42" y="42"/>
                  </a:lnTo>
                  <a:lnTo>
                    <a:pt x="42" y="42"/>
                  </a:lnTo>
                  <a:lnTo>
                    <a:pt x="38" y="52"/>
                  </a:lnTo>
                  <a:lnTo>
                    <a:pt x="38" y="52"/>
                  </a:lnTo>
                  <a:lnTo>
                    <a:pt x="32" y="64"/>
                  </a:lnTo>
                  <a:lnTo>
                    <a:pt x="32" y="64"/>
                  </a:lnTo>
                  <a:lnTo>
                    <a:pt x="28" y="76"/>
                  </a:lnTo>
                  <a:lnTo>
                    <a:pt x="24" y="90"/>
                  </a:lnTo>
                  <a:lnTo>
                    <a:pt x="24" y="90"/>
                  </a:lnTo>
                  <a:lnTo>
                    <a:pt x="22" y="104"/>
                  </a:lnTo>
                  <a:lnTo>
                    <a:pt x="18" y="118"/>
                  </a:lnTo>
                  <a:lnTo>
                    <a:pt x="18" y="118"/>
                  </a:lnTo>
                  <a:lnTo>
                    <a:pt x="18" y="132"/>
                  </a:lnTo>
                  <a:lnTo>
                    <a:pt x="16" y="148"/>
                  </a:lnTo>
                  <a:lnTo>
                    <a:pt x="16" y="148"/>
                  </a:lnTo>
                  <a:lnTo>
                    <a:pt x="18" y="162"/>
                  </a:lnTo>
                  <a:lnTo>
                    <a:pt x="18" y="176"/>
                  </a:lnTo>
                  <a:lnTo>
                    <a:pt x="18" y="176"/>
                  </a:lnTo>
                  <a:lnTo>
                    <a:pt x="22" y="192"/>
                  </a:lnTo>
                  <a:lnTo>
                    <a:pt x="24" y="204"/>
                  </a:lnTo>
                  <a:lnTo>
                    <a:pt x="24" y="204"/>
                  </a:lnTo>
                  <a:lnTo>
                    <a:pt x="28" y="218"/>
                  </a:lnTo>
                  <a:lnTo>
                    <a:pt x="28" y="218"/>
                  </a:lnTo>
                  <a:lnTo>
                    <a:pt x="32" y="230"/>
                  </a:lnTo>
                  <a:lnTo>
                    <a:pt x="32" y="230"/>
                  </a:lnTo>
                  <a:lnTo>
                    <a:pt x="38" y="242"/>
                  </a:lnTo>
                  <a:lnTo>
                    <a:pt x="38" y="242"/>
                  </a:lnTo>
                  <a:lnTo>
                    <a:pt x="42" y="252"/>
                  </a:lnTo>
                  <a:lnTo>
                    <a:pt x="42" y="252"/>
                  </a:lnTo>
                  <a:lnTo>
                    <a:pt x="52" y="270"/>
                  </a:lnTo>
                  <a:lnTo>
                    <a:pt x="52" y="270"/>
                  </a:lnTo>
                  <a:lnTo>
                    <a:pt x="58" y="278"/>
                  </a:lnTo>
                  <a:lnTo>
                    <a:pt x="58" y="278"/>
                  </a:lnTo>
                  <a:lnTo>
                    <a:pt x="62" y="284"/>
                  </a:lnTo>
                  <a:lnTo>
                    <a:pt x="62" y="284"/>
                  </a:lnTo>
                  <a:lnTo>
                    <a:pt x="70" y="296"/>
                  </a:lnTo>
                  <a:lnTo>
                    <a:pt x="70" y="296"/>
                  </a:lnTo>
                  <a:lnTo>
                    <a:pt x="60" y="286"/>
                  </a:lnTo>
                  <a:lnTo>
                    <a:pt x="60" y="286"/>
                  </a:lnTo>
                  <a:lnTo>
                    <a:pt x="54" y="280"/>
                  </a:lnTo>
                  <a:lnTo>
                    <a:pt x="54" y="280"/>
                  </a:lnTo>
                  <a:lnTo>
                    <a:pt x="48" y="274"/>
                  </a:lnTo>
                  <a:lnTo>
                    <a:pt x="48" y="274"/>
                  </a:lnTo>
                  <a:lnTo>
                    <a:pt x="42" y="266"/>
                  </a:lnTo>
                  <a:lnTo>
                    <a:pt x="42" y="266"/>
                  </a:lnTo>
                  <a:lnTo>
                    <a:pt x="34" y="258"/>
                  </a:lnTo>
                  <a:lnTo>
                    <a:pt x="34" y="258"/>
                  </a:lnTo>
                  <a:lnTo>
                    <a:pt x="28" y="248"/>
                  </a:lnTo>
                  <a:lnTo>
                    <a:pt x="28" y="248"/>
                  </a:lnTo>
                  <a:lnTo>
                    <a:pt x="22" y="236"/>
                  </a:lnTo>
                  <a:lnTo>
                    <a:pt x="22" y="236"/>
                  </a:lnTo>
                  <a:lnTo>
                    <a:pt x="16" y="222"/>
                  </a:lnTo>
                  <a:lnTo>
                    <a:pt x="10" y="208"/>
                  </a:lnTo>
                  <a:lnTo>
                    <a:pt x="10" y="208"/>
                  </a:lnTo>
                  <a:lnTo>
                    <a:pt x="6" y="194"/>
                  </a:lnTo>
                  <a:lnTo>
                    <a:pt x="4" y="180"/>
                  </a:lnTo>
                  <a:lnTo>
                    <a:pt x="4" y="180"/>
                  </a:lnTo>
                  <a:lnTo>
                    <a:pt x="2" y="164"/>
                  </a:lnTo>
                  <a:lnTo>
                    <a:pt x="0" y="148"/>
                  </a:lnTo>
                  <a:lnTo>
                    <a:pt x="0" y="148"/>
                  </a:lnTo>
                  <a:lnTo>
                    <a:pt x="2" y="132"/>
                  </a:lnTo>
                  <a:lnTo>
                    <a:pt x="4" y="116"/>
                  </a:lnTo>
                  <a:lnTo>
                    <a:pt x="4" y="116"/>
                  </a:lnTo>
                  <a:lnTo>
                    <a:pt x="6" y="100"/>
                  </a:lnTo>
                  <a:lnTo>
                    <a:pt x="10" y="86"/>
                  </a:lnTo>
                  <a:lnTo>
                    <a:pt x="10" y="86"/>
                  </a:lnTo>
                  <a:lnTo>
                    <a:pt x="16" y="72"/>
                  </a:lnTo>
                  <a:lnTo>
                    <a:pt x="22" y="60"/>
                  </a:lnTo>
                  <a:lnTo>
                    <a:pt x="22" y="60"/>
                  </a:lnTo>
                  <a:lnTo>
                    <a:pt x="28" y="48"/>
                  </a:lnTo>
                  <a:lnTo>
                    <a:pt x="28" y="48"/>
                  </a:lnTo>
                  <a:lnTo>
                    <a:pt x="34" y="38"/>
                  </a:lnTo>
                  <a:lnTo>
                    <a:pt x="34" y="38"/>
                  </a:lnTo>
                  <a:lnTo>
                    <a:pt x="42" y="28"/>
                  </a:lnTo>
                  <a:lnTo>
                    <a:pt x="42" y="28"/>
                  </a:lnTo>
                  <a:lnTo>
                    <a:pt x="48" y="20"/>
                  </a:lnTo>
                  <a:lnTo>
                    <a:pt x="48" y="20"/>
                  </a:lnTo>
                  <a:lnTo>
                    <a:pt x="54" y="14"/>
                  </a:lnTo>
                  <a:lnTo>
                    <a:pt x="54" y="14"/>
                  </a:lnTo>
                  <a:lnTo>
                    <a:pt x="60" y="8"/>
                  </a:lnTo>
                  <a:lnTo>
                    <a:pt x="60" y="8"/>
                  </a:lnTo>
                  <a:lnTo>
                    <a:pt x="70" y="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6015" y="1815"/>
              <a:ext cx="70" cy="296"/>
            </a:xfrm>
            <a:custGeom>
              <a:avLst/>
              <a:gdLst>
                <a:gd name="T0" fmla="*/ 70 w 70"/>
                <a:gd name="T1" fmla="*/ 0 h 296"/>
                <a:gd name="T2" fmla="*/ 62 w 70"/>
                <a:gd name="T3" fmla="*/ 10 h 296"/>
                <a:gd name="T4" fmla="*/ 56 w 70"/>
                <a:gd name="T5" fmla="*/ 16 h 296"/>
                <a:gd name="T6" fmla="*/ 52 w 70"/>
                <a:gd name="T7" fmla="*/ 24 h 296"/>
                <a:gd name="T8" fmla="*/ 42 w 70"/>
                <a:gd name="T9" fmla="*/ 42 h 296"/>
                <a:gd name="T10" fmla="*/ 36 w 70"/>
                <a:gd name="T11" fmla="*/ 52 h 296"/>
                <a:gd name="T12" fmla="*/ 32 w 70"/>
                <a:gd name="T13" fmla="*/ 64 h 296"/>
                <a:gd name="T14" fmla="*/ 24 w 70"/>
                <a:gd name="T15" fmla="*/ 90 h 296"/>
                <a:gd name="T16" fmla="*/ 20 w 70"/>
                <a:gd name="T17" fmla="*/ 104 h 296"/>
                <a:gd name="T18" fmla="*/ 18 w 70"/>
                <a:gd name="T19" fmla="*/ 118 h 296"/>
                <a:gd name="T20" fmla="*/ 16 w 70"/>
                <a:gd name="T21" fmla="*/ 148 h 296"/>
                <a:gd name="T22" fmla="*/ 16 w 70"/>
                <a:gd name="T23" fmla="*/ 162 h 296"/>
                <a:gd name="T24" fmla="*/ 18 w 70"/>
                <a:gd name="T25" fmla="*/ 176 h 296"/>
                <a:gd name="T26" fmla="*/ 24 w 70"/>
                <a:gd name="T27" fmla="*/ 204 h 296"/>
                <a:gd name="T28" fmla="*/ 28 w 70"/>
                <a:gd name="T29" fmla="*/ 218 h 296"/>
                <a:gd name="T30" fmla="*/ 32 w 70"/>
                <a:gd name="T31" fmla="*/ 230 h 296"/>
                <a:gd name="T32" fmla="*/ 36 w 70"/>
                <a:gd name="T33" fmla="*/ 242 h 296"/>
                <a:gd name="T34" fmla="*/ 42 w 70"/>
                <a:gd name="T35" fmla="*/ 252 h 296"/>
                <a:gd name="T36" fmla="*/ 52 w 70"/>
                <a:gd name="T37" fmla="*/ 270 h 296"/>
                <a:gd name="T38" fmla="*/ 56 w 70"/>
                <a:gd name="T39" fmla="*/ 278 h 296"/>
                <a:gd name="T40" fmla="*/ 62 w 70"/>
                <a:gd name="T41" fmla="*/ 284 h 296"/>
                <a:gd name="T42" fmla="*/ 70 w 70"/>
                <a:gd name="T43" fmla="*/ 296 h 296"/>
                <a:gd name="T44" fmla="*/ 58 w 70"/>
                <a:gd name="T45" fmla="*/ 286 h 296"/>
                <a:gd name="T46" fmla="*/ 54 w 70"/>
                <a:gd name="T47" fmla="*/ 280 h 296"/>
                <a:gd name="T48" fmla="*/ 48 w 70"/>
                <a:gd name="T49" fmla="*/ 274 h 296"/>
                <a:gd name="T50" fmla="*/ 40 w 70"/>
                <a:gd name="T51" fmla="*/ 266 h 296"/>
                <a:gd name="T52" fmla="*/ 34 w 70"/>
                <a:gd name="T53" fmla="*/ 258 h 296"/>
                <a:gd name="T54" fmla="*/ 28 w 70"/>
                <a:gd name="T55" fmla="*/ 248 h 296"/>
                <a:gd name="T56" fmla="*/ 22 w 70"/>
                <a:gd name="T57" fmla="*/ 236 h 296"/>
                <a:gd name="T58" fmla="*/ 16 w 70"/>
                <a:gd name="T59" fmla="*/ 222 h 296"/>
                <a:gd name="T60" fmla="*/ 10 w 70"/>
                <a:gd name="T61" fmla="*/ 208 h 296"/>
                <a:gd name="T62" fmla="*/ 2 w 70"/>
                <a:gd name="T63" fmla="*/ 180 h 296"/>
                <a:gd name="T64" fmla="*/ 2 w 70"/>
                <a:gd name="T65" fmla="*/ 164 h 296"/>
                <a:gd name="T66" fmla="*/ 0 w 70"/>
                <a:gd name="T67" fmla="*/ 148 h 296"/>
                <a:gd name="T68" fmla="*/ 2 w 70"/>
                <a:gd name="T69" fmla="*/ 116 h 296"/>
                <a:gd name="T70" fmla="*/ 6 w 70"/>
                <a:gd name="T71" fmla="*/ 100 h 296"/>
                <a:gd name="T72" fmla="*/ 10 w 70"/>
                <a:gd name="T73" fmla="*/ 86 h 296"/>
                <a:gd name="T74" fmla="*/ 22 w 70"/>
                <a:gd name="T75" fmla="*/ 60 h 296"/>
                <a:gd name="T76" fmla="*/ 28 w 70"/>
                <a:gd name="T77" fmla="*/ 48 h 296"/>
                <a:gd name="T78" fmla="*/ 34 w 70"/>
                <a:gd name="T79" fmla="*/ 38 h 296"/>
                <a:gd name="T80" fmla="*/ 40 w 70"/>
                <a:gd name="T81" fmla="*/ 28 h 296"/>
                <a:gd name="T82" fmla="*/ 48 w 70"/>
                <a:gd name="T83" fmla="*/ 20 h 296"/>
                <a:gd name="T84" fmla="*/ 54 w 70"/>
                <a:gd name="T85" fmla="*/ 14 h 296"/>
                <a:gd name="T86" fmla="*/ 58 w 70"/>
                <a:gd name="T87" fmla="*/ 8 h 296"/>
                <a:gd name="T88" fmla="*/ 70 w 7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296">
                  <a:moveTo>
                    <a:pt x="70" y="0"/>
                  </a:moveTo>
                  <a:lnTo>
                    <a:pt x="70" y="0"/>
                  </a:lnTo>
                  <a:lnTo>
                    <a:pt x="62" y="10"/>
                  </a:lnTo>
                  <a:lnTo>
                    <a:pt x="62" y="10"/>
                  </a:lnTo>
                  <a:lnTo>
                    <a:pt x="56" y="16"/>
                  </a:lnTo>
                  <a:lnTo>
                    <a:pt x="56" y="16"/>
                  </a:lnTo>
                  <a:lnTo>
                    <a:pt x="52" y="24"/>
                  </a:lnTo>
                  <a:lnTo>
                    <a:pt x="52" y="24"/>
                  </a:lnTo>
                  <a:lnTo>
                    <a:pt x="42" y="42"/>
                  </a:lnTo>
                  <a:lnTo>
                    <a:pt x="42" y="42"/>
                  </a:lnTo>
                  <a:lnTo>
                    <a:pt x="36" y="52"/>
                  </a:lnTo>
                  <a:lnTo>
                    <a:pt x="36" y="52"/>
                  </a:lnTo>
                  <a:lnTo>
                    <a:pt x="32" y="64"/>
                  </a:lnTo>
                  <a:lnTo>
                    <a:pt x="32" y="64"/>
                  </a:lnTo>
                  <a:lnTo>
                    <a:pt x="28" y="76"/>
                  </a:lnTo>
                  <a:lnTo>
                    <a:pt x="24" y="90"/>
                  </a:lnTo>
                  <a:lnTo>
                    <a:pt x="24" y="90"/>
                  </a:lnTo>
                  <a:lnTo>
                    <a:pt x="20" y="104"/>
                  </a:lnTo>
                  <a:lnTo>
                    <a:pt x="18" y="118"/>
                  </a:lnTo>
                  <a:lnTo>
                    <a:pt x="18" y="118"/>
                  </a:lnTo>
                  <a:lnTo>
                    <a:pt x="16" y="132"/>
                  </a:lnTo>
                  <a:lnTo>
                    <a:pt x="16" y="148"/>
                  </a:lnTo>
                  <a:lnTo>
                    <a:pt x="16" y="148"/>
                  </a:lnTo>
                  <a:lnTo>
                    <a:pt x="16" y="162"/>
                  </a:lnTo>
                  <a:lnTo>
                    <a:pt x="18" y="176"/>
                  </a:lnTo>
                  <a:lnTo>
                    <a:pt x="18" y="176"/>
                  </a:lnTo>
                  <a:lnTo>
                    <a:pt x="20" y="192"/>
                  </a:lnTo>
                  <a:lnTo>
                    <a:pt x="24" y="204"/>
                  </a:lnTo>
                  <a:lnTo>
                    <a:pt x="24" y="204"/>
                  </a:lnTo>
                  <a:lnTo>
                    <a:pt x="28" y="218"/>
                  </a:lnTo>
                  <a:lnTo>
                    <a:pt x="28" y="218"/>
                  </a:lnTo>
                  <a:lnTo>
                    <a:pt x="32" y="230"/>
                  </a:lnTo>
                  <a:lnTo>
                    <a:pt x="32" y="230"/>
                  </a:lnTo>
                  <a:lnTo>
                    <a:pt x="36" y="242"/>
                  </a:lnTo>
                  <a:lnTo>
                    <a:pt x="36" y="242"/>
                  </a:lnTo>
                  <a:lnTo>
                    <a:pt x="42" y="252"/>
                  </a:lnTo>
                  <a:lnTo>
                    <a:pt x="42" y="252"/>
                  </a:lnTo>
                  <a:lnTo>
                    <a:pt x="52" y="270"/>
                  </a:lnTo>
                  <a:lnTo>
                    <a:pt x="52" y="270"/>
                  </a:lnTo>
                  <a:lnTo>
                    <a:pt x="56" y="278"/>
                  </a:lnTo>
                  <a:lnTo>
                    <a:pt x="56" y="278"/>
                  </a:lnTo>
                  <a:lnTo>
                    <a:pt x="62" y="284"/>
                  </a:lnTo>
                  <a:lnTo>
                    <a:pt x="62" y="284"/>
                  </a:lnTo>
                  <a:lnTo>
                    <a:pt x="70" y="296"/>
                  </a:lnTo>
                  <a:lnTo>
                    <a:pt x="70" y="296"/>
                  </a:lnTo>
                  <a:lnTo>
                    <a:pt x="58" y="286"/>
                  </a:lnTo>
                  <a:lnTo>
                    <a:pt x="58" y="286"/>
                  </a:lnTo>
                  <a:lnTo>
                    <a:pt x="54" y="280"/>
                  </a:lnTo>
                  <a:lnTo>
                    <a:pt x="54" y="280"/>
                  </a:lnTo>
                  <a:lnTo>
                    <a:pt x="48" y="274"/>
                  </a:lnTo>
                  <a:lnTo>
                    <a:pt x="48" y="274"/>
                  </a:lnTo>
                  <a:lnTo>
                    <a:pt x="40" y="266"/>
                  </a:lnTo>
                  <a:lnTo>
                    <a:pt x="40" y="266"/>
                  </a:lnTo>
                  <a:lnTo>
                    <a:pt x="34" y="258"/>
                  </a:lnTo>
                  <a:lnTo>
                    <a:pt x="34" y="258"/>
                  </a:lnTo>
                  <a:lnTo>
                    <a:pt x="28" y="248"/>
                  </a:lnTo>
                  <a:lnTo>
                    <a:pt x="28" y="248"/>
                  </a:lnTo>
                  <a:lnTo>
                    <a:pt x="22" y="236"/>
                  </a:lnTo>
                  <a:lnTo>
                    <a:pt x="22" y="236"/>
                  </a:lnTo>
                  <a:lnTo>
                    <a:pt x="16" y="222"/>
                  </a:lnTo>
                  <a:lnTo>
                    <a:pt x="10" y="208"/>
                  </a:lnTo>
                  <a:lnTo>
                    <a:pt x="10" y="208"/>
                  </a:lnTo>
                  <a:lnTo>
                    <a:pt x="6" y="194"/>
                  </a:lnTo>
                  <a:lnTo>
                    <a:pt x="2" y="180"/>
                  </a:lnTo>
                  <a:lnTo>
                    <a:pt x="2" y="180"/>
                  </a:lnTo>
                  <a:lnTo>
                    <a:pt x="2" y="164"/>
                  </a:lnTo>
                  <a:lnTo>
                    <a:pt x="0" y="148"/>
                  </a:lnTo>
                  <a:lnTo>
                    <a:pt x="0" y="148"/>
                  </a:lnTo>
                  <a:lnTo>
                    <a:pt x="2" y="132"/>
                  </a:lnTo>
                  <a:lnTo>
                    <a:pt x="2" y="116"/>
                  </a:lnTo>
                  <a:lnTo>
                    <a:pt x="2" y="116"/>
                  </a:lnTo>
                  <a:lnTo>
                    <a:pt x="6" y="100"/>
                  </a:lnTo>
                  <a:lnTo>
                    <a:pt x="10" y="86"/>
                  </a:lnTo>
                  <a:lnTo>
                    <a:pt x="10" y="86"/>
                  </a:lnTo>
                  <a:lnTo>
                    <a:pt x="16" y="72"/>
                  </a:lnTo>
                  <a:lnTo>
                    <a:pt x="22" y="60"/>
                  </a:lnTo>
                  <a:lnTo>
                    <a:pt x="22" y="60"/>
                  </a:lnTo>
                  <a:lnTo>
                    <a:pt x="28" y="48"/>
                  </a:lnTo>
                  <a:lnTo>
                    <a:pt x="28" y="48"/>
                  </a:lnTo>
                  <a:lnTo>
                    <a:pt x="34" y="38"/>
                  </a:lnTo>
                  <a:lnTo>
                    <a:pt x="34" y="38"/>
                  </a:lnTo>
                  <a:lnTo>
                    <a:pt x="40" y="28"/>
                  </a:lnTo>
                  <a:lnTo>
                    <a:pt x="40" y="28"/>
                  </a:lnTo>
                  <a:lnTo>
                    <a:pt x="48" y="20"/>
                  </a:lnTo>
                  <a:lnTo>
                    <a:pt x="48" y="20"/>
                  </a:lnTo>
                  <a:lnTo>
                    <a:pt x="54" y="14"/>
                  </a:lnTo>
                  <a:lnTo>
                    <a:pt x="54" y="14"/>
                  </a:lnTo>
                  <a:lnTo>
                    <a:pt x="58" y="8"/>
                  </a:lnTo>
                  <a:lnTo>
                    <a:pt x="58" y="8"/>
                  </a:lnTo>
                  <a:lnTo>
                    <a:pt x="70" y="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5893" y="1815"/>
              <a:ext cx="68" cy="296"/>
            </a:xfrm>
            <a:custGeom>
              <a:avLst/>
              <a:gdLst>
                <a:gd name="T0" fmla="*/ 68 w 68"/>
                <a:gd name="T1" fmla="*/ 0 h 296"/>
                <a:gd name="T2" fmla="*/ 60 w 68"/>
                <a:gd name="T3" fmla="*/ 10 h 296"/>
                <a:gd name="T4" fmla="*/ 56 w 68"/>
                <a:gd name="T5" fmla="*/ 16 h 296"/>
                <a:gd name="T6" fmla="*/ 52 w 68"/>
                <a:gd name="T7" fmla="*/ 24 h 296"/>
                <a:gd name="T8" fmla="*/ 42 w 68"/>
                <a:gd name="T9" fmla="*/ 42 h 296"/>
                <a:gd name="T10" fmla="*/ 36 w 68"/>
                <a:gd name="T11" fmla="*/ 52 h 296"/>
                <a:gd name="T12" fmla="*/ 32 w 68"/>
                <a:gd name="T13" fmla="*/ 64 h 296"/>
                <a:gd name="T14" fmla="*/ 22 w 68"/>
                <a:gd name="T15" fmla="*/ 90 h 296"/>
                <a:gd name="T16" fmla="*/ 20 w 68"/>
                <a:gd name="T17" fmla="*/ 104 h 296"/>
                <a:gd name="T18" fmla="*/ 18 w 68"/>
                <a:gd name="T19" fmla="*/ 118 h 296"/>
                <a:gd name="T20" fmla="*/ 16 w 68"/>
                <a:gd name="T21" fmla="*/ 148 h 296"/>
                <a:gd name="T22" fmla="*/ 16 w 68"/>
                <a:gd name="T23" fmla="*/ 162 h 296"/>
                <a:gd name="T24" fmla="*/ 18 w 68"/>
                <a:gd name="T25" fmla="*/ 176 h 296"/>
                <a:gd name="T26" fmla="*/ 22 w 68"/>
                <a:gd name="T27" fmla="*/ 204 h 296"/>
                <a:gd name="T28" fmla="*/ 26 w 68"/>
                <a:gd name="T29" fmla="*/ 218 h 296"/>
                <a:gd name="T30" fmla="*/ 32 w 68"/>
                <a:gd name="T31" fmla="*/ 230 h 296"/>
                <a:gd name="T32" fmla="*/ 36 w 68"/>
                <a:gd name="T33" fmla="*/ 242 h 296"/>
                <a:gd name="T34" fmla="*/ 42 w 68"/>
                <a:gd name="T35" fmla="*/ 252 h 296"/>
                <a:gd name="T36" fmla="*/ 52 w 68"/>
                <a:gd name="T37" fmla="*/ 270 h 296"/>
                <a:gd name="T38" fmla="*/ 56 w 68"/>
                <a:gd name="T39" fmla="*/ 278 h 296"/>
                <a:gd name="T40" fmla="*/ 60 w 68"/>
                <a:gd name="T41" fmla="*/ 284 h 296"/>
                <a:gd name="T42" fmla="*/ 68 w 68"/>
                <a:gd name="T43" fmla="*/ 296 h 296"/>
                <a:gd name="T44" fmla="*/ 58 w 68"/>
                <a:gd name="T45" fmla="*/ 286 h 296"/>
                <a:gd name="T46" fmla="*/ 52 w 68"/>
                <a:gd name="T47" fmla="*/ 280 h 296"/>
                <a:gd name="T48" fmla="*/ 46 w 68"/>
                <a:gd name="T49" fmla="*/ 274 h 296"/>
                <a:gd name="T50" fmla="*/ 40 w 68"/>
                <a:gd name="T51" fmla="*/ 266 h 296"/>
                <a:gd name="T52" fmla="*/ 34 w 68"/>
                <a:gd name="T53" fmla="*/ 258 h 296"/>
                <a:gd name="T54" fmla="*/ 26 w 68"/>
                <a:gd name="T55" fmla="*/ 248 h 296"/>
                <a:gd name="T56" fmla="*/ 20 w 68"/>
                <a:gd name="T57" fmla="*/ 236 h 296"/>
                <a:gd name="T58" fmla="*/ 14 w 68"/>
                <a:gd name="T59" fmla="*/ 222 h 296"/>
                <a:gd name="T60" fmla="*/ 10 w 68"/>
                <a:gd name="T61" fmla="*/ 208 h 296"/>
                <a:gd name="T62" fmla="*/ 2 w 68"/>
                <a:gd name="T63" fmla="*/ 180 h 296"/>
                <a:gd name="T64" fmla="*/ 0 w 68"/>
                <a:gd name="T65" fmla="*/ 164 h 296"/>
                <a:gd name="T66" fmla="*/ 0 w 68"/>
                <a:gd name="T67" fmla="*/ 148 h 296"/>
                <a:gd name="T68" fmla="*/ 2 w 68"/>
                <a:gd name="T69" fmla="*/ 116 h 296"/>
                <a:gd name="T70" fmla="*/ 6 w 68"/>
                <a:gd name="T71" fmla="*/ 100 h 296"/>
                <a:gd name="T72" fmla="*/ 10 w 68"/>
                <a:gd name="T73" fmla="*/ 86 h 296"/>
                <a:gd name="T74" fmla="*/ 20 w 68"/>
                <a:gd name="T75" fmla="*/ 60 h 296"/>
                <a:gd name="T76" fmla="*/ 26 w 68"/>
                <a:gd name="T77" fmla="*/ 48 h 296"/>
                <a:gd name="T78" fmla="*/ 34 w 68"/>
                <a:gd name="T79" fmla="*/ 38 h 296"/>
                <a:gd name="T80" fmla="*/ 40 w 68"/>
                <a:gd name="T81" fmla="*/ 28 h 296"/>
                <a:gd name="T82" fmla="*/ 46 w 68"/>
                <a:gd name="T83" fmla="*/ 20 h 296"/>
                <a:gd name="T84" fmla="*/ 52 w 68"/>
                <a:gd name="T85" fmla="*/ 14 h 296"/>
                <a:gd name="T86" fmla="*/ 58 w 68"/>
                <a:gd name="T87" fmla="*/ 8 h 296"/>
                <a:gd name="T88" fmla="*/ 68 w 68"/>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 h="296">
                  <a:moveTo>
                    <a:pt x="68" y="0"/>
                  </a:moveTo>
                  <a:lnTo>
                    <a:pt x="68" y="0"/>
                  </a:lnTo>
                  <a:lnTo>
                    <a:pt x="60" y="10"/>
                  </a:lnTo>
                  <a:lnTo>
                    <a:pt x="60" y="10"/>
                  </a:lnTo>
                  <a:lnTo>
                    <a:pt x="56" y="16"/>
                  </a:lnTo>
                  <a:lnTo>
                    <a:pt x="56" y="16"/>
                  </a:lnTo>
                  <a:lnTo>
                    <a:pt x="52" y="24"/>
                  </a:lnTo>
                  <a:lnTo>
                    <a:pt x="52" y="24"/>
                  </a:lnTo>
                  <a:lnTo>
                    <a:pt x="42" y="42"/>
                  </a:lnTo>
                  <a:lnTo>
                    <a:pt x="42" y="42"/>
                  </a:lnTo>
                  <a:lnTo>
                    <a:pt x="36" y="52"/>
                  </a:lnTo>
                  <a:lnTo>
                    <a:pt x="36" y="52"/>
                  </a:lnTo>
                  <a:lnTo>
                    <a:pt x="32" y="64"/>
                  </a:lnTo>
                  <a:lnTo>
                    <a:pt x="32" y="64"/>
                  </a:lnTo>
                  <a:lnTo>
                    <a:pt x="26" y="76"/>
                  </a:lnTo>
                  <a:lnTo>
                    <a:pt x="22" y="90"/>
                  </a:lnTo>
                  <a:lnTo>
                    <a:pt x="22" y="90"/>
                  </a:lnTo>
                  <a:lnTo>
                    <a:pt x="20" y="104"/>
                  </a:lnTo>
                  <a:lnTo>
                    <a:pt x="18" y="118"/>
                  </a:lnTo>
                  <a:lnTo>
                    <a:pt x="18" y="118"/>
                  </a:lnTo>
                  <a:lnTo>
                    <a:pt x="16" y="132"/>
                  </a:lnTo>
                  <a:lnTo>
                    <a:pt x="16" y="148"/>
                  </a:lnTo>
                  <a:lnTo>
                    <a:pt x="16" y="148"/>
                  </a:lnTo>
                  <a:lnTo>
                    <a:pt x="16" y="162"/>
                  </a:lnTo>
                  <a:lnTo>
                    <a:pt x="18" y="176"/>
                  </a:lnTo>
                  <a:lnTo>
                    <a:pt x="18" y="176"/>
                  </a:lnTo>
                  <a:lnTo>
                    <a:pt x="20" y="192"/>
                  </a:lnTo>
                  <a:lnTo>
                    <a:pt x="22" y="204"/>
                  </a:lnTo>
                  <a:lnTo>
                    <a:pt x="22" y="204"/>
                  </a:lnTo>
                  <a:lnTo>
                    <a:pt x="26" y="218"/>
                  </a:lnTo>
                  <a:lnTo>
                    <a:pt x="26" y="218"/>
                  </a:lnTo>
                  <a:lnTo>
                    <a:pt x="32" y="230"/>
                  </a:lnTo>
                  <a:lnTo>
                    <a:pt x="32" y="230"/>
                  </a:lnTo>
                  <a:lnTo>
                    <a:pt x="36" y="242"/>
                  </a:lnTo>
                  <a:lnTo>
                    <a:pt x="36" y="242"/>
                  </a:lnTo>
                  <a:lnTo>
                    <a:pt x="42" y="252"/>
                  </a:lnTo>
                  <a:lnTo>
                    <a:pt x="42" y="252"/>
                  </a:lnTo>
                  <a:lnTo>
                    <a:pt x="52" y="270"/>
                  </a:lnTo>
                  <a:lnTo>
                    <a:pt x="52" y="270"/>
                  </a:lnTo>
                  <a:lnTo>
                    <a:pt x="56" y="278"/>
                  </a:lnTo>
                  <a:lnTo>
                    <a:pt x="56" y="278"/>
                  </a:lnTo>
                  <a:lnTo>
                    <a:pt x="60" y="284"/>
                  </a:lnTo>
                  <a:lnTo>
                    <a:pt x="60" y="284"/>
                  </a:lnTo>
                  <a:lnTo>
                    <a:pt x="68" y="296"/>
                  </a:lnTo>
                  <a:lnTo>
                    <a:pt x="68" y="296"/>
                  </a:lnTo>
                  <a:lnTo>
                    <a:pt x="58" y="286"/>
                  </a:lnTo>
                  <a:lnTo>
                    <a:pt x="58" y="286"/>
                  </a:lnTo>
                  <a:lnTo>
                    <a:pt x="52" y="280"/>
                  </a:lnTo>
                  <a:lnTo>
                    <a:pt x="52" y="280"/>
                  </a:lnTo>
                  <a:lnTo>
                    <a:pt x="46" y="274"/>
                  </a:lnTo>
                  <a:lnTo>
                    <a:pt x="46" y="274"/>
                  </a:lnTo>
                  <a:lnTo>
                    <a:pt x="40" y="266"/>
                  </a:lnTo>
                  <a:lnTo>
                    <a:pt x="40" y="266"/>
                  </a:lnTo>
                  <a:lnTo>
                    <a:pt x="34" y="258"/>
                  </a:lnTo>
                  <a:lnTo>
                    <a:pt x="34" y="258"/>
                  </a:lnTo>
                  <a:lnTo>
                    <a:pt x="26" y="248"/>
                  </a:lnTo>
                  <a:lnTo>
                    <a:pt x="26" y="248"/>
                  </a:lnTo>
                  <a:lnTo>
                    <a:pt x="20" y="236"/>
                  </a:lnTo>
                  <a:lnTo>
                    <a:pt x="20" y="236"/>
                  </a:lnTo>
                  <a:lnTo>
                    <a:pt x="14" y="222"/>
                  </a:lnTo>
                  <a:lnTo>
                    <a:pt x="10" y="208"/>
                  </a:lnTo>
                  <a:lnTo>
                    <a:pt x="10" y="208"/>
                  </a:lnTo>
                  <a:lnTo>
                    <a:pt x="6" y="194"/>
                  </a:lnTo>
                  <a:lnTo>
                    <a:pt x="2" y="180"/>
                  </a:lnTo>
                  <a:lnTo>
                    <a:pt x="2" y="180"/>
                  </a:lnTo>
                  <a:lnTo>
                    <a:pt x="0" y="164"/>
                  </a:lnTo>
                  <a:lnTo>
                    <a:pt x="0" y="148"/>
                  </a:lnTo>
                  <a:lnTo>
                    <a:pt x="0" y="148"/>
                  </a:lnTo>
                  <a:lnTo>
                    <a:pt x="0" y="132"/>
                  </a:lnTo>
                  <a:lnTo>
                    <a:pt x="2" y="116"/>
                  </a:lnTo>
                  <a:lnTo>
                    <a:pt x="2" y="116"/>
                  </a:lnTo>
                  <a:lnTo>
                    <a:pt x="6" y="100"/>
                  </a:lnTo>
                  <a:lnTo>
                    <a:pt x="10" y="86"/>
                  </a:lnTo>
                  <a:lnTo>
                    <a:pt x="10" y="86"/>
                  </a:lnTo>
                  <a:lnTo>
                    <a:pt x="14" y="72"/>
                  </a:lnTo>
                  <a:lnTo>
                    <a:pt x="20" y="60"/>
                  </a:lnTo>
                  <a:lnTo>
                    <a:pt x="20" y="60"/>
                  </a:lnTo>
                  <a:lnTo>
                    <a:pt x="26" y="48"/>
                  </a:lnTo>
                  <a:lnTo>
                    <a:pt x="26" y="48"/>
                  </a:lnTo>
                  <a:lnTo>
                    <a:pt x="34" y="38"/>
                  </a:lnTo>
                  <a:lnTo>
                    <a:pt x="34" y="38"/>
                  </a:lnTo>
                  <a:lnTo>
                    <a:pt x="40" y="28"/>
                  </a:lnTo>
                  <a:lnTo>
                    <a:pt x="40" y="28"/>
                  </a:lnTo>
                  <a:lnTo>
                    <a:pt x="46" y="20"/>
                  </a:lnTo>
                  <a:lnTo>
                    <a:pt x="46" y="20"/>
                  </a:lnTo>
                  <a:lnTo>
                    <a:pt x="52" y="14"/>
                  </a:lnTo>
                  <a:lnTo>
                    <a:pt x="52" y="14"/>
                  </a:lnTo>
                  <a:lnTo>
                    <a:pt x="58" y="8"/>
                  </a:lnTo>
                  <a:lnTo>
                    <a:pt x="58" y="8"/>
                  </a:lnTo>
                  <a:lnTo>
                    <a:pt x="68" y="0"/>
                  </a:lnTo>
                  <a:lnTo>
                    <a:pt x="6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5769" y="1815"/>
              <a:ext cx="70" cy="296"/>
            </a:xfrm>
            <a:custGeom>
              <a:avLst/>
              <a:gdLst>
                <a:gd name="T0" fmla="*/ 70 w 70"/>
                <a:gd name="T1" fmla="*/ 0 h 296"/>
                <a:gd name="T2" fmla="*/ 62 w 70"/>
                <a:gd name="T3" fmla="*/ 10 h 296"/>
                <a:gd name="T4" fmla="*/ 58 w 70"/>
                <a:gd name="T5" fmla="*/ 16 h 296"/>
                <a:gd name="T6" fmla="*/ 52 w 70"/>
                <a:gd name="T7" fmla="*/ 24 h 296"/>
                <a:gd name="T8" fmla="*/ 42 w 70"/>
                <a:gd name="T9" fmla="*/ 42 h 296"/>
                <a:gd name="T10" fmla="*/ 38 w 70"/>
                <a:gd name="T11" fmla="*/ 52 h 296"/>
                <a:gd name="T12" fmla="*/ 32 w 70"/>
                <a:gd name="T13" fmla="*/ 64 h 296"/>
                <a:gd name="T14" fmla="*/ 24 w 70"/>
                <a:gd name="T15" fmla="*/ 90 h 296"/>
                <a:gd name="T16" fmla="*/ 22 w 70"/>
                <a:gd name="T17" fmla="*/ 104 h 296"/>
                <a:gd name="T18" fmla="*/ 18 w 70"/>
                <a:gd name="T19" fmla="*/ 118 h 296"/>
                <a:gd name="T20" fmla="*/ 16 w 70"/>
                <a:gd name="T21" fmla="*/ 148 h 296"/>
                <a:gd name="T22" fmla="*/ 18 w 70"/>
                <a:gd name="T23" fmla="*/ 162 h 296"/>
                <a:gd name="T24" fmla="*/ 18 w 70"/>
                <a:gd name="T25" fmla="*/ 176 h 296"/>
                <a:gd name="T26" fmla="*/ 24 w 70"/>
                <a:gd name="T27" fmla="*/ 204 h 296"/>
                <a:gd name="T28" fmla="*/ 28 w 70"/>
                <a:gd name="T29" fmla="*/ 218 h 296"/>
                <a:gd name="T30" fmla="*/ 32 w 70"/>
                <a:gd name="T31" fmla="*/ 230 h 296"/>
                <a:gd name="T32" fmla="*/ 38 w 70"/>
                <a:gd name="T33" fmla="*/ 242 h 296"/>
                <a:gd name="T34" fmla="*/ 42 w 70"/>
                <a:gd name="T35" fmla="*/ 252 h 296"/>
                <a:gd name="T36" fmla="*/ 52 w 70"/>
                <a:gd name="T37" fmla="*/ 270 h 296"/>
                <a:gd name="T38" fmla="*/ 58 w 70"/>
                <a:gd name="T39" fmla="*/ 278 h 296"/>
                <a:gd name="T40" fmla="*/ 62 w 70"/>
                <a:gd name="T41" fmla="*/ 284 h 296"/>
                <a:gd name="T42" fmla="*/ 70 w 70"/>
                <a:gd name="T43" fmla="*/ 296 h 296"/>
                <a:gd name="T44" fmla="*/ 60 w 70"/>
                <a:gd name="T45" fmla="*/ 286 h 296"/>
                <a:gd name="T46" fmla="*/ 54 w 70"/>
                <a:gd name="T47" fmla="*/ 280 h 296"/>
                <a:gd name="T48" fmla="*/ 48 w 70"/>
                <a:gd name="T49" fmla="*/ 274 h 296"/>
                <a:gd name="T50" fmla="*/ 42 w 70"/>
                <a:gd name="T51" fmla="*/ 266 h 296"/>
                <a:gd name="T52" fmla="*/ 34 w 70"/>
                <a:gd name="T53" fmla="*/ 258 h 296"/>
                <a:gd name="T54" fmla="*/ 28 w 70"/>
                <a:gd name="T55" fmla="*/ 248 h 296"/>
                <a:gd name="T56" fmla="*/ 22 w 70"/>
                <a:gd name="T57" fmla="*/ 236 h 296"/>
                <a:gd name="T58" fmla="*/ 16 w 70"/>
                <a:gd name="T59" fmla="*/ 222 h 296"/>
                <a:gd name="T60" fmla="*/ 10 w 70"/>
                <a:gd name="T61" fmla="*/ 208 h 296"/>
                <a:gd name="T62" fmla="*/ 4 w 70"/>
                <a:gd name="T63" fmla="*/ 180 h 296"/>
                <a:gd name="T64" fmla="*/ 2 w 70"/>
                <a:gd name="T65" fmla="*/ 164 h 296"/>
                <a:gd name="T66" fmla="*/ 0 w 70"/>
                <a:gd name="T67" fmla="*/ 148 h 296"/>
                <a:gd name="T68" fmla="*/ 4 w 70"/>
                <a:gd name="T69" fmla="*/ 116 h 296"/>
                <a:gd name="T70" fmla="*/ 6 w 70"/>
                <a:gd name="T71" fmla="*/ 100 h 296"/>
                <a:gd name="T72" fmla="*/ 10 w 70"/>
                <a:gd name="T73" fmla="*/ 86 h 296"/>
                <a:gd name="T74" fmla="*/ 22 w 70"/>
                <a:gd name="T75" fmla="*/ 60 h 296"/>
                <a:gd name="T76" fmla="*/ 28 w 70"/>
                <a:gd name="T77" fmla="*/ 48 h 296"/>
                <a:gd name="T78" fmla="*/ 34 w 70"/>
                <a:gd name="T79" fmla="*/ 38 h 296"/>
                <a:gd name="T80" fmla="*/ 42 w 70"/>
                <a:gd name="T81" fmla="*/ 28 h 296"/>
                <a:gd name="T82" fmla="*/ 48 w 70"/>
                <a:gd name="T83" fmla="*/ 20 h 296"/>
                <a:gd name="T84" fmla="*/ 54 w 70"/>
                <a:gd name="T85" fmla="*/ 14 h 296"/>
                <a:gd name="T86" fmla="*/ 60 w 70"/>
                <a:gd name="T87" fmla="*/ 8 h 296"/>
                <a:gd name="T88" fmla="*/ 70 w 7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 h="296">
                  <a:moveTo>
                    <a:pt x="70" y="0"/>
                  </a:moveTo>
                  <a:lnTo>
                    <a:pt x="70" y="0"/>
                  </a:lnTo>
                  <a:lnTo>
                    <a:pt x="62" y="10"/>
                  </a:lnTo>
                  <a:lnTo>
                    <a:pt x="62" y="10"/>
                  </a:lnTo>
                  <a:lnTo>
                    <a:pt x="58" y="16"/>
                  </a:lnTo>
                  <a:lnTo>
                    <a:pt x="58" y="16"/>
                  </a:lnTo>
                  <a:lnTo>
                    <a:pt x="52" y="24"/>
                  </a:lnTo>
                  <a:lnTo>
                    <a:pt x="52" y="24"/>
                  </a:lnTo>
                  <a:lnTo>
                    <a:pt x="42" y="42"/>
                  </a:lnTo>
                  <a:lnTo>
                    <a:pt x="42" y="42"/>
                  </a:lnTo>
                  <a:lnTo>
                    <a:pt x="38" y="52"/>
                  </a:lnTo>
                  <a:lnTo>
                    <a:pt x="38" y="52"/>
                  </a:lnTo>
                  <a:lnTo>
                    <a:pt x="32" y="64"/>
                  </a:lnTo>
                  <a:lnTo>
                    <a:pt x="32" y="64"/>
                  </a:lnTo>
                  <a:lnTo>
                    <a:pt x="28" y="76"/>
                  </a:lnTo>
                  <a:lnTo>
                    <a:pt x="24" y="90"/>
                  </a:lnTo>
                  <a:lnTo>
                    <a:pt x="24" y="90"/>
                  </a:lnTo>
                  <a:lnTo>
                    <a:pt x="22" y="104"/>
                  </a:lnTo>
                  <a:lnTo>
                    <a:pt x="18" y="118"/>
                  </a:lnTo>
                  <a:lnTo>
                    <a:pt x="18" y="118"/>
                  </a:lnTo>
                  <a:lnTo>
                    <a:pt x="18" y="132"/>
                  </a:lnTo>
                  <a:lnTo>
                    <a:pt x="16" y="148"/>
                  </a:lnTo>
                  <a:lnTo>
                    <a:pt x="16" y="148"/>
                  </a:lnTo>
                  <a:lnTo>
                    <a:pt x="18" y="162"/>
                  </a:lnTo>
                  <a:lnTo>
                    <a:pt x="18" y="176"/>
                  </a:lnTo>
                  <a:lnTo>
                    <a:pt x="18" y="176"/>
                  </a:lnTo>
                  <a:lnTo>
                    <a:pt x="22" y="192"/>
                  </a:lnTo>
                  <a:lnTo>
                    <a:pt x="24" y="204"/>
                  </a:lnTo>
                  <a:lnTo>
                    <a:pt x="24" y="204"/>
                  </a:lnTo>
                  <a:lnTo>
                    <a:pt x="28" y="218"/>
                  </a:lnTo>
                  <a:lnTo>
                    <a:pt x="28" y="218"/>
                  </a:lnTo>
                  <a:lnTo>
                    <a:pt x="32" y="230"/>
                  </a:lnTo>
                  <a:lnTo>
                    <a:pt x="32" y="230"/>
                  </a:lnTo>
                  <a:lnTo>
                    <a:pt x="38" y="242"/>
                  </a:lnTo>
                  <a:lnTo>
                    <a:pt x="38" y="242"/>
                  </a:lnTo>
                  <a:lnTo>
                    <a:pt x="42" y="252"/>
                  </a:lnTo>
                  <a:lnTo>
                    <a:pt x="42" y="252"/>
                  </a:lnTo>
                  <a:lnTo>
                    <a:pt x="52" y="270"/>
                  </a:lnTo>
                  <a:lnTo>
                    <a:pt x="52" y="270"/>
                  </a:lnTo>
                  <a:lnTo>
                    <a:pt x="58" y="278"/>
                  </a:lnTo>
                  <a:lnTo>
                    <a:pt x="58" y="278"/>
                  </a:lnTo>
                  <a:lnTo>
                    <a:pt x="62" y="284"/>
                  </a:lnTo>
                  <a:lnTo>
                    <a:pt x="62" y="284"/>
                  </a:lnTo>
                  <a:lnTo>
                    <a:pt x="70" y="296"/>
                  </a:lnTo>
                  <a:lnTo>
                    <a:pt x="70" y="296"/>
                  </a:lnTo>
                  <a:lnTo>
                    <a:pt x="60" y="286"/>
                  </a:lnTo>
                  <a:lnTo>
                    <a:pt x="60" y="286"/>
                  </a:lnTo>
                  <a:lnTo>
                    <a:pt x="54" y="280"/>
                  </a:lnTo>
                  <a:lnTo>
                    <a:pt x="54" y="280"/>
                  </a:lnTo>
                  <a:lnTo>
                    <a:pt x="48" y="274"/>
                  </a:lnTo>
                  <a:lnTo>
                    <a:pt x="48" y="274"/>
                  </a:lnTo>
                  <a:lnTo>
                    <a:pt x="42" y="266"/>
                  </a:lnTo>
                  <a:lnTo>
                    <a:pt x="42" y="266"/>
                  </a:lnTo>
                  <a:lnTo>
                    <a:pt x="34" y="258"/>
                  </a:lnTo>
                  <a:lnTo>
                    <a:pt x="34" y="258"/>
                  </a:lnTo>
                  <a:lnTo>
                    <a:pt x="28" y="248"/>
                  </a:lnTo>
                  <a:lnTo>
                    <a:pt x="28" y="248"/>
                  </a:lnTo>
                  <a:lnTo>
                    <a:pt x="22" y="236"/>
                  </a:lnTo>
                  <a:lnTo>
                    <a:pt x="22" y="236"/>
                  </a:lnTo>
                  <a:lnTo>
                    <a:pt x="16" y="222"/>
                  </a:lnTo>
                  <a:lnTo>
                    <a:pt x="10" y="208"/>
                  </a:lnTo>
                  <a:lnTo>
                    <a:pt x="10" y="208"/>
                  </a:lnTo>
                  <a:lnTo>
                    <a:pt x="6" y="194"/>
                  </a:lnTo>
                  <a:lnTo>
                    <a:pt x="4" y="180"/>
                  </a:lnTo>
                  <a:lnTo>
                    <a:pt x="4" y="180"/>
                  </a:lnTo>
                  <a:lnTo>
                    <a:pt x="2" y="164"/>
                  </a:lnTo>
                  <a:lnTo>
                    <a:pt x="0" y="148"/>
                  </a:lnTo>
                  <a:lnTo>
                    <a:pt x="0" y="148"/>
                  </a:lnTo>
                  <a:lnTo>
                    <a:pt x="2" y="132"/>
                  </a:lnTo>
                  <a:lnTo>
                    <a:pt x="4" y="116"/>
                  </a:lnTo>
                  <a:lnTo>
                    <a:pt x="4" y="116"/>
                  </a:lnTo>
                  <a:lnTo>
                    <a:pt x="6" y="100"/>
                  </a:lnTo>
                  <a:lnTo>
                    <a:pt x="10" y="86"/>
                  </a:lnTo>
                  <a:lnTo>
                    <a:pt x="10" y="86"/>
                  </a:lnTo>
                  <a:lnTo>
                    <a:pt x="16" y="72"/>
                  </a:lnTo>
                  <a:lnTo>
                    <a:pt x="22" y="60"/>
                  </a:lnTo>
                  <a:lnTo>
                    <a:pt x="22" y="60"/>
                  </a:lnTo>
                  <a:lnTo>
                    <a:pt x="28" y="48"/>
                  </a:lnTo>
                  <a:lnTo>
                    <a:pt x="28" y="48"/>
                  </a:lnTo>
                  <a:lnTo>
                    <a:pt x="34" y="38"/>
                  </a:lnTo>
                  <a:lnTo>
                    <a:pt x="34" y="38"/>
                  </a:lnTo>
                  <a:lnTo>
                    <a:pt x="42" y="28"/>
                  </a:lnTo>
                  <a:lnTo>
                    <a:pt x="42" y="28"/>
                  </a:lnTo>
                  <a:lnTo>
                    <a:pt x="48" y="20"/>
                  </a:lnTo>
                  <a:lnTo>
                    <a:pt x="48" y="20"/>
                  </a:lnTo>
                  <a:lnTo>
                    <a:pt x="54" y="14"/>
                  </a:lnTo>
                  <a:lnTo>
                    <a:pt x="54" y="14"/>
                  </a:lnTo>
                  <a:lnTo>
                    <a:pt x="60" y="8"/>
                  </a:lnTo>
                  <a:lnTo>
                    <a:pt x="60" y="8"/>
                  </a:lnTo>
                  <a:lnTo>
                    <a:pt x="70" y="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2643" y="1865"/>
              <a:ext cx="114" cy="286"/>
            </a:xfrm>
            <a:custGeom>
              <a:avLst/>
              <a:gdLst>
                <a:gd name="T0" fmla="*/ 80 w 114"/>
                <a:gd name="T1" fmla="*/ 286 h 286"/>
                <a:gd name="T2" fmla="*/ 84 w 114"/>
                <a:gd name="T3" fmla="*/ 272 h 286"/>
                <a:gd name="T4" fmla="*/ 86 w 114"/>
                <a:gd name="T5" fmla="*/ 266 h 286"/>
                <a:gd name="T6" fmla="*/ 90 w 114"/>
                <a:gd name="T7" fmla="*/ 258 h 286"/>
                <a:gd name="T8" fmla="*/ 94 w 114"/>
                <a:gd name="T9" fmla="*/ 238 h 286"/>
                <a:gd name="T10" fmla="*/ 96 w 114"/>
                <a:gd name="T11" fmla="*/ 226 h 286"/>
                <a:gd name="T12" fmla="*/ 98 w 114"/>
                <a:gd name="T13" fmla="*/ 214 h 286"/>
                <a:gd name="T14" fmla="*/ 100 w 114"/>
                <a:gd name="T15" fmla="*/ 186 h 286"/>
                <a:gd name="T16" fmla="*/ 98 w 114"/>
                <a:gd name="T17" fmla="*/ 172 h 286"/>
                <a:gd name="T18" fmla="*/ 96 w 114"/>
                <a:gd name="T19" fmla="*/ 158 h 286"/>
                <a:gd name="T20" fmla="*/ 90 w 114"/>
                <a:gd name="T21" fmla="*/ 130 h 286"/>
                <a:gd name="T22" fmla="*/ 86 w 114"/>
                <a:gd name="T23" fmla="*/ 116 h 286"/>
                <a:gd name="T24" fmla="*/ 80 w 114"/>
                <a:gd name="T25" fmla="*/ 102 h 286"/>
                <a:gd name="T26" fmla="*/ 68 w 114"/>
                <a:gd name="T27" fmla="*/ 76 h 286"/>
                <a:gd name="T28" fmla="*/ 60 w 114"/>
                <a:gd name="T29" fmla="*/ 64 h 286"/>
                <a:gd name="T30" fmla="*/ 52 w 114"/>
                <a:gd name="T31" fmla="*/ 54 h 286"/>
                <a:gd name="T32" fmla="*/ 46 w 114"/>
                <a:gd name="T33" fmla="*/ 44 h 286"/>
                <a:gd name="T34" fmla="*/ 38 w 114"/>
                <a:gd name="T35" fmla="*/ 34 h 286"/>
                <a:gd name="T36" fmla="*/ 22 w 114"/>
                <a:gd name="T37" fmla="*/ 20 h 286"/>
                <a:gd name="T38" fmla="*/ 16 w 114"/>
                <a:gd name="T39" fmla="*/ 14 h 286"/>
                <a:gd name="T40" fmla="*/ 10 w 114"/>
                <a:gd name="T41" fmla="*/ 10 h 286"/>
                <a:gd name="T42" fmla="*/ 0 w 114"/>
                <a:gd name="T43" fmla="*/ 0 h 286"/>
                <a:gd name="T44" fmla="*/ 12 w 114"/>
                <a:gd name="T45" fmla="*/ 8 h 286"/>
                <a:gd name="T46" fmla="*/ 18 w 114"/>
                <a:gd name="T47" fmla="*/ 10 h 286"/>
                <a:gd name="T48" fmla="*/ 26 w 114"/>
                <a:gd name="T49" fmla="*/ 16 h 286"/>
                <a:gd name="T50" fmla="*/ 34 w 114"/>
                <a:gd name="T51" fmla="*/ 22 h 286"/>
                <a:gd name="T52" fmla="*/ 44 w 114"/>
                <a:gd name="T53" fmla="*/ 28 h 286"/>
                <a:gd name="T54" fmla="*/ 54 w 114"/>
                <a:gd name="T55" fmla="*/ 36 h 286"/>
                <a:gd name="T56" fmla="*/ 62 w 114"/>
                <a:gd name="T57" fmla="*/ 46 h 286"/>
                <a:gd name="T58" fmla="*/ 72 w 114"/>
                <a:gd name="T59" fmla="*/ 56 h 286"/>
                <a:gd name="T60" fmla="*/ 80 w 114"/>
                <a:gd name="T61" fmla="*/ 68 h 286"/>
                <a:gd name="T62" fmla="*/ 94 w 114"/>
                <a:gd name="T63" fmla="*/ 96 h 286"/>
                <a:gd name="T64" fmla="*/ 100 w 114"/>
                <a:gd name="T65" fmla="*/ 110 h 286"/>
                <a:gd name="T66" fmla="*/ 106 w 114"/>
                <a:gd name="T67" fmla="*/ 124 h 286"/>
                <a:gd name="T68" fmla="*/ 112 w 114"/>
                <a:gd name="T69" fmla="*/ 156 h 286"/>
                <a:gd name="T70" fmla="*/ 114 w 114"/>
                <a:gd name="T71" fmla="*/ 172 h 286"/>
                <a:gd name="T72" fmla="*/ 114 w 114"/>
                <a:gd name="T73" fmla="*/ 186 h 286"/>
                <a:gd name="T74" fmla="*/ 110 w 114"/>
                <a:gd name="T75" fmla="*/ 216 h 286"/>
                <a:gd name="T76" fmla="*/ 106 w 114"/>
                <a:gd name="T77" fmla="*/ 228 h 286"/>
                <a:gd name="T78" fmla="*/ 102 w 114"/>
                <a:gd name="T79" fmla="*/ 240 h 286"/>
                <a:gd name="T80" fmla="*/ 98 w 114"/>
                <a:gd name="T81" fmla="*/ 250 h 286"/>
                <a:gd name="T82" fmla="*/ 94 w 114"/>
                <a:gd name="T83" fmla="*/ 260 h 286"/>
                <a:gd name="T84" fmla="*/ 90 w 114"/>
                <a:gd name="T85" fmla="*/ 268 h 286"/>
                <a:gd name="T86" fmla="*/ 86 w 114"/>
                <a:gd name="T87" fmla="*/ 274 h 286"/>
                <a:gd name="T88" fmla="*/ 80 w 114"/>
                <a:gd name="T8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 h="286">
                  <a:moveTo>
                    <a:pt x="80" y="286"/>
                  </a:moveTo>
                  <a:lnTo>
                    <a:pt x="80" y="286"/>
                  </a:lnTo>
                  <a:lnTo>
                    <a:pt x="84" y="272"/>
                  </a:lnTo>
                  <a:lnTo>
                    <a:pt x="84" y="272"/>
                  </a:lnTo>
                  <a:lnTo>
                    <a:pt x="86" y="266"/>
                  </a:lnTo>
                  <a:lnTo>
                    <a:pt x="86" y="266"/>
                  </a:lnTo>
                  <a:lnTo>
                    <a:pt x="90" y="258"/>
                  </a:lnTo>
                  <a:lnTo>
                    <a:pt x="90" y="258"/>
                  </a:lnTo>
                  <a:lnTo>
                    <a:pt x="94" y="238"/>
                  </a:lnTo>
                  <a:lnTo>
                    <a:pt x="94" y="238"/>
                  </a:lnTo>
                  <a:lnTo>
                    <a:pt x="96" y="226"/>
                  </a:lnTo>
                  <a:lnTo>
                    <a:pt x="96" y="226"/>
                  </a:lnTo>
                  <a:lnTo>
                    <a:pt x="98" y="214"/>
                  </a:lnTo>
                  <a:lnTo>
                    <a:pt x="98" y="214"/>
                  </a:lnTo>
                  <a:lnTo>
                    <a:pt x="98" y="200"/>
                  </a:lnTo>
                  <a:lnTo>
                    <a:pt x="100" y="186"/>
                  </a:lnTo>
                  <a:lnTo>
                    <a:pt x="100" y="186"/>
                  </a:lnTo>
                  <a:lnTo>
                    <a:pt x="98" y="172"/>
                  </a:lnTo>
                  <a:lnTo>
                    <a:pt x="96" y="158"/>
                  </a:lnTo>
                  <a:lnTo>
                    <a:pt x="96" y="158"/>
                  </a:lnTo>
                  <a:lnTo>
                    <a:pt x="94" y="144"/>
                  </a:lnTo>
                  <a:lnTo>
                    <a:pt x="90" y="130"/>
                  </a:lnTo>
                  <a:lnTo>
                    <a:pt x="90" y="130"/>
                  </a:lnTo>
                  <a:lnTo>
                    <a:pt x="86" y="116"/>
                  </a:lnTo>
                  <a:lnTo>
                    <a:pt x="80" y="102"/>
                  </a:lnTo>
                  <a:lnTo>
                    <a:pt x="80" y="102"/>
                  </a:lnTo>
                  <a:lnTo>
                    <a:pt x="74" y="88"/>
                  </a:lnTo>
                  <a:lnTo>
                    <a:pt x="68" y="76"/>
                  </a:lnTo>
                  <a:lnTo>
                    <a:pt x="68" y="76"/>
                  </a:lnTo>
                  <a:lnTo>
                    <a:pt x="60" y="64"/>
                  </a:lnTo>
                  <a:lnTo>
                    <a:pt x="60" y="64"/>
                  </a:lnTo>
                  <a:lnTo>
                    <a:pt x="52" y="54"/>
                  </a:lnTo>
                  <a:lnTo>
                    <a:pt x="52" y="54"/>
                  </a:lnTo>
                  <a:lnTo>
                    <a:pt x="46" y="44"/>
                  </a:lnTo>
                  <a:lnTo>
                    <a:pt x="46" y="44"/>
                  </a:lnTo>
                  <a:lnTo>
                    <a:pt x="38" y="34"/>
                  </a:lnTo>
                  <a:lnTo>
                    <a:pt x="38" y="34"/>
                  </a:lnTo>
                  <a:lnTo>
                    <a:pt x="22" y="20"/>
                  </a:lnTo>
                  <a:lnTo>
                    <a:pt x="22" y="20"/>
                  </a:lnTo>
                  <a:lnTo>
                    <a:pt x="16" y="14"/>
                  </a:lnTo>
                  <a:lnTo>
                    <a:pt x="16" y="14"/>
                  </a:lnTo>
                  <a:lnTo>
                    <a:pt x="10" y="10"/>
                  </a:lnTo>
                  <a:lnTo>
                    <a:pt x="10" y="10"/>
                  </a:lnTo>
                  <a:lnTo>
                    <a:pt x="0" y="0"/>
                  </a:lnTo>
                  <a:lnTo>
                    <a:pt x="0" y="0"/>
                  </a:lnTo>
                  <a:lnTo>
                    <a:pt x="12" y="8"/>
                  </a:lnTo>
                  <a:lnTo>
                    <a:pt x="12" y="8"/>
                  </a:lnTo>
                  <a:lnTo>
                    <a:pt x="18" y="10"/>
                  </a:lnTo>
                  <a:lnTo>
                    <a:pt x="18" y="10"/>
                  </a:lnTo>
                  <a:lnTo>
                    <a:pt x="26" y="16"/>
                  </a:lnTo>
                  <a:lnTo>
                    <a:pt x="26" y="16"/>
                  </a:lnTo>
                  <a:lnTo>
                    <a:pt x="34" y="22"/>
                  </a:lnTo>
                  <a:lnTo>
                    <a:pt x="34" y="22"/>
                  </a:lnTo>
                  <a:lnTo>
                    <a:pt x="44" y="28"/>
                  </a:lnTo>
                  <a:lnTo>
                    <a:pt x="44" y="28"/>
                  </a:lnTo>
                  <a:lnTo>
                    <a:pt x="54" y="36"/>
                  </a:lnTo>
                  <a:lnTo>
                    <a:pt x="54" y="36"/>
                  </a:lnTo>
                  <a:lnTo>
                    <a:pt x="62" y="46"/>
                  </a:lnTo>
                  <a:lnTo>
                    <a:pt x="62" y="46"/>
                  </a:lnTo>
                  <a:lnTo>
                    <a:pt x="72" y="56"/>
                  </a:lnTo>
                  <a:lnTo>
                    <a:pt x="80" y="68"/>
                  </a:lnTo>
                  <a:lnTo>
                    <a:pt x="80" y="68"/>
                  </a:lnTo>
                  <a:lnTo>
                    <a:pt x="88" y="82"/>
                  </a:lnTo>
                  <a:lnTo>
                    <a:pt x="94" y="96"/>
                  </a:lnTo>
                  <a:lnTo>
                    <a:pt x="94" y="96"/>
                  </a:lnTo>
                  <a:lnTo>
                    <a:pt x="100" y="110"/>
                  </a:lnTo>
                  <a:lnTo>
                    <a:pt x="106" y="124"/>
                  </a:lnTo>
                  <a:lnTo>
                    <a:pt x="106" y="124"/>
                  </a:lnTo>
                  <a:lnTo>
                    <a:pt x="110" y="140"/>
                  </a:lnTo>
                  <a:lnTo>
                    <a:pt x="112" y="156"/>
                  </a:lnTo>
                  <a:lnTo>
                    <a:pt x="112" y="156"/>
                  </a:lnTo>
                  <a:lnTo>
                    <a:pt x="114" y="172"/>
                  </a:lnTo>
                  <a:lnTo>
                    <a:pt x="114" y="186"/>
                  </a:lnTo>
                  <a:lnTo>
                    <a:pt x="114" y="186"/>
                  </a:lnTo>
                  <a:lnTo>
                    <a:pt x="112" y="202"/>
                  </a:lnTo>
                  <a:lnTo>
                    <a:pt x="110" y="216"/>
                  </a:lnTo>
                  <a:lnTo>
                    <a:pt x="110" y="216"/>
                  </a:lnTo>
                  <a:lnTo>
                    <a:pt x="106" y="228"/>
                  </a:lnTo>
                  <a:lnTo>
                    <a:pt x="106" y="228"/>
                  </a:lnTo>
                  <a:lnTo>
                    <a:pt x="102" y="240"/>
                  </a:lnTo>
                  <a:lnTo>
                    <a:pt x="102" y="240"/>
                  </a:lnTo>
                  <a:lnTo>
                    <a:pt x="98" y="250"/>
                  </a:lnTo>
                  <a:lnTo>
                    <a:pt x="98" y="250"/>
                  </a:lnTo>
                  <a:lnTo>
                    <a:pt x="94" y="260"/>
                  </a:lnTo>
                  <a:lnTo>
                    <a:pt x="94" y="260"/>
                  </a:lnTo>
                  <a:lnTo>
                    <a:pt x="90" y="268"/>
                  </a:lnTo>
                  <a:lnTo>
                    <a:pt x="90" y="268"/>
                  </a:lnTo>
                  <a:lnTo>
                    <a:pt x="86" y="274"/>
                  </a:lnTo>
                  <a:lnTo>
                    <a:pt x="86" y="274"/>
                  </a:lnTo>
                  <a:lnTo>
                    <a:pt x="80" y="286"/>
                  </a:lnTo>
                  <a:lnTo>
                    <a:pt x="80" y="2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2709" y="1825"/>
              <a:ext cx="144" cy="326"/>
            </a:xfrm>
            <a:custGeom>
              <a:avLst/>
              <a:gdLst>
                <a:gd name="T0" fmla="*/ 114 w 144"/>
                <a:gd name="T1" fmla="*/ 326 h 326"/>
                <a:gd name="T2" fmla="*/ 120 w 144"/>
                <a:gd name="T3" fmla="*/ 310 h 326"/>
                <a:gd name="T4" fmla="*/ 122 w 144"/>
                <a:gd name="T5" fmla="*/ 302 h 326"/>
                <a:gd name="T6" fmla="*/ 124 w 144"/>
                <a:gd name="T7" fmla="*/ 292 h 326"/>
                <a:gd name="T8" fmla="*/ 128 w 144"/>
                <a:gd name="T9" fmla="*/ 282 h 326"/>
                <a:gd name="T10" fmla="*/ 130 w 144"/>
                <a:gd name="T11" fmla="*/ 270 h 326"/>
                <a:gd name="T12" fmla="*/ 132 w 144"/>
                <a:gd name="T13" fmla="*/ 256 h 326"/>
                <a:gd name="T14" fmla="*/ 132 w 144"/>
                <a:gd name="T15" fmla="*/ 242 h 326"/>
                <a:gd name="T16" fmla="*/ 132 w 144"/>
                <a:gd name="T17" fmla="*/ 226 h 326"/>
                <a:gd name="T18" fmla="*/ 130 w 144"/>
                <a:gd name="T19" fmla="*/ 210 h 326"/>
                <a:gd name="T20" fmla="*/ 128 w 144"/>
                <a:gd name="T21" fmla="*/ 194 h 326"/>
                <a:gd name="T22" fmla="*/ 122 w 144"/>
                <a:gd name="T23" fmla="*/ 170 h 326"/>
                <a:gd name="T24" fmla="*/ 120 w 144"/>
                <a:gd name="T25" fmla="*/ 160 h 326"/>
                <a:gd name="T26" fmla="*/ 114 w 144"/>
                <a:gd name="T27" fmla="*/ 144 h 326"/>
                <a:gd name="T28" fmla="*/ 108 w 144"/>
                <a:gd name="T29" fmla="*/ 128 h 326"/>
                <a:gd name="T30" fmla="*/ 100 w 144"/>
                <a:gd name="T31" fmla="*/ 114 h 326"/>
                <a:gd name="T32" fmla="*/ 92 w 144"/>
                <a:gd name="T33" fmla="*/ 98 h 326"/>
                <a:gd name="T34" fmla="*/ 82 w 144"/>
                <a:gd name="T35" fmla="*/ 84 h 326"/>
                <a:gd name="T36" fmla="*/ 64 w 144"/>
                <a:gd name="T37" fmla="*/ 60 h 326"/>
                <a:gd name="T38" fmla="*/ 54 w 144"/>
                <a:gd name="T39" fmla="*/ 48 h 326"/>
                <a:gd name="T40" fmla="*/ 44 w 144"/>
                <a:gd name="T41" fmla="*/ 38 h 326"/>
                <a:gd name="T42" fmla="*/ 26 w 144"/>
                <a:gd name="T43" fmla="*/ 22 h 326"/>
                <a:gd name="T44" fmla="*/ 20 w 144"/>
                <a:gd name="T45" fmla="*/ 14 h 326"/>
                <a:gd name="T46" fmla="*/ 12 w 144"/>
                <a:gd name="T47" fmla="*/ 10 h 326"/>
                <a:gd name="T48" fmla="*/ 0 w 144"/>
                <a:gd name="T49" fmla="*/ 0 h 326"/>
                <a:gd name="T50" fmla="*/ 14 w 144"/>
                <a:gd name="T51" fmla="*/ 8 h 326"/>
                <a:gd name="T52" fmla="*/ 22 w 144"/>
                <a:gd name="T53" fmla="*/ 12 h 326"/>
                <a:gd name="T54" fmla="*/ 30 w 144"/>
                <a:gd name="T55" fmla="*/ 16 h 326"/>
                <a:gd name="T56" fmla="*/ 40 w 144"/>
                <a:gd name="T57" fmla="*/ 24 h 326"/>
                <a:gd name="T58" fmla="*/ 50 w 144"/>
                <a:gd name="T59" fmla="*/ 32 h 326"/>
                <a:gd name="T60" fmla="*/ 62 w 144"/>
                <a:gd name="T61" fmla="*/ 40 h 326"/>
                <a:gd name="T62" fmla="*/ 72 w 144"/>
                <a:gd name="T63" fmla="*/ 52 h 326"/>
                <a:gd name="T64" fmla="*/ 84 w 144"/>
                <a:gd name="T65" fmla="*/ 62 h 326"/>
                <a:gd name="T66" fmla="*/ 94 w 144"/>
                <a:gd name="T67" fmla="*/ 76 h 326"/>
                <a:gd name="T68" fmla="*/ 104 w 144"/>
                <a:gd name="T69" fmla="*/ 90 h 326"/>
                <a:gd name="T70" fmla="*/ 114 w 144"/>
                <a:gd name="T71" fmla="*/ 106 h 326"/>
                <a:gd name="T72" fmla="*/ 122 w 144"/>
                <a:gd name="T73" fmla="*/ 122 h 326"/>
                <a:gd name="T74" fmla="*/ 130 w 144"/>
                <a:gd name="T75" fmla="*/ 138 h 326"/>
                <a:gd name="T76" fmla="*/ 136 w 144"/>
                <a:gd name="T77" fmla="*/ 156 h 326"/>
                <a:gd name="T78" fmla="*/ 140 w 144"/>
                <a:gd name="T79" fmla="*/ 174 h 326"/>
                <a:gd name="T80" fmla="*/ 144 w 144"/>
                <a:gd name="T81" fmla="*/ 192 h 326"/>
                <a:gd name="T82" fmla="*/ 144 w 144"/>
                <a:gd name="T83" fmla="*/ 210 h 326"/>
                <a:gd name="T84" fmla="*/ 144 w 144"/>
                <a:gd name="T85" fmla="*/ 226 h 326"/>
                <a:gd name="T86" fmla="*/ 144 w 144"/>
                <a:gd name="T87" fmla="*/ 242 h 326"/>
                <a:gd name="T88" fmla="*/ 142 w 144"/>
                <a:gd name="T89" fmla="*/ 258 h 326"/>
                <a:gd name="T90" fmla="*/ 138 w 144"/>
                <a:gd name="T91" fmla="*/ 272 h 326"/>
                <a:gd name="T92" fmla="*/ 134 w 144"/>
                <a:gd name="T93" fmla="*/ 284 h 326"/>
                <a:gd name="T94" fmla="*/ 130 w 144"/>
                <a:gd name="T95" fmla="*/ 296 h 326"/>
                <a:gd name="T96" fmla="*/ 126 w 144"/>
                <a:gd name="T97" fmla="*/ 304 h 326"/>
                <a:gd name="T98" fmla="*/ 122 w 144"/>
                <a:gd name="T99" fmla="*/ 312 h 326"/>
                <a:gd name="T100" fmla="*/ 114 w 144"/>
                <a:gd name="T101" fmla="*/ 3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326">
                  <a:moveTo>
                    <a:pt x="114" y="326"/>
                  </a:moveTo>
                  <a:lnTo>
                    <a:pt x="114" y="326"/>
                  </a:lnTo>
                  <a:lnTo>
                    <a:pt x="120" y="310"/>
                  </a:lnTo>
                  <a:lnTo>
                    <a:pt x="120" y="310"/>
                  </a:lnTo>
                  <a:lnTo>
                    <a:pt x="122" y="302"/>
                  </a:lnTo>
                  <a:lnTo>
                    <a:pt x="122" y="302"/>
                  </a:lnTo>
                  <a:lnTo>
                    <a:pt x="124" y="292"/>
                  </a:lnTo>
                  <a:lnTo>
                    <a:pt x="124" y="292"/>
                  </a:lnTo>
                  <a:lnTo>
                    <a:pt x="128" y="282"/>
                  </a:lnTo>
                  <a:lnTo>
                    <a:pt x="128" y="282"/>
                  </a:lnTo>
                  <a:lnTo>
                    <a:pt x="130" y="270"/>
                  </a:lnTo>
                  <a:lnTo>
                    <a:pt x="130" y="270"/>
                  </a:lnTo>
                  <a:lnTo>
                    <a:pt x="132" y="256"/>
                  </a:lnTo>
                  <a:lnTo>
                    <a:pt x="132" y="256"/>
                  </a:lnTo>
                  <a:lnTo>
                    <a:pt x="132" y="242"/>
                  </a:lnTo>
                  <a:lnTo>
                    <a:pt x="132" y="242"/>
                  </a:lnTo>
                  <a:lnTo>
                    <a:pt x="132" y="226"/>
                  </a:lnTo>
                  <a:lnTo>
                    <a:pt x="132" y="226"/>
                  </a:lnTo>
                  <a:lnTo>
                    <a:pt x="130" y="210"/>
                  </a:lnTo>
                  <a:lnTo>
                    <a:pt x="130" y="210"/>
                  </a:lnTo>
                  <a:lnTo>
                    <a:pt x="128" y="194"/>
                  </a:lnTo>
                  <a:lnTo>
                    <a:pt x="128" y="194"/>
                  </a:lnTo>
                  <a:lnTo>
                    <a:pt x="124" y="178"/>
                  </a:lnTo>
                  <a:lnTo>
                    <a:pt x="122" y="170"/>
                  </a:lnTo>
                  <a:lnTo>
                    <a:pt x="120" y="160"/>
                  </a:lnTo>
                  <a:lnTo>
                    <a:pt x="120" y="160"/>
                  </a:lnTo>
                  <a:lnTo>
                    <a:pt x="114" y="144"/>
                  </a:lnTo>
                  <a:lnTo>
                    <a:pt x="114" y="144"/>
                  </a:lnTo>
                  <a:lnTo>
                    <a:pt x="108" y="128"/>
                  </a:lnTo>
                  <a:lnTo>
                    <a:pt x="108" y="128"/>
                  </a:lnTo>
                  <a:lnTo>
                    <a:pt x="100" y="114"/>
                  </a:lnTo>
                  <a:lnTo>
                    <a:pt x="100" y="114"/>
                  </a:lnTo>
                  <a:lnTo>
                    <a:pt x="92" y="98"/>
                  </a:lnTo>
                  <a:lnTo>
                    <a:pt x="92" y="98"/>
                  </a:lnTo>
                  <a:lnTo>
                    <a:pt x="82" y="84"/>
                  </a:lnTo>
                  <a:lnTo>
                    <a:pt x="82" y="84"/>
                  </a:lnTo>
                  <a:lnTo>
                    <a:pt x="74" y="72"/>
                  </a:lnTo>
                  <a:lnTo>
                    <a:pt x="64" y="60"/>
                  </a:lnTo>
                  <a:lnTo>
                    <a:pt x="64" y="60"/>
                  </a:lnTo>
                  <a:lnTo>
                    <a:pt x="54" y="48"/>
                  </a:lnTo>
                  <a:lnTo>
                    <a:pt x="54" y="48"/>
                  </a:lnTo>
                  <a:lnTo>
                    <a:pt x="44" y="38"/>
                  </a:lnTo>
                  <a:lnTo>
                    <a:pt x="44" y="38"/>
                  </a:lnTo>
                  <a:lnTo>
                    <a:pt x="26" y="22"/>
                  </a:lnTo>
                  <a:lnTo>
                    <a:pt x="26" y="22"/>
                  </a:lnTo>
                  <a:lnTo>
                    <a:pt x="20" y="14"/>
                  </a:lnTo>
                  <a:lnTo>
                    <a:pt x="20" y="14"/>
                  </a:lnTo>
                  <a:lnTo>
                    <a:pt x="12" y="10"/>
                  </a:lnTo>
                  <a:lnTo>
                    <a:pt x="12" y="10"/>
                  </a:lnTo>
                  <a:lnTo>
                    <a:pt x="0" y="0"/>
                  </a:lnTo>
                  <a:lnTo>
                    <a:pt x="0" y="0"/>
                  </a:lnTo>
                  <a:lnTo>
                    <a:pt x="14" y="8"/>
                  </a:lnTo>
                  <a:lnTo>
                    <a:pt x="14" y="8"/>
                  </a:lnTo>
                  <a:lnTo>
                    <a:pt x="22" y="12"/>
                  </a:lnTo>
                  <a:lnTo>
                    <a:pt x="22" y="12"/>
                  </a:lnTo>
                  <a:lnTo>
                    <a:pt x="30" y="16"/>
                  </a:lnTo>
                  <a:lnTo>
                    <a:pt x="30" y="16"/>
                  </a:lnTo>
                  <a:lnTo>
                    <a:pt x="40" y="24"/>
                  </a:lnTo>
                  <a:lnTo>
                    <a:pt x="40" y="24"/>
                  </a:lnTo>
                  <a:lnTo>
                    <a:pt x="50" y="32"/>
                  </a:lnTo>
                  <a:lnTo>
                    <a:pt x="50" y="32"/>
                  </a:lnTo>
                  <a:lnTo>
                    <a:pt x="62" y="40"/>
                  </a:lnTo>
                  <a:lnTo>
                    <a:pt x="62" y="40"/>
                  </a:lnTo>
                  <a:lnTo>
                    <a:pt x="72" y="52"/>
                  </a:lnTo>
                  <a:lnTo>
                    <a:pt x="72" y="52"/>
                  </a:lnTo>
                  <a:lnTo>
                    <a:pt x="84" y="62"/>
                  </a:lnTo>
                  <a:lnTo>
                    <a:pt x="94" y="76"/>
                  </a:lnTo>
                  <a:lnTo>
                    <a:pt x="94" y="76"/>
                  </a:lnTo>
                  <a:lnTo>
                    <a:pt x="104" y="90"/>
                  </a:lnTo>
                  <a:lnTo>
                    <a:pt x="104" y="90"/>
                  </a:lnTo>
                  <a:lnTo>
                    <a:pt x="110" y="98"/>
                  </a:lnTo>
                  <a:lnTo>
                    <a:pt x="114" y="106"/>
                  </a:lnTo>
                  <a:lnTo>
                    <a:pt x="114" y="106"/>
                  </a:lnTo>
                  <a:lnTo>
                    <a:pt x="122" y="122"/>
                  </a:lnTo>
                  <a:lnTo>
                    <a:pt x="122" y="122"/>
                  </a:lnTo>
                  <a:lnTo>
                    <a:pt x="130" y="138"/>
                  </a:lnTo>
                  <a:lnTo>
                    <a:pt x="130" y="138"/>
                  </a:lnTo>
                  <a:lnTo>
                    <a:pt x="136" y="156"/>
                  </a:lnTo>
                  <a:lnTo>
                    <a:pt x="138" y="164"/>
                  </a:lnTo>
                  <a:lnTo>
                    <a:pt x="140" y="174"/>
                  </a:lnTo>
                  <a:lnTo>
                    <a:pt x="140" y="174"/>
                  </a:lnTo>
                  <a:lnTo>
                    <a:pt x="144" y="192"/>
                  </a:lnTo>
                  <a:lnTo>
                    <a:pt x="144" y="192"/>
                  </a:lnTo>
                  <a:lnTo>
                    <a:pt x="144" y="210"/>
                  </a:lnTo>
                  <a:lnTo>
                    <a:pt x="144" y="210"/>
                  </a:lnTo>
                  <a:lnTo>
                    <a:pt x="144" y="226"/>
                  </a:lnTo>
                  <a:lnTo>
                    <a:pt x="144" y="226"/>
                  </a:lnTo>
                  <a:lnTo>
                    <a:pt x="144" y="242"/>
                  </a:lnTo>
                  <a:lnTo>
                    <a:pt x="144" y="242"/>
                  </a:lnTo>
                  <a:lnTo>
                    <a:pt x="142" y="258"/>
                  </a:lnTo>
                  <a:lnTo>
                    <a:pt x="142" y="258"/>
                  </a:lnTo>
                  <a:lnTo>
                    <a:pt x="138" y="272"/>
                  </a:lnTo>
                  <a:lnTo>
                    <a:pt x="138" y="272"/>
                  </a:lnTo>
                  <a:lnTo>
                    <a:pt x="134" y="284"/>
                  </a:lnTo>
                  <a:lnTo>
                    <a:pt x="134" y="284"/>
                  </a:lnTo>
                  <a:lnTo>
                    <a:pt x="130" y="296"/>
                  </a:lnTo>
                  <a:lnTo>
                    <a:pt x="130" y="296"/>
                  </a:lnTo>
                  <a:lnTo>
                    <a:pt x="126" y="304"/>
                  </a:lnTo>
                  <a:lnTo>
                    <a:pt x="126" y="304"/>
                  </a:lnTo>
                  <a:lnTo>
                    <a:pt x="122" y="312"/>
                  </a:lnTo>
                  <a:lnTo>
                    <a:pt x="122" y="312"/>
                  </a:lnTo>
                  <a:lnTo>
                    <a:pt x="114" y="326"/>
                  </a:lnTo>
                  <a:lnTo>
                    <a:pt x="114" y="32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2749" y="1757"/>
              <a:ext cx="204" cy="394"/>
            </a:xfrm>
            <a:custGeom>
              <a:avLst/>
              <a:gdLst>
                <a:gd name="T0" fmla="*/ 172 w 204"/>
                <a:gd name="T1" fmla="*/ 394 h 394"/>
                <a:gd name="T2" fmla="*/ 174 w 204"/>
                <a:gd name="T3" fmla="*/ 390 h 394"/>
                <a:gd name="T4" fmla="*/ 180 w 204"/>
                <a:gd name="T5" fmla="*/ 376 h 394"/>
                <a:gd name="T6" fmla="*/ 186 w 204"/>
                <a:gd name="T7" fmla="*/ 354 h 394"/>
                <a:gd name="T8" fmla="*/ 190 w 204"/>
                <a:gd name="T9" fmla="*/ 340 h 394"/>
                <a:gd name="T10" fmla="*/ 192 w 204"/>
                <a:gd name="T11" fmla="*/ 324 h 394"/>
                <a:gd name="T12" fmla="*/ 192 w 204"/>
                <a:gd name="T13" fmla="*/ 288 h 394"/>
                <a:gd name="T14" fmla="*/ 190 w 204"/>
                <a:gd name="T15" fmla="*/ 270 h 394"/>
                <a:gd name="T16" fmla="*/ 186 w 204"/>
                <a:gd name="T17" fmla="*/ 250 h 394"/>
                <a:gd name="T18" fmla="*/ 174 w 204"/>
                <a:gd name="T19" fmla="*/ 210 h 394"/>
                <a:gd name="T20" fmla="*/ 166 w 204"/>
                <a:gd name="T21" fmla="*/ 190 h 394"/>
                <a:gd name="T22" fmla="*/ 156 w 204"/>
                <a:gd name="T23" fmla="*/ 172 h 394"/>
                <a:gd name="T24" fmla="*/ 134 w 204"/>
                <a:gd name="T25" fmla="*/ 134 h 394"/>
                <a:gd name="T26" fmla="*/ 110 w 204"/>
                <a:gd name="T27" fmla="*/ 100 h 394"/>
                <a:gd name="T28" fmla="*/ 84 w 204"/>
                <a:gd name="T29" fmla="*/ 70 h 394"/>
                <a:gd name="T30" fmla="*/ 58 w 204"/>
                <a:gd name="T31" fmla="*/ 46 h 394"/>
                <a:gd name="T32" fmla="*/ 36 w 204"/>
                <a:gd name="T33" fmla="*/ 26 h 394"/>
                <a:gd name="T34" fmla="*/ 16 w 204"/>
                <a:gd name="T35" fmla="*/ 12 h 394"/>
                <a:gd name="T36" fmla="*/ 0 w 204"/>
                <a:gd name="T37" fmla="*/ 0 h 394"/>
                <a:gd name="T38" fmla="*/ 4 w 204"/>
                <a:gd name="T39" fmla="*/ 2 h 394"/>
                <a:gd name="T40" fmla="*/ 18 w 204"/>
                <a:gd name="T41" fmla="*/ 10 h 394"/>
                <a:gd name="T42" fmla="*/ 38 w 204"/>
                <a:gd name="T43" fmla="*/ 22 h 394"/>
                <a:gd name="T44" fmla="*/ 64 w 204"/>
                <a:gd name="T45" fmla="*/ 38 h 394"/>
                <a:gd name="T46" fmla="*/ 78 w 204"/>
                <a:gd name="T47" fmla="*/ 50 h 394"/>
                <a:gd name="T48" fmla="*/ 92 w 204"/>
                <a:gd name="T49" fmla="*/ 62 h 394"/>
                <a:gd name="T50" fmla="*/ 106 w 204"/>
                <a:gd name="T51" fmla="*/ 76 h 394"/>
                <a:gd name="T52" fmla="*/ 120 w 204"/>
                <a:gd name="T53" fmla="*/ 92 h 394"/>
                <a:gd name="T54" fmla="*/ 146 w 204"/>
                <a:gd name="T55" fmla="*/ 126 h 394"/>
                <a:gd name="T56" fmla="*/ 160 w 204"/>
                <a:gd name="T57" fmla="*/ 144 h 394"/>
                <a:gd name="T58" fmla="*/ 170 w 204"/>
                <a:gd name="T59" fmla="*/ 164 h 394"/>
                <a:gd name="T60" fmla="*/ 188 w 204"/>
                <a:gd name="T61" fmla="*/ 206 h 394"/>
                <a:gd name="T62" fmla="*/ 196 w 204"/>
                <a:gd name="T63" fmla="*/ 226 h 394"/>
                <a:gd name="T64" fmla="*/ 200 w 204"/>
                <a:gd name="T65" fmla="*/ 248 h 394"/>
                <a:gd name="T66" fmla="*/ 204 w 204"/>
                <a:gd name="T67" fmla="*/ 288 h 394"/>
                <a:gd name="T68" fmla="*/ 202 w 204"/>
                <a:gd name="T69" fmla="*/ 308 h 394"/>
                <a:gd name="T70" fmla="*/ 200 w 204"/>
                <a:gd name="T71" fmla="*/ 326 h 394"/>
                <a:gd name="T72" fmla="*/ 196 w 204"/>
                <a:gd name="T73" fmla="*/ 340 h 394"/>
                <a:gd name="T74" fmla="*/ 192 w 204"/>
                <a:gd name="T75" fmla="*/ 354 h 394"/>
                <a:gd name="T76" fmla="*/ 182 w 204"/>
                <a:gd name="T77" fmla="*/ 376 h 394"/>
                <a:gd name="T78" fmla="*/ 176 w 204"/>
                <a:gd name="T79" fmla="*/ 390 h 394"/>
                <a:gd name="T80" fmla="*/ 172 w 204"/>
                <a:gd name="T81"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4" h="394">
                  <a:moveTo>
                    <a:pt x="172" y="394"/>
                  </a:moveTo>
                  <a:lnTo>
                    <a:pt x="172" y="394"/>
                  </a:lnTo>
                  <a:lnTo>
                    <a:pt x="174" y="390"/>
                  </a:lnTo>
                  <a:lnTo>
                    <a:pt x="174" y="390"/>
                  </a:lnTo>
                  <a:lnTo>
                    <a:pt x="180" y="376"/>
                  </a:lnTo>
                  <a:lnTo>
                    <a:pt x="180" y="376"/>
                  </a:lnTo>
                  <a:lnTo>
                    <a:pt x="186" y="354"/>
                  </a:lnTo>
                  <a:lnTo>
                    <a:pt x="186" y="354"/>
                  </a:lnTo>
                  <a:lnTo>
                    <a:pt x="190" y="340"/>
                  </a:lnTo>
                  <a:lnTo>
                    <a:pt x="190" y="340"/>
                  </a:lnTo>
                  <a:lnTo>
                    <a:pt x="192" y="324"/>
                  </a:lnTo>
                  <a:lnTo>
                    <a:pt x="192" y="324"/>
                  </a:lnTo>
                  <a:lnTo>
                    <a:pt x="192" y="306"/>
                  </a:lnTo>
                  <a:lnTo>
                    <a:pt x="192" y="288"/>
                  </a:lnTo>
                  <a:lnTo>
                    <a:pt x="192" y="288"/>
                  </a:lnTo>
                  <a:lnTo>
                    <a:pt x="190" y="270"/>
                  </a:lnTo>
                  <a:lnTo>
                    <a:pt x="186" y="250"/>
                  </a:lnTo>
                  <a:lnTo>
                    <a:pt x="186" y="250"/>
                  </a:lnTo>
                  <a:lnTo>
                    <a:pt x="180" y="230"/>
                  </a:lnTo>
                  <a:lnTo>
                    <a:pt x="174" y="210"/>
                  </a:lnTo>
                  <a:lnTo>
                    <a:pt x="174" y="210"/>
                  </a:lnTo>
                  <a:lnTo>
                    <a:pt x="166" y="190"/>
                  </a:lnTo>
                  <a:lnTo>
                    <a:pt x="156" y="172"/>
                  </a:lnTo>
                  <a:lnTo>
                    <a:pt x="156" y="172"/>
                  </a:lnTo>
                  <a:lnTo>
                    <a:pt x="146" y="152"/>
                  </a:lnTo>
                  <a:lnTo>
                    <a:pt x="134" y="134"/>
                  </a:lnTo>
                  <a:lnTo>
                    <a:pt x="134" y="134"/>
                  </a:lnTo>
                  <a:lnTo>
                    <a:pt x="110" y="100"/>
                  </a:lnTo>
                  <a:lnTo>
                    <a:pt x="110" y="100"/>
                  </a:lnTo>
                  <a:lnTo>
                    <a:pt x="84" y="70"/>
                  </a:lnTo>
                  <a:lnTo>
                    <a:pt x="84" y="70"/>
                  </a:lnTo>
                  <a:lnTo>
                    <a:pt x="58" y="46"/>
                  </a:lnTo>
                  <a:lnTo>
                    <a:pt x="58" y="46"/>
                  </a:lnTo>
                  <a:lnTo>
                    <a:pt x="36" y="26"/>
                  </a:lnTo>
                  <a:lnTo>
                    <a:pt x="36" y="26"/>
                  </a:lnTo>
                  <a:lnTo>
                    <a:pt x="16" y="12"/>
                  </a:lnTo>
                  <a:lnTo>
                    <a:pt x="16" y="12"/>
                  </a:lnTo>
                  <a:lnTo>
                    <a:pt x="0" y="0"/>
                  </a:lnTo>
                  <a:lnTo>
                    <a:pt x="0" y="0"/>
                  </a:lnTo>
                  <a:lnTo>
                    <a:pt x="4" y="2"/>
                  </a:lnTo>
                  <a:lnTo>
                    <a:pt x="4" y="2"/>
                  </a:lnTo>
                  <a:lnTo>
                    <a:pt x="18" y="10"/>
                  </a:lnTo>
                  <a:lnTo>
                    <a:pt x="18" y="10"/>
                  </a:lnTo>
                  <a:lnTo>
                    <a:pt x="38" y="22"/>
                  </a:lnTo>
                  <a:lnTo>
                    <a:pt x="38" y="22"/>
                  </a:lnTo>
                  <a:lnTo>
                    <a:pt x="64" y="38"/>
                  </a:lnTo>
                  <a:lnTo>
                    <a:pt x="64" y="38"/>
                  </a:lnTo>
                  <a:lnTo>
                    <a:pt x="78" y="50"/>
                  </a:lnTo>
                  <a:lnTo>
                    <a:pt x="78" y="50"/>
                  </a:lnTo>
                  <a:lnTo>
                    <a:pt x="92" y="62"/>
                  </a:lnTo>
                  <a:lnTo>
                    <a:pt x="92" y="62"/>
                  </a:lnTo>
                  <a:lnTo>
                    <a:pt x="106" y="76"/>
                  </a:lnTo>
                  <a:lnTo>
                    <a:pt x="120" y="92"/>
                  </a:lnTo>
                  <a:lnTo>
                    <a:pt x="120" y="92"/>
                  </a:lnTo>
                  <a:lnTo>
                    <a:pt x="134" y="108"/>
                  </a:lnTo>
                  <a:lnTo>
                    <a:pt x="146" y="126"/>
                  </a:lnTo>
                  <a:lnTo>
                    <a:pt x="146" y="126"/>
                  </a:lnTo>
                  <a:lnTo>
                    <a:pt x="160" y="144"/>
                  </a:lnTo>
                  <a:lnTo>
                    <a:pt x="170" y="164"/>
                  </a:lnTo>
                  <a:lnTo>
                    <a:pt x="170" y="164"/>
                  </a:lnTo>
                  <a:lnTo>
                    <a:pt x="180" y="184"/>
                  </a:lnTo>
                  <a:lnTo>
                    <a:pt x="188" y="206"/>
                  </a:lnTo>
                  <a:lnTo>
                    <a:pt x="188" y="206"/>
                  </a:lnTo>
                  <a:lnTo>
                    <a:pt x="196" y="226"/>
                  </a:lnTo>
                  <a:lnTo>
                    <a:pt x="200" y="248"/>
                  </a:lnTo>
                  <a:lnTo>
                    <a:pt x="200" y="248"/>
                  </a:lnTo>
                  <a:lnTo>
                    <a:pt x="202" y="268"/>
                  </a:lnTo>
                  <a:lnTo>
                    <a:pt x="204" y="288"/>
                  </a:lnTo>
                  <a:lnTo>
                    <a:pt x="204" y="288"/>
                  </a:lnTo>
                  <a:lnTo>
                    <a:pt x="202" y="308"/>
                  </a:lnTo>
                  <a:lnTo>
                    <a:pt x="200" y="326"/>
                  </a:lnTo>
                  <a:lnTo>
                    <a:pt x="200" y="326"/>
                  </a:lnTo>
                  <a:lnTo>
                    <a:pt x="196" y="340"/>
                  </a:lnTo>
                  <a:lnTo>
                    <a:pt x="196" y="340"/>
                  </a:lnTo>
                  <a:lnTo>
                    <a:pt x="192" y="354"/>
                  </a:lnTo>
                  <a:lnTo>
                    <a:pt x="192" y="354"/>
                  </a:lnTo>
                  <a:lnTo>
                    <a:pt x="182" y="376"/>
                  </a:lnTo>
                  <a:lnTo>
                    <a:pt x="182" y="376"/>
                  </a:lnTo>
                  <a:lnTo>
                    <a:pt x="176" y="390"/>
                  </a:lnTo>
                  <a:lnTo>
                    <a:pt x="176" y="390"/>
                  </a:lnTo>
                  <a:lnTo>
                    <a:pt x="172" y="394"/>
                  </a:lnTo>
                  <a:lnTo>
                    <a:pt x="172" y="39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5"/>
            <p:cNvSpPr>
              <a:spLocks noChangeArrowheads="1"/>
            </p:cNvSpPr>
            <p:nvPr/>
          </p:nvSpPr>
          <p:spPr bwMode="auto">
            <a:xfrm>
              <a:off x="2113" y="2047"/>
              <a:ext cx="238" cy="734"/>
            </a:xfrm>
            <a:prstGeom prst="rect">
              <a:avLst/>
            </a:prstGeom>
            <a:solidFill>
              <a:srgbClr val="147CC1"/>
            </a:solidFill>
            <a:ln w="12700">
              <a:solidFill>
                <a:srgbClr val="FE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4271" y="2193"/>
              <a:ext cx="2572" cy="1172"/>
            </a:xfrm>
            <a:custGeom>
              <a:avLst/>
              <a:gdLst>
                <a:gd name="T0" fmla="*/ 2572 w 2572"/>
                <a:gd name="T1" fmla="*/ 0 h 1172"/>
                <a:gd name="T2" fmla="*/ 2572 w 2572"/>
                <a:gd name="T3" fmla="*/ 1172 h 1172"/>
                <a:gd name="T4" fmla="*/ 0 w 2572"/>
                <a:gd name="T5" fmla="*/ 1172 h 1172"/>
              </a:gdLst>
              <a:ahLst/>
              <a:cxnLst>
                <a:cxn ang="0">
                  <a:pos x="T0" y="T1"/>
                </a:cxn>
                <a:cxn ang="0">
                  <a:pos x="T2" y="T3"/>
                </a:cxn>
                <a:cxn ang="0">
                  <a:pos x="T4" y="T5"/>
                </a:cxn>
              </a:cxnLst>
              <a:rect l="0" t="0" r="r" b="b"/>
              <a:pathLst>
                <a:path w="2572" h="1172">
                  <a:moveTo>
                    <a:pt x="2572" y="0"/>
                  </a:moveTo>
                  <a:lnTo>
                    <a:pt x="2572" y="1172"/>
                  </a:lnTo>
                  <a:lnTo>
                    <a:pt x="0" y="1172"/>
                  </a:lnTo>
                </a:path>
              </a:pathLst>
            </a:custGeom>
            <a:noFill/>
            <a:ln w="12700">
              <a:solidFill>
                <a:srgbClr val="ED29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4213" y="3325"/>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Line 38"/>
            <p:cNvSpPr>
              <a:spLocks noChangeShapeType="1"/>
            </p:cNvSpPr>
            <p:nvPr/>
          </p:nvSpPr>
          <p:spPr bwMode="auto">
            <a:xfrm>
              <a:off x="1611" y="3365"/>
              <a:ext cx="2126" cy="0"/>
            </a:xfrm>
            <a:prstGeom prst="line">
              <a:avLst/>
            </a:prstGeom>
            <a:noFill/>
            <a:ln w="12700">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3725" y="3325"/>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869" y="3105"/>
              <a:ext cx="790" cy="518"/>
            </a:xfrm>
            <a:custGeom>
              <a:avLst/>
              <a:gdLst>
                <a:gd name="T0" fmla="*/ 748 w 790"/>
                <a:gd name="T1" fmla="*/ 518 h 518"/>
                <a:gd name="T2" fmla="*/ 764 w 790"/>
                <a:gd name="T3" fmla="*/ 514 h 518"/>
                <a:gd name="T4" fmla="*/ 778 w 790"/>
                <a:gd name="T5" fmla="*/ 506 h 518"/>
                <a:gd name="T6" fmla="*/ 786 w 790"/>
                <a:gd name="T7" fmla="*/ 492 h 518"/>
                <a:gd name="T8" fmla="*/ 790 w 790"/>
                <a:gd name="T9" fmla="*/ 476 h 518"/>
                <a:gd name="T10" fmla="*/ 790 w 790"/>
                <a:gd name="T11" fmla="*/ 354 h 518"/>
                <a:gd name="T12" fmla="*/ 788 w 790"/>
                <a:gd name="T13" fmla="*/ 338 h 518"/>
                <a:gd name="T14" fmla="*/ 782 w 790"/>
                <a:gd name="T15" fmla="*/ 306 h 518"/>
                <a:gd name="T16" fmla="*/ 770 w 790"/>
                <a:gd name="T17" fmla="*/ 276 h 518"/>
                <a:gd name="T18" fmla="*/ 752 w 790"/>
                <a:gd name="T19" fmla="*/ 252 h 518"/>
                <a:gd name="T20" fmla="*/ 742 w 790"/>
                <a:gd name="T21" fmla="*/ 240 h 518"/>
                <a:gd name="T22" fmla="*/ 720 w 790"/>
                <a:gd name="T23" fmla="*/ 222 h 518"/>
                <a:gd name="T24" fmla="*/ 696 w 790"/>
                <a:gd name="T25" fmla="*/ 208 h 518"/>
                <a:gd name="T26" fmla="*/ 668 w 790"/>
                <a:gd name="T27" fmla="*/ 198 h 518"/>
                <a:gd name="T28" fmla="*/ 640 w 790"/>
                <a:gd name="T29" fmla="*/ 192 h 518"/>
                <a:gd name="T30" fmla="*/ 634 w 790"/>
                <a:gd name="T31" fmla="*/ 176 h 518"/>
                <a:gd name="T32" fmla="*/ 616 w 790"/>
                <a:gd name="T33" fmla="*/ 148 h 518"/>
                <a:gd name="T34" fmla="*/ 606 w 790"/>
                <a:gd name="T35" fmla="*/ 136 h 518"/>
                <a:gd name="T36" fmla="*/ 570 w 790"/>
                <a:gd name="T37" fmla="*/ 114 h 518"/>
                <a:gd name="T38" fmla="*/ 526 w 790"/>
                <a:gd name="T39" fmla="*/ 104 h 518"/>
                <a:gd name="T40" fmla="*/ 512 w 790"/>
                <a:gd name="T41" fmla="*/ 106 h 518"/>
                <a:gd name="T42" fmla="*/ 482 w 790"/>
                <a:gd name="T43" fmla="*/ 114 h 518"/>
                <a:gd name="T44" fmla="*/ 468 w 790"/>
                <a:gd name="T45" fmla="*/ 120 h 518"/>
                <a:gd name="T46" fmla="*/ 444 w 790"/>
                <a:gd name="T47" fmla="*/ 78 h 518"/>
                <a:gd name="T48" fmla="*/ 412 w 790"/>
                <a:gd name="T49" fmla="*/ 42 h 518"/>
                <a:gd name="T50" fmla="*/ 398 w 790"/>
                <a:gd name="T51" fmla="*/ 34 h 518"/>
                <a:gd name="T52" fmla="*/ 372 w 790"/>
                <a:gd name="T53" fmla="*/ 18 h 518"/>
                <a:gd name="T54" fmla="*/ 340 w 790"/>
                <a:gd name="T55" fmla="*/ 8 h 518"/>
                <a:gd name="T56" fmla="*/ 308 w 790"/>
                <a:gd name="T57" fmla="*/ 2 h 518"/>
                <a:gd name="T58" fmla="*/ 292 w 790"/>
                <a:gd name="T59" fmla="*/ 0 h 518"/>
                <a:gd name="T60" fmla="*/ 254 w 790"/>
                <a:gd name="T61" fmla="*/ 4 h 518"/>
                <a:gd name="T62" fmla="*/ 218 w 790"/>
                <a:gd name="T63" fmla="*/ 16 h 518"/>
                <a:gd name="T64" fmla="*/ 186 w 790"/>
                <a:gd name="T65" fmla="*/ 34 h 518"/>
                <a:gd name="T66" fmla="*/ 158 w 790"/>
                <a:gd name="T67" fmla="*/ 56 h 518"/>
                <a:gd name="T68" fmla="*/ 146 w 790"/>
                <a:gd name="T69" fmla="*/ 70 h 518"/>
                <a:gd name="T70" fmla="*/ 126 w 790"/>
                <a:gd name="T71" fmla="*/ 100 h 518"/>
                <a:gd name="T72" fmla="*/ 110 w 790"/>
                <a:gd name="T73" fmla="*/ 134 h 518"/>
                <a:gd name="T74" fmla="*/ 104 w 790"/>
                <a:gd name="T75" fmla="*/ 172 h 518"/>
                <a:gd name="T76" fmla="*/ 102 w 790"/>
                <a:gd name="T77" fmla="*/ 190 h 518"/>
                <a:gd name="T78" fmla="*/ 102 w 790"/>
                <a:gd name="T79" fmla="*/ 204 h 518"/>
                <a:gd name="T80" fmla="*/ 64 w 790"/>
                <a:gd name="T81" fmla="*/ 224 h 518"/>
                <a:gd name="T82" fmla="*/ 34 w 790"/>
                <a:gd name="T83" fmla="*/ 256 h 518"/>
                <a:gd name="T84" fmla="*/ 20 w 790"/>
                <a:gd name="T85" fmla="*/ 276 h 518"/>
                <a:gd name="T86" fmla="*/ 2 w 790"/>
                <a:gd name="T87" fmla="*/ 326 h 518"/>
                <a:gd name="T88" fmla="*/ 0 w 790"/>
                <a:gd name="T89" fmla="*/ 354 h 518"/>
                <a:gd name="T90" fmla="*/ 0 w 790"/>
                <a:gd name="T91" fmla="*/ 488 h 518"/>
                <a:gd name="T92" fmla="*/ 2 w 790"/>
                <a:gd name="T93" fmla="*/ 500 h 518"/>
                <a:gd name="T94" fmla="*/ 18 w 790"/>
                <a:gd name="T95" fmla="*/ 516 h 518"/>
                <a:gd name="T96" fmla="*/ 748 w 790"/>
                <a:gd name="T97" fmla="*/ 518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0" h="518">
                  <a:moveTo>
                    <a:pt x="748" y="518"/>
                  </a:moveTo>
                  <a:lnTo>
                    <a:pt x="748" y="518"/>
                  </a:lnTo>
                  <a:lnTo>
                    <a:pt x="756" y="516"/>
                  </a:lnTo>
                  <a:lnTo>
                    <a:pt x="764" y="514"/>
                  </a:lnTo>
                  <a:lnTo>
                    <a:pt x="772" y="510"/>
                  </a:lnTo>
                  <a:lnTo>
                    <a:pt x="778" y="506"/>
                  </a:lnTo>
                  <a:lnTo>
                    <a:pt x="782" y="500"/>
                  </a:lnTo>
                  <a:lnTo>
                    <a:pt x="786" y="492"/>
                  </a:lnTo>
                  <a:lnTo>
                    <a:pt x="788" y="484"/>
                  </a:lnTo>
                  <a:lnTo>
                    <a:pt x="790" y="476"/>
                  </a:lnTo>
                  <a:lnTo>
                    <a:pt x="790" y="354"/>
                  </a:lnTo>
                  <a:lnTo>
                    <a:pt x="790" y="354"/>
                  </a:lnTo>
                  <a:lnTo>
                    <a:pt x="790" y="354"/>
                  </a:lnTo>
                  <a:lnTo>
                    <a:pt x="788" y="338"/>
                  </a:lnTo>
                  <a:lnTo>
                    <a:pt x="786" y="322"/>
                  </a:lnTo>
                  <a:lnTo>
                    <a:pt x="782" y="306"/>
                  </a:lnTo>
                  <a:lnTo>
                    <a:pt x="776" y="290"/>
                  </a:lnTo>
                  <a:lnTo>
                    <a:pt x="770" y="276"/>
                  </a:lnTo>
                  <a:lnTo>
                    <a:pt x="762" y="264"/>
                  </a:lnTo>
                  <a:lnTo>
                    <a:pt x="752" y="252"/>
                  </a:lnTo>
                  <a:lnTo>
                    <a:pt x="742" y="240"/>
                  </a:lnTo>
                  <a:lnTo>
                    <a:pt x="742" y="240"/>
                  </a:lnTo>
                  <a:lnTo>
                    <a:pt x="732" y="230"/>
                  </a:lnTo>
                  <a:lnTo>
                    <a:pt x="720" y="222"/>
                  </a:lnTo>
                  <a:lnTo>
                    <a:pt x="708" y="214"/>
                  </a:lnTo>
                  <a:lnTo>
                    <a:pt x="696" y="208"/>
                  </a:lnTo>
                  <a:lnTo>
                    <a:pt x="682" y="202"/>
                  </a:lnTo>
                  <a:lnTo>
                    <a:pt x="668" y="198"/>
                  </a:lnTo>
                  <a:lnTo>
                    <a:pt x="654" y="194"/>
                  </a:lnTo>
                  <a:lnTo>
                    <a:pt x="640" y="192"/>
                  </a:lnTo>
                  <a:lnTo>
                    <a:pt x="640" y="192"/>
                  </a:lnTo>
                  <a:lnTo>
                    <a:pt x="634" y="176"/>
                  </a:lnTo>
                  <a:lnTo>
                    <a:pt x="626" y="162"/>
                  </a:lnTo>
                  <a:lnTo>
                    <a:pt x="616" y="148"/>
                  </a:lnTo>
                  <a:lnTo>
                    <a:pt x="606" y="136"/>
                  </a:lnTo>
                  <a:lnTo>
                    <a:pt x="606" y="136"/>
                  </a:lnTo>
                  <a:lnTo>
                    <a:pt x="588" y="122"/>
                  </a:lnTo>
                  <a:lnTo>
                    <a:pt x="570" y="114"/>
                  </a:lnTo>
                  <a:lnTo>
                    <a:pt x="548" y="108"/>
                  </a:lnTo>
                  <a:lnTo>
                    <a:pt x="526" y="104"/>
                  </a:lnTo>
                  <a:lnTo>
                    <a:pt x="526" y="104"/>
                  </a:lnTo>
                  <a:lnTo>
                    <a:pt x="512" y="106"/>
                  </a:lnTo>
                  <a:lnTo>
                    <a:pt x="496" y="110"/>
                  </a:lnTo>
                  <a:lnTo>
                    <a:pt x="482" y="114"/>
                  </a:lnTo>
                  <a:lnTo>
                    <a:pt x="468" y="120"/>
                  </a:lnTo>
                  <a:lnTo>
                    <a:pt x="468" y="120"/>
                  </a:lnTo>
                  <a:lnTo>
                    <a:pt x="458" y="98"/>
                  </a:lnTo>
                  <a:lnTo>
                    <a:pt x="444" y="78"/>
                  </a:lnTo>
                  <a:lnTo>
                    <a:pt x="430" y="60"/>
                  </a:lnTo>
                  <a:lnTo>
                    <a:pt x="412" y="42"/>
                  </a:lnTo>
                  <a:lnTo>
                    <a:pt x="412" y="42"/>
                  </a:lnTo>
                  <a:lnTo>
                    <a:pt x="398" y="34"/>
                  </a:lnTo>
                  <a:lnTo>
                    <a:pt x="386" y="26"/>
                  </a:lnTo>
                  <a:lnTo>
                    <a:pt x="372" y="18"/>
                  </a:lnTo>
                  <a:lnTo>
                    <a:pt x="356" y="12"/>
                  </a:lnTo>
                  <a:lnTo>
                    <a:pt x="340" y="8"/>
                  </a:lnTo>
                  <a:lnTo>
                    <a:pt x="326" y="4"/>
                  </a:lnTo>
                  <a:lnTo>
                    <a:pt x="308" y="2"/>
                  </a:lnTo>
                  <a:lnTo>
                    <a:pt x="292" y="0"/>
                  </a:lnTo>
                  <a:lnTo>
                    <a:pt x="292" y="0"/>
                  </a:lnTo>
                  <a:lnTo>
                    <a:pt x="272" y="2"/>
                  </a:lnTo>
                  <a:lnTo>
                    <a:pt x="254" y="4"/>
                  </a:lnTo>
                  <a:lnTo>
                    <a:pt x="236" y="10"/>
                  </a:lnTo>
                  <a:lnTo>
                    <a:pt x="218" y="16"/>
                  </a:lnTo>
                  <a:lnTo>
                    <a:pt x="202" y="24"/>
                  </a:lnTo>
                  <a:lnTo>
                    <a:pt x="186" y="34"/>
                  </a:lnTo>
                  <a:lnTo>
                    <a:pt x="172" y="44"/>
                  </a:lnTo>
                  <a:lnTo>
                    <a:pt x="158" y="56"/>
                  </a:lnTo>
                  <a:lnTo>
                    <a:pt x="158" y="56"/>
                  </a:lnTo>
                  <a:lnTo>
                    <a:pt x="146" y="70"/>
                  </a:lnTo>
                  <a:lnTo>
                    <a:pt x="134" y="84"/>
                  </a:lnTo>
                  <a:lnTo>
                    <a:pt x="126" y="100"/>
                  </a:lnTo>
                  <a:lnTo>
                    <a:pt x="118" y="116"/>
                  </a:lnTo>
                  <a:lnTo>
                    <a:pt x="110" y="134"/>
                  </a:lnTo>
                  <a:lnTo>
                    <a:pt x="106" y="152"/>
                  </a:lnTo>
                  <a:lnTo>
                    <a:pt x="104" y="172"/>
                  </a:lnTo>
                  <a:lnTo>
                    <a:pt x="102" y="190"/>
                  </a:lnTo>
                  <a:lnTo>
                    <a:pt x="102" y="190"/>
                  </a:lnTo>
                  <a:lnTo>
                    <a:pt x="102" y="204"/>
                  </a:lnTo>
                  <a:lnTo>
                    <a:pt x="102" y="204"/>
                  </a:lnTo>
                  <a:lnTo>
                    <a:pt x="82" y="212"/>
                  </a:lnTo>
                  <a:lnTo>
                    <a:pt x="64" y="224"/>
                  </a:lnTo>
                  <a:lnTo>
                    <a:pt x="48" y="238"/>
                  </a:lnTo>
                  <a:lnTo>
                    <a:pt x="34" y="256"/>
                  </a:lnTo>
                  <a:lnTo>
                    <a:pt x="34" y="256"/>
                  </a:lnTo>
                  <a:lnTo>
                    <a:pt x="20" y="276"/>
                  </a:lnTo>
                  <a:lnTo>
                    <a:pt x="8" y="300"/>
                  </a:lnTo>
                  <a:lnTo>
                    <a:pt x="2" y="326"/>
                  </a:lnTo>
                  <a:lnTo>
                    <a:pt x="0" y="354"/>
                  </a:lnTo>
                  <a:lnTo>
                    <a:pt x="0" y="354"/>
                  </a:lnTo>
                  <a:lnTo>
                    <a:pt x="0" y="354"/>
                  </a:lnTo>
                  <a:lnTo>
                    <a:pt x="0" y="488"/>
                  </a:lnTo>
                  <a:lnTo>
                    <a:pt x="0" y="488"/>
                  </a:lnTo>
                  <a:lnTo>
                    <a:pt x="2" y="500"/>
                  </a:lnTo>
                  <a:lnTo>
                    <a:pt x="8" y="510"/>
                  </a:lnTo>
                  <a:lnTo>
                    <a:pt x="18" y="516"/>
                  </a:lnTo>
                  <a:lnTo>
                    <a:pt x="28" y="518"/>
                  </a:lnTo>
                  <a:lnTo>
                    <a:pt x="748" y="518"/>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41"/>
            <p:cNvSpPr>
              <a:spLocks noChangeShapeType="1"/>
            </p:cNvSpPr>
            <p:nvPr/>
          </p:nvSpPr>
          <p:spPr bwMode="auto">
            <a:xfrm>
              <a:off x="4033" y="2607"/>
              <a:ext cx="0" cy="498"/>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3055" y="1987"/>
              <a:ext cx="134" cy="442"/>
            </a:xfrm>
            <a:custGeom>
              <a:avLst/>
              <a:gdLst>
                <a:gd name="T0" fmla="*/ 0 w 134"/>
                <a:gd name="T1" fmla="*/ 442 h 442"/>
                <a:gd name="T2" fmla="*/ 74 w 134"/>
                <a:gd name="T3" fmla="*/ 442 h 442"/>
                <a:gd name="T4" fmla="*/ 74 w 134"/>
                <a:gd name="T5" fmla="*/ 0 h 442"/>
                <a:gd name="T6" fmla="*/ 134 w 134"/>
                <a:gd name="T7" fmla="*/ 0 h 442"/>
              </a:gdLst>
              <a:ahLst/>
              <a:cxnLst>
                <a:cxn ang="0">
                  <a:pos x="T0" y="T1"/>
                </a:cxn>
                <a:cxn ang="0">
                  <a:pos x="T2" y="T3"/>
                </a:cxn>
                <a:cxn ang="0">
                  <a:pos x="T4" y="T5"/>
                </a:cxn>
                <a:cxn ang="0">
                  <a:pos x="T6" y="T7"/>
                </a:cxn>
              </a:cxnLst>
              <a:rect l="0" t="0" r="r" b="b"/>
              <a:pathLst>
                <a:path w="134" h="442">
                  <a:moveTo>
                    <a:pt x="0" y="442"/>
                  </a:moveTo>
                  <a:lnTo>
                    <a:pt x="74" y="442"/>
                  </a:lnTo>
                  <a:lnTo>
                    <a:pt x="74" y="0"/>
                  </a:lnTo>
                  <a:lnTo>
                    <a:pt x="134"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691" y="2407"/>
              <a:ext cx="606" cy="306"/>
            </a:xfrm>
            <a:custGeom>
              <a:avLst/>
              <a:gdLst>
                <a:gd name="T0" fmla="*/ 0 w 606"/>
                <a:gd name="T1" fmla="*/ 0 h 306"/>
                <a:gd name="T2" fmla="*/ 430 w 606"/>
                <a:gd name="T3" fmla="*/ 0 h 306"/>
                <a:gd name="T4" fmla="*/ 430 w 606"/>
                <a:gd name="T5" fmla="*/ 306 h 306"/>
                <a:gd name="T6" fmla="*/ 606 w 606"/>
                <a:gd name="T7" fmla="*/ 306 h 306"/>
              </a:gdLst>
              <a:ahLst/>
              <a:cxnLst>
                <a:cxn ang="0">
                  <a:pos x="T0" y="T1"/>
                </a:cxn>
                <a:cxn ang="0">
                  <a:pos x="T2" y="T3"/>
                </a:cxn>
                <a:cxn ang="0">
                  <a:pos x="T4" y="T5"/>
                </a:cxn>
                <a:cxn ang="0">
                  <a:pos x="T6" y="T7"/>
                </a:cxn>
              </a:cxnLst>
              <a:rect l="0" t="0" r="r" b="b"/>
              <a:pathLst>
                <a:path w="606" h="306">
                  <a:moveTo>
                    <a:pt x="0" y="0"/>
                  </a:moveTo>
                  <a:lnTo>
                    <a:pt x="430" y="0"/>
                  </a:lnTo>
                  <a:lnTo>
                    <a:pt x="430" y="306"/>
                  </a:lnTo>
                  <a:lnTo>
                    <a:pt x="606" y="306"/>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4691" y="1955"/>
              <a:ext cx="558" cy="212"/>
            </a:xfrm>
            <a:custGeom>
              <a:avLst/>
              <a:gdLst>
                <a:gd name="T0" fmla="*/ 0 w 558"/>
                <a:gd name="T1" fmla="*/ 212 h 212"/>
                <a:gd name="T2" fmla="*/ 124 w 558"/>
                <a:gd name="T3" fmla="*/ 212 h 212"/>
                <a:gd name="T4" fmla="*/ 124 w 558"/>
                <a:gd name="T5" fmla="*/ 0 h 212"/>
                <a:gd name="T6" fmla="*/ 558 w 558"/>
                <a:gd name="T7" fmla="*/ 0 h 212"/>
              </a:gdLst>
              <a:ahLst/>
              <a:cxnLst>
                <a:cxn ang="0">
                  <a:pos x="T0" y="T1"/>
                </a:cxn>
                <a:cxn ang="0">
                  <a:pos x="T2" y="T3"/>
                </a:cxn>
                <a:cxn ang="0">
                  <a:pos x="T4" y="T5"/>
                </a:cxn>
                <a:cxn ang="0">
                  <a:pos x="T6" y="T7"/>
                </a:cxn>
              </a:cxnLst>
              <a:rect l="0" t="0" r="r" b="b"/>
              <a:pathLst>
                <a:path w="558" h="212">
                  <a:moveTo>
                    <a:pt x="0" y="212"/>
                  </a:moveTo>
                  <a:lnTo>
                    <a:pt x="124" y="212"/>
                  </a:lnTo>
                  <a:lnTo>
                    <a:pt x="124" y="0"/>
                  </a:lnTo>
                  <a:lnTo>
                    <a:pt x="558"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flipV="1">
              <a:off x="4605" y="1529"/>
              <a:ext cx="0" cy="126"/>
            </a:xfrm>
            <a:prstGeom prst="line">
              <a:avLst/>
            </a:prstGeom>
            <a:noFill/>
            <a:ln w="12700">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4565" y="1643"/>
              <a:ext cx="80" cy="68"/>
            </a:xfrm>
            <a:custGeom>
              <a:avLst/>
              <a:gdLst>
                <a:gd name="T0" fmla="*/ 80 w 80"/>
                <a:gd name="T1" fmla="*/ 0 h 68"/>
                <a:gd name="T2" fmla="*/ 40 w 80"/>
                <a:gd name="T3" fmla="*/ 68 h 68"/>
                <a:gd name="T4" fmla="*/ 0 w 80"/>
                <a:gd name="T5" fmla="*/ 0 h 68"/>
                <a:gd name="T6" fmla="*/ 80 w 80"/>
                <a:gd name="T7" fmla="*/ 0 h 68"/>
              </a:gdLst>
              <a:ahLst/>
              <a:cxnLst>
                <a:cxn ang="0">
                  <a:pos x="T0" y="T1"/>
                </a:cxn>
                <a:cxn ang="0">
                  <a:pos x="T2" y="T3"/>
                </a:cxn>
                <a:cxn ang="0">
                  <a:pos x="T4" y="T5"/>
                </a:cxn>
                <a:cxn ang="0">
                  <a:pos x="T6" y="T7"/>
                </a:cxn>
              </a:cxnLst>
              <a:rect l="0" t="0" r="r" b="b"/>
              <a:pathLst>
                <a:path w="80" h="68">
                  <a:moveTo>
                    <a:pt x="80" y="0"/>
                  </a:moveTo>
                  <a:lnTo>
                    <a:pt x="40" y="68"/>
                  </a:lnTo>
                  <a:lnTo>
                    <a:pt x="0" y="0"/>
                  </a:lnTo>
                  <a:lnTo>
                    <a:pt x="8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7"/>
            <p:cNvSpPr>
              <a:spLocks noChangeShapeType="1"/>
            </p:cNvSpPr>
            <p:nvPr/>
          </p:nvSpPr>
          <p:spPr bwMode="auto">
            <a:xfrm flipV="1">
              <a:off x="3261" y="1619"/>
              <a:ext cx="0" cy="148"/>
            </a:xfrm>
            <a:prstGeom prst="line">
              <a:avLst/>
            </a:prstGeom>
            <a:noFill/>
            <a:ln w="12700">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3221" y="1755"/>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flipV="1">
              <a:off x="2795" y="1427"/>
              <a:ext cx="0" cy="148"/>
            </a:xfrm>
            <a:prstGeom prst="line">
              <a:avLst/>
            </a:prstGeom>
            <a:noFill/>
            <a:ln w="12700">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2755" y="1563"/>
              <a:ext cx="80" cy="68"/>
            </a:xfrm>
            <a:custGeom>
              <a:avLst/>
              <a:gdLst>
                <a:gd name="T0" fmla="*/ 80 w 80"/>
                <a:gd name="T1" fmla="*/ 0 h 68"/>
                <a:gd name="T2" fmla="*/ 40 w 80"/>
                <a:gd name="T3" fmla="*/ 68 h 68"/>
                <a:gd name="T4" fmla="*/ 0 w 80"/>
                <a:gd name="T5" fmla="*/ 0 h 68"/>
                <a:gd name="T6" fmla="*/ 80 w 80"/>
                <a:gd name="T7" fmla="*/ 0 h 68"/>
              </a:gdLst>
              <a:ahLst/>
              <a:cxnLst>
                <a:cxn ang="0">
                  <a:pos x="T0" y="T1"/>
                </a:cxn>
                <a:cxn ang="0">
                  <a:pos x="T2" y="T3"/>
                </a:cxn>
                <a:cxn ang="0">
                  <a:pos x="T4" y="T5"/>
                </a:cxn>
                <a:cxn ang="0">
                  <a:pos x="T6" y="T7"/>
                </a:cxn>
              </a:cxnLst>
              <a:rect l="0" t="0" r="r" b="b"/>
              <a:pathLst>
                <a:path w="80" h="68">
                  <a:moveTo>
                    <a:pt x="80" y="0"/>
                  </a:moveTo>
                  <a:lnTo>
                    <a:pt x="40" y="68"/>
                  </a:lnTo>
                  <a:lnTo>
                    <a:pt x="0" y="0"/>
                  </a:lnTo>
                  <a:lnTo>
                    <a:pt x="8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flipV="1">
              <a:off x="2791" y="2901"/>
              <a:ext cx="0" cy="148"/>
            </a:xfrm>
            <a:prstGeom prst="line">
              <a:avLst/>
            </a:prstGeom>
            <a:noFill/>
            <a:ln w="12700">
              <a:solidFill>
                <a:srgbClr val="ED29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p:cNvSpPr>
            <p:nvPr/>
          </p:nvSpPr>
          <p:spPr bwMode="auto">
            <a:xfrm>
              <a:off x="2751" y="3037"/>
              <a:ext cx="80" cy="68"/>
            </a:xfrm>
            <a:custGeom>
              <a:avLst/>
              <a:gdLst>
                <a:gd name="T0" fmla="*/ 80 w 80"/>
                <a:gd name="T1" fmla="*/ 0 h 68"/>
                <a:gd name="T2" fmla="*/ 40 w 80"/>
                <a:gd name="T3" fmla="*/ 68 h 68"/>
                <a:gd name="T4" fmla="*/ 0 w 80"/>
                <a:gd name="T5" fmla="*/ 0 h 68"/>
                <a:gd name="T6" fmla="*/ 80 w 80"/>
                <a:gd name="T7" fmla="*/ 0 h 68"/>
              </a:gdLst>
              <a:ahLst/>
              <a:cxnLst>
                <a:cxn ang="0">
                  <a:pos x="T0" y="T1"/>
                </a:cxn>
                <a:cxn ang="0">
                  <a:pos x="T2" y="T3"/>
                </a:cxn>
                <a:cxn ang="0">
                  <a:pos x="T4" y="T5"/>
                </a:cxn>
                <a:cxn ang="0">
                  <a:pos x="T6" y="T7"/>
                </a:cxn>
              </a:cxnLst>
              <a:rect l="0" t="0" r="r" b="b"/>
              <a:pathLst>
                <a:path w="80" h="68">
                  <a:moveTo>
                    <a:pt x="80" y="0"/>
                  </a:moveTo>
                  <a:lnTo>
                    <a:pt x="40" y="68"/>
                  </a:lnTo>
                  <a:lnTo>
                    <a:pt x="0" y="0"/>
                  </a:lnTo>
                  <a:lnTo>
                    <a:pt x="8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965" y="1815"/>
              <a:ext cx="268" cy="134"/>
            </a:xfrm>
            <a:custGeom>
              <a:avLst/>
              <a:gdLst>
                <a:gd name="T0" fmla="*/ 268 w 268"/>
                <a:gd name="T1" fmla="*/ 134 h 134"/>
                <a:gd name="T2" fmla="*/ 268 w 268"/>
                <a:gd name="T3" fmla="*/ 0 h 134"/>
                <a:gd name="T4" fmla="*/ 0 w 268"/>
                <a:gd name="T5" fmla="*/ 0 h 134"/>
              </a:gdLst>
              <a:ahLst/>
              <a:cxnLst>
                <a:cxn ang="0">
                  <a:pos x="T0" y="T1"/>
                </a:cxn>
                <a:cxn ang="0">
                  <a:pos x="T2" y="T3"/>
                </a:cxn>
                <a:cxn ang="0">
                  <a:pos x="T4" y="T5"/>
                </a:cxn>
              </a:cxnLst>
              <a:rect l="0" t="0" r="r" b="b"/>
              <a:pathLst>
                <a:path w="268" h="134">
                  <a:moveTo>
                    <a:pt x="268" y="134"/>
                  </a:moveTo>
                  <a:lnTo>
                    <a:pt x="268" y="0"/>
                  </a:lnTo>
                  <a:lnTo>
                    <a:pt x="0" y="0"/>
                  </a:lnTo>
                </a:path>
              </a:pathLst>
            </a:custGeom>
            <a:noFill/>
            <a:ln w="12700">
              <a:solidFill>
                <a:srgbClr val="ED29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2193" y="1937"/>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5"/>
            <p:cNvSpPr>
              <a:spLocks noChangeArrowheads="1"/>
            </p:cNvSpPr>
            <p:nvPr/>
          </p:nvSpPr>
          <p:spPr bwMode="auto">
            <a:xfrm>
              <a:off x="3369" y="1757"/>
              <a:ext cx="1336" cy="850"/>
            </a:xfrm>
            <a:prstGeom prst="rect">
              <a:avLst/>
            </a:prstGeom>
            <a:solidFill>
              <a:srgbClr val="147CC1"/>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433" y="1827"/>
              <a:ext cx="74" cy="92"/>
            </a:xfrm>
            <a:custGeom>
              <a:avLst/>
              <a:gdLst>
                <a:gd name="T0" fmla="*/ 74 w 74"/>
                <a:gd name="T1" fmla="*/ 92 h 92"/>
                <a:gd name="T2" fmla="*/ 0 w 74"/>
                <a:gd name="T3" fmla="*/ 92 h 92"/>
                <a:gd name="T4" fmla="*/ 0 w 74"/>
                <a:gd name="T5" fmla="*/ 16 h 92"/>
                <a:gd name="T6" fmla="*/ 16 w 74"/>
                <a:gd name="T7" fmla="*/ 16 h 92"/>
                <a:gd name="T8" fmla="*/ 16 w 74"/>
                <a:gd name="T9" fmla="*/ 8 h 92"/>
                <a:gd name="T10" fmla="*/ 24 w 74"/>
                <a:gd name="T11" fmla="*/ 8 h 92"/>
                <a:gd name="T12" fmla="*/ 24 w 74"/>
                <a:gd name="T13" fmla="*/ 0 h 92"/>
                <a:gd name="T14" fmla="*/ 50 w 74"/>
                <a:gd name="T15" fmla="*/ 0 h 92"/>
                <a:gd name="T16" fmla="*/ 50 w 74"/>
                <a:gd name="T17" fmla="*/ 8 h 92"/>
                <a:gd name="T18" fmla="*/ 58 w 74"/>
                <a:gd name="T19" fmla="*/ 8 h 92"/>
                <a:gd name="T20" fmla="*/ 58 w 74"/>
                <a:gd name="T21" fmla="*/ 16 h 92"/>
                <a:gd name="T22" fmla="*/ 74 w 74"/>
                <a:gd name="T23" fmla="*/ 16 h 92"/>
                <a:gd name="T24" fmla="*/ 74 w 74"/>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2">
                  <a:moveTo>
                    <a:pt x="74" y="92"/>
                  </a:moveTo>
                  <a:lnTo>
                    <a:pt x="0" y="92"/>
                  </a:lnTo>
                  <a:lnTo>
                    <a:pt x="0" y="16"/>
                  </a:lnTo>
                  <a:lnTo>
                    <a:pt x="16" y="16"/>
                  </a:lnTo>
                  <a:lnTo>
                    <a:pt x="16" y="8"/>
                  </a:lnTo>
                  <a:lnTo>
                    <a:pt x="24" y="8"/>
                  </a:lnTo>
                  <a:lnTo>
                    <a:pt x="24" y="0"/>
                  </a:lnTo>
                  <a:lnTo>
                    <a:pt x="50" y="0"/>
                  </a:lnTo>
                  <a:lnTo>
                    <a:pt x="50" y="8"/>
                  </a:lnTo>
                  <a:lnTo>
                    <a:pt x="58" y="8"/>
                  </a:lnTo>
                  <a:lnTo>
                    <a:pt x="58" y="16"/>
                  </a:lnTo>
                  <a:lnTo>
                    <a:pt x="74" y="16"/>
                  </a:lnTo>
                  <a:lnTo>
                    <a:pt x="74"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3575" y="1827"/>
              <a:ext cx="76" cy="92"/>
            </a:xfrm>
            <a:custGeom>
              <a:avLst/>
              <a:gdLst>
                <a:gd name="T0" fmla="*/ 76 w 76"/>
                <a:gd name="T1" fmla="*/ 92 h 92"/>
                <a:gd name="T2" fmla="*/ 0 w 76"/>
                <a:gd name="T3" fmla="*/ 92 h 92"/>
                <a:gd name="T4" fmla="*/ 0 w 76"/>
                <a:gd name="T5" fmla="*/ 16 h 92"/>
                <a:gd name="T6" fmla="*/ 18 w 76"/>
                <a:gd name="T7" fmla="*/ 16 h 92"/>
                <a:gd name="T8" fmla="*/ 18 w 76"/>
                <a:gd name="T9" fmla="*/ 8 h 92"/>
                <a:gd name="T10" fmla="*/ 24 w 76"/>
                <a:gd name="T11" fmla="*/ 8 h 92"/>
                <a:gd name="T12" fmla="*/ 24 w 76"/>
                <a:gd name="T13" fmla="*/ 0 h 92"/>
                <a:gd name="T14" fmla="*/ 52 w 76"/>
                <a:gd name="T15" fmla="*/ 0 h 92"/>
                <a:gd name="T16" fmla="*/ 52 w 76"/>
                <a:gd name="T17" fmla="*/ 8 h 92"/>
                <a:gd name="T18" fmla="*/ 60 w 76"/>
                <a:gd name="T19" fmla="*/ 8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8"/>
                  </a:lnTo>
                  <a:lnTo>
                    <a:pt x="24" y="8"/>
                  </a:lnTo>
                  <a:lnTo>
                    <a:pt x="24" y="0"/>
                  </a:lnTo>
                  <a:lnTo>
                    <a:pt x="52" y="0"/>
                  </a:lnTo>
                  <a:lnTo>
                    <a:pt x="52" y="8"/>
                  </a:lnTo>
                  <a:lnTo>
                    <a:pt x="60" y="8"/>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3719" y="1827"/>
              <a:ext cx="74" cy="92"/>
            </a:xfrm>
            <a:custGeom>
              <a:avLst/>
              <a:gdLst>
                <a:gd name="T0" fmla="*/ 74 w 74"/>
                <a:gd name="T1" fmla="*/ 92 h 92"/>
                <a:gd name="T2" fmla="*/ 0 w 74"/>
                <a:gd name="T3" fmla="*/ 92 h 92"/>
                <a:gd name="T4" fmla="*/ 0 w 74"/>
                <a:gd name="T5" fmla="*/ 16 h 92"/>
                <a:gd name="T6" fmla="*/ 16 w 74"/>
                <a:gd name="T7" fmla="*/ 16 h 92"/>
                <a:gd name="T8" fmla="*/ 16 w 74"/>
                <a:gd name="T9" fmla="*/ 8 h 92"/>
                <a:gd name="T10" fmla="*/ 24 w 74"/>
                <a:gd name="T11" fmla="*/ 8 h 92"/>
                <a:gd name="T12" fmla="*/ 24 w 74"/>
                <a:gd name="T13" fmla="*/ 0 h 92"/>
                <a:gd name="T14" fmla="*/ 50 w 74"/>
                <a:gd name="T15" fmla="*/ 0 h 92"/>
                <a:gd name="T16" fmla="*/ 50 w 74"/>
                <a:gd name="T17" fmla="*/ 8 h 92"/>
                <a:gd name="T18" fmla="*/ 58 w 74"/>
                <a:gd name="T19" fmla="*/ 8 h 92"/>
                <a:gd name="T20" fmla="*/ 58 w 74"/>
                <a:gd name="T21" fmla="*/ 16 h 92"/>
                <a:gd name="T22" fmla="*/ 74 w 74"/>
                <a:gd name="T23" fmla="*/ 16 h 92"/>
                <a:gd name="T24" fmla="*/ 74 w 74"/>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2">
                  <a:moveTo>
                    <a:pt x="74" y="92"/>
                  </a:moveTo>
                  <a:lnTo>
                    <a:pt x="0" y="92"/>
                  </a:lnTo>
                  <a:lnTo>
                    <a:pt x="0" y="16"/>
                  </a:lnTo>
                  <a:lnTo>
                    <a:pt x="16" y="16"/>
                  </a:lnTo>
                  <a:lnTo>
                    <a:pt x="16" y="8"/>
                  </a:lnTo>
                  <a:lnTo>
                    <a:pt x="24" y="8"/>
                  </a:lnTo>
                  <a:lnTo>
                    <a:pt x="24" y="0"/>
                  </a:lnTo>
                  <a:lnTo>
                    <a:pt x="50" y="0"/>
                  </a:lnTo>
                  <a:lnTo>
                    <a:pt x="50" y="8"/>
                  </a:lnTo>
                  <a:lnTo>
                    <a:pt x="58" y="8"/>
                  </a:lnTo>
                  <a:lnTo>
                    <a:pt x="58" y="16"/>
                  </a:lnTo>
                  <a:lnTo>
                    <a:pt x="74" y="16"/>
                  </a:lnTo>
                  <a:lnTo>
                    <a:pt x="74"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3861" y="1827"/>
              <a:ext cx="76" cy="92"/>
            </a:xfrm>
            <a:custGeom>
              <a:avLst/>
              <a:gdLst>
                <a:gd name="T0" fmla="*/ 76 w 76"/>
                <a:gd name="T1" fmla="*/ 92 h 92"/>
                <a:gd name="T2" fmla="*/ 0 w 76"/>
                <a:gd name="T3" fmla="*/ 92 h 92"/>
                <a:gd name="T4" fmla="*/ 0 w 76"/>
                <a:gd name="T5" fmla="*/ 16 h 92"/>
                <a:gd name="T6" fmla="*/ 18 w 76"/>
                <a:gd name="T7" fmla="*/ 16 h 92"/>
                <a:gd name="T8" fmla="*/ 18 w 76"/>
                <a:gd name="T9" fmla="*/ 8 h 92"/>
                <a:gd name="T10" fmla="*/ 24 w 76"/>
                <a:gd name="T11" fmla="*/ 8 h 92"/>
                <a:gd name="T12" fmla="*/ 24 w 76"/>
                <a:gd name="T13" fmla="*/ 0 h 92"/>
                <a:gd name="T14" fmla="*/ 52 w 76"/>
                <a:gd name="T15" fmla="*/ 0 h 92"/>
                <a:gd name="T16" fmla="*/ 52 w 76"/>
                <a:gd name="T17" fmla="*/ 8 h 92"/>
                <a:gd name="T18" fmla="*/ 60 w 76"/>
                <a:gd name="T19" fmla="*/ 8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8"/>
                  </a:lnTo>
                  <a:lnTo>
                    <a:pt x="24" y="8"/>
                  </a:lnTo>
                  <a:lnTo>
                    <a:pt x="24" y="0"/>
                  </a:lnTo>
                  <a:lnTo>
                    <a:pt x="52" y="0"/>
                  </a:lnTo>
                  <a:lnTo>
                    <a:pt x="52" y="8"/>
                  </a:lnTo>
                  <a:lnTo>
                    <a:pt x="60" y="8"/>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137" y="1827"/>
              <a:ext cx="76" cy="92"/>
            </a:xfrm>
            <a:custGeom>
              <a:avLst/>
              <a:gdLst>
                <a:gd name="T0" fmla="*/ 76 w 76"/>
                <a:gd name="T1" fmla="*/ 92 h 92"/>
                <a:gd name="T2" fmla="*/ 0 w 76"/>
                <a:gd name="T3" fmla="*/ 92 h 92"/>
                <a:gd name="T4" fmla="*/ 0 w 76"/>
                <a:gd name="T5" fmla="*/ 16 h 92"/>
                <a:gd name="T6" fmla="*/ 18 w 76"/>
                <a:gd name="T7" fmla="*/ 16 h 92"/>
                <a:gd name="T8" fmla="*/ 18 w 76"/>
                <a:gd name="T9" fmla="*/ 8 h 92"/>
                <a:gd name="T10" fmla="*/ 26 w 76"/>
                <a:gd name="T11" fmla="*/ 8 h 92"/>
                <a:gd name="T12" fmla="*/ 26 w 76"/>
                <a:gd name="T13" fmla="*/ 0 h 92"/>
                <a:gd name="T14" fmla="*/ 52 w 76"/>
                <a:gd name="T15" fmla="*/ 0 h 92"/>
                <a:gd name="T16" fmla="*/ 52 w 76"/>
                <a:gd name="T17" fmla="*/ 8 h 92"/>
                <a:gd name="T18" fmla="*/ 60 w 76"/>
                <a:gd name="T19" fmla="*/ 8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8"/>
                  </a:lnTo>
                  <a:lnTo>
                    <a:pt x="26" y="8"/>
                  </a:lnTo>
                  <a:lnTo>
                    <a:pt x="26" y="0"/>
                  </a:lnTo>
                  <a:lnTo>
                    <a:pt x="52" y="0"/>
                  </a:lnTo>
                  <a:lnTo>
                    <a:pt x="52" y="8"/>
                  </a:lnTo>
                  <a:lnTo>
                    <a:pt x="60" y="8"/>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4281" y="1827"/>
              <a:ext cx="76" cy="92"/>
            </a:xfrm>
            <a:custGeom>
              <a:avLst/>
              <a:gdLst>
                <a:gd name="T0" fmla="*/ 76 w 76"/>
                <a:gd name="T1" fmla="*/ 92 h 92"/>
                <a:gd name="T2" fmla="*/ 0 w 76"/>
                <a:gd name="T3" fmla="*/ 92 h 92"/>
                <a:gd name="T4" fmla="*/ 0 w 76"/>
                <a:gd name="T5" fmla="*/ 16 h 92"/>
                <a:gd name="T6" fmla="*/ 16 w 76"/>
                <a:gd name="T7" fmla="*/ 16 h 92"/>
                <a:gd name="T8" fmla="*/ 16 w 76"/>
                <a:gd name="T9" fmla="*/ 8 h 92"/>
                <a:gd name="T10" fmla="*/ 24 w 76"/>
                <a:gd name="T11" fmla="*/ 8 h 92"/>
                <a:gd name="T12" fmla="*/ 24 w 76"/>
                <a:gd name="T13" fmla="*/ 0 h 92"/>
                <a:gd name="T14" fmla="*/ 52 w 76"/>
                <a:gd name="T15" fmla="*/ 0 h 92"/>
                <a:gd name="T16" fmla="*/ 52 w 76"/>
                <a:gd name="T17" fmla="*/ 8 h 92"/>
                <a:gd name="T18" fmla="*/ 58 w 76"/>
                <a:gd name="T19" fmla="*/ 8 h 92"/>
                <a:gd name="T20" fmla="*/ 58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6" y="16"/>
                  </a:lnTo>
                  <a:lnTo>
                    <a:pt x="16" y="8"/>
                  </a:lnTo>
                  <a:lnTo>
                    <a:pt x="24" y="8"/>
                  </a:lnTo>
                  <a:lnTo>
                    <a:pt x="24" y="0"/>
                  </a:lnTo>
                  <a:lnTo>
                    <a:pt x="52" y="0"/>
                  </a:lnTo>
                  <a:lnTo>
                    <a:pt x="52" y="8"/>
                  </a:lnTo>
                  <a:lnTo>
                    <a:pt x="58" y="8"/>
                  </a:lnTo>
                  <a:lnTo>
                    <a:pt x="58"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4423" y="1827"/>
              <a:ext cx="76" cy="92"/>
            </a:xfrm>
            <a:custGeom>
              <a:avLst/>
              <a:gdLst>
                <a:gd name="T0" fmla="*/ 76 w 76"/>
                <a:gd name="T1" fmla="*/ 92 h 92"/>
                <a:gd name="T2" fmla="*/ 0 w 76"/>
                <a:gd name="T3" fmla="*/ 92 h 92"/>
                <a:gd name="T4" fmla="*/ 0 w 76"/>
                <a:gd name="T5" fmla="*/ 16 h 92"/>
                <a:gd name="T6" fmla="*/ 18 w 76"/>
                <a:gd name="T7" fmla="*/ 16 h 92"/>
                <a:gd name="T8" fmla="*/ 18 w 76"/>
                <a:gd name="T9" fmla="*/ 8 h 92"/>
                <a:gd name="T10" fmla="*/ 26 w 76"/>
                <a:gd name="T11" fmla="*/ 8 h 92"/>
                <a:gd name="T12" fmla="*/ 26 w 76"/>
                <a:gd name="T13" fmla="*/ 0 h 92"/>
                <a:gd name="T14" fmla="*/ 52 w 76"/>
                <a:gd name="T15" fmla="*/ 0 h 92"/>
                <a:gd name="T16" fmla="*/ 52 w 76"/>
                <a:gd name="T17" fmla="*/ 8 h 92"/>
                <a:gd name="T18" fmla="*/ 60 w 76"/>
                <a:gd name="T19" fmla="*/ 8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8"/>
                  </a:lnTo>
                  <a:lnTo>
                    <a:pt x="26" y="8"/>
                  </a:lnTo>
                  <a:lnTo>
                    <a:pt x="26" y="0"/>
                  </a:lnTo>
                  <a:lnTo>
                    <a:pt x="52" y="0"/>
                  </a:lnTo>
                  <a:lnTo>
                    <a:pt x="52" y="8"/>
                  </a:lnTo>
                  <a:lnTo>
                    <a:pt x="60" y="8"/>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4567" y="1827"/>
              <a:ext cx="76" cy="92"/>
            </a:xfrm>
            <a:custGeom>
              <a:avLst/>
              <a:gdLst>
                <a:gd name="T0" fmla="*/ 76 w 76"/>
                <a:gd name="T1" fmla="*/ 92 h 92"/>
                <a:gd name="T2" fmla="*/ 0 w 76"/>
                <a:gd name="T3" fmla="*/ 92 h 92"/>
                <a:gd name="T4" fmla="*/ 0 w 76"/>
                <a:gd name="T5" fmla="*/ 16 h 92"/>
                <a:gd name="T6" fmla="*/ 16 w 76"/>
                <a:gd name="T7" fmla="*/ 16 h 92"/>
                <a:gd name="T8" fmla="*/ 16 w 76"/>
                <a:gd name="T9" fmla="*/ 8 h 92"/>
                <a:gd name="T10" fmla="*/ 24 w 76"/>
                <a:gd name="T11" fmla="*/ 8 h 92"/>
                <a:gd name="T12" fmla="*/ 24 w 76"/>
                <a:gd name="T13" fmla="*/ 0 h 92"/>
                <a:gd name="T14" fmla="*/ 52 w 76"/>
                <a:gd name="T15" fmla="*/ 0 h 92"/>
                <a:gd name="T16" fmla="*/ 52 w 76"/>
                <a:gd name="T17" fmla="*/ 8 h 92"/>
                <a:gd name="T18" fmla="*/ 58 w 76"/>
                <a:gd name="T19" fmla="*/ 8 h 92"/>
                <a:gd name="T20" fmla="*/ 58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6" y="16"/>
                  </a:lnTo>
                  <a:lnTo>
                    <a:pt x="16" y="8"/>
                  </a:lnTo>
                  <a:lnTo>
                    <a:pt x="24" y="8"/>
                  </a:lnTo>
                  <a:lnTo>
                    <a:pt x="24" y="0"/>
                  </a:lnTo>
                  <a:lnTo>
                    <a:pt x="52" y="0"/>
                  </a:lnTo>
                  <a:lnTo>
                    <a:pt x="52" y="8"/>
                  </a:lnTo>
                  <a:lnTo>
                    <a:pt x="58" y="8"/>
                  </a:lnTo>
                  <a:lnTo>
                    <a:pt x="58"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3433" y="1981"/>
              <a:ext cx="74" cy="92"/>
            </a:xfrm>
            <a:custGeom>
              <a:avLst/>
              <a:gdLst>
                <a:gd name="T0" fmla="*/ 74 w 74"/>
                <a:gd name="T1" fmla="*/ 92 h 92"/>
                <a:gd name="T2" fmla="*/ 0 w 74"/>
                <a:gd name="T3" fmla="*/ 92 h 92"/>
                <a:gd name="T4" fmla="*/ 0 w 74"/>
                <a:gd name="T5" fmla="*/ 16 h 92"/>
                <a:gd name="T6" fmla="*/ 16 w 74"/>
                <a:gd name="T7" fmla="*/ 16 h 92"/>
                <a:gd name="T8" fmla="*/ 16 w 74"/>
                <a:gd name="T9" fmla="*/ 10 h 92"/>
                <a:gd name="T10" fmla="*/ 24 w 74"/>
                <a:gd name="T11" fmla="*/ 10 h 92"/>
                <a:gd name="T12" fmla="*/ 24 w 74"/>
                <a:gd name="T13" fmla="*/ 0 h 92"/>
                <a:gd name="T14" fmla="*/ 50 w 74"/>
                <a:gd name="T15" fmla="*/ 0 h 92"/>
                <a:gd name="T16" fmla="*/ 50 w 74"/>
                <a:gd name="T17" fmla="*/ 10 h 92"/>
                <a:gd name="T18" fmla="*/ 58 w 74"/>
                <a:gd name="T19" fmla="*/ 10 h 92"/>
                <a:gd name="T20" fmla="*/ 58 w 74"/>
                <a:gd name="T21" fmla="*/ 16 h 92"/>
                <a:gd name="T22" fmla="*/ 74 w 74"/>
                <a:gd name="T23" fmla="*/ 16 h 92"/>
                <a:gd name="T24" fmla="*/ 74 w 74"/>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2">
                  <a:moveTo>
                    <a:pt x="74" y="92"/>
                  </a:moveTo>
                  <a:lnTo>
                    <a:pt x="0" y="92"/>
                  </a:lnTo>
                  <a:lnTo>
                    <a:pt x="0" y="16"/>
                  </a:lnTo>
                  <a:lnTo>
                    <a:pt x="16" y="16"/>
                  </a:lnTo>
                  <a:lnTo>
                    <a:pt x="16" y="10"/>
                  </a:lnTo>
                  <a:lnTo>
                    <a:pt x="24" y="10"/>
                  </a:lnTo>
                  <a:lnTo>
                    <a:pt x="24" y="0"/>
                  </a:lnTo>
                  <a:lnTo>
                    <a:pt x="50" y="0"/>
                  </a:lnTo>
                  <a:lnTo>
                    <a:pt x="50" y="10"/>
                  </a:lnTo>
                  <a:lnTo>
                    <a:pt x="58" y="10"/>
                  </a:lnTo>
                  <a:lnTo>
                    <a:pt x="58" y="16"/>
                  </a:lnTo>
                  <a:lnTo>
                    <a:pt x="74" y="16"/>
                  </a:lnTo>
                  <a:lnTo>
                    <a:pt x="74"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3575" y="198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4 w 76"/>
                <a:gd name="T11" fmla="*/ 10 h 92"/>
                <a:gd name="T12" fmla="*/ 24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4" y="10"/>
                  </a:lnTo>
                  <a:lnTo>
                    <a:pt x="24"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p:cNvSpPr>
            <p:nvPr/>
          </p:nvSpPr>
          <p:spPr bwMode="auto">
            <a:xfrm>
              <a:off x="3719" y="1981"/>
              <a:ext cx="74" cy="92"/>
            </a:xfrm>
            <a:custGeom>
              <a:avLst/>
              <a:gdLst>
                <a:gd name="T0" fmla="*/ 74 w 74"/>
                <a:gd name="T1" fmla="*/ 92 h 92"/>
                <a:gd name="T2" fmla="*/ 0 w 74"/>
                <a:gd name="T3" fmla="*/ 92 h 92"/>
                <a:gd name="T4" fmla="*/ 0 w 74"/>
                <a:gd name="T5" fmla="*/ 16 h 92"/>
                <a:gd name="T6" fmla="*/ 16 w 74"/>
                <a:gd name="T7" fmla="*/ 16 h 92"/>
                <a:gd name="T8" fmla="*/ 16 w 74"/>
                <a:gd name="T9" fmla="*/ 10 h 92"/>
                <a:gd name="T10" fmla="*/ 24 w 74"/>
                <a:gd name="T11" fmla="*/ 10 h 92"/>
                <a:gd name="T12" fmla="*/ 24 w 74"/>
                <a:gd name="T13" fmla="*/ 0 h 92"/>
                <a:gd name="T14" fmla="*/ 50 w 74"/>
                <a:gd name="T15" fmla="*/ 0 h 92"/>
                <a:gd name="T16" fmla="*/ 50 w 74"/>
                <a:gd name="T17" fmla="*/ 10 h 92"/>
                <a:gd name="T18" fmla="*/ 58 w 74"/>
                <a:gd name="T19" fmla="*/ 10 h 92"/>
                <a:gd name="T20" fmla="*/ 58 w 74"/>
                <a:gd name="T21" fmla="*/ 16 h 92"/>
                <a:gd name="T22" fmla="*/ 74 w 74"/>
                <a:gd name="T23" fmla="*/ 16 h 92"/>
                <a:gd name="T24" fmla="*/ 74 w 74"/>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2">
                  <a:moveTo>
                    <a:pt x="74" y="92"/>
                  </a:moveTo>
                  <a:lnTo>
                    <a:pt x="0" y="92"/>
                  </a:lnTo>
                  <a:lnTo>
                    <a:pt x="0" y="16"/>
                  </a:lnTo>
                  <a:lnTo>
                    <a:pt x="16" y="16"/>
                  </a:lnTo>
                  <a:lnTo>
                    <a:pt x="16" y="10"/>
                  </a:lnTo>
                  <a:lnTo>
                    <a:pt x="24" y="10"/>
                  </a:lnTo>
                  <a:lnTo>
                    <a:pt x="24" y="0"/>
                  </a:lnTo>
                  <a:lnTo>
                    <a:pt x="50" y="0"/>
                  </a:lnTo>
                  <a:lnTo>
                    <a:pt x="50" y="10"/>
                  </a:lnTo>
                  <a:lnTo>
                    <a:pt x="58" y="10"/>
                  </a:lnTo>
                  <a:lnTo>
                    <a:pt x="58" y="16"/>
                  </a:lnTo>
                  <a:lnTo>
                    <a:pt x="74" y="16"/>
                  </a:lnTo>
                  <a:lnTo>
                    <a:pt x="74"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3861" y="198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4 w 76"/>
                <a:gd name="T11" fmla="*/ 10 h 92"/>
                <a:gd name="T12" fmla="*/ 24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4" y="10"/>
                  </a:lnTo>
                  <a:lnTo>
                    <a:pt x="24"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p:cNvSpPr>
            <p:nvPr/>
          </p:nvSpPr>
          <p:spPr bwMode="auto">
            <a:xfrm>
              <a:off x="4137" y="198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6 w 76"/>
                <a:gd name="T11" fmla="*/ 10 h 92"/>
                <a:gd name="T12" fmla="*/ 26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6" y="10"/>
                  </a:lnTo>
                  <a:lnTo>
                    <a:pt x="26"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p:cNvSpPr>
            <p:nvPr/>
          </p:nvSpPr>
          <p:spPr bwMode="auto">
            <a:xfrm>
              <a:off x="4281" y="1981"/>
              <a:ext cx="76" cy="92"/>
            </a:xfrm>
            <a:custGeom>
              <a:avLst/>
              <a:gdLst>
                <a:gd name="T0" fmla="*/ 76 w 76"/>
                <a:gd name="T1" fmla="*/ 92 h 92"/>
                <a:gd name="T2" fmla="*/ 0 w 76"/>
                <a:gd name="T3" fmla="*/ 92 h 92"/>
                <a:gd name="T4" fmla="*/ 0 w 76"/>
                <a:gd name="T5" fmla="*/ 16 h 92"/>
                <a:gd name="T6" fmla="*/ 16 w 76"/>
                <a:gd name="T7" fmla="*/ 16 h 92"/>
                <a:gd name="T8" fmla="*/ 16 w 76"/>
                <a:gd name="T9" fmla="*/ 10 h 92"/>
                <a:gd name="T10" fmla="*/ 24 w 76"/>
                <a:gd name="T11" fmla="*/ 10 h 92"/>
                <a:gd name="T12" fmla="*/ 24 w 76"/>
                <a:gd name="T13" fmla="*/ 0 h 92"/>
                <a:gd name="T14" fmla="*/ 52 w 76"/>
                <a:gd name="T15" fmla="*/ 0 h 92"/>
                <a:gd name="T16" fmla="*/ 52 w 76"/>
                <a:gd name="T17" fmla="*/ 10 h 92"/>
                <a:gd name="T18" fmla="*/ 58 w 76"/>
                <a:gd name="T19" fmla="*/ 10 h 92"/>
                <a:gd name="T20" fmla="*/ 58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6" y="16"/>
                  </a:lnTo>
                  <a:lnTo>
                    <a:pt x="16" y="10"/>
                  </a:lnTo>
                  <a:lnTo>
                    <a:pt x="24" y="10"/>
                  </a:lnTo>
                  <a:lnTo>
                    <a:pt x="24" y="0"/>
                  </a:lnTo>
                  <a:lnTo>
                    <a:pt x="52" y="0"/>
                  </a:lnTo>
                  <a:lnTo>
                    <a:pt x="52" y="10"/>
                  </a:lnTo>
                  <a:lnTo>
                    <a:pt x="58" y="10"/>
                  </a:lnTo>
                  <a:lnTo>
                    <a:pt x="58"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p:cNvSpPr>
            <p:nvPr/>
          </p:nvSpPr>
          <p:spPr bwMode="auto">
            <a:xfrm>
              <a:off x="4423" y="198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6 w 76"/>
                <a:gd name="T11" fmla="*/ 10 h 92"/>
                <a:gd name="T12" fmla="*/ 26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6" y="10"/>
                  </a:lnTo>
                  <a:lnTo>
                    <a:pt x="26"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4567" y="1981"/>
              <a:ext cx="76" cy="92"/>
            </a:xfrm>
            <a:custGeom>
              <a:avLst/>
              <a:gdLst>
                <a:gd name="T0" fmla="*/ 76 w 76"/>
                <a:gd name="T1" fmla="*/ 92 h 92"/>
                <a:gd name="T2" fmla="*/ 0 w 76"/>
                <a:gd name="T3" fmla="*/ 92 h 92"/>
                <a:gd name="T4" fmla="*/ 0 w 76"/>
                <a:gd name="T5" fmla="*/ 16 h 92"/>
                <a:gd name="T6" fmla="*/ 16 w 76"/>
                <a:gd name="T7" fmla="*/ 16 h 92"/>
                <a:gd name="T8" fmla="*/ 16 w 76"/>
                <a:gd name="T9" fmla="*/ 10 h 92"/>
                <a:gd name="T10" fmla="*/ 24 w 76"/>
                <a:gd name="T11" fmla="*/ 10 h 92"/>
                <a:gd name="T12" fmla="*/ 24 w 76"/>
                <a:gd name="T13" fmla="*/ 0 h 92"/>
                <a:gd name="T14" fmla="*/ 52 w 76"/>
                <a:gd name="T15" fmla="*/ 0 h 92"/>
                <a:gd name="T16" fmla="*/ 52 w 76"/>
                <a:gd name="T17" fmla="*/ 10 h 92"/>
                <a:gd name="T18" fmla="*/ 58 w 76"/>
                <a:gd name="T19" fmla="*/ 10 h 92"/>
                <a:gd name="T20" fmla="*/ 58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6" y="16"/>
                  </a:lnTo>
                  <a:lnTo>
                    <a:pt x="16" y="10"/>
                  </a:lnTo>
                  <a:lnTo>
                    <a:pt x="24" y="10"/>
                  </a:lnTo>
                  <a:lnTo>
                    <a:pt x="24" y="0"/>
                  </a:lnTo>
                  <a:lnTo>
                    <a:pt x="52" y="0"/>
                  </a:lnTo>
                  <a:lnTo>
                    <a:pt x="52" y="10"/>
                  </a:lnTo>
                  <a:lnTo>
                    <a:pt x="58" y="10"/>
                  </a:lnTo>
                  <a:lnTo>
                    <a:pt x="58"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3433" y="2137"/>
              <a:ext cx="74" cy="90"/>
            </a:xfrm>
            <a:custGeom>
              <a:avLst/>
              <a:gdLst>
                <a:gd name="T0" fmla="*/ 74 w 74"/>
                <a:gd name="T1" fmla="*/ 90 h 90"/>
                <a:gd name="T2" fmla="*/ 0 w 74"/>
                <a:gd name="T3" fmla="*/ 90 h 90"/>
                <a:gd name="T4" fmla="*/ 0 w 74"/>
                <a:gd name="T5" fmla="*/ 16 h 90"/>
                <a:gd name="T6" fmla="*/ 16 w 74"/>
                <a:gd name="T7" fmla="*/ 16 h 90"/>
                <a:gd name="T8" fmla="*/ 16 w 74"/>
                <a:gd name="T9" fmla="*/ 8 h 90"/>
                <a:gd name="T10" fmla="*/ 24 w 74"/>
                <a:gd name="T11" fmla="*/ 8 h 90"/>
                <a:gd name="T12" fmla="*/ 24 w 74"/>
                <a:gd name="T13" fmla="*/ 0 h 90"/>
                <a:gd name="T14" fmla="*/ 50 w 74"/>
                <a:gd name="T15" fmla="*/ 0 h 90"/>
                <a:gd name="T16" fmla="*/ 50 w 74"/>
                <a:gd name="T17" fmla="*/ 8 h 90"/>
                <a:gd name="T18" fmla="*/ 58 w 74"/>
                <a:gd name="T19" fmla="*/ 8 h 90"/>
                <a:gd name="T20" fmla="*/ 58 w 74"/>
                <a:gd name="T21" fmla="*/ 16 h 90"/>
                <a:gd name="T22" fmla="*/ 74 w 74"/>
                <a:gd name="T23" fmla="*/ 16 h 90"/>
                <a:gd name="T24" fmla="*/ 74 w 74"/>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0">
                  <a:moveTo>
                    <a:pt x="74" y="90"/>
                  </a:moveTo>
                  <a:lnTo>
                    <a:pt x="0" y="90"/>
                  </a:lnTo>
                  <a:lnTo>
                    <a:pt x="0" y="16"/>
                  </a:lnTo>
                  <a:lnTo>
                    <a:pt x="16" y="16"/>
                  </a:lnTo>
                  <a:lnTo>
                    <a:pt x="16" y="8"/>
                  </a:lnTo>
                  <a:lnTo>
                    <a:pt x="24" y="8"/>
                  </a:lnTo>
                  <a:lnTo>
                    <a:pt x="24" y="0"/>
                  </a:lnTo>
                  <a:lnTo>
                    <a:pt x="50" y="0"/>
                  </a:lnTo>
                  <a:lnTo>
                    <a:pt x="50" y="8"/>
                  </a:lnTo>
                  <a:lnTo>
                    <a:pt x="58" y="8"/>
                  </a:lnTo>
                  <a:lnTo>
                    <a:pt x="58" y="16"/>
                  </a:lnTo>
                  <a:lnTo>
                    <a:pt x="74" y="16"/>
                  </a:lnTo>
                  <a:lnTo>
                    <a:pt x="7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p:cNvSpPr>
            <p:nvPr/>
          </p:nvSpPr>
          <p:spPr bwMode="auto">
            <a:xfrm>
              <a:off x="3575" y="2137"/>
              <a:ext cx="76" cy="90"/>
            </a:xfrm>
            <a:custGeom>
              <a:avLst/>
              <a:gdLst>
                <a:gd name="T0" fmla="*/ 76 w 76"/>
                <a:gd name="T1" fmla="*/ 90 h 90"/>
                <a:gd name="T2" fmla="*/ 0 w 76"/>
                <a:gd name="T3" fmla="*/ 90 h 90"/>
                <a:gd name="T4" fmla="*/ 0 w 76"/>
                <a:gd name="T5" fmla="*/ 16 h 90"/>
                <a:gd name="T6" fmla="*/ 18 w 76"/>
                <a:gd name="T7" fmla="*/ 16 h 90"/>
                <a:gd name="T8" fmla="*/ 18 w 76"/>
                <a:gd name="T9" fmla="*/ 8 h 90"/>
                <a:gd name="T10" fmla="*/ 24 w 76"/>
                <a:gd name="T11" fmla="*/ 8 h 90"/>
                <a:gd name="T12" fmla="*/ 24 w 76"/>
                <a:gd name="T13" fmla="*/ 0 h 90"/>
                <a:gd name="T14" fmla="*/ 52 w 76"/>
                <a:gd name="T15" fmla="*/ 0 h 90"/>
                <a:gd name="T16" fmla="*/ 52 w 76"/>
                <a:gd name="T17" fmla="*/ 8 h 90"/>
                <a:gd name="T18" fmla="*/ 60 w 76"/>
                <a:gd name="T19" fmla="*/ 8 h 90"/>
                <a:gd name="T20" fmla="*/ 60 w 76"/>
                <a:gd name="T21" fmla="*/ 16 h 90"/>
                <a:gd name="T22" fmla="*/ 76 w 76"/>
                <a:gd name="T23" fmla="*/ 16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6"/>
                  </a:lnTo>
                  <a:lnTo>
                    <a:pt x="18" y="16"/>
                  </a:lnTo>
                  <a:lnTo>
                    <a:pt x="18" y="8"/>
                  </a:lnTo>
                  <a:lnTo>
                    <a:pt x="24" y="8"/>
                  </a:lnTo>
                  <a:lnTo>
                    <a:pt x="24" y="0"/>
                  </a:lnTo>
                  <a:lnTo>
                    <a:pt x="52" y="0"/>
                  </a:lnTo>
                  <a:lnTo>
                    <a:pt x="52" y="8"/>
                  </a:lnTo>
                  <a:lnTo>
                    <a:pt x="60" y="8"/>
                  </a:lnTo>
                  <a:lnTo>
                    <a:pt x="60" y="16"/>
                  </a:lnTo>
                  <a:lnTo>
                    <a:pt x="76" y="16"/>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p:cNvSpPr>
            <p:nvPr/>
          </p:nvSpPr>
          <p:spPr bwMode="auto">
            <a:xfrm>
              <a:off x="3719" y="2137"/>
              <a:ext cx="74" cy="90"/>
            </a:xfrm>
            <a:custGeom>
              <a:avLst/>
              <a:gdLst>
                <a:gd name="T0" fmla="*/ 74 w 74"/>
                <a:gd name="T1" fmla="*/ 90 h 90"/>
                <a:gd name="T2" fmla="*/ 0 w 74"/>
                <a:gd name="T3" fmla="*/ 90 h 90"/>
                <a:gd name="T4" fmla="*/ 0 w 74"/>
                <a:gd name="T5" fmla="*/ 16 h 90"/>
                <a:gd name="T6" fmla="*/ 16 w 74"/>
                <a:gd name="T7" fmla="*/ 16 h 90"/>
                <a:gd name="T8" fmla="*/ 16 w 74"/>
                <a:gd name="T9" fmla="*/ 8 h 90"/>
                <a:gd name="T10" fmla="*/ 24 w 74"/>
                <a:gd name="T11" fmla="*/ 8 h 90"/>
                <a:gd name="T12" fmla="*/ 24 w 74"/>
                <a:gd name="T13" fmla="*/ 0 h 90"/>
                <a:gd name="T14" fmla="*/ 50 w 74"/>
                <a:gd name="T15" fmla="*/ 0 h 90"/>
                <a:gd name="T16" fmla="*/ 50 w 74"/>
                <a:gd name="T17" fmla="*/ 8 h 90"/>
                <a:gd name="T18" fmla="*/ 58 w 74"/>
                <a:gd name="T19" fmla="*/ 8 h 90"/>
                <a:gd name="T20" fmla="*/ 58 w 74"/>
                <a:gd name="T21" fmla="*/ 16 h 90"/>
                <a:gd name="T22" fmla="*/ 74 w 74"/>
                <a:gd name="T23" fmla="*/ 16 h 90"/>
                <a:gd name="T24" fmla="*/ 74 w 74"/>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0">
                  <a:moveTo>
                    <a:pt x="74" y="90"/>
                  </a:moveTo>
                  <a:lnTo>
                    <a:pt x="0" y="90"/>
                  </a:lnTo>
                  <a:lnTo>
                    <a:pt x="0" y="16"/>
                  </a:lnTo>
                  <a:lnTo>
                    <a:pt x="16" y="16"/>
                  </a:lnTo>
                  <a:lnTo>
                    <a:pt x="16" y="8"/>
                  </a:lnTo>
                  <a:lnTo>
                    <a:pt x="24" y="8"/>
                  </a:lnTo>
                  <a:lnTo>
                    <a:pt x="24" y="0"/>
                  </a:lnTo>
                  <a:lnTo>
                    <a:pt x="50" y="0"/>
                  </a:lnTo>
                  <a:lnTo>
                    <a:pt x="50" y="8"/>
                  </a:lnTo>
                  <a:lnTo>
                    <a:pt x="58" y="8"/>
                  </a:lnTo>
                  <a:lnTo>
                    <a:pt x="58" y="16"/>
                  </a:lnTo>
                  <a:lnTo>
                    <a:pt x="74" y="16"/>
                  </a:lnTo>
                  <a:lnTo>
                    <a:pt x="7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3861" y="2137"/>
              <a:ext cx="76" cy="90"/>
            </a:xfrm>
            <a:custGeom>
              <a:avLst/>
              <a:gdLst>
                <a:gd name="T0" fmla="*/ 76 w 76"/>
                <a:gd name="T1" fmla="*/ 90 h 90"/>
                <a:gd name="T2" fmla="*/ 0 w 76"/>
                <a:gd name="T3" fmla="*/ 90 h 90"/>
                <a:gd name="T4" fmla="*/ 0 w 76"/>
                <a:gd name="T5" fmla="*/ 16 h 90"/>
                <a:gd name="T6" fmla="*/ 18 w 76"/>
                <a:gd name="T7" fmla="*/ 16 h 90"/>
                <a:gd name="T8" fmla="*/ 18 w 76"/>
                <a:gd name="T9" fmla="*/ 8 h 90"/>
                <a:gd name="T10" fmla="*/ 24 w 76"/>
                <a:gd name="T11" fmla="*/ 8 h 90"/>
                <a:gd name="T12" fmla="*/ 24 w 76"/>
                <a:gd name="T13" fmla="*/ 0 h 90"/>
                <a:gd name="T14" fmla="*/ 52 w 76"/>
                <a:gd name="T15" fmla="*/ 0 h 90"/>
                <a:gd name="T16" fmla="*/ 52 w 76"/>
                <a:gd name="T17" fmla="*/ 8 h 90"/>
                <a:gd name="T18" fmla="*/ 60 w 76"/>
                <a:gd name="T19" fmla="*/ 8 h 90"/>
                <a:gd name="T20" fmla="*/ 60 w 76"/>
                <a:gd name="T21" fmla="*/ 16 h 90"/>
                <a:gd name="T22" fmla="*/ 76 w 76"/>
                <a:gd name="T23" fmla="*/ 16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6"/>
                  </a:lnTo>
                  <a:lnTo>
                    <a:pt x="18" y="16"/>
                  </a:lnTo>
                  <a:lnTo>
                    <a:pt x="18" y="8"/>
                  </a:lnTo>
                  <a:lnTo>
                    <a:pt x="24" y="8"/>
                  </a:lnTo>
                  <a:lnTo>
                    <a:pt x="24" y="0"/>
                  </a:lnTo>
                  <a:lnTo>
                    <a:pt x="52" y="0"/>
                  </a:lnTo>
                  <a:lnTo>
                    <a:pt x="52" y="8"/>
                  </a:lnTo>
                  <a:lnTo>
                    <a:pt x="60" y="8"/>
                  </a:lnTo>
                  <a:lnTo>
                    <a:pt x="60" y="16"/>
                  </a:lnTo>
                  <a:lnTo>
                    <a:pt x="76" y="16"/>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4137" y="2137"/>
              <a:ext cx="76" cy="90"/>
            </a:xfrm>
            <a:custGeom>
              <a:avLst/>
              <a:gdLst>
                <a:gd name="T0" fmla="*/ 76 w 76"/>
                <a:gd name="T1" fmla="*/ 90 h 90"/>
                <a:gd name="T2" fmla="*/ 0 w 76"/>
                <a:gd name="T3" fmla="*/ 90 h 90"/>
                <a:gd name="T4" fmla="*/ 0 w 76"/>
                <a:gd name="T5" fmla="*/ 16 h 90"/>
                <a:gd name="T6" fmla="*/ 18 w 76"/>
                <a:gd name="T7" fmla="*/ 16 h 90"/>
                <a:gd name="T8" fmla="*/ 18 w 76"/>
                <a:gd name="T9" fmla="*/ 8 h 90"/>
                <a:gd name="T10" fmla="*/ 26 w 76"/>
                <a:gd name="T11" fmla="*/ 8 h 90"/>
                <a:gd name="T12" fmla="*/ 26 w 76"/>
                <a:gd name="T13" fmla="*/ 0 h 90"/>
                <a:gd name="T14" fmla="*/ 52 w 76"/>
                <a:gd name="T15" fmla="*/ 0 h 90"/>
                <a:gd name="T16" fmla="*/ 52 w 76"/>
                <a:gd name="T17" fmla="*/ 8 h 90"/>
                <a:gd name="T18" fmla="*/ 60 w 76"/>
                <a:gd name="T19" fmla="*/ 8 h 90"/>
                <a:gd name="T20" fmla="*/ 60 w 76"/>
                <a:gd name="T21" fmla="*/ 16 h 90"/>
                <a:gd name="T22" fmla="*/ 76 w 76"/>
                <a:gd name="T23" fmla="*/ 16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6"/>
                  </a:lnTo>
                  <a:lnTo>
                    <a:pt x="18" y="16"/>
                  </a:lnTo>
                  <a:lnTo>
                    <a:pt x="18" y="8"/>
                  </a:lnTo>
                  <a:lnTo>
                    <a:pt x="26" y="8"/>
                  </a:lnTo>
                  <a:lnTo>
                    <a:pt x="26" y="0"/>
                  </a:lnTo>
                  <a:lnTo>
                    <a:pt x="52" y="0"/>
                  </a:lnTo>
                  <a:lnTo>
                    <a:pt x="52" y="8"/>
                  </a:lnTo>
                  <a:lnTo>
                    <a:pt x="60" y="8"/>
                  </a:lnTo>
                  <a:lnTo>
                    <a:pt x="60" y="16"/>
                  </a:lnTo>
                  <a:lnTo>
                    <a:pt x="76" y="16"/>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4281" y="2137"/>
              <a:ext cx="76" cy="90"/>
            </a:xfrm>
            <a:custGeom>
              <a:avLst/>
              <a:gdLst>
                <a:gd name="T0" fmla="*/ 76 w 76"/>
                <a:gd name="T1" fmla="*/ 90 h 90"/>
                <a:gd name="T2" fmla="*/ 0 w 76"/>
                <a:gd name="T3" fmla="*/ 90 h 90"/>
                <a:gd name="T4" fmla="*/ 0 w 76"/>
                <a:gd name="T5" fmla="*/ 16 h 90"/>
                <a:gd name="T6" fmla="*/ 16 w 76"/>
                <a:gd name="T7" fmla="*/ 16 h 90"/>
                <a:gd name="T8" fmla="*/ 16 w 76"/>
                <a:gd name="T9" fmla="*/ 8 h 90"/>
                <a:gd name="T10" fmla="*/ 24 w 76"/>
                <a:gd name="T11" fmla="*/ 8 h 90"/>
                <a:gd name="T12" fmla="*/ 24 w 76"/>
                <a:gd name="T13" fmla="*/ 0 h 90"/>
                <a:gd name="T14" fmla="*/ 52 w 76"/>
                <a:gd name="T15" fmla="*/ 0 h 90"/>
                <a:gd name="T16" fmla="*/ 52 w 76"/>
                <a:gd name="T17" fmla="*/ 8 h 90"/>
                <a:gd name="T18" fmla="*/ 58 w 76"/>
                <a:gd name="T19" fmla="*/ 8 h 90"/>
                <a:gd name="T20" fmla="*/ 58 w 76"/>
                <a:gd name="T21" fmla="*/ 16 h 90"/>
                <a:gd name="T22" fmla="*/ 76 w 76"/>
                <a:gd name="T23" fmla="*/ 16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6"/>
                  </a:lnTo>
                  <a:lnTo>
                    <a:pt x="16" y="16"/>
                  </a:lnTo>
                  <a:lnTo>
                    <a:pt x="16" y="8"/>
                  </a:lnTo>
                  <a:lnTo>
                    <a:pt x="24" y="8"/>
                  </a:lnTo>
                  <a:lnTo>
                    <a:pt x="24" y="0"/>
                  </a:lnTo>
                  <a:lnTo>
                    <a:pt x="52" y="0"/>
                  </a:lnTo>
                  <a:lnTo>
                    <a:pt x="52" y="8"/>
                  </a:lnTo>
                  <a:lnTo>
                    <a:pt x="58" y="8"/>
                  </a:lnTo>
                  <a:lnTo>
                    <a:pt x="58" y="16"/>
                  </a:lnTo>
                  <a:lnTo>
                    <a:pt x="76" y="16"/>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4423" y="2137"/>
              <a:ext cx="76" cy="90"/>
            </a:xfrm>
            <a:custGeom>
              <a:avLst/>
              <a:gdLst>
                <a:gd name="T0" fmla="*/ 76 w 76"/>
                <a:gd name="T1" fmla="*/ 90 h 90"/>
                <a:gd name="T2" fmla="*/ 0 w 76"/>
                <a:gd name="T3" fmla="*/ 90 h 90"/>
                <a:gd name="T4" fmla="*/ 0 w 76"/>
                <a:gd name="T5" fmla="*/ 16 h 90"/>
                <a:gd name="T6" fmla="*/ 18 w 76"/>
                <a:gd name="T7" fmla="*/ 16 h 90"/>
                <a:gd name="T8" fmla="*/ 18 w 76"/>
                <a:gd name="T9" fmla="*/ 8 h 90"/>
                <a:gd name="T10" fmla="*/ 26 w 76"/>
                <a:gd name="T11" fmla="*/ 8 h 90"/>
                <a:gd name="T12" fmla="*/ 26 w 76"/>
                <a:gd name="T13" fmla="*/ 0 h 90"/>
                <a:gd name="T14" fmla="*/ 52 w 76"/>
                <a:gd name="T15" fmla="*/ 0 h 90"/>
                <a:gd name="T16" fmla="*/ 52 w 76"/>
                <a:gd name="T17" fmla="*/ 8 h 90"/>
                <a:gd name="T18" fmla="*/ 60 w 76"/>
                <a:gd name="T19" fmla="*/ 8 h 90"/>
                <a:gd name="T20" fmla="*/ 60 w 76"/>
                <a:gd name="T21" fmla="*/ 16 h 90"/>
                <a:gd name="T22" fmla="*/ 76 w 76"/>
                <a:gd name="T23" fmla="*/ 16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6"/>
                  </a:lnTo>
                  <a:lnTo>
                    <a:pt x="18" y="16"/>
                  </a:lnTo>
                  <a:lnTo>
                    <a:pt x="18" y="8"/>
                  </a:lnTo>
                  <a:lnTo>
                    <a:pt x="26" y="8"/>
                  </a:lnTo>
                  <a:lnTo>
                    <a:pt x="26" y="0"/>
                  </a:lnTo>
                  <a:lnTo>
                    <a:pt x="52" y="0"/>
                  </a:lnTo>
                  <a:lnTo>
                    <a:pt x="52" y="8"/>
                  </a:lnTo>
                  <a:lnTo>
                    <a:pt x="60" y="8"/>
                  </a:lnTo>
                  <a:lnTo>
                    <a:pt x="60" y="16"/>
                  </a:lnTo>
                  <a:lnTo>
                    <a:pt x="76" y="16"/>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4567" y="2137"/>
              <a:ext cx="76" cy="90"/>
            </a:xfrm>
            <a:custGeom>
              <a:avLst/>
              <a:gdLst>
                <a:gd name="T0" fmla="*/ 76 w 76"/>
                <a:gd name="T1" fmla="*/ 90 h 90"/>
                <a:gd name="T2" fmla="*/ 0 w 76"/>
                <a:gd name="T3" fmla="*/ 90 h 90"/>
                <a:gd name="T4" fmla="*/ 0 w 76"/>
                <a:gd name="T5" fmla="*/ 16 h 90"/>
                <a:gd name="T6" fmla="*/ 16 w 76"/>
                <a:gd name="T7" fmla="*/ 16 h 90"/>
                <a:gd name="T8" fmla="*/ 16 w 76"/>
                <a:gd name="T9" fmla="*/ 8 h 90"/>
                <a:gd name="T10" fmla="*/ 24 w 76"/>
                <a:gd name="T11" fmla="*/ 8 h 90"/>
                <a:gd name="T12" fmla="*/ 24 w 76"/>
                <a:gd name="T13" fmla="*/ 0 h 90"/>
                <a:gd name="T14" fmla="*/ 52 w 76"/>
                <a:gd name="T15" fmla="*/ 0 h 90"/>
                <a:gd name="T16" fmla="*/ 52 w 76"/>
                <a:gd name="T17" fmla="*/ 8 h 90"/>
                <a:gd name="T18" fmla="*/ 58 w 76"/>
                <a:gd name="T19" fmla="*/ 8 h 90"/>
                <a:gd name="T20" fmla="*/ 58 w 76"/>
                <a:gd name="T21" fmla="*/ 16 h 90"/>
                <a:gd name="T22" fmla="*/ 76 w 76"/>
                <a:gd name="T23" fmla="*/ 16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6"/>
                  </a:lnTo>
                  <a:lnTo>
                    <a:pt x="16" y="16"/>
                  </a:lnTo>
                  <a:lnTo>
                    <a:pt x="16" y="8"/>
                  </a:lnTo>
                  <a:lnTo>
                    <a:pt x="24" y="8"/>
                  </a:lnTo>
                  <a:lnTo>
                    <a:pt x="24" y="0"/>
                  </a:lnTo>
                  <a:lnTo>
                    <a:pt x="52" y="0"/>
                  </a:lnTo>
                  <a:lnTo>
                    <a:pt x="52" y="8"/>
                  </a:lnTo>
                  <a:lnTo>
                    <a:pt x="58" y="8"/>
                  </a:lnTo>
                  <a:lnTo>
                    <a:pt x="58" y="16"/>
                  </a:lnTo>
                  <a:lnTo>
                    <a:pt x="76" y="16"/>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a:off x="3433" y="2291"/>
              <a:ext cx="74" cy="92"/>
            </a:xfrm>
            <a:custGeom>
              <a:avLst/>
              <a:gdLst>
                <a:gd name="T0" fmla="*/ 74 w 74"/>
                <a:gd name="T1" fmla="*/ 92 h 92"/>
                <a:gd name="T2" fmla="*/ 0 w 74"/>
                <a:gd name="T3" fmla="*/ 92 h 92"/>
                <a:gd name="T4" fmla="*/ 0 w 74"/>
                <a:gd name="T5" fmla="*/ 16 h 92"/>
                <a:gd name="T6" fmla="*/ 16 w 74"/>
                <a:gd name="T7" fmla="*/ 16 h 92"/>
                <a:gd name="T8" fmla="*/ 16 w 74"/>
                <a:gd name="T9" fmla="*/ 10 h 92"/>
                <a:gd name="T10" fmla="*/ 24 w 74"/>
                <a:gd name="T11" fmla="*/ 10 h 92"/>
                <a:gd name="T12" fmla="*/ 24 w 74"/>
                <a:gd name="T13" fmla="*/ 0 h 92"/>
                <a:gd name="T14" fmla="*/ 50 w 74"/>
                <a:gd name="T15" fmla="*/ 0 h 92"/>
                <a:gd name="T16" fmla="*/ 50 w 74"/>
                <a:gd name="T17" fmla="*/ 10 h 92"/>
                <a:gd name="T18" fmla="*/ 58 w 74"/>
                <a:gd name="T19" fmla="*/ 10 h 92"/>
                <a:gd name="T20" fmla="*/ 58 w 74"/>
                <a:gd name="T21" fmla="*/ 16 h 92"/>
                <a:gd name="T22" fmla="*/ 74 w 74"/>
                <a:gd name="T23" fmla="*/ 16 h 92"/>
                <a:gd name="T24" fmla="*/ 74 w 74"/>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2">
                  <a:moveTo>
                    <a:pt x="74" y="92"/>
                  </a:moveTo>
                  <a:lnTo>
                    <a:pt x="0" y="92"/>
                  </a:lnTo>
                  <a:lnTo>
                    <a:pt x="0" y="16"/>
                  </a:lnTo>
                  <a:lnTo>
                    <a:pt x="16" y="16"/>
                  </a:lnTo>
                  <a:lnTo>
                    <a:pt x="16" y="10"/>
                  </a:lnTo>
                  <a:lnTo>
                    <a:pt x="24" y="10"/>
                  </a:lnTo>
                  <a:lnTo>
                    <a:pt x="24" y="0"/>
                  </a:lnTo>
                  <a:lnTo>
                    <a:pt x="50" y="0"/>
                  </a:lnTo>
                  <a:lnTo>
                    <a:pt x="50" y="10"/>
                  </a:lnTo>
                  <a:lnTo>
                    <a:pt x="58" y="10"/>
                  </a:lnTo>
                  <a:lnTo>
                    <a:pt x="58" y="16"/>
                  </a:lnTo>
                  <a:lnTo>
                    <a:pt x="74" y="16"/>
                  </a:lnTo>
                  <a:lnTo>
                    <a:pt x="74"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3575" y="229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4 w 76"/>
                <a:gd name="T11" fmla="*/ 10 h 92"/>
                <a:gd name="T12" fmla="*/ 24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4" y="10"/>
                  </a:lnTo>
                  <a:lnTo>
                    <a:pt x="24"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3719" y="2291"/>
              <a:ext cx="74" cy="92"/>
            </a:xfrm>
            <a:custGeom>
              <a:avLst/>
              <a:gdLst>
                <a:gd name="T0" fmla="*/ 74 w 74"/>
                <a:gd name="T1" fmla="*/ 92 h 92"/>
                <a:gd name="T2" fmla="*/ 0 w 74"/>
                <a:gd name="T3" fmla="*/ 92 h 92"/>
                <a:gd name="T4" fmla="*/ 0 w 74"/>
                <a:gd name="T5" fmla="*/ 16 h 92"/>
                <a:gd name="T6" fmla="*/ 16 w 74"/>
                <a:gd name="T7" fmla="*/ 16 h 92"/>
                <a:gd name="T8" fmla="*/ 16 w 74"/>
                <a:gd name="T9" fmla="*/ 10 h 92"/>
                <a:gd name="T10" fmla="*/ 24 w 74"/>
                <a:gd name="T11" fmla="*/ 10 h 92"/>
                <a:gd name="T12" fmla="*/ 24 w 74"/>
                <a:gd name="T13" fmla="*/ 0 h 92"/>
                <a:gd name="T14" fmla="*/ 50 w 74"/>
                <a:gd name="T15" fmla="*/ 0 h 92"/>
                <a:gd name="T16" fmla="*/ 50 w 74"/>
                <a:gd name="T17" fmla="*/ 10 h 92"/>
                <a:gd name="T18" fmla="*/ 58 w 74"/>
                <a:gd name="T19" fmla="*/ 10 h 92"/>
                <a:gd name="T20" fmla="*/ 58 w 74"/>
                <a:gd name="T21" fmla="*/ 16 h 92"/>
                <a:gd name="T22" fmla="*/ 74 w 74"/>
                <a:gd name="T23" fmla="*/ 16 h 92"/>
                <a:gd name="T24" fmla="*/ 74 w 74"/>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2">
                  <a:moveTo>
                    <a:pt x="74" y="92"/>
                  </a:moveTo>
                  <a:lnTo>
                    <a:pt x="0" y="92"/>
                  </a:lnTo>
                  <a:lnTo>
                    <a:pt x="0" y="16"/>
                  </a:lnTo>
                  <a:lnTo>
                    <a:pt x="16" y="16"/>
                  </a:lnTo>
                  <a:lnTo>
                    <a:pt x="16" y="10"/>
                  </a:lnTo>
                  <a:lnTo>
                    <a:pt x="24" y="10"/>
                  </a:lnTo>
                  <a:lnTo>
                    <a:pt x="24" y="0"/>
                  </a:lnTo>
                  <a:lnTo>
                    <a:pt x="50" y="0"/>
                  </a:lnTo>
                  <a:lnTo>
                    <a:pt x="50" y="10"/>
                  </a:lnTo>
                  <a:lnTo>
                    <a:pt x="58" y="10"/>
                  </a:lnTo>
                  <a:lnTo>
                    <a:pt x="58" y="16"/>
                  </a:lnTo>
                  <a:lnTo>
                    <a:pt x="74" y="16"/>
                  </a:lnTo>
                  <a:lnTo>
                    <a:pt x="74"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p:cNvSpPr>
            <p:nvPr/>
          </p:nvSpPr>
          <p:spPr bwMode="auto">
            <a:xfrm>
              <a:off x="3861" y="229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4 w 76"/>
                <a:gd name="T11" fmla="*/ 10 h 92"/>
                <a:gd name="T12" fmla="*/ 24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4" y="10"/>
                  </a:lnTo>
                  <a:lnTo>
                    <a:pt x="24"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p:cNvSpPr>
            <p:nvPr/>
          </p:nvSpPr>
          <p:spPr bwMode="auto">
            <a:xfrm>
              <a:off x="4137" y="229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6 w 76"/>
                <a:gd name="T11" fmla="*/ 10 h 92"/>
                <a:gd name="T12" fmla="*/ 26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6" y="10"/>
                  </a:lnTo>
                  <a:lnTo>
                    <a:pt x="26"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p:cNvSpPr>
            <p:nvPr/>
          </p:nvSpPr>
          <p:spPr bwMode="auto">
            <a:xfrm>
              <a:off x="4281" y="2291"/>
              <a:ext cx="76" cy="92"/>
            </a:xfrm>
            <a:custGeom>
              <a:avLst/>
              <a:gdLst>
                <a:gd name="T0" fmla="*/ 76 w 76"/>
                <a:gd name="T1" fmla="*/ 92 h 92"/>
                <a:gd name="T2" fmla="*/ 0 w 76"/>
                <a:gd name="T3" fmla="*/ 92 h 92"/>
                <a:gd name="T4" fmla="*/ 0 w 76"/>
                <a:gd name="T5" fmla="*/ 16 h 92"/>
                <a:gd name="T6" fmla="*/ 16 w 76"/>
                <a:gd name="T7" fmla="*/ 16 h 92"/>
                <a:gd name="T8" fmla="*/ 16 w 76"/>
                <a:gd name="T9" fmla="*/ 10 h 92"/>
                <a:gd name="T10" fmla="*/ 24 w 76"/>
                <a:gd name="T11" fmla="*/ 10 h 92"/>
                <a:gd name="T12" fmla="*/ 24 w 76"/>
                <a:gd name="T13" fmla="*/ 0 h 92"/>
                <a:gd name="T14" fmla="*/ 52 w 76"/>
                <a:gd name="T15" fmla="*/ 0 h 92"/>
                <a:gd name="T16" fmla="*/ 52 w 76"/>
                <a:gd name="T17" fmla="*/ 10 h 92"/>
                <a:gd name="T18" fmla="*/ 58 w 76"/>
                <a:gd name="T19" fmla="*/ 10 h 92"/>
                <a:gd name="T20" fmla="*/ 58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6" y="16"/>
                  </a:lnTo>
                  <a:lnTo>
                    <a:pt x="16" y="10"/>
                  </a:lnTo>
                  <a:lnTo>
                    <a:pt x="24" y="10"/>
                  </a:lnTo>
                  <a:lnTo>
                    <a:pt x="24" y="0"/>
                  </a:lnTo>
                  <a:lnTo>
                    <a:pt x="52" y="0"/>
                  </a:lnTo>
                  <a:lnTo>
                    <a:pt x="52" y="10"/>
                  </a:lnTo>
                  <a:lnTo>
                    <a:pt x="58" y="10"/>
                  </a:lnTo>
                  <a:lnTo>
                    <a:pt x="58"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p:cNvSpPr>
            <p:nvPr/>
          </p:nvSpPr>
          <p:spPr bwMode="auto">
            <a:xfrm>
              <a:off x="4423" y="2291"/>
              <a:ext cx="76" cy="92"/>
            </a:xfrm>
            <a:custGeom>
              <a:avLst/>
              <a:gdLst>
                <a:gd name="T0" fmla="*/ 76 w 76"/>
                <a:gd name="T1" fmla="*/ 92 h 92"/>
                <a:gd name="T2" fmla="*/ 0 w 76"/>
                <a:gd name="T3" fmla="*/ 92 h 92"/>
                <a:gd name="T4" fmla="*/ 0 w 76"/>
                <a:gd name="T5" fmla="*/ 16 h 92"/>
                <a:gd name="T6" fmla="*/ 18 w 76"/>
                <a:gd name="T7" fmla="*/ 16 h 92"/>
                <a:gd name="T8" fmla="*/ 18 w 76"/>
                <a:gd name="T9" fmla="*/ 10 h 92"/>
                <a:gd name="T10" fmla="*/ 26 w 76"/>
                <a:gd name="T11" fmla="*/ 10 h 92"/>
                <a:gd name="T12" fmla="*/ 26 w 76"/>
                <a:gd name="T13" fmla="*/ 0 h 92"/>
                <a:gd name="T14" fmla="*/ 52 w 76"/>
                <a:gd name="T15" fmla="*/ 0 h 92"/>
                <a:gd name="T16" fmla="*/ 52 w 76"/>
                <a:gd name="T17" fmla="*/ 10 h 92"/>
                <a:gd name="T18" fmla="*/ 60 w 76"/>
                <a:gd name="T19" fmla="*/ 10 h 92"/>
                <a:gd name="T20" fmla="*/ 60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8" y="16"/>
                  </a:lnTo>
                  <a:lnTo>
                    <a:pt x="18" y="10"/>
                  </a:lnTo>
                  <a:lnTo>
                    <a:pt x="26" y="10"/>
                  </a:lnTo>
                  <a:lnTo>
                    <a:pt x="26" y="0"/>
                  </a:lnTo>
                  <a:lnTo>
                    <a:pt x="52" y="0"/>
                  </a:lnTo>
                  <a:lnTo>
                    <a:pt x="52" y="10"/>
                  </a:lnTo>
                  <a:lnTo>
                    <a:pt x="60" y="10"/>
                  </a:lnTo>
                  <a:lnTo>
                    <a:pt x="60"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p:cNvSpPr>
            <p:nvPr/>
          </p:nvSpPr>
          <p:spPr bwMode="auto">
            <a:xfrm>
              <a:off x="4567" y="2291"/>
              <a:ext cx="76" cy="92"/>
            </a:xfrm>
            <a:custGeom>
              <a:avLst/>
              <a:gdLst>
                <a:gd name="T0" fmla="*/ 76 w 76"/>
                <a:gd name="T1" fmla="*/ 92 h 92"/>
                <a:gd name="T2" fmla="*/ 0 w 76"/>
                <a:gd name="T3" fmla="*/ 92 h 92"/>
                <a:gd name="T4" fmla="*/ 0 w 76"/>
                <a:gd name="T5" fmla="*/ 16 h 92"/>
                <a:gd name="T6" fmla="*/ 16 w 76"/>
                <a:gd name="T7" fmla="*/ 16 h 92"/>
                <a:gd name="T8" fmla="*/ 16 w 76"/>
                <a:gd name="T9" fmla="*/ 10 h 92"/>
                <a:gd name="T10" fmla="*/ 24 w 76"/>
                <a:gd name="T11" fmla="*/ 10 h 92"/>
                <a:gd name="T12" fmla="*/ 24 w 76"/>
                <a:gd name="T13" fmla="*/ 0 h 92"/>
                <a:gd name="T14" fmla="*/ 52 w 76"/>
                <a:gd name="T15" fmla="*/ 0 h 92"/>
                <a:gd name="T16" fmla="*/ 52 w 76"/>
                <a:gd name="T17" fmla="*/ 10 h 92"/>
                <a:gd name="T18" fmla="*/ 58 w 76"/>
                <a:gd name="T19" fmla="*/ 10 h 92"/>
                <a:gd name="T20" fmla="*/ 58 w 76"/>
                <a:gd name="T21" fmla="*/ 16 h 92"/>
                <a:gd name="T22" fmla="*/ 76 w 76"/>
                <a:gd name="T23" fmla="*/ 16 h 92"/>
                <a:gd name="T24" fmla="*/ 76 w 76"/>
                <a:gd name="T2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2">
                  <a:moveTo>
                    <a:pt x="76" y="92"/>
                  </a:moveTo>
                  <a:lnTo>
                    <a:pt x="0" y="92"/>
                  </a:lnTo>
                  <a:lnTo>
                    <a:pt x="0" y="16"/>
                  </a:lnTo>
                  <a:lnTo>
                    <a:pt x="16" y="16"/>
                  </a:lnTo>
                  <a:lnTo>
                    <a:pt x="16" y="10"/>
                  </a:lnTo>
                  <a:lnTo>
                    <a:pt x="24" y="10"/>
                  </a:lnTo>
                  <a:lnTo>
                    <a:pt x="24" y="0"/>
                  </a:lnTo>
                  <a:lnTo>
                    <a:pt x="52" y="0"/>
                  </a:lnTo>
                  <a:lnTo>
                    <a:pt x="52" y="10"/>
                  </a:lnTo>
                  <a:lnTo>
                    <a:pt x="58" y="10"/>
                  </a:lnTo>
                  <a:lnTo>
                    <a:pt x="58" y="16"/>
                  </a:lnTo>
                  <a:lnTo>
                    <a:pt x="76" y="16"/>
                  </a:lnTo>
                  <a:lnTo>
                    <a:pt x="76"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p:cNvSpPr>
            <p:nvPr/>
          </p:nvSpPr>
          <p:spPr bwMode="auto">
            <a:xfrm>
              <a:off x="3433" y="2447"/>
              <a:ext cx="74" cy="90"/>
            </a:xfrm>
            <a:custGeom>
              <a:avLst/>
              <a:gdLst>
                <a:gd name="T0" fmla="*/ 74 w 74"/>
                <a:gd name="T1" fmla="*/ 90 h 90"/>
                <a:gd name="T2" fmla="*/ 0 w 74"/>
                <a:gd name="T3" fmla="*/ 90 h 90"/>
                <a:gd name="T4" fmla="*/ 0 w 74"/>
                <a:gd name="T5" fmla="*/ 14 h 90"/>
                <a:gd name="T6" fmla="*/ 16 w 74"/>
                <a:gd name="T7" fmla="*/ 14 h 90"/>
                <a:gd name="T8" fmla="*/ 16 w 74"/>
                <a:gd name="T9" fmla="*/ 8 h 90"/>
                <a:gd name="T10" fmla="*/ 24 w 74"/>
                <a:gd name="T11" fmla="*/ 8 h 90"/>
                <a:gd name="T12" fmla="*/ 24 w 74"/>
                <a:gd name="T13" fmla="*/ 0 h 90"/>
                <a:gd name="T14" fmla="*/ 50 w 74"/>
                <a:gd name="T15" fmla="*/ 0 h 90"/>
                <a:gd name="T16" fmla="*/ 50 w 74"/>
                <a:gd name="T17" fmla="*/ 8 h 90"/>
                <a:gd name="T18" fmla="*/ 58 w 74"/>
                <a:gd name="T19" fmla="*/ 8 h 90"/>
                <a:gd name="T20" fmla="*/ 58 w 74"/>
                <a:gd name="T21" fmla="*/ 14 h 90"/>
                <a:gd name="T22" fmla="*/ 74 w 74"/>
                <a:gd name="T23" fmla="*/ 14 h 90"/>
                <a:gd name="T24" fmla="*/ 74 w 74"/>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0">
                  <a:moveTo>
                    <a:pt x="74" y="90"/>
                  </a:moveTo>
                  <a:lnTo>
                    <a:pt x="0" y="90"/>
                  </a:lnTo>
                  <a:lnTo>
                    <a:pt x="0" y="14"/>
                  </a:lnTo>
                  <a:lnTo>
                    <a:pt x="16" y="14"/>
                  </a:lnTo>
                  <a:lnTo>
                    <a:pt x="16" y="8"/>
                  </a:lnTo>
                  <a:lnTo>
                    <a:pt x="24" y="8"/>
                  </a:lnTo>
                  <a:lnTo>
                    <a:pt x="24" y="0"/>
                  </a:lnTo>
                  <a:lnTo>
                    <a:pt x="50" y="0"/>
                  </a:lnTo>
                  <a:lnTo>
                    <a:pt x="50" y="8"/>
                  </a:lnTo>
                  <a:lnTo>
                    <a:pt x="58" y="8"/>
                  </a:lnTo>
                  <a:lnTo>
                    <a:pt x="58" y="14"/>
                  </a:lnTo>
                  <a:lnTo>
                    <a:pt x="74" y="14"/>
                  </a:lnTo>
                  <a:lnTo>
                    <a:pt x="7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p:cNvSpPr>
            <p:nvPr/>
          </p:nvSpPr>
          <p:spPr bwMode="auto">
            <a:xfrm>
              <a:off x="3575" y="2447"/>
              <a:ext cx="76" cy="90"/>
            </a:xfrm>
            <a:custGeom>
              <a:avLst/>
              <a:gdLst>
                <a:gd name="T0" fmla="*/ 76 w 76"/>
                <a:gd name="T1" fmla="*/ 90 h 90"/>
                <a:gd name="T2" fmla="*/ 0 w 76"/>
                <a:gd name="T3" fmla="*/ 90 h 90"/>
                <a:gd name="T4" fmla="*/ 0 w 76"/>
                <a:gd name="T5" fmla="*/ 14 h 90"/>
                <a:gd name="T6" fmla="*/ 18 w 76"/>
                <a:gd name="T7" fmla="*/ 14 h 90"/>
                <a:gd name="T8" fmla="*/ 18 w 76"/>
                <a:gd name="T9" fmla="*/ 8 h 90"/>
                <a:gd name="T10" fmla="*/ 24 w 76"/>
                <a:gd name="T11" fmla="*/ 8 h 90"/>
                <a:gd name="T12" fmla="*/ 24 w 76"/>
                <a:gd name="T13" fmla="*/ 0 h 90"/>
                <a:gd name="T14" fmla="*/ 52 w 76"/>
                <a:gd name="T15" fmla="*/ 0 h 90"/>
                <a:gd name="T16" fmla="*/ 52 w 76"/>
                <a:gd name="T17" fmla="*/ 8 h 90"/>
                <a:gd name="T18" fmla="*/ 60 w 76"/>
                <a:gd name="T19" fmla="*/ 8 h 90"/>
                <a:gd name="T20" fmla="*/ 60 w 76"/>
                <a:gd name="T21" fmla="*/ 14 h 90"/>
                <a:gd name="T22" fmla="*/ 76 w 76"/>
                <a:gd name="T23" fmla="*/ 14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4"/>
                  </a:lnTo>
                  <a:lnTo>
                    <a:pt x="18" y="14"/>
                  </a:lnTo>
                  <a:lnTo>
                    <a:pt x="18" y="8"/>
                  </a:lnTo>
                  <a:lnTo>
                    <a:pt x="24" y="8"/>
                  </a:lnTo>
                  <a:lnTo>
                    <a:pt x="24" y="0"/>
                  </a:lnTo>
                  <a:lnTo>
                    <a:pt x="52" y="0"/>
                  </a:lnTo>
                  <a:lnTo>
                    <a:pt x="52" y="8"/>
                  </a:lnTo>
                  <a:lnTo>
                    <a:pt x="60" y="8"/>
                  </a:lnTo>
                  <a:lnTo>
                    <a:pt x="60" y="14"/>
                  </a:lnTo>
                  <a:lnTo>
                    <a:pt x="76" y="14"/>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p:cNvSpPr>
            <p:nvPr/>
          </p:nvSpPr>
          <p:spPr bwMode="auto">
            <a:xfrm>
              <a:off x="3719" y="2447"/>
              <a:ext cx="74" cy="90"/>
            </a:xfrm>
            <a:custGeom>
              <a:avLst/>
              <a:gdLst>
                <a:gd name="T0" fmla="*/ 74 w 74"/>
                <a:gd name="T1" fmla="*/ 90 h 90"/>
                <a:gd name="T2" fmla="*/ 0 w 74"/>
                <a:gd name="T3" fmla="*/ 90 h 90"/>
                <a:gd name="T4" fmla="*/ 0 w 74"/>
                <a:gd name="T5" fmla="*/ 14 h 90"/>
                <a:gd name="T6" fmla="*/ 16 w 74"/>
                <a:gd name="T7" fmla="*/ 14 h 90"/>
                <a:gd name="T8" fmla="*/ 16 w 74"/>
                <a:gd name="T9" fmla="*/ 8 h 90"/>
                <a:gd name="T10" fmla="*/ 24 w 74"/>
                <a:gd name="T11" fmla="*/ 8 h 90"/>
                <a:gd name="T12" fmla="*/ 24 w 74"/>
                <a:gd name="T13" fmla="*/ 0 h 90"/>
                <a:gd name="T14" fmla="*/ 50 w 74"/>
                <a:gd name="T15" fmla="*/ 0 h 90"/>
                <a:gd name="T16" fmla="*/ 50 w 74"/>
                <a:gd name="T17" fmla="*/ 8 h 90"/>
                <a:gd name="T18" fmla="*/ 58 w 74"/>
                <a:gd name="T19" fmla="*/ 8 h 90"/>
                <a:gd name="T20" fmla="*/ 58 w 74"/>
                <a:gd name="T21" fmla="*/ 14 h 90"/>
                <a:gd name="T22" fmla="*/ 74 w 74"/>
                <a:gd name="T23" fmla="*/ 14 h 90"/>
                <a:gd name="T24" fmla="*/ 74 w 74"/>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0">
                  <a:moveTo>
                    <a:pt x="74" y="90"/>
                  </a:moveTo>
                  <a:lnTo>
                    <a:pt x="0" y="90"/>
                  </a:lnTo>
                  <a:lnTo>
                    <a:pt x="0" y="14"/>
                  </a:lnTo>
                  <a:lnTo>
                    <a:pt x="16" y="14"/>
                  </a:lnTo>
                  <a:lnTo>
                    <a:pt x="16" y="8"/>
                  </a:lnTo>
                  <a:lnTo>
                    <a:pt x="24" y="8"/>
                  </a:lnTo>
                  <a:lnTo>
                    <a:pt x="24" y="0"/>
                  </a:lnTo>
                  <a:lnTo>
                    <a:pt x="50" y="0"/>
                  </a:lnTo>
                  <a:lnTo>
                    <a:pt x="50" y="8"/>
                  </a:lnTo>
                  <a:lnTo>
                    <a:pt x="58" y="8"/>
                  </a:lnTo>
                  <a:lnTo>
                    <a:pt x="58" y="14"/>
                  </a:lnTo>
                  <a:lnTo>
                    <a:pt x="74" y="14"/>
                  </a:lnTo>
                  <a:lnTo>
                    <a:pt x="7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p:cNvSpPr>
            <p:nvPr/>
          </p:nvSpPr>
          <p:spPr bwMode="auto">
            <a:xfrm>
              <a:off x="3861" y="2447"/>
              <a:ext cx="76" cy="90"/>
            </a:xfrm>
            <a:custGeom>
              <a:avLst/>
              <a:gdLst>
                <a:gd name="T0" fmla="*/ 76 w 76"/>
                <a:gd name="T1" fmla="*/ 90 h 90"/>
                <a:gd name="T2" fmla="*/ 0 w 76"/>
                <a:gd name="T3" fmla="*/ 90 h 90"/>
                <a:gd name="T4" fmla="*/ 0 w 76"/>
                <a:gd name="T5" fmla="*/ 14 h 90"/>
                <a:gd name="T6" fmla="*/ 18 w 76"/>
                <a:gd name="T7" fmla="*/ 14 h 90"/>
                <a:gd name="T8" fmla="*/ 18 w 76"/>
                <a:gd name="T9" fmla="*/ 8 h 90"/>
                <a:gd name="T10" fmla="*/ 24 w 76"/>
                <a:gd name="T11" fmla="*/ 8 h 90"/>
                <a:gd name="T12" fmla="*/ 24 w 76"/>
                <a:gd name="T13" fmla="*/ 0 h 90"/>
                <a:gd name="T14" fmla="*/ 52 w 76"/>
                <a:gd name="T15" fmla="*/ 0 h 90"/>
                <a:gd name="T16" fmla="*/ 52 w 76"/>
                <a:gd name="T17" fmla="*/ 8 h 90"/>
                <a:gd name="T18" fmla="*/ 60 w 76"/>
                <a:gd name="T19" fmla="*/ 8 h 90"/>
                <a:gd name="T20" fmla="*/ 60 w 76"/>
                <a:gd name="T21" fmla="*/ 14 h 90"/>
                <a:gd name="T22" fmla="*/ 76 w 76"/>
                <a:gd name="T23" fmla="*/ 14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4"/>
                  </a:lnTo>
                  <a:lnTo>
                    <a:pt x="18" y="14"/>
                  </a:lnTo>
                  <a:lnTo>
                    <a:pt x="18" y="8"/>
                  </a:lnTo>
                  <a:lnTo>
                    <a:pt x="24" y="8"/>
                  </a:lnTo>
                  <a:lnTo>
                    <a:pt x="24" y="0"/>
                  </a:lnTo>
                  <a:lnTo>
                    <a:pt x="52" y="0"/>
                  </a:lnTo>
                  <a:lnTo>
                    <a:pt x="52" y="8"/>
                  </a:lnTo>
                  <a:lnTo>
                    <a:pt x="60" y="8"/>
                  </a:lnTo>
                  <a:lnTo>
                    <a:pt x="60" y="14"/>
                  </a:lnTo>
                  <a:lnTo>
                    <a:pt x="76" y="14"/>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2"/>
            <p:cNvSpPr>
              <a:spLocks/>
            </p:cNvSpPr>
            <p:nvPr/>
          </p:nvSpPr>
          <p:spPr bwMode="auto">
            <a:xfrm>
              <a:off x="4137" y="2447"/>
              <a:ext cx="76" cy="90"/>
            </a:xfrm>
            <a:custGeom>
              <a:avLst/>
              <a:gdLst>
                <a:gd name="T0" fmla="*/ 76 w 76"/>
                <a:gd name="T1" fmla="*/ 90 h 90"/>
                <a:gd name="T2" fmla="*/ 0 w 76"/>
                <a:gd name="T3" fmla="*/ 90 h 90"/>
                <a:gd name="T4" fmla="*/ 0 w 76"/>
                <a:gd name="T5" fmla="*/ 14 h 90"/>
                <a:gd name="T6" fmla="*/ 18 w 76"/>
                <a:gd name="T7" fmla="*/ 14 h 90"/>
                <a:gd name="T8" fmla="*/ 18 w 76"/>
                <a:gd name="T9" fmla="*/ 8 h 90"/>
                <a:gd name="T10" fmla="*/ 26 w 76"/>
                <a:gd name="T11" fmla="*/ 8 h 90"/>
                <a:gd name="T12" fmla="*/ 26 w 76"/>
                <a:gd name="T13" fmla="*/ 0 h 90"/>
                <a:gd name="T14" fmla="*/ 52 w 76"/>
                <a:gd name="T15" fmla="*/ 0 h 90"/>
                <a:gd name="T16" fmla="*/ 52 w 76"/>
                <a:gd name="T17" fmla="*/ 8 h 90"/>
                <a:gd name="T18" fmla="*/ 60 w 76"/>
                <a:gd name="T19" fmla="*/ 8 h 90"/>
                <a:gd name="T20" fmla="*/ 60 w 76"/>
                <a:gd name="T21" fmla="*/ 14 h 90"/>
                <a:gd name="T22" fmla="*/ 76 w 76"/>
                <a:gd name="T23" fmla="*/ 14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4"/>
                  </a:lnTo>
                  <a:lnTo>
                    <a:pt x="18" y="14"/>
                  </a:lnTo>
                  <a:lnTo>
                    <a:pt x="18" y="8"/>
                  </a:lnTo>
                  <a:lnTo>
                    <a:pt x="26" y="8"/>
                  </a:lnTo>
                  <a:lnTo>
                    <a:pt x="26" y="0"/>
                  </a:lnTo>
                  <a:lnTo>
                    <a:pt x="52" y="0"/>
                  </a:lnTo>
                  <a:lnTo>
                    <a:pt x="52" y="8"/>
                  </a:lnTo>
                  <a:lnTo>
                    <a:pt x="60" y="8"/>
                  </a:lnTo>
                  <a:lnTo>
                    <a:pt x="60" y="14"/>
                  </a:lnTo>
                  <a:lnTo>
                    <a:pt x="76" y="14"/>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3"/>
            <p:cNvSpPr>
              <a:spLocks/>
            </p:cNvSpPr>
            <p:nvPr/>
          </p:nvSpPr>
          <p:spPr bwMode="auto">
            <a:xfrm>
              <a:off x="4281" y="2447"/>
              <a:ext cx="76" cy="90"/>
            </a:xfrm>
            <a:custGeom>
              <a:avLst/>
              <a:gdLst>
                <a:gd name="T0" fmla="*/ 76 w 76"/>
                <a:gd name="T1" fmla="*/ 90 h 90"/>
                <a:gd name="T2" fmla="*/ 0 w 76"/>
                <a:gd name="T3" fmla="*/ 90 h 90"/>
                <a:gd name="T4" fmla="*/ 0 w 76"/>
                <a:gd name="T5" fmla="*/ 14 h 90"/>
                <a:gd name="T6" fmla="*/ 16 w 76"/>
                <a:gd name="T7" fmla="*/ 14 h 90"/>
                <a:gd name="T8" fmla="*/ 16 w 76"/>
                <a:gd name="T9" fmla="*/ 8 h 90"/>
                <a:gd name="T10" fmla="*/ 24 w 76"/>
                <a:gd name="T11" fmla="*/ 8 h 90"/>
                <a:gd name="T12" fmla="*/ 24 w 76"/>
                <a:gd name="T13" fmla="*/ 0 h 90"/>
                <a:gd name="T14" fmla="*/ 52 w 76"/>
                <a:gd name="T15" fmla="*/ 0 h 90"/>
                <a:gd name="T16" fmla="*/ 52 w 76"/>
                <a:gd name="T17" fmla="*/ 8 h 90"/>
                <a:gd name="T18" fmla="*/ 58 w 76"/>
                <a:gd name="T19" fmla="*/ 8 h 90"/>
                <a:gd name="T20" fmla="*/ 58 w 76"/>
                <a:gd name="T21" fmla="*/ 14 h 90"/>
                <a:gd name="T22" fmla="*/ 76 w 76"/>
                <a:gd name="T23" fmla="*/ 14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4"/>
                  </a:lnTo>
                  <a:lnTo>
                    <a:pt x="16" y="14"/>
                  </a:lnTo>
                  <a:lnTo>
                    <a:pt x="16" y="8"/>
                  </a:lnTo>
                  <a:lnTo>
                    <a:pt x="24" y="8"/>
                  </a:lnTo>
                  <a:lnTo>
                    <a:pt x="24" y="0"/>
                  </a:lnTo>
                  <a:lnTo>
                    <a:pt x="52" y="0"/>
                  </a:lnTo>
                  <a:lnTo>
                    <a:pt x="52" y="8"/>
                  </a:lnTo>
                  <a:lnTo>
                    <a:pt x="58" y="8"/>
                  </a:lnTo>
                  <a:lnTo>
                    <a:pt x="58" y="14"/>
                  </a:lnTo>
                  <a:lnTo>
                    <a:pt x="76" y="14"/>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4"/>
            <p:cNvSpPr>
              <a:spLocks/>
            </p:cNvSpPr>
            <p:nvPr/>
          </p:nvSpPr>
          <p:spPr bwMode="auto">
            <a:xfrm>
              <a:off x="4423" y="2447"/>
              <a:ext cx="76" cy="90"/>
            </a:xfrm>
            <a:custGeom>
              <a:avLst/>
              <a:gdLst>
                <a:gd name="T0" fmla="*/ 76 w 76"/>
                <a:gd name="T1" fmla="*/ 90 h 90"/>
                <a:gd name="T2" fmla="*/ 0 w 76"/>
                <a:gd name="T3" fmla="*/ 90 h 90"/>
                <a:gd name="T4" fmla="*/ 0 w 76"/>
                <a:gd name="T5" fmla="*/ 14 h 90"/>
                <a:gd name="T6" fmla="*/ 18 w 76"/>
                <a:gd name="T7" fmla="*/ 14 h 90"/>
                <a:gd name="T8" fmla="*/ 18 w 76"/>
                <a:gd name="T9" fmla="*/ 8 h 90"/>
                <a:gd name="T10" fmla="*/ 26 w 76"/>
                <a:gd name="T11" fmla="*/ 8 h 90"/>
                <a:gd name="T12" fmla="*/ 26 w 76"/>
                <a:gd name="T13" fmla="*/ 0 h 90"/>
                <a:gd name="T14" fmla="*/ 52 w 76"/>
                <a:gd name="T15" fmla="*/ 0 h 90"/>
                <a:gd name="T16" fmla="*/ 52 w 76"/>
                <a:gd name="T17" fmla="*/ 8 h 90"/>
                <a:gd name="T18" fmla="*/ 60 w 76"/>
                <a:gd name="T19" fmla="*/ 8 h 90"/>
                <a:gd name="T20" fmla="*/ 60 w 76"/>
                <a:gd name="T21" fmla="*/ 14 h 90"/>
                <a:gd name="T22" fmla="*/ 76 w 76"/>
                <a:gd name="T23" fmla="*/ 14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4"/>
                  </a:lnTo>
                  <a:lnTo>
                    <a:pt x="18" y="14"/>
                  </a:lnTo>
                  <a:lnTo>
                    <a:pt x="18" y="8"/>
                  </a:lnTo>
                  <a:lnTo>
                    <a:pt x="26" y="8"/>
                  </a:lnTo>
                  <a:lnTo>
                    <a:pt x="26" y="0"/>
                  </a:lnTo>
                  <a:lnTo>
                    <a:pt x="52" y="0"/>
                  </a:lnTo>
                  <a:lnTo>
                    <a:pt x="52" y="8"/>
                  </a:lnTo>
                  <a:lnTo>
                    <a:pt x="60" y="8"/>
                  </a:lnTo>
                  <a:lnTo>
                    <a:pt x="60" y="14"/>
                  </a:lnTo>
                  <a:lnTo>
                    <a:pt x="76" y="14"/>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5"/>
            <p:cNvSpPr>
              <a:spLocks/>
            </p:cNvSpPr>
            <p:nvPr/>
          </p:nvSpPr>
          <p:spPr bwMode="auto">
            <a:xfrm>
              <a:off x="4567" y="2447"/>
              <a:ext cx="76" cy="90"/>
            </a:xfrm>
            <a:custGeom>
              <a:avLst/>
              <a:gdLst>
                <a:gd name="T0" fmla="*/ 76 w 76"/>
                <a:gd name="T1" fmla="*/ 90 h 90"/>
                <a:gd name="T2" fmla="*/ 0 w 76"/>
                <a:gd name="T3" fmla="*/ 90 h 90"/>
                <a:gd name="T4" fmla="*/ 0 w 76"/>
                <a:gd name="T5" fmla="*/ 14 h 90"/>
                <a:gd name="T6" fmla="*/ 16 w 76"/>
                <a:gd name="T7" fmla="*/ 14 h 90"/>
                <a:gd name="T8" fmla="*/ 16 w 76"/>
                <a:gd name="T9" fmla="*/ 8 h 90"/>
                <a:gd name="T10" fmla="*/ 24 w 76"/>
                <a:gd name="T11" fmla="*/ 8 h 90"/>
                <a:gd name="T12" fmla="*/ 24 w 76"/>
                <a:gd name="T13" fmla="*/ 0 h 90"/>
                <a:gd name="T14" fmla="*/ 52 w 76"/>
                <a:gd name="T15" fmla="*/ 0 h 90"/>
                <a:gd name="T16" fmla="*/ 52 w 76"/>
                <a:gd name="T17" fmla="*/ 8 h 90"/>
                <a:gd name="T18" fmla="*/ 58 w 76"/>
                <a:gd name="T19" fmla="*/ 8 h 90"/>
                <a:gd name="T20" fmla="*/ 58 w 76"/>
                <a:gd name="T21" fmla="*/ 14 h 90"/>
                <a:gd name="T22" fmla="*/ 76 w 76"/>
                <a:gd name="T23" fmla="*/ 14 h 90"/>
                <a:gd name="T24" fmla="*/ 76 w 76"/>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0">
                  <a:moveTo>
                    <a:pt x="76" y="90"/>
                  </a:moveTo>
                  <a:lnTo>
                    <a:pt x="0" y="90"/>
                  </a:lnTo>
                  <a:lnTo>
                    <a:pt x="0" y="14"/>
                  </a:lnTo>
                  <a:lnTo>
                    <a:pt x="16" y="14"/>
                  </a:lnTo>
                  <a:lnTo>
                    <a:pt x="16" y="8"/>
                  </a:lnTo>
                  <a:lnTo>
                    <a:pt x="24" y="8"/>
                  </a:lnTo>
                  <a:lnTo>
                    <a:pt x="24" y="0"/>
                  </a:lnTo>
                  <a:lnTo>
                    <a:pt x="52" y="0"/>
                  </a:lnTo>
                  <a:lnTo>
                    <a:pt x="52" y="8"/>
                  </a:lnTo>
                  <a:lnTo>
                    <a:pt x="58" y="8"/>
                  </a:lnTo>
                  <a:lnTo>
                    <a:pt x="58" y="14"/>
                  </a:lnTo>
                  <a:lnTo>
                    <a:pt x="76" y="14"/>
                  </a:lnTo>
                  <a:lnTo>
                    <a:pt x="7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6"/>
            <p:cNvSpPr>
              <a:spLocks noChangeArrowheads="1"/>
            </p:cNvSpPr>
            <p:nvPr/>
          </p:nvSpPr>
          <p:spPr bwMode="auto">
            <a:xfrm>
              <a:off x="3397" y="1787"/>
              <a:ext cx="1280" cy="790"/>
            </a:xfrm>
            <a:prstGeom prst="rect">
              <a:avLst/>
            </a:prstGeom>
            <a:noFill/>
            <a:ln w="1270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7"/>
            <p:cNvSpPr>
              <a:spLocks/>
            </p:cNvSpPr>
            <p:nvPr/>
          </p:nvSpPr>
          <p:spPr bwMode="auto">
            <a:xfrm>
              <a:off x="4271" y="2889"/>
              <a:ext cx="1174" cy="280"/>
            </a:xfrm>
            <a:custGeom>
              <a:avLst/>
              <a:gdLst>
                <a:gd name="T0" fmla="*/ 1174 w 1174"/>
                <a:gd name="T1" fmla="*/ 0 h 280"/>
                <a:gd name="T2" fmla="*/ 1174 w 1174"/>
                <a:gd name="T3" fmla="*/ 280 h 280"/>
                <a:gd name="T4" fmla="*/ 0 w 1174"/>
                <a:gd name="T5" fmla="*/ 280 h 280"/>
              </a:gdLst>
              <a:ahLst/>
              <a:cxnLst>
                <a:cxn ang="0">
                  <a:pos x="T0" y="T1"/>
                </a:cxn>
                <a:cxn ang="0">
                  <a:pos x="T2" y="T3"/>
                </a:cxn>
                <a:cxn ang="0">
                  <a:pos x="T4" y="T5"/>
                </a:cxn>
              </a:cxnLst>
              <a:rect l="0" t="0" r="r" b="b"/>
              <a:pathLst>
                <a:path w="1174" h="280">
                  <a:moveTo>
                    <a:pt x="1174" y="0"/>
                  </a:moveTo>
                  <a:lnTo>
                    <a:pt x="1174" y="280"/>
                  </a:lnTo>
                  <a:lnTo>
                    <a:pt x="0" y="280"/>
                  </a:lnTo>
                </a:path>
              </a:pathLst>
            </a:custGeom>
            <a:noFill/>
            <a:ln w="12700">
              <a:solidFill>
                <a:srgbClr val="49B74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8"/>
            <p:cNvSpPr>
              <a:spLocks/>
            </p:cNvSpPr>
            <p:nvPr/>
          </p:nvSpPr>
          <p:spPr bwMode="auto">
            <a:xfrm>
              <a:off x="5405" y="2831"/>
              <a:ext cx="80" cy="70"/>
            </a:xfrm>
            <a:custGeom>
              <a:avLst/>
              <a:gdLst>
                <a:gd name="T0" fmla="*/ 0 w 80"/>
                <a:gd name="T1" fmla="*/ 70 h 70"/>
                <a:gd name="T2" fmla="*/ 40 w 80"/>
                <a:gd name="T3" fmla="*/ 0 h 70"/>
                <a:gd name="T4" fmla="*/ 80 w 80"/>
                <a:gd name="T5" fmla="*/ 70 h 70"/>
                <a:gd name="T6" fmla="*/ 0 w 80"/>
                <a:gd name="T7" fmla="*/ 70 h 70"/>
              </a:gdLst>
              <a:ahLst/>
              <a:cxnLst>
                <a:cxn ang="0">
                  <a:pos x="T0" y="T1"/>
                </a:cxn>
                <a:cxn ang="0">
                  <a:pos x="T2" y="T3"/>
                </a:cxn>
                <a:cxn ang="0">
                  <a:pos x="T4" y="T5"/>
                </a:cxn>
                <a:cxn ang="0">
                  <a:pos x="T6" y="T7"/>
                </a:cxn>
              </a:cxnLst>
              <a:rect l="0" t="0" r="r" b="b"/>
              <a:pathLst>
                <a:path w="80" h="70">
                  <a:moveTo>
                    <a:pt x="0" y="70"/>
                  </a:moveTo>
                  <a:lnTo>
                    <a:pt x="40" y="0"/>
                  </a:lnTo>
                  <a:lnTo>
                    <a:pt x="80" y="70"/>
                  </a:lnTo>
                  <a:lnTo>
                    <a:pt x="0" y="70"/>
                  </a:lnTo>
                  <a:close/>
                </a:path>
              </a:pathLst>
            </a:custGeom>
            <a:solidFill>
              <a:srgbClr val="49B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9"/>
            <p:cNvSpPr>
              <a:spLocks/>
            </p:cNvSpPr>
            <p:nvPr/>
          </p:nvSpPr>
          <p:spPr bwMode="auto">
            <a:xfrm>
              <a:off x="4213" y="3129"/>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49B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p:cNvSpPr>
            <p:nvPr/>
          </p:nvSpPr>
          <p:spPr bwMode="auto">
            <a:xfrm>
              <a:off x="3199" y="1925"/>
              <a:ext cx="124" cy="122"/>
            </a:xfrm>
            <a:custGeom>
              <a:avLst/>
              <a:gdLst>
                <a:gd name="T0" fmla="*/ 124 w 124"/>
                <a:gd name="T1" fmla="*/ 110 h 122"/>
                <a:gd name="T2" fmla="*/ 74 w 124"/>
                <a:gd name="T3" fmla="*/ 60 h 122"/>
                <a:gd name="T4" fmla="*/ 124 w 124"/>
                <a:gd name="T5" fmla="*/ 10 h 122"/>
                <a:gd name="T6" fmla="*/ 112 w 124"/>
                <a:gd name="T7" fmla="*/ 0 h 122"/>
                <a:gd name="T8" fmla="*/ 62 w 124"/>
                <a:gd name="T9" fmla="*/ 50 h 122"/>
                <a:gd name="T10" fmla="*/ 12 w 124"/>
                <a:gd name="T11" fmla="*/ 0 h 122"/>
                <a:gd name="T12" fmla="*/ 0 w 124"/>
                <a:gd name="T13" fmla="*/ 10 h 122"/>
                <a:gd name="T14" fmla="*/ 50 w 124"/>
                <a:gd name="T15" fmla="*/ 60 h 122"/>
                <a:gd name="T16" fmla="*/ 0 w 124"/>
                <a:gd name="T17" fmla="*/ 110 h 122"/>
                <a:gd name="T18" fmla="*/ 12 w 124"/>
                <a:gd name="T19" fmla="*/ 122 h 122"/>
                <a:gd name="T20" fmla="*/ 62 w 124"/>
                <a:gd name="T21" fmla="*/ 72 h 122"/>
                <a:gd name="T22" fmla="*/ 112 w 124"/>
                <a:gd name="T23" fmla="*/ 122 h 122"/>
                <a:gd name="T24" fmla="*/ 124 w 124"/>
                <a:gd name="T2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2">
                  <a:moveTo>
                    <a:pt x="124" y="110"/>
                  </a:moveTo>
                  <a:lnTo>
                    <a:pt x="74" y="60"/>
                  </a:lnTo>
                  <a:lnTo>
                    <a:pt x="124" y="10"/>
                  </a:lnTo>
                  <a:lnTo>
                    <a:pt x="112" y="0"/>
                  </a:lnTo>
                  <a:lnTo>
                    <a:pt x="62" y="50"/>
                  </a:lnTo>
                  <a:lnTo>
                    <a:pt x="12" y="0"/>
                  </a:lnTo>
                  <a:lnTo>
                    <a:pt x="0" y="10"/>
                  </a:lnTo>
                  <a:lnTo>
                    <a:pt x="50" y="60"/>
                  </a:lnTo>
                  <a:lnTo>
                    <a:pt x="0" y="110"/>
                  </a:lnTo>
                  <a:lnTo>
                    <a:pt x="12" y="122"/>
                  </a:lnTo>
                  <a:lnTo>
                    <a:pt x="62" y="72"/>
                  </a:lnTo>
                  <a:lnTo>
                    <a:pt x="112" y="122"/>
                  </a:lnTo>
                  <a:lnTo>
                    <a:pt x="124" y="110"/>
                  </a:lnTo>
                  <a:close/>
                </a:path>
              </a:pathLst>
            </a:custGeom>
            <a:solidFill>
              <a:srgbClr val="ED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3" name="TextBox 102"/>
          <p:cNvSpPr txBox="1"/>
          <p:nvPr/>
        </p:nvSpPr>
        <p:spPr>
          <a:xfrm>
            <a:off x="852488" y="1409998"/>
            <a:ext cx="8662308" cy="461665"/>
          </a:xfrm>
          <a:prstGeom prst="rect">
            <a:avLst/>
          </a:prstGeom>
          <a:noFill/>
        </p:spPr>
        <p:txBody>
          <a:bodyPr wrap="none" rtlCol="0">
            <a:spAutoFit/>
          </a:bodyPr>
          <a:lstStyle/>
          <a:p>
            <a:r>
              <a:rPr lang="en-US" sz="2400" dirty="0"/>
              <a:t>Network devices can be compromised physically or administratively.</a:t>
            </a:r>
          </a:p>
        </p:txBody>
      </p:sp>
      <p:sp>
        <p:nvSpPr>
          <p:cNvPr id="104" name="TextBox 103"/>
          <p:cNvSpPr txBox="1"/>
          <p:nvPr/>
        </p:nvSpPr>
        <p:spPr>
          <a:xfrm>
            <a:off x="4531153" y="1885096"/>
            <a:ext cx="2288319" cy="461665"/>
          </a:xfrm>
          <a:prstGeom prst="rect">
            <a:avLst/>
          </a:prstGeom>
          <a:noFill/>
        </p:spPr>
        <p:txBody>
          <a:bodyPr wrap="none" rtlCol="0">
            <a:spAutoFit/>
          </a:bodyPr>
          <a:lstStyle/>
          <a:p>
            <a:r>
              <a:rPr lang="en-US" sz="2400" dirty="0"/>
              <a:t>Equipment room</a:t>
            </a:r>
          </a:p>
        </p:txBody>
      </p:sp>
      <p:sp>
        <p:nvSpPr>
          <p:cNvPr id="105" name="TextBox 104"/>
          <p:cNvSpPr txBox="1"/>
          <p:nvPr/>
        </p:nvSpPr>
        <p:spPr>
          <a:xfrm>
            <a:off x="6191251" y="2464356"/>
            <a:ext cx="1781450" cy="369332"/>
          </a:xfrm>
          <a:prstGeom prst="rect">
            <a:avLst/>
          </a:prstGeom>
          <a:noFill/>
        </p:spPr>
        <p:txBody>
          <a:bodyPr wrap="none" rtlCol="0">
            <a:spAutoFit/>
          </a:bodyPr>
          <a:lstStyle/>
          <a:p>
            <a:r>
              <a:rPr lang="en-US" dirty="0">
                <a:solidFill>
                  <a:srgbClr val="C00000"/>
                </a:solidFill>
              </a:rPr>
              <a:t>Rearrange cables</a:t>
            </a:r>
          </a:p>
        </p:txBody>
      </p:sp>
      <p:sp>
        <p:nvSpPr>
          <p:cNvPr id="106" name="TextBox 105"/>
          <p:cNvSpPr txBox="1"/>
          <p:nvPr/>
        </p:nvSpPr>
        <p:spPr>
          <a:xfrm>
            <a:off x="5683397" y="2853294"/>
            <a:ext cx="1276055" cy="369332"/>
          </a:xfrm>
          <a:prstGeom prst="rect">
            <a:avLst/>
          </a:prstGeom>
          <a:noFill/>
        </p:spPr>
        <p:txBody>
          <a:bodyPr wrap="none" rtlCol="0">
            <a:spAutoFit/>
          </a:bodyPr>
          <a:lstStyle/>
          <a:p>
            <a:r>
              <a:rPr lang="en-US" dirty="0"/>
              <a:t>Patch panel</a:t>
            </a:r>
          </a:p>
        </p:txBody>
      </p:sp>
      <p:sp>
        <p:nvSpPr>
          <p:cNvPr id="107" name="TextBox 106"/>
          <p:cNvSpPr txBox="1"/>
          <p:nvPr/>
        </p:nvSpPr>
        <p:spPr>
          <a:xfrm>
            <a:off x="5816896" y="6014522"/>
            <a:ext cx="1221681" cy="369332"/>
          </a:xfrm>
          <a:prstGeom prst="rect">
            <a:avLst/>
          </a:prstGeom>
          <a:noFill/>
        </p:spPr>
        <p:txBody>
          <a:bodyPr wrap="none" rtlCol="0">
            <a:spAutoFit/>
          </a:bodyPr>
          <a:lstStyle/>
          <a:p>
            <a:r>
              <a:rPr lang="en-US" dirty="0"/>
              <a:t>AAA server</a:t>
            </a:r>
          </a:p>
        </p:txBody>
      </p:sp>
      <p:sp>
        <p:nvSpPr>
          <p:cNvPr id="108" name="TextBox 107"/>
          <p:cNvSpPr txBox="1"/>
          <p:nvPr/>
        </p:nvSpPr>
        <p:spPr>
          <a:xfrm>
            <a:off x="4049529" y="4614347"/>
            <a:ext cx="800284" cy="369332"/>
          </a:xfrm>
          <a:prstGeom prst="rect">
            <a:avLst/>
          </a:prstGeom>
          <a:noFill/>
        </p:spPr>
        <p:txBody>
          <a:bodyPr wrap="none" rtlCol="0">
            <a:spAutoFit/>
          </a:bodyPr>
          <a:lstStyle/>
          <a:p>
            <a:r>
              <a:rPr lang="en-US" dirty="0"/>
              <a:t>Switch</a:t>
            </a:r>
          </a:p>
        </p:txBody>
      </p:sp>
      <p:sp>
        <p:nvSpPr>
          <p:cNvPr id="109" name="TextBox 108"/>
          <p:cNvSpPr txBox="1"/>
          <p:nvPr/>
        </p:nvSpPr>
        <p:spPr>
          <a:xfrm>
            <a:off x="3755834" y="5300663"/>
            <a:ext cx="1306704" cy="369332"/>
          </a:xfrm>
          <a:prstGeom prst="rect">
            <a:avLst/>
          </a:prstGeom>
          <a:noFill/>
        </p:spPr>
        <p:txBody>
          <a:bodyPr wrap="none" rtlCol="0">
            <a:spAutoFit/>
          </a:bodyPr>
          <a:lstStyle/>
          <a:p>
            <a:r>
              <a:rPr lang="en-US" dirty="0">
                <a:solidFill>
                  <a:srgbClr val="C00000"/>
                </a:solidFill>
              </a:rPr>
              <a:t>Drop device</a:t>
            </a:r>
          </a:p>
        </p:txBody>
      </p:sp>
      <p:sp>
        <p:nvSpPr>
          <p:cNvPr id="110" name="TextBox 109"/>
          <p:cNvSpPr txBox="1"/>
          <p:nvPr/>
        </p:nvSpPr>
        <p:spPr>
          <a:xfrm>
            <a:off x="3755834" y="5798106"/>
            <a:ext cx="1452642" cy="369332"/>
          </a:xfrm>
          <a:prstGeom prst="rect">
            <a:avLst/>
          </a:prstGeom>
          <a:noFill/>
        </p:spPr>
        <p:txBody>
          <a:bodyPr wrap="none" rtlCol="0">
            <a:spAutoFit/>
          </a:bodyPr>
          <a:lstStyle/>
          <a:p>
            <a:r>
              <a:rPr lang="en-US" dirty="0"/>
              <a:t>Admin access</a:t>
            </a:r>
          </a:p>
        </p:txBody>
      </p:sp>
      <p:sp>
        <p:nvSpPr>
          <p:cNvPr id="111" name="TextBox 110"/>
          <p:cNvSpPr txBox="1"/>
          <p:nvPr/>
        </p:nvSpPr>
        <p:spPr>
          <a:xfrm rot="16200000">
            <a:off x="3794912" y="4042114"/>
            <a:ext cx="516680" cy="369332"/>
          </a:xfrm>
          <a:prstGeom prst="rect">
            <a:avLst/>
          </a:prstGeom>
          <a:noFill/>
        </p:spPr>
        <p:txBody>
          <a:bodyPr wrap="none" rtlCol="0">
            <a:spAutoFit/>
          </a:bodyPr>
          <a:lstStyle/>
          <a:p>
            <a:r>
              <a:rPr lang="en-US" dirty="0"/>
              <a:t>Fan</a:t>
            </a:r>
          </a:p>
        </p:txBody>
      </p:sp>
      <p:sp>
        <p:nvSpPr>
          <p:cNvPr id="112" name="TextBox 111"/>
          <p:cNvSpPr txBox="1"/>
          <p:nvPr/>
        </p:nvSpPr>
        <p:spPr>
          <a:xfrm>
            <a:off x="2067348" y="3061350"/>
            <a:ext cx="1037785" cy="369332"/>
          </a:xfrm>
          <a:prstGeom prst="rect">
            <a:avLst/>
          </a:prstGeom>
          <a:noFill/>
        </p:spPr>
        <p:txBody>
          <a:bodyPr wrap="none" rtlCol="0">
            <a:spAutoFit/>
          </a:bodyPr>
          <a:lstStyle/>
          <a:p>
            <a:r>
              <a:rPr lang="en-US" dirty="0">
                <a:solidFill>
                  <a:srgbClr val="C00000"/>
                </a:solidFill>
              </a:rPr>
              <a:t>Block fan</a:t>
            </a:r>
          </a:p>
        </p:txBody>
      </p:sp>
      <p:sp>
        <p:nvSpPr>
          <p:cNvPr id="113" name="TextBox 112"/>
          <p:cNvSpPr txBox="1"/>
          <p:nvPr/>
        </p:nvSpPr>
        <p:spPr>
          <a:xfrm>
            <a:off x="4632545" y="2617272"/>
            <a:ext cx="1146148" cy="369332"/>
          </a:xfrm>
          <a:prstGeom prst="rect">
            <a:avLst/>
          </a:prstGeom>
          <a:noFill/>
        </p:spPr>
        <p:txBody>
          <a:bodyPr wrap="none" rtlCol="0">
            <a:spAutoFit/>
          </a:bodyPr>
          <a:lstStyle/>
          <a:p>
            <a:r>
              <a:rPr lang="en-US" dirty="0">
                <a:solidFill>
                  <a:srgbClr val="C00000"/>
                </a:solidFill>
              </a:rPr>
              <a:t>Cut cables</a:t>
            </a:r>
          </a:p>
        </p:txBody>
      </p:sp>
      <p:sp>
        <p:nvSpPr>
          <p:cNvPr id="114" name="TextBox 113"/>
          <p:cNvSpPr txBox="1"/>
          <p:nvPr/>
        </p:nvSpPr>
        <p:spPr>
          <a:xfrm>
            <a:off x="1541105" y="5738297"/>
            <a:ext cx="945067" cy="369332"/>
          </a:xfrm>
          <a:prstGeom prst="rect">
            <a:avLst/>
          </a:prstGeom>
          <a:noFill/>
        </p:spPr>
        <p:txBody>
          <a:bodyPr wrap="none" rtlCol="0">
            <a:spAutoFit/>
          </a:bodyPr>
          <a:lstStyle/>
          <a:p>
            <a:r>
              <a:rPr lang="en-US" dirty="0"/>
              <a:t>Internet</a:t>
            </a:r>
          </a:p>
        </p:txBody>
      </p:sp>
      <p:sp>
        <p:nvSpPr>
          <p:cNvPr id="115" name="TextBox 114"/>
          <p:cNvSpPr txBox="1"/>
          <p:nvPr/>
        </p:nvSpPr>
        <p:spPr>
          <a:xfrm>
            <a:off x="6936016" y="5041940"/>
            <a:ext cx="1452642" cy="369332"/>
          </a:xfrm>
          <a:prstGeom prst="rect">
            <a:avLst/>
          </a:prstGeom>
          <a:noFill/>
        </p:spPr>
        <p:txBody>
          <a:bodyPr wrap="none" rtlCol="0">
            <a:spAutoFit/>
          </a:bodyPr>
          <a:lstStyle/>
          <a:p>
            <a:r>
              <a:rPr lang="en-US" dirty="0"/>
              <a:t>Admin access</a:t>
            </a:r>
          </a:p>
        </p:txBody>
      </p:sp>
      <p:sp>
        <p:nvSpPr>
          <p:cNvPr id="116" name="TextBox 115"/>
          <p:cNvSpPr txBox="1"/>
          <p:nvPr/>
        </p:nvSpPr>
        <p:spPr>
          <a:xfrm>
            <a:off x="8793084" y="5379522"/>
            <a:ext cx="1452642" cy="369332"/>
          </a:xfrm>
          <a:prstGeom prst="rect">
            <a:avLst/>
          </a:prstGeom>
          <a:noFill/>
        </p:spPr>
        <p:txBody>
          <a:bodyPr wrap="none" rtlCol="0">
            <a:spAutoFit/>
          </a:bodyPr>
          <a:lstStyle/>
          <a:p>
            <a:r>
              <a:rPr lang="en-US" dirty="0"/>
              <a:t>Admin access</a:t>
            </a:r>
          </a:p>
        </p:txBody>
      </p:sp>
      <p:sp>
        <p:nvSpPr>
          <p:cNvPr id="117" name="TextBox 116"/>
          <p:cNvSpPr txBox="1"/>
          <p:nvPr/>
        </p:nvSpPr>
        <p:spPr>
          <a:xfrm>
            <a:off x="8942388" y="4049713"/>
            <a:ext cx="1295035" cy="646331"/>
          </a:xfrm>
          <a:prstGeom prst="rect">
            <a:avLst/>
          </a:prstGeom>
          <a:noFill/>
        </p:spPr>
        <p:txBody>
          <a:bodyPr wrap="none" rtlCol="0">
            <a:spAutoFit/>
          </a:bodyPr>
          <a:lstStyle/>
          <a:p>
            <a:r>
              <a:rPr lang="en-US" dirty="0"/>
              <a:t>Admin</a:t>
            </a:r>
          </a:p>
          <a:p>
            <a:r>
              <a:rPr lang="en-US" dirty="0"/>
              <a:t>workstation</a:t>
            </a:r>
          </a:p>
        </p:txBody>
      </p:sp>
      <p:sp>
        <p:nvSpPr>
          <p:cNvPr id="118" name="TextBox 117"/>
          <p:cNvSpPr txBox="1"/>
          <p:nvPr/>
        </p:nvSpPr>
        <p:spPr>
          <a:xfrm>
            <a:off x="8456071" y="2993807"/>
            <a:ext cx="436338" cy="369332"/>
          </a:xfrm>
          <a:prstGeom prst="rect">
            <a:avLst/>
          </a:prstGeom>
          <a:noFill/>
        </p:spPr>
        <p:txBody>
          <a:bodyPr wrap="none" rtlCol="0">
            <a:spAutoFit/>
          </a:bodyPr>
          <a:lstStyle/>
          <a:p>
            <a:r>
              <a:rPr lang="en-US" dirty="0"/>
              <a:t>AP</a:t>
            </a:r>
          </a:p>
        </p:txBody>
      </p:sp>
      <p:sp>
        <p:nvSpPr>
          <p:cNvPr id="119" name="TextBox 118"/>
          <p:cNvSpPr txBox="1"/>
          <p:nvPr/>
        </p:nvSpPr>
        <p:spPr>
          <a:xfrm>
            <a:off x="10158921" y="2713017"/>
            <a:ext cx="1505990" cy="369332"/>
          </a:xfrm>
          <a:prstGeom prst="rect">
            <a:avLst/>
          </a:prstGeom>
          <a:noFill/>
        </p:spPr>
        <p:txBody>
          <a:bodyPr wrap="none" rtlCol="0">
            <a:spAutoFit/>
          </a:bodyPr>
          <a:lstStyle/>
          <a:p>
            <a:r>
              <a:rPr lang="en-US" dirty="0"/>
              <a:t>Mobile device</a:t>
            </a:r>
          </a:p>
        </p:txBody>
      </p:sp>
      <p:sp>
        <p:nvSpPr>
          <p:cNvPr id="120" name="TextBox 119"/>
          <p:cNvSpPr txBox="1"/>
          <p:nvPr/>
        </p:nvSpPr>
        <p:spPr>
          <a:xfrm>
            <a:off x="4084459" y="2331264"/>
            <a:ext cx="660758" cy="369332"/>
          </a:xfrm>
          <a:prstGeom prst="rect">
            <a:avLst/>
          </a:prstGeom>
          <a:noFill/>
        </p:spPr>
        <p:txBody>
          <a:bodyPr wrap="none" rtlCol="0">
            <a:spAutoFit/>
          </a:bodyPr>
          <a:lstStyle/>
          <a:p>
            <a:r>
              <a:rPr lang="en-US" dirty="0">
                <a:solidFill>
                  <a:srgbClr val="C00000"/>
                </a:solidFill>
              </a:rPr>
              <a:t>Spills</a:t>
            </a:r>
          </a:p>
        </p:txBody>
      </p:sp>
    </p:spTree>
    <p:extLst>
      <p:ext uri="{BB962C8B-B14F-4D97-AF65-F5344CB8AC3E}">
        <p14:creationId xmlns:p14="http://schemas.microsoft.com/office/powerpoint/2010/main" val="3748100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9431" y="234908"/>
            <a:ext cx="10515600" cy="1325563"/>
          </a:xfrm>
        </p:spPr>
        <p:txBody>
          <a:bodyPr>
            <a:normAutofit/>
          </a:bodyPr>
          <a:lstStyle/>
          <a:p>
            <a:r>
              <a:rPr lang="en-US" dirty="0"/>
              <a:t>Discovery, </a:t>
            </a:r>
            <a:r>
              <a:rPr lang="en-US" dirty="0" err="1"/>
              <a:t>footprinting</a:t>
            </a:r>
            <a:r>
              <a:rPr lang="en-US" dirty="0"/>
              <a:t>, and scanning</a:t>
            </a:r>
          </a:p>
        </p:txBody>
      </p:sp>
      <p:sp>
        <p:nvSpPr>
          <p:cNvPr id="2" name="Content Placeholder 1"/>
          <p:cNvSpPr>
            <a:spLocks noGrp="1"/>
          </p:cNvSpPr>
          <p:nvPr>
            <p:ph sz="half" idx="4294967295"/>
          </p:nvPr>
        </p:nvSpPr>
        <p:spPr>
          <a:xfrm>
            <a:off x="0" y="1371600"/>
            <a:ext cx="3598863" cy="5245100"/>
          </a:xfrm>
        </p:spPr>
        <p:txBody>
          <a:bodyPr>
            <a:normAutofit fontScale="92500" lnSpcReduction="10000"/>
          </a:bodyPr>
          <a:lstStyle/>
          <a:p>
            <a:pPr lvl="1">
              <a:lnSpc>
                <a:spcPct val="120000"/>
              </a:lnSpc>
            </a:pPr>
            <a:r>
              <a:rPr lang="en-US" dirty="0"/>
              <a:t>Discovery, </a:t>
            </a:r>
            <a:r>
              <a:rPr lang="en-US" dirty="0" err="1"/>
              <a:t>footprinting</a:t>
            </a:r>
            <a:r>
              <a:rPr lang="en-US" dirty="0"/>
              <a:t>, and scanning tools identify what is in a network environment.</a:t>
            </a:r>
          </a:p>
          <a:p>
            <a:pPr lvl="1">
              <a:lnSpc>
                <a:spcPct val="120000"/>
              </a:lnSpc>
            </a:pPr>
            <a:r>
              <a:rPr lang="en-US" dirty="0"/>
              <a:t>Traffic generated by automated network processes carries network info.</a:t>
            </a:r>
          </a:p>
          <a:p>
            <a:pPr lvl="1">
              <a:lnSpc>
                <a:spcPct val="120000"/>
              </a:lnSpc>
            </a:pPr>
            <a:r>
              <a:rPr lang="en-US" dirty="0"/>
              <a:t>The primary control against these exploits working is to keep outsiders off your network.</a:t>
            </a:r>
          </a:p>
        </p:txBody>
      </p:sp>
      <p:sp>
        <p:nvSpPr>
          <p:cNvPr id="100" name="TextBox 99"/>
          <p:cNvSpPr txBox="1"/>
          <p:nvPr/>
        </p:nvSpPr>
        <p:spPr>
          <a:xfrm>
            <a:off x="6003925" y="5514211"/>
            <a:ext cx="793807" cy="369332"/>
          </a:xfrm>
          <a:prstGeom prst="rect">
            <a:avLst/>
          </a:prstGeom>
          <a:noFill/>
        </p:spPr>
        <p:txBody>
          <a:bodyPr wrap="none" rtlCol="0">
            <a:spAutoFit/>
          </a:bodyPr>
          <a:lstStyle/>
          <a:p>
            <a:r>
              <a:rPr lang="en-US" dirty="0"/>
              <a:t>Sniffer</a:t>
            </a:r>
          </a:p>
        </p:txBody>
      </p:sp>
      <p:grpSp>
        <p:nvGrpSpPr>
          <p:cNvPr id="103" name="Group 98"/>
          <p:cNvGrpSpPr>
            <a:grpSpLocks noChangeAspect="1"/>
          </p:cNvGrpSpPr>
          <p:nvPr/>
        </p:nvGrpSpPr>
        <p:grpSpPr bwMode="auto">
          <a:xfrm>
            <a:off x="4422775" y="1624013"/>
            <a:ext cx="7213600" cy="4752975"/>
            <a:chOff x="2786" y="1023"/>
            <a:chExt cx="4544" cy="2994"/>
          </a:xfrm>
        </p:grpSpPr>
        <p:sp>
          <p:nvSpPr>
            <p:cNvPr id="105" name="Freeform 99"/>
            <p:cNvSpPr>
              <a:spLocks/>
            </p:cNvSpPr>
            <p:nvPr/>
          </p:nvSpPr>
          <p:spPr bwMode="auto">
            <a:xfrm>
              <a:off x="4500" y="2343"/>
              <a:ext cx="1104" cy="724"/>
            </a:xfrm>
            <a:custGeom>
              <a:avLst/>
              <a:gdLst>
                <a:gd name="T0" fmla="*/ 1046 w 1104"/>
                <a:gd name="T1" fmla="*/ 724 h 724"/>
                <a:gd name="T2" fmla="*/ 1070 w 1104"/>
                <a:gd name="T3" fmla="*/ 718 h 724"/>
                <a:gd name="T4" fmla="*/ 1088 w 1104"/>
                <a:gd name="T5" fmla="*/ 706 h 724"/>
                <a:gd name="T6" fmla="*/ 1100 w 1104"/>
                <a:gd name="T7" fmla="*/ 688 h 724"/>
                <a:gd name="T8" fmla="*/ 1104 w 1104"/>
                <a:gd name="T9" fmla="*/ 666 h 724"/>
                <a:gd name="T10" fmla="*/ 1104 w 1104"/>
                <a:gd name="T11" fmla="*/ 494 h 724"/>
                <a:gd name="T12" fmla="*/ 1104 w 1104"/>
                <a:gd name="T13" fmla="*/ 472 h 724"/>
                <a:gd name="T14" fmla="*/ 1094 w 1104"/>
                <a:gd name="T15" fmla="*/ 428 h 724"/>
                <a:gd name="T16" fmla="*/ 1078 w 1104"/>
                <a:gd name="T17" fmla="*/ 386 h 724"/>
                <a:gd name="T18" fmla="*/ 1054 w 1104"/>
                <a:gd name="T19" fmla="*/ 350 h 724"/>
                <a:gd name="T20" fmla="*/ 1038 w 1104"/>
                <a:gd name="T21" fmla="*/ 334 h 724"/>
                <a:gd name="T22" fmla="*/ 1008 w 1104"/>
                <a:gd name="T23" fmla="*/ 310 h 724"/>
                <a:gd name="T24" fmla="*/ 974 w 1104"/>
                <a:gd name="T25" fmla="*/ 290 h 724"/>
                <a:gd name="T26" fmla="*/ 936 w 1104"/>
                <a:gd name="T27" fmla="*/ 276 h 724"/>
                <a:gd name="T28" fmla="*/ 896 w 1104"/>
                <a:gd name="T29" fmla="*/ 270 h 724"/>
                <a:gd name="T30" fmla="*/ 888 w 1104"/>
                <a:gd name="T31" fmla="*/ 246 h 724"/>
                <a:gd name="T32" fmla="*/ 864 w 1104"/>
                <a:gd name="T33" fmla="*/ 206 h 724"/>
                <a:gd name="T34" fmla="*/ 846 w 1104"/>
                <a:gd name="T35" fmla="*/ 188 h 724"/>
                <a:gd name="T36" fmla="*/ 824 w 1104"/>
                <a:gd name="T37" fmla="*/ 170 h 724"/>
                <a:gd name="T38" fmla="*/ 796 w 1104"/>
                <a:gd name="T39" fmla="*/ 158 h 724"/>
                <a:gd name="T40" fmla="*/ 768 w 1104"/>
                <a:gd name="T41" fmla="*/ 150 h 724"/>
                <a:gd name="T42" fmla="*/ 736 w 1104"/>
                <a:gd name="T43" fmla="*/ 146 h 724"/>
                <a:gd name="T44" fmla="*/ 716 w 1104"/>
                <a:gd name="T45" fmla="*/ 148 h 724"/>
                <a:gd name="T46" fmla="*/ 674 w 1104"/>
                <a:gd name="T47" fmla="*/ 158 h 724"/>
                <a:gd name="T48" fmla="*/ 656 w 1104"/>
                <a:gd name="T49" fmla="*/ 168 h 724"/>
                <a:gd name="T50" fmla="*/ 622 w 1104"/>
                <a:gd name="T51" fmla="*/ 108 h 724"/>
                <a:gd name="T52" fmla="*/ 576 w 1104"/>
                <a:gd name="T53" fmla="*/ 60 h 724"/>
                <a:gd name="T54" fmla="*/ 558 w 1104"/>
                <a:gd name="T55" fmla="*/ 46 h 724"/>
                <a:gd name="T56" fmla="*/ 520 w 1104"/>
                <a:gd name="T57" fmla="*/ 24 h 724"/>
                <a:gd name="T58" fmla="*/ 478 w 1104"/>
                <a:gd name="T59" fmla="*/ 10 h 724"/>
                <a:gd name="T60" fmla="*/ 432 w 1104"/>
                <a:gd name="T61" fmla="*/ 2 h 724"/>
                <a:gd name="T62" fmla="*/ 408 w 1104"/>
                <a:gd name="T63" fmla="*/ 0 h 724"/>
                <a:gd name="T64" fmla="*/ 356 w 1104"/>
                <a:gd name="T65" fmla="*/ 6 h 724"/>
                <a:gd name="T66" fmla="*/ 306 w 1104"/>
                <a:gd name="T67" fmla="*/ 22 h 724"/>
                <a:gd name="T68" fmla="*/ 260 w 1104"/>
                <a:gd name="T69" fmla="*/ 46 h 724"/>
                <a:gd name="T70" fmla="*/ 220 w 1104"/>
                <a:gd name="T71" fmla="*/ 78 h 724"/>
                <a:gd name="T72" fmla="*/ 204 w 1104"/>
                <a:gd name="T73" fmla="*/ 98 h 724"/>
                <a:gd name="T74" fmla="*/ 176 w 1104"/>
                <a:gd name="T75" fmla="*/ 140 h 724"/>
                <a:gd name="T76" fmla="*/ 154 w 1104"/>
                <a:gd name="T77" fmla="*/ 188 h 724"/>
                <a:gd name="T78" fmla="*/ 144 w 1104"/>
                <a:gd name="T79" fmla="*/ 240 h 724"/>
                <a:gd name="T80" fmla="*/ 142 w 1104"/>
                <a:gd name="T81" fmla="*/ 266 h 724"/>
                <a:gd name="T82" fmla="*/ 144 w 1104"/>
                <a:gd name="T83" fmla="*/ 284 h 724"/>
                <a:gd name="T84" fmla="*/ 90 w 1104"/>
                <a:gd name="T85" fmla="*/ 314 h 724"/>
                <a:gd name="T86" fmla="*/ 48 w 1104"/>
                <a:gd name="T87" fmla="*/ 356 h 724"/>
                <a:gd name="T88" fmla="*/ 36 w 1104"/>
                <a:gd name="T89" fmla="*/ 370 h 724"/>
                <a:gd name="T90" fmla="*/ 20 w 1104"/>
                <a:gd name="T91" fmla="*/ 402 h 724"/>
                <a:gd name="T92" fmla="*/ 8 w 1104"/>
                <a:gd name="T93" fmla="*/ 438 h 724"/>
                <a:gd name="T94" fmla="*/ 0 w 1104"/>
                <a:gd name="T95" fmla="*/ 474 h 724"/>
                <a:gd name="T96" fmla="*/ 0 w 1104"/>
                <a:gd name="T97" fmla="*/ 494 h 724"/>
                <a:gd name="T98" fmla="*/ 0 w 1104"/>
                <a:gd name="T99" fmla="*/ 684 h 724"/>
                <a:gd name="T100" fmla="*/ 0 w 1104"/>
                <a:gd name="T101" fmla="*/ 692 h 724"/>
                <a:gd name="T102" fmla="*/ 6 w 1104"/>
                <a:gd name="T103" fmla="*/ 706 h 724"/>
                <a:gd name="T104" fmla="*/ 18 w 1104"/>
                <a:gd name="T105" fmla="*/ 716 h 724"/>
                <a:gd name="T106" fmla="*/ 32 w 1104"/>
                <a:gd name="T107" fmla="*/ 722 h 724"/>
                <a:gd name="T108" fmla="*/ 1046 w 1104"/>
                <a:gd name="T109" fmla="*/ 724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4" h="724">
                  <a:moveTo>
                    <a:pt x="1046" y="724"/>
                  </a:moveTo>
                  <a:lnTo>
                    <a:pt x="1046" y="724"/>
                  </a:lnTo>
                  <a:lnTo>
                    <a:pt x="1058" y="722"/>
                  </a:lnTo>
                  <a:lnTo>
                    <a:pt x="1070" y="718"/>
                  </a:lnTo>
                  <a:lnTo>
                    <a:pt x="1080" y="714"/>
                  </a:lnTo>
                  <a:lnTo>
                    <a:pt x="1088" y="706"/>
                  </a:lnTo>
                  <a:lnTo>
                    <a:pt x="1094" y="698"/>
                  </a:lnTo>
                  <a:lnTo>
                    <a:pt x="1100" y="688"/>
                  </a:lnTo>
                  <a:lnTo>
                    <a:pt x="1104" y="678"/>
                  </a:lnTo>
                  <a:lnTo>
                    <a:pt x="1104" y="666"/>
                  </a:lnTo>
                  <a:lnTo>
                    <a:pt x="1104" y="494"/>
                  </a:lnTo>
                  <a:lnTo>
                    <a:pt x="1104" y="494"/>
                  </a:lnTo>
                  <a:lnTo>
                    <a:pt x="1104" y="494"/>
                  </a:lnTo>
                  <a:lnTo>
                    <a:pt x="1104" y="472"/>
                  </a:lnTo>
                  <a:lnTo>
                    <a:pt x="1100" y="448"/>
                  </a:lnTo>
                  <a:lnTo>
                    <a:pt x="1094" y="428"/>
                  </a:lnTo>
                  <a:lnTo>
                    <a:pt x="1086" y="406"/>
                  </a:lnTo>
                  <a:lnTo>
                    <a:pt x="1078" y="386"/>
                  </a:lnTo>
                  <a:lnTo>
                    <a:pt x="1066" y="368"/>
                  </a:lnTo>
                  <a:lnTo>
                    <a:pt x="1054" y="350"/>
                  </a:lnTo>
                  <a:lnTo>
                    <a:pt x="1038" y="334"/>
                  </a:lnTo>
                  <a:lnTo>
                    <a:pt x="1038" y="334"/>
                  </a:lnTo>
                  <a:lnTo>
                    <a:pt x="1024" y="322"/>
                  </a:lnTo>
                  <a:lnTo>
                    <a:pt x="1008" y="310"/>
                  </a:lnTo>
                  <a:lnTo>
                    <a:pt x="992" y="298"/>
                  </a:lnTo>
                  <a:lnTo>
                    <a:pt x="974" y="290"/>
                  </a:lnTo>
                  <a:lnTo>
                    <a:pt x="956" y="282"/>
                  </a:lnTo>
                  <a:lnTo>
                    <a:pt x="936" y="276"/>
                  </a:lnTo>
                  <a:lnTo>
                    <a:pt x="916" y="272"/>
                  </a:lnTo>
                  <a:lnTo>
                    <a:pt x="896" y="270"/>
                  </a:lnTo>
                  <a:lnTo>
                    <a:pt x="896" y="270"/>
                  </a:lnTo>
                  <a:lnTo>
                    <a:pt x="888" y="246"/>
                  </a:lnTo>
                  <a:lnTo>
                    <a:pt x="876" y="226"/>
                  </a:lnTo>
                  <a:lnTo>
                    <a:pt x="864" y="206"/>
                  </a:lnTo>
                  <a:lnTo>
                    <a:pt x="846" y="188"/>
                  </a:lnTo>
                  <a:lnTo>
                    <a:pt x="846" y="188"/>
                  </a:lnTo>
                  <a:lnTo>
                    <a:pt x="836" y="180"/>
                  </a:lnTo>
                  <a:lnTo>
                    <a:pt x="824" y="170"/>
                  </a:lnTo>
                  <a:lnTo>
                    <a:pt x="810" y="164"/>
                  </a:lnTo>
                  <a:lnTo>
                    <a:pt x="796" y="158"/>
                  </a:lnTo>
                  <a:lnTo>
                    <a:pt x="782" y="152"/>
                  </a:lnTo>
                  <a:lnTo>
                    <a:pt x="768" y="150"/>
                  </a:lnTo>
                  <a:lnTo>
                    <a:pt x="752" y="146"/>
                  </a:lnTo>
                  <a:lnTo>
                    <a:pt x="736" y="146"/>
                  </a:lnTo>
                  <a:lnTo>
                    <a:pt x="736" y="146"/>
                  </a:lnTo>
                  <a:lnTo>
                    <a:pt x="716" y="148"/>
                  </a:lnTo>
                  <a:lnTo>
                    <a:pt x="694" y="152"/>
                  </a:lnTo>
                  <a:lnTo>
                    <a:pt x="674" y="158"/>
                  </a:lnTo>
                  <a:lnTo>
                    <a:pt x="656" y="168"/>
                  </a:lnTo>
                  <a:lnTo>
                    <a:pt x="656" y="168"/>
                  </a:lnTo>
                  <a:lnTo>
                    <a:pt x="640" y="138"/>
                  </a:lnTo>
                  <a:lnTo>
                    <a:pt x="622" y="108"/>
                  </a:lnTo>
                  <a:lnTo>
                    <a:pt x="600" y="82"/>
                  </a:lnTo>
                  <a:lnTo>
                    <a:pt x="576" y="60"/>
                  </a:lnTo>
                  <a:lnTo>
                    <a:pt x="576" y="60"/>
                  </a:lnTo>
                  <a:lnTo>
                    <a:pt x="558" y="46"/>
                  </a:lnTo>
                  <a:lnTo>
                    <a:pt x="538" y="34"/>
                  </a:lnTo>
                  <a:lnTo>
                    <a:pt x="520" y="24"/>
                  </a:lnTo>
                  <a:lnTo>
                    <a:pt x="498" y="16"/>
                  </a:lnTo>
                  <a:lnTo>
                    <a:pt x="478" y="10"/>
                  </a:lnTo>
                  <a:lnTo>
                    <a:pt x="454" y="4"/>
                  </a:lnTo>
                  <a:lnTo>
                    <a:pt x="432" y="2"/>
                  </a:lnTo>
                  <a:lnTo>
                    <a:pt x="408" y="0"/>
                  </a:lnTo>
                  <a:lnTo>
                    <a:pt x="408" y="0"/>
                  </a:lnTo>
                  <a:lnTo>
                    <a:pt x="382" y="2"/>
                  </a:lnTo>
                  <a:lnTo>
                    <a:pt x="356" y="6"/>
                  </a:lnTo>
                  <a:lnTo>
                    <a:pt x="330" y="12"/>
                  </a:lnTo>
                  <a:lnTo>
                    <a:pt x="306" y="22"/>
                  </a:lnTo>
                  <a:lnTo>
                    <a:pt x="282" y="32"/>
                  </a:lnTo>
                  <a:lnTo>
                    <a:pt x="260" y="46"/>
                  </a:lnTo>
                  <a:lnTo>
                    <a:pt x="240" y="62"/>
                  </a:lnTo>
                  <a:lnTo>
                    <a:pt x="220" y="78"/>
                  </a:lnTo>
                  <a:lnTo>
                    <a:pt x="220" y="78"/>
                  </a:lnTo>
                  <a:lnTo>
                    <a:pt x="204" y="98"/>
                  </a:lnTo>
                  <a:lnTo>
                    <a:pt x="188" y="118"/>
                  </a:lnTo>
                  <a:lnTo>
                    <a:pt x="176" y="140"/>
                  </a:lnTo>
                  <a:lnTo>
                    <a:pt x="164" y="162"/>
                  </a:lnTo>
                  <a:lnTo>
                    <a:pt x="154" y="188"/>
                  </a:lnTo>
                  <a:lnTo>
                    <a:pt x="148" y="212"/>
                  </a:lnTo>
                  <a:lnTo>
                    <a:pt x="144" y="240"/>
                  </a:lnTo>
                  <a:lnTo>
                    <a:pt x="142" y="266"/>
                  </a:lnTo>
                  <a:lnTo>
                    <a:pt x="142" y="266"/>
                  </a:lnTo>
                  <a:lnTo>
                    <a:pt x="144" y="284"/>
                  </a:lnTo>
                  <a:lnTo>
                    <a:pt x="144" y="284"/>
                  </a:lnTo>
                  <a:lnTo>
                    <a:pt x="116" y="298"/>
                  </a:lnTo>
                  <a:lnTo>
                    <a:pt x="90" y="314"/>
                  </a:lnTo>
                  <a:lnTo>
                    <a:pt x="68" y="334"/>
                  </a:lnTo>
                  <a:lnTo>
                    <a:pt x="48" y="356"/>
                  </a:lnTo>
                  <a:lnTo>
                    <a:pt x="48" y="356"/>
                  </a:lnTo>
                  <a:lnTo>
                    <a:pt x="36" y="370"/>
                  </a:lnTo>
                  <a:lnTo>
                    <a:pt x="28" y="386"/>
                  </a:lnTo>
                  <a:lnTo>
                    <a:pt x="20" y="402"/>
                  </a:lnTo>
                  <a:lnTo>
                    <a:pt x="12" y="420"/>
                  </a:lnTo>
                  <a:lnTo>
                    <a:pt x="8" y="438"/>
                  </a:lnTo>
                  <a:lnTo>
                    <a:pt x="4" y="456"/>
                  </a:lnTo>
                  <a:lnTo>
                    <a:pt x="0" y="474"/>
                  </a:lnTo>
                  <a:lnTo>
                    <a:pt x="0" y="494"/>
                  </a:lnTo>
                  <a:lnTo>
                    <a:pt x="0" y="494"/>
                  </a:lnTo>
                  <a:lnTo>
                    <a:pt x="0" y="494"/>
                  </a:lnTo>
                  <a:lnTo>
                    <a:pt x="0" y="684"/>
                  </a:lnTo>
                  <a:lnTo>
                    <a:pt x="0" y="684"/>
                  </a:lnTo>
                  <a:lnTo>
                    <a:pt x="0" y="692"/>
                  </a:lnTo>
                  <a:lnTo>
                    <a:pt x="4" y="698"/>
                  </a:lnTo>
                  <a:lnTo>
                    <a:pt x="6" y="706"/>
                  </a:lnTo>
                  <a:lnTo>
                    <a:pt x="12" y="712"/>
                  </a:lnTo>
                  <a:lnTo>
                    <a:pt x="18" y="716"/>
                  </a:lnTo>
                  <a:lnTo>
                    <a:pt x="24" y="720"/>
                  </a:lnTo>
                  <a:lnTo>
                    <a:pt x="32" y="722"/>
                  </a:lnTo>
                  <a:lnTo>
                    <a:pt x="40" y="724"/>
                  </a:lnTo>
                  <a:lnTo>
                    <a:pt x="1046" y="724"/>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p:nvSpPr>
          <p:spPr bwMode="auto">
            <a:xfrm>
              <a:off x="6006" y="1987"/>
              <a:ext cx="198"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1"/>
            <p:cNvSpPr>
              <a:spLocks/>
            </p:cNvSpPr>
            <p:nvPr/>
          </p:nvSpPr>
          <p:spPr bwMode="auto">
            <a:xfrm>
              <a:off x="6006" y="1987"/>
              <a:ext cx="198" cy="198"/>
            </a:xfrm>
            <a:custGeom>
              <a:avLst/>
              <a:gdLst>
                <a:gd name="T0" fmla="*/ 144 w 198"/>
                <a:gd name="T1" fmla="*/ 114 h 198"/>
                <a:gd name="T2" fmla="*/ 144 w 198"/>
                <a:gd name="T3" fmla="*/ 96 h 198"/>
                <a:gd name="T4" fmla="*/ 60 w 198"/>
                <a:gd name="T5" fmla="*/ 96 h 198"/>
                <a:gd name="T6" fmla="*/ 60 w 198"/>
                <a:gd name="T7" fmla="*/ 66 h 198"/>
                <a:gd name="T8" fmla="*/ 144 w 198"/>
                <a:gd name="T9" fmla="*/ 66 h 198"/>
                <a:gd name="T10" fmla="*/ 144 w 198"/>
                <a:gd name="T11" fmla="*/ 48 h 198"/>
                <a:gd name="T12" fmla="*/ 198 w 198"/>
                <a:gd name="T13" fmla="*/ 80 h 198"/>
                <a:gd name="T14" fmla="*/ 198 w 198"/>
                <a:gd name="T15" fmla="*/ 0 h 198"/>
                <a:gd name="T16" fmla="*/ 0 w 198"/>
                <a:gd name="T17" fmla="*/ 0 h 198"/>
                <a:gd name="T18" fmla="*/ 0 w 198"/>
                <a:gd name="T19" fmla="*/ 116 h 198"/>
                <a:gd name="T20" fmla="*/ 52 w 198"/>
                <a:gd name="T21" fmla="*/ 84 h 198"/>
                <a:gd name="T22" fmla="*/ 52 w 198"/>
                <a:gd name="T23" fmla="*/ 102 h 198"/>
                <a:gd name="T24" fmla="*/ 136 w 198"/>
                <a:gd name="T25" fmla="*/ 102 h 198"/>
                <a:gd name="T26" fmla="*/ 136 w 198"/>
                <a:gd name="T27" fmla="*/ 132 h 198"/>
                <a:gd name="T28" fmla="*/ 52 w 198"/>
                <a:gd name="T29" fmla="*/ 132 h 198"/>
                <a:gd name="T30" fmla="*/ 52 w 198"/>
                <a:gd name="T31" fmla="*/ 150 h 198"/>
                <a:gd name="T32" fmla="*/ 0 w 198"/>
                <a:gd name="T33" fmla="*/ 118 h 198"/>
                <a:gd name="T34" fmla="*/ 0 w 198"/>
                <a:gd name="T35" fmla="*/ 198 h 198"/>
                <a:gd name="T36" fmla="*/ 198 w 198"/>
                <a:gd name="T37" fmla="*/ 198 h 198"/>
                <a:gd name="T38" fmla="*/ 198 w 198"/>
                <a:gd name="T39" fmla="*/ 82 h 198"/>
                <a:gd name="T40" fmla="*/ 144 w 198"/>
                <a:gd name="T41" fmla="*/ 1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8" h="198">
                  <a:moveTo>
                    <a:pt x="144" y="114"/>
                  </a:moveTo>
                  <a:lnTo>
                    <a:pt x="144" y="96"/>
                  </a:lnTo>
                  <a:lnTo>
                    <a:pt x="60" y="96"/>
                  </a:lnTo>
                  <a:lnTo>
                    <a:pt x="60" y="66"/>
                  </a:lnTo>
                  <a:lnTo>
                    <a:pt x="144" y="66"/>
                  </a:lnTo>
                  <a:lnTo>
                    <a:pt x="144" y="48"/>
                  </a:lnTo>
                  <a:lnTo>
                    <a:pt x="198" y="80"/>
                  </a:lnTo>
                  <a:lnTo>
                    <a:pt x="198" y="0"/>
                  </a:lnTo>
                  <a:lnTo>
                    <a:pt x="0" y="0"/>
                  </a:lnTo>
                  <a:lnTo>
                    <a:pt x="0" y="116"/>
                  </a:lnTo>
                  <a:lnTo>
                    <a:pt x="52" y="84"/>
                  </a:lnTo>
                  <a:lnTo>
                    <a:pt x="52" y="102"/>
                  </a:lnTo>
                  <a:lnTo>
                    <a:pt x="136" y="102"/>
                  </a:lnTo>
                  <a:lnTo>
                    <a:pt x="136" y="132"/>
                  </a:lnTo>
                  <a:lnTo>
                    <a:pt x="52" y="132"/>
                  </a:lnTo>
                  <a:lnTo>
                    <a:pt x="52" y="150"/>
                  </a:lnTo>
                  <a:lnTo>
                    <a:pt x="0" y="118"/>
                  </a:lnTo>
                  <a:lnTo>
                    <a:pt x="0" y="198"/>
                  </a:lnTo>
                  <a:lnTo>
                    <a:pt x="198" y="198"/>
                  </a:lnTo>
                  <a:lnTo>
                    <a:pt x="198" y="82"/>
                  </a:lnTo>
                  <a:lnTo>
                    <a:pt x="144" y="1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p:cNvSpPr>
              <a:spLocks/>
            </p:cNvSpPr>
            <p:nvPr/>
          </p:nvSpPr>
          <p:spPr bwMode="auto">
            <a:xfrm>
              <a:off x="7084" y="1991"/>
              <a:ext cx="190" cy="190"/>
            </a:xfrm>
            <a:custGeom>
              <a:avLst/>
              <a:gdLst>
                <a:gd name="T0" fmla="*/ 190 w 190"/>
                <a:gd name="T1" fmla="*/ 96 h 190"/>
                <a:gd name="T2" fmla="*/ 190 w 190"/>
                <a:gd name="T3" fmla="*/ 96 h 190"/>
                <a:gd name="T4" fmla="*/ 188 w 190"/>
                <a:gd name="T5" fmla="*/ 114 h 190"/>
                <a:gd name="T6" fmla="*/ 182 w 190"/>
                <a:gd name="T7" fmla="*/ 132 h 190"/>
                <a:gd name="T8" fmla="*/ 174 w 190"/>
                <a:gd name="T9" fmla="*/ 148 h 190"/>
                <a:gd name="T10" fmla="*/ 162 w 190"/>
                <a:gd name="T11" fmla="*/ 162 h 190"/>
                <a:gd name="T12" fmla="*/ 148 w 190"/>
                <a:gd name="T13" fmla="*/ 174 h 190"/>
                <a:gd name="T14" fmla="*/ 132 w 190"/>
                <a:gd name="T15" fmla="*/ 182 h 190"/>
                <a:gd name="T16" fmla="*/ 114 w 190"/>
                <a:gd name="T17" fmla="*/ 188 h 190"/>
                <a:gd name="T18" fmla="*/ 96 w 190"/>
                <a:gd name="T19" fmla="*/ 190 h 190"/>
                <a:gd name="T20" fmla="*/ 96 w 190"/>
                <a:gd name="T21" fmla="*/ 190 h 190"/>
                <a:gd name="T22" fmla="*/ 76 w 190"/>
                <a:gd name="T23" fmla="*/ 188 h 190"/>
                <a:gd name="T24" fmla="*/ 58 w 190"/>
                <a:gd name="T25" fmla="*/ 182 h 190"/>
                <a:gd name="T26" fmla="*/ 42 w 190"/>
                <a:gd name="T27" fmla="*/ 174 h 190"/>
                <a:gd name="T28" fmla="*/ 28 w 190"/>
                <a:gd name="T29" fmla="*/ 162 h 190"/>
                <a:gd name="T30" fmla="*/ 16 w 190"/>
                <a:gd name="T31" fmla="*/ 148 h 190"/>
                <a:gd name="T32" fmla="*/ 8 w 190"/>
                <a:gd name="T33" fmla="*/ 132 h 190"/>
                <a:gd name="T34" fmla="*/ 2 w 190"/>
                <a:gd name="T35" fmla="*/ 114 h 190"/>
                <a:gd name="T36" fmla="*/ 0 w 190"/>
                <a:gd name="T37" fmla="*/ 96 h 190"/>
                <a:gd name="T38" fmla="*/ 0 w 190"/>
                <a:gd name="T39" fmla="*/ 96 h 190"/>
                <a:gd name="T40" fmla="*/ 2 w 190"/>
                <a:gd name="T41" fmla="*/ 76 h 190"/>
                <a:gd name="T42" fmla="*/ 8 w 190"/>
                <a:gd name="T43" fmla="*/ 58 h 190"/>
                <a:gd name="T44" fmla="*/ 16 w 190"/>
                <a:gd name="T45" fmla="*/ 42 h 190"/>
                <a:gd name="T46" fmla="*/ 28 w 190"/>
                <a:gd name="T47" fmla="*/ 28 h 190"/>
                <a:gd name="T48" fmla="*/ 42 w 190"/>
                <a:gd name="T49" fmla="*/ 16 h 190"/>
                <a:gd name="T50" fmla="*/ 58 w 190"/>
                <a:gd name="T51" fmla="*/ 8 h 190"/>
                <a:gd name="T52" fmla="*/ 76 w 190"/>
                <a:gd name="T53" fmla="*/ 2 h 190"/>
                <a:gd name="T54" fmla="*/ 96 w 190"/>
                <a:gd name="T55" fmla="*/ 0 h 190"/>
                <a:gd name="T56" fmla="*/ 96 w 190"/>
                <a:gd name="T57" fmla="*/ 0 h 190"/>
                <a:gd name="T58" fmla="*/ 114 w 190"/>
                <a:gd name="T59" fmla="*/ 2 h 190"/>
                <a:gd name="T60" fmla="*/ 132 w 190"/>
                <a:gd name="T61" fmla="*/ 8 h 190"/>
                <a:gd name="T62" fmla="*/ 148 w 190"/>
                <a:gd name="T63" fmla="*/ 16 h 190"/>
                <a:gd name="T64" fmla="*/ 162 w 190"/>
                <a:gd name="T65" fmla="*/ 28 h 190"/>
                <a:gd name="T66" fmla="*/ 174 w 190"/>
                <a:gd name="T67" fmla="*/ 42 h 190"/>
                <a:gd name="T68" fmla="*/ 182 w 190"/>
                <a:gd name="T69" fmla="*/ 58 h 190"/>
                <a:gd name="T70" fmla="*/ 188 w 190"/>
                <a:gd name="T71" fmla="*/ 76 h 190"/>
                <a:gd name="T72" fmla="*/ 190 w 190"/>
                <a:gd name="T73" fmla="*/ 96 h 190"/>
                <a:gd name="T74" fmla="*/ 190 w 190"/>
                <a:gd name="T75" fmla="*/ 9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90">
                  <a:moveTo>
                    <a:pt x="190" y="96"/>
                  </a:moveTo>
                  <a:lnTo>
                    <a:pt x="190" y="96"/>
                  </a:lnTo>
                  <a:lnTo>
                    <a:pt x="188" y="114"/>
                  </a:lnTo>
                  <a:lnTo>
                    <a:pt x="182" y="132"/>
                  </a:lnTo>
                  <a:lnTo>
                    <a:pt x="174" y="148"/>
                  </a:lnTo>
                  <a:lnTo>
                    <a:pt x="162" y="162"/>
                  </a:lnTo>
                  <a:lnTo>
                    <a:pt x="148" y="174"/>
                  </a:lnTo>
                  <a:lnTo>
                    <a:pt x="132" y="182"/>
                  </a:lnTo>
                  <a:lnTo>
                    <a:pt x="114" y="188"/>
                  </a:lnTo>
                  <a:lnTo>
                    <a:pt x="96" y="190"/>
                  </a:lnTo>
                  <a:lnTo>
                    <a:pt x="96" y="190"/>
                  </a:lnTo>
                  <a:lnTo>
                    <a:pt x="76" y="188"/>
                  </a:lnTo>
                  <a:lnTo>
                    <a:pt x="58" y="182"/>
                  </a:lnTo>
                  <a:lnTo>
                    <a:pt x="42" y="174"/>
                  </a:lnTo>
                  <a:lnTo>
                    <a:pt x="28" y="162"/>
                  </a:lnTo>
                  <a:lnTo>
                    <a:pt x="16" y="148"/>
                  </a:lnTo>
                  <a:lnTo>
                    <a:pt x="8" y="132"/>
                  </a:lnTo>
                  <a:lnTo>
                    <a:pt x="2" y="114"/>
                  </a:lnTo>
                  <a:lnTo>
                    <a:pt x="0" y="96"/>
                  </a:lnTo>
                  <a:lnTo>
                    <a:pt x="0" y="96"/>
                  </a:lnTo>
                  <a:lnTo>
                    <a:pt x="2" y="76"/>
                  </a:lnTo>
                  <a:lnTo>
                    <a:pt x="8" y="58"/>
                  </a:lnTo>
                  <a:lnTo>
                    <a:pt x="16" y="42"/>
                  </a:lnTo>
                  <a:lnTo>
                    <a:pt x="28" y="28"/>
                  </a:lnTo>
                  <a:lnTo>
                    <a:pt x="42" y="16"/>
                  </a:lnTo>
                  <a:lnTo>
                    <a:pt x="58" y="8"/>
                  </a:lnTo>
                  <a:lnTo>
                    <a:pt x="76" y="2"/>
                  </a:lnTo>
                  <a:lnTo>
                    <a:pt x="96" y="0"/>
                  </a:lnTo>
                  <a:lnTo>
                    <a:pt x="96" y="0"/>
                  </a:lnTo>
                  <a:lnTo>
                    <a:pt x="114" y="2"/>
                  </a:lnTo>
                  <a:lnTo>
                    <a:pt x="132" y="8"/>
                  </a:lnTo>
                  <a:lnTo>
                    <a:pt x="148" y="16"/>
                  </a:lnTo>
                  <a:lnTo>
                    <a:pt x="162" y="28"/>
                  </a:lnTo>
                  <a:lnTo>
                    <a:pt x="174" y="42"/>
                  </a:lnTo>
                  <a:lnTo>
                    <a:pt x="182" y="58"/>
                  </a:lnTo>
                  <a:lnTo>
                    <a:pt x="188" y="76"/>
                  </a:lnTo>
                  <a:lnTo>
                    <a:pt x="190" y="96"/>
                  </a:lnTo>
                  <a:lnTo>
                    <a:pt x="1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p:cNvSpPr>
              <a:spLocks/>
            </p:cNvSpPr>
            <p:nvPr/>
          </p:nvSpPr>
          <p:spPr bwMode="auto">
            <a:xfrm>
              <a:off x="7086" y="1993"/>
              <a:ext cx="186" cy="188"/>
            </a:xfrm>
            <a:custGeom>
              <a:avLst/>
              <a:gdLst>
                <a:gd name="T0" fmla="*/ 118 w 186"/>
                <a:gd name="T1" fmla="*/ 44 h 188"/>
                <a:gd name="T2" fmla="*/ 106 w 186"/>
                <a:gd name="T3" fmla="*/ 72 h 188"/>
                <a:gd name="T4" fmla="*/ 80 w 186"/>
                <a:gd name="T5" fmla="*/ 44 h 188"/>
                <a:gd name="T6" fmla="*/ 94 w 186"/>
                <a:gd name="T7" fmla="*/ 0 h 188"/>
                <a:gd name="T8" fmla="*/ 76 w 186"/>
                <a:gd name="T9" fmla="*/ 0 h 188"/>
                <a:gd name="T10" fmla="*/ 44 w 186"/>
                <a:gd name="T11" fmla="*/ 12 h 188"/>
                <a:gd name="T12" fmla="*/ 20 w 186"/>
                <a:gd name="T13" fmla="*/ 34 h 188"/>
                <a:gd name="T14" fmla="*/ 4 w 186"/>
                <a:gd name="T15" fmla="*/ 64 h 188"/>
                <a:gd name="T16" fmla="*/ 26 w 186"/>
                <a:gd name="T17" fmla="*/ 80 h 188"/>
                <a:gd name="T18" fmla="*/ 70 w 186"/>
                <a:gd name="T19" fmla="*/ 94 h 188"/>
                <a:gd name="T20" fmla="*/ 26 w 186"/>
                <a:gd name="T21" fmla="*/ 108 h 188"/>
                <a:gd name="T22" fmla="*/ 0 w 186"/>
                <a:gd name="T23" fmla="*/ 108 h 188"/>
                <a:gd name="T24" fmla="*/ 10 w 186"/>
                <a:gd name="T25" fmla="*/ 138 h 188"/>
                <a:gd name="T26" fmla="*/ 32 w 186"/>
                <a:gd name="T27" fmla="*/ 164 h 188"/>
                <a:gd name="T28" fmla="*/ 60 w 186"/>
                <a:gd name="T29" fmla="*/ 182 h 188"/>
                <a:gd name="T30" fmla="*/ 94 w 186"/>
                <a:gd name="T31" fmla="*/ 188 h 188"/>
                <a:gd name="T32" fmla="*/ 80 w 186"/>
                <a:gd name="T33" fmla="*/ 144 h 188"/>
                <a:gd name="T34" fmla="*/ 106 w 186"/>
                <a:gd name="T35" fmla="*/ 116 h 188"/>
                <a:gd name="T36" fmla="*/ 118 w 186"/>
                <a:gd name="T37" fmla="*/ 144 h 188"/>
                <a:gd name="T38" fmla="*/ 94 w 186"/>
                <a:gd name="T39" fmla="*/ 188 h 188"/>
                <a:gd name="T40" fmla="*/ 126 w 186"/>
                <a:gd name="T41" fmla="*/ 182 h 188"/>
                <a:gd name="T42" fmla="*/ 156 w 186"/>
                <a:gd name="T43" fmla="*/ 164 h 188"/>
                <a:gd name="T44" fmla="*/ 176 w 186"/>
                <a:gd name="T45" fmla="*/ 138 h 188"/>
                <a:gd name="T46" fmla="*/ 186 w 186"/>
                <a:gd name="T47" fmla="*/ 108 h 188"/>
                <a:gd name="T48" fmla="*/ 160 w 186"/>
                <a:gd name="T49" fmla="*/ 120 h 188"/>
                <a:gd name="T50" fmla="*/ 160 w 186"/>
                <a:gd name="T51" fmla="*/ 68 h 188"/>
                <a:gd name="T52" fmla="*/ 186 w 186"/>
                <a:gd name="T53" fmla="*/ 80 h 188"/>
                <a:gd name="T54" fmla="*/ 182 w 186"/>
                <a:gd name="T55" fmla="*/ 64 h 188"/>
                <a:gd name="T56" fmla="*/ 166 w 186"/>
                <a:gd name="T57" fmla="*/ 34 h 188"/>
                <a:gd name="T58" fmla="*/ 142 w 186"/>
                <a:gd name="T59" fmla="*/ 12 h 188"/>
                <a:gd name="T60" fmla="*/ 110 w 186"/>
                <a:gd name="T61" fmla="*/ 0 h 188"/>
                <a:gd name="T62" fmla="*/ 94 w 186"/>
                <a:gd name="T6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8">
                  <a:moveTo>
                    <a:pt x="94" y="0"/>
                  </a:moveTo>
                  <a:lnTo>
                    <a:pt x="118" y="44"/>
                  </a:lnTo>
                  <a:lnTo>
                    <a:pt x="106" y="44"/>
                  </a:lnTo>
                  <a:lnTo>
                    <a:pt x="106" y="72"/>
                  </a:lnTo>
                  <a:lnTo>
                    <a:pt x="80" y="72"/>
                  </a:lnTo>
                  <a:lnTo>
                    <a:pt x="80" y="44"/>
                  </a:lnTo>
                  <a:lnTo>
                    <a:pt x="68" y="44"/>
                  </a:lnTo>
                  <a:lnTo>
                    <a:pt x="94" y="0"/>
                  </a:lnTo>
                  <a:lnTo>
                    <a:pt x="94" y="0"/>
                  </a:lnTo>
                  <a:lnTo>
                    <a:pt x="76" y="0"/>
                  </a:lnTo>
                  <a:lnTo>
                    <a:pt x="60" y="6"/>
                  </a:lnTo>
                  <a:lnTo>
                    <a:pt x="44" y="12"/>
                  </a:lnTo>
                  <a:lnTo>
                    <a:pt x="32" y="22"/>
                  </a:lnTo>
                  <a:lnTo>
                    <a:pt x="20" y="34"/>
                  </a:lnTo>
                  <a:lnTo>
                    <a:pt x="10" y="48"/>
                  </a:lnTo>
                  <a:lnTo>
                    <a:pt x="4" y="64"/>
                  </a:lnTo>
                  <a:lnTo>
                    <a:pt x="0" y="80"/>
                  </a:lnTo>
                  <a:lnTo>
                    <a:pt x="26" y="80"/>
                  </a:lnTo>
                  <a:lnTo>
                    <a:pt x="26" y="68"/>
                  </a:lnTo>
                  <a:lnTo>
                    <a:pt x="70" y="94"/>
                  </a:lnTo>
                  <a:lnTo>
                    <a:pt x="26" y="120"/>
                  </a:lnTo>
                  <a:lnTo>
                    <a:pt x="26" y="108"/>
                  </a:lnTo>
                  <a:lnTo>
                    <a:pt x="0" y="108"/>
                  </a:lnTo>
                  <a:lnTo>
                    <a:pt x="0" y="108"/>
                  </a:lnTo>
                  <a:lnTo>
                    <a:pt x="4" y="124"/>
                  </a:lnTo>
                  <a:lnTo>
                    <a:pt x="10" y="138"/>
                  </a:lnTo>
                  <a:lnTo>
                    <a:pt x="20" y="152"/>
                  </a:lnTo>
                  <a:lnTo>
                    <a:pt x="32" y="164"/>
                  </a:lnTo>
                  <a:lnTo>
                    <a:pt x="44" y="174"/>
                  </a:lnTo>
                  <a:lnTo>
                    <a:pt x="60" y="182"/>
                  </a:lnTo>
                  <a:lnTo>
                    <a:pt x="76" y="186"/>
                  </a:lnTo>
                  <a:lnTo>
                    <a:pt x="94" y="188"/>
                  </a:lnTo>
                  <a:lnTo>
                    <a:pt x="68" y="144"/>
                  </a:lnTo>
                  <a:lnTo>
                    <a:pt x="80" y="144"/>
                  </a:lnTo>
                  <a:lnTo>
                    <a:pt x="80" y="116"/>
                  </a:lnTo>
                  <a:lnTo>
                    <a:pt x="106" y="116"/>
                  </a:lnTo>
                  <a:lnTo>
                    <a:pt x="106" y="144"/>
                  </a:lnTo>
                  <a:lnTo>
                    <a:pt x="118" y="144"/>
                  </a:lnTo>
                  <a:lnTo>
                    <a:pt x="94" y="188"/>
                  </a:lnTo>
                  <a:lnTo>
                    <a:pt x="94" y="188"/>
                  </a:lnTo>
                  <a:lnTo>
                    <a:pt x="110" y="186"/>
                  </a:lnTo>
                  <a:lnTo>
                    <a:pt x="126" y="182"/>
                  </a:lnTo>
                  <a:lnTo>
                    <a:pt x="142" y="174"/>
                  </a:lnTo>
                  <a:lnTo>
                    <a:pt x="156" y="164"/>
                  </a:lnTo>
                  <a:lnTo>
                    <a:pt x="166" y="152"/>
                  </a:lnTo>
                  <a:lnTo>
                    <a:pt x="176" y="138"/>
                  </a:lnTo>
                  <a:lnTo>
                    <a:pt x="182" y="124"/>
                  </a:lnTo>
                  <a:lnTo>
                    <a:pt x="186" y="108"/>
                  </a:lnTo>
                  <a:lnTo>
                    <a:pt x="160" y="108"/>
                  </a:lnTo>
                  <a:lnTo>
                    <a:pt x="160" y="120"/>
                  </a:lnTo>
                  <a:lnTo>
                    <a:pt x="116" y="94"/>
                  </a:lnTo>
                  <a:lnTo>
                    <a:pt x="160" y="68"/>
                  </a:lnTo>
                  <a:lnTo>
                    <a:pt x="160" y="80"/>
                  </a:lnTo>
                  <a:lnTo>
                    <a:pt x="186" y="80"/>
                  </a:lnTo>
                  <a:lnTo>
                    <a:pt x="186" y="80"/>
                  </a:lnTo>
                  <a:lnTo>
                    <a:pt x="182" y="64"/>
                  </a:lnTo>
                  <a:lnTo>
                    <a:pt x="176" y="48"/>
                  </a:lnTo>
                  <a:lnTo>
                    <a:pt x="166" y="34"/>
                  </a:lnTo>
                  <a:lnTo>
                    <a:pt x="156" y="22"/>
                  </a:lnTo>
                  <a:lnTo>
                    <a:pt x="142" y="12"/>
                  </a:lnTo>
                  <a:lnTo>
                    <a:pt x="126" y="6"/>
                  </a:lnTo>
                  <a:lnTo>
                    <a:pt x="110" y="0"/>
                  </a:lnTo>
                  <a:lnTo>
                    <a:pt x="94" y="0"/>
                  </a:lnTo>
                  <a:lnTo>
                    <a:pt x="9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4"/>
            <p:cNvSpPr>
              <a:spLocks noChangeArrowheads="1"/>
            </p:cNvSpPr>
            <p:nvPr/>
          </p:nvSpPr>
          <p:spPr bwMode="auto">
            <a:xfrm>
              <a:off x="6590" y="2531"/>
              <a:ext cx="94"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noEditPoints="1"/>
            </p:cNvSpPr>
            <p:nvPr/>
          </p:nvSpPr>
          <p:spPr bwMode="auto">
            <a:xfrm>
              <a:off x="6590" y="2531"/>
              <a:ext cx="94" cy="196"/>
            </a:xfrm>
            <a:custGeom>
              <a:avLst/>
              <a:gdLst>
                <a:gd name="T0" fmla="*/ 0 w 94"/>
                <a:gd name="T1" fmla="*/ 0 h 196"/>
                <a:gd name="T2" fmla="*/ 0 w 94"/>
                <a:gd name="T3" fmla="*/ 196 h 196"/>
                <a:gd name="T4" fmla="*/ 94 w 94"/>
                <a:gd name="T5" fmla="*/ 196 h 196"/>
                <a:gd name="T6" fmla="*/ 94 w 94"/>
                <a:gd name="T7" fmla="*/ 0 h 196"/>
                <a:gd name="T8" fmla="*/ 0 w 94"/>
                <a:gd name="T9" fmla="*/ 0 h 196"/>
                <a:gd name="T10" fmla="*/ 46 w 94"/>
                <a:gd name="T11" fmla="*/ 170 h 196"/>
                <a:gd name="T12" fmla="*/ 46 w 94"/>
                <a:gd name="T13" fmla="*/ 170 h 196"/>
                <a:gd name="T14" fmla="*/ 40 w 94"/>
                <a:gd name="T15" fmla="*/ 168 h 196"/>
                <a:gd name="T16" fmla="*/ 36 w 94"/>
                <a:gd name="T17" fmla="*/ 166 h 196"/>
                <a:gd name="T18" fmla="*/ 34 w 94"/>
                <a:gd name="T19" fmla="*/ 162 h 196"/>
                <a:gd name="T20" fmla="*/ 32 w 94"/>
                <a:gd name="T21" fmla="*/ 156 h 196"/>
                <a:gd name="T22" fmla="*/ 32 w 94"/>
                <a:gd name="T23" fmla="*/ 156 h 196"/>
                <a:gd name="T24" fmla="*/ 32 w 94"/>
                <a:gd name="T25" fmla="*/ 152 h 196"/>
                <a:gd name="T26" fmla="*/ 34 w 94"/>
                <a:gd name="T27" fmla="*/ 148 h 196"/>
                <a:gd name="T28" fmla="*/ 40 w 94"/>
                <a:gd name="T29" fmla="*/ 144 h 196"/>
                <a:gd name="T30" fmla="*/ 40 w 94"/>
                <a:gd name="T31" fmla="*/ 152 h 196"/>
                <a:gd name="T32" fmla="*/ 40 w 94"/>
                <a:gd name="T33" fmla="*/ 152 h 196"/>
                <a:gd name="T34" fmla="*/ 38 w 94"/>
                <a:gd name="T35" fmla="*/ 156 h 196"/>
                <a:gd name="T36" fmla="*/ 38 w 94"/>
                <a:gd name="T37" fmla="*/ 156 h 196"/>
                <a:gd name="T38" fmla="*/ 40 w 94"/>
                <a:gd name="T39" fmla="*/ 162 h 196"/>
                <a:gd name="T40" fmla="*/ 46 w 94"/>
                <a:gd name="T41" fmla="*/ 164 h 196"/>
                <a:gd name="T42" fmla="*/ 46 w 94"/>
                <a:gd name="T43" fmla="*/ 164 h 196"/>
                <a:gd name="T44" fmla="*/ 50 w 94"/>
                <a:gd name="T45" fmla="*/ 162 h 196"/>
                <a:gd name="T46" fmla="*/ 52 w 94"/>
                <a:gd name="T47" fmla="*/ 156 h 196"/>
                <a:gd name="T48" fmla="*/ 52 w 94"/>
                <a:gd name="T49" fmla="*/ 156 h 196"/>
                <a:gd name="T50" fmla="*/ 50 w 94"/>
                <a:gd name="T51" fmla="*/ 152 h 196"/>
                <a:gd name="T52" fmla="*/ 50 w 94"/>
                <a:gd name="T53" fmla="*/ 144 h 196"/>
                <a:gd name="T54" fmla="*/ 50 w 94"/>
                <a:gd name="T55" fmla="*/ 144 h 196"/>
                <a:gd name="T56" fmla="*/ 56 w 94"/>
                <a:gd name="T57" fmla="*/ 148 h 196"/>
                <a:gd name="T58" fmla="*/ 58 w 94"/>
                <a:gd name="T59" fmla="*/ 152 h 196"/>
                <a:gd name="T60" fmla="*/ 58 w 94"/>
                <a:gd name="T61" fmla="*/ 156 h 196"/>
                <a:gd name="T62" fmla="*/ 58 w 94"/>
                <a:gd name="T63" fmla="*/ 156 h 196"/>
                <a:gd name="T64" fmla="*/ 58 w 94"/>
                <a:gd name="T65" fmla="*/ 162 h 196"/>
                <a:gd name="T66" fmla="*/ 54 w 94"/>
                <a:gd name="T67" fmla="*/ 166 h 196"/>
                <a:gd name="T68" fmla="*/ 50 w 94"/>
                <a:gd name="T69" fmla="*/ 168 h 196"/>
                <a:gd name="T70" fmla="*/ 46 w 94"/>
                <a:gd name="T71" fmla="*/ 170 h 196"/>
                <a:gd name="T72" fmla="*/ 46 w 94"/>
                <a:gd name="T73" fmla="*/ 170 h 196"/>
                <a:gd name="T74" fmla="*/ 42 w 94"/>
                <a:gd name="T75" fmla="*/ 156 h 196"/>
                <a:gd name="T76" fmla="*/ 42 w 94"/>
                <a:gd name="T77" fmla="*/ 140 h 196"/>
                <a:gd name="T78" fmla="*/ 48 w 94"/>
                <a:gd name="T79" fmla="*/ 140 h 196"/>
                <a:gd name="T80" fmla="*/ 48 w 94"/>
                <a:gd name="T81" fmla="*/ 156 h 196"/>
                <a:gd name="T82" fmla="*/ 42 w 94"/>
                <a:gd name="T83" fmla="*/ 156 h 196"/>
                <a:gd name="T84" fmla="*/ 80 w 94"/>
                <a:gd name="T85" fmla="*/ 48 h 196"/>
                <a:gd name="T86" fmla="*/ 14 w 94"/>
                <a:gd name="T87" fmla="*/ 48 h 196"/>
                <a:gd name="T88" fmla="*/ 14 w 94"/>
                <a:gd name="T89" fmla="*/ 36 h 196"/>
                <a:gd name="T90" fmla="*/ 80 w 94"/>
                <a:gd name="T91" fmla="*/ 36 h 196"/>
                <a:gd name="T92" fmla="*/ 80 w 94"/>
                <a:gd name="T93" fmla="*/ 48 h 196"/>
                <a:gd name="T94" fmla="*/ 80 w 94"/>
                <a:gd name="T95" fmla="*/ 30 h 196"/>
                <a:gd name="T96" fmla="*/ 14 w 94"/>
                <a:gd name="T97" fmla="*/ 30 h 196"/>
                <a:gd name="T98" fmla="*/ 14 w 94"/>
                <a:gd name="T99" fmla="*/ 18 h 196"/>
                <a:gd name="T100" fmla="*/ 80 w 94"/>
                <a:gd name="T101" fmla="*/ 18 h 196"/>
                <a:gd name="T102" fmla="*/ 80 w 94"/>
                <a:gd name="T103" fmla="*/ 3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4" h="196">
                  <a:moveTo>
                    <a:pt x="0" y="0"/>
                  </a:moveTo>
                  <a:lnTo>
                    <a:pt x="0" y="196"/>
                  </a:lnTo>
                  <a:lnTo>
                    <a:pt x="94" y="196"/>
                  </a:lnTo>
                  <a:lnTo>
                    <a:pt x="94" y="0"/>
                  </a:lnTo>
                  <a:lnTo>
                    <a:pt x="0" y="0"/>
                  </a:lnTo>
                  <a:close/>
                  <a:moveTo>
                    <a:pt x="46" y="170"/>
                  </a:moveTo>
                  <a:lnTo>
                    <a:pt x="46" y="170"/>
                  </a:lnTo>
                  <a:lnTo>
                    <a:pt x="40" y="168"/>
                  </a:lnTo>
                  <a:lnTo>
                    <a:pt x="36" y="166"/>
                  </a:lnTo>
                  <a:lnTo>
                    <a:pt x="34" y="162"/>
                  </a:lnTo>
                  <a:lnTo>
                    <a:pt x="32" y="156"/>
                  </a:lnTo>
                  <a:lnTo>
                    <a:pt x="32" y="156"/>
                  </a:lnTo>
                  <a:lnTo>
                    <a:pt x="32" y="152"/>
                  </a:lnTo>
                  <a:lnTo>
                    <a:pt x="34" y="148"/>
                  </a:lnTo>
                  <a:lnTo>
                    <a:pt x="40" y="144"/>
                  </a:lnTo>
                  <a:lnTo>
                    <a:pt x="40" y="152"/>
                  </a:lnTo>
                  <a:lnTo>
                    <a:pt x="40" y="152"/>
                  </a:lnTo>
                  <a:lnTo>
                    <a:pt x="38" y="156"/>
                  </a:lnTo>
                  <a:lnTo>
                    <a:pt x="38" y="156"/>
                  </a:lnTo>
                  <a:lnTo>
                    <a:pt x="40" y="162"/>
                  </a:lnTo>
                  <a:lnTo>
                    <a:pt x="46" y="164"/>
                  </a:lnTo>
                  <a:lnTo>
                    <a:pt x="46" y="164"/>
                  </a:lnTo>
                  <a:lnTo>
                    <a:pt x="50" y="162"/>
                  </a:lnTo>
                  <a:lnTo>
                    <a:pt x="52" y="156"/>
                  </a:lnTo>
                  <a:lnTo>
                    <a:pt x="52" y="156"/>
                  </a:lnTo>
                  <a:lnTo>
                    <a:pt x="50" y="152"/>
                  </a:lnTo>
                  <a:lnTo>
                    <a:pt x="50" y="144"/>
                  </a:lnTo>
                  <a:lnTo>
                    <a:pt x="50" y="144"/>
                  </a:lnTo>
                  <a:lnTo>
                    <a:pt x="56" y="148"/>
                  </a:lnTo>
                  <a:lnTo>
                    <a:pt x="58" y="152"/>
                  </a:lnTo>
                  <a:lnTo>
                    <a:pt x="58" y="156"/>
                  </a:lnTo>
                  <a:lnTo>
                    <a:pt x="58" y="156"/>
                  </a:lnTo>
                  <a:lnTo>
                    <a:pt x="58" y="162"/>
                  </a:lnTo>
                  <a:lnTo>
                    <a:pt x="54" y="166"/>
                  </a:lnTo>
                  <a:lnTo>
                    <a:pt x="50" y="168"/>
                  </a:lnTo>
                  <a:lnTo>
                    <a:pt x="46" y="170"/>
                  </a:lnTo>
                  <a:lnTo>
                    <a:pt x="46" y="170"/>
                  </a:lnTo>
                  <a:close/>
                  <a:moveTo>
                    <a:pt x="42" y="156"/>
                  </a:moveTo>
                  <a:lnTo>
                    <a:pt x="42" y="140"/>
                  </a:lnTo>
                  <a:lnTo>
                    <a:pt x="48" y="140"/>
                  </a:lnTo>
                  <a:lnTo>
                    <a:pt x="48" y="156"/>
                  </a:lnTo>
                  <a:lnTo>
                    <a:pt x="42" y="156"/>
                  </a:lnTo>
                  <a:close/>
                  <a:moveTo>
                    <a:pt x="80" y="48"/>
                  </a:moveTo>
                  <a:lnTo>
                    <a:pt x="14" y="48"/>
                  </a:lnTo>
                  <a:lnTo>
                    <a:pt x="14" y="36"/>
                  </a:lnTo>
                  <a:lnTo>
                    <a:pt x="80" y="36"/>
                  </a:lnTo>
                  <a:lnTo>
                    <a:pt x="80" y="48"/>
                  </a:lnTo>
                  <a:close/>
                  <a:moveTo>
                    <a:pt x="80" y="30"/>
                  </a:moveTo>
                  <a:lnTo>
                    <a:pt x="14" y="30"/>
                  </a:lnTo>
                  <a:lnTo>
                    <a:pt x="14" y="18"/>
                  </a:lnTo>
                  <a:lnTo>
                    <a:pt x="80" y="18"/>
                  </a:lnTo>
                  <a:lnTo>
                    <a:pt x="80" y="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6"/>
            <p:cNvSpPr>
              <a:spLocks/>
            </p:cNvSpPr>
            <p:nvPr/>
          </p:nvSpPr>
          <p:spPr bwMode="auto">
            <a:xfrm>
              <a:off x="6540" y="1443"/>
              <a:ext cx="190" cy="172"/>
            </a:xfrm>
            <a:custGeom>
              <a:avLst/>
              <a:gdLst>
                <a:gd name="T0" fmla="*/ 74 w 190"/>
                <a:gd name="T1" fmla="*/ 162 h 172"/>
                <a:gd name="T2" fmla="*/ 42 w 190"/>
                <a:gd name="T3" fmla="*/ 166 h 172"/>
                <a:gd name="T4" fmla="*/ 42 w 190"/>
                <a:gd name="T5" fmla="*/ 166 h 172"/>
                <a:gd name="T6" fmla="*/ 40 w 190"/>
                <a:gd name="T7" fmla="*/ 166 h 172"/>
                <a:gd name="T8" fmla="*/ 40 w 190"/>
                <a:gd name="T9" fmla="*/ 172 h 172"/>
                <a:gd name="T10" fmla="*/ 42 w 190"/>
                <a:gd name="T11" fmla="*/ 172 h 172"/>
                <a:gd name="T12" fmla="*/ 148 w 190"/>
                <a:gd name="T13" fmla="*/ 172 h 172"/>
                <a:gd name="T14" fmla="*/ 148 w 190"/>
                <a:gd name="T15" fmla="*/ 172 h 172"/>
                <a:gd name="T16" fmla="*/ 148 w 190"/>
                <a:gd name="T17" fmla="*/ 166 h 172"/>
                <a:gd name="T18" fmla="*/ 148 w 190"/>
                <a:gd name="T19" fmla="*/ 166 h 172"/>
                <a:gd name="T20" fmla="*/ 148 w 190"/>
                <a:gd name="T21" fmla="*/ 166 h 172"/>
                <a:gd name="T22" fmla="*/ 114 w 190"/>
                <a:gd name="T23" fmla="*/ 162 h 172"/>
                <a:gd name="T24" fmla="*/ 114 w 190"/>
                <a:gd name="T25" fmla="*/ 128 h 172"/>
                <a:gd name="T26" fmla="*/ 148 w 190"/>
                <a:gd name="T27" fmla="*/ 128 h 172"/>
                <a:gd name="T28" fmla="*/ 190 w 190"/>
                <a:gd name="T29" fmla="*/ 128 h 172"/>
                <a:gd name="T30" fmla="*/ 190 w 190"/>
                <a:gd name="T31" fmla="*/ 120 h 172"/>
                <a:gd name="T32" fmla="*/ 190 w 190"/>
                <a:gd name="T33" fmla="*/ 0 h 172"/>
                <a:gd name="T34" fmla="*/ 148 w 190"/>
                <a:gd name="T35" fmla="*/ 0 h 172"/>
                <a:gd name="T36" fmla="*/ 42 w 190"/>
                <a:gd name="T37" fmla="*/ 0 h 172"/>
                <a:gd name="T38" fmla="*/ 0 w 190"/>
                <a:gd name="T39" fmla="*/ 0 h 172"/>
                <a:gd name="T40" fmla="*/ 0 w 190"/>
                <a:gd name="T41" fmla="*/ 120 h 172"/>
                <a:gd name="T42" fmla="*/ 0 w 190"/>
                <a:gd name="T43" fmla="*/ 128 h 172"/>
                <a:gd name="T44" fmla="*/ 42 w 190"/>
                <a:gd name="T45" fmla="*/ 128 h 172"/>
                <a:gd name="T46" fmla="*/ 74 w 190"/>
                <a:gd name="T47" fmla="*/ 128 h 172"/>
                <a:gd name="T48" fmla="*/ 74 w 190"/>
                <a:gd name="T49"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72">
                  <a:moveTo>
                    <a:pt x="74" y="162"/>
                  </a:moveTo>
                  <a:lnTo>
                    <a:pt x="42" y="166"/>
                  </a:lnTo>
                  <a:lnTo>
                    <a:pt x="42" y="166"/>
                  </a:lnTo>
                  <a:lnTo>
                    <a:pt x="40" y="166"/>
                  </a:lnTo>
                  <a:lnTo>
                    <a:pt x="40" y="172"/>
                  </a:lnTo>
                  <a:lnTo>
                    <a:pt x="42" y="172"/>
                  </a:lnTo>
                  <a:lnTo>
                    <a:pt x="148" y="172"/>
                  </a:lnTo>
                  <a:lnTo>
                    <a:pt x="148" y="172"/>
                  </a:lnTo>
                  <a:lnTo>
                    <a:pt x="148" y="166"/>
                  </a:lnTo>
                  <a:lnTo>
                    <a:pt x="148" y="166"/>
                  </a:lnTo>
                  <a:lnTo>
                    <a:pt x="148" y="166"/>
                  </a:lnTo>
                  <a:lnTo>
                    <a:pt x="114" y="162"/>
                  </a:lnTo>
                  <a:lnTo>
                    <a:pt x="114" y="128"/>
                  </a:lnTo>
                  <a:lnTo>
                    <a:pt x="148" y="128"/>
                  </a:lnTo>
                  <a:lnTo>
                    <a:pt x="190" y="128"/>
                  </a:lnTo>
                  <a:lnTo>
                    <a:pt x="190" y="120"/>
                  </a:lnTo>
                  <a:lnTo>
                    <a:pt x="190" y="0"/>
                  </a:lnTo>
                  <a:lnTo>
                    <a:pt x="148" y="0"/>
                  </a:lnTo>
                  <a:lnTo>
                    <a:pt x="42" y="0"/>
                  </a:lnTo>
                  <a:lnTo>
                    <a:pt x="0" y="0"/>
                  </a:lnTo>
                  <a:lnTo>
                    <a:pt x="0" y="120"/>
                  </a:lnTo>
                  <a:lnTo>
                    <a:pt x="0" y="128"/>
                  </a:lnTo>
                  <a:lnTo>
                    <a:pt x="42" y="128"/>
                  </a:lnTo>
                  <a:lnTo>
                    <a:pt x="74" y="128"/>
                  </a:lnTo>
                  <a:lnTo>
                    <a:pt x="74" y="16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p:nvSpPr>
          <p:spPr bwMode="auto">
            <a:xfrm>
              <a:off x="6548" y="1451"/>
              <a:ext cx="172"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p:cNvSpPr>
              <a:spLocks/>
            </p:cNvSpPr>
            <p:nvPr/>
          </p:nvSpPr>
          <p:spPr bwMode="auto">
            <a:xfrm>
              <a:off x="6540" y="1625"/>
              <a:ext cx="196" cy="38"/>
            </a:xfrm>
            <a:custGeom>
              <a:avLst/>
              <a:gdLst>
                <a:gd name="T0" fmla="*/ 196 w 196"/>
                <a:gd name="T1" fmla="*/ 38 h 38"/>
                <a:gd name="T2" fmla="*/ 0 w 196"/>
                <a:gd name="T3" fmla="*/ 38 h 38"/>
                <a:gd name="T4" fmla="*/ 16 w 196"/>
                <a:gd name="T5" fmla="*/ 0 h 38"/>
                <a:gd name="T6" fmla="*/ 180 w 196"/>
                <a:gd name="T7" fmla="*/ 0 h 38"/>
                <a:gd name="T8" fmla="*/ 196 w 196"/>
                <a:gd name="T9" fmla="*/ 38 h 38"/>
              </a:gdLst>
              <a:ahLst/>
              <a:cxnLst>
                <a:cxn ang="0">
                  <a:pos x="T0" y="T1"/>
                </a:cxn>
                <a:cxn ang="0">
                  <a:pos x="T2" y="T3"/>
                </a:cxn>
                <a:cxn ang="0">
                  <a:pos x="T4" y="T5"/>
                </a:cxn>
                <a:cxn ang="0">
                  <a:pos x="T6" y="T7"/>
                </a:cxn>
                <a:cxn ang="0">
                  <a:pos x="T8" y="T9"/>
                </a:cxn>
              </a:cxnLst>
              <a:rect l="0" t="0" r="r" b="b"/>
              <a:pathLst>
                <a:path w="196" h="38">
                  <a:moveTo>
                    <a:pt x="196" y="38"/>
                  </a:moveTo>
                  <a:lnTo>
                    <a:pt x="0" y="38"/>
                  </a:lnTo>
                  <a:lnTo>
                    <a:pt x="16" y="0"/>
                  </a:lnTo>
                  <a:lnTo>
                    <a:pt x="180" y="0"/>
                  </a:lnTo>
                  <a:lnTo>
                    <a:pt x="196" y="3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p:cNvSpPr>
              <a:spLocks/>
            </p:cNvSpPr>
            <p:nvPr/>
          </p:nvSpPr>
          <p:spPr bwMode="auto">
            <a:xfrm>
              <a:off x="6464" y="1913"/>
              <a:ext cx="346" cy="346"/>
            </a:xfrm>
            <a:custGeom>
              <a:avLst/>
              <a:gdLst>
                <a:gd name="T0" fmla="*/ 346 w 346"/>
                <a:gd name="T1" fmla="*/ 174 h 346"/>
                <a:gd name="T2" fmla="*/ 344 w 346"/>
                <a:gd name="T3" fmla="*/ 208 h 346"/>
                <a:gd name="T4" fmla="*/ 334 w 346"/>
                <a:gd name="T5" fmla="*/ 240 h 346"/>
                <a:gd name="T6" fmla="*/ 318 w 346"/>
                <a:gd name="T7" fmla="*/ 270 h 346"/>
                <a:gd name="T8" fmla="*/ 296 w 346"/>
                <a:gd name="T9" fmla="*/ 296 h 346"/>
                <a:gd name="T10" fmla="*/ 270 w 346"/>
                <a:gd name="T11" fmla="*/ 316 h 346"/>
                <a:gd name="T12" fmla="*/ 240 w 346"/>
                <a:gd name="T13" fmla="*/ 332 h 346"/>
                <a:gd name="T14" fmla="*/ 208 w 346"/>
                <a:gd name="T15" fmla="*/ 342 h 346"/>
                <a:gd name="T16" fmla="*/ 174 w 346"/>
                <a:gd name="T17" fmla="*/ 346 h 346"/>
                <a:gd name="T18" fmla="*/ 156 w 346"/>
                <a:gd name="T19" fmla="*/ 346 h 346"/>
                <a:gd name="T20" fmla="*/ 122 w 346"/>
                <a:gd name="T21" fmla="*/ 338 h 346"/>
                <a:gd name="T22" fmla="*/ 90 w 346"/>
                <a:gd name="T23" fmla="*/ 326 h 346"/>
                <a:gd name="T24" fmla="*/ 64 w 346"/>
                <a:gd name="T25" fmla="*/ 306 h 346"/>
                <a:gd name="T26" fmla="*/ 40 w 346"/>
                <a:gd name="T27" fmla="*/ 284 h 346"/>
                <a:gd name="T28" fmla="*/ 22 w 346"/>
                <a:gd name="T29" fmla="*/ 256 h 346"/>
                <a:gd name="T30" fmla="*/ 8 w 346"/>
                <a:gd name="T31" fmla="*/ 224 h 346"/>
                <a:gd name="T32" fmla="*/ 2 w 346"/>
                <a:gd name="T33" fmla="*/ 190 h 346"/>
                <a:gd name="T34" fmla="*/ 0 w 346"/>
                <a:gd name="T35" fmla="*/ 174 h 346"/>
                <a:gd name="T36" fmla="*/ 4 w 346"/>
                <a:gd name="T37" fmla="*/ 138 h 346"/>
                <a:gd name="T38" fmla="*/ 14 w 346"/>
                <a:gd name="T39" fmla="*/ 106 h 346"/>
                <a:gd name="T40" fmla="*/ 30 w 346"/>
                <a:gd name="T41" fmla="*/ 76 h 346"/>
                <a:gd name="T42" fmla="*/ 50 w 346"/>
                <a:gd name="T43" fmla="*/ 50 h 346"/>
                <a:gd name="T44" fmla="*/ 76 w 346"/>
                <a:gd name="T45" fmla="*/ 30 h 346"/>
                <a:gd name="T46" fmla="*/ 106 w 346"/>
                <a:gd name="T47" fmla="*/ 14 h 346"/>
                <a:gd name="T48" fmla="*/ 138 w 346"/>
                <a:gd name="T49" fmla="*/ 4 h 346"/>
                <a:gd name="T50" fmla="*/ 174 w 346"/>
                <a:gd name="T51" fmla="*/ 0 h 346"/>
                <a:gd name="T52" fmla="*/ 192 w 346"/>
                <a:gd name="T53" fmla="*/ 0 h 346"/>
                <a:gd name="T54" fmla="*/ 226 w 346"/>
                <a:gd name="T55" fmla="*/ 8 h 346"/>
                <a:gd name="T56" fmla="*/ 256 w 346"/>
                <a:gd name="T57" fmla="*/ 20 h 346"/>
                <a:gd name="T58" fmla="*/ 284 w 346"/>
                <a:gd name="T59" fmla="*/ 40 h 346"/>
                <a:gd name="T60" fmla="*/ 308 w 346"/>
                <a:gd name="T61" fmla="*/ 62 h 346"/>
                <a:gd name="T62" fmla="*/ 326 w 346"/>
                <a:gd name="T63" fmla="*/ 90 h 346"/>
                <a:gd name="T64" fmla="*/ 338 w 346"/>
                <a:gd name="T65" fmla="*/ 122 h 346"/>
                <a:gd name="T66" fmla="*/ 346 w 346"/>
                <a:gd name="T67" fmla="*/ 156 h 346"/>
                <a:gd name="T68" fmla="*/ 346 w 346"/>
                <a:gd name="T69" fmla="*/ 17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6" h="346">
                  <a:moveTo>
                    <a:pt x="346" y="174"/>
                  </a:moveTo>
                  <a:lnTo>
                    <a:pt x="346" y="174"/>
                  </a:lnTo>
                  <a:lnTo>
                    <a:pt x="346" y="190"/>
                  </a:lnTo>
                  <a:lnTo>
                    <a:pt x="344" y="208"/>
                  </a:lnTo>
                  <a:lnTo>
                    <a:pt x="338" y="224"/>
                  </a:lnTo>
                  <a:lnTo>
                    <a:pt x="334" y="240"/>
                  </a:lnTo>
                  <a:lnTo>
                    <a:pt x="326" y="256"/>
                  </a:lnTo>
                  <a:lnTo>
                    <a:pt x="318" y="270"/>
                  </a:lnTo>
                  <a:lnTo>
                    <a:pt x="308" y="284"/>
                  </a:lnTo>
                  <a:lnTo>
                    <a:pt x="296" y="296"/>
                  </a:lnTo>
                  <a:lnTo>
                    <a:pt x="284" y="306"/>
                  </a:lnTo>
                  <a:lnTo>
                    <a:pt x="270" y="316"/>
                  </a:lnTo>
                  <a:lnTo>
                    <a:pt x="256" y="326"/>
                  </a:lnTo>
                  <a:lnTo>
                    <a:pt x="240" y="332"/>
                  </a:lnTo>
                  <a:lnTo>
                    <a:pt x="226" y="338"/>
                  </a:lnTo>
                  <a:lnTo>
                    <a:pt x="208" y="342"/>
                  </a:lnTo>
                  <a:lnTo>
                    <a:pt x="192" y="346"/>
                  </a:lnTo>
                  <a:lnTo>
                    <a:pt x="174" y="346"/>
                  </a:lnTo>
                  <a:lnTo>
                    <a:pt x="174" y="346"/>
                  </a:lnTo>
                  <a:lnTo>
                    <a:pt x="156" y="346"/>
                  </a:lnTo>
                  <a:lnTo>
                    <a:pt x="138" y="342"/>
                  </a:lnTo>
                  <a:lnTo>
                    <a:pt x="122" y="338"/>
                  </a:lnTo>
                  <a:lnTo>
                    <a:pt x="106" y="332"/>
                  </a:lnTo>
                  <a:lnTo>
                    <a:pt x="90" y="326"/>
                  </a:lnTo>
                  <a:lnTo>
                    <a:pt x="76" y="316"/>
                  </a:lnTo>
                  <a:lnTo>
                    <a:pt x="64" y="306"/>
                  </a:lnTo>
                  <a:lnTo>
                    <a:pt x="50" y="296"/>
                  </a:lnTo>
                  <a:lnTo>
                    <a:pt x="40" y="284"/>
                  </a:lnTo>
                  <a:lnTo>
                    <a:pt x="30" y="270"/>
                  </a:lnTo>
                  <a:lnTo>
                    <a:pt x="22" y="256"/>
                  </a:lnTo>
                  <a:lnTo>
                    <a:pt x="14" y="240"/>
                  </a:lnTo>
                  <a:lnTo>
                    <a:pt x="8" y="224"/>
                  </a:lnTo>
                  <a:lnTo>
                    <a:pt x="4" y="208"/>
                  </a:lnTo>
                  <a:lnTo>
                    <a:pt x="2" y="190"/>
                  </a:lnTo>
                  <a:lnTo>
                    <a:pt x="0" y="174"/>
                  </a:lnTo>
                  <a:lnTo>
                    <a:pt x="0" y="174"/>
                  </a:lnTo>
                  <a:lnTo>
                    <a:pt x="2" y="156"/>
                  </a:lnTo>
                  <a:lnTo>
                    <a:pt x="4" y="138"/>
                  </a:lnTo>
                  <a:lnTo>
                    <a:pt x="8" y="122"/>
                  </a:lnTo>
                  <a:lnTo>
                    <a:pt x="14" y="106"/>
                  </a:lnTo>
                  <a:lnTo>
                    <a:pt x="22" y="90"/>
                  </a:lnTo>
                  <a:lnTo>
                    <a:pt x="30" y="76"/>
                  </a:lnTo>
                  <a:lnTo>
                    <a:pt x="40" y="62"/>
                  </a:lnTo>
                  <a:lnTo>
                    <a:pt x="50" y="50"/>
                  </a:lnTo>
                  <a:lnTo>
                    <a:pt x="64" y="40"/>
                  </a:lnTo>
                  <a:lnTo>
                    <a:pt x="76" y="30"/>
                  </a:lnTo>
                  <a:lnTo>
                    <a:pt x="90" y="20"/>
                  </a:lnTo>
                  <a:lnTo>
                    <a:pt x="106" y="14"/>
                  </a:lnTo>
                  <a:lnTo>
                    <a:pt x="122" y="8"/>
                  </a:lnTo>
                  <a:lnTo>
                    <a:pt x="138" y="4"/>
                  </a:lnTo>
                  <a:lnTo>
                    <a:pt x="156" y="0"/>
                  </a:lnTo>
                  <a:lnTo>
                    <a:pt x="174" y="0"/>
                  </a:lnTo>
                  <a:lnTo>
                    <a:pt x="174" y="0"/>
                  </a:lnTo>
                  <a:lnTo>
                    <a:pt x="192" y="0"/>
                  </a:lnTo>
                  <a:lnTo>
                    <a:pt x="208" y="4"/>
                  </a:lnTo>
                  <a:lnTo>
                    <a:pt x="226" y="8"/>
                  </a:lnTo>
                  <a:lnTo>
                    <a:pt x="240" y="14"/>
                  </a:lnTo>
                  <a:lnTo>
                    <a:pt x="256" y="20"/>
                  </a:lnTo>
                  <a:lnTo>
                    <a:pt x="270" y="30"/>
                  </a:lnTo>
                  <a:lnTo>
                    <a:pt x="284" y="40"/>
                  </a:lnTo>
                  <a:lnTo>
                    <a:pt x="296" y="50"/>
                  </a:lnTo>
                  <a:lnTo>
                    <a:pt x="308" y="62"/>
                  </a:lnTo>
                  <a:lnTo>
                    <a:pt x="318" y="76"/>
                  </a:lnTo>
                  <a:lnTo>
                    <a:pt x="326" y="90"/>
                  </a:lnTo>
                  <a:lnTo>
                    <a:pt x="334" y="106"/>
                  </a:lnTo>
                  <a:lnTo>
                    <a:pt x="338" y="122"/>
                  </a:lnTo>
                  <a:lnTo>
                    <a:pt x="344" y="138"/>
                  </a:lnTo>
                  <a:lnTo>
                    <a:pt x="346" y="156"/>
                  </a:lnTo>
                  <a:lnTo>
                    <a:pt x="346" y="174"/>
                  </a:lnTo>
                  <a:lnTo>
                    <a:pt x="346" y="17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p:cNvSpPr>
              <a:spLocks/>
            </p:cNvSpPr>
            <p:nvPr/>
          </p:nvSpPr>
          <p:spPr bwMode="auto">
            <a:xfrm>
              <a:off x="5946" y="1393"/>
              <a:ext cx="1384" cy="1386"/>
            </a:xfrm>
            <a:custGeom>
              <a:avLst/>
              <a:gdLst>
                <a:gd name="T0" fmla="*/ 1382 w 1384"/>
                <a:gd name="T1" fmla="*/ 728 h 1386"/>
                <a:gd name="T2" fmla="*/ 1370 w 1384"/>
                <a:gd name="T3" fmla="*/ 832 h 1386"/>
                <a:gd name="T4" fmla="*/ 1342 w 1384"/>
                <a:gd name="T5" fmla="*/ 932 h 1386"/>
                <a:gd name="T6" fmla="*/ 1300 w 1384"/>
                <a:gd name="T7" fmla="*/ 1024 h 1386"/>
                <a:gd name="T8" fmla="*/ 1246 w 1384"/>
                <a:gd name="T9" fmla="*/ 1108 h 1386"/>
                <a:gd name="T10" fmla="*/ 1180 w 1384"/>
                <a:gd name="T11" fmla="*/ 1182 h 1386"/>
                <a:gd name="T12" fmla="*/ 1106 w 1384"/>
                <a:gd name="T13" fmla="*/ 1248 h 1386"/>
                <a:gd name="T14" fmla="*/ 1022 w 1384"/>
                <a:gd name="T15" fmla="*/ 1302 h 1386"/>
                <a:gd name="T16" fmla="*/ 930 w 1384"/>
                <a:gd name="T17" fmla="*/ 1344 h 1386"/>
                <a:gd name="T18" fmla="*/ 830 w 1384"/>
                <a:gd name="T19" fmla="*/ 1372 h 1386"/>
                <a:gd name="T20" fmla="*/ 728 w 1384"/>
                <a:gd name="T21" fmla="*/ 1384 h 1386"/>
                <a:gd name="T22" fmla="*/ 656 w 1384"/>
                <a:gd name="T23" fmla="*/ 1384 h 1386"/>
                <a:gd name="T24" fmla="*/ 552 w 1384"/>
                <a:gd name="T25" fmla="*/ 1372 h 1386"/>
                <a:gd name="T26" fmla="*/ 454 w 1384"/>
                <a:gd name="T27" fmla="*/ 1344 h 1386"/>
                <a:gd name="T28" fmla="*/ 362 w 1384"/>
                <a:gd name="T29" fmla="*/ 1302 h 1386"/>
                <a:gd name="T30" fmla="*/ 278 w 1384"/>
                <a:gd name="T31" fmla="*/ 1248 h 1386"/>
                <a:gd name="T32" fmla="*/ 202 w 1384"/>
                <a:gd name="T33" fmla="*/ 1182 h 1386"/>
                <a:gd name="T34" fmla="*/ 136 w 1384"/>
                <a:gd name="T35" fmla="*/ 1108 h 1386"/>
                <a:gd name="T36" fmla="*/ 82 w 1384"/>
                <a:gd name="T37" fmla="*/ 1024 h 1386"/>
                <a:gd name="T38" fmla="*/ 42 w 1384"/>
                <a:gd name="T39" fmla="*/ 932 h 1386"/>
                <a:gd name="T40" fmla="*/ 14 w 1384"/>
                <a:gd name="T41" fmla="*/ 832 h 1386"/>
                <a:gd name="T42" fmla="*/ 0 w 1384"/>
                <a:gd name="T43" fmla="*/ 728 h 1386"/>
                <a:gd name="T44" fmla="*/ 0 w 1384"/>
                <a:gd name="T45" fmla="*/ 658 h 1386"/>
                <a:gd name="T46" fmla="*/ 14 w 1384"/>
                <a:gd name="T47" fmla="*/ 554 h 1386"/>
                <a:gd name="T48" fmla="*/ 42 w 1384"/>
                <a:gd name="T49" fmla="*/ 456 h 1386"/>
                <a:gd name="T50" fmla="*/ 82 w 1384"/>
                <a:gd name="T51" fmla="*/ 364 h 1386"/>
                <a:gd name="T52" fmla="*/ 136 w 1384"/>
                <a:gd name="T53" fmla="*/ 280 h 1386"/>
                <a:gd name="T54" fmla="*/ 202 w 1384"/>
                <a:gd name="T55" fmla="*/ 204 h 1386"/>
                <a:gd name="T56" fmla="*/ 278 w 1384"/>
                <a:gd name="T57" fmla="*/ 138 h 1386"/>
                <a:gd name="T58" fmla="*/ 362 w 1384"/>
                <a:gd name="T59" fmla="*/ 84 h 1386"/>
                <a:gd name="T60" fmla="*/ 454 w 1384"/>
                <a:gd name="T61" fmla="*/ 42 h 1386"/>
                <a:gd name="T62" fmla="*/ 552 w 1384"/>
                <a:gd name="T63" fmla="*/ 16 h 1386"/>
                <a:gd name="T64" fmla="*/ 656 w 1384"/>
                <a:gd name="T65" fmla="*/ 2 h 1386"/>
                <a:gd name="T66" fmla="*/ 728 w 1384"/>
                <a:gd name="T67" fmla="*/ 2 h 1386"/>
                <a:gd name="T68" fmla="*/ 830 w 1384"/>
                <a:gd name="T69" fmla="*/ 16 h 1386"/>
                <a:gd name="T70" fmla="*/ 930 w 1384"/>
                <a:gd name="T71" fmla="*/ 42 h 1386"/>
                <a:gd name="T72" fmla="*/ 1022 w 1384"/>
                <a:gd name="T73" fmla="*/ 84 h 1386"/>
                <a:gd name="T74" fmla="*/ 1106 w 1384"/>
                <a:gd name="T75" fmla="*/ 138 h 1386"/>
                <a:gd name="T76" fmla="*/ 1180 w 1384"/>
                <a:gd name="T77" fmla="*/ 204 h 1386"/>
                <a:gd name="T78" fmla="*/ 1246 w 1384"/>
                <a:gd name="T79" fmla="*/ 280 h 1386"/>
                <a:gd name="T80" fmla="*/ 1300 w 1384"/>
                <a:gd name="T81" fmla="*/ 364 h 1386"/>
                <a:gd name="T82" fmla="*/ 1342 w 1384"/>
                <a:gd name="T83" fmla="*/ 456 h 1386"/>
                <a:gd name="T84" fmla="*/ 1370 w 1384"/>
                <a:gd name="T85" fmla="*/ 554 h 1386"/>
                <a:gd name="T86" fmla="*/ 1382 w 1384"/>
                <a:gd name="T87" fmla="*/ 658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84" h="1386">
                  <a:moveTo>
                    <a:pt x="1384" y="694"/>
                  </a:moveTo>
                  <a:lnTo>
                    <a:pt x="1384" y="694"/>
                  </a:lnTo>
                  <a:lnTo>
                    <a:pt x="1382" y="728"/>
                  </a:lnTo>
                  <a:lnTo>
                    <a:pt x="1380" y="764"/>
                  </a:lnTo>
                  <a:lnTo>
                    <a:pt x="1376" y="798"/>
                  </a:lnTo>
                  <a:lnTo>
                    <a:pt x="1370" y="832"/>
                  </a:lnTo>
                  <a:lnTo>
                    <a:pt x="1362" y="866"/>
                  </a:lnTo>
                  <a:lnTo>
                    <a:pt x="1352" y="898"/>
                  </a:lnTo>
                  <a:lnTo>
                    <a:pt x="1342" y="932"/>
                  </a:lnTo>
                  <a:lnTo>
                    <a:pt x="1330" y="962"/>
                  </a:lnTo>
                  <a:lnTo>
                    <a:pt x="1316" y="994"/>
                  </a:lnTo>
                  <a:lnTo>
                    <a:pt x="1300" y="1024"/>
                  </a:lnTo>
                  <a:lnTo>
                    <a:pt x="1284" y="1052"/>
                  </a:lnTo>
                  <a:lnTo>
                    <a:pt x="1266" y="1080"/>
                  </a:lnTo>
                  <a:lnTo>
                    <a:pt x="1246" y="1108"/>
                  </a:lnTo>
                  <a:lnTo>
                    <a:pt x="1226" y="1134"/>
                  </a:lnTo>
                  <a:lnTo>
                    <a:pt x="1204" y="1158"/>
                  </a:lnTo>
                  <a:lnTo>
                    <a:pt x="1180" y="1182"/>
                  </a:lnTo>
                  <a:lnTo>
                    <a:pt x="1156" y="1206"/>
                  </a:lnTo>
                  <a:lnTo>
                    <a:pt x="1132" y="1228"/>
                  </a:lnTo>
                  <a:lnTo>
                    <a:pt x="1106" y="1248"/>
                  </a:lnTo>
                  <a:lnTo>
                    <a:pt x="1078" y="1268"/>
                  </a:lnTo>
                  <a:lnTo>
                    <a:pt x="1050" y="1286"/>
                  </a:lnTo>
                  <a:lnTo>
                    <a:pt x="1022" y="1302"/>
                  </a:lnTo>
                  <a:lnTo>
                    <a:pt x="992" y="1318"/>
                  </a:lnTo>
                  <a:lnTo>
                    <a:pt x="960" y="1330"/>
                  </a:lnTo>
                  <a:lnTo>
                    <a:pt x="930" y="1344"/>
                  </a:lnTo>
                  <a:lnTo>
                    <a:pt x="898" y="1354"/>
                  </a:lnTo>
                  <a:lnTo>
                    <a:pt x="864" y="1364"/>
                  </a:lnTo>
                  <a:lnTo>
                    <a:pt x="830" y="1372"/>
                  </a:lnTo>
                  <a:lnTo>
                    <a:pt x="796" y="1378"/>
                  </a:lnTo>
                  <a:lnTo>
                    <a:pt x="762" y="1382"/>
                  </a:lnTo>
                  <a:lnTo>
                    <a:pt x="728" y="1384"/>
                  </a:lnTo>
                  <a:lnTo>
                    <a:pt x="692" y="1386"/>
                  </a:lnTo>
                  <a:lnTo>
                    <a:pt x="692" y="1386"/>
                  </a:lnTo>
                  <a:lnTo>
                    <a:pt x="656" y="1384"/>
                  </a:lnTo>
                  <a:lnTo>
                    <a:pt x="620" y="1382"/>
                  </a:lnTo>
                  <a:lnTo>
                    <a:pt x="586" y="1378"/>
                  </a:lnTo>
                  <a:lnTo>
                    <a:pt x="552" y="1372"/>
                  </a:lnTo>
                  <a:lnTo>
                    <a:pt x="518" y="1364"/>
                  </a:lnTo>
                  <a:lnTo>
                    <a:pt x="486" y="1354"/>
                  </a:lnTo>
                  <a:lnTo>
                    <a:pt x="454" y="1344"/>
                  </a:lnTo>
                  <a:lnTo>
                    <a:pt x="422" y="1330"/>
                  </a:lnTo>
                  <a:lnTo>
                    <a:pt x="392" y="1318"/>
                  </a:lnTo>
                  <a:lnTo>
                    <a:pt x="362" y="1302"/>
                  </a:lnTo>
                  <a:lnTo>
                    <a:pt x="332" y="1286"/>
                  </a:lnTo>
                  <a:lnTo>
                    <a:pt x="304" y="1268"/>
                  </a:lnTo>
                  <a:lnTo>
                    <a:pt x="278" y="1248"/>
                  </a:lnTo>
                  <a:lnTo>
                    <a:pt x="252" y="1228"/>
                  </a:lnTo>
                  <a:lnTo>
                    <a:pt x="226" y="1206"/>
                  </a:lnTo>
                  <a:lnTo>
                    <a:pt x="202" y="1182"/>
                  </a:lnTo>
                  <a:lnTo>
                    <a:pt x="180" y="1158"/>
                  </a:lnTo>
                  <a:lnTo>
                    <a:pt x="158" y="1134"/>
                  </a:lnTo>
                  <a:lnTo>
                    <a:pt x="136" y="1108"/>
                  </a:lnTo>
                  <a:lnTo>
                    <a:pt x="118" y="1080"/>
                  </a:lnTo>
                  <a:lnTo>
                    <a:pt x="100" y="1052"/>
                  </a:lnTo>
                  <a:lnTo>
                    <a:pt x="82" y="1024"/>
                  </a:lnTo>
                  <a:lnTo>
                    <a:pt x="68" y="994"/>
                  </a:lnTo>
                  <a:lnTo>
                    <a:pt x="54" y="962"/>
                  </a:lnTo>
                  <a:lnTo>
                    <a:pt x="42" y="932"/>
                  </a:lnTo>
                  <a:lnTo>
                    <a:pt x="30" y="898"/>
                  </a:lnTo>
                  <a:lnTo>
                    <a:pt x="22" y="866"/>
                  </a:lnTo>
                  <a:lnTo>
                    <a:pt x="14" y="832"/>
                  </a:lnTo>
                  <a:lnTo>
                    <a:pt x="8" y="798"/>
                  </a:lnTo>
                  <a:lnTo>
                    <a:pt x="2" y="764"/>
                  </a:lnTo>
                  <a:lnTo>
                    <a:pt x="0" y="728"/>
                  </a:lnTo>
                  <a:lnTo>
                    <a:pt x="0" y="694"/>
                  </a:lnTo>
                  <a:lnTo>
                    <a:pt x="0" y="694"/>
                  </a:lnTo>
                  <a:lnTo>
                    <a:pt x="0" y="658"/>
                  </a:lnTo>
                  <a:lnTo>
                    <a:pt x="2" y="622"/>
                  </a:lnTo>
                  <a:lnTo>
                    <a:pt x="8" y="588"/>
                  </a:lnTo>
                  <a:lnTo>
                    <a:pt x="14" y="554"/>
                  </a:lnTo>
                  <a:lnTo>
                    <a:pt x="22" y="520"/>
                  </a:lnTo>
                  <a:lnTo>
                    <a:pt x="30" y="488"/>
                  </a:lnTo>
                  <a:lnTo>
                    <a:pt x="42" y="456"/>
                  </a:lnTo>
                  <a:lnTo>
                    <a:pt x="54" y="424"/>
                  </a:lnTo>
                  <a:lnTo>
                    <a:pt x="68" y="394"/>
                  </a:lnTo>
                  <a:lnTo>
                    <a:pt x="82" y="364"/>
                  </a:lnTo>
                  <a:lnTo>
                    <a:pt x="100" y="334"/>
                  </a:lnTo>
                  <a:lnTo>
                    <a:pt x="118" y="306"/>
                  </a:lnTo>
                  <a:lnTo>
                    <a:pt x="136" y="280"/>
                  </a:lnTo>
                  <a:lnTo>
                    <a:pt x="158" y="252"/>
                  </a:lnTo>
                  <a:lnTo>
                    <a:pt x="180" y="228"/>
                  </a:lnTo>
                  <a:lnTo>
                    <a:pt x="202" y="204"/>
                  </a:lnTo>
                  <a:lnTo>
                    <a:pt x="226" y="180"/>
                  </a:lnTo>
                  <a:lnTo>
                    <a:pt x="252" y="160"/>
                  </a:lnTo>
                  <a:lnTo>
                    <a:pt x="278" y="138"/>
                  </a:lnTo>
                  <a:lnTo>
                    <a:pt x="304" y="120"/>
                  </a:lnTo>
                  <a:lnTo>
                    <a:pt x="332" y="102"/>
                  </a:lnTo>
                  <a:lnTo>
                    <a:pt x="362" y="84"/>
                  </a:lnTo>
                  <a:lnTo>
                    <a:pt x="392" y="70"/>
                  </a:lnTo>
                  <a:lnTo>
                    <a:pt x="422" y="56"/>
                  </a:lnTo>
                  <a:lnTo>
                    <a:pt x="454" y="42"/>
                  </a:lnTo>
                  <a:lnTo>
                    <a:pt x="486" y="32"/>
                  </a:lnTo>
                  <a:lnTo>
                    <a:pt x="518" y="22"/>
                  </a:lnTo>
                  <a:lnTo>
                    <a:pt x="552" y="16"/>
                  </a:lnTo>
                  <a:lnTo>
                    <a:pt x="586" y="8"/>
                  </a:lnTo>
                  <a:lnTo>
                    <a:pt x="620" y="4"/>
                  </a:lnTo>
                  <a:lnTo>
                    <a:pt x="656" y="2"/>
                  </a:lnTo>
                  <a:lnTo>
                    <a:pt x="692" y="0"/>
                  </a:lnTo>
                  <a:lnTo>
                    <a:pt x="692" y="0"/>
                  </a:lnTo>
                  <a:lnTo>
                    <a:pt x="728" y="2"/>
                  </a:lnTo>
                  <a:lnTo>
                    <a:pt x="762" y="4"/>
                  </a:lnTo>
                  <a:lnTo>
                    <a:pt x="796" y="8"/>
                  </a:lnTo>
                  <a:lnTo>
                    <a:pt x="830" y="16"/>
                  </a:lnTo>
                  <a:lnTo>
                    <a:pt x="864" y="22"/>
                  </a:lnTo>
                  <a:lnTo>
                    <a:pt x="898" y="32"/>
                  </a:lnTo>
                  <a:lnTo>
                    <a:pt x="930" y="42"/>
                  </a:lnTo>
                  <a:lnTo>
                    <a:pt x="960" y="56"/>
                  </a:lnTo>
                  <a:lnTo>
                    <a:pt x="992" y="70"/>
                  </a:lnTo>
                  <a:lnTo>
                    <a:pt x="1022" y="84"/>
                  </a:lnTo>
                  <a:lnTo>
                    <a:pt x="1050" y="102"/>
                  </a:lnTo>
                  <a:lnTo>
                    <a:pt x="1078" y="120"/>
                  </a:lnTo>
                  <a:lnTo>
                    <a:pt x="1106" y="138"/>
                  </a:lnTo>
                  <a:lnTo>
                    <a:pt x="1132" y="160"/>
                  </a:lnTo>
                  <a:lnTo>
                    <a:pt x="1156" y="180"/>
                  </a:lnTo>
                  <a:lnTo>
                    <a:pt x="1180" y="204"/>
                  </a:lnTo>
                  <a:lnTo>
                    <a:pt x="1204" y="228"/>
                  </a:lnTo>
                  <a:lnTo>
                    <a:pt x="1226" y="252"/>
                  </a:lnTo>
                  <a:lnTo>
                    <a:pt x="1246" y="280"/>
                  </a:lnTo>
                  <a:lnTo>
                    <a:pt x="1266" y="306"/>
                  </a:lnTo>
                  <a:lnTo>
                    <a:pt x="1284" y="334"/>
                  </a:lnTo>
                  <a:lnTo>
                    <a:pt x="1300" y="364"/>
                  </a:lnTo>
                  <a:lnTo>
                    <a:pt x="1316" y="394"/>
                  </a:lnTo>
                  <a:lnTo>
                    <a:pt x="1330" y="424"/>
                  </a:lnTo>
                  <a:lnTo>
                    <a:pt x="1342" y="456"/>
                  </a:lnTo>
                  <a:lnTo>
                    <a:pt x="1352" y="488"/>
                  </a:lnTo>
                  <a:lnTo>
                    <a:pt x="1362" y="520"/>
                  </a:lnTo>
                  <a:lnTo>
                    <a:pt x="1370" y="554"/>
                  </a:lnTo>
                  <a:lnTo>
                    <a:pt x="1376" y="588"/>
                  </a:lnTo>
                  <a:lnTo>
                    <a:pt x="1380" y="622"/>
                  </a:lnTo>
                  <a:lnTo>
                    <a:pt x="1382" y="658"/>
                  </a:lnTo>
                  <a:lnTo>
                    <a:pt x="1384" y="694"/>
                  </a:lnTo>
                  <a:lnTo>
                    <a:pt x="1384" y="694"/>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p:nvSpPr>
          <p:spPr bwMode="auto">
            <a:xfrm>
              <a:off x="6498" y="2007"/>
              <a:ext cx="3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Calibri" panose="020F0502020204030204" pitchFamily="34" charset="0"/>
                </a:rPr>
                <a:t>SNMP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Line 112"/>
            <p:cNvSpPr>
              <a:spLocks noChangeShapeType="1"/>
            </p:cNvSpPr>
            <p:nvPr/>
          </p:nvSpPr>
          <p:spPr bwMode="auto">
            <a:xfrm>
              <a:off x="6634" y="2343"/>
              <a:ext cx="0" cy="9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p:nvSpPr>
          <p:spPr bwMode="auto">
            <a:xfrm>
              <a:off x="6594" y="2285"/>
              <a:ext cx="80" cy="70"/>
            </a:xfrm>
            <a:custGeom>
              <a:avLst/>
              <a:gdLst>
                <a:gd name="T0" fmla="*/ 0 w 80"/>
                <a:gd name="T1" fmla="*/ 70 h 70"/>
                <a:gd name="T2" fmla="*/ 40 w 80"/>
                <a:gd name="T3" fmla="*/ 0 h 70"/>
                <a:gd name="T4" fmla="*/ 80 w 80"/>
                <a:gd name="T5" fmla="*/ 70 h 70"/>
                <a:gd name="T6" fmla="*/ 0 w 80"/>
                <a:gd name="T7" fmla="*/ 70 h 70"/>
              </a:gdLst>
              <a:ahLst/>
              <a:cxnLst>
                <a:cxn ang="0">
                  <a:pos x="T0" y="T1"/>
                </a:cxn>
                <a:cxn ang="0">
                  <a:pos x="T2" y="T3"/>
                </a:cxn>
                <a:cxn ang="0">
                  <a:pos x="T4" y="T5"/>
                </a:cxn>
                <a:cxn ang="0">
                  <a:pos x="T6" y="T7"/>
                </a:cxn>
              </a:cxnLst>
              <a:rect l="0" t="0" r="r" b="b"/>
              <a:pathLst>
                <a:path w="80" h="70">
                  <a:moveTo>
                    <a:pt x="0" y="70"/>
                  </a:moveTo>
                  <a:lnTo>
                    <a:pt x="40" y="0"/>
                  </a:lnTo>
                  <a:lnTo>
                    <a:pt x="80" y="70"/>
                  </a:lnTo>
                  <a:lnTo>
                    <a:pt x="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p:nvSpPr>
          <p:spPr bwMode="auto">
            <a:xfrm>
              <a:off x="6594" y="2421"/>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Line 115"/>
            <p:cNvSpPr>
              <a:spLocks noChangeShapeType="1"/>
            </p:cNvSpPr>
            <p:nvPr/>
          </p:nvSpPr>
          <p:spPr bwMode="auto">
            <a:xfrm>
              <a:off x="6634" y="1743"/>
              <a:ext cx="0" cy="9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p:cNvSpPr>
              <a:spLocks/>
            </p:cNvSpPr>
            <p:nvPr/>
          </p:nvSpPr>
          <p:spPr bwMode="auto">
            <a:xfrm>
              <a:off x="6594" y="1687"/>
              <a:ext cx="80" cy="68"/>
            </a:xfrm>
            <a:custGeom>
              <a:avLst/>
              <a:gdLst>
                <a:gd name="T0" fmla="*/ 0 w 80"/>
                <a:gd name="T1" fmla="*/ 68 h 68"/>
                <a:gd name="T2" fmla="*/ 40 w 80"/>
                <a:gd name="T3" fmla="*/ 0 h 68"/>
                <a:gd name="T4" fmla="*/ 80 w 80"/>
                <a:gd name="T5" fmla="*/ 68 h 68"/>
                <a:gd name="T6" fmla="*/ 0 w 80"/>
                <a:gd name="T7" fmla="*/ 68 h 68"/>
              </a:gdLst>
              <a:ahLst/>
              <a:cxnLst>
                <a:cxn ang="0">
                  <a:pos x="T0" y="T1"/>
                </a:cxn>
                <a:cxn ang="0">
                  <a:pos x="T2" y="T3"/>
                </a:cxn>
                <a:cxn ang="0">
                  <a:pos x="T4" y="T5"/>
                </a:cxn>
                <a:cxn ang="0">
                  <a:pos x="T6" y="T7"/>
                </a:cxn>
              </a:cxnLst>
              <a:rect l="0" t="0" r="r" b="b"/>
              <a:pathLst>
                <a:path w="80" h="68">
                  <a:moveTo>
                    <a:pt x="0" y="68"/>
                  </a:moveTo>
                  <a:lnTo>
                    <a:pt x="40" y="0"/>
                  </a:lnTo>
                  <a:lnTo>
                    <a:pt x="80" y="68"/>
                  </a:lnTo>
                  <a:lnTo>
                    <a:pt x="0" y="6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7"/>
            <p:cNvSpPr>
              <a:spLocks/>
            </p:cNvSpPr>
            <p:nvPr/>
          </p:nvSpPr>
          <p:spPr bwMode="auto">
            <a:xfrm>
              <a:off x="6594" y="1823"/>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Line 118"/>
            <p:cNvSpPr>
              <a:spLocks noChangeShapeType="1"/>
            </p:cNvSpPr>
            <p:nvPr/>
          </p:nvSpPr>
          <p:spPr bwMode="auto">
            <a:xfrm flipH="1">
              <a:off x="6290" y="2089"/>
              <a:ext cx="9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p:nvSpPr>
          <p:spPr bwMode="auto">
            <a:xfrm>
              <a:off x="6370" y="2049"/>
              <a:ext cx="68" cy="80"/>
            </a:xfrm>
            <a:custGeom>
              <a:avLst/>
              <a:gdLst>
                <a:gd name="T0" fmla="*/ 0 w 68"/>
                <a:gd name="T1" fmla="*/ 0 h 80"/>
                <a:gd name="T2" fmla="*/ 68 w 68"/>
                <a:gd name="T3" fmla="*/ 40 h 80"/>
                <a:gd name="T4" fmla="*/ 0 w 68"/>
                <a:gd name="T5" fmla="*/ 80 h 80"/>
                <a:gd name="T6" fmla="*/ 0 w 68"/>
                <a:gd name="T7" fmla="*/ 0 h 80"/>
              </a:gdLst>
              <a:ahLst/>
              <a:cxnLst>
                <a:cxn ang="0">
                  <a:pos x="T0" y="T1"/>
                </a:cxn>
                <a:cxn ang="0">
                  <a:pos x="T2" y="T3"/>
                </a:cxn>
                <a:cxn ang="0">
                  <a:pos x="T4" y="T5"/>
                </a:cxn>
                <a:cxn ang="0">
                  <a:pos x="T6" y="T7"/>
                </a:cxn>
              </a:cxnLst>
              <a:rect l="0" t="0" r="r" b="b"/>
              <a:pathLst>
                <a:path w="68" h="80">
                  <a:moveTo>
                    <a:pt x="0" y="0"/>
                  </a:moveTo>
                  <a:lnTo>
                    <a:pt x="68" y="40"/>
                  </a:lnTo>
                  <a:lnTo>
                    <a:pt x="0" y="8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p:nvSpPr>
          <p:spPr bwMode="auto">
            <a:xfrm>
              <a:off x="6232" y="2049"/>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Line 121"/>
            <p:cNvSpPr>
              <a:spLocks noChangeShapeType="1"/>
            </p:cNvSpPr>
            <p:nvPr/>
          </p:nvSpPr>
          <p:spPr bwMode="auto">
            <a:xfrm flipH="1">
              <a:off x="6888" y="2089"/>
              <a:ext cx="92"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p:nvSpPr>
          <p:spPr bwMode="auto">
            <a:xfrm>
              <a:off x="6968" y="2049"/>
              <a:ext cx="70" cy="80"/>
            </a:xfrm>
            <a:custGeom>
              <a:avLst/>
              <a:gdLst>
                <a:gd name="T0" fmla="*/ 0 w 70"/>
                <a:gd name="T1" fmla="*/ 0 h 80"/>
                <a:gd name="T2" fmla="*/ 70 w 70"/>
                <a:gd name="T3" fmla="*/ 40 h 80"/>
                <a:gd name="T4" fmla="*/ 0 w 70"/>
                <a:gd name="T5" fmla="*/ 80 h 80"/>
                <a:gd name="T6" fmla="*/ 0 w 70"/>
                <a:gd name="T7" fmla="*/ 0 h 80"/>
              </a:gdLst>
              <a:ahLst/>
              <a:cxnLst>
                <a:cxn ang="0">
                  <a:pos x="T0" y="T1"/>
                </a:cxn>
                <a:cxn ang="0">
                  <a:pos x="T2" y="T3"/>
                </a:cxn>
                <a:cxn ang="0">
                  <a:pos x="T4" y="T5"/>
                </a:cxn>
                <a:cxn ang="0">
                  <a:pos x="T6" y="T7"/>
                </a:cxn>
              </a:cxnLst>
              <a:rect l="0" t="0" r="r" b="b"/>
              <a:pathLst>
                <a:path w="70" h="80">
                  <a:moveTo>
                    <a:pt x="0" y="0"/>
                  </a:moveTo>
                  <a:lnTo>
                    <a:pt x="70" y="40"/>
                  </a:lnTo>
                  <a:lnTo>
                    <a:pt x="0" y="8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p:nvSpPr>
          <p:spPr bwMode="auto">
            <a:xfrm>
              <a:off x="6832" y="2049"/>
              <a:ext cx="68" cy="80"/>
            </a:xfrm>
            <a:custGeom>
              <a:avLst/>
              <a:gdLst>
                <a:gd name="T0" fmla="*/ 68 w 68"/>
                <a:gd name="T1" fmla="*/ 0 h 80"/>
                <a:gd name="T2" fmla="*/ 0 w 68"/>
                <a:gd name="T3" fmla="*/ 40 h 80"/>
                <a:gd name="T4" fmla="*/ 68 w 68"/>
                <a:gd name="T5" fmla="*/ 80 h 80"/>
                <a:gd name="T6" fmla="*/ 68 w 68"/>
                <a:gd name="T7" fmla="*/ 0 h 80"/>
              </a:gdLst>
              <a:ahLst/>
              <a:cxnLst>
                <a:cxn ang="0">
                  <a:pos x="T0" y="T1"/>
                </a:cxn>
                <a:cxn ang="0">
                  <a:pos x="T2" y="T3"/>
                </a:cxn>
                <a:cxn ang="0">
                  <a:pos x="T4" y="T5"/>
                </a:cxn>
                <a:cxn ang="0">
                  <a:pos x="T6" y="T7"/>
                </a:cxn>
              </a:cxnLst>
              <a:rect l="0" t="0" r="r" b="b"/>
              <a:pathLst>
                <a:path w="68" h="80">
                  <a:moveTo>
                    <a:pt x="68" y="0"/>
                  </a:moveTo>
                  <a:lnTo>
                    <a:pt x="0" y="40"/>
                  </a:lnTo>
                  <a:lnTo>
                    <a:pt x="68" y="80"/>
                  </a:lnTo>
                  <a:lnTo>
                    <a:pt x="6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p:nvSpPr>
          <p:spPr bwMode="auto">
            <a:xfrm>
              <a:off x="4558" y="1023"/>
              <a:ext cx="990" cy="594"/>
            </a:xfrm>
            <a:custGeom>
              <a:avLst/>
              <a:gdLst>
                <a:gd name="T0" fmla="*/ 902 w 990"/>
                <a:gd name="T1" fmla="*/ 428 h 594"/>
                <a:gd name="T2" fmla="*/ 872 w 990"/>
                <a:gd name="T3" fmla="*/ 428 h 594"/>
                <a:gd name="T4" fmla="*/ 854 w 990"/>
                <a:gd name="T5" fmla="*/ 388 h 594"/>
                <a:gd name="T6" fmla="*/ 826 w 990"/>
                <a:gd name="T7" fmla="*/ 354 h 594"/>
                <a:gd name="T8" fmla="*/ 786 w 990"/>
                <a:gd name="T9" fmla="*/ 332 h 594"/>
                <a:gd name="T10" fmla="*/ 742 w 990"/>
                <a:gd name="T11" fmla="*/ 324 h 594"/>
                <a:gd name="T12" fmla="*/ 420 w 990"/>
                <a:gd name="T13" fmla="*/ 180 h 594"/>
                <a:gd name="T14" fmla="*/ 420 w 990"/>
                <a:gd name="T15" fmla="*/ 174 h 594"/>
                <a:gd name="T16" fmla="*/ 412 w 990"/>
                <a:gd name="T17" fmla="*/ 158 h 594"/>
                <a:gd name="T18" fmla="*/ 396 w 990"/>
                <a:gd name="T19" fmla="*/ 148 h 594"/>
                <a:gd name="T20" fmla="*/ 334 w 990"/>
                <a:gd name="T21" fmla="*/ 148 h 594"/>
                <a:gd name="T22" fmla="*/ 334 w 990"/>
                <a:gd name="T23" fmla="*/ 54 h 594"/>
                <a:gd name="T24" fmla="*/ 332 w 990"/>
                <a:gd name="T25" fmla="*/ 30 h 594"/>
                <a:gd name="T26" fmla="*/ 320 w 990"/>
                <a:gd name="T27" fmla="*/ 14 h 594"/>
                <a:gd name="T28" fmla="*/ 310 w 990"/>
                <a:gd name="T29" fmla="*/ 6 h 594"/>
                <a:gd name="T30" fmla="*/ 290 w 990"/>
                <a:gd name="T31" fmla="*/ 0 h 594"/>
                <a:gd name="T32" fmla="*/ 266 w 990"/>
                <a:gd name="T33" fmla="*/ 0 h 594"/>
                <a:gd name="T34" fmla="*/ 284 w 990"/>
                <a:gd name="T35" fmla="*/ 42 h 594"/>
                <a:gd name="T36" fmla="*/ 292 w 990"/>
                <a:gd name="T37" fmla="*/ 42 h 594"/>
                <a:gd name="T38" fmla="*/ 292 w 990"/>
                <a:gd name="T39" fmla="*/ 44 h 594"/>
                <a:gd name="T40" fmla="*/ 294 w 990"/>
                <a:gd name="T41" fmla="*/ 148 h 594"/>
                <a:gd name="T42" fmla="*/ 278 w 990"/>
                <a:gd name="T43" fmla="*/ 148 h 594"/>
                <a:gd name="T44" fmla="*/ 266 w 990"/>
                <a:gd name="T45" fmla="*/ 150 h 594"/>
                <a:gd name="T46" fmla="*/ 248 w 990"/>
                <a:gd name="T47" fmla="*/ 168 h 594"/>
                <a:gd name="T48" fmla="*/ 246 w 990"/>
                <a:gd name="T49" fmla="*/ 180 h 594"/>
                <a:gd name="T50" fmla="*/ 134 w 990"/>
                <a:gd name="T51" fmla="*/ 324 h 594"/>
                <a:gd name="T52" fmla="*/ 120 w 990"/>
                <a:gd name="T53" fmla="*/ 326 h 594"/>
                <a:gd name="T54" fmla="*/ 94 w 990"/>
                <a:gd name="T55" fmla="*/ 330 h 594"/>
                <a:gd name="T56" fmla="*/ 70 w 990"/>
                <a:gd name="T57" fmla="*/ 340 h 594"/>
                <a:gd name="T58" fmla="*/ 48 w 990"/>
                <a:gd name="T59" fmla="*/ 356 h 594"/>
                <a:gd name="T60" fmla="*/ 30 w 990"/>
                <a:gd name="T61" fmla="*/ 374 h 594"/>
                <a:gd name="T62" fmla="*/ 16 w 990"/>
                <a:gd name="T63" fmla="*/ 394 h 594"/>
                <a:gd name="T64" fmla="*/ 6 w 990"/>
                <a:gd name="T65" fmla="*/ 418 h 594"/>
                <a:gd name="T66" fmla="*/ 0 w 990"/>
                <a:gd name="T67" fmla="*/ 446 h 594"/>
                <a:gd name="T68" fmla="*/ 0 w 990"/>
                <a:gd name="T69" fmla="*/ 458 h 594"/>
                <a:gd name="T70" fmla="*/ 2 w 990"/>
                <a:gd name="T71" fmla="*/ 486 h 594"/>
                <a:gd name="T72" fmla="*/ 10 w 990"/>
                <a:gd name="T73" fmla="*/ 512 h 594"/>
                <a:gd name="T74" fmla="*/ 22 w 990"/>
                <a:gd name="T75" fmla="*/ 534 h 594"/>
                <a:gd name="T76" fmla="*/ 38 w 990"/>
                <a:gd name="T77" fmla="*/ 554 h 594"/>
                <a:gd name="T78" fmla="*/ 58 w 990"/>
                <a:gd name="T79" fmla="*/ 570 h 594"/>
                <a:gd name="T80" fmla="*/ 82 w 990"/>
                <a:gd name="T81" fmla="*/ 582 h 594"/>
                <a:gd name="T82" fmla="*/ 106 w 990"/>
                <a:gd name="T83" fmla="*/ 590 h 594"/>
                <a:gd name="T84" fmla="*/ 134 w 990"/>
                <a:gd name="T85" fmla="*/ 594 h 594"/>
                <a:gd name="T86" fmla="*/ 742 w 990"/>
                <a:gd name="T87" fmla="*/ 594 h 594"/>
                <a:gd name="T88" fmla="*/ 786 w 990"/>
                <a:gd name="T89" fmla="*/ 586 h 594"/>
                <a:gd name="T90" fmla="*/ 826 w 990"/>
                <a:gd name="T91" fmla="*/ 564 h 594"/>
                <a:gd name="T92" fmla="*/ 854 w 990"/>
                <a:gd name="T93" fmla="*/ 530 h 594"/>
                <a:gd name="T94" fmla="*/ 872 w 990"/>
                <a:gd name="T95" fmla="*/ 490 h 594"/>
                <a:gd name="T96" fmla="*/ 902 w 990"/>
                <a:gd name="T97" fmla="*/ 578 h 594"/>
                <a:gd name="T98" fmla="*/ 990 w 990"/>
                <a:gd name="T99" fmla="*/ 34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0" h="594">
                  <a:moveTo>
                    <a:pt x="902" y="340"/>
                  </a:moveTo>
                  <a:lnTo>
                    <a:pt x="902" y="428"/>
                  </a:lnTo>
                  <a:lnTo>
                    <a:pt x="872" y="428"/>
                  </a:lnTo>
                  <a:lnTo>
                    <a:pt x="872" y="428"/>
                  </a:lnTo>
                  <a:lnTo>
                    <a:pt x="864" y="406"/>
                  </a:lnTo>
                  <a:lnTo>
                    <a:pt x="854" y="388"/>
                  </a:lnTo>
                  <a:lnTo>
                    <a:pt x="842" y="370"/>
                  </a:lnTo>
                  <a:lnTo>
                    <a:pt x="826" y="354"/>
                  </a:lnTo>
                  <a:lnTo>
                    <a:pt x="806" y="342"/>
                  </a:lnTo>
                  <a:lnTo>
                    <a:pt x="786" y="332"/>
                  </a:lnTo>
                  <a:lnTo>
                    <a:pt x="764" y="326"/>
                  </a:lnTo>
                  <a:lnTo>
                    <a:pt x="742" y="324"/>
                  </a:lnTo>
                  <a:lnTo>
                    <a:pt x="420" y="324"/>
                  </a:lnTo>
                  <a:lnTo>
                    <a:pt x="420" y="180"/>
                  </a:lnTo>
                  <a:lnTo>
                    <a:pt x="420" y="180"/>
                  </a:lnTo>
                  <a:lnTo>
                    <a:pt x="420" y="174"/>
                  </a:lnTo>
                  <a:lnTo>
                    <a:pt x="418" y="168"/>
                  </a:lnTo>
                  <a:lnTo>
                    <a:pt x="412" y="158"/>
                  </a:lnTo>
                  <a:lnTo>
                    <a:pt x="402" y="150"/>
                  </a:lnTo>
                  <a:lnTo>
                    <a:pt x="396" y="148"/>
                  </a:lnTo>
                  <a:lnTo>
                    <a:pt x="390" y="148"/>
                  </a:lnTo>
                  <a:lnTo>
                    <a:pt x="334" y="148"/>
                  </a:lnTo>
                  <a:lnTo>
                    <a:pt x="334" y="54"/>
                  </a:lnTo>
                  <a:lnTo>
                    <a:pt x="334" y="54"/>
                  </a:lnTo>
                  <a:lnTo>
                    <a:pt x="334" y="40"/>
                  </a:lnTo>
                  <a:lnTo>
                    <a:pt x="332" y="30"/>
                  </a:lnTo>
                  <a:lnTo>
                    <a:pt x="328" y="20"/>
                  </a:lnTo>
                  <a:lnTo>
                    <a:pt x="320" y="14"/>
                  </a:lnTo>
                  <a:lnTo>
                    <a:pt x="320" y="14"/>
                  </a:lnTo>
                  <a:lnTo>
                    <a:pt x="310" y="6"/>
                  </a:lnTo>
                  <a:lnTo>
                    <a:pt x="300" y="2"/>
                  </a:lnTo>
                  <a:lnTo>
                    <a:pt x="290" y="0"/>
                  </a:lnTo>
                  <a:lnTo>
                    <a:pt x="282" y="0"/>
                  </a:lnTo>
                  <a:lnTo>
                    <a:pt x="266" y="0"/>
                  </a:lnTo>
                  <a:lnTo>
                    <a:pt x="266" y="42"/>
                  </a:lnTo>
                  <a:lnTo>
                    <a:pt x="284" y="42"/>
                  </a:lnTo>
                  <a:lnTo>
                    <a:pt x="284" y="42"/>
                  </a:lnTo>
                  <a:lnTo>
                    <a:pt x="292" y="42"/>
                  </a:lnTo>
                  <a:lnTo>
                    <a:pt x="292" y="42"/>
                  </a:lnTo>
                  <a:lnTo>
                    <a:pt x="292" y="44"/>
                  </a:lnTo>
                  <a:lnTo>
                    <a:pt x="294" y="54"/>
                  </a:lnTo>
                  <a:lnTo>
                    <a:pt x="294" y="148"/>
                  </a:lnTo>
                  <a:lnTo>
                    <a:pt x="278" y="148"/>
                  </a:lnTo>
                  <a:lnTo>
                    <a:pt x="278" y="148"/>
                  </a:lnTo>
                  <a:lnTo>
                    <a:pt x="272" y="148"/>
                  </a:lnTo>
                  <a:lnTo>
                    <a:pt x="266" y="150"/>
                  </a:lnTo>
                  <a:lnTo>
                    <a:pt x="256" y="158"/>
                  </a:lnTo>
                  <a:lnTo>
                    <a:pt x="248" y="168"/>
                  </a:lnTo>
                  <a:lnTo>
                    <a:pt x="246" y="174"/>
                  </a:lnTo>
                  <a:lnTo>
                    <a:pt x="246" y="180"/>
                  </a:lnTo>
                  <a:lnTo>
                    <a:pt x="246" y="324"/>
                  </a:lnTo>
                  <a:lnTo>
                    <a:pt x="134" y="324"/>
                  </a:lnTo>
                  <a:lnTo>
                    <a:pt x="134" y="324"/>
                  </a:lnTo>
                  <a:lnTo>
                    <a:pt x="120" y="326"/>
                  </a:lnTo>
                  <a:lnTo>
                    <a:pt x="106" y="328"/>
                  </a:lnTo>
                  <a:lnTo>
                    <a:pt x="94" y="330"/>
                  </a:lnTo>
                  <a:lnTo>
                    <a:pt x="82" y="336"/>
                  </a:lnTo>
                  <a:lnTo>
                    <a:pt x="70" y="340"/>
                  </a:lnTo>
                  <a:lnTo>
                    <a:pt x="58" y="348"/>
                  </a:lnTo>
                  <a:lnTo>
                    <a:pt x="48" y="356"/>
                  </a:lnTo>
                  <a:lnTo>
                    <a:pt x="38" y="364"/>
                  </a:lnTo>
                  <a:lnTo>
                    <a:pt x="30" y="374"/>
                  </a:lnTo>
                  <a:lnTo>
                    <a:pt x="22" y="384"/>
                  </a:lnTo>
                  <a:lnTo>
                    <a:pt x="16" y="394"/>
                  </a:lnTo>
                  <a:lnTo>
                    <a:pt x="10" y="406"/>
                  </a:lnTo>
                  <a:lnTo>
                    <a:pt x="6" y="418"/>
                  </a:lnTo>
                  <a:lnTo>
                    <a:pt x="2" y="432"/>
                  </a:lnTo>
                  <a:lnTo>
                    <a:pt x="0" y="446"/>
                  </a:lnTo>
                  <a:lnTo>
                    <a:pt x="0" y="458"/>
                  </a:lnTo>
                  <a:lnTo>
                    <a:pt x="0" y="458"/>
                  </a:lnTo>
                  <a:lnTo>
                    <a:pt x="0" y="472"/>
                  </a:lnTo>
                  <a:lnTo>
                    <a:pt x="2" y="486"/>
                  </a:lnTo>
                  <a:lnTo>
                    <a:pt x="6" y="498"/>
                  </a:lnTo>
                  <a:lnTo>
                    <a:pt x="10" y="512"/>
                  </a:lnTo>
                  <a:lnTo>
                    <a:pt x="16" y="522"/>
                  </a:lnTo>
                  <a:lnTo>
                    <a:pt x="22" y="534"/>
                  </a:lnTo>
                  <a:lnTo>
                    <a:pt x="30" y="544"/>
                  </a:lnTo>
                  <a:lnTo>
                    <a:pt x="38" y="554"/>
                  </a:lnTo>
                  <a:lnTo>
                    <a:pt x="48" y="562"/>
                  </a:lnTo>
                  <a:lnTo>
                    <a:pt x="58" y="570"/>
                  </a:lnTo>
                  <a:lnTo>
                    <a:pt x="70" y="576"/>
                  </a:lnTo>
                  <a:lnTo>
                    <a:pt x="82" y="582"/>
                  </a:lnTo>
                  <a:lnTo>
                    <a:pt x="94" y="588"/>
                  </a:lnTo>
                  <a:lnTo>
                    <a:pt x="106" y="590"/>
                  </a:lnTo>
                  <a:lnTo>
                    <a:pt x="120" y="592"/>
                  </a:lnTo>
                  <a:lnTo>
                    <a:pt x="134" y="594"/>
                  </a:lnTo>
                  <a:lnTo>
                    <a:pt x="742" y="594"/>
                  </a:lnTo>
                  <a:lnTo>
                    <a:pt x="742" y="594"/>
                  </a:lnTo>
                  <a:lnTo>
                    <a:pt x="764" y="592"/>
                  </a:lnTo>
                  <a:lnTo>
                    <a:pt x="786" y="586"/>
                  </a:lnTo>
                  <a:lnTo>
                    <a:pt x="806" y="576"/>
                  </a:lnTo>
                  <a:lnTo>
                    <a:pt x="826" y="564"/>
                  </a:lnTo>
                  <a:lnTo>
                    <a:pt x="842" y="548"/>
                  </a:lnTo>
                  <a:lnTo>
                    <a:pt x="854" y="530"/>
                  </a:lnTo>
                  <a:lnTo>
                    <a:pt x="864" y="510"/>
                  </a:lnTo>
                  <a:lnTo>
                    <a:pt x="872" y="490"/>
                  </a:lnTo>
                  <a:lnTo>
                    <a:pt x="902" y="490"/>
                  </a:lnTo>
                  <a:lnTo>
                    <a:pt x="902" y="578"/>
                  </a:lnTo>
                  <a:lnTo>
                    <a:pt x="990" y="578"/>
                  </a:lnTo>
                  <a:lnTo>
                    <a:pt x="990" y="340"/>
                  </a:lnTo>
                  <a:lnTo>
                    <a:pt x="902" y="34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5"/>
            <p:cNvSpPr>
              <a:spLocks/>
            </p:cNvSpPr>
            <p:nvPr/>
          </p:nvSpPr>
          <p:spPr bwMode="auto">
            <a:xfrm>
              <a:off x="4740" y="1449"/>
              <a:ext cx="64" cy="62"/>
            </a:xfrm>
            <a:custGeom>
              <a:avLst/>
              <a:gdLst>
                <a:gd name="T0" fmla="*/ 64 w 64"/>
                <a:gd name="T1" fmla="*/ 30 h 62"/>
                <a:gd name="T2" fmla="*/ 64 w 64"/>
                <a:gd name="T3" fmla="*/ 30 h 62"/>
                <a:gd name="T4" fmla="*/ 62 w 64"/>
                <a:gd name="T5" fmla="*/ 36 h 62"/>
                <a:gd name="T6" fmla="*/ 60 w 64"/>
                <a:gd name="T7" fmla="*/ 42 h 62"/>
                <a:gd name="T8" fmla="*/ 54 w 64"/>
                <a:gd name="T9" fmla="*/ 52 h 62"/>
                <a:gd name="T10" fmla="*/ 44 w 64"/>
                <a:gd name="T11" fmla="*/ 58 h 62"/>
                <a:gd name="T12" fmla="*/ 38 w 64"/>
                <a:gd name="T13" fmla="*/ 60 h 62"/>
                <a:gd name="T14" fmla="*/ 32 w 64"/>
                <a:gd name="T15" fmla="*/ 62 h 62"/>
                <a:gd name="T16" fmla="*/ 32 w 64"/>
                <a:gd name="T17" fmla="*/ 62 h 62"/>
                <a:gd name="T18" fmla="*/ 26 w 64"/>
                <a:gd name="T19" fmla="*/ 60 h 62"/>
                <a:gd name="T20" fmla="*/ 20 w 64"/>
                <a:gd name="T21" fmla="*/ 58 h 62"/>
                <a:gd name="T22" fmla="*/ 10 w 64"/>
                <a:gd name="T23" fmla="*/ 52 h 62"/>
                <a:gd name="T24" fmla="*/ 4 w 64"/>
                <a:gd name="T25" fmla="*/ 42 h 62"/>
                <a:gd name="T26" fmla="*/ 2 w 64"/>
                <a:gd name="T27" fmla="*/ 36 h 62"/>
                <a:gd name="T28" fmla="*/ 0 w 64"/>
                <a:gd name="T29" fmla="*/ 30 h 62"/>
                <a:gd name="T30" fmla="*/ 0 w 64"/>
                <a:gd name="T31" fmla="*/ 30 h 62"/>
                <a:gd name="T32" fmla="*/ 2 w 64"/>
                <a:gd name="T33" fmla="*/ 24 h 62"/>
                <a:gd name="T34" fmla="*/ 4 w 64"/>
                <a:gd name="T35" fmla="*/ 18 h 62"/>
                <a:gd name="T36" fmla="*/ 10 w 64"/>
                <a:gd name="T37" fmla="*/ 8 h 62"/>
                <a:gd name="T38" fmla="*/ 20 w 64"/>
                <a:gd name="T39" fmla="*/ 2 h 62"/>
                <a:gd name="T40" fmla="*/ 26 w 64"/>
                <a:gd name="T41" fmla="*/ 0 h 62"/>
                <a:gd name="T42" fmla="*/ 32 w 64"/>
                <a:gd name="T43" fmla="*/ 0 h 62"/>
                <a:gd name="T44" fmla="*/ 32 w 64"/>
                <a:gd name="T45" fmla="*/ 0 h 62"/>
                <a:gd name="T46" fmla="*/ 38 w 64"/>
                <a:gd name="T47" fmla="*/ 0 h 62"/>
                <a:gd name="T48" fmla="*/ 44 w 64"/>
                <a:gd name="T49" fmla="*/ 2 h 62"/>
                <a:gd name="T50" fmla="*/ 54 w 64"/>
                <a:gd name="T51" fmla="*/ 8 h 62"/>
                <a:gd name="T52" fmla="*/ 60 w 64"/>
                <a:gd name="T53" fmla="*/ 18 h 62"/>
                <a:gd name="T54" fmla="*/ 62 w 64"/>
                <a:gd name="T55" fmla="*/ 24 h 62"/>
                <a:gd name="T56" fmla="*/ 64 w 64"/>
                <a:gd name="T57" fmla="*/ 30 h 62"/>
                <a:gd name="T58" fmla="*/ 64 w 64"/>
                <a:gd name="T59" fmla="*/ 3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2">
                  <a:moveTo>
                    <a:pt x="64" y="30"/>
                  </a:moveTo>
                  <a:lnTo>
                    <a:pt x="64" y="30"/>
                  </a:lnTo>
                  <a:lnTo>
                    <a:pt x="62" y="36"/>
                  </a:lnTo>
                  <a:lnTo>
                    <a:pt x="60" y="42"/>
                  </a:lnTo>
                  <a:lnTo>
                    <a:pt x="54" y="52"/>
                  </a:lnTo>
                  <a:lnTo>
                    <a:pt x="44" y="58"/>
                  </a:lnTo>
                  <a:lnTo>
                    <a:pt x="38" y="60"/>
                  </a:lnTo>
                  <a:lnTo>
                    <a:pt x="32" y="62"/>
                  </a:lnTo>
                  <a:lnTo>
                    <a:pt x="32" y="62"/>
                  </a:lnTo>
                  <a:lnTo>
                    <a:pt x="26" y="60"/>
                  </a:lnTo>
                  <a:lnTo>
                    <a:pt x="20" y="58"/>
                  </a:lnTo>
                  <a:lnTo>
                    <a:pt x="10" y="52"/>
                  </a:lnTo>
                  <a:lnTo>
                    <a:pt x="4" y="42"/>
                  </a:lnTo>
                  <a:lnTo>
                    <a:pt x="2" y="36"/>
                  </a:lnTo>
                  <a:lnTo>
                    <a:pt x="0" y="30"/>
                  </a:lnTo>
                  <a:lnTo>
                    <a:pt x="0" y="30"/>
                  </a:lnTo>
                  <a:lnTo>
                    <a:pt x="2" y="24"/>
                  </a:lnTo>
                  <a:lnTo>
                    <a:pt x="4" y="18"/>
                  </a:lnTo>
                  <a:lnTo>
                    <a:pt x="10" y="8"/>
                  </a:lnTo>
                  <a:lnTo>
                    <a:pt x="20" y="2"/>
                  </a:lnTo>
                  <a:lnTo>
                    <a:pt x="26" y="0"/>
                  </a:lnTo>
                  <a:lnTo>
                    <a:pt x="32" y="0"/>
                  </a:lnTo>
                  <a:lnTo>
                    <a:pt x="32" y="0"/>
                  </a:lnTo>
                  <a:lnTo>
                    <a:pt x="38" y="0"/>
                  </a:lnTo>
                  <a:lnTo>
                    <a:pt x="44" y="2"/>
                  </a:lnTo>
                  <a:lnTo>
                    <a:pt x="54" y="8"/>
                  </a:lnTo>
                  <a:lnTo>
                    <a:pt x="60" y="18"/>
                  </a:lnTo>
                  <a:lnTo>
                    <a:pt x="62" y="24"/>
                  </a:lnTo>
                  <a:lnTo>
                    <a:pt x="64" y="30"/>
                  </a:lnTo>
                  <a:lnTo>
                    <a:pt x="64"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p:nvSpPr>
          <p:spPr bwMode="auto">
            <a:xfrm>
              <a:off x="4922" y="1449"/>
              <a:ext cx="62" cy="62"/>
            </a:xfrm>
            <a:custGeom>
              <a:avLst/>
              <a:gdLst>
                <a:gd name="T0" fmla="*/ 62 w 62"/>
                <a:gd name="T1" fmla="*/ 30 h 62"/>
                <a:gd name="T2" fmla="*/ 62 w 62"/>
                <a:gd name="T3" fmla="*/ 30 h 62"/>
                <a:gd name="T4" fmla="*/ 62 w 62"/>
                <a:gd name="T5" fmla="*/ 36 h 62"/>
                <a:gd name="T6" fmla="*/ 60 w 62"/>
                <a:gd name="T7" fmla="*/ 42 h 62"/>
                <a:gd name="T8" fmla="*/ 52 w 62"/>
                <a:gd name="T9" fmla="*/ 52 h 62"/>
                <a:gd name="T10" fmla="*/ 42 w 62"/>
                <a:gd name="T11" fmla="*/ 58 h 62"/>
                <a:gd name="T12" fmla="*/ 38 w 62"/>
                <a:gd name="T13" fmla="*/ 60 h 62"/>
                <a:gd name="T14" fmla="*/ 30 w 62"/>
                <a:gd name="T15" fmla="*/ 62 h 62"/>
                <a:gd name="T16" fmla="*/ 30 w 62"/>
                <a:gd name="T17" fmla="*/ 62 h 62"/>
                <a:gd name="T18" fmla="*/ 24 w 62"/>
                <a:gd name="T19" fmla="*/ 60 h 62"/>
                <a:gd name="T20" fmla="*/ 18 w 62"/>
                <a:gd name="T21" fmla="*/ 58 h 62"/>
                <a:gd name="T22" fmla="*/ 8 w 62"/>
                <a:gd name="T23" fmla="*/ 52 h 62"/>
                <a:gd name="T24" fmla="*/ 2 w 62"/>
                <a:gd name="T25" fmla="*/ 42 h 62"/>
                <a:gd name="T26" fmla="*/ 0 w 62"/>
                <a:gd name="T27" fmla="*/ 36 h 62"/>
                <a:gd name="T28" fmla="*/ 0 w 62"/>
                <a:gd name="T29" fmla="*/ 30 h 62"/>
                <a:gd name="T30" fmla="*/ 0 w 62"/>
                <a:gd name="T31" fmla="*/ 30 h 62"/>
                <a:gd name="T32" fmla="*/ 0 w 62"/>
                <a:gd name="T33" fmla="*/ 24 h 62"/>
                <a:gd name="T34" fmla="*/ 2 w 62"/>
                <a:gd name="T35" fmla="*/ 18 h 62"/>
                <a:gd name="T36" fmla="*/ 8 w 62"/>
                <a:gd name="T37" fmla="*/ 8 h 62"/>
                <a:gd name="T38" fmla="*/ 18 w 62"/>
                <a:gd name="T39" fmla="*/ 2 h 62"/>
                <a:gd name="T40" fmla="*/ 24 w 62"/>
                <a:gd name="T41" fmla="*/ 0 h 62"/>
                <a:gd name="T42" fmla="*/ 30 w 62"/>
                <a:gd name="T43" fmla="*/ 0 h 62"/>
                <a:gd name="T44" fmla="*/ 30 w 62"/>
                <a:gd name="T45" fmla="*/ 0 h 62"/>
                <a:gd name="T46" fmla="*/ 38 w 62"/>
                <a:gd name="T47" fmla="*/ 0 h 62"/>
                <a:gd name="T48" fmla="*/ 42 w 62"/>
                <a:gd name="T49" fmla="*/ 2 h 62"/>
                <a:gd name="T50" fmla="*/ 52 w 62"/>
                <a:gd name="T51" fmla="*/ 8 h 62"/>
                <a:gd name="T52" fmla="*/ 60 w 62"/>
                <a:gd name="T53" fmla="*/ 18 h 62"/>
                <a:gd name="T54" fmla="*/ 62 w 62"/>
                <a:gd name="T55" fmla="*/ 24 h 62"/>
                <a:gd name="T56" fmla="*/ 62 w 62"/>
                <a:gd name="T57" fmla="*/ 30 h 62"/>
                <a:gd name="T58" fmla="*/ 62 w 62"/>
                <a:gd name="T59" fmla="*/ 3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62">
                  <a:moveTo>
                    <a:pt x="62" y="30"/>
                  </a:moveTo>
                  <a:lnTo>
                    <a:pt x="62" y="30"/>
                  </a:lnTo>
                  <a:lnTo>
                    <a:pt x="62" y="36"/>
                  </a:lnTo>
                  <a:lnTo>
                    <a:pt x="60" y="42"/>
                  </a:lnTo>
                  <a:lnTo>
                    <a:pt x="52" y="52"/>
                  </a:lnTo>
                  <a:lnTo>
                    <a:pt x="42" y="58"/>
                  </a:lnTo>
                  <a:lnTo>
                    <a:pt x="38" y="60"/>
                  </a:lnTo>
                  <a:lnTo>
                    <a:pt x="30" y="62"/>
                  </a:lnTo>
                  <a:lnTo>
                    <a:pt x="30" y="62"/>
                  </a:lnTo>
                  <a:lnTo>
                    <a:pt x="24" y="60"/>
                  </a:lnTo>
                  <a:lnTo>
                    <a:pt x="18" y="58"/>
                  </a:lnTo>
                  <a:lnTo>
                    <a:pt x="8" y="52"/>
                  </a:lnTo>
                  <a:lnTo>
                    <a:pt x="2" y="42"/>
                  </a:lnTo>
                  <a:lnTo>
                    <a:pt x="0" y="36"/>
                  </a:lnTo>
                  <a:lnTo>
                    <a:pt x="0" y="30"/>
                  </a:lnTo>
                  <a:lnTo>
                    <a:pt x="0" y="30"/>
                  </a:lnTo>
                  <a:lnTo>
                    <a:pt x="0" y="24"/>
                  </a:lnTo>
                  <a:lnTo>
                    <a:pt x="2" y="18"/>
                  </a:lnTo>
                  <a:lnTo>
                    <a:pt x="8" y="8"/>
                  </a:lnTo>
                  <a:lnTo>
                    <a:pt x="18" y="2"/>
                  </a:lnTo>
                  <a:lnTo>
                    <a:pt x="24" y="0"/>
                  </a:lnTo>
                  <a:lnTo>
                    <a:pt x="30" y="0"/>
                  </a:lnTo>
                  <a:lnTo>
                    <a:pt x="30" y="0"/>
                  </a:lnTo>
                  <a:lnTo>
                    <a:pt x="38" y="0"/>
                  </a:lnTo>
                  <a:lnTo>
                    <a:pt x="42" y="2"/>
                  </a:lnTo>
                  <a:lnTo>
                    <a:pt x="52" y="8"/>
                  </a:lnTo>
                  <a:lnTo>
                    <a:pt x="60" y="18"/>
                  </a:lnTo>
                  <a:lnTo>
                    <a:pt x="62" y="24"/>
                  </a:lnTo>
                  <a:lnTo>
                    <a:pt x="62" y="30"/>
                  </a:lnTo>
                  <a:lnTo>
                    <a:pt x="62"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7"/>
            <p:cNvSpPr>
              <a:spLocks/>
            </p:cNvSpPr>
            <p:nvPr/>
          </p:nvSpPr>
          <p:spPr bwMode="auto">
            <a:xfrm>
              <a:off x="5102" y="1449"/>
              <a:ext cx="62" cy="62"/>
            </a:xfrm>
            <a:custGeom>
              <a:avLst/>
              <a:gdLst>
                <a:gd name="T0" fmla="*/ 62 w 62"/>
                <a:gd name="T1" fmla="*/ 30 h 62"/>
                <a:gd name="T2" fmla="*/ 62 w 62"/>
                <a:gd name="T3" fmla="*/ 30 h 62"/>
                <a:gd name="T4" fmla="*/ 62 w 62"/>
                <a:gd name="T5" fmla="*/ 36 h 62"/>
                <a:gd name="T6" fmla="*/ 60 w 62"/>
                <a:gd name="T7" fmla="*/ 42 h 62"/>
                <a:gd name="T8" fmla="*/ 54 w 62"/>
                <a:gd name="T9" fmla="*/ 52 h 62"/>
                <a:gd name="T10" fmla="*/ 44 w 62"/>
                <a:gd name="T11" fmla="*/ 58 h 62"/>
                <a:gd name="T12" fmla="*/ 38 w 62"/>
                <a:gd name="T13" fmla="*/ 60 h 62"/>
                <a:gd name="T14" fmla="*/ 32 w 62"/>
                <a:gd name="T15" fmla="*/ 62 h 62"/>
                <a:gd name="T16" fmla="*/ 32 w 62"/>
                <a:gd name="T17" fmla="*/ 62 h 62"/>
                <a:gd name="T18" fmla="*/ 26 w 62"/>
                <a:gd name="T19" fmla="*/ 60 h 62"/>
                <a:gd name="T20" fmla="*/ 20 w 62"/>
                <a:gd name="T21" fmla="*/ 58 h 62"/>
                <a:gd name="T22" fmla="*/ 10 w 62"/>
                <a:gd name="T23" fmla="*/ 52 h 62"/>
                <a:gd name="T24" fmla="*/ 4 w 62"/>
                <a:gd name="T25" fmla="*/ 42 h 62"/>
                <a:gd name="T26" fmla="*/ 2 w 62"/>
                <a:gd name="T27" fmla="*/ 36 h 62"/>
                <a:gd name="T28" fmla="*/ 0 w 62"/>
                <a:gd name="T29" fmla="*/ 30 h 62"/>
                <a:gd name="T30" fmla="*/ 0 w 62"/>
                <a:gd name="T31" fmla="*/ 30 h 62"/>
                <a:gd name="T32" fmla="*/ 2 w 62"/>
                <a:gd name="T33" fmla="*/ 24 h 62"/>
                <a:gd name="T34" fmla="*/ 4 w 62"/>
                <a:gd name="T35" fmla="*/ 18 h 62"/>
                <a:gd name="T36" fmla="*/ 10 w 62"/>
                <a:gd name="T37" fmla="*/ 8 h 62"/>
                <a:gd name="T38" fmla="*/ 20 w 62"/>
                <a:gd name="T39" fmla="*/ 2 h 62"/>
                <a:gd name="T40" fmla="*/ 26 w 62"/>
                <a:gd name="T41" fmla="*/ 0 h 62"/>
                <a:gd name="T42" fmla="*/ 32 w 62"/>
                <a:gd name="T43" fmla="*/ 0 h 62"/>
                <a:gd name="T44" fmla="*/ 32 w 62"/>
                <a:gd name="T45" fmla="*/ 0 h 62"/>
                <a:gd name="T46" fmla="*/ 38 w 62"/>
                <a:gd name="T47" fmla="*/ 0 h 62"/>
                <a:gd name="T48" fmla="*/ 44 w 62"/>
                <a:gd name="T49" fmla="*/ 2 h 62"/>
                <a:gd name="T50" fmla="*/ 54 w 62"/>
                <a:gd name="T51" fmla="*/ 8 h 62"/>
                <a:gd name="T52" fmla="*/ 60 w 62"/>
                <a:gd name="T53" fmla="*/ 18 h 62"/>
                <a:gd name="T54" fmla="*/ 62 w 62"/>
                <a:gd name="T55" fmla="*/ 24 h 62"/>
                <a:gd name="T56" fmla="*/ 62 w 62"/>
                <a:gd name="T57" fmla="*/ 30 h 62"/>
                <a:gd name="T58" fmla="*/ 62 w 62"/>
                <a:gd name="T59" fmla="*/ 3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62">
                  <a:moveTo>
                    <a:pt x="62" y="30"/>
                  </a:moveTo>
                  <a:lnTo>
                    <a:pt x="62" y="30"/>
                  </a:lnTo>
                  <a:lnTo>
                    <a:pt x="62" y="36"/>
                  </a:lnTo>
                  <a:lnTo>
                    <a:pt x="60" y="42"/>
                  </a:lnTo>
                  <a:lnTo>
                    <a:pt x="54" y="52"/>
                  </a:lnTo>
                  <a:lnTo>
                    <a:pt x="44" y="58"/>
                  </a:lnTo>
                  <a:lnTo>
                    <a:pt x="38" y="60"/>
                  </a:lnTo>
                  <a:lnTo>
                    <a:pt x="32" y="62"/>
                  </a:lnTo>
                  <a:lnTo>
                    <a:pt x="32" y="62"/>
                  </a:lnTo>
                  <a:lnTo>
                    <a:pt x="26" y="60"/>
                  </a:lnTo>
                  <a:lnTo>
                    <a:pt x="20" y="58"/>
                  </a:lnTo>
                  <a:lnTo>
                    <a:pt x="10" y="52"/>
                  </a:lnTo>
                  <a:lnTo>
                    <a:pt x="4" y="42"/>
                  </a:lnTo>
                  <a:lnTo>
                    <a:pt x="2" y="36"/>
                  </a:lnTo>
                  <a:lnTo>
                    <a:pt x="0" y="30"/>
                  </a:lnTo>
                  <a:lnTo>
                    <a:pt x="0" y="30"/>
                  </a:lnTo>
                  <a:lnTo>
                    <a:pt x="2" y="24"/>
                  </a:lnTo>
                  <a:lnTo>
                    <a:pt x="4" y="18"/>
                  </a:lnTo>
                  <a:lnTo>
                    <a:pt x="10" y="8"/>
                  </a:lnTo>
                  <a:lnTo>
                    <a:pt x="20" y="2"/>
                  </a:lnTo>
                  <a:lnTo>
                    <a:pt x="26" y="0"/>
                  </a:lnTo>
                  <a:lnTo>
                    <a:pt x="32" y="0"/>
                  </a:lnTo>
                  <a:lnTo>
                    <a:pt x="32" y="0"/>
                  </a:lnTo>
                  <a:lnTo>
                    <a:pt x="38" y="0"/>
                  </a:lnTo>
                  <a:lnTo>
                    <a:pt x="44" y="2"/>
                  </a:lnTo>
                  <a:lnTo>
                    <a:pt x="54" y="8"/>
                  </a:lnTo>
                  <a:lnTo>
                    <a:pt x="60" y="18"/>
                  </a:lnTo>
                  <a:lnTo>
                    <a:pt x="62" y="24"/>
                  </a:lnTo>
                  <a:lnTo>
                    <a:pt x="62" y="30"/>
                  </a:lnTo>
                  <a:lnTo>
                    <a:pt x="62"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p:nvSpPr>
          <p:spPr bwMode="auto">
            <a:xfrm>
              <a:off x="4858" y="1917"/>
              <a:ext cx="190" cy="58"/>
            </a:xfrm>
            <a:custGeom>
              <a:avLst/>
              <a:gdLst>
                <a:gd name="T0" fmla="*/ 96 w 190"/>
                <a:gd name="T1" fmla="*/ 26 h 58"/>
                <a:gd name="T2" fmla="*/ 96 w 190"/>
                <a:gd name="T3" fmla="*/ 26 h 58"/>
                <a:gd name="T4" fmla="*/ 116 w 190"/>
                <a:gd name="T5" fmla="*/ 28 h 58"/>
                <a:gd name="T6" fmla="*/ 136 w 190"/>
                <a:gd name="T7" fmla="*/ 34 h 58"/>
                <a:gd name="T8" fmla="*/ 154 w 190"/>
                <a:gd name="T9" fmla="*/ 42 h 58"/>
                <a:gd name="T10" fmla="*/ 172 w 190"/>
                <a:gd name="T11" fmla="*/ 56 h 58"/>
                <a:gd name="T12" fmla="*/ 190 w 190"/>
                <a:gd name="T13" fmla="*/ 38 h 58"/>
                <a:gd name="T14" fmla="*/ 190 w 190"/>
                <a:gd name="T15" fmla="*/ 38 h 58"/>
                <a:gd name="T16" fmla="*/ 180 w 190"/>
                <a:gd name="T17" fmla="*/ 30 h 58"/>
                <a:gd name="T18" fmla="*/ 168 w 190"/>
                <a:gd name="T19" fmla="*/ 22 h 58"/>
                <a:gd name="T20" fmla="*/ 158 w 190"/>
                <a:gd name="T21" fmla="*/ 16 h 58"/>
                <a:gd name="T22" fmla="*/ 146 w 190"/>
                <a:gd name="T23" fmla="*/ 10 h 58"/>
                <a:gd name="T24" fmla="*/ 132 w 190"/>
                <a:gd name="T25" fmla="*/ 6 h 58"/>
                <a:gd name="T26" fmla="*/ 120 w 190"/>
                <a:gd name="T27" fmla="*/ 2 h 58"/>
                <a:gd name="T28" fmla="*/ 108 w 190"/>
                <a:gd name="T29" fmla="*/ 0 h 58"/>
                <a:gd name="T30" fmla="*/ 94 w 190"/>
                <a:gd name="T31" fmla="*/ 0 h 58"/>
                <a:gd name="T32" fmla="*/ 94 w 190"/>
                <a:gd name="T33" fmla="*/ 0 h 58"/>
                <a:gd name="T34" fmla="*/ 82 w 190"/>
                <a:gd name="T35" fmla="*/ 0 h 58"/>
                <a:gd name="T36" fmla="*/ 70 w 190"/>
                <a:gd name="T37" fmla="*/ 2 h 58"/>
                <a:gd name="T38" fmla="*/ 56 w 190"/>
                <a:gd name="T39" fmla="*/ 6 h 58"/>
                <a:gd name="T40" fmla="*/ 44 w 190"/>
                <a:gd name="T41" fmla="*/ 10 h 58"/>
                <a:gd name="T42" fmla="*/ 32 w 190"/>
                <a:gd name="T43" fmla="*/ 16 h 58"/>
                <a:gd name="T44" fmla="*/ 22 w 190"/>
                <a:gd name="T45" fmla="*/ 22 h 58"/>
                <a:gd name="T46" fmla="*/ 10 w 190"/>
                <a:gd name="T47" fmla="*/ 30 h 58"/>
                <a:gd name="T48" fmla="*/ 0 w 190"/>
                <a:gd name="T49" fmla="*/ 40 h 58"/>
                <a:gd name="T50" fmla="*/ 18 w 190"/>
                <a:gd name="T51" fmla="*/ 58 h 58"/>
                <a:gd name="T52" fmla="*/ 18 w 190"/>
                <a:gd name="T53" fmla="*/ 58 h 58"/>
                <a:gd name="T54" fmla="*/ 18 w 190"/>
                <a:gd name="T55" fmla="*/ 58 h 58"/>
                <a:gd name="T56" fmla="*/ 36 w 190"/>
                <a:gd name="T57" fmla="*/ 44 h 58"/>
                <a:gd name="T58" fmla="*/ 54 w 190"/>
                <a:gd name="T59" fmla="*/ 34 h 58"/>
                <a:gd name="T60" fmla="*/ 74 w 190"/>
                <a:gd name="T61" fmla="*/ 28 h 58"/>
                <a:gd name="T62" fmla="*/ 96 w 190"/>
                <a:gd name="T63" fmla="*/ 26 h 58"/>
                <a:gd name="T64" fmla="*/ 96 w 190"/>
                <a:gd name="T65"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58">
                  <a:moveTo>
                    <a:pt x="96" y="26"/>
                  </a:moveTo>
                  <a:lnTo>
                    <a:pt x="96" y="26"/>
                  </a:lnTo>
                  <a:lnTo>
                    <a:pt x="116" y="28"/>
                  </a:lnTo>
                  <a:lnTo>
                    <a:pt x="136" y="34"/>
                  </a:lnTo>
                  <a:lnTo>
                    <a:pt x="154" y="42"/>
                  </a:lnTo>
                  <a:lnTo>
                    <a:pt x="172" y="56"/>
                  </a:lnTo>
                  <a:lnTo>
                    <a:pt x="190" y="38"/>
                  </a:lnTo>
                  <a:lnTo>
                    <a:pt x="190" y="38"/>
                  </a:lnTo>
                  <a:lnTo>
                    <a:pt x="180" y="30"/>
                  </a:lnTo>
                  <a:lnTo>
                    <a:pt x="168" y="22"/>
                  </a:lnTo>
                  <a:lnTo>
                    <a:pt x="158" y="16"/>
                  </a:lnTo>
                  <a:lnTo>
                    <a:pt x="146" y="10"/>
                  </a:lnTo>
                  <a:lnTo>
                    <a:pt x="132" y="6"/>
                  </a:lnTo>
                  <a:lnTo>
                    <a:pt x="120" y="2"/>
                  </a:lnTo>
                  <a:lnTo>
                    <a:pt x="108" y="0"/>
                  </a:lnTo>
                  <a:lnTo>
                    <a:pt x="94" y="0"/>
                  </a:lnTo>
                  <a:lnTo>
                    <a:pt x="94" y="0"/>
                  </a:lnTo>
                  <a:lnTo>
                    <a:pt x="82" y="0"/>
                  </a:lnTo>
                  <a:lnTo>
                    <a:pt x="70" y="2"/>
                  </a:lnTo>
                  <a:lnTo>
                    <a:pt x="56" y="6"/>
                  </a:lnTo>
                  <a:lnTo>
                    <a:pt x="44" y="10"/>
                  </a:lnTo>
                  <a:lnTo>
                    <a:pt x="32" y="16"/>
                  </a:lnTo>
                  <a:lnTo>
                    <a:pt x="22" y="22"/>
                  </a:lnTo>
                  <a:lnTo>
                    <a:pt x="10" y="30"/>
                  </a:lnTo>
                  <a:lnTo>
                    <a:pt x="0" y="40"/>
                  </a:lnTo>
                  <a:lnTo>
                    <a:pt x="18" y="58"/>
                  </a:lnTo>
                  <a:lnTo>
                    <a:pt x="18" y="58"/>
                  </a:lnTo>
                  <a:lnTo>
                    <a:pt x="18" y="58"/>
                  </a:lnTo>
                  <a:lnTo>
                    <a:pt x="36" y="44"/>
                  </a:lnTo>
                  <a:lnTo>
                    <a:pt x="54" y="34"/>
                  </a:lnTo>
                  <a:lnTo>
                    <a:pt x="74" y="28"/>
                  </a:lnTo>
                  <a:lnTo>
                    <a:pt x="96" y="26"/>
                  </a:lnTo>
                  <a:lnTo>
                    <a:pt x="96" y="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p:nvSpPr>
          <p:spPr bwMode="auto">
            <a:xfrm>
              <a:off x="4828" y="1873"/>
              <a:ext cx="250" cy="70"/>
            </a:xfrm>
            <a:custGeom>
              <a:avLst/>
              <a:gdLst>
                <a:gd name="T0" fmla="*/ 232 w 250"/>
                <a:gd name="T1" fmla="*/ 70 h 70"/>
                <a:gd name="T2" fmla="*/ 250 w 250"/>
                <a:gd name="T3" fmla="*/ 52 h 70"/>
                <a:gd name="T4" fmla="*/ 250 w 250"/>
                <a:gd name="T5" fmla="*/ 52 h 70"/>
                <a:gd name="T6" fmla="*/ 238 w 250"/>
                <a:gd name="T7" fmla="*/ 40 h 70"/>
                <a:gd name="T8" fmla="*/ 222 w 250"/>
                <a:gd name="T9" fmla="*/ 28 h 70"/>
                <a:gd name="T10" fmla="*/ 208 w 250"/>
                <a:gd name="T11" fmla="*/ 20 h 70"/>
                <a:gd name="T12" fmla="*/ 192 w 250"/>
                <a:gd name="T13" fmla="*/ 12 h 70"/>
                <a:gd name="T14" fmla="*/ 176 w 250"/>
                <a:gd name="T15" fmla="*/ 6 h 70"/>
                <a:gd name="T16" fmla="*/ 158 w 250"/>
                <a:gd name="T17" fmla="*/ 2 h 70"/>
                <a:gd name="T18" fmla="*/ 142 w 250"/>
                <a:gd name="T19" fmla="*/ 0 h 70"/>
                <a:gd name="T20" fmla="*/ 124 w 250"/>
                <a:gd name="T21" fmla="*/ 0 h 70"/>
                <a:gd name="T22" fmla="*/ 124 w 250"/>
                <a:gd name="T23" fmla="*/ 0 h 70"/>
                <a:gd name="T24" fmla="*/ 108 w 250"/>
                <a:gd name="T25" fmla="*/ 0 h 70"/>
                <a:gd name="T26" fmla="*/ 90 w 250"/>
                <a:gd name="T27" fmla="*/ 2 h 70"/>
                <a:gd name="T28" fmla="*/ 74 w 250"/>
                <a:gd name="T29" fmla="*/ 6 h 70"/>
                <a:gd name="T30" fmla="*/ 58 w 250"/>
                <a:gd name="T31" fmla="*/ 12 h 70"/>
                <a:gd name="T32" fmla="*/ 42 w 250"/>
                <a:gd name="T33" fmla="*/ 20 h 70"/>
                <a:gd name="T34" fmla="*/ 28 w 250"/>
                <a:gd name="T35" fmla="*/ 28 h 70"/>
                <a:gd name="T36" fmla="*/ 12 w 250"/>
                <a:gd name="T37" fmla="*/ 40 h 70"/>
                <a:gd name="T38" fmla="*/ 0 w 250"/>
                <a:gd name="T39" fmla="*/ 52 h 70"/>
                <a:gd name="T40" fmla="*/ 18 w 250"/>
                <a:gd name="T41" fmla="*/ 70 h 70"/>
                <a:gd name="T42" fmla="*/ 18 w 250"/>
                <a:gd name="T43" fmla="*/ 70 h 70"/>
                <a:gd name="T44" fmla="*/ 28 w 250"/>
                <a:gd name="T45" fmla="*/ 60 h 70"/>
                <a:gd name="T46" fmla="*/ 42 w 250"/>
                <a:gd name="T47" fmla="*/ 50 h 70"/>
                <a:gd name="T48" fmla="*/ 54 w 250"/>
                <a:gd name="T49" fmla="*/ 42 h 70"/>
                <a:gd name="T50" fmla="*/ 68 w 250"/>
                <a:gd name="T51" fmla="*/ 36 h 70"/>
                <a:gd name="T52" fmla="*/ 82 w 250"/>
                <a:gd name="T53" fmla="*/ 32 h 70"/>
                <a:gd name="T54" fmla="*/ 96 w 250"/>
                <a:gd name="T55" fmla="*/ 28 h 70"/>
                <a:gd name="T56" fmla="*/ 110 w 250"/>
                <a:gd name="T57" fmla="*/ 26 h 70"/>
                <a:gd name="T58" fmla="*/ 124 w 250"/>
                <a:gd name="T59" fmla="*/ 24 h 70"/>
                <a:gd name="T60" fmla="*/ 124 w 250"/>
                <a:gd name="T61" fmla="*/ 24 h 70"/>
                <a:gd name="T62" fmla="*/ 140 w 250"/>
                <a:gd name="T63" fmla="*/ 26 h 70"/>
                <a:gd name="T64" fmla="*/ 154 w 250"/>
                <a:gd name="T65" fmla="*/ 28 h 70"/>
                <a:gd name="T66" fmla="*/ 168 w 250"/>
                <a:gd name="T67" fmla="*/ 32 h 70"/>
                <a:gd name="T68" fmla="*/ 182 w 250"/>
                <a:gd name="T69" fmla="*/ 36 h 70"/>
                <a:gd name="T70" fmla="*/ 196 w 250"/>
                <a:gd name="T71" fmla="*/ 42 h 70"/>
                <a:gd name="T72" fmla="*/ 208 w 250"/>
                <a:gd name="T73" fmla="*/ 50 h 70"/>
                <a:gd name="T74" fmla="*/ 222 w 250"/>
                <a:gd name="T75" fmla="*/ 58 h 70"/>
                <a:gd name="T76" fmla="*/ 232 w 250"/>
                <a:gd name="T77" fmla="*/ 70 h 70"/>
                <a:gd name="T78" fmla="*/ 232 w 250"/>
                <a:gd name="T7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 h="70">
                  <a:moveTo>
                    <a:pt x="232" y="70"/>
                  </a:moveTo>
                  <a:lnTo>
                    <a:pt x="250" y="52"/>
                  </a:lnTo>
                  <a:lnTo>
                    <a:pt x="250" y="52"/>
                  </a:lnTo>
                  <a:lnTo>
                    <a:pt x="238" y="40"/>
                  </a:lnTo>
                  <a:lnTo>
                    <a:pt x="222" y="28"/>
                  </a:lnTo>
                  <a:lnTo>
                    <a:pt x="208" y="20"/>
                  </a:lnTo>
                  <a:lnTo>
                    <a:pt x="192" y="12"/>
                  </a:lnTo>
                  <a:lnTo>
                    <a:pt x="176" y="6"/>
                  </a:lnTo>
                  <a:lnTo>
                    <a:pt x="158" y="2"/>
                  </a:lnTo>
                  <a:lnTo>
                    <a:pt x="142" y="0"/>
                  </a:lnTo>
                  <a:lnTo>
                    <a:pt x="124" y="0"/>
                  </a:lnTo>
                  <a:lnTo>
                    <a:pt x="124" y="0"/>
                  </a:lnTo>
                  <a:lnTo>
                    <a:pt x="108" y="0"/>
                  </a:lnTo>
                  <a:lnTo>
                    <a:pt x="90" y="2"/>
                  </a:lnTo>
                  <a:lnTo>
                    <a:pt x="74" y="6"/>
                  </a:lnTo>
                  <a:lnTo>
                    <a:pt x="58" y="12"/>
                  </a:lnTo>
                  <a:lnTo>
                    <a:pt x="42" y="20"/>
                  </a:lnTo>
                  <a:lnTo>
                    <a:pt x="28" y="28"/>
                  </a:lnTo>
                  <a:lnTo>
                    <a:pt x="12" y="40"/>
                  </a:lnTo>
                  <a:lnTo>
                    <a:pt x="0" y="52"/>
                  </a:lnTo>
                  <a:lnTo>
                    <a:pt x="18" y="70"/>
                  </a:lnTo>
                  <a:lnTo>
                    <a:pt x="18" y="70"/>
                  </a:lnTo>
                  <a:lnTo>
                    <a:pt x="28" y="60"/>
                  </a:lnTo>
                  <a:lnTo>
                    <a:pt x="42" y="50"/>
                  </a:lnTo>
                  <a:lnTo>
                    <a:pt x="54" y="42"/>
                  </a:lnTo>
                  <a:lnTo>
                    <a:pt x="68" y="36"/>
                  </a:lnTo>
                  <a:lnTo>
                    <a:pt x="82" y="32"/>
                  </a:lnTo>
                  <a:lnTo>
                    <a:pt x="96" y="28"/>
                  </a:lnTo>
                  <a:lnTo>
                    <a:pt x="110" y="26"/>
                  </a:lnTo>
                  <a:lnTo>
                    <a:pt x="124" y="24"/>
                  </a:lnTo>
                  <a:lnTo>
                    <a:pt x="124" y="24"/>
                  </a:lnTo>
                  <a:lnTo>
                    <a:pt x="140" y="26"/>
                  </a:lnTo>
                  <a:lnTo>
                    <a:pt x="154" y="28"/>
                  </a:lnTo>
                  <a:lnTo>
                    <a:pt x="168" y="32"/>
                  </a:lnTo>
                  <a:lnTo>
                    <a:pt x="182" y="36"/>
                  </a:lnTo>
                  <a:lnTo>
                    <a:pt x="196" y="42"/>
                  </a:lnTo>
                  <a:lnTo>
                    <a:pt x="208" y="50"/>
                  </a:lnTo>
                  <a:lnTo>
                    <a:pt x="222" y="58"/>
                  </a:lnTo>
                  <a:lnTo>
                    <a:pt x="232" y="70"/>
                  </a:lnTo>
                  <a:lnTo>
                    <a:pt x="232" y="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p:nvSpPr>
          <p:spPr bwMode="auto">
            <a:xfrm>
              <a:off x="4892" y="1961"/>
              <a:ext cx="124" cy="44"/>
            </a:xfrm>
            <a:custGeom>
              <a:avLst/>
              <a:gdLst>
                <a:gd name="T0" fmla="*/ 62 w 124"/>
                <a:gd name="T1" fmla="*/ 26 h 44"/>
                <a:gd name="T2" fmla="*/ 62 w 124"/>
                <a:gd name="T3" fmla="*/ 26 h 44"/>
                <a:gd name="T4" fmla="*/ 72 w 124"/>
                <a:gd name="T5" fmla="*/ 28 h 44"/>
                <a:gd name="T6" fmla="*/ 84 w 124"/>
                <a:gd name="T7" fmla="*/ 30 h 44"/>
                <a:gd name="T8" fmla="*/ 96 w 124"/>
                <a:gd name="T9" fmla="*/ 36 h 44"/>
                <a:gd name="T10" fmla="*/ 106 w 124"/>
                <a:gd name="T11" fmla="*/ 44 h 44"/>
                <a:gd name="T12" fmla="*/ 124 w 124"/>
                <a:gd name="T13" fmla="*/ 26 h 44"/>
                <a:gd name="T14" fmla="*/ 124 w 124"/>
                <a:gd name="T15" fmla="*/ 26 h 44"/>
                <a:gd name="T16" fmla="*/ 110 w 124"/>
                <a:gd name="T17" fmla="*/ 14 h 44"/>
                <a:gd name="T18" fmla="*/ 94 w 124"/>
                <a:gd name="T19" fmla="*/ 6 h 44"/>
                <a:gd name="T20" fmla="*/ 78 w 124"/>
                <a:gd name="T21" fmla="*/ 2 h 44"/>
                <a:gd name="T22" fmla="*/ 62 w 124"/>
                <a:gd name="T23" fmla="*/ 0 h 44"/>
                <a:gd name="T24" fmla="*/ 62 w 124"/>
                <a:gd name="T25" fmla="*/ 0 h 44"/>
                <a:gd name="T26" fmla="*/ 44 w 124"/>
                <a:gd name="T27" fmla="*/ 2 h 44"/>
                <a:gd name="T28" fmla="*/ 28 w 124"/>
                <a:gd name="T29" fmla="*/ 8 h 44"/>
                <a:gd name="T30" fmla="*/ 12 w 124"/>
                <a:gd name="T31" fmla="*/ 16 h 44"/>
                <a:gd name="T32" fmla="*/ 0 w 124"/>
                <a:gd name="T33" fmla="*/ 26 h 44"/>
                <a:gd name="T34" fmla="*/ 18 w 124"/>
                <a:gd name="T35" fmla="*/ 44 h 44"/>
                <a:gd name="T36" fmla="*/ 18 w 124"/>
                <a:gd name="T37" fmla="*/ 44 h 44"/>
                <a:gd name="T38" fmla="*/ 26 w 124"/>
                <a:gd name="T39" fmla="*/ 36 h 44"/>
                <a:gd name="T40" fmla="*/ 38 w 124"/>
                <a:gd name="T41" fmla="*/ 30 h 44"/>
                <a:gd name="T42" fmla="*/ 50 w 124"/>
                <a:gd name="T43" fmla="*/ 28 h 44"/>
                <a:gd name="T44" fmla="*/ 62 w 124"/>
                <a:gd name="T45" fmla="*/ 26 h 44"/>
                <a:gd name="T46" fmla="*/ 62 w 124"/>
                <a:gd name="T47"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44">
                  <a:moveTo>
                    <a:pt x="62" y="26"/>
                  </a:moveTo>
                  <a:lnTo>
                    <a:pt x="62" y="26"/>
                  </a:lnTo>
                  <a:lnTo>
                    <a:pt x="72" y="28"/>
                  </a:lnTo>
                  <a:lnTo>
                    <a:pt x="84" y="30"/>
                  </a:lnTo>
                  <a:lnTo>
                    <a:pt x="96" y="36"/>
                  </a:lnTo>
                  <a:lnTo>
                    <a:pt x="106" y="44"/>
                  </a:lnTo>
                  <a:lnTo>
                    <a:pt x="124" y="26"/>
                  </a:lnTo>
                  <a:lnTo>
                    <a:pt x="124" y="26"/>
                  </a:lnTo>
                  <a:lnTo>
                    <a:pt x="110" y="14"/>
                  </a:lnTo>
                  <a:lnTo>
                    <a:pt x="94" y="6"/>
                  </a:lnTo>
                  <a:lnTo>
                    <a:pt x="78" y="2"/>
                  </a:lnTo>
                  <a:lnTo>
                    <a:pt x="62" y="0"/>
                  </a:lnTo>
                  <a:lnTo>
                    <a:pt x="62" y="0"/>
                  </a:lnTo>
                  <a:lnTo>
                    <a:pt x="44" y="2"/>
                  </a:lnTo>
                  <a:lnTo>
                    <a:pt x="28" y="8"/>
                  </a:lnTo>
                  <a:lnTo>
                    <a:pt x="12" y="16"/>
                  </a:lnTo>
                  <a:lnTo>
                    <a:pt x="0" y="26"/>
                  </a:lnTo>
                  <a:lnTo>
                    <a:pt x="18" y="44"/>
                  </a:lnTo>
                  <a:lnTo>
                    <a:pt x="18" y="44"/>
                  </a:lnTo>
                  <a:lnTo>
                    <a:pt x="26" y="36"/>
                  </a:lnTo>
                  <a:lnTo>
                    <a:pt x="38" y="30"/>
                  </a:lnTo>
                  <a:lnTo>
                    <a:pt x="50" y="28"/>
                  </a:lnTo>
                  <a:lnTo>
                    <a:pt x="62" y="26"/>
                  </a:lnTo>
                  <a:lnTo>
                    <a:pt x="62" y="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1"/>
            <p:cNvSpPr>
              <a:spLocks/>
            </p:cNvSpPr>
            <p:nvPr/>
          </p:nvSpPr>
          <p:spPr bwMode="auto">
            <a:xfrm>
              <a:off x="4928" y="2005"/>
              <a:ext cx="50" cy="52"/>
            </a:xfrm>
            <a:custGeom>
              <a:avLst/>
              <a:gdLst>
                <a:gd name="T0" fmla="*/ 26 w 50"/>
                <a:gd name="T1" fmla="*/ 52 h 52"/>
                <a:gd name="T2" fmla="*/ 26 w 50"/>
                <a:gd name="T3" fmla="*/ 52 h 52"/>
                <a:gd name="T4" fmla="*/ 36 w 50"/>
                <a:gd name="T5" fmla="*/ 50 h 52"/>
                <a:gd name="T6" fmla="*/ 44 w 50"/>
                <a:gd name="T7" fmla="*/ 44 h 52"/>
                <a:gd name="T8" fmla="*/ 48 w 50"/>
                <a:gd name="T9" fmla="*/ 36 h 52"/>
                <a:gd name="T10" fmla="*/ 50 w 50"/>
                <a:gd name="T11" fmla="*/ 26 h 52"/>
                <a:gd name="T12" fmla="*/ 50 w 50"/>
                <a:gd name="T13" fmla="*/ 26 h 52"/>
                <a:gd name="T14" fmla="*/ 48 w 50"/>
                <a:gd name="T15" fmla="*/ 16 h 52"/>
                <a:gd name="T16" fmla="*/ 44 w 50"/>
                <a:gd name="T17" fmla="*/ 8 h 52"/>
                <a:gd name="T18" fmla="*/ 36 w 50"/>
                <a:gd name="T19" fmla="*/ 2 h 52"/>
                <a:gd name="T20" fmla="*/ 26 w 50"/>
                <a:gd name="T21" fmla="*/ 0 h 52"/>
                <a:gd name="T22" fmla="*/ 26 w 50"/>
                <a:gd name="T23" fmla="*/ 0 h 52"/>
                <a:gd name="T24" fmla="*/ 16 w 50"/>
                <a:gd name="T25" fmla="*/ 2 h 52"/>
                <a:gd name="T26" fmla="*/ 8 w 50"/>
                <a:gd name="T27" fmla="*/ 8 h 52"/>
                <a:gd name="T28" fmla="*/ 2 w 50"/>
                <a:gd name="T29" fmla="*/ 16 h 52"/>
                <a:gd name="T30" fmla="*/ 0 w 50"/>
                <a:gd name="T31" fmla="*/ 26 h 52"/>
                <a:gd name="T32" fmla="*/ 0 w 50"/>
                <a:gd name="T33" fmla="*/ 26 h 52"/>
                <a:gd name="T34" fmla="*/ 2 w 50"/>
                <a:gd name="T35" fmla="*/ 36 h 52"/>
                <a:gd name="T36" fmla="*/ 8 w 50"/>
                <a:gd name="T37" fmla="*/ 44 h 52"/>
                <a:gd name="T38" fmla="*/ 16 w 50"/>
                <a:gd name="T39" fmla="*/ 50 h 52"/>
                <a:gd name="T40" fmla="*/ 26 w 50"/>
                <a:gd name="T41" fmla="*/ 52 h 52"/>
                <a:gd name="T42" fmla="*/ 26 w 50"/>
                <a:gd name="T4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52">
                  <a:moveTo>
                    <a:pt x="26" y="52"/>
                  </a:moveTo>
                  <a:lnTo>
                    <a:pt x="26" y="52"/>
                  </a:lnTo>
                  <a:lnTo>
                    <a:pt x="36" y="50"/>
                  </a:lnTo>
                  <a:lnTo>
                    <a:pt x="44" y="44"/>
                  </a:lnTo>
                  <a:lnTo>
                    <a:pt x="48" y="36"/>
                  </a:lnTo>
                  <a:lnTo>
                    <a:pt x="50" y="26"/>
                  </a:lnTo>
                  <a:lnTo>
                    <a:pt x="50" y="26"/>
                  </a:lnTo>
                  <a:lnTo>
                    <a:pt x="48" y="16"/>
                  </a:lnTo>
                  <a:lnTo>
                    <a:pt x="44" y="8"/>
                  </a:lnTo>
                  <a:lnTo>
                    <a:pt x="36" y="2"/>
                  </a:lnTo>
                  <a:lnTo>
                    <a:pt x="26" y="0"/>
                  </a:lnTo>
                  <a:lnTo>
                    <a:pt x="26" y="0"/>
                  </a:lnTo>
                  <a:lnTo>
                    <a:pt x="16" y="2"/>
                  </a:lnTo>
                  <a:lnTo>
                    <a:pt x="8" y="8"/>
                  </a:lnTo>
                  <a:lnTo>
                    <a:pt x="2" y="16"/>
                  </a:lnTo>
                  <a:lnTo>
                    <a:pt x="0" y="26"/>
                  </a:lnTo>
                  <a:lnTo>
                    <a:pt x="0" y="26"/>
                  </a:lnTo>
                  <a:lnTo>
                    <a:pt x="2" y="36"/>
                  </a:lnTo>
                  <a:lnTo>
                    <a:pt x="8" y="44"/>
                  </a:lnTo>
                  <a:lnTo>
                    <a:pt x="16" y="50"/>
                  </a:lnTo>
                  <a:lnTo>
                    <a:pt x="26" y="52"/>
                  </a:lnTo>
                  <a:lnTo>
                    <a:pt x="26"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2"/>
            <p:cNvSpPr>
              <a:spLocks/>
            </p:cNvSpPr>
            <p:nvPr/>
          </p:nvSpPr>
          <p:spPr bwMode="auto">
            <a:xfrm>
              <a:off x="3334" y="3987"/>
              <a:ext cx="336" cy="30"/>
            </a:xfrm>
            <a:custGeom>
              <a:avLst/>
              <a:gdLst>
                <a:gd name="T0" fmla="*/ 336 w 336"/>
                <a:gd name="T1" fmla="*/ 14 h 30"/>
                <a:gd name="T2" fmla="*/ 336 w 336"/>
                <a:gd name="T3" fmla="*/ 14 h 30"/>
                <a:gd name="T4" fmla="*/ 334 w 336"/>
                <a:gd name="T5" fmla="*/ 18 h 30"/>
                <a:gd name="T6" fmla="*/ 324 w 336"/>
                <a:gd name="T7" fmla="*/ 20 h 30"/>
                <a:gd name="T8" fmla="*/ 288 w 336"/>
                <a:gd name="T9" fmla="*/ 24 h 30"/>
                <a:gd name="T10" fmla="*/ 234 w 336"/>
                <a:gd name="T11" fmla="*/ 28 h 30"/>
                <a:gd name="T12" fmla="*/ 168 w 336"/>
                <a:gd name="T13" fmla="*/ 30 h 30"/>
                <a:gd name="T14" fmla="*/ 168 w 336"/>
                <a:gd name="T15" fmla="*/ 30 h 30"/>
                <a:gd name="T16" fmla="*/ 104 w 336"/>
                <a:gd name="T17" fmla="*/ 28 h 30"/>
                <a:gd name="T18" fmla="*/ 50 w 336"/>
                <a:gd name="T19" fmla="*/ 24 h 30"/>
                <a:gd name="T20" fmla="*/ 14 w 336"/>
                <a:gd name="T21" fmla="*/ 20 h 30"/>
                <a:gd name="T22" fmla="*/ 4 w 336"/>
                <a:gd name="T23" fmla="*/ 18 h 30"/>
                <a:gd name="T24" fmla="*/ 0 w 336"/>
                <a:gd name="T25" fmla="*/ 14 h 30"/>
                <a:gd name="T26" fmla="*/ 0 w 336"/>
                <a:gd name="T27" fmla="*/ 14 h 30"/>
                <a:gd name="T28" fmla="*/ 4 w 336"/>
                <a:gd name="T29" fmla="*/ 12 h 30"/>
                <a:gd name="T30" fmla="*/ 14 w 336"/>
                <a:gd name="T31" fmla="*/ 10 h 30"/>
                <a:gd name="T32" fmla="*/ 50 w 336"/>
                <a:gd name="T33" fmla="*/ 4 h 30"/>
                <a:gd name="T34" fmla="*/ 104 w 336"/>
                <a:gd name="T35" fmla="*/ 2 h 30"/>
                <a:gd name="T36" fmla="*/ 168 w 336"/>
                <a:gd name="T37" fmla="*/ 0 h 30"/>
                <a:gd name="T38" fmla="*/ 168 w 336"/>
                <a:gd name="T39" fmla="*/ 0 h 30"/>
                <a:gd name="T40" fmla="*/ 234 w 336"/>
                <a:gd name="T41" fmla="*/ 2 h 30"/>
                <a:gd name="T42" fmla="*/ 288 w 336"/>
                <a:gd name="T43" fmla="*/ 4 h 30"/>
                <a:gd name="T44" fmla="*/ 324 w 336"/>
                <a:gd name="T45" fmla="*/ 10 h 30"/>
                <a:gd name="T46" fmla="*/ 334 w 336"/>
                <a:gd name="T47" fmla="*/ 12 h 30"/>
                <a:gd name="T48" fmla="*/ 336 w 336"/>
                <a:gd name="T49" fmla="*/ 14 h 30"/>
                <a:gd name="T50" fmla="*/ 336 w 336"/>
                <a:gd name="T5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6" h="30">
                  <a:moveTo>
                    <a:pt x="336" y="14"/>
                  </a:moveTo>
                  <a:lnTo>
                    <a:pt x="336" y="14"/>
                  </a:lnTo>
                  <a:lnTo>
                    <a:pt x="334" y="18"/>
                  </a:lnTo>
                  <a:lnTo>
                    <a:pt x="324" y="20"/>
                  </a:lnTo>
                  <a:lnTo>
                    <a:pt x="288" y="24"/>
                  </a:lnTo>
                  <a:lnTo>
                    <a:pt x="234" y="28"/>
                  </a:lnTo>
                  <a:lnTo>
                    <a:pt x="168" y="30"/>
                  </a:lnTo>
                  <a:lnTo>
                    <a:pt x="168" y="30"/>
                  </a:lnTo>
                  <a:lnTo>
                    <a:pt x="104" y="28"/>
                  </a:lnTo>
                  <a:lnTo>
                    <a:pt x="50" y="24"/>
                  </a:lnTo>
                  <a:lnTo>
                    <a:pt x="14" y="20"/>
                  </a:lnTo>
                  <a:lnTo>
                    <a:pt x="4" y="18"/>
                  </a:lnTo>
                  <a:lnTo>
                    <a:pt x="0" y="14"/>
                  </a:lnTo>
                  <a:lnTo>
                    <a:pt x="0" y="14"/>
                  </a:lnTo>
                  <a:lnTo>
                    <a:pt x="4" y="12"/>
                  </a:lnTo>
                  <a:lnTo>
                    <a:pt x="14" y="10"/>
                  </a:lnTo>
                  <a:lnTo>
                    <a:pt x="50" y="4"/>
                  </a:lnTo>
                  <a:lnTo>
                    <a:pt x="104" y="2"/>
                  </a:lnTo>
                  <a:lnTo>
                    <a:pt x="168" y="0"/>
                  </a:lnTo>
                  <a:lnTo>
                    <a:pt x="168" y="0"/>
                  </a:lnTo>
                  <a:lnTo>
                    <a:pt x="234" y="2"/>
                  </a:lnTo>
                  <a:lnTo>
                    <a:pt x="288" y="4"/>
                  </a:lnTo>
                  <a:lnTo>
                    <a:pt x="324" y="10"/>
                  </a:lnTo>
                  <a:lnTo>
                    <a:pt x="334" y="12"/>
                  </a:lnTo>
                  <a:lnTo>
                    <a:pt x="336" y="14"/>
                  </a:lnTo>
                  <a:lnTo>
                    <a:pt x="336"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3"/>
            <p:cNvSpPr>
              <a:spLocks/>
            </p:cNvSpPr>
            <p:nvPr/>
          </p:nvSpPr>
          <p:spPr bwMode="auto">
            <a:xfrm>
              <a:off x="3700" y="3957"/>
              <a:ext cx="274" cy="24"/>
            </a:xfrm>
            <a:custGeom>
              <a:avLst/>
              <a:gdLst>
                <a:gd name="T0" fmla="*/ 274 w 274"/>
                <a:gd name="T1" fmla="*/ 12 h 24"/>
                <a:gd name="T2" fmla="*/ 274 w 274"/>
                <a:gd name="T3" fmla="*/ 12 h 24"/>
                <a:gd name="T4" fmla="*/ 270 w 274"/>
                <a:gd name="T5" fmla="*/ 14 h 24"/>
                <a:gd name="T6" fmla="*/ 262 w 274"/>
                <a:gd name="T7" fmla="*/ 16 h 24"/>
                <a:gd name="T8" fmla="*/ 234 w 274"/>
                <a:gd name="T9" fmla="*/ 20 h 24"/>
                <a:gd name="T10" fmla="*/ 190 w 274"/>
                <a:gd name="T11" fmla="*/ 22 h 24"/>
                <a:gd name="T12" fmla="*/ 136 w 274"/>
                <a:gd name="T13" fmla="*/ 24 h 24"/>
                <a:gd name="T14" fmla="*/ 136 w 274"/>
                <a:gd name="T15" fmla="*/ 24 h 24"/>
                <a:gd name="T16" fmla="*/ 84 w 274"/>
                <a:gd name="T17" fmla="*/ 22 h 24"/>
                <a:gd name="T18" fmla="*/ 40 w 274"/>
                <a:gd name="T19" fmla="*/ 20 h 24"/>
                <a:gd name="T20" fmla="*/ 10 w 274"/>
                <a:gd name="T21" fmla="*/ 16 h 24"/>
                <a:gd name="T22" fmla="*/ 2 w 274"/>
                <a:gd name="T23" fmla="*/ 14 h 24"/>
                <a:gd name="T24" fmla="*/ 0 w 274"/>
                <a:gd name="T25" fmla="*/ 12 h 24"/>
                <a:gd name="T26" fmla="*/ 0 w 274"/>
                <a:gd name="T27" fmla="*/ 12 h 24"/>
                <a:gd name="T28" fmla="*/ 2 w 274"/>
                <a:gd name="T29" fmla="*/ 10 h 24"/>
                <a:gd name="T30" fmla="*/ 10 w 274"/>
                <a:gd name="T31" fmla="*/ 8 h 24"/>
                <a:gd name="T32" fmla="*/ 40 w 274"/>
                <a:gd name="T33" fmla="*/ 4 h 24"/>
                <a:gd name="T34" fmla="*/ 84 w 274"/>
                <a:gd name="T35" fmla="*/ 2 h 24"/>
                <a:gd name="T36" fmla="*/ 136 w 274"/>
                <a:gd name="T37" fmla="*/ 0 h 24"/>
                <a:gd name="T38" fmla="*/ 136 w 274"/>
                <a:gd name="T39" fmla="*/ 0 h 24"/>
                <a:gd name="T40" fmla="*/ 190 w 274"/>
                <a:gd name="T41" fmla="*/ 2 h 24"/>
                <a:gd name="T42" fmla="*/ 234 w 274"/>
                <a:gd name="T43" fmla="*/ 4 h 24"/>
                <a:gd name="T44" fmla="*/ 262 w 274"/>
                <a:gd name="T45" fmla="*/ 8 h 24"/>
                <a:gd name="T46" fmla="*/ 270 w 274"/>
                <a:gd name="T47" fmla="*/ 10 h 24"/>
                <a:gd name="T48" fmla="*/ 274 w 274"/>
                <a:gd name="T49" fmla="*/ 12 h 24"/>
                <a:gd name="T50" fmla="*/ 274 w 274"/>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 h="24">
                  <a:moveTo>
                    <a:pt x="274" y="12"/>
                  </a:moveTo>
                  <a:lnTo>
                    <a:pt x="274" y="12"/>
                  </a:lnTo>
                  <a:lnTo>
                    <a:pt x="270" y="14"/>
                  </a:lnTo>
                  <a:lnTo>
                    <a:pt x="262" y="16"/>
                  </a:lnTo>
                  <a:lnTo>
                    <a:pt x="234" y="20"/>
                  </a:lnTo>
                  <a:lnTo>
                    <a:pt x="190" y="22"/>
                  </a:lnTo>
                  <a:lnTo>
                    <a:pt x="136" y="24"/>
                  </a:lnTo>
                  <a:lnTo>
                    <a:pt x="136" y="24"/>
                  </a:lnTo>
                  <a:lnTo>
                    <a:pt x="84" y="22"/>
                  </a:lnTo>
                  <a:lnTo>
                    <a:pt x="40" y="20"/>
                  </a:lnTo>
                  <a:lnTo>
                    <a:pt x="10" y="16"/>
                  </a:lnTo>
                  <a:lnTo>
                    <a:pt x="2" y="14"/>
                  </a:lnTo>
                  <a:lnTo>
                    <a:pt x="0" y="12"/>
                  </a:lnTo>
                  <a:lnTo>
                    <a:pt x="0" y="12"/>
                  </a:lnTo>
                  <a:lnTo>
                    <a:pt x="2" y="10"/>
                  </a:lnTo>
                  <a:lnTo>
                    <a:pt x="10" y="8"/>
                  </a:lnTo>
                  <a:lnTo>
                    <a:pt x="40" y="4"/>
                  </a:lnTo>
                  <a:lnTo>
                    <a:pt x="84" y="2"/>
                  </a:lnTo>
                  <a:lnTo>
                    <a:pt x="136" y="0"/>
                  </a:lnTo>
                  <a:lnTo>
                    <a:pt x="136" y="0"/>
                  </a:lnTo>
                  <a:lnTo>
                    <a:pt x="190" y="2"/>
                  </a:lnTo>
                  <a:lnTo>
                    <a:pt x="234" y="4"/>
                  </a:lnTo>
                  <a:lnTo>
                    <a:pt x="262" y="8"/>
                  </a:lnTo>
                  <a:lnTo>
                    <a:pt x="270" y="10"/>
                  </a:lnTo>
                  <a:lnTo>
                    <a:pt x="274" y="12"/>
                  </a:lnTo>
                  <a:lnTo>
                    <a:pt x="274" y="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4"/>
            <p:cNvSpPr>
              <a:spLocks/>
            </p:cNvSpPr>
            <p:nvPr/>
          </p:nvSpPr>
          <p:spPr bwMode="auto">
            <a:xfrm>
              <a:off x="4012" y="3987"/>
              <a:ext cx="336" cy="30"/>
            </a:xfrm>
            <a:custGeom>
              <a:avLst/>
              <a:gdLst>
                <a:gd name="T0" fmla="*/ 336 w 336"/>
                <a:gd name="T1" fmla="*/ 14 h 30"/>
                <a:gd name="T2" fmla="*/ 336 w 336"/>
                <a:gd name="T3" fmla="*/ 14 h 30"/>
                <a:gd name="T4" fmla="*/ 332 w 336"/>
                <a:gd name="T5" fmla="*/ 18 h 30"/>
                <a:gd name="T6" fmla="*/ 322 w 336"/>
                <a:gd name="T7" fmla="*/ 20 h 30"/>
                <a:gd name="T8" fmla="*/ 286 w 336"/>
                <a:gd name="T9" fmla="*/ 24 h 30"/>
                <a:gd name="T10" fmla="*/ 234 w 336"/>
                <a:gd name="T11" fmla="*/ 28 h 30"/>
                <a:gd name="T12" fmla="*/ 168 w 336"/>
                <a:gd name="T13" fmla="*/ 30 h 30"/>
                <a:gd name="T14" fmla="*/ 168 w 336"/>
                <a:gd name="T15" fmla="*/ 30 h 30"/>
                <a:gd name="T16" fmla="*/ 102 w 336"/>
                <a:gd name="T17" fmla="*/ 28 h 30"/>
                <a:gd name="T18" fmla="*/ 50 w 336"/>
                <a:gd name="T19" fmla="*/ 24 h 30"/>
                <a:gd name="T20" fmla="*/ 14 w 336"/>
                <a:gd name="T21" fmla="*/ 20 h 30"/>
                <a:gd name="T22" fmla="*/ 4 w 336"/>
                <a:gd name="T23" fmla="*/ 18 h 30"/>
                <a:gd name="T24" fmla="*/ 0 w 336"/>
                <a:gd name="T25" fmla="*/ 14 h 30"/>
                <a:gd name="T26" fmla="*/ 0 w 336"/>
                <a:gd name="T27" fmla="*/ 14 h 30"/>
                <a:gd name="T28" fmla="*/ 4 w 336"/>
                <a:gd name="T29" fmla="*/ 12 h 30"/>
                <a:gd name="T30" fmla="*/ 14 w 336"/>
                <a:gd name="T31" fmla="*/ 10 h 30"/>
                <a:gd name="T32" fmla="*/ 50 w 336"/>
                <a:gd name="T33" fmla="*/ 4 h 30"/>
                <a:gd name="T34" fmla="*/ 102 w 336"/>
                <a:gd name="T35" fmla="*/ 2 h 30"/>
                <a:gd name="T36" fmla="*/ 168 w 336"/>
                <a:gd name="T37" fmla="*/ 0 h 30"/>
                <a:gd name="T38" fmla="*/ 168 w 336"/>
                <a:gd name="T39" fmla="*/ 0 h 30"/>
                <a:gd name="T40" fmla="*/ 234 w 336"/>
                <a:gd name="T41" fmla="*/ 2 h 30"/>
                <a:gd name="T42" fmla="*/ 286 w 336"/>
                <a:gd name="T43" fmla="*/ 4 h 30"/>
                <a:gd name="T44" fmla="*/ 322 w 336"/>
                <a:gd name="T45" fmla="*/ 10 h 30"/>
                <a:gd name="T46" fmla="*/ 332 w 336"/>
                <a:gd name="T47" fmla="*/ 12 h 30"/>
                <a:gd name="T48" fmla="*/ 336 w 336"/>
                <a:gd name="T49" fmla="*/ 14 h 30"/>
                <a:gd name="T50" fmla="*/ 336 w 336"/>
                <a:gd name="T5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6" h="30">
                  <a:moveTo>
                    <a:pt x="336" y="14"/>
                  </a:moveTo>
                  <a:lnTo>
                    <a:pt x="336" y="14"/>
                  </a:lnTo>
                  <a:lnTo>
                    <a:pt x="332" y="18"/>
                  </a:lnTo>
                  <a:lnTo>
                    <a:pt x="322" y="20"/>
                  </a:lnTo>
                  <a:lnTo>
                    <a:pt x="286" y="24"/>
                  </a:lnTo>
                  <a:lnTo>
                    <a:pt x="234" y="28"/>
                  </a:lnTo>
                  <a:lnTo>
                    <a:pt x="168" y="30"/>
                  </a:lnTo>
                  <a:lnTo>
                    <a:pt x="168" y="30"/>
                  </a:lnTo>
                  <a:lnTo>
                    <a:pt x="102" y="28"/>
                  </a:lnTo>
                  <a:lnTo>
                    <a:pt x="50" y="24"/>
                  </a:lnTo>
                  <a:lnTo>
                    <a:pt x="14" y="20"/>
                  </a:lnTo>
                  <a:lnTo>
                    <a:pt x="4" y="18"/>
                  </a:lnTo>
                  <a:lnTo>
                    <a:pt x="0" y="14"/>
                  </a:lnTo>
                  <a:lnTo>
                    <a:pt x="0" y="14"/>
                  </a:lnTo>
                  <a:lnTo>
                    <a:pt x="4" y="12"/>
                  </a:lnTo>
                  <a:lnTo>
                    <a:pt x="14" y="10"/>
                  </a:lnTo>
                  <a:lnTo>
                    <a:pt x="50" y="4"/>
                  </a:lnTo>
                  <a:lnTo>
                    <a:pt x="102" y="2"/>
                  </a:lnTo>
                  <a:lnTo>
                    <a:pt x="168" y="0"/>
                  </a:lnTo>
                  <a:lnTo>
                    <a:pt x="168" y="0"/>
                  </a:lnTo>
                  <a:lnTo>
                    <a:pt x="234" y="2"/>
                  </a:lnTo>
                  <a:lnTo>
                    <a:pt x="286" y="4"/>
                  </a:lnTo>
                  <a:lnTo>
                    <a:pt x="322" y="10"/>
                  </a:lnTo>
                  <a:lnTo>
                    <a:pt x="332" y="12"/>
                  </a:lnTo>
                  <a:lnTo>
                    <a:pt x="336" y="14"/>
                  </a:lnTo>
                  <a:lnTo>
                    <a:pt x="336" y="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5"/>
            <p:cNvSpPr>
              <a:spLocks/>
            </p:cNvSpPr>
            <p:nvPr/>
          </p:nvSpPr>
          <p:spPr bwMode="auto">
            <a:xfrm>
              <a:off x="4378" y="3957"/>
              <a:ext cx="274" cy="24"/>
            </a:xfrm>
            <a:custGeom>
              <a:avLst/>
              <a:gdLst>
                <a:gd name="T0" fmla="*/ 274 w 274"/>
                <a:gd name="T1" fmla="*/ 12 h 24"/>
                <a:gd name="T2" fmla="*/ 274 w 274"/>
                <a:gd name="T3" fmla="*/ 12 h 24"/>
                <a:gd name="T4" fmla="*/ 270 w 274"/>
                <a:gd name="T5" fmla="*/ 14 h 24"/>
                <a:gd name="T6" fmla="*/ 262 w 274"/>
                <a:gd name="T7" fmla="*/ 16 h 24"/>
                <a:gd name="T8" fmla="*/ 234 w 274"/>
                <a:gd name="T9" fmla="*/ 20 h 24"/>
                <a:gd name="T10" fmla="*/ 190 w 274"/>
                <a:gd name="T11" fmla="*/ 22 h 24"/>
                <a:gd name="T12" fmla="*/ 136 w 274"/>
                <a:gd name="T13" fmla="*/ 24 h 24"/>
                <a:gd name="T14" fmla="*/ 136 w 274"/>
                <a:gd name="T15" fmla="*/ 24 h 24"/>
                <a:gd name="T16" fmla="*/ 82 w 274"/>
                <a:gd name="T17" fmla="*/ 22 h 24"/>
                <a:gd name="T18" fmla="*/ 40 w 274"/>
                <a:gd name="T19" fmla="*/ 20 h 24"/>
                <a:gd name="T20" fmla="*/ 10 w 274"/>
                <a:gd name="T21" fmla="*/ 16 h 24"/>
                <a:gd name="T22" fmla="*/ 2 w 274"/>
                <a:gd name="T23" fmla="*/ 14 h 24"/>
                <a:gd name="T24" fmla="*/ 0 w 274"/>
                <a:gd name="T25" fmla="*/ 12 h 24"/>
                <a:gd name="T26" fmla="*/ 0 w 274"/>
                <a:gd name="T27" fmla="*/ 12 h 24"/>
                <a:gd name="T28" fmla="*/ 2 w 274"/>
                <a:gd name="T29" fmla="*/ 10 h 24"/>
                <a:gd name="T30" fmla="*/ 10 w 274"/>
                <a:gd name="T31" fmla="*/ 8 h 24"/>
                <a:gd name="T32" fmla="*/ 40 w 274"/>
                <a:gd name="T33" fmla="*/ 4 h 24"/>
                <a:gd name="T34" fmla="*/ 82 w 274"/>
                <a:gd name="T35" fmla="*/ 2 h 24"/>
                <a:gd name="T36" fmla="*/ 136 w 274"/>
                <a:gd name="T37" fmla="*/ 0 h 24"/>
                <a:gd name="T38" fmla="*/ 136 w 274"/>
                <a:gd name="T39" fmla="*/ 0 h 24"/>
                <a:gd name="T40" fmla="*/ 190 w 274"/>
                <a:gd name="T41" fmla="*/ 2 h 24"/>
                <a:gd name="T42" fmla="*/ 234 w 274"/>
                <a:gd name="T43" fmla="*/ 4 h 24"/>
                <a:gd name="T44" fmla="*/ 262 w 274"/>
                <a:gd name="T45" fmla="*/ 8 h 24"/>
                <a:gd name="T46" fmla="*/ 270 w 274"/>
                <a:gd name="T47" fmla="*/ 10 h 24"/>
                <a:gd name="T48" fmla="*/ 274 w 274"/>
                <a:gd name="T49" fmla="*/ 12 h 24"/>
                <a:gd name="T50" fmla="*/ 274 w 274"/>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4" h="24">
                  <a:moveTo>
                    <a:pt x="274" y="12"/>
                  </a:moveTo>
                  <a:lnTo>
                    <a:pt x="274" y="12"/>
                  </a:lnTo>
                  <a:lnTo>
                    <a:pt x="270" y="14"/>
                  </a:lnTo>
                  <a:lnTo>
                    <a:pt x="262" y="16"/>
                  </a:lnTo>
                  <a:lnTo>
                    <a:pt x="234" y="20"/>
                  </a:lnTo>
                  <a:lnTo>
                    <a:pt x="190" y="22"/>
                  </a:lnTo>
                  <a:lnTo>
                    <a:pt x="136" y="24"/>
                  </a:lnTo>
                  <a:lnTo>
                    <a:pt x="136" y="24"/>
                  </a:lnTo>
                  <a:lnTo>
                    <a:pt x="82" y="22"/>
                  </a:lnTo>
                  <a:lnTo>
                    <a:pt x="40" y="20"/>
                  </a:lnTo>
                  <a:lnTo>
                    <a:pt x="10" y="16"/>
                  </a:lnTo>
                  <a:lnTo>
                    <a:pt x="2" y="14"/>
                  </a:lnTo>
                  <a:lnTo>
                    <a:pt x="0" y="12"/>
                  </a:lnTo>
                  <a:lnTo>
                    <a:pt x="0" y="12"/>
                  </a:lnTo>
                  <a:lnTo>
                    <a:pt x="2" y="10"/>
                  </a:lnTo>
                  <a:lnTo>
                    <a:pt x="10" y="8"/>
                  </a:lnTo>
                  <a:lnTo>
                    <a:pt x="40" y="4"/>
                  </a:lnTo>
                  <a:lnTo>
                    <a:pt x="82" y="2"/>
                  </a:lnTo>
                  <a:lnTo>
                    <a:pt x="136" y="0"/>
                  </a:lnTo>
                  <a:lnTo>
                    <a:pt x="136" y="0"/>
                  </a:lnTo>
                  <a:lnTo>
                    <a:pt x="190" y="2"/>
                  </a:lnTo>
                  <a:lnTo>
                    <a:pt x="234" y="4"/>
                  </a:lnTo>
                  <a:lnTo>
                    <a:pt x="262" y="8"/>
                  </a:lnTo>
                  <a:lnTo>
                    <a:pt x="270" y="10"/>
                  </a:lnTo>
                  <a:lnTo>
                    <a:pt x="274" y="12"/>
                  </a:lnTo>
                  <a:lnTo>
                    <a:pt x="274" y="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6"/>
            <p:cNvSpPr>
              <a:spLocks/>
            </p:cNvSpPr>
            <p:nvPr/>
          </p:nvSpPr>
          <p:spPr bwMode="auto">
            <a:xfrm>
              <a:off x="2786" y="3719"/>
              <a:ext cx="158" cy="276"/>
            </a:xfrm>
            <a:custGeom>
              <a:avLst/>
              <a:gdLst>
                <a:gd name="T0" fmla="*/ 158 w 158"/>
                <a:gd name="T1" fmla="*/ 54 h 276"/>
                <a:gd name="T2" fmla="*/ 52 w 158"/>
                <a:gd name="T3" fmla="*/ 218 h 276"/>
                <a:gd name="T4" fmla="*/ 52 w 158"/>
                <a:gd name="T5" fmla="*/ 218 h 276"/>
                <a:gd name="T6" fmla="*/ 62 w 158"/>
                <a:gd name="T7" fmla="*/ 216 h 276"/>
                <a:gd name="T8" fmla="*/ 70 w 158"/>
                <a:gd name="T9" fmla="*/ 218 h 276"/>
                <a:gd name="T10" fmla="*/ 80 w 158"/>
                <a:gd name="T11" fmla="*/ 220 h 276"/>
                <a:gd name="T12" fmla="*/ 92 w 158"/>
                <a:gd name="T13" fmla="*/ 228 h 276"/>
                <a:gd name="T14" fmla="*/ 102 w 158"/>
                <a:gd name="T15" fmla="*/ 238 h 276"/>
                <a:gd name="T16" fmla="*/ 108 w 158"/>
                <a:gd name="T17" fmla="*/ 246 h 276"/>
                <a:gd name="T18" fmla="*/ 112 w 158"/>
                <a:gd name="T19" fmla="*/ 254 h 276"/>
                <a:gd name="T20" fmla="*/ 116 w 158"/>
                <a:gd name="T21" fmla="*/ 264 h 276"/>
                <a:gd name="T22" fmla="*/ 120 w 158"/>
                <a:gd name="T23" fmla="*/ 276 h 276"/>
                <a:gd name="T24" fmla="*/ 120 w 158"/>
                <a:gd name="T25" fmla="*/ 276 h 276"/>
                <a:gd name="T26" fmla="*/ 0 w 158"/>
                <a:gd name="T27" fmla="*/ 276 h 276"/>
                <a:gd name="T28" fmla="*/ 0 w 158"/>
                <a:gd name="T29" fmla="*/ 152 h 276"/>
                <a:gd name="T30" fmla="*/ 72 w 158"/>
                <a:gd name="T31" fmla="*/ 0 h 276"/>
                <a:gd name="T32" fmla="*/ 158 w 158"/>
                <a:gd name="T33" fmla="*/ 5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76">
                  <a:moveTo>
                    <a:pt x="158" y="54"/>
                  </a:moveTo>
                  <a:lnTo>
                    <a:pt x="52" y="218"/>
                  </a:lnTo>
                  <a:lnTo>
                    <a:pt x="52" y="218"/>
                  </a:lnTo>
                  <a:lnTo>
                    <a:pt x="62" y="216"/>
                  </a:lnTo>
                  <a:lnTo>
                    <a:pt x="70" y="218"/>
                  </a:lnTo>
                  <a:lnTo>
                    <a:pt x="80" y="220"/>
                  </a:lnTo>
                  <a:lnTo>
                    <a:pt x="92" y="228"/>
                  </a:lnTo>
                  <a:lnTo>
                    <a:pt x="102" y="238"/>
                  </a:lnTo>
                  <a:lnTo>
                    <a:pt x="108" y="246"/>
                  </a:lnTo>
                  <a:lnTo>
                    <a:pt x="112" y="254"/>
                  </a:lnTo>
                  <a:lnTo>
                    <a:pt x="116" y="264"/>
                  </a:lnTo>
                  <a:lnTo>
                    <a:pt x="120" y="276"/>
                  </a:lnTo>
                  <a:lnTo>
                    <a:pt x="120" y="276"/>
                  </a:lnTo>
                  <a:lnTo>
                    <a:pt x="0" y="276"/>
                  </a:lnTo>
                  <a:lnTo>
                    <a:pt x="0" y="152"/>
                  </a:lnTo>
                  <a:lnTo>
                    <a:pt x="72" y="0"/>
                  </a:lnTo>
                  <a:lnTo>
                    <a:pt x="158" y="54"/>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7"/>
            <p:cNvSpPr>
              <a:spLocks/>
            </p:cNvSpPr>
            <p:nvPr/>
          </p:nvSpPr>
          <p:spPr bwMode="auto">
            <a:xfrm>
              <a:off x="2786" y="3315"/>
              <a:ext cx="744" cy="686"/>
            </a:xfrm>
            <a:custGeom>
              <a:avLst/>
              <a:gdLst>
                <a:gd name="T0" fmla="*/ 266 w 744"/>
                <a:gd name="T1" fmla="*/ 28 h 686"/>
                <a:gd name="T2" fmla="*/ 296 w 744"/>
                <a:gd name="T3" fmla="*/ 6 h 686"/>
                <a:gd name="T4" fmla="*/ 328 w 744"/>
                <a:gd name="T5" fmla="*/ 0 h 686"/>
                <a:gd name="T6" fmla="*/ 382 w 744"/>
                <a:gd name="T7" fmla="*/ 12 h 686"/>
                <a:gd name="T8" fmla="*/ 420 w 744"/>
                <a:gd name="T9" fmla="*/ 24 h 686"/>
                <a:gd name="T10" fmla="*/ 466 w 744"/>
                <a:gd name="T11" fmla="*/ 44 h 686"/>
                <a:gd name="T12" fmla="*/ 500 w 744"/>
                <a:gd name="T13" fmla="*/ 64 h 686"/>
                <a:gd name="T14" fmla="*/ 522 w 744"/>
                <a:gd name="T15" fmla="*/ 82 h 686"/>
                <a:gd name="T16" fmla="*/ 548 w 744"/>
                <a:gd name="T17" fmla="*/ 116 h 686"/>
                <a:gd name="T18" fmla="*/ 558 w 744"/>
                <a:gd name="T19" fmla="*/ 142 h 686"/>
                <a:gd name="T20" fmla="*/ 562 w 744"/>
                <a:gd name="T21" fmla="*/ 150 h 686"/>
                <a:gd name="T22" fmla="*/ 584 w 744"/>
                <a:gd name="T23" fmla="*/ 172 h 686"/>
                <a:gd name="T24" fmla="*/ 684 w 744"/>
                <a:gd name="T25" fmla="*/ 248 h 686"/>
                <a:gd name="T26" fmla="*/ 700 w 744"/>
                <a:gd name="T27" fmla="*/ 258 h 686"/>
                <a:gd name="T28" fmla="*/ 736 w 744"/>
                <a:gd name="T29" fmla="*/ 276 h 686"/>
                <a:gd name="T30" fmla="*/ 744 w 744"/>
                <a:gd name="T31" fmla="*/ 286 h 686"/>
                <a:gd name="T32" fmla="*/ 742 w 744"/>
                <a:gd name="T33" fmla="*/ 298 h 686"/>
                <a:gd name="T34" fmla="*/ 734 w 744"/>
                <a:gd name="T35" fmla="*/ 314 h 686"/>
                <a:gd name="T36" fmla="*/ 720 w 744"/>
                <a:gd name="T37" fmla="*/ 326 h 686"/>
                <a:gd name="T38" fmla="*/ 700 w 744"/>
                <a:gd name="T39" fmla="*/ 334 h 686"/>
                <a:gd name="T40" fmla="*/ 694 w 744"/>
                <a:gd name="T41" fmla="*/ 342 h 686"/>
                <a:gd name="T42" fmla="*/ 666 w 744"/>
                <a:gd name="T43" fmla="*/ 380 h 686"/>
                <a:gd name="T44" fmla="*/ 638 w 744"/>
                <a:gd name="T45" fmla="*/ 406 h 686"/>
                <a:gd name="T46" fmla="*/ 598 w 744"/>
                <a:gd name="T47" fmla="*/ 424 h 686"/>
                <a:gd name="T48" fmla="*/ 588 w 744"/>
                <a:gd name="T49" fmla="*/ 428 h 686"/>
                <a:gd name="T50" fmla="*/ 568 w 744"/>
                <a:gd name="T51" fmla="*/ 428 h 686"/>
                <a:gd name="T52" fmla="*/ 540 w 744"/>
                <a:gd name="T53" fmla="*/ 418 h 686"/>
                <a:gd name="T54" fmla="*/ 470 w 744"/>
                <a:gd name="T55" fmla="*/ 372 h 686"/>
                <a:gd name="T56" fmla="*/ 398 w 744"/>
                <a:gd name="T57" fmla="*/ 324 h 686"/>
                <a:gd name="T58" fmla="*/ 376 w 744"/>
                <a:gd name="T59" fmla="*/ 314 h 686"/>
                <a:gd name="T60" fmla="*/ 336 w 744"/>
                <a:gd name="T61" fmla="*/ 304 h 686"/>
                <a:gd name="T62" fmla="*/ 302 w 744"/>
                <a:gd name="T63" fmla="*/ 306 h 686"/>
                <a:gd name="T64" fmla="*/ 274 w 744"/>
                <a:gd name="T65" fmla="*/ 316 h 686"/>
                <a:gd name="T66" fmla="*/ 250 w 744"/>
                <a:gd name="T67" fmla="*/ 332 h 686"/>
                <a:gd name="T68" fmla="*/ 224 w 744"/>
                <a:gd name="T69" fmla="*/ 356 h 686"/>
                <a:gd name="T70" fmla="*/ 212 w 744"/>
                <a:gd name="T71" fmla="*/ 374 h 686"/>
                <a:gd name="T72" fmla="*/ 220 w 744"/>
                <a:gd name="T73" fmla="*/ 412 h 686"/>
                <a:gd name="T74" fmla="*/ 240 w 744"/>
                <a:gd name="T75" fmla="*/ 494 h 686"/>
                <a:gd name="T76" fmla="*/ 262 w 744"/>
                <a:gd name="T77" fmla="*/ 558 h 686"/>
                <a:gd name="T78" fmla="*/ 278 w 744"/>
                <a:gd name="T79" fmla="*/ 590 h 686"/>
                <a:gd name="T80" fmla="*/ 294 w 744"/>
                <a:gd name="T81" fmla="*/ 608 h 686"/>
                <a:gd name="T82" fmla="*/ 302 w 744"/>
                <a:gd name="T83" fmla="*/ 608 h 686"/>
                <a:gd name="T84" fmla="*/ 310 w 744"/>
                <a:gd name="T85" fmla="*/ 608 h 686"/>
                <a:gd name="T86" fmla="*/ 328 w 744"/>
                <a:gd name="T87" fmla="*/ 612 h 686"/>
                <a:gd name="T88" fmla="*/ 352 w 744"/>
                <a:gd name="T89" fmla="*/ 630 h 686"/>
                <a:gd name="T90" fmla="*/ 380 w 744"/>
                <a:gd name="T91" fmla="*/ 660 h 686"/>
                <a:gd name="T92" fmla="*/ 398 w 744"/>
                <a:gd name="T93" fmla="*/ 686 h 686"/>
                <a:gd name="T94" fmla="*/ 0 w 744"/>
                <a:gd name="T95" fmla="*/ 372 h 686"/>
                <a:gd name="T96" fmla="*/ 0 w 744"/>
                <a:gd name="T97" fmla="*/ 4 h 686"/>
                <a:gd name="T98" fmla="*/ 58 w 744"/>
                <a:gd name="T99" fmla="*/ 0 h 686"/>
                <a:gd name="T100" fmla="*/ 140 w 744"/>
                <a:gd name="T101" fmla="*/ 2 h 686"/>
                <a:gd name="T102" fmla="*/ 206 w 744"/>
                <a:gd name="T103" fmla="*/ 10 h 686"/>
                <a:gd name="T104" fmla="*/ 248 w 744"/>
                <a:gd name="T105" fmla="*/ 22 h 686"/>
                <a:gd name="T106" fmla="*/ 266 w 744"/>
                <a:gd name="T107" fmla="*/ 28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4" h="686">
                  <a:moveTo>
                    <a:pt x="266" y="28"/>
                  </a:moveTo>
                  <a:lnTo>
                    <a:pt x="266" y="28"/>
                  </a:lnTo>
                  <a:lnTo>
                    <a:pt x="286" y="12"/>
                  </a:lnTo>
                  <a:lnTo>
                    <a:pt x="296" y="6"/>
                  </a:lnTo>
                  <a:lnTo>
                    <a:pt x="310" y="2"/>
                  </a:lnTo>
                  <a:lnTo>
                    <a:pt x="328" y="0"/>
                  </a:lnTo>
                  <a:lnTo>
                    <a:pt x="350" y="4"/>
                  </a:lnTo>
                  <a:lnTo>
                    <a:pt x="382" y="12"/>
                  </a:lnTo>
                  <a:lnTo>
                    <a:pt x="420" y="24"/>
                  </a:lnTo>
                  <a:lnTo>
                    <a:pt x="420" y="24"/>
                  </a:lnTo>
                  <a:lnTo>
                    <a:pt x="444" y="34"/>
                  </a:lnTo>
                  <a:lnTo>
                    <a:pt x="466" y="44"/>
                  </a:lnTo>
                  <a:lnTo>
                    <a:pt x="484" y="54"/>
                  </a:lnTo>
                  <a:lnTo>
                    <a:pt x="500" y="64"/>
                  </a:lnTo>
                  <a:lnTo>
                    <a:pt x="512" y="72"/>
                  </a:lnTo>
                  <a:lnTo>
                    <a:pt x="522" y="82"/>
                  </a:lnTo>
                  <a:lnTo>
                    <a:pt x="538" y="100"/>
                  </a:lnTo>
                  <a:lnTo>
                    <a:pt x="548" y="116"/>
                  </a:lnTo>
                  <a:lnTo>
                    <a:pt x="554" y="130"/>
                  </a:lnTo>
                  <a:lnTo>
                    <a:pt x="558" y="142"/>
                  </a:lnTo>
                  <a:lnTo>
                    <a:pt x="562" y="150"/>
                  </a:lnTo>
                  <a:lnTo>
                    <a:pt x="562" y="150"/>
                  </a:lnTo>
                  <a:lnTo>
                    <a:pt x="570" y="160"/>
                  </a:lnTo>
                  <a:lnTo>
                    <a:pt x="584" y="172"/>
                  </a:lnTo>
                  <a:lnTo>
                    <a:pt x="624" y="202"/>
                  </a:lnTo>
                  <a:lnTo>
                    <a:pt x="684" y="248"/>
                  </a:lnTo>
                  <a:lnTo>
                    <a:pt x="684" y="248"/>
                  </a:lnTo>
                  <a:lnTo>
                    <a:pt x="700" y="258"/>
                  </a:lnTo>
                  <a:lnTo>
                    <a:pt x="720" y="266"/>
                  </a:lnTo>
                  <a:lnTo>
                    <a:pt x="736" y="276"/>
                  </a:lnTo>
                  <a:lnTo>
                    <a:pt x="742" y="280"/>
                  </a:lnTo>
                  <a:lnTo>
                    <a:pt x="744" y="286"/>
                  </a:lnTo>
                  <a:lnTo>
                    <a:pt x="744" y="286"/>
                  </a:lnTo>
                  <a:lnTo>
                    <a:pt x="742" y="298"/>
                  </a:lnTo>
                  <a:lnTo>
                    <a:pt x="738" y="306"/>
                  </a:lnTo>
                  <a:lnTo>
                    <a:pt x="734" y="314"/>
                  </a:lnTo>
                  <a:lnTo>
                    <a:pt x="728" y="320"/>
                  </a:lnTo>
                  <a:lnTo>
                    <a:pt x="720" y="326"/>
                  </a:lnTo>
                  <a:lnTo>
                    <a:pt x="712" y="332"/>
                  </a:lnTo>
                  <a:lnTo>
                    <a:pt x="700" y="334"/>
                  </a:lnTo>
                  <a:lnTo>
                    <a:pt x="700" y="334"/>
                  </a:lnTo>
                  <a:lnTo>
                    <a:pt x="694" y="342"/>
                  </a:lnTo>
                  <a:lnTo>
                    <a:pt x="686" y="354"/>
                  </a:lnTo>
                  <a:lnTo>
                    <a:pt x="666" y="380"/>
                  </a:lnTo>
                  <a:lnTo>
                    <a:pt x="654" y="394"/>
                  </a:lnTo>
                  <a:lnTo>
                    <a:pt x="638" y="406"/>
                  </a:lnTo>
                  <a:lnTo>
                    <a:pt x="620" y="418"/>
                  </a:lnTo>
                  <a:lnTo>
                    <a:pt x="598" y="424"/>
                  </a:lnTo>
                  <a:lnTo>
                    <a:pt x="598" y="424"/>
                  </a:lnTo>
                  <a:lnTo>
                    <a:pt x="588" y="428"/>
                  </a:lnTo>
                  <a:lnTo>
                    <a:pt x="578" y="428"/>
                  </a:lnTo>
                  <a:lnTo>
                    <a:pt x="568" y="428"/>
                  </a:lnTo>
                  <a:lnTo>
                    <a:pt x="558" y="426"/>
                  </a:lnTo>
                  <a:lnTo>
                    <a:pt x="540" y="418"/>
                  </a:lnTo>
                  <a:lnTo>
                    <a:pt x="520" y="406"/>
                  </a:lnTo>
                  <a:lnTo>
                    <a:pt x="470" y="372"/>
                  </a:lnTo>
                  <a:lnTo>
                    <a:pt x="438" y="350"/>
                  </a:lnTo>
                  <a:lnTo>
                    <a:pt x="398" y="324"/>
                  </a:lnTo>
                  <a:lnTo>
                    <a:pt x="398" y="324"/>
                  </a:lnTo>
                  <a:lnTo>
                    <a:pt x="376" y="314"/>
                  </a:lnTo>
                  <a:lnTo>
                    <a:pt x="356" y="308"/>
                  </a:lnTo>
                  <a:lnTo>
                    <a:pt x="336" y="304"/>
                  </a:lnTo>
                  <a:lnTo>
                    <a:pt x="318" y="304"/>
                  </a:lnTo>
                  <a:lnTo>
                    <a:pt x="302" y="306"/>
                  </a:lnTo>
                  <a:lnTo>
                    <a:pt x="288" y="310"/>
                  </a:lnTo>
                  <a:lnTo>
                    <a:pt x="274" y="316"/>
                  </a:lnTo>
                  <a:lnTo>
                    <a:pt x="260" y="324"/>
                  </a:lnTo>
                  <a:lnTo>
                    <a:pt x="250" y="332"/>
                  </a:lnTo>
                  <a:lnTo>
                    <a:pt x="240" y="340"/>
                  </a:lnTo>
                  <a:lnTo>
                    <a:pt x="224" y="356"/>
                  </a:lnTo>
                  <a:lnTo>
                    <a:pt x="216" y="370"/>
                  </a:lnTo>
                  <a:lnTo>
                    <a:pt x="212" y="374"/>
                  </a:lnTo>
                  <a:lnTo>
                    <a:pt x="212" y="374"/>
                  </a:lnTo>
                  <a:lnTo>
                    <a:pt x="220" y="412"/>
                  </a:lnTo>
                  <a:lnTo>
                    <a:pt x="230" y="450"/>
                  </a:lnTo>
                  <a:lnTo>
                    <a:pt x="240" y="494"/>
                  </a:lnTo>
                  <a:lnTo>
                    <a:pt x="254" y="538"/>
                  </a:lnTo>
                  <a:lnTo>
                    <a:pt x="262" y="558"/>
                  </a:lnTo>
                  <a:lnTo>
                    <a:pt x="270" y="576"/>
                  </a:lnTo>
                  <a:lnTo>
                    <a:pt x="278" y="590"/>
                  </a:lnTo>
                  <a:lnTo>
                    <a:pt x="286" y="602"/>
                  </a:lnTo>
                  <a:lnTo>
                    <a:pt x="294" y="608"/>
                  </a:lnTo>
                  <a:lnTo>
                    <a:pt x="298" y="608"/>
                  </a:lnTo>
                  <a:lnTo>
                    <a:pt x="302" y="608"/>
                  </a:lnTo>
                  <a:lnTo>
                    <a:pt x="302" y="608"/>
                  </a:lnTo>
                  <a:lnTo>
                    <a:pt x="310" y="608"/>
                  </a:lnTo>
                  <a:lnTo>
                    <a:pt x="320" y="610"/>
                  </a:lnTo>
                  <a:lnTo>
                    <a:pt x="328" y="612"/>
                  </a:lnTo>
                  <a:lnTo>
                    <a:pt x="336" y="618"/>
                  </a:lnTo>
                  <a:lnTo>
                    <a:pt x="352" y="630"/>
                  </a:lnTo>
                  <a:lnTo>
                    <a:pt x="366" y="644"/>
                  </a:lnTo>
                  <a:lnTo>
                    <a:pt x="380" y="660"/>
                  </a:lnTo>
                  <a:lnTo>
                    <a:pt x="390" y="674"/>
                  </a:lnTo>
                  <a:lnTo>
                    <a:pt x="398" y="686"/>
                  </a:lnTo>
                  <a:lnTo>
                    <a:pt x="242" y="686"/>
                  </a:lnTo>
                  <a:lnTo>
                    <a:pt x="0" y="372"/>
                  </a:lnTo>
                  <a:lnTo>
                    <a:pt x="0" y="4"/>
                  </a:lnTo>
                  <a:lnTo>
                    <a:pt x="0" y="4"/>
                  </a:lnTo>
                  <a:lnTo>
                    <a:pt x="28" y="2"/>
                  </a:lnTo>
                  <a:lnTo>
                    <a:pt x="58" y="0"/>
                  </a:lnTo>
                  <a:lnTo>
                    <a:pt x="98" y="0"/>
                  </a:lnTo>
                  <a:lnTo>
                    <a:pt x="140" y="2"/>
                  </a:lnTo>
                  <a:lnTo>
                    <a:pt x="184" y="6"/>
                  </a:lnTo>
                  <a:lnTo>
                    <a:pt x="206" y="10"/>
                  </a:lnTo>
                  <a:lnTo>
                    <a:pt x="228" y="14"/>
                  </a:lnTo>
                  <a:lnTo>
                    <a:pt x="248" y="22"/>
                  </a:lnTo>
                  <a:lnTo>
                    <a:pt x="266" y="28"/>
                  </a:lnTo>
                  <a:lnTo>
                    <a:pt x="266" y="28"/>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8"/>
            <p:cNvSpPr>
              <a:spLocks/>
            </p:cNvSpPr>
            <p:nvPr/>
          </p:nvSpPr>
          <p:spPr bwMode="auto">
            <a:xfrm>
              <a:off x="3296" y="3455"/>
              <a:ext cx="30" cy="62"/>
            </a:xfrm>
            <a:custGeom>
              <a:avLst/>
              <a:gdLst>
                <a:gd name="T0" fmla="*/ 26 w 30"/>
                <a:gd name="T1" fmla="*/ 34 h 62"/>
                <a:gd name="T2" fmla="*/ 26 w 30"/>
                <a:gd name="T3" fmla="*/ 34 h 62"/>
                <a:gd name="T4" fmla="*/ 20 w 30"/>
                <a:gd name="T5" fmla="*/ 46 h 62"/>
                <a:gd name="T6" fmla="*/ 14 w 30"/>
                <a:gd name="T7" fmla="*/ 56 h 62"/>
                <a:gd name="T8" fmla="*/ 8 w 30"/>
                <a:gd name="T9" fmla="*/ 62 h 62"/>
                <a:gd name="T10" fmla="*/ 4 w 30"/>
                <a:gd name="T11" fmla="*/ 62 h 62"/>
                <a:gd name="T12" fmla="*/ 4 w 30"/>
                <a:gd name="T13" fmla="*/ 62 h 62"/>
                <a:gd name="T14" fmla="*/ 0 w 30"/>
                <a:gd name="T15" fmla="*/ 58 h 62"/>
                <a:gd name="T16" fmla="*/ 0 w 30"/>
                <a:gd name="T17" fmla="*/ 50 h 62"/>
                <a:gd name="T18" fmla="*/ 2 w 30"/>
                <a:gd name="T19" fmla="*/ 40 h 62"/>
                <a:gd name="T20" fmla="*/ 4 w 30"/>
                <a:gd name="T21" fmla="*/ 28 h 62"/>
                <a:gd name="T22" fmla="*/ 4 w 30"/>
                <a:gd name="T23" fmla="*/ 28 h 62"/>
                <a:gd name="T24" fmla="*/ 10 w 30"/>
                <a:gd name="T25" fmla="*/ 16 h 62"/>
                <a:gd name="T26" fmla="*/ 16 w 30"/>
                <a:gd name="T27" fmla="*/ 6 h 62"/>
                <a:gd name="T28" fmla="*/ 22 w 30"/>
                <a:gd name="T29" fmla="*/ 0 h 62"/>
                <a:gd name="T30" fmla="*/ 26 w 30"/>
                <a:gd name="T31" fmla="*/ 0 h 62"/>
                <a:gd name="T32" fmla="*/ 26 w 30"/>
                <a:gd name="T33" fmla="*/ 0 h 62"/>
                <a:gd name="T34" fmla="*/ 30 w 30"/>
                <a:gd name="T35" fmla="*/ 4 h 62"/>
                <a:gd name="T36" fmla="*/ 30 w 30"/>
                <a:gd name="T37" fmla="*/ 12 h 62"/>
                <a:gd name="T38" fmla="*/ 28 w 30"/>
                <a:gd name="T39" fmla="*/ 22 h 62"/>
                <a:gd name="T40" fmla="*/ 26 w 30"/>
                <a:gd name="T41" fmla="*/ 34 h 62"/>
                <a:gd name="T42" fmla="*/ 26 w 30"/>
                <a:gd name="T43"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62">
                  <a:moveTo>
                    <a:pt x="26" y="34"/>
                  </a:moveTo>
                  <a:lnTo>
                    <a:pt x="26" y="34"/>
                  </a:lnTo>
                  <a:lnTo>
                    <a:pt x="20" y="46"/>
                  </a:lnTo>
                  <a:lnTo>
                    <a:pt x="14" y="56"/>
                  </a:lnTo>
                  <a:lnTo>
                    <a:pt x="8" y="62"/>
                  </a:lnTo>
                  <a:lnTo>
                    <a:pt x="4" y="62"/>
                  </a:lnTo>
                  <a:lnTo>
                    <a:pt x="4" y="62"/>
                  </a:lnTo>
                  <a:lnTo>
                    <a:pt x="0" y="58"/>
                  </a:lnTo>
                  <a:lnTo>
                    <a:pt x="0" y="50"/>
                  </a:lnTo>
                  <a:lnTo>
                    <a:pt x="2" y="40"/>
                  </a:lnTo>
                  <a:lnTo>
                    <a:pt x="4" y="28"/>
                  </a:lnTo>
                  <a:lnTo>
                    <a:pt x="4" y="28"/>
                  </a:lnTo>
                  <a:lnTo>
                    <a:pt x="10" y="16"/>
                  </a:lnTo>
                  <a:lnTo>
                    <a:pt x="16" y="6"/>
                  </a:lnTo>
                  <a:lnTo>
                    <a:pt x="22" y="0"/>
                  </a:lnTo>
                  <a:lnTo>
                    <a:pt x="26" y="0"/>
                  </a:lnTo>
                  <a:lnTo>
                    <a:pt x="26" y="0"/>
                  </a:lnTo>
                  <a:lnTo>
                    <a:pt x="30" y="4"/>
                  </a:lnTo>
                  <a:lnTo>
                    <a:pt x="30" y="12"/>
                  </a:lnTo>
                  <a:lnTo>
                    <a:pt x="28" y="22"/>
                  </a:lnTo>
                  <a:lnTo>
                    <a:pt x="26" y="34"/>
                  </a:lnTo>
                  <a:lnTo>
                    <a:pt x="26"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9"/>
            <p:cNvSpPr>
              <a:spLocks/>
            </p:cNvSpPr>
            <p:nvPr/>
          </p:nvSpPr>
          <p:spPr bwMode="auto">
            <a:xfrm>
              <a:off x="3018" y="3343"/>
              <a:ext cx="200" cy="248"/>
            </a:xfrm>
            <a:custGeom>
              <a:avLst/>
              <a:gdLst>
                <a:gd name="T0" fmla="*/ 86 w 200"/>
                <a:gd name="T1" fmla="*/ 248 h 248"/>
                <a:gd name="T2" fmla="*/ 86 w 200"/>
                <a:gd name="T3" fmla="*/ 248 h 248"/>
                <a:gd name="T4" fmla="*/ 80 w 200"/>
                <a:gd name="T5" fmla="*/ 248 h 248"/>
                <a:gd name="T6" fmla="*/ 80 w 200"/>
                <a:gd name="T7" fmla="*/ 248 h 248"/>
                <a:gd name="T8" fmla="*/ 70 w 200"/>
                <a:gd name="T9" fmla="*/ 246 h 248"/>
                <a:gd name="T10" fmla="*/ 60 w 200"/>
                <a:gd name="T11" fmla="*/ 244 h 248"/>
                <a:gd name="T12" fmla="*/ 50 w 200"/>
                <a:gd name="T13" fmla="*/ 238 h 248"/>
                <a:gd name="T14" fmla="*/ 42 w 200"/>
                <a:gd name="T15" fmla="*/ 234 h 248"/>
                <a:gd name="T16" fmla="*/ 34 w 200"/>
                <a:gd name="T17" fmla="*/ 226 h 248"/>
                <a:gd name="T18" fmla="*/ 26 w 200"/>
                <a:gd name="T19" fmla="*/ 220 h 248"/>
                <a:gd name="T20" fmla="*/ 20 w 200"/>
                <a:gd name="T21" fmla="*/ 210 h 248"/>
                <a:gd name="T22" fmla="*/ 14 w 200"/>
                <a:gd name="T23" fmla="*/ 202 h 248"/>
                <a:gd name="T24" fmla="*/ 14 w 200"/>
                <a:gd name="T25" fmla="*/ 202 h 248"/>
                <a:gd name="T26" fmla="*/ 6 w 200"/>
                <a:gd name="T27" fmla="*/ 178 h 248"/>
                <a:gd name="T28" fmla="*/ 2 w 200"/>
                <a:gd name="T29" fmla="*/ 154 h 248"/>
                <a:gd name="T30" fmla="*/ 0 w 200"/>
                <a:gd name="T31" fmla="*/ 128 h 248"/>
                <a:gd name="T32" fmla="*/ 2 w 200"/>
                <a:gd name="T33" fmla="*/ 100 h 248"/>
                <a:gd name="T34" fmla="*/ 6 w 200"/>
                <a:gd name="T35" fmla="*/ 72 h 248"/>
                <a:gd name="T36" fmla="*/ 12 w 200"/>
                <a:gd name="T37" fmla="*/ 46 h 248"/>
                <a:gd name="T38" fmla="*/ 20 w 200"/>
                <a:gd name="T39" fmla="*/ 22 h 248"/>
                <a:gd name="T40" fmla="*/ 32 w 200"/>
                <a:gd name="T41" fmla="*/ 0 h 248"/>
                <a:gd name="T42" fmla="*/ 38 w 200"/>
                <a:gd name="T43" fmla="*/ 2 h 248"/>
                <a:gd name="T44" fmla="*/ 38 w 200"/>
                <a:gd name="T45" fmla="*/ 2 h 248"/>
                <a:gd name="T46" fmla="*/ 28 w 200"/>
                <a:gd name="T47" fmla="*/ 24 h 248"/>
                <a:gd name="T48" fmla="*/ 20 w 200"/>
                <a:gd name="T49" fmla="*/ 48 h 248"/>
                <a:gd name="T50" fmla="*/ 14 w 200"/>
                <a:gd name="T51" fmla="*/ 74 h 248"/>
                <a:gd name="T52" fmla="*/ 10 w 200"/>
                <a:gd name="T53" fmla="*/ 100 h 248"/>
                <a:gd name="T54" fmla="*/ 8 w 200"/>
                <a:gd name="T55" fmla="*/ 126 h 248"/>
                <a:gd name="T56" fmla="*/ 10 w 200"/>
                <a:gd name="T57" fmla="*/ 152 h 248"/>
                <a:gd name="T58" fmla="*/ 14 w 200"/>
                <a:gd name="T59" fmla="*/ 176 h 248"/>
                <a:gd name="T60" fmla="*/ 22 w 200"/>
                <a:gd name="T61" fmla="*/ 198 h 248"/>
                <a:gd name="T62" fmla="*/ 22 w 200"/>
                <a:gd name="T63" fmla="*/ 198 h 248"/>
                <a:gd name="T64" fmla="*/ 32 w 200"/>
                <a:gd name="T65" fmla="*/ 214 h 248"/>
                <a:gd name="T66" fmla="*/ 46 w 200"/>
                <a:gd name="T67" fmla="*/ 226 h 248"/>
                <a:gd name="T68" fmla="*/ 62 w 200"/>
                <a:gd name="T69" fmla="*/ 236 h 248"/>
                <a:gd name="T70" fmla="*/ 82 w 200"/>
                <a:gd name="T71" fmla="*/ 240 h 248"/>
                <a:gd name="T72" fmla="*/ 82 w 200"/>
                <a:gd name="T73" fmla="*/ 240 h 248"/>
                <a:gd name="T74" fmla="*/ 104 w 200"/>
                <a:gd name="T75" fmla="*/ 240 h 248"/>
                <a:gd name="T76" fmla="*/ 124 w 200"/>
                <a:gd name="T77" fmla="*/ 234 h 248"/>
                <a:gd name="T78" fmla="*/ 140 w 200"/>
                <a:gd name="T79" fmla="*/ 226 h 248"/>
                <a:gd name="T80" fmla="*/ 156 w 200"/>
                <a:gd name="T81" fmla="*/ 214 h 248"/>
                <a:gd name="T82" fmla="*/ 156 w 200"/>
                <a:gd name="T83" fmla="*/ 214 h 248"/>
                <a:gd name="T84" fmla="*/ 166 w 200"/>
                <a:gd name="T85" fmla="*/ 204 h 248"/>
                <a:gd name="T86" fmla="*/ 174 w 200"/>
                <a:gd name="T87" fmla="*/ 192 h 248"/>
                <a:gd name="T88" fmla="*/ 180 w 200"/>
                <a:gd name="T89" fmla="*/ 182 h 248"/>
                <a:gd name="T90" fmla="*/ 184 w 200"/>
                <a:gd name="T91" fmla="*/ 170 h 248"/>
                <a:gd name="T92" fmla="*/ 190 w 200"/>
                <a:gd name="T93" fmla="*/ 146 h 248"/>
                <a:gd name="T94" fmla="*/ 192 w 200"/>
                <a:gd name="T95" fmla="*/ 124 h 248"/>
                <a:gd name="T96" fmla="*/ 200 w 200"/>
                <a:gd name="T97" fmla="*/ 124 h 248"/>
                <a:gd name="T98" fmla="*/ 200 w 200"/>
                <a:gd name="T99" fmla="*/ 124 h 248"/>
                <a:gd name="T100" fmla="*/ 198 w 200"/>
                <a:gd name="T101" fmla="*/ 146 h 248"/>
                <a:gd name="T102" fmla="*/ 192 w 200"/>
                <a:gd name="T103" fmla="*/ 172 h 248"/>
                <a:gd name="T104" fmla="*/ 186 w 200"/>
                <a:gd name="T105" fmla="*/ 184 h 248"/>
                <a:gd name="T106" fmla="*/ 180 w 200"/>
                <a:gd name="T107" fmla="*/ 198 h 248"/>
                <a:gd name="T108" fmla="*/ 172 w 200"/>
                <a:gd name="T109" fmla="*/ 210 h 248"/>
                <a:gd name="T110" fmla="*/ 162 w 200"/>
                <a:gd name="T111" fmla="*/ 220 h 248"/>
                <a:gd name="T112" fmla="*/ 162 w 200"/>
                <a:gd name="T113" fmla="*/ 220 h 248"/>
                <a:gd name="T114" fmla="*/ 146 w 200"/>
                <a:gd name="T115" fmla="*/ 232 h 248"/>
                <a:gd name="T116" fmla="*/ 128 w 200"/>
                <a:gd name="T117" fmla="*/ 242 h 248"/>
                <a:gd name="T118" fmla="*/ 108 w 200"/>
                <a:gd name="T119" fmla="*/ 246 h 248"/>
                <a:gd name="T120" fmla="*/ 86 w 200"/>
                <a:gd name="T121" fmla="*/ 248 h 248"/>
                <a:gd name="T122" fmla="*/ 86 w 200"/>
                <a:gd name="T123"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248">
                  <a:moveTo>
                    <a:pt x="86" y="248"/>
                  </a:moveTo>
                  <a:lnTo>
                    <a:pt x="86" y="248"/>
                  </a:lnTo>
                  <a:lnTo>
                    <a:pt x="80" y="248"/>
                  </a:lnTo>
                  <a:lnTo>
                    <a:pt x="80" y="248"/>
                  </a:lnTo>
                  <a:lnTo>
                    <a:pt x="70" y="246"/>
                  </a:lnTo>
                  <a:lnTo>
                    <a:pt x="60" y="244"/>
                  </a:lnTo>
                  <a:lnTo>
                    <a:pt x="50" y="238"/>
                  </a:lnTo>
                  <a:lnTo>
                    <a:pt x="42" y="234"/>
                  </a:lnTo>
                  <a:lnTo>
                    <a:pt x="34" y="226"/>
                  </a:lnTo>
                  <a:lnTo>
                    <a:pt x="26" y="220"/>
                  </a:lnTo>
                  <a:lnTo>
                    <a:pt x="20" y="210"/>
                  </a:lnTo>
                  <a:lnTo>
                    <a:pt x="14" y="202"/>
                  </a:lnTo>
                  <a:lnTo>
                    <a:pt x="14" y="202"/>
                  </a:lnTo>
                  <a:lnTo>
                    <a:pt x="6" y="178"/>
                  </a:lnTo>
                  <a:lnTo>
                    <a:pt x="2" y="154"/>
                  </a:lnTo>
                  <a:lnTo>
                    <a:pt x="0" y="128"/>
                  </a:lnTo>
                  <a:lnTo>
                    <a:pt x="2" y="100"/>
                  </a:lnTo>
                  <a:lnTo>
                    <a:pt x="6" y="72"/>
                  </a:lnTo>
                  <a:lnTo>
                    <a:pt x="12" y="46"/>
                  </a:lnTo>
                  <a:lnTo>
                    <a:pt x="20" y="22"/>
                  </a:lnTo>
                  <a:lnTo>
                    <a:pt x="32" y="0"/>
                  </a:lnTo>
                  <a:lnTo>
                    <a:pt x="38" y="2"/>
                  </a:lnTo>
                  <a:lnTo>
                    <a:pt x="38" y="2"/>
                  </a:lnTo>
                  <a:lnTo>
                    <a:pt x="28" y="24"/>
                  </a:lnTo>
                  <a:lnTo>
                    <a:pt x="20" y="48"/>
                  </a:lnTo>
                  <a:lnTo>
                    <a:pt x="14" y="74"/>
                  </a:lnTo>
                  <a:lnTo>
                    <a:pt x="10" y="100"/>
                  </a:lnTo>
                  <a:lnTo>
                    <a:pt x="8" y="126"/>
                  </a:lnTo>
                  <a:lnTo>
                    <a:pt x="10" y="152"/>
                  </a:lnTo>
                  <a:lnTo>
                    <a:pt x="14" y="176"/>
                  </a:lnTo>
                  <a:lnTo>
                    <a:pt x="22" y="198"/>
                  </a:lnTo>
                  <a:lnTo>
                    <a:pt x="22" y="198"/>
                  </a:lnTo>
                  <a:lnTo>
                    <a:pt x="32" y="214"/>
                  </a:lnTo>
                  <a:lnTo>
                    <a:pt x="46" y="226"/>
                  </a:lnTo>
                  <a:lnTo>
                    <a:pt x="62" y="236"/>
                  </a:lnTo>
                  <a:lnTo>
                    <a:pt x="82" y="240"/>
                  </a:lnTo>
                  <a:lnTo>
                    <a:pt x="82" y="240"/>
                  </a:lnTo>
                  <a:lnTo>
                    <a:pt x="104" y="240"/>
                  </a:lnTo>
                  <a:lnTo>
                    <a:pt x="124" y="234"/>
                  </a:lnTo>
                  <a:lnTo>
                    <a:pt x="140" y="226"/>
                  </a:lnTo>
                  <a:lnTo>
                    <a:pt x="156" y="214"/>
                  </a:lnTo>
                  <a:lnTo>
                    <a:pt x="156" y="214"/>
                  </a:lnTo>
                  <a:lnTo>
                    <a:pt x="166" y="204"/>
                  </a:lnTo>
                  <a:lnTo>
                    <a:pt x="174" y="192"/>
                  </a:lnTo>
                  <a:lnTo>
                    <a:pt x="180" y="182"/>
                  </a:lnTo>
                  <a:lnTo>
                    <a:pt x="184" y="170"/>
                  </a:lnTo>
                  <a:lnTo>
                    <a:pt x="190" y="146"/>
                  </a:lnTo>
                  <a:lnTo>
                    <a:pt x="192" y="124"/>
                  </a:lnTo>
                  <a:lnTo>
                    <a:pt x="200" y="124"/>
                  </a:lnTo>
                  <a:lnTo>
                    <a:pt x="200" y="124"/>
                  </a:lnTo>
                  <a:lnTo>
                    <a:pt x="198" y="146"/>
                  </a:lnTo>
                  <a:lnTo>
                    <a:pt x="192" y="172"/>
                  </a:lnTo>
                  <a:lnTo>
                    <a:pt x="186" y="184"/>
                  </a:lnTo>
                  <a:lnTo>
                    <a:pt x="180" y="198"/>
                  </a:lnTo>
                  <a:lnTo>
                    <a:pt x="172" y="210"/>
                  </a:lnTo>
                  <a:lnTo>
                    <a:pt x="162" y="220"/>
                  </a:lnTo>
                  <a:lnTo>
                    <a:pt x="162" y="220"/>
                  </a:lnTo>
                  <a:lnTo>
                    <a:pt x="146" y="232"/>
                  </a:lnTo>
                  <a:lnTo>
                    <a:pt x="128" y="242"/>
                  </a:lnTo>
                  <a:lnTo>
                    <a:pt x="108" y="246"/>
                  </a:lnTo>
                  <a:lnTo>
                    <a:pt x="86" y="248"/>
                  </a:lnTo>
                  <a:lnTo>
                    <a:pt x="86"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Line 140"/>
            <p:cNvSpPr>
              <a:spLocks noChangeShapeType="1"/>
            </p:cNvSpPr>
            <p:nvPr/>
          </p:nvSpPr>
          <p:spPr bwMode="auto">
            <a:xfrm>
              <a:off x="4952" y="2071"/>
              <a:ext cx="0" cy="172"/>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1"/>
            <p:cNvSpPr>
              <a:spLocks/>
            </p:cNvSpPr>
            <p:nvPr/>
          </p:nvSpPr>
          <p:spPr bwMode="auto">
            <a:xfrm>
              <a:off x="4914" y="2231"/>
              <a:ext cx="78" cy="70"/>
            </a:xfrm>
            <a:custGeom>
              <a:avLst/>
              <a:gdLst>
                <a:gd name="T0" fmla="*/ 0 w 78"/>
                <a:gd name="T1" fmla="*/ 0 h 70"/>
                <a:gd name="T2" fmla="*/ 38 w 78"/>
                <a:gd name="T3" fmla="*/ 70 h 70"/>
                <a:gd name="T4" fmla="*/ 78 w 78"/>
                <a:gd name="T5" fmla="*/ 0 h 70"/>
                <a:gd name="T6" fmla="*/ 0 w 78"/>
                <a:gd name="T7" fmla="*/ 0 h 70"/>
              </a:gdLst>
              <a:ahLst/>
              <a:cxnLst>
                <a:cxn ang="0">
                  <a:pos x="T0" y="T1"/>
                </a:cxn>
                <a:cxn ang="0">
                  <a:pos x="T2" y="T3"/>
                </a:cxn>
                <a:cxn ang="0">
                  <a:pos x="T4" y="T5"/>
                </a:cxn>
                <a:cxn ang="0">
                  <a:pos x="T6" y="T7"/>
                </a:cxn>
              </a:cxnLst>
              <a:rect l="0" t="0" r="r" b="b"/>
              <a:pathLst>
                <a:path w="78" h="70">
                  <a:moveTo>
                    <a:pt x="0" y="0"/>
                  </a:moveTo>
                  <a:lnTo>
                    <a:pt x="38" y="70"/>
                  </a:lnTo>
                  <a:lnTo>
                    <a:pt x="78"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Line 142"/>
            <p:cNvSpPr>
              <a:spLocks noChangeShapeType="1"/>
            </p:cNvSpPr>
            <p:nvPr/>
          </p:nvSpPr>
          <p:spPr bwMode="auto">
            <a:xfrm flipV="1">
              <a:off x="4952" y="1713"/>
              <a:ext cx="0" cy="146"/>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3"/>
            <p:cNvSpPr>
              <a:spLocks/>
            </p:cNvSpPr>
            <p:nvPr/>
          </p:nvSpPr>
          <p:spPr bwMode="auto">
            <a:xfrm>
              <a:off x="4914" y="1655"/>
              <a:ext cx="78" cy="70"/>
            </a:xfrm>
            <a:custGeom>
              <a:avLst/>
              <a:gdLst>
                <a:gd name="T0" fmla="*/ 78 w 78"/>
                <a:gd name="T1" fmla="*/ 70 h 70"/>
                <a:gd name="T2" fmla="*/ 38 w 78"/>
                <a:gd name="T3" fmla="*/ 0 h 70"/>
                <a:gd name="T4" fmla="*/ 0 w 78"/>
                <a:gd name="T5" fmla="*/ 70 h 70"/>
                <a:gd name="T6" fmla="*/ 78 w 78"/>
                <a:gd name="T7" fmla="*/ 70 h 70"/>
              </a:gdLst>
              <a:ahLst/>
              <a:cxnLst>
                <a:cxn ang="0">
                  <a:pos x="T0" y="T1"/>
                </a:cxn>
                <a:cxn ang="0">
                  <a:pos x="T2" y="T3"/>
                </a:cxn>
                <a:cxn ang="0">
                  <a:pos x="T4" y="T5"/>
                </a:cxn>
                <a:cxn ang="0">
                  <a:pos x="T6" y="T7"/>
                </a:cxn>
              </a:cxnLst>
              <a:rect l="0" t="0" r="r" b="b"/>
              <a:pathLst>
                <a:path w="78" h="70">
                  <a:moveTo>
                    <a:pt x="78" y="70"/>
                  </a:moveTo>
                  <a:lnTo>
                    <a:pt x="38" y="0"/>
                  </a:lnTo>
                  <a:lnTo>
                    <a:pt x="0" y="70"/>
                  </a:lnTo>
                  <a:lnTo>
                    <a:pt x="78" y="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4"/>
            <p:cNvSpPr>
              <a:spLocks noChangeArrowheads="1"/>
            </p:cNvSpPr>
            <p:nvPr/>
          </p:nvSpPr>
          <p:spPr bwMode="auto">
            <a:xfrm>
              <a:off x="6762" y="3799"/>
              <a:ext cx="1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45"/>
            <p:cNvSpPr>
              <a:spLocks noChangeArrowheads="1"/>
            </p:cNvSpPr>
            <p:nvPr/>
          </p:nvSpPr>
          <p:spPr bwMode="auto">
            <a:xfrm>
              <a:off x="6830" y="3875"/>
              <a:ext cx="1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46"/>
            <p:cNvSpPr>
              <a:spLocks noChangeArrowheads="1"/>
            </p:cNvSpPr>
            <p:nvPr/>
          </p:nvSpPr>
          <p:spPr bwMode="auto">
            <a:xfrm>
              <a:off x="6830" y="3725"/>
              <a:ext cx="1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47"/>
            <p:cNvSpPr>
              <a:spLocks noChangeArrowheads="1"/>
            </p:cNvSpPr>
            <p:nvPr/>
          </p:nvSpPr>
          <p:spPr bwMode="auto">
            <a:xfrm>
              <a:off x="6968" y="3725"/>
              <a:ext cx="1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48"/>
            <p:cNvSpPr>
              <a:spLocks noChangeArrowheads="1"/>
            </p:cNvSpPr>
            <p:nvPr/>
          </p:nvSpPr>
          <p:spPr bwMode="auto">
            <a:xfrm>
              <a:off x="6898" y="3799"/>
              <a:ext cx="1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49"/>
            <p:cNvSpPr>
              <a:spLocks noChangeArrowheads="1"/>
            </p:cNvSpPr>
            <p:nvPr/>
          </p:nvSpPr>
          <p:spPr bwMode="auto">
            <a:xfrm>
              <a:off x="6968" y="3875"/>
              <a:ext cx="1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0"/>
            <p:cNvSpPr>
              <a:spLocks noChangeArrowheads="1"/>
            </p:cNvSpPr>
            <p:nvPr/>
          </p:nvSpPr>
          <p:spPr bwMode="auto">
            <a:xfrm>
              <a:off x="6658" y="3875"/>
              <a:ext cx="20"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1"/>
            <p:cNvSpPr>
              <a:spLocks noChangeArrowheads="1"/>
            </p:cNvSpPr>
            <p:nvPr/>
          </p:nvSpPr>
          <p:spPr bwMode="auto">
            <a:xfrm>
              <a:off x="7036" y="3951"/>
              <a:ext cx="122" cy="6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2"/>
            <p:cNvSpPr>
              <a:spLocks noChangeArrowheads="1"/>
            </p:cNvSpPr>
            <p:nvPr/>
          </p:nvSpPr>
          <p:spPr bwMode="auto">
            <a:xfrm>
              <a:off x="6658" y="3799"/>
              <a:ext cx="90"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53"/>
            <p:cNvSpPr>
              <a:spLocks noChangeArrowheads="1"/>
            </p:cNvSpPr>
            <p:nvPr/>
          </p:nvSpPr>
          <p:spPr bwMode="auto">
            <a:xfrm>
              <a:off x="6762" y="3649"/>
              <a:ext cx="1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54"/>
            <p:cNvSpPr>
              <a:spLocks noChangeArrowheads="1"/>
            </p:cNvSpPr>
            <p:nvPr/>
          </p:nvSpPr>
          <p:spPr bwMode="auto">
            <a:xfrm>
              <a:off x="6658" y="3725"/>
              <a:ext cx="20"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55"/>
            <p:cNvSpPr>
              <a:spLocks noChangeArrowheads="1"/>
            </p:cNvSpPr>
            <p:nvPr/>
          </p:nvSpPr>
          <p:spPr bwMode="auto">
            <a:xfrm>
              <a:off x="7104" y="3725"/>
              <a:ext cx="90"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56"/>
            <p:cNvSpPr>
              <a:spLocks noChangeArrowheads="1"/>
            </p:cNvSpPr>
            <p:nvPr/>
          </p:nvSpPr>
          <p:spPr bwMode="auto">
            <a:xfrm>
              <a:off x="6898" y="3951"/>
              <a:ext cx="122" cy="6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57"/>
            <p:cNvSpPr>
              <a:spLocks noChangeArrowheads="1"/>
            </p:cNvSpPr>
            <p:nvPr/>
          </p:nvSpPr>
          <p:spPr bwMode="auto">
            <a:xfrm>
              <a:off x="7172" y="3649"/>
              <a:ext cx="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58"/>
            <p:cNvSpPr>
              <a:spLocks noChangeArrowheads="1"/>
            </p:cNvSpPr>
            <p:nvPr/>
          </p:nvSpPr>
          <p:spPr bwMode="auto">
            <a:xfrm>
              <a:off x="6658" y="3649"/>
              <a:ext cx="90"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59"/>
            <p:cNvSpPr>
              <a:spLocks noChangeArrowheads="1"/>
            </p:cNvSpPr>
            <p:nvPr/>
          </p:nvSpPr>
          <p:spPr bwMode="auto">
            <a:xfrm>
              <a:off x="7172" y="3799"/>
              <a:ext cx="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0"/>
            <p:cNvSpPr>
              <a:spLocks noChangeArrowheads="1"/>
            </p:cNvSpPr>
            <p:nvPr/>
          </p:nvSpPr>
          <p:spPr bwMode="auto">
            <a:xfrm>
              <a:off x="7172" y="3951"/>
              <a:ext cx="22" cy="6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61"/>
            <p:cNvSpPr>
              <a:spLocks noChangeArrowheads="1"/>
            </p:cNvSpPr>
            <p:nvPr/>
          </p:nvSpPr>
          <p:spPr bwMode="auto">
            <a:xfrm>
              <a:off x="7104" y="3875"/>
              <a:ext cx="90"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2"/>
            <p:cNvSpPr>
              <a:spLocks noChangeArrowheads="1"/>
            </p:cNvSpPr>
            <p:nvPr/>
          </p:nvSpPr>
          <p:spPr bwMode="auto">
            <a:xfrm>
              <a:off x="6658" y="3951"/>
              <a:ext cx="90" cy="6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3"/>
            <p:cNvSpPr>
              <a:spLocks noChangeArrowheads="1"/>
            </p:cNvSpPr>
            <p:nvPr/>
          </p:nvSpPr>
          <p:spPr bwMode="auto">
            <a:xfrm>
              <a:off x="7036" y="3799"/>
              <a:ext cx="1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4"/>
            <p:cNvSpPr>
              <a:spLocks noChangeArrowheads="1"/>
            </p:cNvSpPr>
            <p:nvPr/>
          </p:nvSpPr>
          <p:spPr bwMode="auto">
            <a:xfrm>
              <a:off x="6898" y="3649"/>
              <a:ext cx="1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65"/>
            <p:cNvSpPr>
              <a:spLocks noChangeArrowheads="1"/>
            </p:cNvSpPr>
            <p:nvPr/>
          </p:nvSpPr>
          <p:spPr bwMode="auto">
            <a:xfrm>
              <a:off x="7036" y="3649"/>
              <a:ext cx="1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66"/>
            <p:cNvSpPr>
              <a:spLocks noChangeArrowheads="1"/>
            </p:cNvSpPr>
            <p:nvPr/>
          </p:nvSpPr>
          <p:spPr bwMode="auto">
            <a:xfrm>
              <a:off x="6694" y="3725"/>
              <a:ext cx="122" cy="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67"/>
            <p:cNvSpPr>
              <a:spLocks noChangeArrowheads="1"/>
            </p:cNvSpPr>
            <p:nvPr/>
          </p:nvSpPr>
          <p:spPr bwMode="auto">
            <a:xfrm>
              <a:off x="6762" y="3951"/>
              <a:ext cx="122" cy="6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68"/>
            <p:cNvSpPr>
              <a:spLocks noChangeArrowheads="1"/>
            </p:cNvSpPr>
            <p:nvPr/>
          </p:nvSpPr>
          <p:spPr bwMode="auto">
            <a:xfrm>
              <a:off x="6694" y="3875"/>
              <a:ext cx="122" cy="6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69"/>
            <p:cNvSpPr>
              <a:spLocks/>
            </p:cNvSpPr>
            <p:nvPr/>
          </p:nvSpPr>
          <p:spPr bwMode="auto">
            <a:xfrm>
              <a:off x="6800" y="3707"/>
              <a:ext cx="250" cy="250"/>
            </a:xfrm>
            <a:custGeom>
              <a:avLst/>
              <a:gdLst>
                <a:gd name="T0" fmla="*/ 250 w 250"/>
                <a:gd name="T1" fmla="*/ 126 h 250"/>
                <a:gd name="T2" fmla="*/ 250 w 250"/>
                <a:gd name="T3" fmla="*/ 126 h 250"/>
                <a:gd name="T4" fmla="*/ 250 w 250"/>
                <a:gd name="T5" fmla="*/ 138 h 250"/>
                <a:gd name="T6" fmla="*/ 248 w 250"/>
                <a:gd name="T7" fmla="*/ 150 h 250"/>
                <a:gd name="T8" fmla="*/ 244 w 250"/>
                <a:gd name="T9" fmla="*/ 162 h 250"/>
                <a:gd name="T10" fmla="*/ 240 w 250"/>
                <a:gd name="T11" fmla="*/ 174 h 250"/>
                <a:gd name="T12" fmla="*/ 228 w 250"/>
                <a:gd name="T13" fmla="*/ 194 h 250"/>
                <a:gd name="T14" fmla="*/ 214 w 250"/>
                <a:gd name="T15" fmla="*/ 214 h 250"/>
                <a:gd name="T16" fmla="*/ 196 w 250"/>
                <a:gd name="T17" fmla="*/ 228 h 250"/>
                <a:gd name="T18" fmla="*/ 174 w 250"/>
                <a:gd name="T19" fmla="*/ 240 h 250"/>
                <a:gd name="T20" fmla="*/ 162 w 250"/>
                <a:gd name="T21" fmla="*/ 244 h 250"/>
                <a:gd name="T22" fmla="*/ 150 w 250"/>
                <a:gd name="T23" fmla="*/ 248 h 250"/>
                <a:gd name="T24" fmla="*/ 138 w 250"/>
                <a:gd name="T25" fmla="*/ 250 h 250"/>
                <a:gd name="T26" fmla="*/ 126 w 250"/>
                <a:gd name="T27" fmla="*/ 250 h 250"/>
                <a:gd name="T28" fmla="*/ 126 w 250"/>
                <a:gd name="T29" fmla="*/ 250 h 250"/>
                <a:gd name="T30" fmla="*/ 112 w 250"/>
                <a:gd name="T31" fmla="*/ 250 h 250"/>
                <a:gd name="T32" fmla="*/ 100 w 250"/>
                <a:gd name="T33" fmla="*/ 248 h 250"/>
                <a:gd name="T34" fmla="*/ 88 w 250"/>
                <a:gd name="T35" fmla="*/ 244 h 250"/>
                <a:gd name="T36" fmla="*/ 76 w 250"/>
                <a:gd name="T37" fmla="*/ 240 h 250"/>
                <a:gd name="T38" fmla="*/ 56 w 250"/>
                <a:gd name="T39" fmla="*/ 228 h 250"/>
                <a:gd name="T40" fmla="*/ 36 w 250"/>
                <a:gd name="T41" fmla="*/ 214 h 250"/>
                <a:gd name="T42" fmla="*/ 22 w 250"/>
                <a:gd name="T43" fmla="*/ 194 h 250"/>
                <a:gd name="T44" fmla="*/ 10 w 250"/>
                <a:gd name="T45" fmla="*/ 174 h 250"/>
                <a:gd name="T46" fmla="*/ 6 w 250"/>
                <a:gd name="T47" fmla="*/ 162 h 250"/>
                <a:gd name="T48" fmla="*/ 2 w 250"/>
                <a:gd name="T49" fmla="*/ 150 h 250"/>
                <a:gd name="T50" fmla="*/ 0 w 250"/>
                <a:gd name="T51" fmla="*/ 138 h 250"/>
                <a:gd name="T52" fmla="*/ 0 w 250"/>
                <a:gd name="T53" fmla="*/ 126 h 250"/>
                <a:gd name="T54" fmla="*/ 0 w 250"/>
                <a:gd name="T55" fmla="*/ 126 h 250"/>
                <a:gd name="T56" fmla="*/ 0 w 250"/>
                <a:gd name="T57" fmla="*/ 112 h 250"/>
                <a:gd name="T58" fmla="*/ 2 w 250"/>
                <a:gd name="T59" fmla="*/ 100 h 250"/>
                <a:gd name="T60" fmla="*/ 6 w 250"/>
                <a:gd name="T61" fmla="*/ 88 h 250"/>
                <a:gd name="T62" fmla="*/ 10 w 250"/>
                <a:gd name="T63" fmla="*/ 76 h 250"/>
                <a:gd name="T64" fmla="*/ 22 w 250"/>
                <a:gd name="T65" fmla="*/ 56 h 250"/>
                <a:gd name="T66" fmla="*/ 36 w 250"/>
                <a:gd name="T67" fmla="*/ 36 h 250"/>
                <a:gd name="T68" fmla="*/ 56 w 250"/>
                <a:gd name="T69" fmla="*/ 22 h 250"/>
                <a:gd name="T70" fmla="*/ 76 w 250"/>
                <a:gd name="T71" fmla="*/ 10 h 250"/>
                <a:gd name="T72" fmla="*/ 88 w 250"/>
                <a:gd name="T73" fmla="*/ 6 h 250"/>
                <a:gd name="T74" fmla="*/ 100 w 250"/>
                <a:gd name="T75" fmla="*/ 2 h 250"/>
                <a:gd name="T76" fmla="*/ 112 w 250"/>
                <a:gd name="T77" fmla="*/ 0 h 250"/>
                <a:gd name="T78" fmla="*/ 126 w 250"/>
                <a:gd name="T79" fmla="*/ 0 h 250"/>
                <a:gd name="T80" fmla="*/ 126 w 250"/>
                <a:gd name="T81" fmla="*/ 0 h 250"/>
                <a:gd name="T82" fmla="*/ 138 w 250"/>
                <a:gd name="T83" fmla="*/ 0 h 250"/>
                <a:gd name="T84" fmla="*/ 150 w 250"/>
                <a:gd name="T85" fmla="*/ 2 h 250"/>
                <a:gd name="T86" fmla="*/ 162 w 250"/>
                <a:gd name="T87" fmla="*/ 6 h 250"/>
                <a:gd name="T88" fmla="*/ 174 w 250"/>
                <a:gd name="T89" fmla="*/ 10 h 250"/>
                <a:gd name="T90" fmla="*/ 196 w 250"/>
                <a:gd name="T91" fmla="*/ 22 h 250"/>
                <a:gd name="T92" fmla="*/ 214 w 250"/>
                <a:gd name="T93" fmla="*/ 36 h 250"/>
                <a:gd name="T94" fmla="*/ 228 w 250"/>
                <a:gd name="T95" fmla="*/ 56 h 250"/>
                <a:gd name="T96" fmla="*/ 240 w 250"/>
                <a:gd name="T97" fmla="*/ 76 h 250"/>
                <a:gd name="T98" fmla="*/ 244 w 250"/>
                <a:gd name="T99" fmla="*/ 88 h 250"/>
                <a:gd name="T100" fmla="*/ 248 w 250"/>
                <a:gd name="T101" fmla="*/ 100 h 250"/>
                <a:gd name="T102" fmla="*/ 250 w 250"/>
                <a:gd name="T103" fmla="*/ 112 h 250"/>
                <a:gd name="T104" fmla="*/ 250 w 250"/>
                <a:gd name="T105" fmla="*/ 126 h 250"/>
                <a:gd name="T106" fmla="*/ 250 w 250"/>
                <a:gd name="T107" fmla="*/ 12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50">
                  <a:moveTo>
                    <a:pt x="250" y="126"/>
                  </a:moveTo>
                  <a:lnTo>
                    <a:pt x="250" y="126"/>
                  </a:lnTo>
                  <a:lnTo>
                    <a:pt x="250" y="138"/>
                  </a:lnTo>
                  <a:lnTo>
                    <a:pt x="248" y="150"/>
                  </a:lnTo>
                  <a:lnTo>
                    <a:pt x="244" y="162"/>
                  </a:lnTo>
                  <a:lnTo>
                    <a:pt x="240" y="174"/>
                  </a:lnTo>
                  <a:lnTo>
                    <a:pt x="228" y="194"/>
                  </a:lnTo>
                  <a:lnTo>
                    <a:pt x="214" y="214"/>
                  </a:lnTo>
                  <a:lnTo>
                    <a:pt x="196" y="228"/>
                  </a:lnTo>
                  <a:lnTo>
                    <a:pt x="174" y="240"/>
                  </a:lnTo>
                  <a:lnTo>
                    <a:pt x="162" y="244"/>
                  </a:lnTo>
                  <a:lnTo>
                    <a:pt x="150" y="248"/>
                  </a:lnTo>
                  <a:lnTo>
                    <a:pt x="138" y="250"/>
                  </a:lnTo>
                  <a:lnTo>
                    <a:pt x="126" y="250"/>
                  </a:lnTo>
                  <a:lnTo>
                    <a:pt x="126" y="250"/>
                  </a:lnTo>
                  <a:lnTo>
                    <a:pt x="112" y="250"/>
                  </a:lnTo>
                  <a:lnTo>
                    <a:pt x="100" y="248"/>
                  </a:lnTo>
                  <a:lnTo>
                    <a:pt x="88" y="244"/>
                  </a:lnTo>
                  <a:lnTo>
                    <a:pt x="76" y="240"/>
                  </a:lnTo>
                  <a:lnTo>
                    <a:pt x="56" y="228"/>
                  </a:lnTo>
                  <a:lnTo>
                    <a:pt x="36" y="214"/>
                  </a:lnTo>
                  <a:lnTo>
                    <a:pt x="22" y="194"/>
                  </a:lnTo>
                  <a:lnTo>
                    <a:pt x="10" y="174"/>
                  </a:lnTo>
                  <a:lnTo>
                    <a:pt x="6" y="162"/>
                  </a:lnTo>
                  <a:lnTo>
                    <a:pt x="2" y="150"/>
                  </a:lnTo>
                  <a:lnTo>
                    <a:pt x="0" y="138"/>
                  </a:lnTo>
                  <a:lnTo>
                    <a:pt x="0" y="126"/>
                  </a:lnTo>
                  <a:lnTo>
                    <a:pt x="0" y="126"/>
                  </a:lnTo>
                  <a:lnTo>
                    <a:pt x="0" y="112"/>
                  </a:lnTo>
                  <a:lnTo>
                    <a:pt x="2" y="100"/>
                  </a:lnTo>
                  <a:lnTo>
                    <a:pt x="6" y="88"/>
                  </a:lnTo>
                  <a:lnTo>
                    <a:pt x="10" y="76"/>
                  </a:lnTo>
                  <a:lnTo>
                    <a:pt x="22" y="56"/>
                  </a:lnTo>
                  <a:lnTo>
                    <a:pt x="36" y="36"/>
                  </a:lnTo>
                  <a:lnTo>
                    <a:pt x="56" y="22"/>
                  </a:lnTo>
                  <a:lnTo>
                    <a:pt x="76" y="10"/>
                  </a:lnTo>
                  <a:lnTo>
                    <a:pt x="88" y="6"/>
                  </a:lnTo>
                  <a:lnTo>
                    <a:pt x="100" y="2"/>
                  </a:lnTo>
                  <a:lnTo>
                    <a:pt x="112" y="0"/>
                  </a:lnTo>
                  <a:lnTo>
                    <a:pt x="126" y="0"/>
                  </a:lnTo>
                  <a:lnTo>
                    <a:pt x="126" y="0"/>
                  </a:lnTo>
                  <a:lnTo>
                    <a:pt x="138" y="0"/>
                  </a:lnTo>
                  <a:lnTo>
                    <a:pt x="150" y="2"/>
                  </a:lnTo>
                  <a:lnTo>
                    <a:pt x="162" y="6"/>
                  </a:lnTo>
                  <a:lnTo>
                    <a:pt x="174" y="10"/>
                  </a:lnTo>
                  <a:lnTo>
                    <a:pt x="196" y="22"/>
                  </a:lnTo>
                  <a:lnTo>
                    <a:pt x="214" y="36"/>
                  </a:lnTo>
                  <a:lnTo>
                    <a:pt x="228" y="56"/>
                  </a:lnTo>
                  <a:lnTo>
                    <a:pt x="240" y="76"/>
                  </a:lnTo>
                  <a:lnTo>
                    <a:pt x="244" y="88"/>
                  </a:lnTo>
                  <a:lnTo>
                    <a:pt x="248" y="100"/>
                  </a:lnTo>
                  <a:lnTo>
                    <a:pt x="250" y="112"/>
                  </a:lnTo>
                  <a:lnTo>
                    <a:pt x="250" y="126"/>
                  </a:lnTo>
                  <a:lnTo>
                    <a:pt x="250" y="126"/>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70"/>
            <p:cNvSpPr>
              <a:spLocks/>
            </p:cNvSpPr>
            <p:nvPr/>
          </p:nvSpPr>
          <p:spPr bwMode="auto">
            <a:xfrm>
              <a:off x="5798" y="3501"/>
              <a:ext cx="404" cy="338"/>
            </a:xfrm>
            <a:custGeom>
              <a:avLst/>
              <a:gdLst>
                <a:gd name="T0" fmla="*/ 362 w 404"/>
                <a:gd name="T1" fmla="*/ 338 h 338"/>
                <a:gd name="T2" fmla="*/ 0 w 404"/>
                <a:gd name="T3" fmla="*/ 284 h 338"/>
                <a:gd name="T4" fmla="*/ 42 w 404"/>
                <a:gd name="T5" fmla="*/ 0 h 338"/>
                <a:gd name="T6" fmla="*/ 404 w 404"/>
                <a:gd name="T7" fmla="*/ 54 h 338"/>
                <a:gd name="T8" fmla="*/ 362 w 404"/>
                <a:gd name="T9" fmla="*/ 338 h 338"/>
              </a:gdLst>
              <a:ahLst/>
              <a:cxnLst>
                <a:cxn ang="0">
                  <a:pos x="T0" y="T1"/>
                </a:cxn>
                <a:cxn ang="0">
                  <a:pos x="T2" y="T3"/>
                </a:cxn>
                <a:cxn ang="0">
                  <a:pos x="T4" y="T5"/>
                </a:cxn>
                <a:cxn ang="0">
                  <a:pos x="T6" y="T7"/>
                </a:cxn>
                <a:cxn ang="0">
                  <a:pos x="T8" y="T9"/>
                </a:cxn>
              </a:cxnLst>
              <a:rect l="0" t="0" r="r" b="b"/>
              <a:pathLst>
                <a:path w="404" h="338">
                  <a:moveTo>
                    <a:pt x="362" y="338"/>
                  </a:moveTo>
                  <a:lnTo>
                    <a:pt x="0" y="284"/>
                  </a:lnTo>
                  <a:lnTo>
                    <a:pt x="42" y="0"/>
                  </a:lnTo>
                  <a:lnTo>
                    <a:pt x="404" y="54"/>
                  </a:lnTo>
                  <a:lnTo>
                    <a:pt x="362" y="33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71"/>
            <p:cNvSpPr>
              <a:spLocks/>
            </p:cNvSpPr>
            <p:nvPr/>
          </p:nvSpPr>
          <p:spPr bwMode="auto">
            <a:xfrm>
              <a:off x="6052" y="3519"/>
              <a:ext cx="126" cy="336"/>
            </a:xfrm>
            <a:custGeom>
              <a:avLst/>
              <a:gdLst>
                <a:gd name="T0" fmla="*/ 78 w 126"/>
                <a:gd name="T1" fmla="*/ 336 h 336"/>
                <a:gd name="T2" fmla="*/ 0 w 126"/>
                <a:gd name="T3" fmla="*/ 324 h 336"/>
                <a:gd name="T4" fmla="*/ 48 w 126"/>
                <a:gd name="T5" fmla="*/ 0 h 336"/>
                <a:gd name="T6" fmla="*/ 126 w 126"/>
                <a:gd name="T7" fmla="*/ 12 h 336"/>
                <a:gd name="T8" fmla="*/ 78 w 126"/>
                <a:gd name="T9" fmla="*/ 336 h 336"/>
              </a:gdLst>
              <a:ahLst/>
              <a:cxnLst>
                <a:cxn ang="0">
                  <a:pos x="T0" y="T1"/>
                </a:cxn>
                <a:cxn ang="0">
                  <a:pos x="T2" y="T3"/>
                </a:cxn>
                <a:cxn ang="0">
                  <a:pos x="T4" y="T5"/>
                </a:cxn>
                <a:cxn ang="0">
                  <a:pos x="T6" y="T7"/>
                </a:cxn>
                <a:cxn ang="0">
                  <a:pos x="T8" y="T9"/>
                </a:cxn>
              </a:cxnLst>
              <a:rect l="0" t="0" r="r" b="b"/>
              <a:pathLst>
                <a:path w="126" h="336">
                  <a:moveTo>
                    <a:pt x="78" y="336"/>
                  </a:moveTo>
                  <a:lnTo>
                    <a:pt x="0" y="324"/>
                  </a:lnTo>
                  <a:lnTo>
                    <a:pt x="48" y="0"/>
                  </a:lnTo>
                  <a:lnTo>
                    <a:pt x="126" y="12"/>
                  </a:lnTo>
                  <a:lnTo>
                    <a:pt x="78" y="336"/>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72"/>
            <p:cNvSpPr>
              <a:spLocks/>
            </p:cNvSpPr>
            <p:nvPr/>
          </p:nvSpPr>
          <p:spPr bwMode="auto">
            <a:xfrm>
              <a:off x="5748" y="3599"/>
              <a:ext cx="444" cy="408"/>
            </a:xfrm>
            <a:custGeom>
              <a:avLst/>
              <a:gdLst>
                <a:gd name="T0" fmla="*/ 252 w 444"/>
                <a:gd name="T1" fmla="*/ 296 h 408"/>
                <a:gd name="T2" fmla="*/ 252 w 444"/>
                <a:gd name="T3" fmla="*/ 276 h 408"/>
                <a:gd name="T4" fmla="*/ 286 w 444"/>
                <a:gd name="T5" fmla="*/ 276 h 408"/>
                <a:gd name="T6" fmla="*/ 286 w 444"/>
                <a:gd name="T7" fmla="*/ 0 h 408"/>
                <a:gd name="T8" fmla="*/ 156 w 444"/>
                <a:gd name="T9" fmla="*/ 0 h 408"/>
                <a:gd name="T10" fmla="*/ 156 w 444"/>
                <a:gd name="T11" fmla="*/ 276 h 408"/>
                <a:gd name="T12" fmla="*/ 192 w 444"/>
                <a:gd name="T13" fmla="*/ 276 h 408"/>
                <a:gd name="T14" fmla="*/ 192 w 444"/>
                <a:gd name="T15" fmla="*/ 296 h 408"/>
                <a:gd name="T16" fmla="*/ 192 w 444"/>
                <a:gd name="T17" fmla="*/ 296 h 408"/>
                <a:gd name="T18" fmla="*/ 152 w 444"/>
                <a:gd name="T19" fmla="*/ 300 h 408"/>
                <a:gd name="T20" fmla="*/ 116 w 444"/>
                <a:gd name="T21" fmla="*/ 308 h 408"/>
                <a:gd name="T22" fmla="*/ 82 w 444"/>
                <a:gd name="T23" fmla="*/ 320 h 408"/>
                <a:gd name="T24" fmla="*/ 54 w 444"/>
                <a:gd name="T25" fmla="*/ 334 h 408"/>
                <a:gd name="T26" fmla="*/ 42 w 444"/>
                <a:gd name="T27" fmla="*/ 340 h 408"/>
                <a:gd name="T28" fmla="*/ 32 w 444"/>
                <a:gd name="T29" fmla="*/ 350 h 408"/>
                <a:gd name="T30" fmla="*/ 22 w 444"/>
                <a:gd name="T31" fmla="*/ 358 h 408"/>
                <a:gd name="T32" fmla="*/ 14 w 444"/>
                <a:gd name="T33" fmla="*/ 368 h 408"/>
                <a:gd name="T34" fmla="*/ 8 w 444"/>
                <a:gd name="T35" fmla="*/ 378 h 408"/>
                <a:gd name="T36" fmla="*/ 4 w 444"/>
                <a:gd name="T37" fmla="*/ 388 h 408"/>
                <a:gd name="T38" fmla="*/ 0 w 444"/>
                <a:gd name="T39" fmla="*/ 398 h 408"/>
                <a:gd name="T40" fmla="*/ 0 w 444"/>
                <a:gd name="T41" fmla="*/ 408 h 408"/>
                <a:gd name="T42" fmla="*/ 444 w 444"/>
                <a:gd name="T43" fmla="*/ 408 h 408"/>
                <a:gd name="T44" fmla="*/ 444 w 444"/>
                <a:gd name="T45" fmla="*/ 408 h 408"/>
                <a:gd name="T46" fmla="*/ 442 w 444"/>
                <a:gd name="T47" fmla="*/ 398 h 408"/>
                <a:gd name="T48" fmla="*/ 440 w 444"/>
                <a:gd name="T49" fmla="*/ 388 h 408"/>
                <a:gd name="T50" fmla="*/ 434 w 444"/>
                <a:gd name="T51" fmla="*/ 378 h 408"/>
                <a:gd name="T52" fmla="*/ 428 w 444"/>
                <a:gd name="T53" fmla="*/ 368 h 408"/>
                <a:gd name="T54" fmla="*/ 420 w 444"/>
                <a:gd name="T55" fmla="*/ 358 h 408"/>
                <a:gd name="T56" fmla="*/ 412 w 444"/>
                <a:gd name="T57" fmla="*/ 350 h 408"/>
                <a:gd name="T58" fmla="*/ 400 w 444"/>
                <a:gd name="T59" fmla="*/ 342 h 408"/>
                <a:gd name="T60" fmla="*/ 388 w 444"/>
                <a:gd name="T61" fmla="*/ 334 h 408"/>
                <a:gd name="T62" fmla="*/ 360 w 444"/>
                <a:gd name="T63" fmla="*/ 320 h 408"/>
                <a:gd name="T64" fmla="*/ 328 w 444"/>
                <a:gd name="T65" fmla="*/ 308 h 408"/>
                <a:gd name="T66" fmla="*/ 292 w 444"/>
                <a:gd name="T67" fmla="*/ 300 h 408"/>
                <a:gd name="T68" fmla="*/ 252 w 444"/>
                <a:gd name="T69" fmla="*/ 296 h 408"/>
                <a:gd name="T70" fmla="*/ 252 w 444"/>
                <a:gd name="T71" fmla="*/ 29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08">
                  <a:moveTo>
                    <a:pt x="252" y="296"/>
                  </a:moveTo>
                  <a:lnTo>
                    <a:pt x="252" y="276"/>
                  </a:lnTo>
                  <a:lnTo>
                    <a:pt x="286" y="276"/>
                  </a:lnTo>
                  <a:lnTo>
                    <a:pt x="286" y="0"/>
                  </a:lnTo>
                  <a:lnTo>
                    <a:pt x="156" y="0"/>
                  </a:lnTo>
                  <a:lnTo>
                    <a:pt x="156" y="276"/>
                  </a:lnTo>
                  <a:lnTo>
                    <a:pt x="192" y="276"/>
                  </a:lnTo>
                  <a:lnTo>
                    <a:pt x="192" y="296"/>
                  </a:lnTo>
                  <a:lnTo>
                    <a:pt x="192" y="296"/>
                  </a:lnTo>
                  <a:lnTo>
                    <a:pt x="152" y="300"/>
                  </a:lnTo>
                  <a:lnTo>
                    <a:pt x="116" y="308"/>
                  </a:lnTo>
                  <a:lnTo>
                    <a:pt x="82" y="320"/>
                  </a:lnTo>
                  <a:lnTo>
                    <a:pt x="54" y="334"/>
                  </a:lnTo>
                  <a:lnTo>
                    <a:pt x="42" y="340"/>
                  </a:lnTo>
                  <a:lnTo>
                    <a:pt x="32" y="350"/>
                  </a:lnTo>
                  <a:lnTo>
                    <a:pt x="22" y="358"/>
                  </a:lnTo>
                  <a:lnTo>
                    <a:pt x="14" y="368"/>
                  </a:lnTo>
                  <a:lnTo>
                    <a:pt x="8" y="378"/>
                  </a:lnTo>
                  <a:lnTo>
                    <a:pt x="4" y="388"/>
                  </a:lnTo>
                  <a:lnTo>
                    <a:pt x="0" y="398"/>
                  </a:lnTo>
                  <a:lnTo>
                    <a:pt x="0" y="408"/>
                  </a:lnTo>
                  <a:lnTo>
                    <a:pt x="444" y="408"/>
                  </a:lnTo>
                  <a:lnTo>
                    <a:pt x="444" y="408"/>
                  </a:lnTo>
                  <a:lnTo>
                    <a:pt x="442" y="398"/>
                  </a:lnTo>
                  <a:lnTo>
                    <a:pt x="440" y="388"/>
                  </a:lnTo>
                  <a:lnTo>
                    <a:pt x="434" y="378"/>
                  </a:lnTo>
                  <a:lnTo>
                    <a:pt x="428" y="368"/>
                  </a:lnTo>
                  <a:lnTo>
                    <a:pt x="420" y="358"/>
                  </a:lnTo>
                  <a:lnTo>
                    <a:pt x="412" y="350"/>
                  </a:lnTo>
                  <a:lnTo>
                    <a:pt x="400" y="342"/>
                  </a:lnTo>
                  <a:lnTo>
                    <a:pt x="388" y="334"/>
                  </a:lnTo>
                  <a:lnTo>
                    <a:pt x="360" y="320"/>
                  </a:lnTo>
                  <a:lnTo>
                    <a:pt x="328" y="308"/>
                  </a:lnTo>
                  <a:lnTo>
                    <a:pt x="292" y="300"/>
                  </a:lnTo>
                  <a:lnTo>
                    <a:pt x="252" y="296"/>
                  </a:lnTo>
                  <a:lnTo>
                    <a:pt x="252" y="296"/>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73"/>
            <p:cNvSpPr>
              <a:spLocks/>
            </p:cNvSpPr>
            <p:nvPr/>
          </p:nvSpPr>
          <p:spPr bwMode="auto">
            <a:xfrm>
              <a:off x="5920" y="3629"/>
              <a:ext cx="72" cy="72"/>
            </a:xfrm>
            <a:custGeom>
              <a:avLst/>
              <a:gdLst>
                <a:gd name="T0" fmla="*/ 72 w 72"/>
                <a:gd name="T1" fmla="*/ 36 h 72"/>
                <a:gd name="T2" fmla="*/ 72 w 72"/>
                <a:gd name="T3" fmla="*/ 36 h 72"/>
                <a:gd name="T4" fmla="*/ 72 w 72"/>
                <a:gd name="T5" fmla="*/ 44 h 72"/>
                <a:gd name="T6" fmla="*/ 68 w 72"/>
                <a:gd name="T7" fmla="*/ 50 h 72"/>
                <a:gd name="T8" fmla="*/ 66 w 72"/>
                <a:gd name="T9" fmla="*/ 56 h 72"/>
                <a:gd name="T10" fmla="*/ 62 w 72"/>
                <a:gd name="T11" fmla="*/ 62 h 72"/>
                <a:gd name="T12" fmla="*/ 56 w 72"/>
                <a:gd name="T13" fmla="*/ 66 h 72"/>
                <a:gd name="T14" fmla="*/ 50 w 72"/>
                <a:gd name="T15" fmla="*/ 70 h 72"/>
                <a:gd name="T16" fmla="*/ 44 w 72"/>
                <a:gd name="T17" fmla="*/ 72 h 72"/>
                <a:gd name="T18" fmla="*/ 36 w 72"/>
                <a:gd name="T19" fmla="*/ 72 h 72"/>
                <a:gd name="T20" fmla="*/ 36 w 72"/>
                <a:gd name="T21" fmla="*/ 72 h 72"/>
                <a:gd name="T22" fmla="*/ 28 w 72"/>
                <a:gd name="T23" fmla="*/ 72 h 72"/>
                <a:gd name="T24" fmla="*/ 22 w 72"/>
                <a:gd name="T25" fmla="*/ 70 h 72"/>
                <a:gd name="T26" fmla="*/ 16 w 72"/>
                <a:gd name="T27" fmla="*/ 66 h 72"/>
                <a:gd name="T28" fmla="*/ 10 w 72"/>
                <a:gd name="T29" fmla="*/ 62 h 72"/>
                <a:gd name="T30" fmla="*/ 6 w 72"/>
                <a:gd name="T31" fmla="*/ 56 h 72"/>
                <a:gd name="T32" fmla="*/ 2 w 72"/>
                <a:gd name="T33" fmla="*/ 50 h 72"/>
                <a:gd name="T34" fmla="*/ 0 w 72"/>
                <a:gd name="T35" fmla="*/ 44 h 72"/>
                <a:gd name="T36" fmla="*/ 0 w 72"/>
                <a:gd name="T37" fmla="*/ 36 h 72"/>
                <a:gd name="T38" fmla="*/ 0 w 72"/>
                <a:gd name="T39" fmla="*/ 36 h 72"/>
                <a:gd name="T40" fmla="*/ 0 w 72"/>
                <a:gd name="T41" fmla="*/ 28 h 72"/>
                <a:gd name="T42" fmla="*/ 2 w 72"/>
                <a:gd name="T43" fmla="*/ 22 h 72"/>
                <a:gd name="T44" fmla="*/ 6 w 72"/>
                <a:gd name="T45" fmla="*/ 16 h 72"/>
                <a:gd name="T46" fmla="*/ 10 w 72"/>
                <a:gd name="T47" fmla="*/ 10 h 72"/>
                <a:gd name="T48" fmla="*/ 16 w 72"/>
                <a:gd name="T49" fmla="*/ 6 h 72"/>
                <a:gd name="T50" fmla="*/ 22 w 72"/>
                <a:gd name="T51" fmla="*/ 4 h 72"/>
                <a:gd name="T52" fmla="*/ 28 w 72"/>
                <a:gd name="T53" fmla="*/ 0 h 72"/>
                <a:gd name="T54" fmla="*/ 36 w 72"/>
                <a:gd name="T55" fmla="*/ 0 h 72"/>
                <a:gd name="T56" fmla="*/ 36 w 72"/>
                <a:gd name="T57" fmla="*/ 0 h 72"/>
                <a:gd name="T58" fmla="*/ 44 w 72"/>
                <a:gd name="T59" fmla="*/ 0 h 72"/>
                <a:gd name="T60" fmla="*/ 50 w 72"/>
                <a:gd name="T61" fmla="*/ 4 h 72"/>
                <a:gd name="T62" fmla="*/ 56 w 72"/>
                <a:gd name="T63" fmla="*/ 6 h 72"/>
                <a:gd name="T64" fmla="*/ 62 w 72"/>
                <a:gd name="T65" fmla="*/ 10 h 72"/>
                <a:gd name="T66" fmla="*/ 66 w 72"/>
                <a:gd name="T67" fmla="*/ 16 h 72"/>
                <a:gd name="T68" fmla="*/ 68 w 72"/>
                <a:gd name="T69" fmla="*/ 22 h 72"/>
                <a:gd name="T70" fmla="*/ 72 w 72"/>
                <a:gd name="T71" fmla="*/ 28 h 72"/>
                <a:gd name="T72" fmla="*/ 72 w 72"/>
                <a:gd name="T73" fmla="*/ 36 h 72"/>
                <a:gd name="T74" fmla="*/ 72 w 72"/>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72" y="36"/>
                  </a:moveTo>
                  <a:lnTo>
                    <a:pt x="72" y="36"/>
                  </a:lnTo>
                  <a:lnTo>
                    <a:pt x="72" y="44"/>
                  </a:lnTo>
                  <a:lnTo>
                    <a:pt x="68" y="50"/>
                  </a:lnTo>
                  <a:lnTo>
                    <a:pt x="66" y="56"/>
                  </a:lnTo>
                  <a:lnTo>
                    <a:pt x="62" y="62"/>
                  </a:lnTo>
                  <a:lnTo>
                    <a:pt x="56" y="66"/>
                  </a:lnTo>
                  <a:lnTo>
                    <a:pt x="50" y="70"/>
                  </a:lnTo>
                  <a:lnTo>
                    <a:pt x="44" y="72"/>
                  </a:lnTo>
                  <a:lnTo>
                    <a:pt x="36" y="72"/>
                  </a:lnTo>
                  <a:lnTo>
                    <a:pt x="36" y="72"/>
                  </a:lnTo>
                  <a:lnTo>
                    <a:pt x="28" y="72"/>
                  </a:lnTo>
                  <a:lnTo>
                    <a:pt x="22" y="70"/>
                  </a:lnTo>
                  <a:lnTo>
                    <a:pt x="16" y="66"/>
                  </a:lnTo>
                  <a:lnTo>
                    <a:pt x="10" y="62"/>
                  </a:lnTo>
                  <a:lnTo>
                    <a:pt x="6" y="56"/>
                  </a:lnTo>
                  <a:lnTo>
                    <a:pt x="2" y="50"/>
                  </a:lnTo>
                  <a:lnTo>
                    <a:pt x="0" y="44"/>
                  </a:lnTo>
                  <a:lnTo>
                    <a:pt x="0" y="36"/>
                  </a:lnTo>
                  <a:lnTo>
                    <a:pt x="0" y="36"/>
                  </a:lnTo>
                  <a:lnTo>
                    <a:pt x="0" y="28"/>
                  </a:lnTo>
                  <a:lnTo>
                    <a:pt x="2" y="22"/>
                  </a:lnTo>
                  <a:lnTo>
                    <a:pt x="6" y="16"/>
                  </a:lnTo>
                  <a:lnTo>
                    <a:pt x="10" y="10"/>
                  </a:lnTo>
                  <a:lnTo>
                    <a:pt x="16" y="6"/>
                  </a:lnTo>
                  <a:lnTo>
                    <a:pt x="22" y="4"/>
                  </a:lnTo>
                  <a:lnTo>
                    <a:pt x="28" y="0"/>
                  </a:lnTo>
                  <a:lnTo>
                    <a:pt x="36" y="0"/>
                  </a:lnTo>
                  <a:lnTo>
                    <a:pt x="36" y="0"/>
                  </a:lnTo>
                  <a:lnTo>
                    <a:pt x="44" y="0"/>
                  </a:lnTo>
                  <a:lnTo>
                    <a:pt x="50" y="4"/>
                  </a:lnTo>
                  <a:lnTo>
                    <a:pt x="56" y="6"/>
                  </a:lnTo>
                  <a:lnTo>
                    <a:pt x="62" y="10"/>
                  </a:lnTo>
                  <a:lnTo>
                    <a:pt x="66" y="16"/>
                  </a:lnTo>
                  <a:lnTo>
                    <a:pt x="68"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Line 174"/>
            <p:cNvSpPr>
              <a:spLocks noChangeShapeType="1"/>
            </p:cNvSpPr>
            <p:nvPr/>
          </p:nvSpPr>
          <p:spPr bwMode="auto">
            <a:xfrm>
              <a:off x="6152" y="3815"/>
              <a:ext cx="512" cy="19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5"/>
            <p:cNvSpPr>
              <a:spLocks/>
            </p:cNvSpPr>
            <p:nvPr/>
          </p:nvSpPr>
          <p:spPr bwMode="auto">
            <a:xfrm>
              <a:off x="6200" y="3577"/>
              <a:ext cx="982" cy="78"/>
            </a:xfrm>
            <a:custGeom>
              <a:avLst/>
              <a:gdLst>
                <a:gd name="T0" fmla="*/ 0 w 982"/>
                <a:gd name="T1" fmla="*/ 0 h 78"/>
                <a:gd name="T2" fmla="*/ 0 w 982"/>
                <a:gd name="T3" fmla="*/ 0 h 78"/>
                <a:gd name="T4" fmla="*/ 158 w 982"/>
                <a:gd name="T5" fmla="*/ 10 h 78"/>
                <a:gd name="T6" fmla="*/ 494 w 982"/>
                <a:gd name="T7" fmla="*/ 38 h 78"/>
                <a:gd name="T8" fmla="*/ 982 w 982"/>
                <a:gd name="T9" fmla="*/ 78 h 78"/>
              </a:gdLst>
              <a:ahLst/>
              <a:cxnLst>
                <a:cxn ang="0">
                  <a:pos x="T0" y="T1"/>
                </a:cxn>
                <a:cxn ang="0">
                  <a:pos x="T2" y="T3"/>
                </a:cxn>
                <a:cxn ang="0">
                  <a:pos x="T4" y="T5"/>
                </a:cxn>
                <a:cxn ang="0">
                  <a:pos x="T6" y="T7"/>
                </a:cxn>
                <a:cxn ang="0">
                  <a:pos x="T8" y="T9"/>
                </a:cxn>
              </a:cxnLst>
              <a:rect l="0" t="0" r="r" b="b"/>
              <a:pathLst>
                <a:path w="982" h="78">
                  <a:moveTo>
                    <a:pt x="0" y="0"/>
                  </a:moveTo>
                  <a:lnTo>
                    <a:pt x="0" y="0"/>
                  </a:lnTo>
                  <a:lnTo>
                    <a:pt x="158" y="10"/>
                  </a:lnTo>
                  <a:lnTo>
                    <a:pt x="494" y="38"/>
                  </a:lnTo>
                  <a:lnTo>
                    <a:pt x="982" y="78"/>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6"/>
            <p:cNvSpPr>
              <a:spLocks noChangeArrowheads="1"/>
            </p:cNvSpPr>
            <p:nvPr/>
          </p:nvSpPr>
          <p:spPr bwMode="auto">
            <a:xfrm>
              <a:off x="3672" y="1867"/>
              <a:ext cx="90" cy="22"/>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7"/>
            <p:cNvSpPr>
              <a:spLocks noChangeArrowheads="1"/>
            </p:cNvSpPr>
            <p:nvPr/>
          </p:nvSpPr>
          <p:spPr bwMode="auto">
            <a:xfrm>
              <a:off x="3678" y="1775"/>
              <a:ext cx="80" cy="84"/>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78"/>
            <p:cNvSpPr>
              <a:spLocks noEditPoints="1"/>
            </p:cNvSpPr>
            <p:nvPr/>
          </p:nvSpPr>
          <p:spPr bwMode="auto">
            <a:xfrm>
              <a:off x="3170" y="1667"/>
              <a:ext cx="376" cy="178"/>
            </a:xfrm>
            <a:custGeom>
              <a:avLst/>
              <a:gdLst>
                <a:gd name="T0" fmla="*/ 336 w 376"/>
                <a:gd name="T1" fmla="*/ 68 h 178"/>
                <a:gd name="T2" fmla="*/ 252 w 376"/>
                <a:gd name="T3" fmla="*/ 68 h 178"/>
                <a:gd name="T4" fmla="*/ 234 w 376"/>
                <a:gd name="T5" fmla="*/ 0 h 178"/>
                <a:gd name="T6" fmla="*/ 142 w 376"/>
                <a:gd name="T7" fmla="*/ 0 h 178"/>
                <a:gd name="T8" fmla="*/ 122 w 376"/>
                <a:gd name="T9" fmla="*/ 68 h 178"/>
                <a:gd name="T10" fmla="*/ 38 w 376"/>
                <a:gd name="T11" fmla="*/ 68 h 178"/>
                <a:gd name="T12" fmla="*/ 0 w 376"/>
                <a:gd name="T13" fmla="*/ 178 h 178"/>
                <a:gd name="T14" fmla="*/ 376 w 376"/>
                <a:gd name="T15" fmla="*/ 178 h 178"/>
                <a:gd name="T16" fmla="*/ 336 w 376"/>
                <a:gd name="T17" fmla="*/ 68 h 178"/>
                <a:gd name="T18" fmla="*/ 188 w 376"/>
                <a:gd name="T19" fmla="*/ 72 h 178"/>
                <a:gd name="T20" fmla="*/ 188 w 376"/>
                <a:gd name="T21" fmla="*/ 72 h 178"/>
                <a:gd name="T22" fmla="*/ 178 w 376"/>
                <a:gd name="T23" fmla="*/ 70 h 178"/>
                <a:gd name="T24" fmla="*/ 170 w 376"/>
                <a:gd name="T25" fmla="*/ 64 h 178"/>
                <a:gd name="T26" fmla="*/ 164 w 376"/>
                <a:gd name="T27" fmla="*/ 56 h 178"/>
                <a:gd name="T28" fmla="*/ 162 w 376"/>
                <a:gd name="T29" fmla="*/ 46 h 178"/>
                <a:gd name="T30" fmla="*/ 162 w 376"/>
                <a:gd name="T31" fmla="*/ 46 h 178"/>
                <a:gd name="T32" fmla="*/ 164 w 376"/>
                <a:gd name="T33" fmla="*/ 36 h 178"/>
                <a:gd name="T34" fmla="*/ 170 w 376"/>
                <a:gd name="T35" fmla="*/ 30 h 178"/>
                <a:gd name="T36" fmla="*/ 178 w 376"/>
                <a:gd name="T37" fmla="*/ 24 h 178"/>
                <a:gd name="T38" fmla="*/ 188 w 376"/>
                <a:gd name="T39" fmla="*/ 22 h 178"/>
                <a:gd name="T40" fmla="*/ 188 w 376"/>
                <a:gd name="T41" fmla="*/ 22 h 178"/>
                <a:gd name="T42" fmla="*/ 198 w 376"/>
                <a:gd name="T43" fmla="*/ 24 h 178"/>
                <a:gd name="T44" fmla="*/ 204 w 376"/>
                <a:gd name="T45" fmla="*/ 30 h 178"/>
                <a:gd name="T46" fmla="*/ 210 w 376"/>
                <a:gd name="T47" fmla="*/ 36 h 178"/>
                <a:gd name="T48" fmla="*/ 212 w 376"/>
                <a:gd name="T49" fmla="*/ 46 h 178"/>
                <a:gd name="T50" fmla="*/ 212 w 376"/>
                <a:gd name="T51" fmla="*/ 46 h 178"/>
                <a:gd name="T52" fmla="*/ 210 w 376"/>
                <a:gd name="T53" fmla="*/ 56 h 178"/>
                <a:gd name="T54" fmla="*/ 204 w 376"/>
                <a:gd name="T55" fmla="*/ 64 h 178"/>
                <a:gd name="T56" fmla="*/ 198 w 376"/>
                <a:gd name="T57" fmla="*/ 70 h 178"/>
                <a:gd name="T58" fmla="*/ 188 w 376"/>
                <a:gd name="T59" fmla="*/ 72 h 178"/>
                <a:gd name="T60" fmla="*/ 188 w 376"/>
                <a:gd name="T61" fmla="*/ 7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178">
                  <a:moveTo>
                    <a:pt x="336" y="68"/>
                  </a:moveTo>
                  <a:lnTo>
                    <a:pt x="252" y="68"/>
                  </a:lnTo>
                  <a:lnTo>
                    <a:pt x="234" y="0"/>
                  </a:lnTo>
                  <a:lnTo>
                    <a:pt x="142" y="0"/>
                  </a:lnTo>
                  <a:lnTo>
                    <a:pt x="122" y="68"/>
                  </a:lnTo>
                  <a:lnTo>
                    <a:pt x="38" y="68"/>
                  </a:lnTo>
                  <a:lnTo>
                    <a:pt x="0" y="178"/>
                  </a:lnTo>
                  <a:lnTo>
                    <a:pt x="376" y="178"/>
                  </a:lnTo>
                  <a:lnTo>
                    <a:pt x="336" y="68"/>
                  </a:lnTo>
                  <a:close/>
                  <a:moveTo>
                    <a:pt x="188" y="72"/>
                  </a:moveTo>
                  <a:lnTo>
                    <a:pt x="188" y="72"/>
                  </a:lnTo>
                  <a:lnTo>
                    <a:pt x="178" y="70"/>
                  </a:lnTo>
                  <a:lnTo>
                    <a:pt x="170" y="64"/>
                  </a:lnTo>
                  <a:lnTo>
                    <a:pt x="164" y="56"/>
                  </a:lnTo>
                  <a:lnTo>
                    <a:pt x="162" y="46"/>
                  </a:lnTo>
                  <a:lnTo>
                    <a:pt x="162" y="46"/>
                  </a:lnTo>
                  <a:lnTo>
                    <a:pt x="164" y="36"/>
                  </a:lnTo>
                  <a:lnTo>
                    <a:pt x="170" y="30"/>
                  </a:lnTo>
                  <a:lnTo>
                    <a:pt x="178" y="24"/>
                  </a:lnTo>
                  <a:lnTo>
                    <a:pt x="188" y="22"/>
                  </a:lnTo>
                  <a:lnTo>
                    <a:pt x="188" y="22"/>
                  </a:lnTo>
                  <a:lnTo>
                    <a:pt x="198" y="24"/>
                  </a:lnTo>
                  <a:lnTo>
                    <a:pt x="204" y="30"/>
                  </a:lnTo>
                  <a:lnTo>
                    <a:pt x="210" y="36"/>
                  </a:lnTo>
                  <a:lnTo>
                    <a:pt x="212" y="46"/>
                  </a:lnTo>
                  <a:lnTo>
                    <a:pt x="212" y="46"/>
                  </a:lnTo>
                  <a:lnTo>
                    <a:pt x="210" y="56"/>
                  </a:lnTo>
                  <a:lnTo>
                    <a:pt x="204" y="64"/>
                  </a:lnTo>
                  <a:lnTo>
                    <a:pt x="198" y="70"/>
                  </a:lnTo>
                  <a:lnTo>
                    <a:pt x="188" y="72"/>
                  </a:lnTo>
                  <a:lnTo>
                    <a:pt x="188" y="7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79"/>
            <p:cNvSpPr>
              <a:spLocks/>
            </p:cNvSpPr>
            <p:nvPr/>
          </p:nvSpPr>
          <p:spPr bwMode="auto">
            <a:xfrm>
              <a:off x="3078" y="1765"/>
              <a:ext cx="558" cy="734"/>
            </a:xfrm>
            <a:custGeom>
              <a:avLst/>
              <a:gdLst>
                <a:gd name="T0" fmla="*/ 462 w 558"/>
                <a:gd name="T1" fmla="*/ 0 h 734"/>
                <a:gd name="T2" fmla="*/ 496 w 558"/>
                <a:gd name="T3" fmla="*/ 98 h 734"/>
                <a:gd name="T4" fmla="*/ 62 w 558"/>
                <a:gd name="T5" fmla="*/ 98 h 734"/>
                <a:gd name="T6" fmla="*/ 96 w 558"/>
                <a:gd name="T7" fmla="*/ 0 h 734"/>
                <a:gd name="T8" fmla="*/ 0 w 558"/>
                <a:gd name="T9" fmla="*/ 0 h 734"/>
                <a:gd name="T10" fmla="*/ 0 w 558"/>
                <a:gd name="T11" fmla="*/ 734 h 734"/>
                <a:gd name="T12" fmla="*/ 558 w 558"/>
                <a:gd name="T13" fmla="*/ 734 h 734"/>
                <a:gd name="T14" fmla="*/ 558 w 558"/>
                <a:gd name="T15" fmla="*/ 0 h 734"/>
                <a:gd name="T16" fmla="*/ 462 w 558"/>
                <a:gd name="T17"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8" h="734">
                  <a:moveTo>
                    <a:pt x="462" y="0"/>
                  </a:moveTo>
                  <a:lnTo>
                    <a:pt x="496" y="98"/>
                  </a:lnTo>
                  <a:lnTo>
                    <a:pt x="62" y="98"/>
                  </a:lnTo>
                  <a:lnTo>
                    <a:pt x="96" y="0"/>
                  </a:lnTo>
                  <a:lnTo>
                    <a:pt x="0" y="0"/>
                  </a:lnTo>
                  <a:lnTo>
                    <a:pt x="0" y="734"/>
                  </a:lnTo>
                  <a:lnTo>
                    <a:pt x="558" y="734"/>
                  </a:lnTo>
                  <a:lnTo>
                    <a:pt x="558" y="0"/>
                  </a:lnTo>
                  <a:lnTo>
                    <a:pt x="462"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80"/>
            <p:cNvSpPr>
              <a:spLocks noChangeArrowheads="1"/>
            </p:cNvSpPr>
            <p:nvPr/>
          </p:nvSpPr>
          <p:spPr bwMode="auto">
            <a:xfrm>
              <a:off x="3138" y="1879"/>
              <a:ext cx="438" cy="5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81"/>
            <p:cNvSpPr>
              <a:spLocks noChangeArrowheads="1"/>
            </p:cNvSpPr>
            <p:nvPr/>
          </p:nvSpPr>
          <p:spPr bwMode="auto">
            <a:xfrm>
              <a:off x="3678" y="1897"/>
              <a:ext cx="80" cy="492"/>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82"/>
            <p:cNvSpPr>
              <a:spLocks noEditPoints="1"/>
            </p:cNvSpPr>
            <p:nvPr/>
          </p:nvSpPr>
          <p:spPr bwMode="auto">
            <a:xfrm>
              <a:off x="3678" y="2403"/>
              <a:ext cx="80" cy="102"/>
            </a:xfrm>
            <a:custGeom>
              <a:avLst/>
              <a:gdLst>
                <a:gd name="T0" fmla="*/ 68 w 80"/>
                <a:gd name="T1" fmla="*/ 0 h 102"/>
                <a:gd name="T2" fmla="*/ 0 w 80"/>
                <a:gd name="T3" fmla="*/ 0 h 102"/>
                <a:gd name="T4" fmla="*/ 40 w 80"/>
                <a:gd name="T5" fmla="*/ 102 h 102"/>
                <a:gd name="T6" fmla="*/ 80 w 80"/>
                <a:gd name="T7" fmla="*/ 0 h 102"/>
                <a:gd name="T8" fmla="*/ 68 w 80"/>
                <a:gd name="T9" fmla="*/ 0 h 102"/>
                <a:gd name="T10" fmla="*/ 66 w 80"/>
                <a:gd name="T11" fmla="*/ 10 h 102"/>
                <a:gd name="T12" fmla="*/ 50 w 80"/>
                <a:gd name="T13" fmla="*/ 52 h 102"/>
                <a:gd name="T14" fmla="*/ 28 w 80"/>
                <a:gd name="T15" fmla="*/ 52 h 102"/>
                <a:gd name="T16" fmla="*/ 12 w 80"/>
                <a:gd name="T17" fmla="*/ 10 h 102"/>
                <a:gd name="T18" fmla="*/ 66 w 80"/>
                <a:gd name="T19"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02">
                  <a:moveTo>
                    <a:pt x="68" y="0"/>
                  </a:moveTo>
                  <a:lnTo>
                    <a:pt x="0" y="0"/>
                  </a:lnTo>
                  <a:lnTo>
                    <a:pt x="40" y="102"/>
                  </a:lnTo>
                  <a:lnTo>
                    <a:pt x="80" y="0"/>
                  </a:lnTo>
                  <a:lnTo>
                    <a:pt x="68" y="0"/>
                  </a:lnTo>
                  <a:close/>
                  <a:moveTo>
                    <a:pt x="66" y="10"/>
                  </a:moveTo>
                  <a:lnTo>
                    <a:pt x="50" y="52"/>
                  </a:lnTo>
                  <a:lnTo>
                    <a:pt x="28" y="52"/>
                  </a:lnTo>
                  <a:lnTo>
                    <a:pt x="12" y="10"/>
                  </a:lnTo>
                  <a:lnTo>
                    <a:pt x="66" y="1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Line 183"/>
            <p:cNvSpPr>
              <a:spLocks noChangeShapeType="1"/>
            </p:cNvSpPr>
            <p:nvPr/>
          </p:nvSpPr>
          <p:spPr bwMode="auto">
            <a:xfrm>
              <a:off x="3242" y="1949"/>
              <a:ext cx="276"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4"/>
            <p:cNvSpPr>
              <a:spLocks noChangeShapeType="1"/>
            </p:cNvSpPr>
            <p:nvPr/>
          </p:nvSpPr>
          <p:spPr bwMode="auto">
            <a:xfrm>
              <a:off x="3180" y="2015"/>
              <a:ext cx="338"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5"/>
            <p:cNvSpPr>
              <a:spLocks noChangeShapeType="1"/>
            </p:cNvSpPr>
            <p:nvPr/>
          </p:nvSpPr>
          <p:spPr bwMode="auto">
            <a:xfrm>
              <a:off x="3180" y="2349"/>
              <a:ext cx="338"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6"/>
            <p:cNvSpPr>
              <a:spLocks noChangeShapeType="1"/>
            </p:cNvSpPr>
            <p:nvPr/>
          </p:nvSpPr>
          <p:spPr bwMode="auto">
            <a:xfrm>
              <a:off x="3180" y="2083"/>
              <a:ext cx="338"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87"/>
            <p:cNvSpPr>
              <a:spLocks noChangeShapeType="1"/>
            </p:cNvSpPr>
            <p:nvPr/>
          </p:nvSpPr>
          <p:spPr bwMode="auto">
            <a:xfrm>
              <a:off x="3180" y="2149"/>
              <a:ext cx="338"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88"/>
            <p:cNvSpPr>
              <a:spLocks noChangeShapeType="1"/>
            </p:cNvSpPr>
            <p:nvPr/>
          </p:nvSpPr>
          <p:spPr bwMode="auto">
            <a:xfrm>
              <a:off x="3180" y="2215"/>
              <a:ext cx="338"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89"/>
            <p:cNvSpPr>
              <a:spLocks noChangeShapeType="1"/>
            </p:cNvSpPr>
            <p:nvPr/>
          </p:nvSpPr>
          <p:spPr bwMode="auto">
            <a:xfrm>
              <a:off x="3180" y="2283"/>
              <a:ext cx="230"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6" name="TextBox 195"/>
          <p:cNvSpPr txBox="1"/>
          <p:nvPr/>
        </p:nvSpPr>
        <p:spPr>
          <a:xfrm>
            <a:off x="4285555" y="2193389"/>
            <a:ext cx="2350195" cy="369332"/>
          </a:xfrm>
          <a:prstGeom prst="rect">
            <a:avLst/>
          </a:prstGeom>
          <a:noFill/>
        </p:spPr>
        <p:txBody>
          <a:bodyPr wrap="none" rtlCol="0">
            <a:spAutoFit/>
          </a:bodyPr>
          <a:lstStyle/>
          <a:p>
            <a:r>
              <a:rPr lang="en-US" dirty="0"/>
              <a:t>Auditing/port scanning</a:t>
            </a:r>
          </a:p>
        </p:txBody>
      </p:sp>
      <p:sp>
        <p:nvSpPr>
          <p:cNvPr id="197" name="TextBox 196"/>
          <p:cNvSpPr txBox="1"/>
          <p:nvPr/>
        </p:nvSpPr>
        <p:spPr>
          <a:xfrm>
            <a:off x="7924800" y="1743116"/>
            <a:ext cx="681597" cy="369332"/>
          </a:xfrm>
          <a:prstGeom prst="rect">
            <a:avLst/>
          </a:prstGeom>
          <a:noFill/>
        </p:spPr>
        <p:txBody>
          <a:bodyPr wrap="none" rtlCol="0">
            <a:spAutoFit/>
          </a:bodyPr>
          <a:lstStyle/>
          <a:p>
            <a:r>
              <a:rPr lang="en-US" dirty="0"/>
              <a:t>ICMP</a:t>
            </a:r>
          </a:p>
        </p:txBody>
      </p:sp>
      <p:sp>
        <p:nvSpPr>
          <p:cNvPr id="199" name="TextBox 198"/>
          <p:cNvSpPr txBox="1"/>
          <p:nvPr/>
        </p:nvSpPr>
        <p:spPr>
          <a:xfrm>
            <a:off x="7491327" y="4265674"/>
            <a:ext cx="994055" cy="369332"/>
          </a:xfrm>
          <a:prstGeom prst="rect">
            <a:avLst/>
          </a:prstGeom>
          <a:noFill/>
        </p:spPr>
        <p:txBody>
          <a:bodyPr wrap="none" rtlCol="0">
            <a:spAutoFit/>
          </a:bodyPr>
          <a:lstStyle/>
          <a:p>
            <a:r>
              <a:rPr lang="en-US" dirty="0"/>
              <a:t>Network</a:t>
            </a:r>
          </a:p>
        </p:txBody>
      </p:sp>
      <p:sp>
        <p:nvSpPr>
          <p:cNvPr id="200" name="TextBox 199"/>
          <p:cNvSpPr txBox="1"/>
          <p:nvPr/>
        </p:nvSpPr>
        <p:spPr>
          <a:xfrm>
            <a:off x="9340793" y="5133767"/>
            <a:ext cx="2158476" cy="369332"/>
          </a:xfrm>
          <a:prstGeom prst="rect">
            <a:avLst/>
          </a:prstGeom>
          <a:noFill/>
        </p:spPr>
        <p:txBody>
          <a:bodyPr wrap="none" rtlCol="0">
            <a:spAutoFit/>
          </a:bodyPr>
          <a:lstStyle/>
          <a:p>
            <a:r>
              <a:rPr lang="en-US" dirty="0"/>
              <a:t>Vulnerability scanner</a:t>
            </a:r>
          </a:p>
        </p:txBody>
      </p:sp>
    </p:spTree>
    <p:extLst>
      <p:ext uri="{BB962C8B-B14F-4D97-AF65-F5344CB8AC3E}">
        <p14:creationId xmlns:p14="http://schemas.microsoft.com/office/powerpoint/2010/main" val="384600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515600" cy="1325563"/>
          </a:xfrm>
        </p:spPr>
        <p:txBody>
          <a:bodyPr/>
          <a:lstStyle/>
          <a:p>
            <a:r>
              <a:rPr lang="en-US" dirty="0"/>
              <a:t>Discussion</a:t>
            </a:r>
          </a:p>
        </p:txBody>
      </p:sp>
      <p:sp>
        <p:nvSpPr>
          <p:cNvPr id="3" name="Content Placeholder 2"/>
          <p:cNvSpPr>
            <a:spLocks noGrp="1"/>
          </p:cNvSpPr>
          <p:nvPr>
            <p:ph sz="quarter" idx="4294967295"/>
          </p:nvPr>
        </p:nvSpPr>
        <p:spPr>
          <a:xfrm>
            <a:off x="1676400" y="1498934"/>
            <a:ext cx="10058400" cy="5029200"/>
          </a:xfrm>
        </p:spPr>
        <p:txBody>
          <a:bodyPr/>
          <a:lstStyle/>
          <a:p>
            <a:pPr lvl="0"/>
            <a:r>
              <a:rPr lang="en-US" dirty="0"/>
              <a:t>Do you have a policy restricting the operation of protocol analyzers on your network without explicit permission?</a:t>
            </a:r>
          </a:p>
          <a:p>
            <a:pPr lvl="0"/>
            <a:r>
              <a:rPr lang="en-US" dirty="0"/>
              <a:t>Is port scanning illegal in your environment?</a:t>
            </a:r>
          </a:p>
          <a:p>
            <a:pPr lvl="0"/>
            <a:r>
              <a:rPr lang="en-US" dirty="0"/>
              <a:t>What other tool restrictions are in place on your network?</a:t>
            </a:r>
          </a:p>
        </p:txBody>
      </p:sp>
    </p:spTree>
    <p:extLst>
      <p:ext uri="{BB962C8B-B14F-4D97-AF65-F5344CB8AC3E}">
        <p14:creationId xmlns:p14="http://schemas.microsoft.com/office/powerpoint/2010/main" val="2877204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41563" y="332581"/>
            <a:ext cx="4348546" cy="1325563"/>
          </a:xfrm>
        </p:spPr>
        <p:txBody>
          <a:bodyPr/>
          <a:lstStyle/>
          <a:p>
            <a:r>
              <a:rPr lang="en-US" dirty="0"/>
              <a:t>Discovery tools</a:t>
            </a:r>
          </a:p>
        </p:txBody>
      </p:sp>
      <p:grpSp>
        <p:nvGrpSpPr>
          <p:cNvPr id="3" name="Group 4"/>
          <p:cNvGrpSpPr>
            <a:grpSpLocks noChangeAspect="1"/>
          </p:cNvGrpSpPr>
          <p:nvPr/>
        </p:nvGrpSpPr>
        <p:grpSpPr bwMode="auto">
          <a:xfrm>
            <a:off x="1274763" y="1620838"/>
            <a:ext cx="10093325" cy="4746625"/>
            <a:chOff x="803" y="1021"/>
            <a:chExt cx="6358" cy="2990"/>
          </a:xfrm>
        </p:grpSpPr>
        <p:sp>
          <p:nvSpPr>
            <p:cNvPr id="6" name="AutoShape 3"/>
            <p:cNvSpPr>
              <a:spLocks noChangeAspect="1" noChangeArrowheads="1" noTextEdit="1"/>
            </p:cNvSpPr>
            <p:nvPr/>
          </p:nvSpPr>
          <p:spPr bwMode="auto">
            <a:xfrm>
              <a:off x="803" y="1021"/>
              <a:ext cx="6358"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949" y="2003"/>
              <a:ext cx="2176" cy="1424"/>
            </a:xfrm>
            <a:custGeom>
              <a:avLst/>
              <a:gdLst>
                <a:gd name="T0" fmla="*/ 2086 w 2176"/>
                <a:gd name="T1" fmla="*/ 1422 h 1424"/>
                <a:gd name="T2" fmla="*/ 2144 w 2176"/>
                <a:gd name="T3" fmla="*/ 1390 h 1424"/>
                <a:gd name="T4" fmla="*/ 2174 w 2176"/>
                <a:gd name="T5" fmla="*/ 1334 h 1424"/>
                <a:gd name="T6" fmla="*/ 2176 w 2176"/>
                <a:gd name="T7" fmla="*/ 972 h 1424"/>
                <a:gd name="T8" fmla="*/ 2168 w 2176"/>
                <a:gd name="T9" fmla="*/ 882 h 1424"/>
                <a:gd name="T10" fmla="*/ 2124 w 2176"/>
                <a:gd name="T11" fmla="*/ 760 h 1424"/>
                <a:gd name="T12" fmla="*/ 2046 w 2176"/>
                <a:gd name="T13" fmla="*/ 658 h 1424"/>
                <a:gd name="T14" fmla="*/ 1986 w 2176"/>
                <a:gd name="T15" fmla="*/ 608 h 1424"/>
                <a:gd name="T16" fmla="*/ 1882 w 2176"/>
                <a:gd name="T17" fmla="*/ 554 h 1424"/>
                <a:gd name="T18" fmla="*/ 1764 w 2176"/>
                <a:gd name="T19" fmla="*/ 530 h 1424"/>
                <a:gd name="T20" fmla="*/ 1748 w 2176"/>
                <a:gd name="T21" fmla="*/ 484 h 1424"/>
                <a:gd name="T22" fmla="*/ 1714 w 2176"/>
                <a:gd name="T23" fmla="*/ 422 h 1424"/>
                <a:gd name="T24" fmla="*/ 1668 w 2176"/>
                <a:gd name="T25" fmla="*/ 370 h 1424"/>
                <a:gd name="T26" fmla="*/ 1622 w 2176"/>
                <a:gd name="T27" fmla="*/ 336 h 1424"/>
                <a:gd name="T28" fmla="*/ 1542 w 2176"/>
                <a:gd name="T29" fmla="*/ 300 h 1424"/>
                <a:gd name="T30" fmla="*/ 1452 w 2176"/>
                <a:gd name="T31" fmla="*/ 286 h 1424"/>
                <a:gd name="T32" fmla="*/ 1408 w 2176"/>
                <a:gd name="T33" fmla="*/ 290 h 1424"/>
                <a:gd name="T34" fmla="*/ 1348 w 2176"/>
                <a:gd name="T35" fmla="*/ 304 h 1424"/>
                <a:gd name="T36" fmla="*/ 1292 w 2176"/>
                <a:gd name="T37" fmla="*/ 330 h 1424"/>
                <a:gd name="T38" fmla="*/ 1262 w 2176"/>
                <a:gd name="T39" fmla="*/ 268 h 1424"/>
                <a:gd name="T40" fmla="*/ 1204 w 2176"/>
                <a:gd name="T41" fmla="*/ 186 h 1424"/>
                <a:gd name="T42" fmla="*/ 1134 w 2176"/>
                <a:gd name="T43" fmla="*/ 116 h 1424"/>
                <a:gd name="T44" fmla="*/ 1062 w 2176"/>
                <a:gd name="T45" fmla="*/ 66 h 1424"/>
                <a:gd name="T46" fmla="*/ 940 w 2176"/>
                <a:gd name="T47" fmla="*/ 18 h 1424"/>
                <a:gd name="T48" fmla="*/ 804 w 2176"/>
                <a:gd name="T49" fmla="*/ 0 h 1424"/>
                <a:gd name="T50" fmla="*/ 752 w 2176"/>
                <a:gd name="T51" fmla="*/ 2 h 1424"/>
                <a:gd name="T52" fmla="*/ 674 w 2176"/>
                <a:gd name="T53" fmla="*/ 16 h 1424"/>
                <a:gd name="T54" fmla="*/ 600 w 2176"/>
                <a:gd name="T55" fmla="*/ 40 h 1424"/>
                <a:gd name="T56" fmla="*/ 534 w 2176"/>
                <a:gd name="T57" fmla="*/ 76 h 1424"/>
                <a:gd name="T58" fmla="*/ 472 w 2176"/>
                <a:gd name="T59" fmla="*/ 120 h 1424"/>
                <a:gd name="T60" fmla="*/ 434 w 2176"/>
                <a:gd name="T61" fmla="*/ 152 h 1424"/>
                <a:gd name="T62" fmla="*/ 386 w 2176"/>
                <a:gd name="T63" fmla="*/ 210 h 1424"/>
                <a:gd name="T64" fmla="*/ 344 w 2176"/>
                <a:gd name="T65" fmla="*/ 274 h 1424"/>
                <a:gd name="T66" fmla="*/ 312 w 2176"/>
                <a:gd name="T67" fmla="*/ 344 h 1424"/>
                <a:gd name="T68" fmla="*/ 292 w 2176"/>
                <a:gd name="T69" fmla="*/ 418 h 1424"/>
                <a:gd name="T70" fmla="*/ 282 w 2176"/>
                <a:gd name="T71" fmla="*/ 496 h 1424"/>
                <a:gd name="T72" fmla="*/ 282 w 2176"/>
                <a:gd name="T73" fmla="*/ 558 h 1424"/>
                <a:gd name="T74" fmla="*/ 228 w 2176"/>
                <a:gd name="T75" fmla="*/ 584 h 1424"/>
                <a:gd name="T76" fmla="*/ 154 w 2176"/>
                <a:gd name="T77" fmla="*/ 636 h 1424"/>
                <a:gd name="T78" fmla="*/ 92 w 2176"/>
                <a:gd name="T79" fmla="*/ 700 h 1424"/>
                <a:gd name="T80" fmla="*/ 54 w 2176"/>
                <a:gd name="T81" fmla="*/ 760 h 1424"/>
                <a:gd name="T82" fmla="*/ 14 w 2176"/>
                <a:gd name="T83" fmla="*/ 862 h 1424"/>
                <a:gd name="T84" fmla="*/ 0 w 2176"/>
                <a:gd name="T85" fmla="*/ 972 h 1424"/>
                <a:gd name="T86" fmla="*/ 0 w 2176"/>
                <a:gd name="T87" fmla="*/ 1346 h 1424"/>
                <a:gd name="T88" fmla="*/ 6 w 2176"/>
                <a:gd name="T89" fmla="*/ 1376 h 1424"/>
                <a:gd name="T90" fmla="*/ 34 w 2176"/>
                <a:gd name="T91" fmla="*/ 1410 h 1424"/>
                <a:gd name="T92" fmla="*/ 78 w 2176"/>
                <a:gd name="T93"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76" h="1424">
                  <a:moveTo>
                    <a:pt x="2064" y="1424"/>
                  </a:moveTo>
                  <a:lnTo>
                    <a:pt x="2064" y="1424"/>
                  </a:lnTo>
                  <a:lnTo>
                    <a:pt x="2086" y="1422"/>
                  </a:lnTo>
                  <a:lnTo>
                    <a:pt x="2108" y="1416"/>
                  </a:lnTo>
                  <a:lnTo>
                    <a:pt x="2126" y="1404"/>
                  </a:lnTo>
                  <a:lnTo>
                    <a:pt x="2144" y="1390"/>
                  </a:lnTo>
                  <a:lnTo>
                    <a:pt x="2158" y="1374"/>
                  </a:lnTo>
                  <a:lnTo>
                    <a:pt x="2168" y="1354"/>
                  </a:lnTo>
                  <a:lnTo>
                    <a:pt x="2174" y="1334"/>
                  </a:lnTo>
                  <a:lnTo>
                    <a:pt x="2176" y="1310"/>
                  </a:lnTo>
                  <a:lnTo>
                    <a:pt x="2176" y="972"/>
                  </a:lnTo>
                  <a:lnTo>
                    <a:pt x="2176" y="972"/>
                  </a:lnTo>
                  <a:lnTo>
                    <a:pt x="2176" y="972"/>
                  </a:lnTo>
                  <a:lnTo>
                    <a:pt x="2174" y="928"/>
                  </a:lnTo>
                  <a:lnTo>
                    <a:pt x="2168" y="882"/>
                  </a:lnTo>
                  <a:lnTo>
                    <a:pt x="2156" y="840"/>
                  </a:lnTo>
                  <a:lnTo>
                    <a:pt x="2142" y="800"/>
                  </a:lnTo>
                  <a:lnTo>
                    <a:pt x="2124" y="760"/>
                  </a:lnTo>
                  <a:lnTo>
                    <a:pt x="2100" y="724"/>
                  </a:lnTo>
                  <a:lnTo>
                    <a:pt x="2076" y="690"/>
                  </a:lnTo>
                  <a:lnTo>
                    <a:pt x="2046" y="658"/>
                  </a:lnTo>
                  <a:lnTo>
                    <a:pt x="2046" y="658"/>
                  </a:lnTo>
                  <a:lnTo>
                    <a:pt x="2018" y="632"/>
                  </a:lnTo>
                  <a:lnTo>
                    <a:pt x="1986" y="608"/>
                  </a:lnTo>
                  <a:lnTo>
                    <a:pt x="1954" y="588"/>
                  </a:lnTo>
                  <a:lnTo>
                    <a:pt x="1918" y="570"/>
                  </a:lnTo>
                  <a:lnTo>
                    <a:pt x="1882" y="554"/>
                  </a:lnTo>
                  <a:lnTo>
                    <a:pt x="1844" y="542"/>
                  </a:lnTo>
                  <a:lnTo>
                    <a:pt x="1804" y="534"/>
                  </a:lnTo>
                  <a:lnTo>
                    <a:pt x="1764" y="530"/>
                  </a:lnTo>
                  <a:lnTo>
                    <a:pt x="1764" y="530"/>
                  </a:lnTo>
                  <a:lnTo>
                    <a:pt x="1758" y="506"/>
                  </a:lnTo>
                  <a:lnTo>
                    <a:pt x="1748" y="484"/>
                  </a:lnTo>
                  <a:lnTo>
                    <a:pt x="1738" y="462"/>
                  </a:lnTo>
                  <a:lnTo>
                    <a:pt x="1728" y="442"/>
                  </a:lnTo>
                  <a:lnTo>
                    <a:pt x="1714" y="422"/>
                  </a:lnTo>
                  <a:lnTo>
                    <a:pt x="1700" y="404"/>
                  </a:lnTo>
                  <a:lnTo>
                    <a:pt x="1686" y="386"/>
                  </a:lnTo>
                  <a:lnTo>
                    <a:pt x="1668" y="370"/>
                  </a:lnTo>
                  <a:lnTo>
                    <a:pt x="1668" y="370"/>
                  </a:lnTo>
                  <a:lnTo>
                    <a:pt x="1646" y="352"/>
                  </a:lnTo>
                  <a:lnTo>
                    <a:pt x="1622" y="336"/>
                  </a:lnTo>
                  <a:lnTo>
                    <a:pt x="1596" y="322"/>
                  </a:lnTo>
                  <a:lnTo>
                    <a:pt x="1570" y="310"/>
                  </a:lnTo>
                  <a:lnTo>
                    <a:pt x="1542" y="300"/>
                  </a:lnTo>
                  <a:lnTo>
                    <a:pt x="1512" y="292"/>
                  </a:lnTo>
                  <a:lnTo>
                    <a:pt x="1482" y="288"/>
                  </a:lnTo>
                  <a:lnTo>
                    <a:pt x="1452" y="286"/>
                  </a:lnTo>
                  <a:lnTo>
                    <a:pt x="1452" y="286"/>
                  </a:lnTo>
                  <a:lnTo>
                    <a:pt x="1430" y="288"/>
                  </a:lnTo>
                  <a:lnTo>
                    <a:pt x="1408" y="290"/>
                  </a:lnTo>
                  <a:lnTo>
                    <a:pt x="1388" y="294"/>
                  </a:lnTo>
                  <a:lnTo>
                    <a:pt x="1368" y="298"/>
                  </a:lnTo>
                  <a:lnTo>
                    <a:pt x="1348" y="304"/>
                  </a:lnTo>
                  <a:lnTo>
                    <a:pt x="1328" y="312"/>
                  </a:lnTo>
                  <a:lnTo>
                    <a:pt x="1310" y="320"/>
                  </a:lnTo>
                  <a:lnTo>
                    <a:pt x="1292" y="330"/>
                  </a:lnTo>
                  <a:lnTo>
                    <a:pt x="1292" y="330"/>
                  </a:lnTo>
                  <a:lnTo>
                    <a:pt x="1278" y="298"/>
                  </a:lnTo>
                  <a:lnTo>
                    <a:pt x="1262" y="268"/>
                  </a:lnTo>
                  <a:lnTo>
                    <a:pt x="1244" y="240"/>
                  </a:lnTo>
                  <a:lnTo>
                    <a:pt x="1226" y="212"/>
                  </a:lnTo>
                  <a:lnTo>
                    <a:pt x="1204" y="186"/>
                  </a:lnTo>
                  <a:lnTo>
                    <a:pt x="1182" y="160"/>
                  </a:lnTo>
                  <a:lnTo>
                    <a:pt x="1158" y="138"/>
                  </a:lnTo>
                  <a:lnTo>
                    <a:pt x="1134" y="116"/>
                  </a:lnTo>
                  <a:lnTo>
                    <a:pt x="1134" y="116"/>
                  </a:lnTo>
                  <a:lnTo>
                    <a:pt x="1098" y="90"/>
                  </a:lnTo>
                  <a:lnTo>
                    <a:pt x="1062" y="66"/>
                  </a:lnTo>
                  <a:lnTo>
                    <a:pt x="1022" y="48"/>
                  </a:lnTo>
                  <a:lnTo>
                    <a:pt x="982" y="30"/>
                  </a:lnTo>
                  <a:lnTo>
                    <a:pt x="940" y="18"/>
                  </a:lnTo>
                  <a:lnTo>
                    <a:pt x="896" y="8"/>
                  </a:lnTo>
                  <a:lnTo>
                    <a:pt x="850" y="2"/>
                  </a:lnTo>
                  <a:lnTo>
                    <a:pt x="804" y="0"/>
                  </a:lnTo>
                  <a:lnTo>
                    <a:pt x="804" y="0"/>
                  </a:lnTo>
                  <a:lnTo>
                    <a:pt x="778" y="0"/>
                  </a:lnTo>
                  <a:lnTo>
                    <a:pt x="752" y="2"/>
                  </a:lnTo>
                  <a:lnTo>
                    <a:pt x="724" y="6"/>
                  </a:lnTo>
                  <a:lnTo>
                    <a:pt x="700" y="10"/>
                  </a:lnTo>
                  <a:lnTo>
                    <a:pt x="674" y="16"/>
                  </a:lnTo>
                  <a:lnTo>
                    <a:pt x="650" y="24"/>
                  </a:lnTo>
                  <a:lnTo>
                    <a:pt x="624" y="32"/>
                  </a:lnTo>
                  <a:lnTo>
                    <a:pt x="600" y="40"/>
                  </a:lnTo>
                  <a:lnTo>
                    <a:pt x="578" y="52"/>
                  </a:lnTo>
                  <a:lnTo>
                    <a:pt x="556" y="62"/>
                  </a:lnTo>
                  <a:lnTo>
                    <a:pt x="534" y="76"/>
                  </a:lnTo>
                  <a:lnTo>
                    <a:pt x="512" y="90"/>
                  </a:lnTo>
                  <a:lnTo>
                    <a:pt x="492" y="104"/>
                  </a:lnTo>
                  <a:lnTo>
                    <a:pt x="472" y="120"/>
                  </a:lnTo>
                  <a:lnTo>
                    <a:pt x="452" y="136"/>
                  </a:lnTo>
                  <a:lnTo>
                    <a:pt x="434" y="152"/>
                  </a:lnTo>
                  <a:lnTo>
                    <a:pt x="434" y="152"/>
                  </a:lnTo>
                  <a:lnTo>
                    <a:pt x="418" y="172"/>
                  </a:lnTo>
                  <a:lnTo>
                    <a:pt x="400" y="190"/>
                  </a:lnTo>
                  <a:lnTo>
                    <a:pt x="386" y="210"/>
                  </a:lnTo>
                  <a:lnTo>
                    <a:pt x="370" y="230"/>
                  </a:lnTo>
                  <a:lnTo>
                    <a:pt x="356" y="252"/>
                  </a:lnTo>
                  <a:lnTo>
                    <a:pt x="344" y="274"/>
                  </a:lnTo>
                  <a:lnTo>
                    <a:pt x="332" y="296"/>
                  </a:lnTo>
                  <a:lnTo>
                    <a:pt x="322" y="320"/>
                  </a:lnTo>
                  <a:lnTo>
                    <a:pt x="312" y="344"/>
                  </a:lnTo>
                  <a:lnTo>
                    <a:pt x="304" y="368"/>
                  </a:lnTo>
                  <a:lnTo>
                    <a:pt x="298" y="392"/>
                  </a:lnTo>
                  <a:lnTo>
                    <a:pt x="292" y="418"/>
                  </a:lnTo>
                  <a:lnTo>
                    <a:pt x="288" y="444"/>
                  </a:lnTo>
                  <a:lnTo>
                    <a:pt x="284" y="470"/>
                  </a:lnTo>
                  <a:lnTo>
                    <a:pt x="282" y="496"/>
                  </a:lnTo>
                  <a:lnTo>
                    <a:pt x="282" y="524"/>
                  </a:lnTo>
                  <a:lnTo>
                    <a:pt x="282" y="524"/>
                  </a:lnTo>
                  <a:lnTo>
                    <a:pt x="282" y="558"/>
                  </a:lnTo>
                  <a:lnTo>
                    <a:pt x="282" y="558"/>
                  </a:lnTo>
                  <a:lnTo>
                    <a:pt x="254" y="570"/>
                  </a:lnTo>
                  <a:lnTo>
                    <a:pt x="228" y="584"/>
                  </a:lnTo>
                  <a:lnTo>
                    <a:pt x="202" y="600"/>
                  </a:lnTo>
                  <a:lnTo>
                    <a:pt x="178" y="618"/>
                  </a:lnTo>
                  <a:lnTo>
                    <a:pt x="154" y="636"/>
                  </a:lnTo>
                  <a:lnTo>
                    <a:pt x="132" y="656"/>
                  </a:lnTo>
                  <a:lnTo>
                    <a:pt x="112" y="678"/>
                  </a:lnTo>
                  <a:lnTo>
                    <a:pt x="92" y="700"/>
                  </a:lnTo>
                  <a:lnTo>
                    <a:pt x="92" y="700"/>
                  </a:lnTo>
                  <a:lnTo>
                    <a:pt x="72" y="730"/>
                  </a:lnTo>
                  <a:lnTo>
                    <a:pt x="54" y="760"/>
                  </a:lnTo>
                  <a:lnTo>
                    <a:pt x="38" y="792"/>
                  </a:lnTo>
                  <a:lnTo>
                    <a:pt x="24" y="826"/>
                  </a:lnTo>
                  <a:lnTo>
                    <a:pt x="14" y="862"/>
                  </a:lnTo>
                  <a:lnTo>
                    <a:pt x="6" y="898"/>
                  </a:lnTo>
                  <a:lnTo>
                    <a:pt x="0" y="934"/>
                  </a:lnTo>
                  <a:lnTo>
                    <a:pt x="0" y="972"/>
                  </a:lnTo>
                  <a:lnTo>
                    <a:pt x="0" y="972"/>
                  </a:lnTo>
                  <a:lnTo>
                    <a:pt x="0" y="972"/>
                  </a:lnTo>
                  <a:lnTo>
                    <a:pt x="0" y="1346"/>
                  </a:lnTo>
                  <a:lnTo>
                    <a:pt x="0" y="1346"/>
                  </a:lnTo>
                  <a:lnTo>
                    <a:pt x="0" y="1362"/>
                  </a:lnTo>
                  <a:lnTo>
                    <a:pt x="6" y="1376"/>
                  </a:lnTo>
                  <a:lnTo>
                    <a:pt x="12" y="1390"/>
                  </a:lnTo>
                  <a:lnTo>
                    <a:pt x="22" y="1402"/>
                  </a:lnTo>
                  <a:lnTo>
                    <a:pt x="34" y="1410"/>
                  </a:lnTo>
                  <a:lnTo>
                    <a:pt x="48" y="1418"/>
                  </a:lnTo>
                  <a:lnTo>
                    <a:pt x="62" y="1422"/>
                  </a:lnTo>
                  <a:lnTo>
                    <a:pt x="78" y="1424"/>
                  </a:lnTo>
                  <a:lnTo>
                    <a:pt x="2064" y="1424"/>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3991" y="2785"/>
              <a:ext cx="424" cy="518"/>
            </a:xfrm>
            <a:custGeom>
              <a:avLst/>
              <a:gdLst>
                <a:gd name="T0" fmla="*/ 414 w 424"/>
                <a:gd name="T1" fmla="*/ 0 h 518"/>
                <a:gd name="T2" fmla="*/ 0 w 424"/>
                <a:gd name="T3" fmla="*/ 288 h 518"/>
                <a:gd name="T4" fmla="*/ 424 w 424"/>
                <a:gd name="T5" fmla="*/ 518 h 518"/>
              </a:gdLst>
              <a:ahLst/>
              <a:cxnLst>
                <a:cxn ang="0">
                  <a:pos x="T0" y="T1"/>
                </a:cxn>
                <a:cxn ang="0">
                  <a:pos x="T2" y="T3"/>
                </a:cxn>
                <a:cxn ang="0">
                  <a:pos x="T4" y="T5"/>
                </a:cxn>
              </a:cxnLst>
              <a:rect l="0" t="0" r="r" b="b"/>
              <a:pathLst>
                <a:path w="424" h="518">
                  <a:moveTo>
                    <a:pt x="414" y="0"/>
                  </a:moveTo>
                  <a:lnTo>
                    <a:pt x="0" y="288"/>
                  </a:lnTo>
                  <a:lnTo>
                    <a:pt x="424" y="518"/>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281" y="2891"/>
              <a:ext cx="718" cy="316"/>
            </a:xfrm>
            <a:custGeom>
              <a:avLst/>
              <a:gdLst>
                <a:gd name="T0" fmla="*/ 0 w 718"/>
                <a:gd name="T1" fmla="*/ 316 h 316"/>
                <a:gd name="T2" fmla="*/ 718 w 718"/>
                <a:gd name="T3" fmla="*/ 196 h 316"/>
                <a:gd name="T4" fmla="*/ 290 w 718"/>
                <a:gd name="T5" fmla="*/ 0 h 316"/>
              </a:gdLst>
              <a:ahLst/>
              <a:cxnLst>
                <a:cxn ang="0">
                  <a:pos x="T0" y="T1"/>
                </a:cxn>
                <a:cxn ang="0">
                  <a:pos x="T2" y="T3"/>
                </a:cxn>
                <a:cxn ang="0">
                  <a:pos x="T4" y="T5"/>
                </a:cxn>
              </a:cxnLst>
              <a:rect l="0" t="0" r="r" b="b"/>
              <a:pathLst>
                <a:path w="718" h="316">
                  <a:moveTo>
                    <a:pt x="0" y="316"/>
                  </a:moveTo>
                  <a:lnTo>
                    <a:pt x="718" y="196"/>
                  </a:lnTo>
                  <a:lnTo>
                    <a:pt x="29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6047" y="1669"/>
              <a:ext cx="166" cy="1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6047" y="1669"/>
              <a:ext cx="166" cy="166"/>
            </a:xfrm>
            <a:custGeom>
              <a:avLst/>
              <a:gdLst>
                <a:gd name="T0" fmla="*/ 122 w 166"/>
                <a:gd name="T1" fmla="*/ 96 h 166"/>
                <a:gd name="T2" fmla="*/ 122 w 166"/>
                <a:gd name="T3" fmla="*/ 80 h 166"/>
                <a:gd name="T4" fmla="*/ 50 w 166"/>
                <a:gd name="T5" fmla="*/ 80 h 166"/>
                <a:gd name="T6" fmla="*/ 50 w 166"/>
                <a:gd name="T7" fmla="*/ 56 h 166"/>
                <a:gd name="T8" fmla="*/ 122 w 166"/>
                <a:gd name="T9" fmla="*/ 56 h 166"/>
                <a:gd name="T10" fmla="*/ 122 w 166"/>
                <a:gd name="T11" fmla="*/ 40 h 166"/>
                <a:gd name="T12" fmla="*/ 166 w 166"/>
                <a:gd name="T13" fmla="*/ 68 h 166"/>
                <a:gd name="T14" fmla="*/ 166 w 166"/>
                <a:gd name="T15" fmla="*/ 0 h 166"/>
                <a:gd name="T16" fmla="*/ 0 w 166"/>
                <a:gd name="T17" fmla="*/ 0 h 166"/>
                <a:gd name="T18" fmla="*/ 0 w 166"/>
                <a:gd name="T19" fmla="*/ 98 h 166"/>
                <a:gd name="T20" fmla="*/ 44 w 166"/>
                <a:gd name="T21" fmla="*/ 70 h 166"/>
                <a:gd name="T22" fmla="*/ 44 w 166"/>
                <a:gd name="T23" fmla="*/ 86 h 166"/>
                <a:gd name="T24" fmla="*/ 114 w 166"/>
                <a:gd name="T25" fmla="*/ 86 h 166"/>
                <a:gd name="T26" fmla="*/ 114 w 166"/>
                <a:gd name="T27" fmla="*/ 110 h 166"/>
                <a:gd name="T28" fmla="*/ 44 w 166"/>
                <a:gd name="T29" fmla="*/ 110 h 166"/>
                <a:gd name="T30" fmla="*/ 44 w 166"/>
                <a:gd name="T31" fmla="*/ 126 h 166"/>
                <a:gd name="T32" fmla="*/ 0 w 166"/>
                <a:gd name="T33" fmla="*/ 100 h 166"/>
                <a:gd name="T34" fmla="*/ 0 w 166"/>
                <a:gd name="T35" fmla="*/ 166 h 166"/>
                <a:gd name="T36" fmla="*/ 166 w 166"/>
                <a:gd name="T37" fmla="*/ 166 h 166"/>
                <a:gd name="T38" fmla="*/ 166 w 166"/>
                <a:gd name="T39" fmla="*/ 70 h 166"/>
                <a:gd name="T40" fmla="*/ 122 w 166"/>
                <a:gd name="T41"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6" h="166">
                  <a:moveTo>
                    <a:pt x="122" y="96"/>
                  </a:moveTo>
                  <a:lnTo>
                    <a:pt x="122" y="80"/>
                  </a:lnTo>
                  <a:lnTo>
                    <a:pt x="50" y="80"/>
                  </a:lnTo>
                  <a:lnTo>
                    <a:pt x="50" y="56"/>
                  </a:lnTo>
                  <a:lnTo>
                    <a:pt x="122" y="56"/>
                  </a:lnTo>
                  <a:lnTo>
                    <a:pt x="122" y="40"/>
                  </a:lnTo>
                  <a:lnTo>
                    <a:pt x="166" y="68"/>
                  </a:lnTo>
                  <a:lnTo>
                    <a:pt x="166" y="0"/>
                  </a:lnTo>
                  <a:lnTo>
                    <a:pt x="0" y="0"/>
                  </a:lnTo>
                  <a:lnTo>
                    <a:pt x="0" y="98"/>
                  </a:lnTo>
                  <a:lnTo>
                    <a:pt x="44" y="70"/>
                  </a:lnTo>
                  <a:lnTo>
                    <a:pt x="44" y="86"/>
                  </a:lnTo>
                  <a:lnTo>
                    <a:pt x="114" y="86"/>
                  </a:lnTo>
                  <a:lnTo>
                    <a:pt x="114" y="110"/>
                  </a:lnTo>
                  <a:lnTo>
                    <a:pt x="44" y="110"/>
                  </a:lnTo>
                  <a:lnTo>
                    <a:pt x="44" y="126"/>
                  </a:lnTo>
                  <a:lnTo>
                    <a:pt x="0" y="100"/>
                  </a:lnTo>
                  <a:lnTo>
                    <a:pt x="0" y="166"/>
                  </a:lnTo>
                  <a:lnTo>
                    <a:pt x="166" y="166"/>
                  </a:lnTo>
                  <a:lnTo>
                    <a:pt x="166" y="70"/>
                  </a:lnTo>
                  <a:lnTo>
                    <a:pt x="122" y="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6951" y="1673"/>
              <a:ext cx="158" cy="158"/>
            </a:xfrm>
            <a:custGeom>
              <a:avLst/>
              <a:gdLst>
                <a:gd name="T0" fmla="*/ 158 w 158"/>
                <a:gd name="T1" fmla="*/ 80 h 158"/>
                <a:gd name="T2" fmla="*/ 158 w 158"/>
                <a:gd name="T3" fmla="*/ 80 h 158"/>
                <a:gd name="T4" fmla="*/ 156 w 158"/>
                <a:gd name="T5" fmla="*/ 96 h 158"/>
                <a:gd name="T6" fmla="*/ 152 w 158"/>
                <a:gd name="T7" fmla="*/ 110 h 158"/>
                <a:gd name="T8" fmla="*/ 144 w 158"/>
                <a:gd name="T9" fmla="*/ 124 h 158"/>
                <a:gd name="T10" fmla="*/ 136 w 158"/>
                <a:gd name="T11" fmla="*/ 136 h 158"/>
                <a:gd name="T12" fmla="*/ 124 w 158"/>
                <a:gd name="T13" fmla="*/ 146 h 158"/>
                <a:gd name="T14" fmla="*/ 110 w 158"/>
                <a:gd name="T15" fmla="*/ 152 h 158"/>
                <a:gd name="T16" fmla="*/ 96 w 158"/>
                <a:gd name="T17" fmla="*/ 158 h 158"/>
                <a:gd name="T18" fmla="*/ 80 w 158"/>
                <a:gd name="T19" fmla="*/ 158 h 158"/>
                <a:gd name="T20" fmla="*/ 80 w 158"/>
                <a:gd name="T21" fmla="*/ 158 h 158"/>
                <a:gd name="T22" fmla="*/ 64 w 158"/>
                <a:gd name="T23" fmla="*/ 158 h 158"/>
                <a:gd name="T24" fmla="*/ 48 w 158"/>
                <a:gd name="T25" fmla="*/ 152 h 158"/>
                <a:gd name="T26" fmla="*/ 34 w 158"/>
                <a:gd name="T27" fmla="*/ 146 h 158"/>
                <a:gd name="T28" fmla="*/ 24 w 158"/>
                <a:gd name="T29" fmla="*/ 136 h 158"/>
                <a:gd name="T30" fmla="*/ 14 w 158"/>
                <a:gd name="T31" fmla="*/ 124 h 158"/>
                <a:gd name="T32" fmla="*/ 6 w 158"/>
                <a:gd name="T33" fmla="*/ 110 h 158"/>
                <a:gd name="T34" fmla="*/ 2 w 158"/>
                <a:gd name="T35" fmla="*/ 96 h 158"/>
                <a:gd name="T36" fmla="*/ 0 w 158"/>
                <a:gd name="T37" fmla="*/ 80 h 158"/>
                <a:gd name="T38" fmla="*/ 0 w 158"/>
                <a:gd name="T39" fmla="*/ 80 h 158"/>
                <a:gd name="T40" fmla="*/ 2 w 158"/>
                <a:gd name="T41" fmla="*/ 64 h 158"/>
                <a:gd name="T42" fmla="*/ 6 w 158"/>
                <a:gd name="T43" fmla="*/ 48 h 158"/>
                <a:gd name="T44" fmla="*/ 14 w 158"/>
                <a:gd name="T45" fmla="*/ 36 h 158"/>
                <a:gd name="T46" fmla="*/ 24 w 158"/>
                <a:gd name="T47" fmla="*/ 24 h 158"/>
                <a:gd name="T48" fmla="*/ 34 w 158"/>
                <a:gd name="T49" fmla="*/ 14 h 158"/>
                <a:gd name="T50" fmla="*/ 48 w 158"/>
                <a:gd name="T51" fmla="*/ 6 h 158"/>
                <a:gd name="T52" fmla="*/ 64 w 158"/>
                <a:gd name="T53" fmla="*/ 2 h 158"/>
                <a:gd name="T54" fmla="*/ 80 w 158"/>
                <a:gd name="T55" fmla="*/ 0 h 158"/>
                <a:gd name="T56" fmla="*/ 80 w 158"/>
                <a:gd name="T57" fmla="*/ 0 h 158"/>
                <a:gd name="T58" fmla="*/ 96 w 158"/>
                <a:gd name="T59" fmla="*/ 2 h 158"/>
                <a:gd name="T60" fmla="*/ 110 w 158"/>
                <a:gd name="T61" fmla="*/ 6 h 158"/>
                <a:gd name="T62" fmla="*/ 124 w 158"/>
                <a:gd name="T63" fmla="*/ 14 h 158"/>
                <a:gd name="T64" fmla="*/ 136 w 158"/>
                <a:gd name="T65" fmla="*/ 24 h 158"/>
                <a:gd name="T66" fmla="*/ 144 w 158"/>
                <a:gd name="T67" fmla="*/ 36 h 158"/>
                <a:gd name="T68" fmla="*/ 152 w 158"/>
                <a:gd name="T69" fmla="*/ 48 h 158"/>
                <a:gd name="T70" fmla="*/ 156 w 158"/>
                <a:gd name="T71" fmla="*/ 64 h 158"/>
                <a:gd name="T72" fmla="*/ 158 w 158"/>
                <a:gd name="T73" fmla="*/ 80 h 158"/>
                <a:gd name="T74" fmla="*/ 158 w 158"/>
                <a:gd name="T75" fmla="*/ 8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58">
                  <a:moveTo>
                    <a:pt x="158" y="80"/>
                  </a:moveTo>
                  <a:lnTo>
                    <a:pt x="158" y="80"/>
                  </a:lnTo>
                  <a:lnTo>
                    <a:pt x="156" y="96"/>
                  </a:lnTo>
                  <a:lnTo>
                    <a:pt x="152" y="110"/>
                  </a:lnTo>
                  <a:lnTo>
                    <a:pt x="144" y="124"/>
                  </a:lnTo>
                  <a:lnTo>
                    <a:pt x="136" y="136"/>
                  </a:lnTo>
                  <a:lnTo>
                    <a:pt x="124" y="146"/>
                  </a:lnTo>
                  <a:lnTo>
                    <a:pt x="110" y="152"/>
                  </a:lnTo>
                  <a:lnTo>
                    <a:pt x="96" y="158"/>
                  </a:lnTo>
                  <a:lnTo>
                    <a:pt x="80" y="158"/>
                  </a:lnTo>
                  <a:lnTo>
                    <a:pt x="80" y="158"/>
                  </a:lnTo>
                  <a:lnTo>
                    <a:pt x="64" y="158"/>
                  </a:lnTo>
                  <a:lnTo>
                    <a:pt x="48" y="152"/>
                  </a:lnTo>
                  <a:lnTo>
                    <a:pt x="34" y="146"/>
                  </a:lnTo>
                  <a:lnTo>
                    <a:pt x="24" y="136"/>
                  </a:lnTo>
                  <a:lnTo>
                    <a:pt x="14" y="124"/>
                  </a:lnTo>
                  <a:lnTo>
                    <a:pt x="6" y="110"/>
                  </a:lnTo>
                  <a:lnTo>
                    <a:pt x="2" y="96"/>
                  </a:lnTo>
                  <a:lnTo>
                    <a:pt x="0" y="80"/>
                  </a:lnTo>
                  <a:lnTo>
                    <a:pt x="0" y="80"/>
                  </a:lnTo>
                  <a:lnTo>
                    <a:pt x="2" y="64"/>
                  </a:lnTo>
                  <a:lnTo>
                    <a:pt x="6" y="48"/>
                  </a:lnTo>
                  <a:lnTo>
                    <a:pt x="14" y="36"/>
                  </a:lnTo>
                  <a:lnTo>
                    <a:pt x="24" y="24"/>
                  </a:lnTo>
                  <a:lnTo>
                    <a:pt x="34" y="14"/>
                  </a:lnTo>
                  <a:lnTo>
                    <a:pt x="48" y="6"/>
                  </a:lnTo>
                  <a:lnTo>
                    <a:pt x="64" y="2"/>
                  </a:lnTo>
                  <a:lnTo>
                    <a:pt x="80" y="0"/>
                  </a:lnTo>
                  <a:lnTo>
                    <a:pt x="80" y="0"/>
                  </a:lnTo>
                  <a:lnTo>
                    <a:pt x="96" y="2"/>
                  </a:lnTo>
                  <a:lnTo>
                    <a:pt x="110" y="6"/>
                  </a:lnTo>
                  <a:lnTo>
                    <a:pt x="124" y="14"/>
                  </a:lnTo>
                  <a:lnTo>
                    <a:pt x="136" y="24"/>
                  </a:lnTo>
                  <a:lnTo>
                    <a:pt x="144" y="36"/>
                  </a:lnTo>
                  <a:lnTo>
                    <a:pt x="152" y="48"/>
                  </a:lnTo>
                  <a:lnTo>
                    <a:pt x="156" y="64"/>
                  </a:lnTo>
                  <a:lnTo>
                    <a:pt x="158" y="80"/>
                  </a:lnTo>
                  <a:lnTo>
                    <a:pt x="158"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953" y="1675"/>
              <a:ext cx="156" cy="156"/>
            </a:xfrm>
            <a:custGeom>
              <a:avLst/>
              <a:gdLst>
                <a:gd name="T0" fmla="*/ 98 w 156"/>
                <a:gd name="T1" fmla="*/ 36 h 156"/>
                <a:gd name="T2" fmla="*/ 88 w 156"/>
                <a:gd name="T3" fmla="*/ 60 h 156"/>
                <a:gd name="T4" fmla="*/ 66 w 156"/>
                <a:gd name="T5" fmla="*/ 36 h 156"/>
                <a:gd name="T6" fmla="*/ 78 w 156"/>
                <a:gd name="T7" fmla="*/ 0 h 156"/>
                <a:gd name="T8" fmla="*/ 62 w 156"/>
                <a:gd name="T9" fmla="*/ 0 h 156"/>
                <a:gd name="T10" fmla="*/ 36 w 156"/>
                <a:gd name="T11" fmla="*/ 10 h 156"/>
                <a:gd name="T12" fmla="*/ 16 w 156"/>
                <a:gd name="T13" fmla="*/ 28 h 156"/>
                <a:gd name="T14" fmla="*/ 2 w 156"/>
                <a:gd name="T15" fmla="*/ 52 h 156"/>
                <a:gd name="T16" fmla="*/ 22 w 156"/>
                <a:gd name="T17" fmla="*/ 66 h 156"/>
                <a:gd name="T18" fmla="*/ 58 w 156"/>
                <a:gd name="T19" fmla="*/ 78 h 156"/>
                <a:gd name="T20" fmla="*/ 22 w 156"/>
                <a:gd name="T21" fmla="*/ 90 h 156"/>
                <a:gd name="T22" fmla="*/ 0 w 156"/>
                <a:gd name="T23" fmla="*/ 90 h 156"/>
                <a:gd name="T24" fmla="*/ 8 w 156"/>
                <a:gd name="T25" fmla="*/ 116 h 156"/>
                <a:gd name="T26" fmla="*/ 26 w 156"/>
                <a:gd name="T27" fmla="*/ 138 h 156"/>
                <a:gd name="T28" fmla="*/ 48 w 156"/>
                <a:gd name="T29" fmla="*/ 152 h 156"/>
                <a:gd name="T30" fmla="*/ 78 w 156"/>
                <a:gd name="T31" fmla="*/ 156 h 156"/>
                <a:gd name="T32" fmla="*/ 66 w 156"/>
                <a:gd name="T33" fmla="*/ 120 h 156"/>
                <a:gd name="T34" fmla="*/ 88 w 156"/>
                <a:gd name="T35" fmla="*/ 96 h 156"/>
                <a:gd name="T36" fmla="*/ 98 w 156"/>
                <a:gd name="T37" fmla="*/ 120 h 156"/>
                <a:gd name="T38" fmla="*/ 78 w 156"/>
                <a:gd name="T39" fmla="*/ 156 h 156"/>
                <a:gd name="T40" fmla="*/ 106 w 156"/>
                <a:gd name="T41" fmla="*/ 152 h 156"/>
                <a:gd name="T42" fmla="*/ 130 w 156"/>
                <a:gd name="T43" fmla="*/ 138 h 156"/>
                <a:gd name="T44" fmla="*/ 146 w 156"/>
                <a:gd name="T45" fmla="*/ 116 h 156"/>
                <a:gd name="T46" fmla="*/ 156 w 156"/>
                <a:gd name="T47" fmla="*/ 90 h 156"/>
                <a:gd name="T48" fmla="*/ 134 w 156"/>
                <a:gd name="T49" fmla="*/ 100 h 156"/>
                <a:gd name="T50" fmla="*/ 134 w 156"/>
                <a:gd name="T51" fmla="*/ 56 h 156"/>
                <a:gd name="T52" fmla="*/ 156 w 156"/>
                <a:gd name="T53" fmla="*/ 66 h 156"/>
                <a:gd name="T54" fmla="*/ 152 w 156"/>
                <a:gd name="T55" fmla="*/ 52 h 156"/>
                <a:gd name="T56" fmla="*/ 138 w 156"/>
                <a:gd name="T57" fmla="*/ 28 h 156"/>
                <a:gd name="T58" fmla="*/ 118 w 156"/>
                <a:gd name="T59" fmla="*/ 10 h 156"/>
                <a:gd name="T60" fmla="*/ 92 w 156"/>
                <a:gd name="T61" fmla="*/ 0 h 156"/>
                <a:gd name="T62" fmla="*/ 78 w 156"/>
                <a:gd name="T6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56">
                  <a:moveTo>
                    <a:pt x="78" y="0"/>
                  </a:moveTo>
                  <a:lnTo>
                    <a:pt x="98" y="36"/>
                  </a:lnTo>
                  <a:lnTo>
                    <a:pt x="88" y="36"/>
                  </a:lnTo>
                  <a:lnTo>
                    <a:pt x="88" y="60"/>
                  </a:lnTo>
                  <a:lnTo>
                    <a:pt x="66" y="60"/>
                  </a:lnTo>
                  <a:lnTo>
                    <a:pt x="66" y="36"/>
                  </a:lnTo>
                  <a:lnTo>
                    <a:pt x="56" y="36"/>
                  </a:lnTo>
                  <a:lnTo>
                    <a:pt x="78" y="0"/>
                  </a:lnTo>
                  <a:lnTo>
                    <a:pt x="78" y="0"/>
                  </a:lnTo>
                  <a:lnTo>
                    <a:pt x="62" y="0"/>
                  </a:lnTo>
                  <a:lnTo>
                    <a:pt x="48" y="4"/>
                  </a:lnTo>
                  <a:lnTo>
                    <a:pt x="36" y="10"/>
                  </a:lnTo>
                  <a:lnTo>
                    <a:pt x="26" y="18"/>
                  </a:lnTo>
                  <a:lnTo>
                    <a:pt x="16" y="28"/>
                  </a:lnTo>
                  <a:lnTo>
                    <a:pt x="8" y="40"/>
                  </a:lnTo>
                  <a:lnTo>
                    <a:pt x="2" y="52"/>
                  </a:lnTo>
                  <a:lnTo>
                    <a:pt x="0" y="66"/>
                  </a:lnTo>
                  <a:lnTo>
                    <a:pt x="22" y="66"/>
                  </a:lnTo>
                  <a:lnTo>
                    <a:pt x="22" y="56"/>
                  </a:lnTo>
                  <a:lnTo>
                    <a:pt x="58" y="78"/>
                  </a:lnTo>
                  <a:lnTo>
                    <a:pt x="22" y="100"/>
                  </a:lnTo>
                  <a:lnTo>
                    <a:pt x="22" y="90"/>
                  </a:lnTo>
                  <a:lnTo>
                    <a:pt x="0" y="90"/>
                  </a:lnTo>
                  <a:lnTo>
                    <a:pt x="0" y="90"/>
                  </a:lnTo>
                  <a:lnTo>
                    <a:pt x="2" y="104"/>
                  </a:lnTo>
                  <a:lnTo>
                    <a:pt x="8" y="116"/>
                  </a:lnTo>
                  <a:lnTo>
                    <a:pt x="16" y="128"/>
                  </a:lnTo>
                  <a:lnTo>
                    <a:pt x="26" y="138"/>
                  </a:lnTo>
                  <a:lnTo>
                    <a:pt x="36" y="146"/>
                  </a:lnTo>
                  <a:lnTo>
                    <a:pt x="48" y="152"/>
                  </a:lnTo>
                  <a:lnTo>
                    <a:pt x="62" y="156"/>
                  </a:lnTo>
                  <a:lnTo>
                    <a:pt x="78" y="156"/>
                  </a:lnTo>
                  <a:lnTo>
                    <a:pt x="56" y="120"/>
                  </a:lnTo>
                  <a:lnTo>
                    <a:pt x="66" y="120"/>
                  </a:lnTo>
                  <a:lnTo>
                    <a:pt x="66" y="96"/>
                  </a:lnTo>
                  <a:lnTo>
                    <a:pt x="88" y="96"/>
                  </a:lnTo>
                  <a:lnTo>
                    <a:pt x="88" y="120"/>
                  </a:lnTo>
                  <a:lnTo>
                    <a:pt x="98" y="120"/>
                  </a:lnTo>
                  <a:lnTo>
                    <a:pt x="78" y="156"/>
                  </a:lnTo>
                  <a:lnTo>
                    <a:pt x="78" y="156"/>
                  </a:lnTo>
                  <a:lnTo>
                    <a:pt x="92" y="156"/>
                  </a:lnTo>
                  <a:lnTo>
                    <a:pt x="106" y="152"/>
                  </a:lnTo>
                  <a:lnTo>
                    <a:pt x="118" y="146"/>
                  </a:lnTo>
                  <a:lnTo>
                    <a:pt x="130" y="138"/>
                  </a:lnTo>
                  <a:lnTo>
                    <a:pt x="138" y="128"/>
                  </a:lnTo>
                  <a:lnTo>
                    <a:pt x="146" y="116"/>
                  </a:lnTo>
                  <a:lnTo>
                    <a:pt x="152" y="104"/>
                  </a:lnTo>
                  <a:lnTo>
                    <a:pt x="156" y="90"/>
                  </a:lnTo>
                  <a:lnTo>
                    <a:pt x="134" y="90"/>
                  </a:lnTo>
                  <a:lnTo>
                    <a:pt x="134" y="100"/>
                  </a:lnTo>
                  <a:lnTo>
                    <a:pt x="96" y="78"/>
                  </a:lnTo>
                  <a:lnTo>
                    <a:pt x="134" y="56"/>
                  </a:lnTo>
                  <a:lnTo>
                    <a:pt x="134" y="66"/>
                  </a:lnTo>
                  <a:lnTo>
                    <a:pt x="156" y="66"/>
                  </a:lnTo>
                  <a:lnTo>
                    <a:pt x="156" y="66"/>
                  </a:lnTo>
                  <a:lnTo>
                    <a:pt x="152" y="52"/>
                  </a:lnTo>
                  <a:lnTo>
                    <a:pt x="146" y="40"/>
                  </a:lnTo>
                  <a:lnTo>
                    <a:pt x="138" y="28"/>
                  </a:lnTo>
                  <a:lnTo>
                    <a:pt x="130" y="18"/>
                  </a:lnTo>
                  <a:lnTo>
                    <a:pt x="118" y="10"/>
                  </a:lnTo>
                  <a:lnTo>
                    <a:pt x="106" y="4"/>
                  </a:lnTo>
                  <a:lnTo>
                    <a:pt x="92" y="0"/>
                  </a:lnTo>
                  <a:lnTo>
                    <a:pt x="78" y="0"/>
                  </a:lnTo>
                  <a:lnTo>
                    <a:pt x="7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6537" y="2125"/>
              <a:ext cx="78" cy="1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537" y="2125"/>
              <a:ext cx="78" cy="166"/>
            </a:xfrm>
            <a:custGeom>
              <a:avLst/>
              <a:gdLst>
                <a:gd name="T0" fmla="*/ 0 w 78"/>
                <a:gd name="T1" fmla="*/ 0 h 166"/>
                <a:gd name="T2" fmla="*/ 0 w 78"/>
                <a:gd name="T3" fmla="*/ 166 h 166"/>
                <a:gd name="T4" fmla="*/ 78 w 78"/>
                <a:gd name="T5" fmla="*/ 166 h 166"/>
                <a:gd name="T6" fmla="*/ 78 w 78"/>
                <a:gd name="T7" fmla="*/ 0 h 166"/>
                <a:gd name="T8" fmla="*/ 0 w 78"/>
                <a:gd name="T9" fmla="*/ 0 h 166"/>
                <a:gd name="T10" fmla="*/ 38 w 78"/>
                <a:gd name="T11" fmla="*/ 144 h 166"/>
                <a:gd name="T12" fmla="*/ 38 w 78"/>
                <a:gd name="T13" fmla="*/ 144 h 166"/>
                <a:gd name="T14" fmla="*/ 34 w 78"/>
                <a:gd name="T15" fmla="*/ 142 h 166"/>
                <a:gd name="T16" fmla="*/ 30 w 78"/>
                <a:gd name="T17" fmla="*/ 140 h 166"/>
                <a:gd name="T18" fmla="*/ 28 w 78"/>
                <a:gd name="T19" fmla="*/ 136 h 166"/>
                <a:gd name="T20" fmla="*/ 26 w 78"/>
                <a:gd name="T21" fmla="*/ 132 h 166"/>
                <a:gd name="T22" fmla="*/ 26 w 78"/>
                <a:gd name="T23" fmla="*/ 132 h 166"/>
                <a:gd name="T24" fmla="*/ 28 w 78"/>
                <a:gd name="T25" fmla="*/ 126 h 166"/>
                <a:gd name="T26" fmla="*/ 34 w 78"/>
                <a:gd name="T27" fmla="*/ 122 h 166"/>
                <a:gd name="T28" fmla="*/ 34 w 78"/>
                <a:gd name="T29" fmla="*/ 128 h 166"/>
                <a:gd name="T30" fmla="*/ 34 w 78"/>
                <a:gd name="T31" fmla="*/ 128 h 166"/>
                <a:gd name="T32" fmla="*/ 32 w 78"/>
                <a:gd name="T33" fmla="*/ 132 h 166"/>
                <a:gd name="T34" fmla="*/ 32 w 78"/>
                <a:gd name="T35" fmla="*/ 132 h 166"/>
                <a:gd name="T36" fmla="*/ 34 w 78"/>
                <a:gd name="T37" fmla="*/ 136 h 166"/>
                <a:gd name="T38" fmla="*/ 38 w 78"/>
                <a:gd name="T39" fmla="*/ 138 h 166"/>
                <a:gd name="T40" fmla="*/ 38 w 78"/>
                <a:gd name="T41" fmla="*/ 138 h 166"/>
                <a:gd name="T42" fmla="*/ 42 w 78"/>
                <a:gd name="T43" fmla="*/ 136 h 166"/>
                <a:gd name="T44" fmla="*/ 44 w 78"/>
                <a:gd name="T45" fmla="*/ 132 h 166"/>
                <a:gd name="T46" fmla="*/ 44 w 78"/>
                <a:gd name="T47" fmla="*/ 132 h 166"/>
                <a:gd name="T48" fmla="*/ 42 w 78"/>
                <a:gd name="T49" fmla="*/ 128 h 166"/>
                <a:gd name="T50" fmla="*/ 42 w 78"/>
                <a:gd name="T51" fmla="*/ 122 h 166"/>
                <a:gd name="T52" fmla="*/ 42 w 78"/>
                <a:gd name="T53" fmla="*/ 122 h 166"/>
                <a:gd name="T54" fmla="*/ 46 w 78"/>
                <a:gd name="T55" fmla="*/ 126 h 166"/>
                <a:gd name="T56" fmla="*/ 48 w 78"/>
                <a:gd name="T57" fmla="*/ 132 h 166"/>
                <a:gd name="T58" fmla="*/ 48 w 78"/>
                <a:gd name="T59" fmla="*/ 132 h 166"/>
                <a:gd name="T60" fmla="*/ 48 w 78"/>
                <a:gd name="T61" fmla="*/ 136 h 166"/>
                <a:gd name="T62" fmla="*/ 46 w 78"/>
                <a:gd name="T63" fmla="*/ 140 h 166"/>
                <a:gd name="T64" fmla="*/ 42 w 78"/>
                <a:gd name="T65" fmla="*/ 142 h 166"/>
                <a:gd name="T66" fmla="*/ 38 w 78"/>
                <a:gd name="T67" fmla="*/ 144 h 166"/>
                <a:gd name="T68" fmla="*/ 38 w 78"/>
                <a:gd name="T69" fmla="*/ 144 h 166"/>
                <a:gd name="T70" fmla="*/ 36 w 78"/>
                <a:gd name="T71" fmla="*/ 130 h 166"/>
                <a:gd name="T72" fmla="*/ 36 w 78"/>
                <a:gd name="T73" fmla="*/ 118 h 166"/>
                <a:gd name="T74" fmla="*/ 40 w 78"/>
                <a:gd name="T75" fmla="*/ 118 h 166"/>
                <a:gd name="T76" fmla="*/ 40 w 78"/>
                <a:gd name="T77" fmla="*/ 130 h 166"/>
                <a:gd name="T78" fmla="*/ 36 w 78"/>
                <a:gd name="T79" fmla="*/ 130 h 166"/>
                <a:gd name="T80" fmla="*/ 66 w 78"/>
                <a:gd name="T81" fmla="*/ 42 h 166"/>
                <a:gd name="T82" fmla="*/ 12 w 78"/>
                <a:gd name="T83" fmla="*/ 42 h 166"/>
                <a:gd name="T84" fmla="*/ 12 w 78"/>
                <a:gd name="T85" fmla="*/ 32 h 166"/>
                <a:gd name="T86" fmla="*/ 66 w 78"/>
                <a:gd name="T87" fmla="*/ 32 h 166"/>
                <a:gd name="T88" fmla="*/ 66 w 78"/>
                <a:gd name="T89" fmla="*/ 42 h 166"/>
                <a:gd name="T90" fmla="*/ 66 w 78"/>
                <a:gd name="T91" fmla="*/ 26 h 166"/>
                <a:gd name="T92" fmla="*/ 12 w 78"/>
                <a:gd name="T93" fmla="*/ 26 h 166"/>
                <a:gd name="T94" fmla="*/ 12 w 78"/>
                <a:gd name="T95" fmla="*/ 16 h 166"/>
                <a:gd name="T96" fmla="*/ 66 w 78"/>
                <a:gd name="T97" fmla="*/ 16 h 166"/>
                <a:gd name="T98" fmla="*/ 66 w 78"/>
                <a:gd name="T99" fmla="*/ 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 h="166">
                  <a:moveTo>
                    <a:pt x="0" y="0"/>
                  </a:moveTo>
                  <a:lnTo>
                    <a:pt x="0" y="166"/>
                  </a:lnTo>
                  <a:lnTo>
                    <a:pt x="78" y="166"/>
                  </a:lnTo>
                  <a:lnTo>
                    <a:pt x="78" y="0"/>
                  </a:lnTo>
                  <a:lnTo>
                    <a:pt x="0" y="0"/>
                  </a:lnTo>
                  <a:close/>
                  <a:moveTo>
                    <a:pt x="38" y="144"/>
                  </a:moveTo>
                  <a:lnTo>
                    <a:pt x="38" y="144"/>
                  </a:lnTo>
                  <a:lnTo>
                    <a:pt x="34" y="142"/>
                  </a:lnTo>
                  <a:lnTo>
                    <a:pt x="30" y="140"/>
                  </a:lnTo>
                  <a:lnTo>
                    <a:pt x="28" y="136"/>
                  </a:lnTo>
                  <a:lnTo>
                    <a:pt x="26" y="132"/>
                  </a:lnTo>
                  <a:lnTo>
                    <a:pt x="26" y="132"/>
                  </a:lnTo>
                  <a:lnTo>
                    <a:pt x="28" y="126"/>
                  </a:lnTo>
                  <a:lnTo>
                    <a:pt x="34" y="122"/>
                  </a:lnTo>
                  <a:lnTo>
                    <a:pt x="34" y="128"/>
                  </a:lnTo>
                  <a:lnTo>
                    <a:pt x="34" y="128"/>
                  </a:lnTo>
                  <a:lnTo>
                    <a:pt x="32" y="132"/>
                  </a:lnTo>
                  <a:lnTo>
                    <a:pt x="32" y="132"/>
                  </a:lnTo>
                  <a:lnTo>
                    <a:pt x="34" y="136"/>
                  </a:lnTo>
                  <a:lnTo>
                    <a:pt x="38" y="138"/>
                  </a:lnTo>
                  <a:lnTo>
                    <a:pt x="38" y="138"/>
                  </a:lnTo>
                  <a:lnTo>
                    <a:pt x="42" y="136"/>
                  </a:lnTo>
                  <a:lnTo>
                    <a:pt x="44" y="132"/>
                  </a:lnTo>
                  <a:lnTo>
                    <a:pt x="44" y="132"/>
                  </a:lnTo>
                  <a:lnTo>
                    <a:pt x="42" y="128"/>
                  </a:lnTo>
                  <a:lnTo>
                    <a:pt x="42" y="122"/>
                  </a:lnTo>
                  <a:lnTo>
                    <a:pt x="42" y="122"/>
                  </a:lnTo>
                  <a:lnTo>
                    <a:pt x="46" y="126"/>
                  </a:lnTo>
                  <a:lnTo>
                    <a:pt x="48" y="132"/>
                  </a:lnTo>
                  <a:lnTo>
                    <a:pt x="48" y="132"/>
                  </a:lnTo>
                  <a:lnTo>
                    <a:pt x="48" y="136"/>
                  </a:lnTo>
                  <a:lnTo>
                    <a:pt x="46" y="140"/>
                  </a:lnTo>
                  <a:lnTo>
                    <a:pt x="42" y="142"/>
                  </a:lnTo>
                  <a:lnTo>
                    <a:pt x="38" y="144"/>
                  </a:lnTo>
                  <a:lnTo>
                    <a:pt x="38" y="144"/>
                  </a:lnTo>
                  <a:close/>
                  <a:moveTo>
                    <a:pt x="36" y="130"/>
                  </a:moveTo>
                  <a:lnTo>
                    <a:pt x="36" y="118"/>
                  </a:lnTo>
                  <a:lnTo>
                    <a:pt x="40" y="118"/>
                  </a:lnTo>
                  <a:lnTo>
                    <a:pt x="40" y="130"/>
                  </a:lnTo>
                  <a:lnTo>
                    <a:pt x="36" y="130"/>
                  </a:lnTo>
                  <a:close/>
                  <a:moveTo>
                    <a:pt x="66" y="42"/>
                  </a:moveTo>
                  <a:lnTo>
                    <a:pt x="12" y="42"/>
                  </a:lnTo>
                  <a:lnTo>
                    <a:pt x="12" y="32"/>
                  </a:lnTo>
                  <a:lnTo>
                    <a:pt x="66" y="32"/>
                  </a:lnTo>
                  <a:lnTo>
                    <a:pt x="66" y="42"/>
                  </a:lnTo>
                  <a:close/>
                  <a:moveTo>
                    <a:pt x="66" y="26"/>
                  </a:moveTo>
                  <a:lnTo>
                    <a:pt x="12" y="26"/>
                  </a:lnTo>
                  <a:lnTo>
                    <a:pt x="12" y="16"/>
                  </a:lnTo>
                  <a:lnTo>
                    <a:pt x="66" y="16"/>
                  </a:lnTo>
                  <a:lnTo>
                    <a:pt x="66" y="2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493" y="1213"/>
              <a:ext cx="160" cy="146"/>
            </a:xfrm>
            <a:custGeom>
              <a:avLst/>
              <a:gdLst>
                <a:gd name="T0" fmla="*/ 64 w 160"/>
                <a:gd name="T1" fmla="*/ 136 h 146"/>
                <a:gd name="T2" fmla="*/ 36 w 160"/>
                <a:gd name="T3" fmla="*/ 140 h 146"/>
                <a:gd name="T4" fmla="*/ 36 w 160"/>
                <a:gd name="T5" fmla="*/ 140 h 146"/>
                <a:gd name="T6" fmla="*/ 36 w 160"/>
                <a:gd name="T7" fmla="*/ 140 h 146"/>
                <a:gd name="T8" fmla="*/ 36 w 160"/>
                <a:gd name="T9" fmla="*/ 146 h 146"/>
                <a:gd name="T10" fmla="*/ 36 w 160"/>
                <a:gd name="T11" fmla="*/ 146 h 146"/>
                <a:gd name="T12" fmla="*/ 126 w 160"/>
                <a:gd name="T13" fmla="*/ 146 h 146"/>
                <a:gd name="T14" fmla="*/ 126 w 160"/>
                <a:gd name="T15" fmla="*/ 146 h 146"/>
                <a:gd name="T16" fmla="*/ 126 w 160"/>
                <a:gd name="T17" fmla="*/ 140 h 146"/>
                <a:gd name="T18" fmla="*/ 126 w 160"/>
                <a:gd name="T19" fmla="*/ 140 h 146"/>
                <a:gd name="T20" fmla="*/ 126 w 160"/>
                <a:gd name="T21" fmla="*/ 140 h 146"/>
                <a:gd name="T22" fmla="*/ 98 w 160"/>
                <a:gd name="T23" fmla="*/ 136 h 146"/>
                <a:gd name="T24" fmla="*/ 98 w 160"/>
                <a:gd name="T25" fmla="*/ 108 h 146"/>
                <a:gd name="T26" fmla="*/ 126 w 160"/>
                <a:gd name="T27" fmla="*/ 108 h 146"/>
                <a:gd name="T28" fmla="*/ 160 w 160"/>
                <a:gd name="T29" fmla="*/ 108 h 146"/>
                <a:gd name="T30" fmla="*/ 160 w 160"/>
                <a:gd name="T31" fmla="*/ 102 h 146"/>
                <a:gd name="T32" fmla="*/ 160 w 160"/>
                <a:gd name="T33" fmla="*/ 0 h 146"/>
                <a:gd name="T34" fmla="*/ 126 w 160"/>
                <a:gd name="T35" fmla="*/ 0 h 146"/>
                <a:gd name="T36" fmla="*/ 36 w 160"/>
                <a:gd name="T37" fmla="*/ 0 h 146"/>
                <a:gd name="T38" fmla="*/ 2 w 160"/>
                <a:gd name="T39" fmla="*/ 0 h 146"/>
                <a:gd name="T40" fmla="*/ 0 w 160"/>
                <a:gd name="T41" fmla="*/ 102 h 146"/>
                <a:gd name="T42" fmla="*/ 0 w 160"/>
                <a:gd name="T43" fmla="*/ 108 h 146"/>
                <a:gd name="T44" fmla="*/ 36 w 160"/>
                <a:gd name="T45" fmla="*/ 108 h 146"/>
                <a:gd name="T46" fmla="*/ 64 w 160"/>
                <a:gd name="T47" fmla="*/ 108 h 146"/>
                <a:gd name="T48" fmla="*/ 64 w 160"/>
                <a:gd name="T49"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46">
                  <a:moveTo>
                    <a:pt x="64" y="136"/>
                  </a:moveTo>
                  <a:lnTo>
                    <a:pt x="36" y="140"/>
                  </a:lnTo>
                  <a:lnTo>
                    <a:pt x="36" y="140"/>
                  </a:lnTo>
                  <a:lnTo>
                    <a:pt x="36" y="140"/>
                  </a:lnTo>
                  <a:lnTo>
                    <a:pt x="36" y="146"/>
                  </a:lnTo>
                  <a:lnTo>
                    <a:pt x="36" y="146"/>
                  </a:lnTo>
                  <a:lnTo>
                    <a:pt x="126" y="146"/>
                  </a:lnTo>
                  <a:lnTo>
                    <a:pt x="126" y="146"/>
                  </a:lnTo>
                  <a:lnTo>
                    <a:pt x="126" y="140"/>
                  </a:lnTo>
                  <a:lnTo>
                    <a:pt x="126" y="140"/>
                  </a:lnTo>
                  <a:lnTo>
                    <a:pt x="126" y="140"/>
                  </a:lnTo>
                  <a:lnTo>
                    <a:pt x="98" y="136"/>
                  </a:lnTo>
                  <a:lnTo>
                    <a:pt x="98" y="108"/>
                  </a:lnTo>
                  <a:lnTo>
                    <a:pt x="126" y="108"/>
                  </a:lnTo>
                  <a:lnTo>
                    <a:pt x="160" y="108"/>
                  </a:lnTo>
                  <a:lnTo>
                    <a:pt x="160" y="102"/>
                  </a:lnTo>
                  <a:lnTo>
                    <a:pt x="160" y="0"/>
                  </a:lnTo>
                  <a:lnTo>
                    <a:pt x="126" y="0"/>
                  </a:lnTo>
                  <a:lnTo>
                    <a:pt x="36" y="0"/>
                  </a:lnTo>
                  <a:lnTo>
                    <a:pt x="2" y="0"/>
                  </a:lnTo>
                  <a:lnTo>
                    <a:pt x="0" y="102"/>
                  </a:lnTo>
                  <a:lnTo>
                    <a:pt x="0" y="108"/>
                  </a:lnTo>
                  <a:lnTo>
                    <a:pt x="36" y="108"/>
                  </a:lnTo>
                  <a:lnTo>
                    <a:pt x="64" y="108"/>
                  </a:lnTo>
                  <a:lnTo>
                    <a:pt x="64" y="13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6501" y="1221"/>
              <a:ext cx="146" cy="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493" y="1365"/>
              <a:ext cx="166" cy="34"/>
            </a:xfrm>
            <a:custGeom>
              <a:avLst/>
              <a:gdLst>
                <a:gd name="T0" fmla="*/ 166 w 166"/>
                <a:gd name="T1" fmla="*/ 34 h 34"/>
                <a:gd name="T2" fmla="*/ 0 w 166"/>
                <a:gd name="T3" fmla="*/ 34 h 34"/>
                <a:gd name="T4" fmla="*/ 14 w 166"/>
                <a:gd name="T5" fmla="*/ 0 h 34"/>
                <a:gd name="T6" fmla="*/ 152 w 166"/>
                <a:gd name="T7" fmla="*/ 0 h 34"/>
                <a:gd name="T8" fmla="*/ 166 w 166"/>
                <a:gd name="T9" fmla="*/ 34 h 34"/>
              </a:gdLst>
              <a:ahLst/>
              <a:cxnLst>
                <a:cxn ang="0">
                  <a:pos x="T0" y="T1"/>
                </a:cxn>
                <a:cxn ang="0">
                  <a:pos x="T2" y="T3"/>
                </a:cxn>
                <a:cxn ang="0">
                  <a:pos x="T4" y="T5"/>
                </a:cxn>
                <a:cxn ang="0">
                  <a:pos x="T6" y="T7"/>
                </a:cxn>
                <a:cxn ang="0">
                  <a:pos x="T8" y="T9"/>
                </a:cxn>
              </a:cxnLst>
              <a:rect l="0" t="0" r="r" b="b"/>
              <a:pathLst>
                <a:path w="166" h="34">
                  <a:moveTo>
                    <a:pt x="166" y="34"/>
                  </a:moveTo>
                  <a:lnTo>
                    <a:pt x="0" y="34"/>
                  </a:lnTo>
                  <a:lnTo>
                    <a:pt x="14" y="0"/>
                  </a:lnTo>
                  <a:lnTo>
                    <a:pt x="152" y="0"/>
                  </a:lnTo>
                  <a:lnTo>
                    <a:pt x="166" y="3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6431" y="1607"/>
              <a:ext cx="290" cy="292"/>
            </a:xfrm>
            <a:custGeom>
              <a:avLst/>
              <a:gdLst>
                <a:gd name="T0" fmla="*/ 290 w 290"/>
                <a:gd name="T1" fmla="*/ 146 h 292"/>
                <a:gd name="T2" fmla="*/ 288 w 290"/>
                <a:gd name="T3" fmla="*/ 176 h 292"/>
                <a:gd name="T4" fmla="*/ 280 w 290"/>
                <a:gd name="T5" fmla="*/ 202 h 292"/>
                <a:gd name="T6" fmla="*/ 266 w 290"/>
                <a:gd name="T7" fmla="*/ 226 h 292"/>
                <a:gd name="T8" fmla="*/ 248 w 290"/>
                <a:gd name="T9" fmla="*/ 248 h 292"/>
                <a:gd name="T10" fmla="*/ 226 w 290"/>
                <a:gd name="T11" fmla="*/ 266 h 292"/>
                <a:gd name="T12" fmla="*/ 202 w 290"/>
                <a:gd name="T13" fmla="*/ 280 h 292"/>
                <a:gd name="T14" fmla="*/ 174 w 290"/>
                <a:gd name="T15" fmla="*/ 288 h 292"/>
                <a:gd name="T16" fmla="*/ 146 w 290"/>
                <a:gd name="T17" fmla="*/ 292 h 292"/>
                <a:gd name="T18" fmla="*/ 130 w 290"/>
                <a:gd name="T19" fmla="*/ 290 h 292"/>
                <a:gd name="T20" fmla="*/ 102 w 290"/>
                <a:gd name="T21" fmla="*/ 284 h 292"/>
                <a:gd name="T22" fmla="*/ 76 w 290"/>
                <a:gd name="T23" fmla="*/ 274 h 292"/>
                <a:gd name="T24" fmla="*/ 52 w 290"/>
                <a:gd name="T25" fmla="*/ 258 h 292"/>
                <a:gd name="T26" fmla="*/ 34 w 290"/>
                <a:gd name="T27" fmla="*/ 238 h 292"/>
                <a:gd name="T28" fmla="*/ 18 w 290"/>
                <a:gd name="T29" fmla="*/ 214 h 292"/>
                <a:gd name="T30" fmla="*/ 6 w 290"/>
                <a:gd name="T31" fmla="*/ 188 h 292"/>
                <a:gd name="T32" fmla="*/ 0 w 290"/>
                <a:gd name="T33" fmla="*/ 160 h 292"/>
                <a:gd name="T34" fmla="*/ 0 w 290"/>
                <a:gd name="T35" fmla="*/ 146 h 292"/>
                <a:gd name="T36" fmla="*/ 2 w 290"/>
                <a:gd name="T37" fmla="*/ 116 h 292"/>
                <a:gd name="T38" fmla="*/ 12 w 290"/>
                <a:gd name="T39" fmla="*/ 90 h 292"/>
                <a:gd name="T40" fmla="*/ 24 w 290"/>
                <a:gd name="T41" fmla="*/ 64 h 292"/>
                <a:gd name="T42" fmla="*/ 42 w 290"/>
                <a:gd name="T43" fmla="*/ 44 h 292"/>
                <a:gd name="T44" fmla="*/ 64 w 290"/>
                <a:gd name="T45" fmla="*/ 26 h 292"/>
                <a:gd name="T46" fmla="*/ 88 w 290"/>
                <a:gd name="T47" fmla="*/ 12 h 292"/>
                <a:gd name="T48" fmla="*/ 116 w 290"/>
                <a:gd name="T49" fmla="*/ 4 h 292"/>
                <a:gd name="T50" fmla="*/ 146 w 290"/>
                <a:gd name="T51" fmla="*/ 0 h 292"/>
                <a:gd name="T52" fmla="*/ 160 w 290"/>
                <a:gd name="T53" fmla="*/ 2 h 292"/>
                <a:gd name="T54" fmla="*/ 188 w 290"/>
                <a:gd name="T55" fmla="*/ 8 h 292"/>
                <a:gd name="T56" fmla="*/ 214 w 290"/>
                <a:gd name="T57" fmla="*/ 18 h 292"/>
                <a:gd name="T58" fmla="*/ 238 w 290"/>
                <a:gd name="T59" fmla="*/ 34 h 292"/>
                <a:gd name="T60" fmla="*/ 258 w 290"/>
                <a:gd name="T61" fmla="*/ 54 h 292"/>
                <a:gd name="T62" fmla="*/ 272 w 290"/>
                <a:gd name="T63" fmla="*/ 76 h 292"/>
                <a:gd name="T64" fmla="*/ 284 w 290"/>
                <a:gd name="T65" fmla="*/ 102 h 292"/>
                <a:gd name="T66" fmla="*/ 290 w 290"/>
                <a:gd name="T67" fmla="*/ 130 h 292"/>
                <a:gd name="T68" fmla="*/ 290 w 290"/>
                <a:gd name="T69" fmla="*/ 14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0" h="292">
                  <a:moveTo>
                    <a:pt x="290" y="146"/>
                  </a:moveTo>
                  <a:lnTo>
                    <a:pt x="290" y="146"/>
                  </a:lnTo>
                  <a:lnTo>
                    <a:pt x="290" y="160"/>
                  </a:lnTo>
                  <a:lnTo>
                    <a:pt x="288" y="176"/>
                  </a:lnTo>
                  <a:lnTo>
                    <a:pt x="284" y="188"/>
                  </a:lnTo>
                  <a:lnTo>
                    <a:pt x="280" y="202"/>
                  </a:lnTo>
                  <a:lnTo>
                    <a:pt x="272" y="214"/>
                  </a:lnTo>
                  <a:lnTo>
                    <a:pt x="266" y="226"/>
                  </a:lnTo>
                  <a:lnTo>
                    <a:pt x="258" y="238"/>
                  </a:lnTo>
                  <a:lnTo>
                    <a:pt x="248" y="248"/>
                  </a:lnTo>
                  <a:lnTo>
                    <a:pt x="238" y="258"/>
                  </a:lnTo>
                  <a:lnTo>
                    <a:pt x="226" y="266"/>
                  </a:lnTo>
                  <a:lnTo>
                    <a:pt x="214" y="274"/>
                  </a:lnTo>
                  <a:lnTo>
                    <a:pt x="202" y="280"/>
                  </a:lnTo>
                  <a:lnTo>
                    <a:pt x="188" y="284"/>
                  </a:lnTo>
                  <a:lnTo>
                    <a:pt x="174" y="288"/>
                  </a:lnTo>
                  <a:lnTo>
                    <a:pt x="160" y="290"/>
                  </a:lnTo>
                  <a:lnTo>
                    <a:pt x="146" y="292"/>
                  </a:lnTo>
                  <a:lnTo>
                    <a:pt x="146" y="292"/>
                  </a:lnTo>
                  <a:lnTo>
                    <a:pt x="130" y="290"/>
                  </a:lnTo>
                  <a:lnTo>
                    <a:pt x="116" y="288"/>
                  </a:lnTo>
                  <a:lnTo>
                    <a:pt x="102" y="284"/>
                  </a:lnTo>
                  <a:lnTo>
                    <a:pt x="88" y="280"/>
                  </a:lnTo>
                  <a:lnTo>
                    <a:pt x="76" y="274"/>
                  </a:lnTo>
                  <a:lnTo>
                    <a:pt x="64" y="266"/>
                  </a:lnTo>
                  <a:lnTo>
                    <a:pt x="52" y="258"/>
                  </a:lnTo>
                  <a:lnTo>
                    <a:pt x="42" y="248"/>
                  </a:lnTo>
                  <a:lnTo>
                    <a:pt x="34" y="238"/>
                  </a:lnTo>
                  <a:lnTo>
                    <a:pt x="24" y="226"/>
                  </a:lnTo>
                  <a:lnTo>
                    <a:pt x="18" y="214"/>
                  </a:lnTo>
                  <a:lnTo>
                    <a:pt x="12" y="202"/>
                  </a:lnTo>
                  <a:lnTo>
                    <a:pt x="6" y="188"/>
                  </a:lnTo>
                  <a:lnTo>
                    <a:pt x="2" y="176"/>
                  </a:lnTo>
                  <a:lnTo>
                    <a:pt x="0" y="160"/>
                  </a:lnTo>
                  <a:lnTo>
                    <a:pt x="0" y="146"/>
                  </a:lnTo>
                  <a:lnTo>
                    <a:pt x="0" y="146"/>
                  </a:lnTo>
                  <a:lnTo>
                    <a:pt x="0" y="130"/>
                  </a:lnTo>
                  <a:lnTo>
                    <a:pt x="2" y="116"/>
                  </a:lnTo>
                  <a:lnTo>
                    <a:pt x="6" y="102"/>
                  </a:lnTo>
                  <a:lnTo>
                    <a:pt x="12" y="90"/>
                  </a:lnTo>
                  <a:lnTo>
                    <a:pt x="18" y="76"/>
                  </a:lnTo>
                  <a:lnTo>
                    <a:pt x="24" y="64"/>
                  </a:lnTo>
                  <a:lnTo>
                    <a:pt x="34" y="54"/>
                  </a:lnTo>
                  <a:lnTo>
                    <a:pt x="42" y="44"/>
                  </a:lnTo>
                  <a:lnTo>
                    <a:pt x="52" y="34"/>
                  </a:lnTo>
                  <a:lnTo>
                    <a:pt x="64" y="26"/>
                  </a:lnTo>
                  <a:lnTo>
                    <a:pt x="76" y="18"/>
                  </a:lnTo>
                  <a:lnTo>
                    <a:pt x="88" y="12"/>
                  </a:lnTo>
                  <a:lnTo>
                    <a:pt x="102" y="8"/>
                  </a:lnTo>
                  <a:lnTo>
                    <a:pt x="116" y="4"/>
                  </a:lnTo>
                  <a:lnTo>
                    <a:pt x="130" y="2"/>
                  </a:lnTo>
                  <a:lnTo>
                    <a:pt x="146" y="0"/>
                  </a:lnTo>
                  <a:lnTo>
                    <a:pt x="146" y="0"/>
                  </a:lnTo>
                  <a:lnTo>
                    <a:pt x="160" y="2"/>
                  </a:lnTo>
                  <a:lnTo>
                    <a:pt x="174" y="4"/>
                  </a:lnTo>
                  <a:lnTo>
                    <a:pt x="188" y="8"/>
                  </a:lnTo>
                  <a:lnTo>
                    <a:pt x="202" y="12"/>
                  </a:lnTo>
                  <a:lnTo>
                    <a:pt x="214" y="18"/>
                  </a:lnTo>
                  <a:lnTo>
                    <a:pt x="226" y="26"/>
                  </a:lnTo>
                  <a:lnTo>
                    <a:pt x="238" y="34"/>
                  </a:lnTo>
                  <a:lnTo>
                    <a:pt x="248" y="44"/>
                  </a:lnTo>
                  <a:lnTo>
                    <a:pt x="258" y="54"/>
                  </a:lnTo>
                  <a:lnTo>
                    <a:pt x="266" y="64"/>
                  </a:lnTo>
                  <a:lnTo>
                    <a:pt x="272" y="76"/>
                  </a:lnTo>
                  <a:lnTo>
                    <a:pt x="280" y="90"/>
                  </a:lnTo>
                  <a:lnTo>
                    <a:pt x="284" y="102"/>
                  </a:lnTo>
                  <a:lnTo>
                    <a:pt x="288" y="116"/>
                  </a:lnTo>
                  <a:lnTo>
                    <a:pt x="290" y="130"/>
                  </a:lnTo>
                  <a:lnTo>
                    <a:pt x="290" y="146"/>
                  </a:lnTo>
                  <a:lnTo>
                    <a:pt x="290" y="1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5997" y="1173"/>
              <a:ext cx="1160" cy="1160"/>
            </a:xfrm>
            <a:custGeom>
              <a:avLst/>
              <a:gdLst>
                <a:gd name="T0" fmla="*/ 1158 w 1160"/>
                <a:gd name="T1" fmla="*/ 610 h 1160"/>
                <a:gd name="T2" fmla="*/ 1148 w 1160"/>
                <a:gd name="T3" fmla="*/ 696 h 1160"/>
                <a:gd name="T4" fmla="*/ 1124 w 1160"/>
                <a:gd name="T5" fmla="*/ 780 h 1160"/>
                <a:gd name="T6" fmla="*/ 1090 w 1160"/>
                <a:gd name="T7" fmla="*/ 856 h 1160"/>
                <a:gd name="T8" fmla="*/ 1044 w 1160"/>
                <a:gd name="T9" fmla="*/ 926 h 1160"/>
                <a:gd name="T10" fmla="*/ 990 w 1160"/>
                <a:gd name="T11" fmla="*/ 990 h 1160"/>
                <a:gd name="T12" fmla="*/ 926 w 1160"/>
                <a:gd name="T13" fmla="*/ 1044 h 1160"/>
                <a:gd name="T14" fmla="*/ 856 w 1160"/>
                <a:gd name="T15" fmla="*/ 1090 h 1160"/>
                <a:gd name="T16" fmla="*/ 778 w 1160"/>
                <a:gd name="T17" fmla="*/ 1124 h 1160"/>
                <a:gd name="T18" fmla="*/ 696 w 1160"/>
                <a:gd name="T19" fmla="*/ 1148 h 1160"/>
                <a:gd name="T20" fmla="*/ 610 w 1160"/>
                <a:gd name="T21" fmla="*/ 1160 h 1160"/>
                <a:gd name="T22" fmla="*/ 550 w 1160"/>
                <a:gd name="T23" fmla="*/ 1160 h 1160"/>
                <a:gd name="T24" fmla="*/ 462 w 1160"/>
                <a:gd name="T25" fmla="*/ 1148 h 1160"/>
                <a:gd name="T26" fmla="*/ 380 w 1160"/>
                <a:gd name="T27" fmla="*/ 1124 h 1160"/>
                <a:gd name="T28" fmla="*/ 302 w 1160"/>
                <a:gd name="T29" fmla="*/ 1090 h 1160"/>
                <a:gd name="T30" fmla="*/ 232 w 1160"/>
                <a:gd name="T31" fmla="*/ 1044 h 1160"/>
                <a:gd name="T32" fmla="*/ 168 w 1160"/>
                <a:gd name="T33" fmla="*/ 990 h 1160"/>
                <a:gd name="T34" fmla="*/ 114 w 1160"/>
                <a:gd name="T35" fmla="*/ 926 h 1160"/>
                <a:gd name="T36" fmla="*/ 70 w 1160"/>
                <a:gd name="T37" fmla="*/ 856 h 1160"/>
                <a:gd name="T38" fmla="*/ 34 w 1160"/>
                <a:gd name="T39" fmla="*/ 780 h 1160"/>
                <a:gd name="T40" fmla="*/ 10 w 1160"/>
                <a:gd name="T41" fmla="*/ 696 h 1160"/>
                <a:gd name="T42" fmla="*/ 0 w 1160"/>
                <a:gd name="T43" fmla="*/ 610 h 1160"/>
                <a:gd name="T44" fmla="*/ 0 w 1160"/>
                <a:gd name="T45" fmla="*/ 550 h 1160"/>
                <a:gd name="T46" fmla="*/ 10 w 1160"/>
                <a:gd name="T47" fmla="*/ 462 h 1160"/>
                <a:gd name="T48" fmla="*/ 34 w 1160"/>
                <a:gd name="T49" fmla="*/ 380 h 1160"/>
                <a:gd name="T50" fmla="*/ 70 w 1160"/>
                <a:gd name="T51" fmla="*/ 304 h 1160"/>
                <a:gd name="T52" fmla="*/ 114 w 1160"/>
                <a:gd name="T53" fmla="*/ 232 h 1160"/>
                <a:gd name="T54" fmla="*/ 168 w 1160"/>
                <a:gd name="T55" fmla="*/ 170 h 1160"/>
                <a:gd name="T56" fmla="*/ 232 w 1160"/>
                <a:gd name="T57" fmla="*/ 114 h 1160"/>
                <a:gd name="T58" fmla="*/ 302 w 1160"/>
                <a:gd name="T59" fmla="*/ 70 h 1160"/>
                <a:gd name="T60" fmla="*/ 380 w 1160"/>
                <a:gd name="T61" fmla="*/ 34 h 1160"/>
                <a:gd name="T62" fmla="*/ 462 w 1160"/>
                <a:gd name="T63" fmla="*/ 12 h 1160"/>
                <a:gd name="T64" fmla="*/ 550 w 1160"/>
                <a:gd name="T65" fmla="*/ 0 h 1160"/>
                <a:gd name="T66" fmla="*/ 610 w 1160"/>
                <a:gd name="T67" fmla="*/ 0 h 1160"/>
                <a:gd name="T68" fmla="*/ 696 w 1160"/>
                <a:gd name="T69" fmla="*/ 12 h 1160"/>
                <a:gd name="T70" fmla="*/ 778 w 1160"/>
                <a:gd name="T71" fmla="*/ 34 h 1160"/>
                <a:gd name="T72" fmla="*/ 856 w 1160"/>
                <a:gd name="T73" fmla="*/ 70 h 1160"/>
                <a:gd name="T74" fmla="*/ 926 w 1160"/>
                <a:gd name="T75" fmla="*/ 114 h 1160"/>
                <a:gd name="T76" fmla="*/ 990 w 1160"/>
                <a:gd name="T77" fmla="*/ 170 h 1160"/>
                <a:gd name="T78" fmla="*/ 1044 w 1160"/>
                <a:gd name="T79" fmla="*/ 232 h 1160"/>
                <a:gd name="T80" fmla="*/ 1090 w 1160"/>
                <a:gd name="T81" fmla="*/ 304 h 1160"/>
                <a:gd name="T82" fmla="*/ 1124 w 1160"/>
                <a:gd name="T83" fmla="*/ 380 h 1160"/>
                <a:gd name="T84" fmla="*/ 1148 w 1160"/>
                <a:gd name="T85" fmla="*/ 462 h 1160"/>
                <a:gd name="T86" fmla="*/ 1158 w 1160"/>
                <a:gd name="T87" fmla="*/ 55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0" h="1160">
                  <a:moveTo>
                    <a:pt x="1160" y="580"/>
                  </a:moveTo>
                  <a:lnTo>
                    <a:pt x="1160" y="580"/>
                  </a:lnTo>
                  <a:lnTo>
                    <a:pt x="1158" y="610"/>
                  </a:lnTo>
                  <a:lnTo>
                    <a:pt x="1156" y="640"/>
                  </a:lnTo>
                  <a:lnTo>
                    <a:pt x="1152" y="668"/>
                  </a:lnTo>
                  <a:lnTo>
                    <a:pt x="1148" y="696"/>
                  </a:lnTo>
                  <a:lnTo>
                    <a:pt x="1142" y="724"/>
                  </a:lnTo>
                  <a:lnTo>
                    <a:pt x="1134" y="752"/>
                  </a:lnTo>
                  <a:lnTo>
                    <a:pt x="1124" y="780"/>
                  </a:lnTo>
                  <a:lnTo>
                    <a:pt x="1114" y="806"/>
                  </a:lnTo>
                  <a:lnTo>
                    <a:pt x="1102" y="832"/>
                  </a:lnTo>
                  <a:lnTo>
                    <a:pt x="1090" y="856"/>
                  </a:lnTo>
                  <a:lnTo>
                    <a:pt x="1076" y="880"/>
                  </a:lnTo>
                  <a:lnTo>
                    <a:pt x="1060" y="904"/>
                  </a:lnTo>
                  <a:lnTo>
                    <a:pt x="1044" y="926"/>
                  </a:lnTo>
                  <a:lnTo>
                    <a:pt x="1026" y="948"/>
                  </a:lnTo>
                  <a:lnTo>
                    <a:pt x="1008" y="970"/>
                  </a:lnTo>
                  <a:lnTo>
                    <a:pt x="990" y="990"/>
                  </a:lnTo>
                  <a:lnTo>
                    <a:pt x="970" y="1010"/>
                  </a:lnTo>
                  <a:lnTo>
                    <a:pt x="948" y="1028"/>
                  </a:lnTo>
                  <a:lnTo>
                    <a:pt x="926" y="1044"/>
                  </a:lnTo>
                  <a:lnTo>
                    <a:pt x="904" y="1060"/>
                  </a:lnTo>
                  <a:lnTo>
                    <a:pt x="880" y="1076"/>
                  </a:lnTo>
                  <a:lnTo>
                    <a:pt x="856" y="1090"/>
                  </a:lnTo>
                  <a:lnTo>
                    <a:pt x="830" y="1102"/>
                  </a:lnTo>
                  <a:lnTo>
                    <a:pt x="806" y="1114"/>
                  </a:lnTo>
                  <a:lnTo>
                    <a:pt x="778" y="1124"/>
                  </a:lnTo>
                  <a:lnTo>
                    <a:pt x="752" y="1134"/>
                  </a:lnTo>
                  <a:lnTo>
                    <a:pt x="724" y="1142"/>
                  </a:lnTo>
                  <a:lnTo>
                    <a:pt x="696" y="1148"/>
                  </a:lnTo>
                  <a:lnTo>
                    <a:pt x="668" y="1154"/>
                  </a:lnTo>
                  <a:lnTo>
                    <a:pt x="638" y="1156"/>
                  </a:lnTo>
                  <a:lnTo>
                    <a:pt x="610" y="1160"/>
                  </a:lnTo>
                  <a:lnTo>
                    <a:pt x="580" y="1160"/>
                  </a:lnTo>
                  <a:lnTo>
                    <a:pt x="580" y="1160"/>
                  </a:lnTo>
                  <a:lnTo>
                    <a:pt x="550" y="1160"/>
                  </a:lnTo>
                  <a:lnTo>
                    <a:pt x="520" y="1156"/>
                  </a:lnTo>
                  <a:lnTo>
                    <a:pt x="490" y="1154"/>
                  </a:lnTo>
                  <a:lnTo>
                    <a:pt x="462" y="1148"/>
                  </a:lnTo>
                  <a:lnTo>
                    <a:pt x="434" y="1142"/>
                  </a:lnTo>
                  <a:lnTo>
                    <a:pt x="406" y="1134"/>
                  </a:lnTo>
                  <a:lnTo>
                    <a:pt x="380" y="1124"/>
                  </a:lnTo>
                  <a:lnTo>
                    <a:pt x="354" y="1114"/>
                  </a:lnTo>
                  <a:lnTo>
                    <a:pt x="328" y="1102"/>
                  </a:lnTo>
                  <a:lnTo>
                    <a:pt x="302" y="1090"/>
                  </a:lnTo>
                  <a:lnTo>
                    <a:pt x="278" y="1076"/>
                  </a:lnTo>
                  <a:lnTo>
                    <a:pt x="254" y="1060"/>
                  </a:lnTo>
                  <a:lnTo>
                    <a:pt x="232" y="1044"/>
                  </a:lnTo>
                  <a:lnTo>
                    <a:pt x="210" y="1028"/>
                  </a:lnTo>
                  <a:lnTo>
                    <a:pt x="190" y="1010"/>
                  </a:lnTo>
                  <a:lnTo>
                    <a:pt x="168" y="990"/>
                  </a:lnTo>
                  <a:lnTo>
                    <a:pt x="150" y="970"/>
                  </a:lnTo>
                  <a:lnTo>
                    <a:pt x="132" y="948"/>
                  </a:lnTo>
                  <a:lnTo>
                    <a:pt x="114" y="926"/>
                  </a:lnTo>
                  <a:lnTo>
                    <a:pt x="98" y="904"/>
                  </a:lnTo>
                  <a:lnTo>
                    <a:pt x="84" y="880"/>
                  </a:lnTo>
                  <a:lnTo>
                    <a:pt x="70" y="856"/>
                  </a:lnTo>
                  <a:lnTo>
                    <a:pt x="56" y="832"/>
                  </a:lnTo>
                  <a:lnTo>
                    <a:pt x="44" y="806"/>
                  </a:lnTo>
                  <a:lnTo>
                    <a:pt x="34" y="780"/>
                  </a:lnTo>
                  <a:lnTo>
                    <a:pt x="26" y="752"/>
                  </a:lnTo>
                  <a:lnTo>
                    <a:pt x="18" y="724"/>
                  </a:lnTo>
                  <a:lnTo>
                    <a:pt x="10" y="696"/>
                  </a:lnTo>
                  <a:lnTo>
                    <a:pt x="6" y="668"/>
                  </a:lnTo>
                  <a:lnTo>
                    <a:pt x="2" y="640"/>
                  </a:lnTo>
                  <a:lnTo>
                    <a:pt x="0" y="610"/>
                  </a:lnTo>
                  <a:lnTo>
                    <a:pt x="0" y="580"/>
                  </a:lnTo>
                  <a:lnTo>
                    <a:pt x="0" y="580"/>
                  </a:lnTo>
                  <a:lnTo>
                    <a:pt x="0" y="550"/>
                  </a:lnTo>
                  <a:lnTo>
                    <a:pt x="2" y="520"/>
                  </a:lnTo>
                  <a:lnTo>
                    <a:pt x="6" y="492"/>
                  </a:lnTo>
                  <a:lnTo>
                    <a:pt x="10" y="462"/>
                  </a:lnTo>
                  <a:lnTo>
                    <a:pt x="18" y="434"/>
                  </a:lnTo>
                  <a:lnTo>
                    <a:pt x="26" y="408"/>
                  </a:lnTo>
                  <a:lnTo>
                    <a:pt x="34" y="380"/>
                  </a:lnTo>
                  <a:lnTo>
                    <a:pt x="44" y="354"/>
                  </a:lnTo>
                  <a:lnTo>
                    <a:pt x="56" y="328"/>
                  </a:lnTo>
                  <a:lnTo>
                    <a:pt x="70" y="304"/>
                  </a:lnTo>
                  <a:lnTo>
                    <a:pt x="84" y="278"/>
                  </a:lnTo>
                  <a:lnTo>
                    <a:pt x="98" y="256"/>
                  </a:lnTo>
                  <a:lnTo>
                    <a:pt x="114" y="232"/>
                  </a:lnTo>
                  <a:lnTo>
                    <a:pt x="132" y="210"/>
                  </a:lnTo>
                  <a:lnTo>
                    <a:pt x="150" y="190"/>
                  </a:lnTo>
                  <a:lnTo>
                    <a:pt x="168" y="170"/>
                  </a:lnTo>
                  <a:lnTo>
                    <a:pt x="190" y="150"/>
                  </a:lnTo>
                  <a:lnTo>
                    <a:pt x="210" y="132"/>
                  </a:lnTo>
                  <a:lnTo>
                    <a:pt x="232" y="114"/>
                  </a:lnTo>
                  <a:lnTo>
                    <a:pt x="254" y="98"/>
                  </a:lnTo>
                  <a:lnTo>
                    <a:pt x="278" y="84"/>
                  </a:lnTo>
                  <a:lnTo>
                    <a:pt x="302" y="70"/>
                  </a:lnTo>
                  <a:lnTo>
                    <a:pt x="328" y="56"/>
                  </a:lnTo>
                  <a:lnTo>
                    <a:pt x="354" y="46"/>
                  </a:lnTo>
                  <a:lnTo>
                    <a:pt x="380" y="34"/>
                  </a:lnTo>
                  <a:lnTo>
                    <a:pt x="406" y="26"/>
                  </a:lnTo>
                  <a:lnTo>
                    <a:pt x="434" y="18"/>
                  </a:lnTo>
                  <a:lnTo>
                    <a:pt x="462" y="12"/>
                  </a:lnTo>
                  <a:lnTo>
                    <a:pt x="490" y="6"/>
                  </a:lnTo>
                  <a:lnTo>
                    <a:pt x="520" y="2"/>
                  </a:lnTo>
                  <a:lnTo>
                    <a:pt x="550" y="0"/>
                  </a:lnTo>
                  <a:lnTo>
                    <a:pt x="580" y="0"/>
                  </a:lnTo>
                  <a:lnTo>
                    <a:pt x="580" y="0"/>
                  </a:lnTo>
                  <a:lnTo>
                    <a:pt x="610" y="0"/>
                  </a:lnTo>
                  <a:lnTo>
                    <a:pt x="638" y="2"/>
                  </a:lnTo>
                  <a:lnTo>
                    <a:pt x="668" y="6"/>
                  </a:lnTo>
                  <a:lnTo>
                    <a:pt x="696" y="12"/>
                  </a:lnTo>
                  <a:lnTo>
                    <a:pt x="724" y="18"/>
                  </a:lnTo>
                  <a:lnTo>
                    <a:pt x="752" y="26"/>
                  </a:lnTo>
                  <a:lnTo>
                    <a:pt x="778" y="34"/>
                  </a:lnTo>
                  <a:lnTo>
                    <a:pt x="806" y="46"/>
                  </a:lnTo>
                  <a:lnTo>
                    <a:pt x="830" y="56"/>
                  </a:lnTo>
                  <a:lnTo>
                    <a:pt x="856" y="70"/>
                  </a:lnTo>
                  <a:lnTo>
                    <a:pt x="880" y="84"/>
                  </a:lnTo>
                  <a:lnTo>
                    <a:pt x="904" y="98"/>
                  </a:lnTo>
                  <a:lnTo>
                    <a:pt x="926" y="114"/>
                  </a:lnTo>
                  <a:lnTo>
                    <a:pt x="948" y="132"/>
                  </a:lnTo>
                  <a:lnTo>
                    <a:pt x="970" y="150"/>
                  </a:lnTo>
                  <a:lnTo>
                    <a:pt x="990" y="170"/>
                  </a:lnTo>
                  <a:lnTo>
                    <a:pt x="1008" y="190"/>
                  </a:lnTo>
                  <a:lnTo>
                    <a:pt x="1026" y="210"/>
                  </a:lnTo>
                  <a:lnTo>
                    <a:pt x="1044" y="232"/>
                  </a:lnTo>
                  <a:lnTo>
                    <a:pt x="1060" y="256"/>
                  </a:lnTo>
                  <a:lnTo>
                    <a:pt x="1076" y="278"/>
                  </a:lnTo>
                  <a:lnTo>
                    <a:pt x="1090" y="304"/>
                  </a:lnTo>
                  <a:lnTo>
                    <a:pt x="1102" y="328"/>
                  </a:lnTo>
                  <a:lnTo>
                    <a:pt x="1114" y="354"/>
                  </a:lnTo>
                  <a:lnTo>
                    <a:pt x="1124" y="380"/>
                  </a:lnTo>
                  <a:lnTo>
                    <a:pt x="1134" y="408"/>
                  </a:lnTo>
                  <a:lnTo>
                    <a:pt x="1142" y="434"/>
                  </a:lnTo>
                  <a:lnTo>
                    <a:pt x="1148" y="462"/>
                  </a:lnTo>
                  <a:lnTo>
                    <a:pt x="1152" y="492"/>
                  </a:lnTo>
                  <a:lnTo>
                    <a:pt x="1156" y="520"/>
                  </a:lnTo>
                  <a:lnTo>
                    <a:pt x="1158" y="550"/>
                  </a:lnTo>
                  <a:lnTo>
                    <a:pt x="1160" y="580"/>
                  </a:lnTo>
                  <a:lnTo>
                    <a:pt x="1160" y="580"/>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6459" y="1683"/>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alibri" panose="020F0502020204030204" pitchFamily="34" charset="0"/>
                </a:rPr>
                <a:t>SNMP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Line 20"/>
            <p:cNvSpPr>
              <a:spLocks noChangeShapeType="1"/>
            </p:cNvSpPr>
            <p:nvPr/>
          </p:nvSpPr>
          <p:spPr bwMode="auto">
            <a:xfrm>
              <a:off x="6573" y="1977"/>
              <a:ext cx="0" cy="58"/>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6533" y="1919"/>
              <a:ext cx="80" cy="70"/>
            </a:xfrm>
            <a:custGeom>
              <a:avLst/>
              <a:gdLst>
                <a:gd name="T0" fmla="*/ 0 w 80"/>
                <a:gd name="T1" fmla="*/ 70 h 70"/>
                <a:gd name="T2" fmla="*/ 40 w 80"/>
                <a:gd name="T3" fmla="*/ 0 h 70"/>
                <a:gd name="T4" fmla="*/ 80 w 80"/>
                <a:gd name="T5" fmla="*/ 70 h 70"/>
                <a:gd name="T6" fmla="*/ 0 w 80"/>
                <a:gd name="T7" fmla="*/ 70 h 70"/>
              </a:gdLst>
              <a:ahLst/>
              <a:cxnLst>
                <a:cxn ang="0">
                  <a:pos x="T0" y="T1"/>
                </a:cxn>
                <a:cxn ang="0">
                  <a:pos x="T2" y="T3"/>
                </a:cxn>
                <a:cxn ang="0">
                  <a:pos x="T4" y="T5"/>
                </a:cxn>
                <a:cxn ang="0">
                  <a:pos x="T6" y="T7"/>
                </a:cxn>
              </a:cxnLst>
              <a:rect l="0" t="0" r="r" b="b"/>
              <a:pathLst>
                <a:path w="80" h="70">
                  <a:moveTo>
                    <a:pt x="0" y="70"/>
                  </a:moveTo>
                  <a:lnTo>
                    <a:pt x="40" y="0"/>
                  </a:lnTo>
                  <a:lnTo>
                    <a:pt x="80" y="70"/>
                  </a:lnTo>
                  <a:lnTo>
                    <a:pt x="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6533" y="2023"/>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a:off x="6573" y="1475"/>
              <a:ext cx="0" cy="58"/>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6533" y="1417"/>
              <a:ext cx="80" cy="70"/>
            </a:xfrm>
            <a:custGeom>
              <a:avLst/>
              <a:gdLst>
                <a:gd name="T0" fmla="*/ 0 w 80"/>
                <a:gd name="T1" fmla="*/ 70 h 70"/>
                <a:gd name="T2" fmla="*/ 40 w 80"/>
                <a:gd name="T3" fmla="*/ 0 h 70"/>
                <a:gd name="T4" fmla="*/ 80 w 80"/>
                <a:gd name="T5" fmla="*/ 70 h 70"/>
                <a:gd name="T6" fmla="*/ 0 w 80"/>
                <a:gd name="T7" fmla="*/ 70 h 70"/>
              </a:gdLst>
              <a:ahLst/>
              <a:cxnLst>
                <a:cxn ang="0">
                  <a:pos x="T0" y="T1"/>
                </a:cxn>
                <a:cxn ang="0">
                  <a:pos x="T2" y="T3"/>
                </a:cxn>
                <a:cxn ang="0">
                  <a:pos x="T4" y="T5"/>
                </a:cxn>
                <a:cxn ang="0">
                  <a:pos x="T6" y="T7"/>
                </a:cxn>
              </a:cxnLst>
              <a:rect l="0" t="0" r="r" b="b"/>
              <a:pathLst>
                <a:path w="80" h="70">
                  <a:moveTo>
                    <a:pt x="0" y="70"/>
                  </a:moveTo>
                  <a:lnTo>
                    <a:pt x="40" y="0"/>
                  </a:lnTo>
                  <a:lnTo>
                    <a:pt x="80" y="70"/>
                  </a:lnTo>
                  <a:lnTo>
                    <a:pt x="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6533" y="1521"/>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6293" y="1755"/>
              <a:ext cx="5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6341" y="1715"/>
              <a:ext cx="68" cy="80"/>
            </a:xfrm>
            <a:custGeom>
              <a:avLst/>
              <a:gdLst>
                <a:gd name="T0" fmla="*/ 0 w 68"/>
                <a:gd name="T1" fmla="*/ 0 h 80"/>
                <a:gd name="T2" fmla="*/ 68 w 68"/>
                <a:gd name="T3" fmla="*/ 40 h 80"/>
                <a:gd name="T4" fmla="*/ 0 w 68"/>
                <a:gd name="T5" fmla="*/ 80 h 80"/>
                <a:gd name="T6" fmla="*/ 0 w 68"/>
                <a:gd name="T7" fmla="*/ 0 h 80"/>
              </a:gdLst>
              <a:ahLst/>
              <a:cxnLst>
                <a:cxn ang="0">
                  <a:pos x="T0" y="T1"/>
                </a:cxn>
                <a:cxn ang="0">
                  <a:pos x="T2" y="T3"/>
                </a:cxn>
                <a:cxn ang="0">
                  <a:pos x="T4" y="T5"/>
                </a:cxn>
                <a:cxn ang="0">
                  <a:pos x="T6" y="T7"/>
                </a:cxn>
              </a:cxnLst>
              <a:rect l="0" t="0" r="r" b="b"/>
              <a:pathLst>
                <a:path w="68" h="80">
                  <a:moveTo>
                    <a:pt x="0" y="0"/>
                  </a:moveTo>
                  <a:lnTo>
                    <a:pt x="68" y="40"/>
                  </a:lnTo>
                  <a:lnTo>
                    <a:pt x="0" y="8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6237" y="1715"/>
              <a:ext cx="68" cy="80"/>
            </a:xfrm>
            <a:custGeom>
              <a:avLst/>
              <a:gdLst>
                <a:gd name="T0" fmla="*/ 68 w 68"/>
                <a:gd name="T1" fmla="*/ 0 h 80"/>
                <a:gd name="T2" fmla="*/ 0 w 68"/>
                <a:gd name="T3" fmla="*/ 40 h 80"/>
                <a:gd name="T4" fmla="*/ 68 w 68"/>
                <a:gd name="T5" fmla="*/ 80 h 80"/>
                <a:gd name="T6" fmla="*/ 68 w 68"/>
                <a:gd name="T7" fmla="*/ 0 h 80"/>
              </a:gdLst>
              <a:ahLst/>
              <a:cxnLst>
                <a:cxn ang="0">
                  <a:pos x="T0" y="T1"/>
                </a:cxn>
                <a:cxn ang="0">
                  <a:pos x="T2" y="T3"/>
                </a:cxn>
                <a:cxn ang="0">
                  <a:pos x="T4" y="T5"/>
                </a:cxn>
                <a:cxn ang="0">
                  <a:pos x="T6" y="T7"/>
                </a:cxn>
              </a:cxnLst>
              <a:rect l="0" t="0" r="r" b="b"/>
              <a:pathLst>
                <a:path w="68" h="80">
                  <a:moveTo>
                    <a:pt x="68" y="0"/>
                  </a:moveTo>
                  <a:lnTo>
                    <a:pt x="0" y="40"/>
                  </a:lnTo>
                  <a:lnTo>
                    <a:pt x="68" y="80"/>
                  </a:lnTo>
                  <a:lnTo>
                    <a:pt x="6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flipH="1">
              <a:off x="6795" y="1755"/>
              <a:ext cx="5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843" y="1715"/>
              <a:ext cx="68" cy="80"/>
            </a:xfrm>
            <a:custGeom>
              <a:avLst/>
              <a:gdLst>
                <a:gd name="T0" fmla="*/ 0 w 68"/>
                <a:gd name="T1" fmla="*/ 0 h 80"/>
                <a:gd name="T2" fmla="*/ 68 w 68"/>
                <a:gd name="T3" fmla="*/ 40 h 80"/>
                <a:gd name="T4" fmla="*/ 0 w 68"/>
                <a:gd name="T5" fmla="*/ 80 h 80"/>
                <a:gd name="T6" fmla="*/ 0 w 68"/>
                <a:gd name="T7" fmla="*/ 0 h 80"/>
              </a:gdLst>
              <a:ahLst/>
              <a:cxnLst>
                <a:cxn ang="0">
                  <a:pos x="T0" y="T1"/>
                </a:cxn>
                <a:cxn ang="0">
                  <a:pos x="T2" y="T3"/>
                </a:cxn>
                <a:cxn ang="0">
                  <a:pos x="T4" y="T5"/>
                </a:cxn>
                <a:cxn ang="0">
                  <a:pos x="T6" y="T7"/>
                </a:cxn>
              </a:cxnLst>
              <a:rect l="0" t="0" r="r" b="b"/>
              <a:pathLst>
                <a:path w="68" h="80">
                  <a:moveTo>
                    <a:pt x="0" y="0"/>
                  </a:moveTo>
                  <a:lnTo>
                    <a:pt x="68" y="40"/>
                  </a:lnTo>
                  <a:lnTo>
                    <a:pt x="0" y="8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6739" y="1715"/>
              <a:ext cx="68" cy="80"/>
            </a:xfrm>
            <a:custGeom>
              <a:avLst/>
              <a:gdLst>
                <a:gd name="T0" fmla="*/ 68 w 68"/>
                <a:gd name="T1" fmla="*/ 0 h 80"/>
                <a:gd name="T2" fmla="*/ 0 w 68"/>
                <a:gd name="T3" fmla="*/ 40 h 80"/>
                <a:gd name="T4" fmla="*/ 68 w 68"/>
                <a:gd name="T5" fmla="*/ 80 h 80"/>
                <a:gd name="T6" fmla="*/ 68 w 68"/>
                <a:gd name="T7" fmla="*/ 0 h 80"/>
              </a:gdLst>
              <a:ahLst/>
              <a:cxnLst>
                <a:cxn ang="0">
                  <a:pos x="T0" y="T1"/>
                </a:cxn>
                <a:cxn ang="0">
                  <a:pos x="T2" y="T3"/>
                </a:cxn>
                <a:cxn ang="0">
                  <a:pos x="T4" y="T5"/>
                </a:cxn>
                <a:cxn ang="0">
                  <a:pos x="T6" y="T7"/>
                </a:cxn>
              </a:cxnLst>
              <a:rect l="0" t="0" r="r" b="b"/>
              <a:pathLst>
                <a:path w="68" h="80">
                  <a:moveTo>
                    <a:pt x="68" y="0"/>
                  </a:moveTo>
                  <a:lnTo>
                    <a:pt x="0" y="40"/>
                  </a:lnTo>
                  <a:lnTo>
                    <a:pt x="68" y="80"/>
                  </a:lnTo>
                  <a:lnTo>
                    <a:pt x="68"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3393" y="1021"/>
              <a:ext cx="780" cy="468"/>
            </a:xfrm>
            <a:custGeom>
              <a:avLst/>
              <a:gdLst>
                <a:gd name="T0" fmla="*/ 712 w 780"/>
                <a:gd name="T1" fmla="*/ 338 h 468"/>
                <a:gd name="T2" fmla="*/ 688 w 780"/>
                <a:gd name="T3" fmla="*/ 338 h 468"/>
                <a:gd name="T4" fmla="*/ 674 w 780"/>
                <a:gd name="T5" fmla="*/ 304 h 468"/>
                <a:gd name="T6" fmla="*/ 650 w 780"/>
                <a:gd name="T7" fmla="*/ 280 h 468"/>
                <a:gd name="T8" fmla="*/ 620 w 780"/>
                <a:gd name="T9" fmla="*/ 262 h 468"/>
                <a:gd name="T10" fmla="*/ 584 w 780"/>
                <a:gd name="T11" fmla="*/ 256 h 468"/>
                <a:gd name="T12" fmla="*/ 332 w 780"/>
                <a:gd name="T13" fmla="*/ 142 h 468"/>
                <a:gd name="T14" fmla="*/ 330 w 780"/>
                <a:gd name="T15" fmla="*/ 132 h 468"/>
                <a:gd name="T16" fmla="*/ 316 w 780"/>
                <a:gd name="T17" fmla="*/ 118 h 468"/>
                <a:gd name="T18" fmla="*/ 264 w 780"/>
                <a:gd name="T19" fmla="*/ 116 h 468"/>
                <a:gd name="T20" fmla="*/ 264 w 780"/>
                <a:gd name="T21" fmla="*/ 42 h 468"/>
                <a:gd name="T22" fmla="*/ 262 w 780"/>
                <a:gd name="T23" fmla="*/ 24 h 468"/>
                <a:gd name="T24" fmla="*/ 254 w 780"/>
                <a:gd name="T25" fmla="*/ 10 h 468"/>
                <a:gd name="T26" fmla="*/ 246 w 780"/>
                <a:gd name="T27" fmla="*/ 4 h 468"/>
                <a:gd name="T28" fmla="*/ 222 w 780"/>
                <a:gd name="T29" fmla="*/ 0 h 468"/>
                <a:gd name="T30" fmla="*/ 210 w 780"/>
                <a:gd name="T31" fmla="*/ 32 h 468"/>
                <a:gd name="T32" fmla="*/ 224 w 780"/>
                <a:gd name="T33" fmla="*/ 32 h 468"/>
                <a:gd name="T34" fmla="*/ 230 w 780"/>
                <a:gd name="T35" fmla="*/ 34 h 468"/>
                <a:gd name="T36" fmla="*/ 232 w 780"/>
                <a:gd name="T37" fmla="*/ 42 h 468"/>
                <a:gd name="T38" fmla="*/ 220 w 780"/>
                <a:gd name="T39" fmla="*/ 116 h 468"/>
                <a:gd name="T40" fmla="*/ 210 w 780"/>
                <a:gd name="T41" fmla="*/ 118 h 468"/>
                <a:gd name="T42" fmla="*/ 196 w 780"/>
                <a:gd name="T43" fmla="*/ 132 h 468"/>
                <a:gd name="T44" fmla="*/ 194 w 780"/>
                <a:gd name="T45" fmla="*/ 256 h 468"/>
                <a:gd name="T46" fmla="*/ 106 w 780"/>
                <a:gd name="T47" fmla="*/ 256 h 468"/>
                <a:gd name="T48" fmla="*/ 64 w 780"/>
                <a:gd name="T49" fmla="*/ 264 h 468"/>
                <a:gd name="T50" fmla="*/ 30 w 780"/>
                <a:gd name="T51" fmla="*/ 286 h 468"/>
                <a:gd name="T52" fmla="*/ 8 w 780"/>
                <a:gd name="T53" fmla="*/ 320 h 468"/>
                <a:gd name="T54" fmla="*/ 0 w 780"/>
                <a:gd name="T55" fmla="*/ 362 h 468"/>
                <a:gd name="T56" fmla="*/ 2 w 780"/>
                <a:gd name="T57" fmla="*/ 382 h 468"/>
                <a:gd name="T58" fmla="*/ 18 w 780"/>
                <a:gd name="T59" fmla="*/ 420 h 468"/>
                <a:gd name="T60" fmla="*/ 46 w 780"/>
                <a:gd name="T61" fmla="*/ 450 h 468"/>
                <a:gd name="T62" fmla="*/ 84 w 780"/>
                <a:gd name="T63" fmla="*/ 466 h 468"/>
                <a:gd name="T64" fmla="*/ 584 w 780"/>
                <a:gd name="T65" fmla="*/ 468 h 468"/>
                <a:gd name="T66" fmla="*/ 602 w 780"/>
                <a:gd name="T67" fmla="*/ 466 h 468"/>
                <a:gd name="T68" fmla="*/ 636 w 780"/>
                <a:gd name="T69" fmla="*/ 454 h 468"/>
                <a:gd name="T70" fmla="*/ 664 w 780"/>
                <a:gd name="T71" fmla="*/ 432 h 468"/>
                <a:gd name="T72" fmla="*/ 682 w 780"/>
                <a:gd name="T73" fmla="*/ 402 h 468"/>
                <a:gd name="T74" fmla="*/ 712 w 780"/>
                <a:gd name="T75" fmla="*/ 386 h 468"/>
                <a:gd name="T76" fmla="*/ 780 w 780"/>
                <a:gd name="T77" fmla="*/ 456 h 468"/>
                <a:gd name="T78" fmla="*/ 712 w 780"/>
                <a:gd name="T79" fmla="*/ 2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 h="468">
                  <a:moveTo>
                    <a:pt x="712" y="268"/>
                  </a:moveTo>
                  <a:lnTo>
                    <a:pt x="712" y="338"/>
                  </a:lnTo>
                  <a:lnTo>
                    <a:pt x="688" y="338"/>
                  </a:lnTo>
                  <a:lnTo>
                    <a:pt x="688" y="338"/>
                  </a:lnTo>
                  <a:lnTo>
                    <a:pt x="682" y="320"/>
                  </a:lnTo>
                  <a:lnTo>
                    <a:pt x="674" y="304"/>
                  </a:lnTo>
                  <a:lnTo>
                    <a:pt x="664" y="292"/>
                  </a:lnTo>
                  <a:lnTo>
                    <a:pt x="650" y="280"/>
                  </a:lnTo>
                  <a:lnTo>
                    <a:pt x="636" y="270"/>
                  </a:lnTo>
                  <a:lnTo>
                    <a:pt x="620" y="262"/>
                  </a:lnTo>
                  <a:lnTo>
                    <a:pt x="602" y="258"/>
                  </a:lnTo>
                  <a:lnTo>
                    <a:pt x="584" y="256"/>
                  </a:lnTo>
                  <a:lnTo>
                    <a:pt x="332" y="256"/>
                  </a:lnTo>
                  <a:lnTo>
                    <a:pt x="332" y="142"/>
                  </a:lnTo>
                  <a:lnTo>
                    <a:pt x="332" y="142"/>
                  </a:lnTo>
                  <a:lnTo>
                    <a:pt x="330" y="132"/>
                  </a:lnTo>
                  <a:lnTo>
                    <a:pt x="324" y="124"/>
                  </a:lnTo>
                  <a:lnTo>
                    <a:pt x="316" y="118"/>
                  </a:lnTo>
                  <a:lnTo>
                    <a:pt x="308" y="116"/>
                  </a:lnTo>
                  <a:lnTo>
                    <a:pt x="264" y="116"/>
                  </a:lnTo>
                  <a:lnTo>
                    <a:pt x="264" y="42"/>
                  </a:lnTo>
                  <a:lnTo>
                    <a:pt x="264" y="42"/>
                  </a:lnTo>
                  <a:lnTo>
                    <a:pt x="264" y="32"/>
                  </a:lnTo>
                  <a:lnTo>
                    <a:pt x="262" y="24"/>
                  </a:lnTo>
                  <a:lnTo>
                    <a:pt x="258" y="16"/>
                  </a:lnTo>
                  <a:lnTo>
                    <a:pt x="254" y="10"/>
                  </a:lnTo>
                  <a:lnTo>
                    <a:pt x="254" y="10"/>
                  </a:lnTo>
                  <a:lnTo>
                    <a:pt x="246" y="4"/>
                  </a:lnTo>
                  <a:lnTo>
                    <a:pt x="238" y="2"/>
                  </a:lnTo>
                  <a:lnTo>
                    <a:pt x="222" y="0"/>
                  </a:lnTo>
                  <a:lnTo>
                    <a:pt x="210" y="0"/>
                  </a:lnTo>
                  <a:lnTo>
                    <a:pt x="210" y="32"/>
                  </a:lnTo>
                  <a:lnTo>
                    <a:pt x="224" y="32"/>
                  </a:lnTo>
                  <a:lnTo>
                    <a:pt x="224" y="32"/>
                  </a:lnTo>
                  <a:lnTo>
                    <a:pt x="230" y="34"/>
                  </a:lnTo>
                  <a:lnTo>
                    <a:pt x="230" y="34"/>
                  </a:lnTo>
                  <a:lnTo>
                    <a:pt x="232" y="36"/>
                  </a:lnTo>
                  <a:lnTo>
                    <a:pt x="232" y="42"/>
                  </a:lnTo>
                  <a:lnTo>
                    <a:pt x="232" y="116"/>
                  </a:lnTo>
                  <a:lnTo>
                    <a:pt x="220" y="116"/>
                  </a:lnTo>
                  <a:lnTo>
                    <a:pt x="220" y="116"/>
                  </a:lnTo>
                  <a:lnTo>
                    <a:pt x="210" y="118"/>
                  </a:lnTo>
                  <a:lnTo>
                    <a:pt x="202" y="124"/>
                  </a:lnTo>
                  <a:lnTo>
                    <a:pt x="196" y="132"/>
                  </a:lnTo>
                  <a:lnTo>
                    <a:pt x="194" y="142"/>
                  </a:lnTo>
                  <a:lnTo>
                    <a:pt x="194" y="256"/>
                  </a:lnTo>
                  <a:lnTo>
                    <a:pt x="106" y="256"/>
                  </a:lnTo>
                  <a:lnTo>
                    <a:pt x="106" y="256"/>
                  </a:lnTo>
                  <a:lnTo>
                    <a:pt x="84" y="258"/>
                  </a:lnTo>
                  <a:lnTo>
                    <a:pt x="64" y="264"/>
                  </a:lnTo>
                  <a:lnTo>
                    <a:pt x="46" y="274"/>
                  </a:lnTo>
                  <a:lnTo>
                    <a:pt x="30" y="286"/>
                  </a:lnTo>
                  <a:lnTo>
                    <a:pt x="18" y="302"/>
                  </a:lnTo>
                  <a:lnTo>
                    <a:pt x="8" y="320"/>
                  </a:lnTo>
                  <a:lnTo>
                    <a:pt x="2" y="340"/>
                  </a:lnTo>
                  <a:lnTo>
                    <a:pt x="0" y="362"/>
                  </a:lnTo>
                  <a:lnTo>
                    <a:pt x="0" y="362"/>
                  </a:lnTo>
                  <a:lnTo>
                    <a:pt x="2" y="382"/>
                  </a:lnTo>
                  <a:lnTo>
                    <a:pt x="8" y="402"/>
                  </a:lnTo>
                  <a:lnTo>
                    <a:pt x="18" y="420"/>
                  </a:lnTo>
                  <a:lnTo>
                    <a:pt x="30" y="436"/>
                  </a:lnTo>
                  <a:lnTo>
                    <a:pt x="46" y="450"/>
                  </a:lnTo>
                  <a:lnTo>
                    <a:pt x="64" y="460"/>
                  </a:lnTo>
                  <a:lnTo>
                    <a:pt x="84" y="466"/>
                  </a:lnTo>
                  <a:lnTo>
                    <a:pt x="106" y="468"/>
                  </a:lnTo>
                  <a:lnTo>
                    <a:pt x="584" y="468"/>
                  </a:lnTo>
                  <a:lnTo>
                    <a:pt x="584" y="468"/>
                  </a:lnTo>
                  <a:lnTo>
                    <a:pt x="602" y="466"/>
                  </a:lnTo>
                  <a:lnTo>
                    <a:pt x="620" y="462"/>
                  </a:lnTo>
                  <a:lnTo>
                    <a:pt x="636" y="454"/>
                  </a:lnTo>
                  <a:lnTo>
                    <a:pt x="650" y="444"/>
                  </a:lnTo>
                  <a:lnTo>
                    <a:pt x="664" y="432"/>
                  </a:lnTo>
                  <a:lnTo>
                    <a:pt x="674" y="418"/>
                  </a:lnTo>
                  <a:lnTo>
                    <a:pt x="682" y="402"/>
                  </a:lnTo>
                  <a:lnTo>
                    <a:pt x="688" y="386"/>
                  </a:lnTo>
                  <a:lnTo>
                    <a:pt x="712" y="386"/>
                  </a:lnTo>
                  <a:lnTo>
                    <a:pt x="712" y="456"/>
                  </a:lnTo>
                  <a:lnTo>
                    <a:pt x="780" y="456"/>
                  </a:lnTo>
                  <a:lnTo>
                    <a:pt x="780" y="268"/>
                  </a:lnTo>
                  <a:lnTo>
                    <a:pt x="712" y="26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3537" y="1357"/>
              <a:ext cx="50" cy="48"/>
            </a:xfrm>
            <a:custGeom>
              <a:avLst/>
              <a:gdLst>
                <a:gd name="T0" fmla="*/ 50 w 50"/>
                <a:gd name="T1" fmla="*/ 24 h 48"/>
                <a:gd name="T2" fmla="*/ 50 w 50"/>
                <a:gd name="T3" fmla="*/ 24 h 48"/>
                <a:gd name="T4" fmla="*/ 48 w 50"/>
                <a:gd name="T5" fmla="*/ 32 h 48"/>
                <a:gd name="T6" fmla="*/ 42 w 50"/>
                <a:gd name="T7" fmla="*/ 40 h 48"/>
                <a:gd name="T8" fmla="*/ 34 w 50"/>
                <a:gd name="T9" fmla="*/ 46 h 48"/>
                <a:gd name="T10" fmla="*/ 26 w 50"/>
                <a:gd name="T11" fmla="*/ 48 h 48"/>
                <a:gd name="T12" fmla="*/ 26 w 50"/>
                <a:gd name="T13" fmla="*/ 48 h 48"/>
                <a:gd name="T14" fmla="*/ 16 w 50"/>
                <a:gd name="T15" fmla="*/ 46 h 48"/>
                <a:gd name="T16" fmla="*/ 8 w 50"/>
                <a:gd name="T17" fmla="*/ 40 h 48"/>
                <a:gd name="T18" fmla="*/ 2 w 50"/>
                <a:gd name="T19" fmla="*/ 32 h 48"/>
                <a:gd name="T20" fmla="*/ 0 w 50"/>
                <a:gd name="T21" fmla="*/ 24 h 48"/>
                <a:gd name="T22" fmla="*/ 0 w 50"/>
                <a:gd name="T23" fmla="*/ 24 h 48"/>
                <a:gd name="T24" fmla="*/ 2 w 50"/>
                <a:gd name="T25" fmla="*/ 14 h 48"/>
                <a:gd name="T26" fmla="*/ 8 w 50"/>
                <a:gd name="T27" fmla="*/ 6 h 48"/>
                <a:gd name="T28" fmla="*/ 16 w 50"/>
                <a:gd name="T29" fmla="*/ 0 h 48"/>
                <a:gd name="T30" fmla="*/ 26 w 50"/>
                <a:gd name="T31" fmla="*/ 0 h 48"/>
                <a:gd name="T32" fmla="*/ 26 w 50"/>
                <a:gd name="T33" fmla="*/ 0 h 48"/>
                <a:gd name="T34" fmla="*/ 34 w 50"/>
                <a:gd name="T35" fmla="*/ 0 h 48"/>
                <a:gd name="T36" fmla="*/ 42 w 50"/>
                <a:gd name="T37" fmla="*/ 6 h 48"/>
                <a:gd name="T38" fmla="*/ 48 w 50"/>
                <a:gd name="T39" fmla="*/ 14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2"/>
                  </a:lnTo>
                  <a:lnTo>
                    <a:pt x="42" y="40"/>
                  </a:lnTo>
                  <a:lnTo>
                    <a:pt x="34" y="46"/>
                  </a:lnTo>
                  <a:lnTo>
                    <a:pt x="26" y="48"/>
                  </a:lnTo>
                  <a:lnTo>
                    <a:pt x="26" y="48"/>
                  </a:lnTo>
                  <a:lnTo>
                    <a:pt x="16" y="46"/>
                  </a:lnTo>
                  <a:lnTo>
                    <a:pt x="8" y="40"/>
                  </a:lnTo>
                  <a:lnTo>
                    <a:pt x="2" y="32"/>
                  </a:lnTo>
                  <a:lnTo>
                    <a:pt x="0" y="24"/>
                  </a:lnTo>
                  <a:lnTo>
                    <a:pt x="0" y="24"/>
                  </a:lnTo>
                  <a:lnTo>
                    <a:pt x="2" y="14"/>
                  </a:lnTo>
                  <a:lnTo>
                    <a:pt x="8" y="6"/>
                  </a:lnTo>
                  <a:lnTo>
                    <a:pt x="16" y="0"/>
                  </a:lnTo>
                  <a:lnTo>
                    <a:pt x="26" y="0"/>
                  </a:lnTo>
                  <a:lnTo>
                    <a:pt x="26" y="0"/>
                  </a:lnTo>
                  <a:lnTo>
                    <a:pt x="34" y="0"/>
                  </a:lnTo>
                  <a:lnTo>
                    <a:pt x="42" y="6"/>
                  </a:lnTo>
                  <a:lnTo>
                    <a:pt x="48" y="14"/>
                  </a:lnTo>
                  <a:lnTo>
                    <a:pt x="50" y="24"/>
                  </a:lnTo>
                  <a:lnTo>
                    <a:pt x="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3681" y="1357"/>
              <a:ext cx="48" cy="48"/>
            </a:xfrm>
            <a:custGeom>
              <a:avLst/>
              <a:gdLst>
                <a:gd name="T0" fmla="*/ 48 w 48"/>
                <a:gd name="T1" fmla="*/ 24 h 48"/>
                <a:gd name="T2" fmla="*/ 48 w 48"/>
                <a:gd name="T3" fmla="*/ 24 h 48"/>
                <a:gd name="T4" fmla="*/ 46 w 48"/>
                <a:gd name="T5" fmla="*/ 32 h 48"/>
                <a:gd name="T6" fmla="*/ 40 w 48"/>
                <a:gd name="T7" fmla="*/ 40 h 48"/>
                <a:gd name="T8" fmla="*/ 34 w 48"/>
                <a:gd name="T9" fmla="*/ 46 h 48"/>
                <a:gd name="T10" fmla="*/ 24 w 48"/>
                <a:gd name="T11" fmla="*/ 48 h 48"/>
                <a:gd name="T12" fmla="*/ 24 w 48"/>
                <a:gd name="T13" fmla="*/ 48 h 48"/>
                <a:gd name="T14" fmla="*/ 14 w 48"/>
                <a:gd name="T15" fmla="*/ 46 h 48"/>
                <a:gd name="T16" fmla="*/ 6 w 48"/>
                <a:gd name="T17" fmla="*/ 40 h 48"/>
                <a:gd name="T18" fmla="*/ 2 w 48"/>
                <a:gd name="T19" fmla="*/ 32 h 48"/>
                <a:gd name="T20" fmla="*/ 0 w 48"/>
                <a:gd name="T21" fmla="*/ 24 h 48"/>
                <a:gd name="T22" fmla="*/ 0 w 48"/>
                <a:gd name="T23" fmla="*/ 24 h 48"/>
                <a:gd name="T24" fmla="*/ 2 w 48"/>
                <a:gd name="T25" fmla="*/ 14 h 48"/>
                <a:gd name="T26" fmla="*/ 6 w 48"/>
                <a:gd name="T27" fmla="*/ 6 h 48"/>
                <a:gd name="T28" fmla="*/ 14 w 48"/>
                <a:gd name="T29" fmla="*/ 0 h 48"/>
                <a:gd name="T30" fmla="*/ 24 w 48"/>
                <a:gd name="T31" fmla="*/ 0 h 48"/>
                <a:gd name="T32" fmla="*/ 24 w 48"/>
                <a:gd name="T33" fmla="*/ 0 h 48"/>
                <a:gd name="T34" fmla="*/ 34 w 48"/>
                <a:gd name="T35" fmla="*/ 0 h 48"/>
                <a:gd name="T36" fmla="*/ 40 w 48"/>
                <a:gd name="T37" fmla="*/ 6 h 48"/>
                <a:gd name="T38" fmla="*/ 46 w 48"/>
                <a:gd name="T39" fmla="*/ 14 h 48"/>
                <a:gd name="T40" fmla="*/ 48 w 48"/>
                <a:gd name="T41" fmla="*/ 24 h 48"/>
                <a:gd name="T42" fmla="*/ 48 w 48"/>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8" y="24"/>
                  </a:moveTo>
                  <a:lnTo>
                    <a:pt x="48" y="24"/>
                  </a:lnTo>
                  <a:lnTo>
                    <a:pt x="46" y="32"/>
                  </a:lnTo>
                  <a:lnTo>
                    <a:pt x="40" y="40"/>
                  </a:lnTo>
                  <a:lnTo>
                    <a:pt x="34" y="46"/>
                  </a:lnTo>
                  <a:lnTo>
                    <a:pt x="24" y="48"/>
                  </a:lnTo>
                  <a:lnTo>
                    <a:pt x="24" y="48"/>
                  </a:lnTo>
                  <a:lnTo>
                    <a:pt x="14" y="46"/>
                  </a:lnTo>
                  <a:lnTo>
                    <a:pt x="6" y="40"/>
                  </a:lnTo>
                  <a:lnTo>
                    <a:pt x="2" y="32"/>
                  </a:lnTo>
                  <a:lnTo>
                    <a:pt x="0" y="24"/>
                  </a:lnTo>
                  <a:lnTo>
                    <a:pt x="0" y="24"/>
                  </a:lnTo>
                  <a:lnTo>
                    <a:pt x="2" y="14"/>
                  </a:lnTo>
                  <a:lnTo>
                    <a:pt x="6" y="6"/>
                  </a:lnTo>
                  <a:lnTo>
                    <a:pt x="14" y="0"/>
                  </a:lnTo>
                  <a:lnTo>
                    <a:pt x="24" y="0"/>
                  </a:lnTo>
                  <a:lnTo>
                    <a:pt x="24" y="0"/>
                  </a:lnTo>
                  <a:lnTo>
                    <a:pt x="34" y="0"/>
                  </a:lnTo>
                  <a:lnTo>
                    <a:pt x="40" y="6"/>
                  </a:lnTo>
                  <a:lnTo>
                    <a:pt x="46" y="14"/>
                  </a:lnTo>
                  <a:lnTo>
                    <a:pt x="48" y="24"/>
                  </a:lnTo>
                  <a:lnTo>
                    <a:pt x="4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3823" y="1357"/>
              <a:ext cx="48" cy="48"/>
            </a:xfrm>
            <a:custGeom>
              <a:avLst/>
              <a:gdLst>
                <a:gd name="T0" fmla="*/ 48 w 48"/>
                <a:gd name="T1" fmla="*/ 24 h 48"/>
                <a:gd name="T2" fmla="*/ 48 w 48"/>
                <a:gd name="T3" fmla="*/ 24 h 48"/>
                <a:gd name="T4" fmla="*/ 46 w 48"/>
                <a:gd name="T5" fmla="*/ 32 h 48"/>
                <a:gd name="T6" fmla="*/ 42 w 48"/>
                <a:gd name="T7" fmla="*/ 40 h 48"/>
                <a:gd name="T8" fmla="*/ 34 w 48"/>
                <a:gd name="T9" fmla="*/ 46 h 48"/>
                <a:gd name="T10" fmla="*/ 24 w 48"/>
                <a:gd name="T11" fmla="*/ 48 h 48"/>
                <a:gd name="T12" fmla="*/ 24 w 48"/>
                <a:gd name="T13" fmla="*/ 48 h 48"/>
                <a:gd name="T14" fmla="*/ 14 w 48"/>
                <a:gd name="T15" fmla="*/ 46 h 48"/>
                <a:gd name="T16" fmla="*/ 6 w 48"/>
                <a:gd name="T17" fmla="*/ 40 h 48"/>
                <a:gd name="T18" fmla="*/ 2 w 48"/>
                <a:gd name="T19" fmla="*/ 32 h 48"/>
                <a:gd name="T20" fmla="*/ 0 w 48"/>
                <a:gd name="T21" fmla="*/ 24 h 48"/>
                <a:gd name="T22" fmla="*/ 0 w 48"/>
                <a:gd name="T23" fmla="*/ 24 h 48"/>
                <a:gd name="T24" fmla="*/ 2 w 48"/>
                <a:gd name="T25" fmla="*/ 14 h 48"/>
                <a:gd name="T26" fmla="*/ 6 w 48"/>
                <a:gd name="T27" fmla="*/ 6 h 48"/>
                <a:gd name="T28" fmla="*/ 14 w 48"/>
                <a:gd name="T29" fmla="*/ 0 h 48"/>
                <a:gd name="T30" fmla="*/ 24 w 48"/>
                <a:gd name="T31" fmla="*/ 0 h 48"/>
                <a:gd name="T32" fmla="*/ 24 w 48"/>
                <a:gd name="T33" fmla="*/ 0 h 48"/>
                <a:gd name="T34" fmla="*/ 34 w 48"/>
                <a:gd name="T35" fmla="*/ 0 h 48"/>
                <a:gd name="T36" fmla="*/ 42 w 48"/>
                <a:gd name="T37" fmla="*/ 6 h 48"/>
                <a:gd name="T38" fmla="*/ 46 w 48"/>
                <a:gd name="T39" fmla="*/ 14 h 48"/>
                <a:gd name="T40" fmla="*/ 48 w 48"/>
                <a:gd name="T41" fmla="*/ 24 h 48"/>
                <a:gd name="T42" fmla="*/ 48 w 48"/>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8" y="24"/>
                  </a:moveTo>
                  <a:lnTo>
                    <a:pt x="48" y="24"/>
                  </a:lnTo>
                  <a:lnTo>
                    <a:pt x="46" y="32"/>
                  </a:lnTo>
                  <a:lnTo>
                    <a:pt x="42" y="40"/>
                  </a:lnTo>
                  <a:lnTo>
                    <a:pt x="34" y="46"/>
                  </a:lnTo>
                  <a:lnTo>
                    <a:pt x="24" y="48"/>
                  </a:lnTo>
                  <a:lnTo>
                    <a:pt x="24" y="48"/>
                  </a:lnTo>
                  <a:lnTo>
                    <a:pt x="14" y="46"/>
                  </a:lnTo>
                  <a:lnTo>
                    <a:pt x="6" y="40"/>
                  </a:lnTo>
                  <a:lnTo>
                    <a:pt x="2" y="32"/>
                  </a:lnTo>
                  <a:lnTo>
                    <a:pt x="0" y="24"/>
                  </a:lnTo>
                  <a:lnTo>
                    <a:pt x="0" y="24"/>
                  </a:lnTo>
                  <a:lnTo>
                    <a:pt x="2" y="14"/>
                  </a:lnTo>
                  <a:lnTo>
                    <a:pt x="6" y="6"/>
                  </a:lnTo>
                  <a:lnTo>
                    <a:pt x="14" y="0"/>
                  </a:lnTo>
                  <a:lnTo>
                    <a:pt x="24" y="0"/>
                  </a:lnTo>
                  <a:lnTo>
                    <a:pt x="24" y="0"/>
                  </a:lnTo>
                  <a:lnTo>
                    <a:pt x="34" y="0"/>
                  </a:lnTo>
                  <a:lnTo>
                    <a:pt x="42" y="6"/>
                  </a:lnTo>
                  <a:lnTo>
                    <a:pt x="46" y="14"/>
                  </a:lnTo>
                  <a:lnTo>
                    <a:pt x="48" y="24"/>
                  </a:lnTo>
                  <a:lnTo>
                    <a:pt x="4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3635" y="1687"/>
              <a:ext cx="190" cy="58"/>
            </a:xfrm>
            <a:custGeom>
              <a:avLst/>
              <a:gdLst>
                <a:gd name="T0" fmla="*/ 94 w 190"/>
                <a:gd name="T1" fmla="*/ 26 h 58"/>
                <a:gd name="T2" fmla="*/ 94 w 190"/>
                <a:gd name="T3" fmla="*/ 26 h 58"/>
                <a:gd name="T4" fmla="*/ 116 w 190"/>
                <a:gd name="T5" fmla="*/ 28 h 58"/>
                <a:gd name="T6" fmla="*/ 136 w 190"/>
                <a:gd name="T7" fmla="*/ 34 h 58"/>
                <a:gd name="T8" fmla="*/ 154 w 190"/>
                <a:gd name="T9" fmla="*/ 42 h 58"/>
                <a:gd name="T10" fmla="*/ 172 w 190"/>
                <a:gd name="T11" fmla="*/ 56 h 58"/>
                <a:gd name="T12" fmla="*/ 190 w 190"/>
                <a:gd name="T13" fmla="*/ 38 h 58"/>
                <a:gd name="T14" fmla="*/ 190 w 190"/>
                <a:gd name="T15" fmla="*/ 38 h 58"/>
                <a:gd name="T16" fmla="*/ 180 w 190"/>
                <a:gd name="T17" fmla="*/ 30 h 58"/>
                <a:gd name="T18" fmla="*/ 168 w 190"/>
                <a:gd name="T19" fmla="*/ 22 h 58"/>
                <a:gd name="T20" fmla="*/ 156 w 190"/>
                <a:gd name="T21" fmla="*/ 16 h 58"/>
                <a:gd name="T22" fmla="*/ 144 w 190"/>
                <a:gd name="T23" fmla="*/ 10 h 58"/>
                <a:gd name="T24" fmla="*/ 132 w 190"/>
                <a:gd name="T25" fmla="*/ 6 h 58"/>
                <a:gd name="T26" fmla="*/ 120 w 190"/>
                <a:gd name="T27" fmla="*/ 2 h 58"/>
                <a:gd name="T28" fmla="*/ 108 w 190"/>
                <a:gd name="T29" fmla="*/ 0 h 58"/>
                <a:gd name="T30" fmla="*/ 94 w 190"/>
                <a:gd name="T31" fmla="*/ 0 h 58"/>
                <a:gd name="T32" fmla="*/ 94 w 190"/>
                <a:gd name="T33" fmla="*/ 0 h 58"/>
                <a:gd name="T34" fmla="*/ 82 w 190"/>
                <a:gd name="T35" fmla="*/ 0 h 58"/>
                <a:gd name="T36" fmla="*/ 70 w 190"/>
                <a:gd name="T37" fmla="*/ 2 h 58"/>
                <a:gd name="T38" fmla="*/ 56 w 190"/>
                <a:gd name="T39" fmla="*/ 6 h 58"/>
                <a:gd name="T40" fmla="*/ 44 w 190"/>
                <a:gd name="T41" fmla="*/ 10 h 58"/>
                <a:gd name="T42" fmla="*/ 32 w 190"/>
                <a:gd name="T43" fmla="*/ 16 h 58"/>
                <a:gd name="T44" fmla="*/ 22 w 190"/>
                <a:gd name="T45" fmla="*/ 22 h 58"/>
                <a:gd name="T46" fmla="*/ 10 w 190"/>
                <a:gd name="T47" fmla="*/ 30 h 58"/>
                <a:gd name="T48" fmla="*/ 0 w 190"/>
                <a:gd name="T49" fmla="*/ 40 h 58"/>
                <a:gd name="T50" fmla="*/ 18 w 190"/>
                <a:gd name="T51" fmla="*/ 58 h 58"/>
                <a:gd name="T52" fmla="*/ 18 w 190"/>
                <a:gd name="T53" fmla="*/ 58 h 58"/>
                <a:gd name="T54" fmla="*/ 18 w 190"/>
                <a:gd name="T55" fmla="*/ 58 h 58"/>
                <a:gd name="T56" fmla="*/ 36 w 190"/>
                <a:gd name="T57" fmla="*/ 44 h 58"/>
                <a:gd name="T58" fmla="*/ 54 w 190"/>
                <a:gd name="T59" fmla="*/ 34 h 58"/>
                <a:gd name="T60" fmla="*/ 74 w 190"/>
                <a:gd name="T61" fmla="*/ 28 h 58"/>
                <a:gd name="T62" fmla="*/ 94 w 190"/>
                <a:gd name="T63" fmla="*/ 26 h 58"/>
                <a:gd name="T64" fmla="*/ 94 w 190"/>
                <a:gd name="T65"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58">
                  <a:moveTo>
                    <a:pt x="94" y="26"/>
                  </a:moveTo>
                  <a:lnTo>
                    <a:pt x="94" y="26"/>
                  </a:lnTo>
                  <a:lnTo>
                    <a:pt x="116" y="28"/>
                  </a:lnTo>
                  <a:lnTo>
                    <a:pt x="136" y="34"/>
                  </a:lnTo>
                  <a:lnTo>
                    <a:pt x="154" y="42"/>
                  </a:lnTo>
                  <a:lnTo>
                    <a:pt x="172" y="56"/>
                  </a:lnTo>
                  <a:lnTo>
                    <a:pt x="190" y="38"/>
                  </a:lnTo>
                  <a:lnTo>
                    <a:pt x="190" y="38"/>
                  </a:lnTo>
                  <a:lnTo>
                    <a:pt x="180" y="30"/>
                  </a:lnTo>
                  <a:lnTo>
                    <a:pt x="168" y="22"/>
                  </a:lnTo>
                  <a:lnTo>
                    <a:pt x="156" y="16"/>
                  </a:lnTo>
                  <a:lnTo>
                    <a:pt x="144" y="10"/>
                  </a:lnTo>
                  <a:lnTo>
                    <a:pt x="132" y="6"/>
                  </a:lnTo>
                  <a:lnTo>
                    <a:pt x="120" y="2"/>
                  </a:lnTo>
                  <a:lnTo>
                    <a:pt x="108" y="0"/>
                  </a:lnTo>
                  <a:lnTo>
                    <a:pt x="94" y="0"/>
                  </a:lnTo>
                  <a:lnTo>
                    <a:pt x="94" y="0"/>
                  </a:lnTo>
                  <a:lnTo>
                    <a:pt x="82" y="0"/>
                  </a:lnTo>
                  <a:lnTo>
                    <a:pt x="70" y="2"/>
                  </a:lnTo>
                  <a:lnTo>
                    <a:pt x="56" y="6"/>
                  </a:lnTo>
                  <a:lnTo>
                    <a:pt x="44" y="10"/>
                  </a:lnTo>
                  <a:lnTo>
                    <a:pt x="32" y="16"/>
                  </a:lnTo>
                  <a:lnTo>
                    <a:pt x="22" y="22"/>
                  </a:lnTo>
                  <a:lnTo>
                    <a:pt x="10" y="30"/>
                  </a:lnTo>
                  <a:lnTo>
                    <a:pt x="0" y="40"/>
                  </a:lnTo>
                  <a:lnTo>
                    <a:pt x="18" y="58"/>
                  </a:lnTo>
                  <a:lnTo>
                    <a:pt x="18" y="58"/>
                  </a:lnTo>
                  <a:lnTo>
                    <a:pt x="18" y="58"/>
                  </a:lnTo>
                  <a:lnTo>
                    <a:pt x="36" y="44"/>
                  </a:lnTo>
                  <a:lnTo>
                    <a:pt x="54" y="34"/>
                  </a:lnTo>
                  <a:lnTo>
                    <a:pt x="74" y="28"/>
                  </a:lnTo>
                  <a:lnTo>
                    <a:pt x="94" y="26"/>
                  </a:lnTo>
                  <a:lnTo>
                    <a:pt x="94" y="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3603" y="1643"/>
              <a:ext cx="252" cy="70"/>
            </a:xfrm>
            <a:custGeom>
              <a:avLst/>
              <a:gdLst>
                <a:gd name="T0" fmla="*/ 234 w 252"/>
                <a:gd name="T1" fmla="*/ 70 h 70"/>
                <a:gd name="T2" fmla="*/ 252 w 252"/>
                <a:gd name="T3" fmla="*/ 52 h 70"/>
                <a:gd name="T4" fmla="*/ 252 w 252"/>
                <a:gd name="T5" fmla="*/ 52 h 70"/>
                <a:gd name="T6" fmla="*/ 238 w 252"/>
                <a:gd name="T7" fmla="*/ 40 h 70"/>
                <a:gd name="T8" fmla="*/ 224 w 252"/>
                <a:gd name="T9" fmla="*/ 28 h 70"/>
                <a:gd name="T10" fmla="*/ 210 w 252"/>
                <a:gd name="T11" fmla="*/ 20 h 70"/>
                <a:gd name="T12" fmla="*/ 194 w 252"/>
                <a:gd name="T13" fmla="*/ 12 h 70"/>
                <a:gd name="T14" fmla="*/ 178 w 252"/>
                <a:gd name="T15" fmla="*/ 6 h 70"/>
                <a:gd name="T16" fmla="*/ 160 w 252"/>
                <a:gd name="T17" fmla="*/ 2 h 70"/>
                <a:gd name="T18" fmla="*/ 144 w 252"/>
                <a:gd name="T19" fmla="*/ 0 h 70"/>
                <a:gd name="T20" fmla="*/ 126 w 252"/>
                <a:gd name="T21" fmla="*/ 0 h 70"/>
                <a:gd name="T22" fmla="*/ 126 w 252"/>
                <a:gd name="T23" fmla="*/ 0 h 70"/>
                <a:gd name="T24" fmla="*/ 110 w 252"/>
                <a:gd name="T25" fmla="*/ 0 h 70"/>
                <a:gd name="T26" fmla="*/ 92 w 252"/>
                <a:gd name="T27" fmla="*/ 2 h 70"/>
                <a:gd name="T28" fmla="*/ 76 w 252"/>
                <a:gd name="T29" fmla="*/ 6 h 70"/>
                <a:gd name="T30" fmla="*/ 60 w 252"/>
                <a:gd name="T31" fmla="*/ 12 h 70"/>
                <a:gd name="T32" fmla="*/ 44 w 252"/>
                <a:gd name="T33" fmla="*/ 20 h 70"/>
                <a:gd name="T34" fmla="*/ 28 w 252"/>
                <a:gd name="T35" fmla="*/ 28 h 70"/>
                <a:gd name="T36" fmla="*/ 14 w 252"/>
                <a:gd name="T37" fmla="*/ 40 h 70"/>
                <a:gd name="T38" fmla="*/ 0 w 252"/>
                <a:gd name="T39" fmla="*/ 52 h 70"/>
                <a:gd name="T40" fmla="*/ 18 w 252"/>
                <a:gd name="T41" fmla="*/ 70 h 70"/>
                <a:gd name="T42" fmla="*/ 18 w 252"/>
                <a:gd name="T43" fmla="*/ 70 h 70"/>
                <a:gd name="T44" fmla="*/ 30 w 252"/>
                <a:gd name="T45" fmla="*/ 60 h 70"/>
                <a:gd name="T46" fmla="*/ 42 w 252"/>
                <a:gd name="T47" fmla="*/ 50 h 70"/>
                <a:gd name="T48" fmla="*/ 56 w 252"/>
                <a:gd name="T49" fmla="*/ 42 h 70"/>
                <a:gd name="T50" fmla="*/ 70 w 252"/>
                <a:gd name="T51" fmla="*/ 36 h 70"/>
                <a:gd name="T52" fmla="*/ 84 w 252"/>
                <a:gd name="T53" fmla="*/ 32 h 70"/>
                <a:gd name="T54" fmla="*/ 98 w 252"/>
                <a:gd name="T55" fmla="*/ 28 h 70"/>
                <a:gd name="T56" fmla="*/ 112 w 252"/>
                <a:gd name="T57" fmla="*/ 26 h 70"/>
                <a:gd name="T58" fmla="*/ 126 w 252"/>
                <a:gd name="T59" fmla="*/ 24 h 70"/>
                <a:gd name="T60" fmla="*/ 126 w 252"/>
                <a:gd name="T61" fmla="*/ 24 h 70"/>
                <a:gd name="T62" fmla="*/ 142 w 252"/>
                <a:gd name="T63" fmla="*/ 26 h 70"/>
                <a:gd name="T64" fmla="*/ 156 w 252"/>
                <a:gd name="T65" fmla="*/ 28 h 70"/>
                <a:gd name="T66" fmla="*/ 170 w 252"/>
                <a:gd name="T67" fmla="*/ 32 h 70"/>
                <a:gd name="T68" fmla="*/ 184 w 252"/>
                <a:gd name="T69" fmla="*/ 36 h 70"/>
                <a:gd name="T70" fmla="*/ 198 w 252"/>
                <a:gd name="T71" fmla="*/ 42 h 70"/>
                <a:gd name="T72" fmla="*/ 210 w 252"/>
                <a:gd name="T73" fmla="*/ 50 h 70"/>
                <a:gd name="T74" fmla="*/ 222 w 252"/>
                <a:gd name="T75" fmla="*/ 58 h 70"/>
                <a:gd name="T76" fmla="*/ 234 w 252"/>
                <a:gd name="T77" fmla="*/ 70 h 70"/>
                <a:gd name="T78" fmla="*/ 234 w 252"/>
                <a:gd name="T7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2" h="70">
                  <a:moveTo>
                    <a:pt x="234" y="70"/>
                  </a:moveTo>
                  <a:lnTo>
                    <a:pt x="252" y="52"/>
                  </a:lnTo>
                  <a:lnTo>
                    <a:pt x="252" y="52"/>
                  </a:lnTo>
                  <a:lnTo>
                    <a:pt x="238" y="40"/>
                  </a:lnTo>
                  <a:lnTo>
                    <a:pt x="224" y="28"/>
                  </a:lnTo>
                  <a:lnTo>
                    <a:pt x="210" y="20"/>
                  </a:lnTo>
                  <a:lnTo>
                    <a:pt x="194" y="12"/>
                  </a:lnTo>
                  <a:lnTo>
                    <a:pt x="178" y="6"/>
                  </a:lnTo>
                  <a:lnTo>
                    <a:pt x="160" y="2"/>
                  </a:lnTo>
                  <a:lnTo>
                    <a:pt x="144" y="0"/>
                  </a:lnTo>
                  <a:lnTo>
                    <a:pt x="126" y="0"/>
                  </a:lnTo>
                  <a:lnTo>
                    <a:pt x="126" y="0"/>
                  </a:lnTo>
                  <a:lnTo>
                    <a:pt x="110" y="0"/>
                  </a:lnTo>
                  <a:lnTo>
                    <a:pt x="92" y="2"/>
                  </a:lnTo>
                  <a:lnTo>
                    <a:pt x="76" y="6"/>
                  </a:lnTo>
                  <a:lnTo>
                    <a:pt x="60" y="12"/>
                  </a:lnTo>
                  <a:lnTo>
                    <a:pt x="44" y="20"/>
                  </a:lnTo>
                  <a:lnTo>
                    <a:pt x="28" y="28"/>
                  </a:lnTo>
                  <a:lnTo>
                    <a:pt x="14" y="40"/>
                  </a:lnTo>
                  <a:lnTo>
                    <a:pt x="0" y="52"/>
                  </a:lnTo>
                  <a:lnTo>
                    <a:pt x="18" y="70"/>
                  </a:lnTo>
                  <a:lnTo>
                    <a:pt x="18" y="70"/>
                  </a:lnTo>
                  <a:lnTo>
                    <a:pt x="30" y="60"/>
                  </a:lnTo>
                  <a:lnTo>
                    <a:pt x="42" y="50"/>
                  </a:lnTo>
                  <a:lnTo>
                    <a:pt x="56" y="42"/>
                  </a:lnTo>
                  <a:lnTo>
                    <a:pt x="70" y="36"/>
                  </a:lnTo>
                  <a:lnTo>
                    <a:pt x="84" y="32"/>
                  </a:lnTo>
                  <a:lnTo>
                    <a:pt x="98" y="28"/>
                  </a:lnTo>
                  <a:lnTo>
                    <a:pt x="112" y="26"/>
                  </a:lnTo>
                  <a:lnTo>
                    <a:pt x="126" y="24"/>
                  </a:lnTo>
                  <a:lnTo>
                    <a:pt x="126" y="24"/>
                  </a:lnTo>
                  <a:lnTo>
                    <a:pt x="142" y="26"/>
                  </a:lnTo>
                  <a:lnTo>
                    <a:pt x="156" y="28"/>
                  </a:lnTo>
                  <a:lnTo>
                    <a:pt x="170" y="32"/>
                  </a:lnTo>
                  <a:lnTo>
                    <a:pt x="184" y="36"/>
                  </a:lnTo>
                  <a:lnTo>
                    <a:pt x="198" y="42"/>
                  </a:lnTo>
                  <a:lnTo>
                    <a:pt x="210" y="50"/>
                  </a:lnTo>
                  <a:lnTo>
                    <a:pt x="222" y="58"/>
                  </a:lnTo>
                  <a:lnTo>
                    <a:pt x="234" y="70"/>
                  </a:lnTo>
                  <a:lnTo>
                    <a:pt x="234" y="7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3667" y="1731"/>
              <a:ext cx="124" cy="44"/>
            </a:xfrm>
            <a:custGeom>
              <a:avLst/>
              <a:gdLst>
                <a:gd name="T0" fmla="*/ 62 w 124"/>
                <a:gd name="T1" fmla="*/ 26 h 44"/>
                <a:gd name="T2" fmla="*/ 62 w 124"/>
                <a:gd name="T3" fmla="*/ 26 h 44"/>
                <a:gd name="T4" fmla="*/ 74 w 124"/>
                <a:gd name="T5" fmla="*/ 28 h 44"/>
                <a:gd name="T6" fmla="*/ 86 w 124"/>
                <a:gd name="T7" fmla="*/ 30 h 44"/>
                <a:gd name="T8" fmla="*/ 98 w 124"/>
                <a:gd name="T9" fmla="*/ 36 h 44"/>
                <a:gd name="T10" fmla="*/ 106 w 124"/>
                <a:gd name="T11" fmla="*/ 44 h 44"/>
                <a:gd name="T12" fmla="*/ 124 w 124"/>
                <a:gd name="T13" fmla="*/ 26 h 44"/>
                <a:gd name="T14" fmla="*/ 124 w 124"/>
                <a:gd name="T15" fmla="*/ 26 h 44"/>
                <a:gd name="T16" fmla="*/ 112 w 124"/>
                <a:gd name="T17" fmla="*/ 14 h 44"/>
                <a:gd name="T18" fmla="*/ 96 w 124"/>
                <a:gd name="T19" fmla="*/ 6 h 44"/>
                <a:gd name="T20" fmla="*/ 80 w 124"/>
                <a:gd name="T21" fmla="*/ 2 h 44"/>
                <a:gd name="T22" fmla="*/ 62 w 124"/>
                <a:gd name="T23" fmla="*/ 0 h 44"/>
                <a:gd name="T24" fmla="*/ 62 w 124"/>
                <a:gd name="T25" fmla="*/ 0 h 44"/>
                <a:gd name="T26" fmla="*/ 46 w 124"/>
                <a:gd name="T27" fmla="*/ 2 h 44"/>
                <a:gd name="T28" fmla="*/ 30 w 124"/>
                <a:gd name="T29" fmla="*/ 8 h 44"/>
                <a:gd name="T30" fmla="*/ 14 w 124"/>
                <a:gd name="T31" fmla="*/ 16 h 44"/>
                <a:gd name="T32" fmla="*/ 0 w 124"/>
                <a:gd name="T33" fmla="*/ 26 h 44"/>
                <a:gd name="T34" fmla="*/ 18 w 124"/>
                <a:gd name="T35" fmla="*/ 44 h 44"/>
                <a:gd name="T36" fmla="*/ 18 w 124"/>
                <a:gd name="T37" fmla="*/ 44 h 44"/>
                <a:gd name="T38" fmla="*/ 28 w 124"/>
                <a:gd name="T39" fmla="*/ 36 h 44"/>
                <a:gd name="T40" fmla="*/ 40 w 124"/>
                <a:gd name="T41" fmla="*/ 30 h 44"/>
                <a:gd name="T42" fmla="*/ 50 w 124"/>
                <a:gd name="T43" fmla="*/ 28 h 44"/>
                <a:gd name="T44" fmla="*/ 62 w 124"/>
                <a:gd name="T45" fmla="*/ 26 h 44"/>
                <a:gd name="T46" fmla="*/ 62 w 124"/>
                <a:gd name="T47"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44">
                  <a:moveTo>
                    <a:pt x="62" y="26"/>
                  </a:moveTo>
                  <a:lnTo>
                    <a:pt x="62" y="26"/>
                  </a:lnTo>
                  <a:lnTo>
                    <a:pt x="74" y="28"/>
                  </a:lnTo>
                  <a:lnTo>
                    <a:pt x="86" y="30"/>
                  </a:lnTo>
                  <a:lnTo>
                    <a:pt x="98" y="36"/>
                  </a:lnTo>
                  <a:lnTo>
                    <a:pt x="106" y="44"/>
                  </a:lnTo>
                  <a:lnTo>
                    <a:pt x="124" y="26"/>
                  </a:lnTo>
                  <a:lnTo>
                    <a:pt x="124" y="26"/>
                  </a:lnTo>
                  <a:lnTo>
                    <a:pt x="112" y="14"/>
                  </a:lnTo>
                  <a:lnTo>
                    <a:pt x="96" y="6"/>
                  </a:lnTo>
                  <a:lnTo>
                    <a:pt x="80" y="2"/>
                  </a:lnTo>
                  <a:lnTo>
                    <a:pt x="62" y="0"/>
                  </a:lnTo>
                  <a:lnTo>
                    <a:pt x="62" y="0"/>
                  </a:lnTo>
                  <a:lnTo>
                    <a:pt x="46" y="2"/>
                  </a:lnTo>
                  <a:lnTo>
                    <a:pt x="30" y="8"/>
                  </a:lnTo>
                  <a:lnTo>
                    <a:pt x="14" y="16"/>
                  </a:lnTo>
                  <a:lnTo>
                    <a:pt x="0" y="26"/>
                  </a:lnTo>
                  <a:lnTo>
                    <a:pt x="18" y="44"/>
                  </a:lnTo>
                  <a:lnTo>
                    <a:pt x="18" y="44"/>
                  </a:lnTo>
                  <a:lnTo>
                    <a:pt x="28" y="36"/>
                  </a:lnTo>
                  <a:lnTo>
                    <a:pt x="40" y="30"/>
                  </a:lnTo>
                  <a:lnTo>
                    <a:pt x="50" y="28"/>
                  </a:lnTo>
                  <a:lnTo>
                    <a:pt x="62" y="26"/>
                  </a:lnTo>
                  <a:lnTo>
                    <a:pt x="62" y="2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3705" y="1775"/>
              <a:ext cx="50" cy="52"/>
            </a:xfrm>
            <a:custGeom>
              <a:avLst/>
              <a:gdLst>
                <a:gd name="T0" fmla="*/ 24 w 50"/>
                <a:gd name="T1" fmla="*/ 52 h 52"/>
                <a:gd name="T2" fmla="*/ 24 w 50"/>
                <a:gd name="T3" fmla="*/ 52 h 52"/>
                <a:gd name="T4" fmla="*/ 34 w 50"/>
                <a:gd name="T5" fmla="*/ 50 h 52"/>
                <a:gd name="T6" fmla="*/ 42 w 50"/>
                <a:gd name="T7" fmla="*/ 44 h 52"/>
                <a:gd name="T8" fmla="*/ 48 w 50"/>
                <a:gd name="T9" fmla="*/ 36 h 52"/>
                <a:gd name="T10" fmla="*/ 50 w 50"/>
                <a:gd name="T11" fmla="*/ 26 h 52"/>
                <a:gd name="T12" fmla="*/ 50 w 50"/>
                <a:gd name="T13" fmla="*/ 26 h 52"/>
                <a:gd name="T14" fmla="*/ 48 w 50"/>
                <a:gd name="T15" fmla="*/ 16 h 52"/>
                <a:gd name="T16" fmla="*/ 42 w 50"/>
                <a:gd name="T17" fmla="*/ 8 h 52"/>
                <a:gd name="T18" fmla="*/ 34 w 50"/>
                <a:gd name="T19" fmla="*/ 2 h 52"/>
                <a:gd name="T20" fmla="*/ 24 w 50"/>
                <a:gd name="T21" fmla="*/ 0 h 52"/>
                <a:gd name="T22" fmla="*/ 24 w 50"/>
                <a:gd name="T23" fmla="*/ 0 h 52"/>
                <a:gd name="T24" fmla="*/ 14 w 50"/>
                <a:gd name="T25" fmla="*/ 2 h 52"/>
                <a:gd name="T26" fmla="*/ 6 w 50"/>
                <a:gd name="T27" fmla="*/ 8 h 52"/>
                <a:gd name="T28" fmla="*/ 2 w 50"/>
                <a:gd name="T29" fmla="*/ 16 h 52"/>
                <a:gd name="T30" fmla="*/ 0 w 50"/>
                <a:gd name="T31" fmla="*/ 26 h 52"/>
                <a:gd name="T32" fmla="*/ 0 w 50"/>
                <a:gd name="T33" fmla="*/ 26 h 52"/>
                <a:gd name="T34" fmla="*/ 2 w 50"/>
                <a:gd name="T35" fmla="*/ 36 h 52"/>
                <a:gd name="T36" fmla="*/ 6 w 50"/>
                <a:gd name="T37" fmla="*/ 44 h 52"/>
                <a:gd name="T38" fmla="*/ 16 w 50"/>
                <a:gd name="T39" fmla="*/ 50 h 52"/>
                <a:gd name="T40" fmla="*/ 24 w 50"/>
                <a:gd name="T41" fmla="*/ 52 h 52"/>
                <a:gd name="T42" fmla="*/ 24 w 50"/>
                <a:gd name="T4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52">
                  <a:moveTo>
                    <a:pt x="24" y="52"/>
                  </a:moveTo>
                  <a:lnTo>
                    <a:pt x="24" y="52"/>
                  </a:lnTo>
                  <a:lnTo>
                    <a:pt x="34" y="50"/>
                  </a:lnTo>
                  <a:lnTo>
                    <a:pt x="42" y="44"/>
                  </a:lnTo>
                  <a:lnTo>
                    <a:pt x="48" y="36"/>
                  </a:lnTo>
                  <a:lnTo>
                    <a:pt x="50" y="26"/>
                  </a:lnTo>
                  <a:lnTo>
                    <a:pt x="50" y="26"/>
                  </a:lnTo>
                  <a:lnTo>
                    <a:pt x="48" y="16"/>
                  </a:lnTo>
                  <a:lnTo>
                    <a:pt x="42" y="8"/>
                  </a:lnTo>
                  <a:lnTo>
                    <a:pt x="34" y="2"/>
                  </a:lnTo>
                  <a:lnTo>
                    <a:pt x="24" y="0"/>
                  </a:lnTo>
                  <a:lnTo>
                    <a:pt x="24" y="0"/>
                  </a:lnTo>
                  <a:lnTo>
                    <a:pt x="14" y="2"/>
                  </a:lnTo>
                  <a:lnTo>
                    <a:pt x="6" y="8"/>
                  </a:lnTo>
                  <a:lnTo>
                    <a:pt x="2" y="16"/>
                  </a:lnTo>
                  <a:lnTo>
                    <a:pt x="0" y="26"/>
                  </a:lnTo>
                  <a:lnTo>
                    <a:pt x="0" y="26"/>
                  </a:lnTo>
                  <a:lnTo>
                    <a:pt x="2" y="36"/>
                  </a:lnTo>
                  <a:lnTo>
                    <a:pt x="6" y="44"/>
                  </a:lnTo>
                  <a:lnTo>
                    <a:pt x="16" y="50"/>
                  </a:lnTo>
                  <a:lnTo>
                    <a:pt x="24" y="52"/>
                  </a:lnTo>
                  <a:lnTo>
                    <a:pt x="24"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1221" y="3989"/>
              <a:ext cx="254" cy="22"/>
            </a:xfrm>
            <a:custGeom>
              <a:avLst/>
              <a:gdLst>
                <a:gd name="T0" fmla="*/ 254 w 254"/>
                <a:gd name="T1" fmla="*/ 10 h 22"/>
                <a:gd name="T2" fmla="*/ 254 w 254"/>
                <a:gd name="T3" fmla="*/ 10 h 22"/>
                <a:gd name="T4" fmla="*/ 252 w 254"/>
                <a:gd name="T5" fmla="*/ 12 h 22"/>
                <a:gd name="T6" fmla="*/ 244 w 254"/>
                <a:gd name="T7" fmla="*/ 14 h 22"/>
                <a:gd name="T8" fmla="*/ 216 w 254"/>
                <a:gd name="T9" fmla="*/ 18 h 22"/>
                <a:gd name="T10" fmla="*/ 176 w 254"/>
                <a:gd name="T11" fmla="*/ 20 h 22"/>
                <a:gd name="T12" fmla="*/ 128 w 254"/>
                <a:gd name="T13" fmla="*/ 22 h 22"/>
                <a:gd name="T14" fmla="*/ 128 w 254"/>
                <a:gd name="T15" fmla="*/ 22 h 22"/>
                <a:gd name="T16" fmla="*/ 78 w 254"/>
                <a:gd name="T17" fmla="*/ 20 h 22"/>
                <a:gd name="T18" fmla="*/ 38 w 254"/>
                <a:gd name="T19" fmla="*/ 18 h 22"/>
                <a:gd name="T20" fmla="*/ 10 w 254"/>
                <a:gd name="T21" fmla="*/ 14 h 22"/>
                <a:gd name="T22" fmla="*/ 2 w 254"/>
                <a:gd name="T23" fmla="*/ 12 h 22"/>
                <a:gd name="T24" fmla="*/ 0 w 254"/>
                <a:gd name="T25" fmla="*/ 10 h 22"/>
                <a:gd name="T26" fmla="*/ 0 w 254"/>
                <a:gd name="T27" fmla="*/ 10 h 22"/>
                <a:gd name="T28" fmla="*/ 2 w 254"/>
                <a:gd name="T29" fmla="*/ 8 h 22"/>
                <a:gd name="T30" fmla="*/ 10 w 254"/>
                <a:gd name="T31" fmla="*/ 6 h 22"/>
                <a:gd name="T32" fmla="*/ 38 w 254"/>
                <a:gd name="T33" fmla="*/ 2 h 22"/>
                <a:gd name="T34" fmla="*/ 78 w 254"/>
                <a:gd name="T35" fmla="*/ 0 h 22"/>
                <a:gd name="T36" fmla="*/ 128 w 254"/>
                <a:gd name="T37" fmla="*/ 0 h 22"/>
                <a:gd name="T38" fmla="*/ 128 w 254"/>
                <a:gd name="T39" fmla="*/ 0 h 22"/>
                <a:gd name="T40" fmla="*/ 176 w 254"/>
                <a:gd name="T41" fmla="*/ 0 h 22"/>
                <a:gd name="T42" fmla="*/ 216 w 254"/>
                <a:gd name="T43" fmla="*/ 2 h 22"/>
                <a:gd name="T44" fmla="*/ 244 w 254"/>
                <a:gd name="T45" fmla="*/ 6 h 22"/>
                <a:gd name="T46" fmla="*/ 252 w 254"/>
                <a:gd name="T47" fmla="*/ 8 h 22"/>
                <a:gd name="T48" fmla="*/ 254 w 254"/>
                <a:gd name="T49" fmla="*/ 10 h 22"/>
                <a:gd name="T50" fmla="*/ 254 w 254"/>
                <a:gd name="T5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4" h="22">
                  <a:moveTo>
                    <a:pt x="254" y="10"/>
                  </a:moveTo>
                  <a:lnTo>
                    <a:pt x="254" y="10"/>
                  </a:lnTo>
                  <a:lnTo>
                    <a:pt x="252" y="12"/>
                  </a:lnTo>
                  <a:lnTo>
                    <a:pt x="244" y="14"/>
                  </a:lnTo>
                  <a:lnTo>
                    <a:pt x="216" y="18"/>
                  </a:lnTo>
                  <a:lnTo>
                    <a:pt x="176" y="20"/>
                  </a:lnTo>
                  <a:lnTo>
                    <a:pt x="128" y="22"/>
                  </a:lnTo>
                  <a:lnTo>
                    <a:pt x="128" y="22"/>
                  </a:lnTo>
                  <a:lnTo>
                    <a:pt x="78" y="20"/>
                  </a:lnTo>
                  <a:lnTo>
                    <a:pt x="38" y="18"/>
                  </a:lnTo>
                  <a:lnTo>
                    <a:pt x="10" y="14"/>
                  </a:lnTo>
                  <a:lnTo>
                    <a:pt x="2" y="12"/>
                  </a:lnTo>
                  <a:lnTo>
                    <a:pt x="0" y="10"/>
                  </a:lnTo>
                  <a:lnTo>
                    <a:pt x="0" y="10"/>
                  </a:lnTo>
                  <a:lnTo>
                    <a:pt x="2" y="8"/>
                  </a:lnTo>
                  <a:lnTo>
                    <a:pt x="10" y="6"/>
                  </a:lnTo>
                  <a:lnTo>
                    <a:pt x="38" y="2"/>
                  </a:lnTo>
                  <a:lnTo>
                    <a:pt x="78" y="0"/>
                  </a:lnTo>
                  <a:lnTo>
                    <a:pt x="128" y="0"/>
                  </a:lnTo>
                  <a:lnTo>
                    <a:pt x="128" y="0"/>
                  </a:lnTo>
                  <a:lnTo>
                    <a:pt x="176" y="0"/>
                  </a:lnTo>
                  <a:lnTo>
                    <a:pt x="216" y="2"/>
                  </a:lnTo>
                  <a:lnTo>
                    <a:pt x="244" y="6"/>
                  </a:lnTo>
                  <a:lnTo>
                    <a:pt x="252" y="8"/>
                  </a:lnTo>
                  <a:lnTo>
                    <a:pt x="254" y="10"/>
                  </a:lnTo>
                  <a:lnTo>
                    <a:pt x="254" y="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1497" y="3965"/>
              <a:ext cx="206" cy="18"/>
            </a:xfrm>
            <a:custGeom>
              <a:avLst/>
              <a:gdLst>
                <a:gd name="T0" fmla="*/ 206 w 206"/>
                <a:gd name="T1" fmla="*/ 10 h 18"/>
                <a:gd name="T2" fmla="*/ 206 w 206"/>
                <a:gd name="T3" fmla="*/ 10 h 18"/>
                <a:gd name="T4" fmla="*/ 204 w 206"/>
                <a:gd name="T5" fmla="*/ 12 h 18"/>
                <a:gd name="T6" fmla="*/ 198 w 206"/>
                <a:gd name="T7" fmla="*/ 12 h 18"/>
                <a:gd name="T8" fmla="*/ 176 w 206"/>
                <a:gd name="T9" fmla="*/ 16 h 18"/>
                <a:gd name="T10" fmla="*/ 144 w 206"/>
                <a:gd name="T11" fmla="*/ 18 h 18"/>
                <a:gd name="T12" fmla="*/ 104 w 206"/>
                <a:gd name="T13" fmla="*/ 18 h 18"/>
                <a:gd name="T14" fmla="*/ 104 w 206"/>
                <a:gd name="T15" fmla="*/ 18 h 18"/>
                <a:gd name="T16" fmla="*/ 64 w 206"/>
                <a:gd name="T17" fmla="*/ 18 h 18"/>
                <a:gd name="T18" fmla="*/ 30 w 206"/>
                <a:gd name="T19" fmla="*/ 16 h 18"/>
                <a:gd name="T20" fmla="*/ 8 w 206"/>
                <a:gd name="T21" fmla="*/ 12 h 18"/>
                <a:gd name="T22" fmla="*/ 2 w 206"/>
                <a:gd name="T23" fmla="*/ 12 h 18"/>
                <a:gd name="T24" fmla="*/ 0 w 206"/>
                <a:gd name="T25" fmla="*/ 10 h 18"/>
                <a:gd name="T26" fmla="*/ 0 w 206"/>
                <a:gd name="T27" fmla="*/ 10 h 18"/>
                <a:gd name="T28" fmla="*/ 2 w 206"/>
                <a:gd name="T29" fmla="*/ 8 h 18"/>
                <a:gd name="T30" fmla="*/ 8 w 206"/>
                <a:gd name="T31" fmla="*/ 6 h 18"/>
                <a:gd name="T32" fmla="*/ 30 w 206"/>
                <a:gd name="T33" fmla="*/ 4 h 18"/>
                <a:gd name="T34" fmla="*/ 64 w 206"/>
                <a:gd name="T35" fmla="*/ 2 h 18"/>
                <a:gd name="T36" fmla="*/ 104 w 206"/>
                <a:gd name="T37" fmla="*/ 0 h 18"/>
                <a:gd name="T38" fmla="*/ 104 w 206"/>
                <a:gd name="T39" fmla="*/ 0 h 18"/>
                <a:gd name="T40" fmla="*/ 144 w 206"/>
                <a:gd name="T41" fmla="*/ 2 h 18"/>
                <a:gd name="T42" fmla="*/ 176 w 206"/>
                <a:gd name="T43" fmla="*/ 4 h 18"/>
                <a:gd name="T44" fmla="*/ 198 w 206"/>
                <a:gd name="T45" fmla="*/ 6 h 18"/>
                <a:gd name="T46" fmla="*/ 204 w 206"/>
                <a:gd name="T47" fmla="*/ 8 h 18"/>
                <a:gd name="T48" fmla="*/ 206 w 206"/>
                <a:gd name="T49" fmla="*/ 10 h 18"/>
                <a:gd name="T50" fmla="*/ 206 w 206"/>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6" h="18">
                  <a:moveTo>
                    <a:pt x="206" y="10"/>
                  </a:moveTo>
                  <a:lnTo>
                    <a:pt x="206" y="10"/>
                  </a:lnTo>
                  <a:lnTo>
                    <a:pt x="204" y="12"/>
                  </a:lnTo>
                  <a:lnTo>
                    <a:pt x="198" y="12"/>
                  </a:lnTo>
                  <a:lnTo>
                    <a:pt x="176" y="16"/>
                  </a:lnTo>
                  <a:lnTo>
                    <a:pt x="144" y="18"/>
                  </a:lnTo>
                  <a:lnTo>
                    <a:pt x="104" y="18"/>
                  </a:lnTo>
                  <a:lnTo>
                    <a:pt x="104" y="18"/>
                  </a:lnTo>
                  <a:lnTo>
                    <a:pt x="64" y="18"/>
                  </a:lnTo>
                  <a:lnTo>
                    <a:pt x="30" y="16"/>
                  </a:lnTo>
                  <a:lnTo>
                    <a:pt x="8" y="12"/>
                  </a:lnTo>
                  <a:lnTo>
                    <a:pt x="2" y="12"/>
                  </a:lnTo>
                  <a:lnTo>
                    <a:pt x="0" y="10"/>
                  </a:lnTo>
                  <a:lnTo>
                    <a:pt x="0" y="10"/>
                  </a:lnTo>
                  <a:lnTo>
                    <a:pt x="2" y="8"/>
                  </a:lnTo>
                  <a:lnTo>
                    <a:pt x="8" y="6"/>
                  </a:lnTo>
                  <a:lnTo>
                    <a:pt x="30" y="4"/>
                  </a:lnTo>
                  <a:lnTo>
                    <a:pt x="64" y="2"/>
                  </a:lnTo>
                  <a:lnTo>
                    <a:pt x="104" y="0"/>
                  </a:lnTo>
                  <a:lnTo>
                    <a:pt x="104" y="0"/>
                  </a:lnTo>
                  <a:lnTo>
                    <a:pt x="144" y="2"/>
                  </a:lnTo>
                  <a:lnTo>
                    <a:pt x="176" y="4"/>
                  </a:lnTo>
                  <a:lnTo>
                    <a:pt x="198" y="6"/>
                  </a:lnTo>
                  <a:lnTo>
                    <a:pt x="204" y="8"/>
                  </a:lnTo>
                  <a:lnTo>
                    <a:pt x="206" y="10"/>
                  </a:lnTo>
                  <a:lnTo>
                    <a:pt x="206" y="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1733" y="3989"/>
              <a:ext cx="254" cy="22"/>
            </a:xfrm>
            <a:custGeom>
              <a:avLst/>
              <a:gdLst>
                <a:gd name="T0" fmla="*/ 254 w 254"/>
                <a:gd name="T1" fmla="*/ 10 h 22"/>
                <a:gd name="T2" fmla="*/ 254 w 254"/>
                <a:gd name="T3" fmla="*/ 10 h 22"/>
                <a:gd name="T4" fmla="*/ 252 w 254"/>
                <a:gd name="T5" fmla="*/ 12 h 22"/>
                <a:gd name="T6" fmla="*/ 244 w 254"/>
                <a:gd name="T7" fmla="*/ 14 h 22"/>
                <a:gd name="T8" fmla="*/ 216 w 254"/>
                <a:gd name="T9" fmla="*/ 18 h 22"/>
                <a:gd name="T10" fmla="*/ 176 w 254"/>
                <a:gd name="T11" fmla="*/ 20 h 22"/>
                <a:gd name="T12" fmla="*/ 126 w 254"/>
                <a:gd name="T13" fmla="*/ 22 h 22"/>
                <a:gd name="T14" fmla="*/ 126 w 254"/>
                <a:gd name="T15" fmla="*/ 22 h 22"/>
                <a:gd name="T16" fmla="*/ 78 w 254"/>
                <a:gd name="T17" fmla="*/ 20 h 22"/>
                <a:gd name="T18" fmla="*/ 38 w 254"/>
                <a:gd name="T19" fmla="*/ 18 h 22"/>
                <a:gd name="T20" fmla="*/ 10 w 254"/>
                <a:gd name="T21" fmla="*/ 14 h 22"/>
                <a:gd name="T22" fmla="*/ 2 w 254"/>
                <a:gd name="T23" fmla="*/ 12 h 22"/>
                <a:gd name="T24" fmla="*/ 0 w 254"/>
                <a:gd name="T25" fmla="*/ 10 h 22"/>
                <a:gd name="T26" fmla="*/ 0 w 254"/>
                <a:gd name="T27" fmla="*/ 10 h 22"/>
                <a:gd name="T28" fmla="*/ 2 w 254"/>
                <a:gd name="T29" fmla="*/ 8 h 22"/>
                <a:gd name="T30" fmla="*/ 10 w 254"/>
                <a:gd name="T31" fmla="*/ 6 h 22"/>
                <a:gd name="T32" fmla="*/ 38 w 254"/>
                <a:gd name="T33" fmla="*/ 2 h 22"/>
                <a:gd name="T34" fmla="*/ 78 w 254"/>
                <a:gd name="T35" fmla="*/ 0 h 22"/>
                <a:gd name="T36" fmla="*/ 126 w 254"/>
                <a:gd name="T37" fmla="*/ 0 h 22"/>
                <a:gd name="T38" fmla="*/ 126 w 254"/>
                <a:gd name="T39" fmla="*/ 0 h 22"/>
                <a:gd name="T40" fmla="*/ 176 w 254"/>
                <a:gd name="T41" fmla="*/ 0 h 22"/>
                <a:gd name="T42" fmla="*/ 216 w 254"/>
                <a:gd name="T43" fmla="*/ 2 h 22"/>
                <a:gd name="T44" fmla="*/ 244 w 254"/>
                <a:gd name="T45" fmla="*/ 6 h 22"/>
                <a:gd name="T46" fmla="*/ 252 w 254"/>
                <a:gd name="T47" fmla="*/ 8 h 22"/>
                <a:gd name="T48" fmla="*/ 254 w 254"/>
                <a:gd name="T49" fmla="*/ 10 h 22"/>
                <a:gd name="T50" fmla="*/ 254 w 254"/>
                <a:gd name="T5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4" h="22">
                  <a:moveTo>
                    <a:pt x="254" y="10"/>
                  </a:moveTo>
                  <a:lnTo>
                    <a:pt x="254" y="10"/>
                  </a:lnTo>
                  <a:lnTo>
                    <a:pt x="252" y="12"/>
                  </a:lnTo>
                  <a:lnTo>
                    <a:pt x="244" y="14"/>
                  </a:lnTo>
                  <a:lnTo>
                    <a:pt x="216" y="18"/>
                  </a:lnTo>
                  <a:lnTo>
                    <a:pt x="176" y="20"/>
                  </a:lnTo>
                  <a:lnTo>
                    <a:pt x="126" y="22"/>
                  </a:lnTo>
                  <a:lnTo>
                    <a:pt x="126" y="22"/>
                  </a:lnTo>
                  <a:lnTo>
                    <a:pt x="78" y="20"/>
                  </a:lnTo>
                  <a:lnTo>
                    <a:pt x="38" y="18"/>
                  </a:lnTo>
                  <a:lnTo>
                    <a:pt x="10" y="14"/>
                  </a:lnTo>
                  <a:lnTo>
                    <a:pt x="2" y="12"/>
                  </a:lnTo>
                  <a:lnTo>
                    <a:pt x="0" y="10"/>
                  </a:lnTo>
                  <a:lnTo>
                    <a:pt x="0" y="10"/>
                  </a:lnTo>
                  <a:lnTo>
                    <a:pt x="2" y="8"/>
                  </a:lnTo>
                  <a:lnTo>
                    <a:pt x="10" y="6"/>
                  </a:lnTo>
                  <a:lnTo>
                    <a:pt x="38" y="2"/>
                  </a:lnTo>
                  <a:lnTo>
                    <a:pt x="78" y="0"/>
                  </a:lnTo>
                  <a:lnTo>
                    <a:pt x="126" y="0"/>
                  </a:lnTo>
                  <a:lnTo>
                    <a:pt x="126" y="0"/>
                  </a:lnTo>
                  <a:lnTo>
                    <a:pt x="176" y="0"/>
                  </a:lnTo>
                  <a:lnTo>
                    <a:pt x="216" y="2"/>
                  </a:lnTo>
                  <a:lnTo>
                    <a:pt x="244" y="6"/>
                  </a:lnTo>
                  <a:lnTo>
                    <a:pt x="252" y="8"/>
                  </a:lnTo>
                  <a:lnTo>
                    <a:pt x="254" y="10"/>
                  </a:lnTo>
                  <a:lnTo>
                    <a:pt x="254" y="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2009" y="3965"/>
              <a:ext cx="206" cy="18"/>
            </a:xfrm>
            <a:custGeom>
              <a:avLst/>
              <a:gdLst>
                <a:gd name="T0" fmla="*/ 206 w 206"/>
                <a:gd name="T1" fmla="*/ 10 h 18"/>
                <a:gd name="T2" fmla="*/ 206 w 206"/>
                <a:gd name="T3" fmla="*/ 10 h 18"/>
                <a:gd name="T4" fmla="*/ 204 w 206"/>
                <a:gd name="T5" fmla="*/ 12 h 18"/>
                <a:gd name="T6" fmla="*/ 198 w 206"/>
                <a:gd name="T7" fmla="*/ 12 h 18"/>
                <a:gd name="T8" fmla="*/ 176 w 206"/>
                <a:gd name="T9" fmla="*/ 16 h 18"/>
                <a:gd name="T10" fmla="*/ 144 w 206"/>
                <a:gd name="T11" fmla="*/ 18 h 18"/>
                <a:gd name="T12" fmla="*/ 104 w 206"/>
                <a:gd name="T13" fmla="*/ 18 h 18"/>
                <a:gd name="T14" fmla="*/ 104 w 206"/>
                <a:gd name="T15" fmla="*/ 18 h 18"/>
                <a:gd name="T16" fmla="*/ 62 w 206"/>
                <a:gd name="T17" fmla="*/ 18 h 18"/>
                <a:gd name="T18" fmla="*/ 30 w 206"/>
                <a:gd name="T19" fmla="*/ 16 h 18"/>
                <a:gd name="T20" fmla="*/ 8 w 206"/>
                <a:gd name="T21" fmla="*/ 12 h 18"/>
                <a:gd name="T22" fmla="*/ 2 w 206"/>
                <a:gd name="T23" fmla="*/ 12 h 18"/>
                <a:gd name="T24" fmla="*/ 0 w 206"/>
                <a:gd name="T25" fmla="*/ 10 h 18"/>
                <a:gd name="T26" fmla="*/ 0 w 206"/>
                <a:gd name="T27" fmla="*/ 10 h 18"/>
                <a:gd name="T28" fmla="*/ 2 w 206"/>
                <a:gd name="T29" fmla="*/ 8 h 18"/>
                <a:gd name="T30" fmla="*/ 8 w 206"/>
                <a:gd name="T31" fmla="*/ 6 h 18"/>
                <a:gd name="T32" fmla="*/ 30 w 206"/>
                <a:gd name="T33" fmla="*/ 4 h 18"/>
                <a:gd name="T34" fmla="*/ 62 w 206"/>
                <a:gd name="T35" fmla="*/ 2 h 18"/>
                <a:gd name="T36" fmla="*/ 104 w 206"/>
                <a:gd name="T37" fmla="*/ 0 h 18"/>
                <a:gd name="T38" fmla="*/ 104 w 206"/>
                <a:gd name="T39" fmla="*/ 0 h 18"/>
                <a:gd name="T40" fmla="*/ 144 w 206"/>
                <a:gd name="T41" fmla="*/ 2 h 18"/>
                <a:gd name="T42" fmla="*/ 176 w 206"/>
                <a:gd name="T43" fmla="*/ 4 h 18"/>
                <a:gd name="T44" fmla="*/ 198 w 206"/>
                <a:gd name="T45" fmla="*/ 6 h 18"/>
                <a:gd name="T46" fmla="*/ 204 w 206"/>
                <a:gd name="T47" fmla="*/ 8 h 18"/>
                <a:gd name="T48" fmla="*/ 206 w 206"/>
                <a:gd name="T49" fmla="*/ 10 h 18"/>
                <a:gd name="T50" fmla="*/ 206 w 206"/>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6" h="18">
                  <a:moveTo>
                    <a:pt x="206" y="10"/>
                  </a:moveTo>
                  <a:lnTo>
                    <a:pt x="206" y="10"/>
                  </a:lnTo>
                  <a:lnTo>
                    <a:pt x="204" y="12"/>
                  </a:lnTo>
                  <a:lnTo>
                    <a:pt x="198" y="12"/>
                  </a:lnTo>
                  <a:lnTo>
                    <a:pt x="176" y="16"/>
                  </a:lnTo>
                  <a:lnTo>
                    <a:pt x="144" y="18"/>
                  </a:lnTo>
                  <a:lnTo>
                    <a:pt x="104" y="18"/>
                  </a:lnTo>
                  <a:lnTo>
                    <a:pt x="104" y="18"/>
                  </a:lnTo>
                  <a:lnTo>
                    <a:pt x="62" y="18"/>
                  </a:lnTo>
                  <a:lnTo>
                    <a:pt x="30" y="16"/>
                  </a:lnTo>
                  <a:lnTo>
                    <a:pt x="8" y="12"/>
                  </a:lnTo>
                  <a:lnTo>
                    <a:pt x="2" y="12"/>
                  </a:lnTo>
                  <a:lnTo>
                    <a:pt x="0" y="10"/>
                  </a:lnTo>
                  <a:lnTo>
                    <a:pt x="0" y="10"/>
                  </a:lnTo>
                  <a:lnTo>
                    <a:pt x="2" y="8"/>
                  </a:lnTo>
                  <a:lnTo>
                    <a:pt x="8" y="6"/>
                  </a:lnTo>
                  <a:lnTo>
                    <a:pt x="30" y="4"/>
                  </a:lnTo>
                  <a:lnTo>
                    <a:pt x="62" y="2"/>
                  </a:lnTo>
                  <a:lnTo>
                    <a:pt x="104" y="0"/>
                  </a:lnTo>
                  <a:lnTo>
                    <a:pt x="104" y="0"/>
                  </a:lnTo>
                  <a:lnTo>
                    <a:pt x="144" y="2"/>
                  </a:lnTo>
                  <a:lnTo>
                    <a:pt x="176" y="4"/>
                  </a:lnTo>
                  <a:lnTo>
                    <a:pt x="198" y="6"/>
                  </a:lnTo>
                  <a:lnTo>
                    <a:pt x="204" y="8"/>
                  </a:lnTo>
                  <a:lnTo>
                    <a:pt x="206" y="10"/>
                  </a:lnTo>
                  <a:lnTo>
                    <a:pt x="206" y="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807" y="3787"/>
              <a:ext cx="120" cy="208"/>
            </a:xfrm>
            <a:custGeom>
              <a:avLst/>
              <a:gdLst>
                <a:gd name="T0" fmla="*/ 120 w 120"/>
                <a:gd name="T1" fmla="*/ 40 h 208"/>
                <a:gd name="T2" fmla="*/ 40 w 120"/>
                <a:gd name="T3" fmla="*/ 162 h 208"/>
                <a:gd name="T4" fmla="*/ 40 w 120"/>
                <a:gd name="T5" fmla="*/ 162 h 208"/>
                <a:gd name="T6" fmla="*/ 46 w 120"/>
                <a:gd name="T7" fmla="*/ 162 h 208"/>
                <a:gd name="T8" fmla="*/ 52 w 120"/>
                <a:gd name="T9" fmla="*/ 164 h 208"/>
                <a:gd name="T10" fmla="*/ 60 w 120"/>
                <a:gd name="T11" fmla="*/ 166 h 208"/>
                <a:gd name="T12" fmla="*/ 70 w 120"/>
                <a:gd name="T13" fmla="*/ 170 h 208"/>
                <a:gd name="T14" fmla="*/ 78 w 120"/>
                <a:gd name="T15" fmla="*/ 178 h 208"/>
                <a:gd name="T16" fmla="*/ 84 w 120"/>
                <a:gd name="T17" fmla="*/ 190 h 208"/>
                <a:gd name="T18" fmla="*/ 90 w 120"/>
                <a:gd name="T19" fmla="*/ 208 h 208"/>
                <a:gd name="T20" fmla="*/ 90 w 120"/>
                <a:gd name="T21" fmla="*/ 208 h 208"/>
                <a:gd name="T22" fmla="*/ 0 w 120"/>
                <a:gd name="T23" fmla="*/ 208 h 208"/>
                <a:gd name="T24" fmla="*/ 0 w 120"/>
                <a:gd name="T25" fmla="*/ 114 h 208"/>
                <a:gd name="T26" fmla="*/ 54 w 120"/>
                <a:gd name="T27" fmla="*/ 0 h 208"/>
                <a:gd name="T28" fmla="*/ 120 w 120"/>
                <a:gd name="T29" fmla="*/ 4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208">
                  <a:moveTo>
                    <a:pt x="120" y="40"/>
                  </a:moveTo>
                  <a:lnTo>
                    <a:pt x="40" y="162"/>
                  </a:lnTo>
                  <a:lnTo>
                    <a:pt x="40" y="162"/>
                  </a:lnTo>
                  <a:lnTo>
                    <a:pt x="46" y="162"/>
                  </a:lnTo>
                  <a:lnTo>
                    <a:pt x="52" y="164"/>
                  </a:lnTo>
                  <a:lnTo>
                    <a:pt x="60" y="166"/>
                  </a:lnTo>
                  <a:lnTo>
                    <a:pt x="70" y="170"/>
                  </a:lnTo>
                  <a:lnTo>
                    <a:pt x="78" y="178"/>
                  </a:lnTo>
                  <a:lnTo>
                    <a:pt x="84" y="190"/>
                  </a:lnTo>
                  <a:lnTo>
                    <a:pt x="90" y="208"/>
                  </a:lnTo>
                  <a:lnTo>
                    <a:pt x="90" y="208"/>
                  </a:lnTo>
                  <a:lnTo>
                    <a:pt x="0" y="208"/>
                  </a:lnTo>
                  <a:lnTo>
                    <a:pt x="0" y="114"/>
                  </a:lnTo>
                  <a:lnTo>
                    <a:pt x="54" y="0"/>
                  </a:lnTo>
                  <a:lnTo>
                    <a:pt x="120" y="40"/>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807" y="3479"/>
              <a:ext cx="562" cy="520"/>
            </a:xfrm>
            <a:custGeom>
              <a:avLst/>
              <a:gdLst>
                <a:gd name="T0" fmla="*/ 202 w 562"/>
                <a:gd name="T1" fmla="*/ 24 h 520"/>
                <a:gd name="T2" fmla="*/ 224 w 562"/>
                <a:gd name="T3" fmla="*/ 6 h 520"/>
                <a:gd name="T4" fmla="*/ 248 w 562"/>
                <a:gd name="T5" fmla="*/ 2 h 520"/>
                <a:gd name="T6" fmla="*/ 288 w 562"/>
                <a:gd name="T7" fmla="*/ 10 h 520"/>
                <a:gd name="T8" fmla="*/ 318 w 562"/>
                <a:gd name="T9" fmla="*/ 20 h 520"/>
                <a:gd name="T10" fmla="*/ 378 w 562"/>
                <a:gd name="T11" fmla="*/ 50 h 520"/>
                <a:gd name="T12" fmla="*/ 406 w 562"/>
                <a:gd name="T13" fmla="*/ 76 h 520"/>
                <a:gd name="T14" fmla="*/ 418 w 562"/>
                <a:gd name="T15" fmla="*/ 100 h 520"/>
                <a:gd name="T16" fmla="*/ 424 w 562"/>
                <a:gd name="T17" fmla="*/ 114 h 520"/>
                <a:gd name="T18" fmla="*/ 430 w 562"/>
                <a:gd name="T19" fmla="*/ 122 h 520"/>
                <a:gd name="T20" fmla="*/ 470 w 562"/>
                <a:gd name="T21" fmla="*/ 154 h 520"/>
                <a:gd name="T22" fmla="*/ 518 w 562"/>
                <a:gd name="T23" fmla="*/ 190 h 520"/>
                <a:gd name="T24" fmla="*/ 544 w 562"/>
                <a:gd name="T25" fmla="*/ 202 h 520"/>
                <a:gd name="T26" fmla="*/ 560 w 562"/>
                <a:gd name="T27" fmla="*/ 214 h 520"/>
                <a:gd name="T28" fmla="*/ 562 w 562"/>
                <a:gd name="T29" fmla="*/ 218 h 520"/>
                <a:gd name="T30" fmla="*/ 554 w 562"/>
                <a:gd name="T31" fmla="*/ 238 h 520"/>
                <a:gd name="T32" fmla="*/ 544 w 562"/>
                <a:gd name="T33" fmla="*/ 248 h 520"/>
                <a:gd name="T34" fmla="*/ 530 w 562"/>
                <a:gd name="T35" fmla="*/ 254 h 520"/>
                <a:gd name="T36" fmla="*/ 518 w 562"/>
                <a:gd name="T37" fmla="*/ 268 h 520"/>
                <a:gd name="T38" fmla="*/ 494 w 562"/>
                <a:gd name="T39" fmla="*/ 300 h 520"/>
                <a:gd name="T40" fmla="*/ 468 w 562"/>
                <a:gd name="T41" fmla="*/ 316 h 520"/>
                <a:gd name="T42" fmla="*/ 452 w 562"/>
                <a:gd name="T43" fmla="*/ 322 h 520"/>
                <a:gd name="T44" fmla="*/ 422 w 562"/>
                <a:gd name="T45" fmla="*/ 324 h 520"/>
                <a:gd name="T46" fmla="*/ 392 w 562"/>
                <a:gd name="T47" fmla="*/ 308 h 520"/>
                <a:gd name="T48" fmla="*/ 330 w 562"/>
                <a:gd name="T49" fmla="*/ 266 h 520"/>
                <a:gd name="T50" fmla="*/ 300 w 562"/>
                <a:gd name="T51" fmla="*/ 246 h 520"/>
                <a:gd name="T52" fmla="*/ 268 w 562"/>
                <a:gd name="T53" fmla="*/ 234 h 520"/>
                <a:gd name="T54" fmla="*/ 240 w 562"/>
                <a:gd name="T55" fmla="*/ 230 h 520"/>
                <a:gd name="T56" fmla="*/ 216 w 562"/>
                <a:gd name="T57" fmla="*/ 236 h 520"/>
                <a:gd name="T58" fmla="*/ 196 w 562"/>
                <a:gd name="T59" fmla="*/ 246 h 520"/>
                <a:gd name="T60" fmla="*/ 170 w 562"/>
                <a:gd name="T61" fmla="*/ 272 h 520"/>
                <a:gd name="T62" fmla="*/ 160 w 562"/>
                <a:gd name="T63" fmla="*/ 284 h 520"/>
                <a:gd name="T64" fmla="*/ 182 w 562"/>
                <a:gd name="T65" fmla="*/ 376 h 520"/>
                <a:gd name="T66" fmla="*/ 204 w 562"/>
                <a:gd name="T67" fmla="*/ 436 h 520"/>
                <a:gd name="T68" fmla="*/ 216 w 562"/>
                <a:gd name="T69" fmla="*/ 456 h 520"/>
                <a:gd name="T70" fmla="*/ 228 w 562"/>
                <a:gd name="T71" fmla="*/ 462 h 520"/>
                <a:gd name="T72" fmla="*/ 234 w 562"/>
                <a:gd name="T73" fmla="*/ 460 h 520"/>
                <a:gd name="T74" fmla="*/ 254 w 562"/>
                <a:gd name="T75" fmla="*/ 468 h 520"/>
                <a:gd name="T76" fmla="*/ 276 w 562"/>
                <a:gd name="T77" fmla="*/ 488 h 520"/>
                <a:gd name="T78" fmla="*/ 300 w 562"/>
                <a:gd name="T79" fmla="*/ 520 h 520"/>
                <a:gd name="T80" fmla="*/ 0 w 562"/>
                <a:gd name="T81" fmla="*/ 282 h 520"/>
                <a:gd name="T82" fmla="*/ 0 w 562"/>
                <a:gd name="T83" fmla="*/ 4 h 520"/>
                <a:gd name="T84" fmla="*/ 44 w 562"/>
                <a:gd name="T85" fmla="*/ 2 h 520"/>
                <a:gd name="T86" fmla="*/ 106 w 562"/>
                <a:gd name="T87" fmla="*/ 2 h 520"/>
                <a:gd name="T88" fmla="*/ 172 w 562"/>
                <a:gd name="T89" fmla="*/ 12 h 520"/>
                <a:gd name="T90" fmla="*/ 202 w 562"/>
                <a:gd name="T91" fmla="*/ 24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 h="520">
                  <a:moveTo>
                    <a:pt x="202" y="24"/>
                  </a:moveTo>
                  <a:lnTo>
                    <a:pt x="202" y="24"/>
                  </a:lnTo>
                  <a:lnTo>
                    <a:pt x="216" y="10"/>
                  </a:lnTo>
                  <a:lnTo>
                    <a:pt x="224" y="6"/>
                  </a:lnTo>
                  <a:lnTo>
                    <a:pt x="234" y="2"/>
                  </a:lnTo>
                  <a:lnTo>
                    <a:pt x="248" y="2"/>
                  </a:lnTo>
                  <a:lnTo>
                    <a:pt x="264" y="4"/>
                  </a:lnTo>
                  <a:lnTo>
                    <a:pt x="288" y="10"/>
                  </a:lnTo>
                  <a:lnTo>
                    <a:pt x="318" y="20"/>
                  </a:lnTo>
                  <a:lnTo>
                    <a:pt x="318" y="20"/>
                  </a:lnTo>
                  <a:lnTo>
                    <a:pt x="352" y="34"/>
                  </a:lnTo>
                  <a:lnTo>
                    <a:pt x="378" y="50"/>
                  </a:lnTo>
                  <a:lnTo>
                    <a:pt x="394" y="64"/>
                  </a:lnTo>
                  <a:lnTo>
                    <a:pt x="406" y="76"/>
                  </a:lnTo>
                  <a:lnTo>
                    <a:pt x="414" y="88"/>
                  </a:lnTo>
                  <a:lnTo>
                    <a:pt x="418" y="100"/>
                  </a:lnTo>
                  <a:lnTo>
                    <a:pt x="422" y="108"/>
                  </a:lnTo>
                  <a:lnTo>
                    <a:pt x="424" y="114"/>
                  </a:lnTo>
                  <a:lnTo>
                    <a:pt x="424" y="114"/>
                  </a:lnTo>
                  <a:lnTo>
                    <a:pt x="430" y="122"/>
                  </a:lnTo>
                  <a:lnTo>
                    <a:pt x="442" y="132"/>
                  </a:lnTo>
                  <a:lnTo>
                    <a:pt x="470" y="154"/>
                  </a:lnTo>
                  <a:lnTo>
                    <a:pt x="518" y="190"/>
                  </a:lnTo>
                  <a:lnTo>
                    <a:pt x="518" y="190"/>
                  </a:lnTo>
                  <a:lnTo>
                    <a:pt x="528" y="196"/>
                  </a:lnTo>
                  <a:lnTo>
                    <a:pt x="544" y="202"/>
                  </a:lnTo>
                  <a:lnTo>
                    <a:pt x="556" y="210"/>
                  </a:lnTo>
                  <a:lnTo>
                    <a:pt x="560" y="214"/>
                  </a:lnTo>
                  <a:lnTo>
                    <a:pt x="562" y="218"/>
                  </a:lnTo>
                  <a:lnTo>
                    <a:pt x="562" y="218"/>
                  </a:lnTo>
                  <a:lnTo>
                    <a:pt x="560" y="226"/>
                  </a:lnTo>
                  <a:lnTo>
                    <a:pt x="554" y="238"/>
                  </a:lnTo>
                  <a:lnTo>
                    <a:pt x="550" y="244"/>
                  </a:lnTo>
                  <a:lnTo>
                    <a:pt x="544" y="248"/>
                  </a:lnTo>
                  <a:lnTo>
                    <a:pt x="538" y="252"/>
                  </a:lnTo>
                  <a:lnTo>
                    <a:pt x="530" y="254"/>
                  </a:lnTo>
                  <a:lnTo>
                    <a:pt x="530" y="254"/>
                  </a:lnTo>
                  <a:lnTo>
                    <a:pt x="518" y="268"/>
                  </a:lnTo>
                  <a:lnTo>
                    <a:pt x="502" y="288"/>
                  </a:lnTo>
                  <a:lnTo>
                    <a:pt x="494" y="300"/>
                  </a:lnTo>
                  <a:lnTo>
                    <a:pt x="482" y="308"/>
                  </a:lnTo>
                  <a:lnTo>
                    <a:pt x="468" y="316"/>
                  </a:lnTo>
                  <a:lnTo>
                    <a:pt x="452" y="322"/>
                  </a:lnTo>
                  <a:lnTo>
                    <a:pt x="452" y="322"/>
                  </a:lnTo>
                  <a:lnTo>
                    <a:pt x="436" y="324"/>
                  </a:lnTo>
                  <a:lnTo>
                    <a:pt x="422" y="324"/>
                  </a:lnTo>
                  <a:lnTo>
                    <a:pt x="408" y="318"/>
                  </a:lnTo>
                  <a:lnTo>
                    <a:pt x="392" y="308"/>
                  </a:lnTo>
                  <a:lnTo>
                    <a:pt x="356" y="282"/>
                  </a:lnTo>
                  <a:lnTo>
                    <a:pt x="330" y="266"/>
                  </a:lnTo>
                  <a:lnTo>
                    <a:pt x="300" y="246"/>
                  </a:lnTo>
                  <a:lnTo>
                    <a:pt x="300" y="246"/>
                  </a:lnTo>
                  <a:lnTo>
                    <a:pt x="284" y="238"/>
                  </a:lnTo>
                  <a:lnTo>
                    <a:pt x="268" y="234"/>
                  </a:lnTo>
                  <a:lnTo>
                    <a:pt x="254" y="230"/>
                  </a:lnTo>
                  <a:lnTo>
                    <a:pt x="240" y="230"/>
                  </a:lnTo>
                  <a:lnTo>
                    <a:pt x="228" y="232"/>
                  </a:lnTo>
                  <a:lnTo>
                    <a:pt x="216" y="236"/>
                  </a:lnTo>
                  <a:lnTo>
                    <a:pt x="206" y="240"/>
                  </a:lnTo>
                  <a:lnTo>
                    <a:pt x="196" y="246"/>
                  </a:lnTo>
                  <a:lnTo>
                    <a:pt x="182" y="258"/>
                  </a:lnTo>
                  <a:lnTo>
                    <a:pt x="170" y="272"/>
                  </a:lnTo>
                  <a:lnTo>
                    <a:pt x="160" y="284"/>
                  </a:lnTo>
                  <a:lnTo>
                    <a:pt x="160" y="284"/>
                  </a:lnTo>
                  <a:lnTo>
                    <a:pt x="166" y="312"/>
                  </a:lnTo>
                  <a:lnTo>
                    <a:pt x="182" y="376"/>
                  </a:lnTo>
                  <a:lnTo>
                    <a:pt x="192" y="408"/>
                  </a:lnTo>
                  <a:lnTo>
                    <a:pt x="204" y="436"/>
                  </a:lnTo>
                  <a:lnTo>
                    <a:pt x="210" y="448"/>
                  </a:lnTo>
                  <a:lnTo>
                    <a:pt x="216" y="456"/>
                  </a:lnTo>
                  <a:lnTo>
                    <a:pt x="222" y="460"/>
                  </a:lnTo>
                  <a:lnTo>
                    <a:pt x="228" y="462"/>
                  </a:lnTo>
                  <a:lnTo>
                    <a:pt x="228" y="462"/>
                  </a:lnTo>
                  <a:lnTo>
                    <a:pt x="234" y="460"/>
                  </a:lnTo>
                  <a:lnTo>
                    <a:pt x="242" y="462"/>
                  </a:lnTo>
                  <a:lnTo>
                    <a:pt x="254" y="468"/>
                  </a:lnTo>
                  <a:lnTo>
                    <a:pt x="266" y="478"/>
                  </a:lnTo>
                  <a:lnTo>
                    <a:pt x="276" y="488"/>
                  </a:lnTo>
                  <a:lnTo>
                    <a:pt x="294" y="510"/>
                  </a:lnTo>
                  <a:lnTo>
                    <a:pt x="300" y="520"/>
                  </a:lnTo>
                  <a:lnTo>
                    <a:pt x="182" y="520"/>
                  </a:lnTo>
                  <a:lnTo>
                    <a:pt x="0" y="282"/>
                  </a:lnTo>
                  <a:lnTo>
                    <a:pt x="0" y="4"/>
                  </a:lnTo>
                  <a:lnTo>
                    <a:pt x="0" y="4"/>
                  </a:lnTo>
                  <a:lnTo>
                    <a:pt x="20" y="2"/>
                  </a:lnTo>
                  <a:lnTo>
                    <a:pt x="44" y="2"/>
                  </a:lnTo>
                  <a:lnTo>
                    <a:pt x="74" y="0"/>
                  </a:lnTo>
                  <a:lnTo>
                    <a:pt x="106" y="2"/>
                  </a:lnTo>
                  <a:lnTo>
                    <a:pt x="140" y="6"/>
                  </a:lnTo>
                  <a:lnTo>
                    <a:pt x="172" y="12"/>
                  </a:lnTo>
                  <a:lnTo>
                    <a:pt x="188" y="18"/>
                  </a:lnTo>
                  <a:lnTo>
                    <a:pt x="202" y="24"/>
                  </a:lnTo>
                  <a:lnTo>
                    <a:pt x="202" y="24"/>
                  </a:lnTo>
                  <a:close/>
                </a:path>
              </a:pathLst>
            </a:custGeom>
            <a:solidFill>
              <a:srgbClr val="11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1193" y="3585"/>
              <a:ext cx="22" cy="48"/>
            </a:xfrm>
            <a:custGeom>
              <a:avLst/>
              <a:gdLst>
                <a:gd name="T0" fmla="*/ 18 w 22"/>
                <a:gd name="T1" fmla="*/ 28 h 48"/>
                <a:gd name="T2" fmla="*/ 18 w 22"/>
                <a:gd name="T3" fmla="*/ 28 h 48"/>
                <a:gd name="T4" fmla="*/ 14 w 22"/>
                <a:gd name="T5" fmla="*/ 36 h 48"/>
                <a:gd name="T6" fmla="*/ 10 w 22"/>
                <a:gd name="T7" fmla="*/ 44 h 48"/>
                <a:gd name="T8" fmla="*/ 6 w 22"/>
                <a:gd name="T9" fmla="*/ 48 h 48"/>
                <a:gd name="T10" fmla="*/ 2 w 22"/>
                <a:gd name="T11" fmla="*/ 48 h 48"/>
                <a:gd name="T12" fmla="*/ 2 w 22"/>
                <a:gd name="T13" fmla="*/ 48 h 48"/>
                <a:gd name="T14" fmla="*/ 0 w 22"/>
                <a:gd name="T15" fmla="*/ 46 h 48"/>
                <a:gd name="T16" fmla="*/ 0 w 22"/>
                <a:gd name="T17" fmla="*/ 40 h 48"/>
                <a:gd name="T18" fmla="*/ 0 w 22"/>
                <a:gd name="T19" fmla="*/ 32 h 48"/>
                <a:gd name="T20" fmla="*/ 2 w 22"/>
                <a:gd name="T21" fmla="*/ 22 h 48"/>
                <a:gd name="T22" fmla="*/ 2 w 22"/>
                <a:gd name="T23" fmla="*/ 22 h 48"/>
                <a:gd name="T24" fmla="*/ 6 w 22"/>
                <a:gd name="T25" fmla="*/ 12 h 48"/>
                <a:gd name="T26" fmla="*/ 12 w 22"/>
                <a:gd name="T27" fmla="*/ 6 h 48"/>
                <a:gd name="T28" fmla="*/ 16 w 22"/>
                <a:gd name="T29" fmla="*/ 2 h 48"/>
                <a:gd name="T30" fmla="*/ 18 w 22"/>
                <a:gd name="T31" fmla="*/ 0 h 48"/>
                <a:gd name="T32" fmla="*/ 18 w 22"/>
                <a:gd name="T33" fmla="*/ 0 h 48"/>
                <a:gd name="T34" fmla="*/ 22 w 22"/>
                <a:gd name="T35" fmla="*/ 4 h 48"/>
                <a:gd name="T36" fmla="*/ 22 w 22"/>
                <a:gd name="T37" fmla="*/ 10 h 48"/>
                <a:gd name="T38" fmla="*/ 20 w 22"/>
                <a:gd name="T39" fmla="*/ 18 h 48"/>
                <a:gd name="T40" fmla="*/ 18 w 22"/>
                <a:gd name="T41" fmla="*/ 28 h 48"/>
                <a:gd name="T42" fmla="*/ 18 w 22"/>
                <a:gd name="T43"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8">
                  <a:moveTo>
                    <a:pt x="18" y="28"/>
                  </a:moveTo>
                  <a:lnTo>
                    <a:pt x="18" y="28"/>
                  </a:lnTo>
                  <a:lnTo>
                    <a:pt x="14" y="36"/>
                  </a:lnTo>
                  <a:lnTo>
                    <a:pt x="10" y="44"/>
                  </a:lnTo>
                  <a:lnTo>
                    <a:pt x="6" y="48"/>
                  </a:lnTo>
                  <a:lnTo>
                    <a:pt x="2" y="48"/>
                  </a:lnTo>
                  <a:lnTo>
                    <a:pt x="2" y="48"/>
                  </a:lnTo>
                  <a:lnTo>
                    <a:pt x="0" y="46"/>
                  </a:lnTo>
                  <a:lnTo>
                    <a:pt x="0" y="40"/>
                  </a:lnTo>
                  <a:lnTo>
                    <a:pt x="0" y="32"/>
                  </a:lnTo>
                  <a:lnTo>
                    <a:pt x="2" y="22"/>
                  </a:lnTo>
                  <a:lnTo>
                    <a:pt x="2" y="22"/>
                  </a:lnTo>
                  <a:lnTo>
                    <a:pt x="6" y="12"/>
                  </a:lnTo>
                  <a:lnTo>
                    <a:pt x="12" y="6"/>
                  </a:lnTo>
                  <a:lnTo>
                    <a:pt x="16" y="2"/>
                  </a:lnTo>
                  <a:lnTo>
                    <a:pt x="18" y="0"/>
                  </a:lnTo>
                  <a:lnTo>
                    <a:pt x="18" y="0"/>
                  </a:lnTo>
                  <a:lnTo>
                    <a:pt x="22" y="4"/>
                  </a:lnTo>
                  <a:lnTo>
                    <a:pt x="22" y="10"/>
                  </a:lnTo>
                  <a:lnTo>
                    <a:pt x="20" y="18"/>
                  </a:lnTo>
                  <a:lnTo>
                    <a:pt x="18" y="28"/>
                  </a:lnTo>
                  <a:lnTo>
                    <a:pt x="1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81" y="3501"/>
              <a:ext cx="152" cy="188"/>
            </a:xfrm>
            <a:custGeom>
              <a:avLst/>
              <a:gdLst>
                <a:gd name="T0" fmla="*/ 66 w 152"/>
                <a:gd name="T1" fmla="*/ 188 h 188"/>
                <a:gd name="T2" fmla="*/ 66 w 152"/>
                <a:gd name="T3" fmla="*/ 188 h 188"/>
                <a:gd name="T4" fmla="*/ 62 w 152"/>
                <a:gd name="T5" fmla="*/ 188 h 188"/>
                <a:gd name="T6" fmla="*/ 62 w 152"/>
                <a:gd name="T7" fmla="*/ 188 h 188"/>
                <a:gd name="T8" fmla="*/ 46 w 152"/>
                <a:gd name="T9" fmla="*/ 184 h 188"/>
                <a:gd name="T10" fmla="*/ 32 w 152"/>
                <a:gd name="T11" fmla="*/ 176 h 188"/>
                <a:gd name="T12" fmla="*/ 22 w 152"/>
                <a:gd name="T13" fmla="*/ 166 h 188"/>
                <a:gd name="T14" fmla="*/ 12 w 152"/>
                <a:gd name="T15" fmla="*/ 152 h 188"/>
                <a:gd name="T16" fmla="*/ 12 w 152"/>
                <a:gd name="T17" fmla="*/ 152 h 188"/>
                <a:gd name="T18" fmla="*/ 6 w 152"/>
                <a:gd name="T19" fmla="*/ 136 h 188"/>
                <a:gd name="T20" fmla="*/ 2 w 152"/>
                <a:gd name="T21" fmla="*/ 116 h 188"/>
                <a:gd name="T22" fmla="*/ 0 w 152"/>
                <a:gd name="T23" fmla="*/ 96 h 188"/>
                <a:gd name="T24" fmla="*/ 2 w 152"/>
                <a:gd name="T25" fmla="*/ 76 h 188"/>
                <a:gd name="T26" fmla="*/ 6 w 152"/>
                <a:gd name="T27" fmla="*/ 56 h 188"/>
                <a:gd name="T28" fmla="*/ 10 w 152"/>
                <a:gd name="T29" fmla="*/ 36 h 188"/>
                <a:gd name="T30" fmla="*/ 16 w 152"/>
                <a:gd name="T31" fmla="*/ 16 h 188"/>
                <a:gd name="T32" fmla="*/ 24 w 152"/>
                <a:gd name="T33" fmla="*/ 0 h 188"/>
                <a:gd name="T34" fmla="*/ 30 w 152"/>
                <a:gd name="T35" fmla="*/ 2 h 188"/>
                <a:gd name="T36" fmla="*/ 30 w 152"/>
                <a:gd name="T37" fmla="*/ 2 h 188"/>
                <a:gd name="T38" fmla="*/ 22 w 152"/>
                <a:gd name="T39" fmla="*/ 20 h 188"/>
                <a:gd name="T40" fmla="*/ 16 w 152"/>
                <a:gd name="T41" fmla="*/ 38 h 188"/>
                <a:gd name="T42" fmla="*/ 12 w 152"/>
                <a:gd name="T43" fmla="*/ 56 h 188"/>
                <a:gd name="T44" fmla="*/ 8 w 152"/>
                <a:gd name="T45" fmla="*/ 76 h 188"/>
                <a:gd name="T46" fmla="*/ 6 w 152"/>
                <a:gd name="T47" fmla="*/ 96 h 188"/>
                <a:gd name="T48" fmla="*/ 8 w 152"/>
                <a:gd name="T49" fmla="*/ 116 h 188"/>
                <a:gd name="T50" fmla="*/ 12 w 152"/>
                <a:gd name="T51" fmla="*/ 134 h 188"/>
                <a:gd name="T52" fmla="*/ 18 w 152"/>
                <a:gd name="T53" fmla="*/ 150 h 188"/>
                <a:gd name="T54" fmla="*/ 18 w 152"/>
                <a:gd name="T55" fmla="*/ 150 h 188"/>
                <a:gd name="T56" fmla="*/ 26 w 152"/>
                <a:gd name="T57" fmla="*/ 162 h 188"/>
                <a:gd name="T58" fmla="*/ 36 w 152"/>
                <a:gd name="T59" fmla="*/ 172 h 188"/>
                <a:gd name="T60" fmla="*/ 48 w 152"/>
                <a:gd name="T61" fmla="*/ 178 h 188"/>
                <a:gd name="T62" fmla="*/ 62 w 152"/>
                <a:gd name="T63" fmla="*/ 182 h 188"/>
                <a:gd name="T64" fmla="*/ 62 w 152"/>
                <a:gd name="T65" fmla="*/ 182 h 188"/>
                <a:gd name="T66" fmla="*/ 80 w 152"/>
                <a:gd name="T67" fmla="*/ 182 h 188"/>
                <a:gd name="T68" fmla="*/ 94 w 152"/>
                <a:gd name="T69" fmla="*/ 178 h 188"/>
                <a:gd name="T70" fmla="*/ 108 w 152"/>
                <a:gd name="T71" fmla="*/ 172 h 188"/>
                <a:gd name="T72" fmla="*/ 120 w 152"/>
                <a:gd name="T73" fmla="*/ 162 h 188"/>
                <a:gd name="T74" fmla="*/ 120 w 152"/>
                <a:gd name="T75" fmla="*/ 162 h 188"/>
                <a:gd name="T76" fmla="*/ 126 w 152"/>
                <a:gd name="T77" fmla="*/ 154 h 188"/>
                <a:gd name="T78" fmla="*/ 132 w 152"/>
                <a:gd name="T79" fmla="*/ 146 h 188"/>
                <a:gd name="T80" fmla="*/ 140 w 152"/>
                <a:gd name="T81" fmla="*/ 128 h 188"/>
                <a:gd name="T82" fmla="*/ 144 w 152"/>
                <a:gd name="T83" fmla="*/ 110 h 188"/>
                <a:gd name="T84" fmla="*/ 146 w 152"/>
                <a:gd name="T85" fmla="*/ 94 h 188"/>
                <a:gd name="T86" fmla="*/ 152 w 152"/>
                <a:gd name="T87" fmla="*/ 94 h 188"/>
                <a:gd name="T88" fmla="*/ 152 w 152"/>
                <a:gd name="T89" fmla="*/ 94 h 188"/>
                <a:gd name="T90" fmla="*/ 150 w 152"/>
                <a:gd name="T91" fmla="*/ 112 h 188"/>
                <a:gd name="T92" fmla="*/ 146 w 152"/>
                <a:gd name="T93" fmla="*/ 130 h 188"/>
                <a:gd name="T94" fmla="*/ 136 w 152"/>
                <a:gd name="T95" fmla="*/ 150 h 188"/>
                <a:gd name="T96" fmla="*/ 130 w 152"/>
                <a:gd name="T97" fmla="*/ 158 h 188"/>
                <a:gd name="T98" fmla="*/ 124 w 152"/>
                <a:gd name="T99" fmla="*/ 166 h 188"/>
                <a:gd name="T100" fmla="*/ 124 w 152"/>
                <a:gd name="T101" fmla="*/ 166 h 188"/>
                <a:gd name="T102" fmla="*/ 112 w 152"/>
                <a:gd name="T103" fmla="*/ 176 h 188"/>
                <a:gd name="T104" fmla="*/ 98 w 152"/>
                <a:gd name="T105" fmla="*/ 184 h 188"/>
                <a:gd name="T106" fmla="*/ 82 w 152"/>
                <a:gd name="T107" fmla="*/ 188 h 188"/>
                <a:gd name="T108" fmla="*/ 66 w 152"/>
                <a:gd name="T109" fmla="*/ 188 h 188"/>
                <a:gd name="T110" fmla="*/ 66 w 152"/>
                <a:gd name="T111"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2" h="188">
                  <a:moveTo>
                    <a:pt x="66" y="188"/>
                  </a:moveTo>
                  <a:lnTo>
                    <a:pt x="66" y="188"/>
                  </a:lnTo>
                  <a:lnTo>
                    <a:pt x="62" y="188"/>
                  </a:lnTo>
                  <a:lnTo>
                    <a:pt x="62" y="188"/>
                  </a:lnTo>
                  <a:lnTo>
                    <a:pt x="46" y="184"/>
                  </a:lnTo>
                  <a:lnTo>
                    <a:pt x="32" y="176"/>
                  </a:lnTo>
                  <a:lnTo>
                    <a:pt x="22" y="166"/>
                  </a:lnTo>
                  <a:lnTo>
                    <a:pt x="12" y="152"/>
                  </a:lnTo>
                  <a:lnTo>
                    <a:pt x="12" y="152"/>
                  </a:lnTo>
                  <a:lnTo>
                    <a:pt x="6" y="136"/>
                  </a:lnTo>
                  <a:lnTo>
                    <a:pt x="2" y="116"/>
                  </a:lnTo>
                  <a:lnTo>
                    <a:pt x="0" y="96"/>
                  </a:lnTo>
                  <a:lnTo>
                    <a:pt x="2" y="76"/>
                  </a:lnTo>
                  <a:lnTo>
                    <a:pt x="6" y="56"/>
                  </a:lnTo>
                  <a:lnTo>
                    <a:pt x="10" y="36"/>
                  </a:lnTo>
                  <a:lnTo>
                    <a:pt x="16" y="16"/>
                  </a:lnTo>
                  <a:lnTo>
                    <a:pt x="24" y="0"/>
                  </a:lnTo>
                  <a:lnTo>
                    <a:pt x="30" y="2"/>
                  </a:lnTo>
                  <a:lnTo>
                    <a:pt x="30" y="2"/>
                  </a:lnTo>
                  <a:lnTo>
                    <a:pt x="22" y="20"/>
                  </a:lnTo>
                  <a:lnTo>
                    <a:pt x="16" y="38"/>
                  </a:lnTo>
                  <a:lnTo>
                    <a:pt x="12" y="56"/>
                  </a:lnTo>
                  <a:lnTo>
                    <a:pt x="8" y="76"/>
                  </a:lnTo>
                  <a:lnTo>
                    <a:pt x="6" y="96"/>
                  </a:lnTo>
                  <a:lnTo>
                    <a:pt x="8" y="116"/>
                  </a:lnTo>
                  <a:lnTo>
                    <a:pt x="12" y="134"/>
                  </a:lnTo>
                  <a:lnTo>
                    <a:pt x="18" y="150"/>
                  </a:lnTo>
                  <a:lnTo>
                    <a:pt x="18" y="150"/>
                  </a:lnTo>
                  <a:lnTo>
                    <a:pt x="26" y="162"/>
                  </a:lnTo>
                  <a:lnTo>
                    <a:pt x="36" y="172"/>
                  </a:lnTo>
                  <a:lnTo>
                    <a:pt x="48" y="178"/>
                  </a:lnTo>
                  <a:lnTo>
                    <a:pt x="62" y="182"/>
                  </a:lnTo>
                  <a:lnTo>
                    <a:pt x="62" y="182"/>
                  </a:lnTo>
                  <a:lnTo>
                    <a:pt x="80" y="182"/>
                  </a:lnTo>
                  <a:lnTo>
                    <a:pt x="94" y="178"/>
                  </a:lnTo>
                  <a:lnTo>
                    <a:pt x="108" y="172"/>
                  </a:lnTo>
                  <a:lnTo>
                    <a:pt x="120" y="162"/>
                  </a:lnTo>
                  <a:lnTo>
                    <a:pt x="120" y="162"/>
                  </a:lnTo>
                  <a:lnTo>
                    <a:pt x="126" y="154"/>
                  </a:lnTo>
                  <a:lnTo>
                    <a:pt x="132" y="146"/>
                  </a:lnTo>
                  <a:lnTo>
                    <a:pt x="140" y="128"/>
                  </a:lnTo>
                  <a:lnTo>
                    <a:pt x="144" y="110"/>
                  </a:lnTo>
                  <a:lnTo>
                    <a:pt x="146" y="94"/>
                  </a:lnTo>
                  <a:lnTo>
                    <a:pt x="152" y="94"/>
                  </a:lnTo>
                  <a:lnTo>
                    <a:pt x="152" y="94"/>
                  </a:lnTo>
                  <a:lnTo>
                    <a:pt x="150" y="112"/>
                  </a:lnTo>
                  <a:lnTo>
                    <a:pt x="146" y="130"/>
                  </a:lnTo>
                  <a:lnTo>
                    <a:pt x="136" y="150"/>
                  </a:lnTo>
                  <a:lnTo>
                    <a:pt x="130" y="158"/>
                  </a:lnTo>
                  <a:lnTo>
                    <a:pt x="124" y="166"/>
                  </a:lnTo>
                  <a:lnTo>
                    <a:pt x="124" y="166"/>
                  </a:lnTo>
                  <a:lnTo>
                    <a:pt x="112" y="176"/>
                  </a:lnTo>
                  <a:lnTo>
                    <a:pt x="98" y="184"/>
                  </a:lnTo>
                  <a:lnTo>
                    <a:pt x="82" y="188"/>
                  </a:lnTo>
                  <a:lnTo>
                    <a:pt x="66" y="188"/>
                  </a:lnTo>
                  <a:lnTo>
                    <a:pt x="6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3729" y="1841"/>
              <a:ext cx="0" cy="58"/>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3689" y="1887"/>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flipV="1">
              <a:off x="3729" y="1567"/>
              <a:ext cx="0" cy="62"/>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3689" y="1511"/>
              <a:ext cx="80" cy="68"/>
            </a:xfrm>
            <a:custGeom>
              <a:avLst/>
              <a:gdLst>
                <a:gd name="T0" fmla="*/ 80 w 80"/>
                <a:gd name="T1" fmla="*/ 68 h 68"/>
                <a:gd name="T2" fmla="*/ 40 w 80"/>
                <a:gd name="T3" fmla="*/ 0 h 68"/>
                <a:gd name="T4" fmla="*/ 0 w 80"/>
                <a:gd name="T5" fmla="*/ 68 h 68"/>
                <a:gd name="T6" fmla="*/ 80 w 80"/>
                <a:gd name="T7" fmla="*/ 68 h 68"/>
              </a:gdLst>
              <a:ahLst/>
              <a:cxnLst>
                <a:cxn ang="0">
                  <a:pos x="T0" y="T1"/>
                </a:cxn>
                <a:cxn ang="0">
                  <a:pos x="T2" y="T3"/>
                </a:cxn>
                <a:cxn ang="0">
                  <a:pos x="T4" y="T5"/>
                </a:cxn>
                <a:cxn ang="0">
                  <a:pos x="T6" y="T7"/>
                </a:cxn>
              </a:cxnLst>
              <a:rect l="0" t="0" r="r" b="b"/>
              <a:pathLst>
                <a:path w="80" h="68">
                  <a:moveTo>
                    <a:pt x="80" y="68"/>
                  </a:moveTo>
                  <a:lnTo>
                    <a:pt x="40" y="0"/>
                  </a:lnTo>
                  <a:lnTo>
                    <a:pt x="0" y="68"/>
                  </a:lnTo>
                  <a:lnTo>
                    <a:pt x="80" y="6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2"/>
            <p:cNvSpPr>
              <a:spLocks noChangeArrowheads="1"/>
            </p:cNvSpPr>
            <p:nvPr/>
          </p:nvSpPr>
          <p:spPr bwMode="auto">
            <a:xfrm>
              <a:off x="6699" y="3847"/>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6749" y="3905"/>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4"/>
            <p:cNvSpPr>
              <a:spLocks noChangeArrowheads="1"/>
            </p:cNvSpPr>
            <p:nvPr/>
          </p:nvSpPr>
          <p:spPr bwMode="auto">
            <a:xfrm>
              <a:off x="6749" y="3791"/>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5"/>
            <p:cNvSpPr>
              <a:spLocks noChangeArrowheads="1"/>
            </p:cNvSpPr>
            <p:nvPr/>
          </p:nvSpPr>
          <p:spPr bwMode="auto">
            <a:xfrm>
              <a:off x="6853" y="3791"/>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6"/>
            <p:cNvSpPr>
              <a:spLocks noChangeArrowheads="1"/>
            </p:cNvSpPr>
            <p:nvPr/>
          </p:nvSpPr>
          <p:spPr bwMode="auto">
            <a:xfrm>
              <a:off x="6801" y="3847"/>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7"/>
            <p:cNvSpPr>
              <a:spLocks noChangeArrowheads="1"/>
            </p:cNvSpPr>
            <p:nvPr/>
          </p:nvSpPr>
          <p:spPr bwMode="auto">
            <a:xfrm>
              <a:off x="6853" y="3905"/>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6621" y="3905"/>
              <a:ext cx="16"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9"/>
            <p:cNvSpPr>
              <a:spLocks noChangeArrowheads="1"/>
            </p:cNvSpPr>
            <p:nvPr/>
          </p:nvSpPr>
          <p:spPr bwMode="auto">
            <a:xfrm>
              <a:off x="6905" y="3961"/>
              <a:ext cx="90" cy="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0"/>
            <p:cNvSpPr>
              <a:spLocks noChangeArrowheads="1"/>
            </p:cNvSpPr>
            <p:nvPr/>
          </p:nvSpPr>
          <p:spPr bwMode="auto">
            <a:xfrm>
              <a:off x="6621" y="3847"/>
              <a:ext cx="66"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1"/>
            <p:cNvSpPr>
              <a:spLocks noChangeArrowheads="1"/>
            </p:cNvSpPr>
            <p:nvPr/>
          </p:nvSpPr>
          <p:spPr bwMode="auto">
            <a:xfrm>
              <a:off x="6699" y="3733"/>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2"/>
            <p:cNvSpPr>
              <a:spLocks noChangeArrowheads="1"/>
            </p:cNvSpPr>
            <p:nvPr/>
          </p:nvSpPr>
          <p:spPr bwMode="auto">
            <a:xfrm>
              <a:off x="6621" y="3791"/>
              <a:ext cx="16"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3"/>
            <p:cNvSpPr>
              <a:spLocks noChangeArrowheads="1"/>
            </p:cNvSpPr>
            <p:nvPr/>
          </p:nvSpPr>
          <p:spPr bwMode="auto">
            <a:xfrm>
              <a:off x="6955" y="3791"/>
              <a:ext cx="68"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6801" y="3961"/>
              <a:ext cx="92" cy="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5"/>
            <p:cNvSpPr>
              <a:spLocks noChangeArrowheads="1"/>
            </p:cNvSpPr>
            <p:nvPr/>
          </p:nvSpPr>
          <p:spPr bwMode="auto">
            <a:xfrm>
              <a:off x="7007" y="3733"/>
              <a:ext cx="16"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6"/>
            <p:cNvSpPr>
              <a:spLocks noChangeArrowheads="1"/>
            </p:cNvSpPr>
            <p:nvPr/>
          </p:nvSpPr>
          <p:spPr bwMode="auto">
            <a:xfrm>
              <a:off x="6621" y="3733"/>
              <a:ext cx="66"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7"/>
            <p:cNvSpPr>
              <a:spLocks noChangeArrowheads="1"/>
            </p:cNvSpPr>
            <p:nvPr/>
          </p:nvSpPr>
          <p:spPr bwMode="auto">
            <a:xfrm>
              <a:off x="7007" y="3847"/>
              <a:ext cx="16"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8"/>
            <p:cNvSpPr>
              <a:spLocks noChangeArrowheads="1"/>
            </p:cNvSpPr>
            <p:nvPr/>
          </p:nvSpPr>
          <p:spPr bwMode="auto">
            <a:xfrm>
              <a:off x="7007" y="3961"/>
              <a:ext cx="16" cy="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9"/>
            <p:cNvSpPr>
              <a:spLocks noChangeArrowheads="1"/>
            </p:cNvSpPr>
            <p:nvPr/>
          </p:nvSpPr>
          <p:spPr bwMode="auto">
            <a:xfrm>
              <a:off x="6955" y="3905"/>
              <a:ext cx="68"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6621" y="3961"/>
              <a:ext cx="66" cy="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1"/>
            <p:cNvSpPr>
              <a:spLocks noChangeArrowheads="1"/>
            </p:cNvSpPr>
            <p:nvPr/>
          </p:nvSpPr>
          <p:spPr bwMode="auto">
            <a:xfrm>
              <a:off x="6905" y="3847"/>
              <a:ext cx="90"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2"/>
            <p:cNvSpPr>
              <a:spLocks noChangeArrowheads="1"/>
            </p:cNvSpPr>
            <p:nvPr/>
          </p:nvSpPr>
          <p:spPr bwMode="auto">
            <a:xfrm>
              <a:off x="6801" y="3733"/>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3"/>
            <p:cNvSpPr>
              <a:spLocks noChangeArrowheads="1"/>
            </p:cNvSpPr>
            <p:nvPr/>
          </p:nvSpPr>
          <p:spPr bwMode="auto">
            <a:xfrm>
              <a:off x="6905" y="3733"/>
              <a:ext cx="90"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4"/>
            <p:cNvSpPr>
              <a:spLocks noChangeArrowheads="1"/>
            </p:cNvSpPr>
            <p:nvPr/>
          </p:nvSpPr>
          <p:spPr bwMode="auto">
            <a:xfrm>
              <a:off x="6647" y="3791"/>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5"/>
            <p:cNvSpPr>
              <a:spLocks noChangeArrowheads="1"/>
            </p:cNvSpPr>
            <p:nvPr/>
          </p:nvSpPr>
          <p:spPr bwMode="auto">
            <a:xfrm>
              <a:off x="6699" y="3961"/>
              <a:ext cx="92" cy="5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6"/>
            <p:cNvSpPr>
              <a:spLocks noChangeArrowheads="1"/>
            </p:cNvSpPr>
            <p:nvPr/>
          </p:nvSpPr>
          <p:spPr bwMode="auto">
            <a:xfrm>
              <a:off x="6647" y="3905"/>
              <a:ext cx="92" cy="4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p:cNvSpPr>
            <p:nvPr/>
          </p:nvSpPr>
          <p:spPr bwMode="auto">
            <a:xfrm>
              <a:off x="6727" y="3779"/>
              <a:ext cx="188" cy="186"/>
            </a:xfrm>
            <a:custGeom>
              <a:avLst/>
              <a:gdLst>
                <a:gd name="T0" fmla="*/ 188 w 188"/>
                <a:gd name="T1" fmla="*/ 92 h 186"/>
                <a:gd name="T2" fmla="*/ 188 w 188"/>
                <a:gd name="T3" fmla="*/ 92 h 186"/>
                <a:gd name="T4" fmla="*/ 186 w 188"/>
                <a:gd name="T5" fmla="*/ 112 h 186"/>
                <a:gd name="T6" fmla="*/ 180 w 188"/>
                <a:gd name="T7" fmla="*/ 130 h 186"/>
                <a:gd name="T8" fmla="*/ 172 w 188"/>
                <a:gd name="T9" fmla="*/ 146 h 186"/>
                <a:gd name="T10" fmla="*/ 160 w 188"/>
                <a:gd name="T11" fmla="*/ 160 h 186"/>
                <a:gd name="T12" fmla="*/ 146 w 188"/>
                <a:gd name="T13" fmla="*/ 170 h 186"/>
                <a:gd name="T14" fmla="*/ 130 w 188"/>
                <a:gd name="T15" fmla="*/ 180 h 186"/>
                <a:gd name="T16" fmla="*/ 114 w 188"/>
                <a:gd name="T17" fmla="*/ 184 h 186"/>
                <a:gd name="T18" fmla="*/ 94 w 188"/>
                <a:gd name="T19" fmla="*/ 186 h 186"/>
                <a:gd name="T20" fmla="*/ 94 w 188"/>
                <a:gd name="T21" fmla="*/ 186 h 186"/>
                <a:gd name="T22" fmla="*/ 76 w 188"/>
                <a:gd name="T23" fmla="*/ 184 h 186"/>
                <a:gd name="T24" fmla="*/ 58 w 188"/>
                <a:gd name="T25" fmla="*/ 180 h 186"/>
                <a:gd name="T26" fmla="*/ 42 w 188"/>
                <a:gd name="T27" fmla="*/ 170 h 186"/>
                <a:gd name="T28" fmla="*/ 28 w 188"/>
                <a:gd name="T29" fmla="*/ 160 h 186"/>
                <a:gd name="T30" fmla="*/ 16 w 188"/>
                <a:gd name="T31" fmla="*/ 146 h 186"/>
                <a:gd name="T32" fmla="*/ 8 w 188"/>
                <a:gd name="T33" fmla="*/ 130 h 186"/>
                <a:gd name="T34" fmla="*/ 2 w 188"/>
                <a:gd name="T35" fmla="*/ 112 h 186"/>
                <a:gd name="T36" fmla="*/ 0 w 188"/>
                <a:gd name="T37" fmla="*/ 92 h 186"/>
                <a:gd name="T38" fmla="*/ 0 w 188"/>
                <a:gd name="T39" fmla="*/ 92 h 186"/>
                <a:gd name="T40" fmla="*/ 2 w 188"/>
                <a:gd name="T41" fmla="*/ 74 h 186"/>
                <a:gd name="T42" fmla="*/ 8 w 188"/>
                <a:gd name="T43" fmla="*/ 56 h 186"/>
                <a:gd name="T44" fmla="*/ 16 w 188"/>
                <a:gd name="T45" fmla="*/ 40 h 186"/>
                <a:gd name="T46" fmla="*/ 28 w 188"/>
                <a:gd name="T47" fmla="*/ 26 h 186"/>
                <a:gd name="T48" fmla="*/ 42 w 188"/>
                <a:gd name="T49" fmla="*/ 16 h 186"/>
                <a:gd name="T50" fmla="*/ 58 w 188"/>
                <a:gd name="T51" fmla="*/ 6 h 186"/>
                <a:gd name="T52" fmla="*/ 76 w 188"/>
                <a:gd name="T53" fmla="*/ 0 h 186"/>
                <a:gd name="T54" fmla="*/ 94 w 188"/>
                <a:gd name="T55" fmla="*/ 0 h 186"/>
                <a:gd name="T56" fmla="*/ 94 w 188"/>
                <a:gd name="T57" fmla="*/ 0 h 186"/>
                <a:gd name="T58" fmla="*/ 114 w 188"/>
                <a:gd name="T59" fmla="*/ 0 h 186"/>
                <a:gd name="T60" fmla="*/ 130 w 188"/>
                <a:gd name="T61" fmla="*/ 6 h 186"/>
                <a:gd name="T62" fmla="*/ 146 w 188"/>
                <a:gd name="T63" fmla="*/ 16 h 186"/>
                <a:gd name="T64" fmla="*/ 160 w 188"/>
                <a:gd name="T65" fmla="*/ 26 h 186"/>
                <a:gd name="T66" fmla="*/ 172 w 188"/>
                <a:gd name="T67" fmla="*/ 40 h 186"/>
                <a:gd name="T68" fmla="*/ 180 w 188"/>
                <a:gd name="T69" fmla="*/ 56 h 186"/>
                <a:gd name="T70" fmla="*/ 186 w 188"/>
                <a:gd name="T71" fmla="*/ 74 h 186"/>
                <a:gd name="T72" fmla="*/ 188 w 188"/>
                <a:gd name="T73" fmla="*/ 92 h 186"/>
                <a:gd name="T74" fmla="*/ 188 w 188"/>
                <a:gd name="T75" fmla="*/ 9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6">
                  <a:moveTo>
                    <a:pt x="188" y="92"/>
                  </a:moveTo>
                  <a:lnTo>
                    <a:pt x="188" y="92"/>
                  </a:lnTo>
                  <a:lnTo>
                    <a:pt x="186" y="112"/>
                  </a:lnTo>
                  <a:lnTo>
                    <a:pt x="180" y="130"/>
                  </a:lnTo>
                  <a:lnTo>
                    <a:pt x="172" y="146"/>
                  </a:lnTo>
                  <a:lnTo>
                    <a:pt x="160" y="160"/>
                  </a:lnTo>
                  <a:lnTo>
                    <a:pt x="146" y="170"/>
                  </a:lnTo>
                  <a:lnTo>
                    <a:pt x="130" y="180"/>
                  </a:lnTo>
                  <a:lnTo>
                    <a:pt x="114" y="184"/>
                  </a:lnTo>
                  <a:lnTo>
                    <a:pt x="94" y="186"/>
                  </a:lnTo>
                  <a:lnTo>
                    <a:pt x="94" y="186"/>
                  </a:lnTo>
                  <a:lnTo>
                    <a:pt x="76" y="184"/>
                  </a:lnTo>
                  <a:lnTo>
                    <a:pt x="58" y="180"/>
                  </a:lnTo>
                  <a:lnTo>
                    <a:pt x="42" y="170"/>
                  </a:lnTo>
                  <a:lnTo>
                    <a:pt x="28" y="160"/>
                  </a:lnTo>
                  <a:lnTo>
                    <a:pt x="16" y="146"/>
                  </a:lnTo>
                  <a:lnTo>
                    <a:pt x="8" y="130"/>
                  </a:lnTo>
                  <a:lnTo>
                    <a:pt x="2" y="112"/>
                  </a:lnTo>
                  <a:lnTo>
                    <a:pt x="0" y="92"/>
                  </a:lnTo>
                  <a:lnTo>
                    <a:pt x="0" y="92"/>
                  </a:lnTo>
                  <a:lnTo>
                    <a:pt x="2" y="74"/>
                  </a:lnTo>
                  <a:lnTo>
                    <a:pt x="8" y="56"/>
                  </a:lnTo>
                  <a:lnTo>
                    <a:pt x="16" y="40"/>
                  </a:lnTo>
                  <a:lnTo>
                    <a:pt x="28" y="26"/>
                  </a:lnTo>
                  <a:lnTo>
                    <a:pt x="42" y="16"/>
                  </a:lnTo>
                  <a:lnTo>
                    <a:pt x="58" y="6"/>
                  </a:lnTo>
                  <a:lnTo>
                    <a:pt x="76" y="0"/>
                  </a:lnTo>
                  <a:lnTo>
                    <a:pt x="94" y="0"/>
                  </a:lnTo>
                  <a:lnTo>
                    <a:pt x="94" y="0"/>
                  </a:lnTo>
                  <a:lnTo>
                    <a:pt x="114" y="0"/>
                  </a:lnTo>
                  <a:lnTo>
                    <a:pt x="130" y="6"/>
                  </a:lnTo>
                  <a:lnTo>
                    <a:pt x="146" y="16"/>
                  </a:lnTo>
                  <a:lnTo>
                    <a:pt x="160" y="26"/>
                  </a:lnTo>
                  <a:lnTo>
                    <a:pt x="172" y="40"/>
                  </a:lnTo>
                  <a:lnTo>
                    <a:pt x="180" y="56"/>
                  </a:lnTo>
                  <a:lnTo>
                    <a:pt x="186" y="74"/>
                  </a:lnTo>
                  <a:lnTo>
                    <a:pt x="188" y="92"/>
                  </a:lnTo>
                  <a:lnTo>
                    <a:pt x="188" y="92"/>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p:cNvSpPr>
            <p:nvPr/>
          </p:nvSpPr>
          <p:spPr bwMode="auto">
            <a:xfrm>
              <a:off x="5975" y="3623"/>
              <a:ext cx="304" cy="254"/>
            </a:xfrm>
            <a:custGeom>
              <a:avLst/>
              <a:gdLst>
                <a:gd name="T0" fmla="*/ 272 w 304"/>
                <a:gd name="T1" fmla="*/ 254 h 254"/>
                <a:gd name="T2" fmla="*/ 0 w 304"/>
                <a:gd name="T3" fmla="*/ 214 h 254"/>
                <a:gd name="T4" fmla="*/ 32 w 304"/>
                <a:gd name="T5" fmla="*/ 0 h 254"/>
                <a:gd name="T6" fmla="*/ 304 w 304"/>
                <a:gd name="T7" fmla="*/ 40 h 254"/>
                <a:gd name="T8" fmla="*/ 272 w 304"/>
                <a:gd name="T9" fmla="*/ 254 h 254"/>
              </a:gdLst>
              <a:ahLst/>
              <a:cxnLst>
                <a:cxn ang="0">
                  <a:pos x="T0" y="T1"/>
                </a:cxn>
                <a:cxn ang="0">
                  <a:pos x="T2" y="T3"/>
                </a:cxn>
                <a:cxn ang="0">
                  <a:pos x="T4" y="T5"/>
                </a:cxn>
                <a:cxn ang="0">
                  <a:pos x="T6" y="T7"/>
                </a:cxn>
                <a:cxn ang="0">
                  <a:pos x="T8" y="T9"/>
                </a:cxn>
              </a:cxnLst>
              <a:rect l="0" t="0" r="r" b="b"/>
              <a:pathLst>
                <a:path w="304" h="254">
                  <a:moveTo>
                    <a:pt x="272" y="254"/>
                  </a:moveTo>
                  <a:lnTo>
                    <a:pt x="0" y="214"/>
                  </a:lnTo>
                  <a:lnTo>
                    <a:pt x="32" y="0"/>
                  </a:lnTo>
                  <a:lnTo>
                    <a:pt x="304" y="40"/>
                  </a:lnTo>
                  <a:lnTo>
                    <a:pt x="272" y="2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p:cNvSpPr>
            <p:nvPr/>
          </p:nvSpPr>
          <p:spPr bwMode="auto">
            <a:xfrm>
              <a:off x="6167" y="3637"/>
              <a:ext cx="94" cy="252"/>
            </a:xfrm>
            <a:custGeom>
              <a:avLst/>
              <a:gdLst>
                <a:gd name="T0" fmla="*/ 58 w 94"/>
                <a:gd name="T1" fmla="*/ 252 h 252"/>
                <a:gd name="T2" fmla="*/ 0 w 94"/>
                <a:gd name="T3" fmla="*/ 244 h 252"/>
                <a:gd name="T4" fmla="*/ 36 w 94"/>
                <a:gd name="T5" fmla="*/ 0 h 252"/>
                <a:gd name="T6" fmla="*/ 94 w 94"/>
                <a:gd name="T7" fmla="*/ 8 h 252"/>
                <a:gd name="T8" fmla="*/ 58 w 94"/>
                <a:gd name="T9" fmla="*/ 252 h 252"/>
              </a:gdLst>
              <a:ahLst/>
              <a:cxnLst>
                <a:cxn ang="0">
                  <a:pos x="T0" y="T1"/>
                </a:cxn>
                <a:cxn ang="0">
                  <a:pos x="T2" y="T3"/>
                </a:cxn>
                <a:cxn ang="0">
                  <a:pos x="T4" y="T5"/>
                </a:cxn>
                <a:cxn ang="0">
                  <a:pos x="T6" y="T7"/>
                </a:cxn>
                <a:cxn ang="0">
                  <a:pos x="T8" y="T9"/>
                </a:cxn>
              </a:cxnLst>
              <a:rect l="0" t="0" r="r" b="b"/>
              <a:pathLst>
                <a:path w="94" h="252">
                  <a:moveTo>
                    <a:pt x="58" y="252"/>
                  </a:moveTo>
                  <a:lnTo>
                    <a:pt x="0" y="244"/>
                  </a:lnTo>
                  <a:lnTo>
                    <a:pt x="36" y="0"/>
                  </a:lnTo>
                  <a:lnTo>
                    <a:pt x="94" y="8"/>
                  </a:lnTo>
                  <a:lnTo>
                    <a:pt x="58" y="252"/>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a:off x="5937" y="3697"/>
              <a:ext cx="334" cy="306"/>
            </a:xfrm>
            <a:custGeom>
              <a:avLst/>
              <a:gdLst>
                <a:gd name="T0" fmla="*/ 190 w 334"/>
                <a:gd name="T1" fmla="*/ 222 h 306"/>
                <a:gd name="T2" fmla="*/ 190 w 334"/>
                <a:gd name="T3" fmla="*/ 208 h 306"/>
                <a:gd name="T4" fmla="*/ 216 w 334"/>
                <a:gd name="T5" fmla="*/ 208 h 306"/>
                <a:gd name="T6" fmla="*/ 216 w 334"/>
                <a:gd name="T7" fmla="*/ 0 h 306"/>
                <a:gd name="T8" fmla="*/ 118 w 334"/>
                <a:gd name="T9" fmla="*/ 0 h 306"/>
                <a:gd name="T10" fmla="*/ 118 w 334"/>
                <a:gd name="T11" fmla="*/ 208 h 306"/>
                <a:gd name="T12" fmla="*/ 144 w 334"/>
                <a:gd name="T13" fmla="*/ 208 h 306"/>
                <a:gd name="T14" fmla="*/ 144 w 334"/>
                <a:gd name="T15" fmla="*/ 222 h 306"/>
                <a:gd name="T16" fmla="*/ 144 w 334"/>
                <a:gd name="T17" fmla="*/ 222 h 306"/>
                <a:gd name="T18" fmla="*/ 114 w 334"/>
                <a:gd name="T19" fmla="*/ 226 h 306"/>
                <a:gd name="T20" fmla="*/ 88 w 334"/>
                <a:gd name="T21" fmla="*/ 232 h 306"/>
                <a:gd name="T22" fmla="*/ 62 w 334"/>
                <a:gd name="T23" fmla="*/ 240 h 306"/>
                <a:gd name="T24" fmla="*/ 42 w 334"/>
                <a:gd name="T25" fmla="*/ 250 h 306"/>
                <a:gd name="T26" fmla="*/ 24 w 334"/>
                <a:gd name="T27" fmla="*/ 262 h 306"/>
                <a:gd name="T28" fmla="*/ 12 w 334"/>
                <a:gd name="T29" fmla="*/ 276 h 306"/>
                <a:gd name="T30" fmla="*/ 6 w 334"/>
                <a:gd name="T31" fmla="*/ 284 h 306"/>
                <a:gd name="T32" fmla="*/ 2 w 334"/>
                <a:gd name="T33" fmla="*/ 290 h 306"/>
                <a:gd name="T34" fmla="*/ 0 w 334"/>
                <a:gd name="T35" fmla="*/ 298 h 306"/>
                <a:gd name="T36" fmla="*/ 0 w 334"/>
                <a:gd name="T37" fmla="*/ 306 h 306"/>
                <a:gd name="T38" fmla="*/ 334 w 334"/>
                <a:gd name="T39" fmla="*/ 306 h 306"/>
                <a:gd name="T40" fmla="*/ 334 w 334"/>
                <a:gd name="T41" fmla="*/ 306 h 306"/>
                <a:gd name="T42" fmla="*/ 332 w 334"/>
                <a:gd name="T43" fmla="*/ 298 h 306"/>
                <a:gd name="T44" fmla="*/ 330 w 334"/>
                <a:gd name="T45" fmla="*/ 290 h 306"/>
                <a:gd name="T46" fmla="*/ 328 w 334"/>
                <a:gd name="T47" fmla="*/ 284 h 306"/>
                <a:gd name="T48" fmla="*/ 322 w 334"/>
                <a:gd name="T49" fmla="*/ 276 h 306"/>
                <a:gd name="T50" fmla="*/ 310 w 334"/>
                <a:gd name="T51" fmla="*/ 262 h 306"/>
                <a:gd name="T52" fmla="*/ 292 w 334"/>
                <a:gd name="T53" fmla="*/ 250 h 306"/>
                <a:gd name="T54" fmla="*/ 272 w 334"/>
                <a:gd name="T55" fmla="*/ 240 h 306"/>
                <a:gd name="T56" fmla="*/ 246 w 334"/>
                <a:gd name="T57" fmla="*/ 232 h 306"/>
                <a:gd name="T58" fmla="*/ 220 w 334"/>
                <a:gd name="T59" fmla="*/ 226 h 306"/>
                <a:gd name="T60" fmla="*/ 190 w 334"/>
                <a:gd name="T61" fmla="*/ 222 h 306"/>
                <a:gd name="T62" fmla="*/ 190 w 334"/>
                <a:gd name="T63" fmla="*/ 22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06">
                  <a:moveTo>
                    <a:pt x="190" y="222"/>
                  </a:moveTo>
                  <a:lnTo>
                    <a:pt x="190" y="208"/>
                  </a:lnTo>
                  <a:lnTo>
                    <a:pt x="216" y="208"/>
                  </a:lnTo>
                  <a:lnTo>
                    <a:pt x="216" y="0"/>
                  </a:lnTo>
                  <a:lnTo>
                    <a:pt x="118" y="0"/>
                  </a:lnTo>
                  <a:lnTo>
                    <a:pt x="118" y="208"/>
                  </a:lnTo>
                  <a:lnTo>
                    <a:pt x="144" y="208"/>
                  </a:lnTo>
                  <a:lnTo>
                    <a:pt x="144" y="222"/>
                  </a:lnTo>
                  <a:lnTo>
                    <a:pt x="144" y="222"/>
                  </a:lnTo>
                  <a:lnTo>
                    <a:pt x="114" y="226"/>
                  </a:lnTo>
                  <a:lnTo>
                    <a:pt x="88" y="232"/>
                  </a:lnTo>
                  <a:lnTo>
                    <a:pt x="62" y="240"/>
                  </a:lnTo>
                  <a:lnTo>
                    <a:pt x="42" y="250"/>
                  </a:lnTo>
                  <a:lnTo>
                    <a:pt x="24" y="262"/>
                  </a:lnTo>
                  <a:lnTo>
                    <a:pt x="12" y="276"/>
                  </a:lnTo>
                  <a:lnTo>
                    <a:pt x="6" y="284"/>
                  </a:lnTo>
                  <a:lnTo>
                    <a:pt x="2" y="290"/>
                  </a:lnTo>
                  <a:lnTo>
                    <a:pt x="0" y="298"/>
                  </a:lnTo>
                  <a:lnTo>
                    <a:pt x="0" y="306"/>
                  </a:lnTo>
                  <a:lnTo>
                    <a:pt x="334" y="306"/>
                  </a:lnTo>
                  <a:lnTo>
                    <a:pt x="334" y="306"/>
                  </a:lnTo>
                  <a:lnTo>
                    <a:pt x="332" y="298"/>
                  </a:lnTo>
                  <a:lnTo>
                    <a:pt x="330" y="290"/>
                  </a:lnTo>
                  <a:lnTo>
                    <a:pt x="328" y="284"/>
                  </a:lnTo>
                  <a:lnTo>
                    <a:pt x="322" y="276"/>
                  </a:lnTo>
                  <a:lnTo>
                    <a:pt x="310" y="262"/>
                  </a:lnTo>
                  <a:lnTo>
                    <a:pt x="292" y="250"/>
                  </a:lnTo>
                  <a:lnTo>
                    <a:pt x="272" y="240"/>
                  </a:lnTo>
                  <a:lnTo>
                    <a:pt x="246" y="232"/>
                  </a:lnTo>
                  <a:lnTo>
                    <a:pt x="220" y="226"/>
                  </a:lnTo>
                  <a:lnTo>
                    <a:pt x="190" y="222"/>
                  </a:lnTo>
                  <a:lnTo>
                    <a:pt x="190" y="222"/>
                  </a:lnTo>
                  <a:close/>
                </a:path>
              </a:pathLst>
            </a:custGeom>
            <a:solidFill>
              <a:srgbClr val="147CC1"/>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6067" y="3719"/>
              <a:ext cx="54" cy="54"/>
            </a:xfrm>
            <a:custGeom>
              <a:avLst/>
              <a:gdLst>
                <a:gd name="T0" fmla="*/ 54 w 54"/>
                <a:gd name="T1" fmla="*/ 28 h 54"/>
                <a:gd name="T2" fmla="*/ 54 w 54"/>
                <a:gd name="T3" fmla="*/ 28 h 54"/>
                <a:gd name="T4" fmla="*/ 52 w 54"/>
                <a:gd name="T5" fmla="*/ 38 h 54"/>
                <a:gd name="T6" fmla="*/ 46 w 54"/>
                <a:gd name="T7" fmla="*/ 46 h 54"/>
                <a:gd name="T8" fmla="*/ 38 w 54"/>
                <a:gd name="T9" fmla="*/ 52 h 54"/>
                <a:gd name="T10" fmla="*/ 26 w 54"/>
                <a:gd name="T11" fmla="*/ 54 h 54"/>
                <a:gd name="T12" fmla="*/ 26 w 54"/>
                <a:gd name="T13" fmla="*/ 54 h 54"/>
                <a:gd name="T14" fmla="*/ 16 w 54"/>
                <a:gd name="T15" fmla="*/ 52 h 54"/>
                <a:gd name="T16" fmla="*/ 8 w 54"/>
                <a:gd name="T17" fmla="*/ 46 h 54"/>
                <a:gd name="T18" fmla="*/ 2 w 54"/>
                <a:gd name="T19" fmla="*/ 38 h 54"/>
                <a:gd name="T20" fmla="*/ 0 w 54"/>
                <a:gd name="T21" fmla="*/ 28 h 54"/>
                <a:gd name="T22" fmla="*/ 0 w 54"/>
                <a:gd name="T23" fmla="*/ 28 h 54"/>
                <a:gd name="T24" fmla="*/ 2 w 54"/>
                <a:gd name="T25" fmla="*/ 18 h 54"/>
                <a:gd name="T26" fmla="*/ 8 w 54"/>
                <a:gd name="T27" fmla="*/ 8 h 54"/>
                <a:gd name="T28" fmla="*/ 16 w 54"/>
                <a:gd name="T29" fmla="*/ 2 h 54"/>
                <a:gd name="T30" fmla="*/ 26 w 54"/>
                <a:gd name="T31" fmla="*/ 0 h 54"/>
                <a:gd name="T32" fmla="*/ 26 w 54"/>
                <a:gd name="T33" fmla="*/ 0 h 54"/>
                <a:gd name="T34" fmla="*/ 38 w 54"/>
                <a:gd name="T35" fmla="*/ 2 h 54"/>
                <a:gd name="T36" fmla="*/ 46 w 54"/>
                <a:gd name="T37" fmla="*/ 8 h 54"/>
                <a:gd name="T38" fmla="*/ 52 w 54"/>
                <a:gd name="T39" fmla="*/ 18 h 54"/>
                <a:gd name="T40" fmla="*/ 54 w 54"/>
                <a:gd name="T41" fmla="*/ 28 h 54"/>
                <a:gd name="T42" fmla="*/ 54 w 54"/>
                <a:gd name="T43"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54" y="28"/>
                  </a:moveTo>
                  <a:lnTo>
                    <a:pt x="54" y="28"/>
                  </a:lnTo>
                  <a:lnTo>
                    <a:pt x="52" y="38"/>
                  </a:lnTo>
                  <a:lnTo>
                    <a:pt x="46" y="46"/>
                  </a:lnTo>
                  <a:lnTo>
                    <a:pt x="38" y="52"/>
                  </a:lnTo>
                  <a:lnTo>
                    <a:pt x="26" y="54"/>
                  </a:lnTo>
                  <a:lnTo>
                    <a:pt x="26" y="54"/>
                  </a:lnTo>
                  <a:lnTo>
                    <a:pt x="16" y="52"/>
                  </a:lnTo>
                  <a:lnTo>
                    <a:pt x="8" y="46"/>
                  </a:lnTo>
                  <a:lnTo>
                    <a:pt x="2" y="38"/>
                  </a:lnTo>
                  <a:lnTo>
                    <a:pt x="0" y="28"/>
                  </a:lnTo>
                  <a:lnTo>
                    <a:pt x="0" y="28"/>
                  </a:lnTo>
                  <a:lnTo>
                    <a:pt x="2" y="18"/>
                  </a:lnTo>
                  <a:lnTo>
                    <a:pt x="8" y="8"/>
                  </a:lnTo>
                  <a:lnTo>
                    <a:pt x="16" y="2"/>
                  </a:lnTo>
                  <a:lnTo>
                    <a:pt x="26" y="0"/>
                  </a:lnTo>
                  <a:lnTo>
                    <a:pt x="26" y="0"/>
                  </a:lnTo>
                  <a:lnTo>
                    <a:pt x="38" y="2"/>
                  </a:lnTo>
                  <a:lnTo>
                    <a:pt x="46" y="8"/>
                  </a:lnTo>
                  <a:lnTo>
                    <a:pt x="52" y="18"/>
                  </a:lnTo>
                  <a:lnTo>
                    <a:pt x="54" y="28"/>
                  </a:lnTo>
                  <a:lnTo>
                    <a:pt x="54"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Line 82"/>
            <p:cNvSpPr>
              <a:spLocks noChangeShapeType="1"/>
            </p:cNvSpPr>
            <p:nvPr/>
          </p:nvSpPr>
          <p:spPr bwMode="auto">
            <a:xfrm>
              <a:off x="6241" y="3859"/>
              <a:ext cx="384" cy="144"/>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p:cNvSpPr>
            <p:nvPr/>
          </p:nvSpPr>
          <p:spPr bwMode="auto">
            <a:xfrm>
              <a:off x="6277" y="3679"/>
              <a:ext cx="738" cy="60"/>
            </a:xfrm>
            <a:custGeom>
              <a:avLst/>
              <a:gdLst>
                <a:gd name="T0" fmla="*/ 0 w 738"/>
                <a:gd name="T1" fmla="*/ 0 h 60"/>
                <a:gd name="T2" fmla="*/ 0 w 738"/>
                <a:gd name="T3" fmla="*/ 0 h 60"/>
                <a:gd name="T4" fmla="*/ 118 w 738"/>
                <a:gd name="T5" fmla="*/ 10 h 60"/>
                <a:gd name="T6" fmla="*/ 372 w 738"/>
                <a:gd name="T7" fmla="*/ 30 h 60"/>
                <a:gd name="T8" fmla="*/ 738 w 738"/>
                <a:gd name="T9" fmla="*/ 60 h 60"/>
              </a:gdLst>
              <a:ahLst/>
              <a:cxnLst>
                <a:cxn ang="0">
                  <a:pos x="T0" y="T1"/>
                </a:cxn>
                <a:cxn ang="0">
                  <a:pos x="T2" y="T3"/>
                </a:cxn>
                <a:cxn ang="0">
                  <a:pos x="T4" y="T5"/>
                </a:cxn>
                <a:cxn ang="0">
                  <a:pos x="T6" y="T7"/>
                </a:cxn>
                <a:cxn ang="0">
                  <a:pos x="T8" y="T9"/>
                </a:cxn>
              </a:cxnLst>
              <a:rect l="0" t="0" r="r" b="b"/>
              <a:pathLst>
                <a:path w="738" h="60">
                  <a:moveTo>
                    <a:pt x="0" y="0"/>
                  </a:moveTo>
                  <a:lnTo>
                    <a:pt x="0" y="0"/>
                  </a:lnTo>
                  <a:lnTo>
                    <a:pt x="118" y="10"/>
                  </a:lnTo>
                  <a:lnTo>
                    <a:pt x="372" y="30"/>
                  </a:lnTo>
                  <a:lnTo>
                    <a:pt x="738" y="6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Rectangle 84"/>
            <p:cNvSpPr>
              <a:spLocks noChangeArrowheads="1"/>
            </p:cNvSpPr>
            <p:nvPr/>
          </p:nvSpPr>
          <p:spPr bwMode="auto">
            <a:xfrm>
              <a:off x="1635" y="1837"/>
              <a:ext cx="66" cy="16"/>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5"/>
            <p:cNvSpPr>
              <a:spLocks noChangeArrowheads="1"/>
            </p:cNvSpPr>
            <p:nvPr/>
          </p:nvSpPr>
          <p:spPr bwMode="auto">
            <a:xfrm>
              <a:off x="1637" y="1769"/>
              <a:ext cx="60" cy="62"/>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261" y="1689"/>
              <a:ext cx="280" cy="132"/>
            </a:xfrm>
            <a:custGeom>
              <a:avLst/>
              <a:gdLst>
                <a:gd name="T0" fmla="*/ 250 w 280"/>
                <a:gd name="T1" fmla="*/ 50 h 132"/>
                <a:gd name="T2" fmla="*/ 188 w 280"/>
                <a:gd name="T3" fmla="*/ 50 h 132"/>
                <a:gd name="T4" fmla="*/ 174 w 280"/>
                <a:gd name="T5" fmla="*/ 0 h 132"/>
                <a:gd name="T6" fmla="*/ 106 w 280"/>
                <a:gd name="T7" fmla="*/ 0 h 132"/>
                <a:gd name="T8" fmla="*/ 90 w 280"/>
                <a:gd name="T9" fmla="*/ 50 h 132"/>
                <a:gd name="T10" fmla="*/ 28 w 280"/>
                <a:gd name="T11" fmla="*/ 50 h 132"/>
                <a:gd name="T12" fmla="*/ 0 w 280"/>
                <a:gd name="T13" fmla="*/ 132 h 132"/>
                <a:gd name="T14" fmla="*/ 280 w 280"/>
                <a:gd name="T15" fmla="*/ 132 h 132"/>
                <a:gd name="T16" fmla="*/ 250 w 280"/>
                <a:gd name="T17" fmla="*/ 50 h 132"/>
                <a:gd name="T18" fmla="*/ 140 w 280"/>
                <a:gd name="T19" fmla="*/ 52 h 132"/>
                <a:gd name="T20" fmla="*/ 140 w 280"/>
                <a:gd name="T21" fmla="*/ 52 h 132"/>
                <a:gd name="T22" fmla="*/ 132 w 280"/>
                <a:gd name="T23" fmla="*/ 50 h 132"/>
                <a:gd name="T24" fmla="*/ 126 w 280"/>
                <a:gd name="T25" fmla="*/ 46 h 132"/>
                <a:gd name="T26" fmla="*/ 122 w 280"/>
                <a:gd name="T27" fmla="*/ 42 h 132"/>
                <a:gd name="T28" fmla="*/ 120 w 280"/>
                <a:gd name="T29" fmla="*/ 34 h 132"/>
                <a:gd name="T30" fmla="*/ 120 w 280"/>
                <a:gd name="T31" fmla="*/ 34 h 132"/>
                <a:gd name="T32" fmla="*/ 122 w 280"/>
                <a:gd name="T33" fmla="*/ 26 h 132"/>
                <a:gd name="T34" fmla="*/ 126 w 280"/>
                <a:gd name="T35" fmla="*/ 20 h 132"/>
                <a:gd name="T36" fmla="*/ 132 w 280"/>
                <a:gd name="T37" fmla="*/ 18 h 132"/>
                <a:gd name="T38" fmla="*/ 140 w 280"/>
                <a:gd name="T39" fmla="*/ 16 h 132"/>
                <a:gd name="T40" fmla="*/ 140 w 280"/>
                <a:gd name="T41" fmla="*/ 16 h 132"/>
                <a:gd name="T42" fmla="*/ 146 w 280"/>
                <a:gd name="T43" fmla="*/ 18 h 132"/>
                <a:gd name="T44" fmla="*/ 152 w 280"/>
                <a:gd name="T45" fmla="*/ 20 h 132"/>
                <a:gd name="T46" fmla="*/ 156 w 280"/>
                <a:gd name="T47" fmla="*/ 26 h 132"/>
                <a:gd name="T48" fmla="*/ 158 w 280"/>
                <a:gd name="T49" fmla="*/ 34 h 132"/>
                <a:gd name="T50" fmla="*/ 158 w 280"/>
                <a:gd name="T51" fmla="*/ 34 h 132"/>
                <a:gd name="T52" fmla="*/ 156 w 280"/>
                <a:gd name="T53" fmla="*/ 42 h 132"/>
                <a:gd name="T54" fmla="*/ 152 w 280"/>
                <a:gd name="T55" fmla="*/ 46 h 132"/>
                <a:gd name="T56" fmla="*/ 146 w 280"/>
                <a:gd name="T57" fmla="*/ 50 h 132"/>
                <a:gd name="T58" fmla="*/ 140 w 280"/>
                <a:gd name="T59" fmla="*/ 52 h 132"/>
                <a:gd name="T60" fmla="*/ 140 w 280"/>
                <a:gd name="T61" fmla="*/ 5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 h="132">
                  <a:moveTo>
                    <a:pt x="250" y="50"/>
                  </a:moveTo>
                  <a:lnTo>
                    <a:pt x="188" y="50"/>
                  </a:lnTo>
                  <a:lnTo>
                    <a:pt x="174" y="0"/>
                  </a:lnTo>
                  <a:lnTo>
                    <a:pt x="106" y="0"/>
                  </a:lnTo>
                  <a:lnTo>
                    <a:pt x="90" y="50"/>
                  </a:lnTo>
                  <a:lnTo>
                    <a:pt x="28" y="50"/>
                  </a:lnTo>
                  <a:lnTo>
                    <a:pt x="0" y="132"/>
                  </a:lnTo>
                  <a:lnTo>
                    <a:pt x="280" y="132"/>
                  </a:lnTo>
                  <a:lnTo>
                    <a:pt x="250" y="50"/>
                  </a:lnTo>
                  <a:close/>
                  <a:moveTo>
                    <a:pt x="140" y="52"/>
                  </a:moveTo>
                  <a:lnTo>
                    <a:pt x="140" y="52"/>
                  </a:lnTo>
                  <a:lnTo>
                    <a:pt x="132" y="50"/>
                  </a:lnTo>
                  <a:lnTo>
                    <a:pt x="126" y="46"/>
                  </a:lnTo>
                  <a:lnTo>
                    <a:pt x="122" y="42"/>
                  </a:lnTo>
                  <a:lnTo>
                    <a:pt x="120" y="34"/>
                  </a:lnTo>
                  <a:lnTo>
                    <a:pt x="120" y="34"/>
                  </a:lnTo>
                  <a:lnTo>
                    <a:pt x="122" y="26"/>
                  </a:lnTo>
                  <a:lnTo>
                    <a:pt x="126" y="20"/>
                  </a:lnTo>
                  <a:lnTo>
                    <a:pt x="132" y="18"/>
                  </a:lnTo>
                  <a:lnTo>
                    <a:pt x="140" y="16"/>
                  </a:lnTo>
                  <a:lnTo>
                    <a:pt x="140" y="16"/>
                  </a:lnTo>
                  <a:lnTo>
                    <a:pt x="146" y="18"/>
                  </a:lnTo>
                  <a:lnTo>
                    <a:pt x="152" y="20"/>
                  </a:lnTo>
                  <a:lnTo>
                    <a:pt x="156" y="26"/>
                  </a:lnTo>
                  <a:lnTo>
                    <a:pt x="158" y="34"/>
                  </a:lnTo>
                  <a:lnTo>
                    <a:pt x="158" y="34"/>
                  </a:lnTo>
                  <a:lnTo>
                    <a:pt x="156" y="42"/>
                  </a:lnTo>
                  <a:lnTo>
                    <a:pt x="152" y="46"/>
                  </a:lnTo>
                  <a:lnTo>
                    <a:pt x="146" y="50"/>
                  </a:lnTo>
                  <a:lnTo>
                    <a:pt x="140" y="52"/>
                  </a:lnTo>
                  <a:lnTo>
                    <a:pt x="140"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p:cNvSpPr>
            <p:nvPr/>
          </p:nvSpPr>
          <p:spPr bwMode="auto">
            <a:xfrm>
              <a:off x="1193" y="1761"/>
              <a:ext cx="414" cy="546"/>
            </a:xfrm>
            <a:custGeom>
              <a:avLst/>
              <a:gdLst>
                <a:gd name="T0" fmla="*/ 344 w 414"/>
                <a:gd name="T1" fmla="*/ 0 h 546"/>
                <a:gd name="T2" fmla="*/ 368 w 414"/>
                <a:gd name="T3" fmla="*/ 72 h 546"/>
                <a:gd name="T4" fmla="*/ 46 w 414"/>
                <a:gd name="T5" fmla="*/ 72 h 546"/>
                <a:gd name="T6" fmla="*/ 72 w 414"/>
                <a:gd name="T7" fmla="*/ 0 h 546"/>
                <a:gd name="T8" fmla="*/ 0 w 414"/>
                <a:gd name="T9" fmla="*/ 0 h 546"/>
                <a:gd name="T10" fmla="*/ 0 w 414"/>
                <a:gd name="T11" fmla="*/ 546 h 546"/>
                <a:gd name="T12" fmla="*/ 414 w 414"/>
                <a:gd name="T13" fmla="*/ 546 h 546"/>
                <a:gd name="T14" fmla="*/ 414 w 414"/>
                <a:gd name="T15" fmla="*/ 0 h 546"/>
                <a:gd name="T16" fmla="*/ 344 w 414"/>
                <a:gd name="T1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546">
                  <a:moveTo>
                    <a:pt x="344" y="0"/>
                  </a:moveTo>
                  <a:lnTo>
                    <a:pt x="368" y="72"/>
                  </a:lnTo>
                  <a:lnTo>
                    <a:pt x="46" y="72"/>
                  </a:lnTo>
                  <a:lnTo>
                    <a:pt x="72" y="0"/>
                  </a:lnTo>
                  <a:lnTo>
                    <a:pt x="0" y="0"/>
                  </a:lnTo>
                  <a:lnTo>
                    <a:pt x="0" y="546"/>
                  </a:lnTo>
                  <a:lnTo>
                    <a:pt x="414" y="546"/>
                  </a:lnTo>
                  <a:lnTo>
                    <a:pt x="414" y="0"/>
                  </a:lnTo>
                  <a:lnTo>
                    <a:pt x="344"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8"/>
            <p:cNvSpPr>
              <a:spLocks noChangeArrowheads="1"/>
            </p:cNvSpPr>
            <p:nvPr/>
          </p:nvSpPr>
          <p:spPr bwMode="auto">
            <a:xfrm>
              <a:off x="1237" y="1847"/>
              <a:ext cx="326" cy="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9"/>
            <p:cNvSpPr>
              <a:spLocks noChangeArrowheads="1"/>
            </p:cNvSpPr>
            <p:nvPr/>
          </p:nvSpPr>
          <p:spPr bwMode="auto">
            <a:xfrm>
              <a:off x="1637" y="1859"/>
              <a:ext cx="60" cy="366"/>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1637" y="2235"/>
              <a:ext cx="60" cy="76"/>
            </a:xfrm>
            <a:custGeom>
              <a:avLst/>
              <a:gdLst>
                <a:gd name="T0" fmla="*/ 52 w 60"/>
                <a:gd name="T1" fmla="*/ 0 h 76"/>
                <a:gd name="T2" fmla="*/ 0 w 60"/>
                <a:gd name="T3" fmla="*/ 0 h 76"/>
                <a:gd name="T4" fmla="*/ 30 w 60"/>
                <a:gd name="T5" fmla="*/ 76 h 76"/>
                <a:gd name="T6" fmla="*/ 60 w 60"/>
                <a:gd name="T7" fmla="*/ 0 h 76"/>
                <a:gd name="T8" fmla="*/ 52 w 60"/>
                <a:gd name="T9" fmla="*/ 0 h 76"/>
                <a:gd name="T10" fmla="*/ 52 w 60"/>
                <a:gd name="T11" fmla="*/ 8 h 76"/>
                <a:gd name="T12" fmla="*/ 38 w 60"/>
                <a:gd name="T13" fmla="*/ 38 h 76"/>
                <a:gd name="T14" fmla="*/ 22 w 60"/>
                <a:gd name="T15" fmla="*/ 38 h 76"/>
                <a:gd name="T16" fmla="*/ 10 w 60"/>
                <a:gd name="T17" fmla="*/ 8 h 76"/>
                <a:gd name="T18" fmla="*/ 52 w 60"/>
                <a:gd name="T19"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6">
                  <a:moveTo>
                    <a:pt x="52" y="0"/>
                  </a:moveTo>
                  <a:lnTo>
                    <a:pt x="0" y="0"/>
                  </a:lnTo>
                  <a:lnTo>
                    <a:pt x="30" y="76"/>
                  </a:lnTo>
                  <a:lnTo>
                    <a:pt x="60" y="0"/>
                  </a:lnTo>
                  <a:lnTo>
                    <a:pt x="52" y="0"/>
                  </a:lnTo>
                  <a:close/>
                  <a:moveTo>
                    <a:pt x="52" y="8"/>
                  </a:moveTo>
                  <a:lnTo>
                    <a:pt x="38" y="38"/>
                  </a:lnTo>
                  <a:lnTo>
                    <a:pt x="22" y="38"/>
                  </a:lnTo>
                  <a:lnTo>
                    <a:pt x="10" y="8"/>
                  </a:lnTo>
                  <a:lnTo>
                    <a:pt x="52" y="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Line 91"/>
            <p:cNvSpPr>
              <a:spLocks noChangeShapeType="1"/>
            </p:cNvSpPr>
            <p:nvPr/>
          </p:nvSpPr>
          <p:spPr bwMode="auto">
            <a:xfrm>
              <a:off x="1315" y="1897"/>
              <a:ext cx="206"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2"/>
            <p:cNvSpPr>
              <a:spLocks noChangeShapeType="1"/>
            </p:cNvSpPr>
            <p:nvPr/>
          </p:nvSpPr>
          <p:spPr bwMode="auto">
            <a:xfrm>
              <a:off x="1269" y="1947"/>
              <a:ext cx="252"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3"/>
            <p:cNvSpPr>
              <a:spLocks noChangeShapeType="1"/>
            </p:cNvSpPr>
            <p:nvPr/>
          </p:nvSpPr>
          <p:spPr bwMode="auto">
            <a:xfrm>
              <a:off x="1269" y="2195"/>
              <a:ext cx="252"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4"/>
            <p:cNvSpPr>
              <a:spLocks noChangeShapeType="1"/>
            </p:cNvSpPr>
            <p:nvPr/>
          </p:nvSpPr>
          <p:spPr bwMode="auto">
            <a:xfrm>
              <a:off x="1269" y="1997"/>
              <a:ext cx="252"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5"/>
            <p:cNvSpPr>
              <a:spLocks noChangeShapeType="1"/>
            </p:cNvSpPr>
            <p:nvPr/>
          </p:nvSpPr>
          <p:spPr bwMode="auto">
            <a:xfrm>
              <a:off x="1269" y="2047"/>
              <a:ext cx="252"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6"/>
            <p:cNvSpPr>
              <a:spLocks noChangeShapeType="1"/>
            </p:cNvSpPr>
            <p:nvPr/>
          </p:nvSpPr>
          <p:spPr bwMode="auto">
            <a:xfrm>
              <a:off x="1269" y="2097"/>
              <a:ext cx="252"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7"/>
            <p:cNvSpPr>
              <a:spLocks noChangeShapeType="1"/>
            </p:cNvSpPr>
            <p:nvPr/>
          </p:nvSpPr>
          <p:spPr bwMode="auto">
            <a:xfrm>
              <a:off x="1269" y="2147"/>
              <a:ext cx="170" cy="0"/>
            </a:xfrm>
            <a:prstGeom prst="line">
              <a:avLst/>
            </a:prstGeom>
            <a:noFill/>
            <a:ln w="254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8"/>
            <p:cNvSpPr>
              <a:spLocks noChangeArrowheads="1"/>
            </p:cNvSpPr>
            <p:nvPr/>
          </p:nvSpPr>
          <p:spPr bwMode="auto">
            <a:xfrm>
              <a:off x="3885" y="2971"/>
              <a:ext cx="212"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9"/>
            <p:cNvSpPr>
              <a:spLocks/>
            </p:cNvSpPr>
            <p:nvPr/>
          </p:nvSpPr>
          <p:spPr bwMode="auto">
            <a:xfrm>
              <a:off x="3885" y="2971"/>
              <a:ext cx="212" cy="212"/>
            </a:xfrm>
            <a:custGeom>
              <a:avLst/>
              <a:gdLst>
                <a:gd name="T0" fmla="*/ 156 w 212"/>
                <a:gd name="T1" fmla="*/ 122 h 212"/>
                <a:gd name="T2" fmla="*/ 156 w 212"/>
                <a:gd name="T3" fmla="*/ 102 h 212"/>
                <a:gd name="T4" fmla="*/ 64 w 212"/>
                <a:gd name="T5" fmla="*/ 102 h 212"/>
                <a:gd name="T6" fmla="*/ 64 w 212"/>
                <a:gd name="T7" fmla="*/ 72 h 212"/>
                <a:gd name="T8" fmla="*/ 156 w 212"/>
                <a:gd name="T9" fmla="*/ 72 h 212"/>
                <a:gd name="T10" fmla="*/ 156 w 212"/>
                <a:gd name="T11" fmla="*/ 50 h 212"/>
                <a:gd name="T12" fmla="*/ 212 w 212"/>
                <a:gd name="T13" fmla="*/ 86 h 212"/>
                <a:gd name="T14" fmla="*/ 212 w 212"/>
                <a:gd name="T15" fmla="*/ 0 h 212"/>
                <a:gd name="T16" fmla="*/ 0 w 212"/>
                <a:gd name="T17" fmla="*/ 0 h 212"/>
                <a:gd name="T18" fmla="*/ 0 w 212"/>
                <a:gd name="T19" fmla="*/ 124 h 212"/>
                <a:gd name="T20" fmla="*/ 56 w 212"/>
                <a:gd name="T21" fmla="*/ 90 h 212"/>
                <a:gd name="T22" fmla="*/ 56 w 212"/>
                <a:gd name="T23" fmla="*/ 110 h 212"/>
                <a:gd name="T24" fmla="*/ 146 w 212"/>
                <a:gd name="T25" fmla="*/ 110 h 212"/>
                <a:gd name="T26" fmla="*/ 146 w 212"/>
                <a:gd name="T27" fmla="*/ 140 h 212"/>
                <a:gd name="T28" fmla="*/ 56 w 212"/>
                <a:gd name="T29" fmla="*/ 140 h 212"/>
                <a:gd name="T30" fmla="*/ 56 w 212"/>
                <a:gd name="T31" fmla="*/ 162 h 212"/>
                <a:gd name="T32" fmla="*/ 0 w 212"/>
                <a:gd name="T33" fmla="*/ 126 h 212"/>
                <a:gd name="T34" fmla="*/ 0 w 212"/>
                <a:gd name="T35" fmla="*/ 212 h 212"/>
                <a:gd name="T36" fmla="*/ 212 w 212"/>
                <a:gd name="T37" fmla="*/ 212 h 212"/>
                <a:gd name="T38" fmla="*/ 212 w 212"/>
                <a:gd name="T39" fmla="*/ 88 h 212"/>
                <a:gd name="T40" fmla="*/ 156 w 212"/>
                <a:gd name="T41" fmla="*/ 12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156" y="122"/>
                  </a:moveTo>
                  <a:lnTo>
                    <a:pt x="156" y="102"/>
                  </a:lnTo>
                  <a:lnTo>
                    <a:pt x="64" y="102"/>
                  </a:lnTo>
                  <a:lnTo>
                    <a:pt x="64" y="72"/>
                  </a:lnTo>
                  <a:lnTo>
                    <a:pt x="156" y="72"/>
                  </a:lnTo>
                  <a:lnTo>
                    <a:pt x="156" y="50"/>
                  </a:lnTo>
                  <a:lnTo>
                    <a:pt x="212" y="86"/>
                  </a:lnTo>
                  <a:lnTo>
                    <a:pt x="212" y="0"/>
                  </a:lnTo>
                  <a:lnTo>
                    <a:pt x="0" y="0"/>
                  </a:lnTo>
                  <a:lnTo>
                    <a:pt x="0" y="124"/>
                  </a:lnTo>
                  <a:lnTo>
                    <a:pt x="56" y="90"/>
                  </a:lnTo>
                  <a:lnTo>
                    <a:pt x="56" y="110"/>
                  </a:lnTo>
                  <a:lnTo>
                    <a:pt x="146" y="110"/>
                  </a:lnTo>
                  <a:lnTo>
                    <a:pt x="146" y="140"/>
                  </a:lnTo>
                  <a:lnTo>
                    <a:pt x="56" y="140"/>
                  </a:lnTo>
                  <a:lnTo>
                    <a:pt x="56" y="162"/>
                  </a:lnTo>
                  <a:lnTo>
                    <a:pt x="0" y="126"/>
                  </a:lnTo>
                  <a:lnTo>
                    <a:pt x="0" y="212"/>
                  </a:lnTo>
                  <a:lnTo>
                    <a:pt x="212" y="212"/>
                  </a:lnTo>
                  <a:lnTo>
                    <a:pt x="212" y="88"/>
                  </a:lnTo>
                  <a:lnTo>
                    <a:pt x="156" y="12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p:cNvSpPr>
            <p:nvPr/>
          </p:nvSpPr>
          <p:spPr bwMode="auto">
            <a:xfrm>
              <a:off x="4291" y="2695"/>
              <a:ext cx="204" cy="204"/>
            </a:xfrm>
            <a:custGeom>
              <a:avLst/>
              <a:gdLst>
                <a:gd name="T0" fmla="*/ 204 w 204"/>
                <a:gd name="T1" fmla="*/ 102 h 204"/>
                <a:gd name="T2" fmla="*/ 204 w 204"/>
                <a:gd name="T3" fmla="*/ 102 h 204"/>
                <a:gd name="T4" fmla="*/ 202 w 204"/>
                <a:gd name="T5" fmla="*/ 124 h 204"/>
                <a:gd name="T6" fmla="*/ 196 w 204"/>
                <a:gd name="T7" fmla="*/ 142 h 204"/>
                <a:gd name="T8" fmla="*/ 186 w 204"/>
                <a:gd name="T9" fmla="*/ 160 h 204"/>
                <a:gd name="T10" fmla="*/ 174 w 204"/>
                <a:gd name="T11" fmla="*/ 174 h 204"/>
                <a:gd name="T12" fmla="*/ 158 w 204"/>
                <a:gd name="T13" fmla="*/ 186 h 204"/>
                <a:gd name="T14" fmla="*/ 142 w 204"/>
                <a:gd name="T15" fmla="*/ 196 h 204"/>
                <a:gd name="T16" fmla="*/ 122 w 204"/>
                <a:gd name="T17" fmla="*/ 202 h 204"/>
                <a:gd name="T18" fmla="*/ 102 w 204"/>
                <a:gd name="T19" fmla="*/ 204 h 204"/>
                <a:gd name="T20" fmla="*/ 102 w 204"/>
                <a:gd name="T21" fmla="*/ 204 h 204"/>
                <a:gd name="T22" fmla="*/ 82 w 204"/>
                <a:gd name="T23" fmla="*/ 202 h 204"/>
                <a:gd name="T24" fmla="*/ 62 w 204"/>
                <a:gd name="T25" fmla="*/ 196 h 204"/>
                <a:gd name="T26" fmla="*/ 44 w 204"/>
                <a:gd name="T27" fmla="*/ 186 h 204"/>
                <a:gd name="T28" fmla="*/ 30 w 204"/>
                <a:gd name="T29" fmla="*/ 174 h 204"/>
                <a:gd name="T30" fmla="*/ 18 w 204"/>
                <a:gd name="T31" fmla="*/ 160 h 204"/>
                <a:gd name="T32" fmla="*/ 8 w 204"/>
                <a:gd name="T33" fmla="*/ 142 h 204"/>
                <a:gd name="T34" fmla="*/ 2 w 204"/>
                <a:gd name="T35" fmla="*/ 124 h 204"/>
                <a:gd name="T36" fmla="*/ 0 w 204"/>
                <a:gd name="T37" fmla="*/ 102 h 204"/>
                <a:gd name="T38" fmla="*/ 0 w 204"/>
                <a:gd name="T39" fmla="*/ 102 h 204"/>
                <a:gd name="T40" fmla="*/ 2 w 204"/>
                <a:gd name="T41" fmla="*/ 82 h 204"/>
                <a:gd name="T42" fmla="*/ 8 w 204"/>
                <a:gd name="T43" fmla="*/ 64 h 204"/>
                <a:gd name="T44" fmla="*/ 18 w 204"/>
                <a:gd name="T45" fmla="*/ 46 h 204"/>
                <a:gd name="T46" fmla="*/ 30 w 204"/>
                <a:gd name="T47" fmla="*/ 30 h 204"/>
                <a:gd name="T48" fmla="*/ 44 w 204"/>
                <a:gd name="T49" fmla="*/ 18 h 204"/>
                <a:gd name="T50" fmla="*/ 62 w 204"/>
                <a:gd name="T51" fmla="*/ 8 h 204"/>
                <a:gd name="T52" fmla="*/ 82 w 204"/>
                <a:gd name="T53" fmla="*/ 4 h 204"/>
                <a:gd name="T54" fmla="*/ 102 w 204"/>
                <a:gd name="T55" fmla="*/ 0 h 204"/>
                <a:gd name="T56" fmla="*/ 102 w 204"/>
                <a:gd name="T57" fmla="*/ 0 h 204"/>
                <a:gd name="T58" fmla="*/ 122 w 204"/>
                <a:gd name="T59" fmla="*/ 4 h 204"/>
                <a:gd name="T60" fmla="*/ 142 w 204"/>
                <a:gd name="T61" fmla="*/ 8 h 204"/>
                <a:gd name="T62" fmla="*/ 158 w 204"/>
                <a:gd name="T63" fmla="*/ 18 h 204"/>
                <a:gd name="T64" fmla="*/ 174 w 204"/>
                <a:gd name="T65" fmla="*/ 30 h 204"/>
                <a:gd name="T66" fmla="*/ 186 w 204"/>
                <a:gd name="T67" fmla="*/ 46 h 204"/>
                <a:gd name="T68" fmla="*/ 196 w 204"/>
                <a:gd name="T69" fmla="*/ 64 h 204"/>
                <a:gd name="T70" fmla="*/ 202 w 204"/>
                <a:gd name="T71" fmla="*/ 82 h 204"/>
                <a:gd name="T72" fmla="*/ 204 w 204"/>
                <a:gd name="T73" fmla="*/ 102 h 204"/>
                <a:gd name="T74" fmla="*/ 204 w 204"/>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04">
                  <a:moveTo>
                    <a:pt x="204" y="102"/>
                  </a:moveTo>
                  <a:lnTo>
                    <a:pt x="204" y="102"/>
                  </a:lnTo>
                  <a:lnTo>
                    <a:pt x="202" y="124"/>
                  </a:lnTo>
                  <a:lnTo>
                    <a:pt x="196" y="142"/>
                  </a:lnTo>
                  <a:lnTo>
                    <a:pt x="186" y="160"/>
                  </a:lnTo>
                  <a:lnTo>
                    <a:pt x="174" y="174"/>
                  </a:lnTo>
                  <a:lnTo>
                    <a:pt x="158" y="186"/>
                  </a:lnTo>
                  <a:lnTo>
                    <a:pt x="142" y="196"/>
                  </a:lnTo>
                  <a:lnTo>
                    <a:pt x="122" y="202"/>
                  </a:lnTo>
                  <a:lnTo>
                    <a:pt x="102" y="204"/>
                  </a:lnTo>
                  <a:lnTo>
                    <a:pt x="102" y="204"/>
                  </a:lnTo>
                  <a:lnTo>
                    <a:pt x="82" y="202"/>
                  </a:lnTo>
                  <a:lnTo>
                    <a:pt x="62" y="196"/>
                  </a:lnTo>
                  <a:lnTo>
                    <a:pt x="44" y="186"/>
                  </a:lnTo>
                  <a:lnTo>
                    <a:pt x="30" y="174"/>
                  </a:lnTo>
                  <a:lnTo>
                    <a:pt x="18" y="160"/>
                  </a:lnTo>
                  <a:lnTo>
                    <a:pt x="8" y="142"/>
                  </a:lnTo>
                  <a:lnTo>
                    <a:pt x="2" y="124"/>
                  </a:lnTo>
                  <a:lnTo>
                    <a:pt x="0" y="102"/>
                  </a:lnTo>
                  <a:lnTo>
                    <a:pt x="0" y="102"/>
                  </a:lnTo>
                  <a:lnTo>
                    <a:pt x="2" y="82"/>
                  </a:lnTo>
                  <a:lnTo>
                    <a:pt x="8" y="64"/>
                  </a:lnTo>
                  <a:lnTo>
                    <a:pt x="18" y="46"/>
                  </a:lnTo>
                  <a:lnTo>
                    <a:pt x="30" y="30"/>
                  </a:lnTo>
                  <a:lnTo>
                    <a:pt x="44" y="18"/>
                  </a:lnTo>
                  <a:lnTo>
                    <a:pt x="62" y="8"/>
                  </a:lnTo>
                  <a:lnTo>
                    <a:pt x="82" y="4"/>
                  </a:lnTo>
                  <a:lnTo>
                    <a:pt x="102" y="0"/>
                  </a:lnTo>
                  <a:lnTo>
                    <a:pt x="102" y="0"/>
                  </a:lnTo>
                  <a:lnTo>
                    <a:pt x="122" y="4"/>
                  </a:lnTo>
                  <a:lnTo>
                    <a:pt x="142" y="8"/>
                  </a:lnTo>
                  <a:lnTo>
                    <a:pt x="158" y="18"/>
                  </a:lnTo>
                  <a:lnTo>
                    <a:pt x="174" y="30"/>
                  </a:lnTo>
                  <a:lnTo>
                    <a:pt x="186" y="46"/>
                  </a:lnTo>
                  <a:lnTo>
                    <a:pt x="196" y="64"/>
                  </a:lnTo>
                  <a:lnTo>
                    <a:pt x="202" y="82"/>
                  </a:lnTo>
                  <a:lnTo>
                    <a:pt x="204" y="102"/>
                  </a:lnTo>
                  <a:lnTo>
                    <a:pt x="204"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1"/>
            <p:cNvSpPr>
              <a:spLocks/>
            </p:cNvSpPr>
            <p:nvPr/>
          </p:nvSpPr>
          <p:spPr bwMode="auto">
            <a:xfrm>
              <a:off x="4293" y="2697"/>
              <a:ext cx="200" cy="202"/>
            </a:xfrm>
            <a:custGeom>
              <a:avLst/>
              <a:gdLst>
                <a:gd name="T0" fmla="*/ 128 w 200"/>
                <a:gd name="T1" fmla="*/ 48 h 202"/>
                <a:gd name="T2" fmla="*/ 114 w 200"/>
                <a:gd name="T3" fmla="*/ 78 h 202"/>
                <a:gd name="T4" fmla="*/ 86 w 200"/>
                <a:gd name="T5" fmla="*/ 48 h 202"/>
                <a:gd name="T6" fmla="*/ 100 w 200"/>
                <a:gd name="T7" fmla="*/ 0 h 202"/>
                <a:gd name="T8" fmla="*/ 82 w 200"/>
                <a:gd name="T9" fmla="*/ 2 h 202"/>
                <a:gd name="T10" fmla="*/ 48 w 200"/>
                <a:gd name="T11" fmla="*/ 14 h 202"/>
                <a:gd name="T12" fmla="*/ 20 w 200"/>
                <a:gd name="T13" fmla="*/ 38 h 202"/>
                <a:gd name="T14" fmla="*/ 4 w 200"/>
                <a:gd name="T15" fmla="*/ 68 h 202"/>
                <a:gd name="T16" fmla="*/ 28 w 200"/>
                <a:gd name="T17" fmla="*/ 86 h 202"/>
                <a:gd name="T18" fmla="*/ 76 w 200"/>
                <a:gd name="T19" fmla="*/ 100 h 202"/>
                <a:gd name="T20" fmla="*/ 28 w 200"/>
                <a:gd name="T21" fmla="*/ 116 h 202"/>
                <a:gd name="T22" fmla="*/ 0 w 200"/>
                <a:gd name="T23" fmla="*/ 116 h 202"/>
                <a:gd name="T24" fmla="*/ 12 w 200"/>
                <a:gd name="T25" fmla="*/ 150 h 202"/>
                <a:gd name="T26" fmla="*/ 34 w 200"/>
                <a:gd name="T27" fmla="*/ 178 h 202"/>
                <a:gd name="T28" fmla="*/ 64 w 200"/>
                <a:gd name="T29" fmla="*/ 196 h 202"/>
                <a:gd name="T30" fmla="*/ 100 w 200"/>
                <a:gd name="T31" fmla="*/ 202 h 202"/>
                <a:gd name="T32" fmla="*/ 86 w 200"/>
                <a:gd name="T33" fmla="*/ 154 h 202"/>
                <a:gd name="T34" fmla="*/ 114 w 200"/>
                <a:gd name="T35" fmla="*/ 124 h 202"/>
                <a:gd name="T36" fmla="*/ 128 w 200"/>
                <a:gd name="T37" fmla="*/ 154 h 202"/>
                <a:gd name="T38" fmla="*/ 100 w 200"/>
                <a:gd name="T39" fmla="*/ 202 h 202"/>
                <a:gd name="T40" fmla="*/ 136 w 200"/>
                <a:gd name="T41" fmla="*/ 196 h 202"/>
                <a:gd name="T42" fmla="*/ 166 w 200"/>
                <a:gd name="T43" fmla="*/ 178 h 202"/>
                <a:gd name="T44" fmla="*/ 188 w 200"/>
                <a:gd name="T45" fmla="*/ 150 h 202"/>
                <a:gd name="T46" fmla="*/ 200 w 200"/>
                <a:gd name="T47" fmla="*/ 116 h 202"/>
                <a:gd name="T48" fmla="*/ 172 w 200"/>
                <a:gd name="T49" fmla="*/ 128 h 202"/>
                <a:gd name="T50" fmla="*/ 172 w 200"/>
                <a:gd name="T51" fmla="*/ 74 h 202"/>
                <a:gd name="T52" fmla="*/ 200 w 200"/>
                <a:gd name="T53" fmla="*/ 86 h 202"/>
                <a:gd name="T54" fmla="*/ 196 w 200"/>
                <a:gd name="T55" fmla="*/ 68 h 202"/>
                <a:gd name="T56" fmla="*/ 178 w 200"/>
                <a:gd name="T57" fmla="*/ 38 h 202"/>
                <a:gd name="T58" fmla="*/ 152 w 200"/>
                <a:gd name="T59" fmla="*/ 14 h 202"/>
                <a:gd name="T60" fmla="*/ 118 w 200"/>
                <a:gd name="T61" fmla="*/ 2 h 202"/>
                <a:gd name="T62" fmla="*/ 100 w 200"/>
                <a:gd name="T6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0" h="202">
                  <a:moveTo>
                    <a:pt x="100" y="0"/>
                  </a:moveTo>
                  <a:lnTo>
                    <a:pt x="128" y="48"/>
                  </a:lnTo>
                  <a:lnTo>
                    <a:pt x="114" y="48"/>
                  </a:lnTo>
                  <a:lnTo>
                    <a:pt x="114" y="78"/>
                  </a:lnTo>
                  <a:lnTo>
                    <a:pt x="86" y="78"/>
                  </a:lnTo>
                  <a:lnTo>
                    <a:pt x="86" y="48"/>
                  </a:lnTo>
                  <a:lnTo>
                    <a:pt x="72" y="48"/>
                  </a:lnTo>
                  <a:lnTo>
                    <a:pt x="100" y="0"/>
                  </a:lnTo>
                  <a:lnTo>
                    <a:pt x="100" y="0"/>
                  </a:lnTo>
                  <a:lnTo>
                    <a:pt x="82" y="2"/>
                  </a:lnTo>
                  <a:lnTo>
                    <a:pt x="64" y="6"/>
                  </a:lnTo>
                  <a:lnTo>
                    <a:pt x="48" y="14"/>
                  </a:lnTo>
                  <a:lnTo>
                    <a:pt x="34" y="24"/>
                  </a:lnTo>
                  <a:lnTo>
                    <a:pt x="20" y="38"/>
                  </a:lnTo>
                  <a:lnTo>
                    <a:pt x="12" y="52"/>
                  </a:lnTo>
                  <a:lnTo>
                    <a:pt x="4" y="68"/>
                  </a:lnTo>
                  <a:lnTo>
                    <a:pt x="0" y="86"/>
                  </a:lnTo>
                  <a:lnTo>
                    <a:pt x="28" y="86"/>
                  </a:lnTo>
                  <a:lnTo>
                    <a:pt x="28" y="74"/>
                  </a:lnTo>
                  <a:lnTo>
                    <a:pt x="76" y="100"/>
                  </a:lnTo>
                  <a:lnTo>
                    <a:pt x="28" y="128"/>
                  </a:lnTo>
                  <a:lnTo>
                    <a:pt x="28" y="116"/>
                  </a:lnTo>
                  <a:lnTo>
                    <a:pt x="0" y="116"/>
                  </a:lnTo>
                  <a:lnTo>
                    <a:pt x="0" y="116"/>
                  </a:lnTo>
                  <a:lnTo>
                    <a:pt x="4" y="134"/>
                  </a:lnTo>
                  <a:lnTo>
                    <a:pt x="12" y="150"/>
                  </a:lnTo>
                  <a:lnTo>
                    <a:pt x="20" y="164"/>
                  </a:lnTo>
                  <a:lnTo>
                    <a:pt x="34" y="178"/>
                  </a:lnTo>
                  <a:lnTo>
                    <a:pt x="48" y="188"/>
                  </a:lnTo>
                  <a:lnTo>
                    <a:pt x="64" y="196"/>
                  </a:lnTo>
                  <a:lnTo>
                    <a:pt x="82" y="200"/>
                  </a:lnTo>
                  <a:lnTo>
                    <a:pt x="100" y="202"/>
                  </a:lnTo>
                  <a:lnTo>
                    <a:pt x="72" y="154"/>
                  </a:lnTo>
                  <a:lnTo>
                    <a:pt x="86" y="154"/>
                  </a:lnTo>
                  <a:lnTo>
                    <a:pt x="86" y="124"/>
                  </a:lnTo>
                  <a:lnTo>
                    <a:pt x="114" y="124"/>
                  </a:lnTo>
                  <a:lnTo>
                    <a:pt x="114" y="154"/>
                  </a:lnTo>
                  <a:lnTo>
                    <a:pt x="128" y="154"/>
                  </a:lnTo>
                  <a:lnTo>
                    <a:pt x="100" y="202"/>
                  </a:lnTo>
                  <a:lnTo>
                    <a:pt x="100" y="202"/>
                  </a:lnTo>
                  <a:lnTo>
                    <a:pt x="118" y="200"/>
                  </a:lnTo>
                  <a:lnTo>
                    <a:pt x="136" y="196"/>
                  </a:lnTo>
                  <a:lnTo>
                    <a:pt x="152" y="188"/>
                  </a:lnTo>
                  <a:lnTo>
                    <a:pt x="166" y="178"/>
                  </a:lnTo>
                  <a:lnTo>
                    <a:pt x="178" y="164"/>
                  </a:lnTo>
                  <a:lnTo>
                    <a:pt x="188" y="150"/>
                  </a:lnTo>
                  <a:lnTo>
                    <a:pt x="196" y="134"/>
                  </a:lnTo>
                  <a:lnTo>
                    <a:pt x="200" y="116"/>
                  </a:lnTo>
                  <a:lnTo>
                    <a:pt x="172" y="116"/>
                  </a:lnTo>
                  <a:lnTo>
                    <a:pt x="172" y="128"/>
                  </a:lnTo>
                  <a:lnTo>
                    <a:pt x="124" y="100"/>
                  </a:lnTo>
                  <a:lnTo>
                    <a:pt x="172" y="74"/>
                  </a:lnTo>
                  <a:lnTo>
                    <a:pt x="172" y="86"/>
                  </a:lnTo>
                  <a:lnTo>
                    <a:pt x="200" y="86"/>
                  </a:lnTo>
                  <a:lnTo>
                    <a:pt x="200" y="86"/>
                  </a:lnTo>
                  <a:lnTo>
                    <a:pt x="196" y="68"/>
                  </a:lnTo>
                  <a:lnTo>
                    <a:pt x="188" y="52"/>
                  </a:lnTo>
                  <a:lnTo>
                    <a:pt x="178" y="38"/>
                  </a:lnTo>
                  <a:lnTo>
                    <a:pt x="166" y="24"/>
                  </a:lnTo>
                  <a:lnTo>
                    <a:pt x="152" y="14"/>
                  </a:lnTo>
                  <a:lnTo>
                    <a:pt x="136" y="6"/>
                  </a:lnTo>
                  <a:lnTo>
                    <a:pt x="118" y="2"/>
                  </a:lnTo>
                  <a:lnTo>
                    <a:pt x="100" y="0"/>
                  </a:lnTo>
                  <a:lnTo>
                    <a:pt x="10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2"/>
            <p:cNvSpPr>
              <a:spLocks noChangeArrowheads="1"/>
            </p:cNvSpPr>
            <p:nvPr/>
          </p:nvSpPr>
          <p:spPr bwMode="auto">
            <a:xfrm>
              <a:off x="3229" y="3101"/>
              <a:ext cx="102" cy="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3"/>
            <p:cNvSpPr>
              <a:spLocks noEditPoints="1"/>
            </p:cNvSpPr>
            <p:nvPr/>
          </p:nvSpPr>
          <p:spPr bwMode="auto">
            <a:xfrm>
              <a:off x="3229" y="3101"/>
              <a:ext cx="102" cy="210"/>
            </a:xfrm>
            <a:custGeom>
              <a:avLst/>
              <a:gdLst>
                <a:gd name="T0" fmla="*/ 0 w 102"/>
                <a:gd name="T1" fmla="*/ 0 h 210"/>
                <a:gd name="T2" fmla="*/ 0 w 102"/>
                <a:gd name="T3" fmla="*/ 210 h 210"/>
                <a:gd name="T4" fmla="*/ 102 w 102"/>
                <a:gd name="T5" fmla="*/ 210 h 210"/>
                <a:gd name="T6" fmla="*/ 102 w 102"/>
                <a:gd name="T7" fmla="*/ 0 h 210"/>
                <a:gd name="T8" fmla="*/ 0 w 102"/>
                <a:gd name="T9" fmla="*/ 0 h 210"/>
                <a:gd name="T10" fmla="*/ 50 w 102"/>
                <a:gd name="T11" fmla="*/ 182 h 210"/>
                <a:gd name="T12" fmla="*/ 50 w 102"/>
                <a:gd name="T13" fmla="*/ 182 h 210"/>
                <a:gd name="T14" fmla="*/ 44 w 102"/>
                <a:gd name="T15" fmla="*/ 182 h 210"/>
                <a:gd name="T16" fmla="*/ 38 w 102"/>
                <a:gd name="T17" fmla="*/ 178 h 210"/>
                <a:gd name="T18" fmla="*/ 36 w 102"/>
                <a:gd name="T19" fmla="*/ 174 h 210"/>
                <a:gd name="T20" fmla="*/ 34 w 102"/>
                <a:gd name="T21" fmla="*/ 168 h 210"/>
                <a:gd name="T22" fmla="*/ 34 w 102"/>
                <a:gd name="T23" fmla="*/ 168 h 210"/>
                <a:gd name="T24" fmla="*/ 36 w 102"/>
                <a:gd name="T25" fmla="*/ 164 h 210"/>
                <a:gd name="T26" fmla="*/ 38 w 102"/>
                <a:gd name="T27" fmla="*/ 160 h 210"/>
                <a:gd name="T28" fmla="*/ 40 w 102"/>
                <a:gd name="T29" fmla="*/ 158 h 210"/>
                <a:gd name="T30" fmla="*/ 44 w 102"/>
                <a:gd name="T31" fmla="*/ 154 h 210"/>
                <a:gd name="T32" fmla="*/ 44 w 102"/>
                <a:gd name="T33" fmla="*/ 164 h 210"/>
                <a:gd name="T34" fmla="*/ 44 w 102"/>
                <a:gd name="T35" fmla="*/ 164 h 210"/>
                <a:gd name="T36" fmla="*/ 42 w 102"/>
                <a:gd name="T37" fmla="*/ 168 h 210"/>
                <a:gd name="T38" fmla="*/ 42 w 102"/>
                <a:gd name="T39" fmla="*/ 168 h 210"/>
                <a:gd name="T40" fmla="*/ 44 w 102"/>
                <a:gd name="T41" fmla="*/ 174 h 210"/>
                <a:gd name="T42" fmla="*/ 50 w 102"/>
                <a:gd name="T43" fmla="*/ 176 h 210"/>
                <a:gd name="T44" fmla="*/ 50 w 102"/>
                <a:gd name="T45" fmla="*/ 176 h 210"/>
                <a:gd name="T46" fmla="*/ 54 w 102"/>
                <a:gd name="T47" fmla="*/ 174 h 210"/>
                <a:gd name="T48" fmla="*/ 56 w 102"/>
                <a:gd name="T49" fmla="*/ 168 h 210"/>
                <a:gd name="T50" fmla="*/ 56 w 102"/>
                <a:gd name="T51" fmla="*/ 168 h 210"/>
                <a:gd name="T52" fmla="*/ 54 w 102"/>
                <a:gd name="T53" fmla="*/ 164 h 210"/>
                <a:gd name="T54" fmla="*/ 54 w 102"/>
                <a:gd name="T55" fmla="*/ 154 h 210"/>
                <a:gd name="T56" fmla="*/ 54 w 102"/>
                <a:gd name="T57" fmla="*/ 154 h 210"/>
                <a:gd name="T58" fmla="*/ 58 w 102"/>
                <a:gd name="T59" fmla="*/ 158 h 210"/>
                <a:gd name="T60" fmla="*/ 60 w 102"/>
                <a:gd name="T61" fmla="*/ 160 h 210"/>
                <a:gd name="T62" fmla="*/ 62 w 102"/>
                <a:gd name="T63" fmla="*/ 164 h 210"/>
                <a:gd name="T64" fmla="*/ 64 w 102"/>
                <a:gd name="T65" fmla="*/ 168 h 210"/>
                <a:gd name="T66" fmla="*/ 64 w 102"/>
                <a:gd name="T67" fmla="*/ 168 h 210"/>
                <a:gd name="T68" fmla="*/ 62 w 102"/>
                <a:gd name="T69" fmla="*/ 174 h 210"/>
                <a:gd name="T70" fmla="*/ 60 w 102"/>
                <a:gd name="T71" fmla="*/ 178 h 210"/>
                <a:gd name="T72" fmla="*/ 54 w 102"/>
                <a:gd name="T73" fmla="*/ 182 h 210"/>
                <a:gd name="T74" fmla="*/ 50 w 102"/>
                <a:gd name="T75" fmla="*/ 182 h 210"/>
                <a:gd name="T76" fmla="*/ 50 w 102"/>
                <a:gd name="T77" fmla="*/ 182 h 210"/>
                <a:gd name="T78" fmla="*/ 46 w 102"/>
                <a:gd name="T79" fmla="*/ 166 h 210"/>
                <a:gd name="T80" fmla="*/ 46 w 102"/>
                <a:gd name="T81" fmla="*/ 150 h 210"/>
                <a:gd name="T82" fmla="*/ 52 w 102"/>
                <a:gd name="T83" fmla="*/ 150 h 210"/>
                <a:gd name="T84" fmla="*/ 52 w 102"/>
                <a:gd name="T85" fmla="*/ 166 h 210"/>
                <a:gd name="T86" fmla="*/ 46 w 102"/>
                <a:gd name="T87" fmla="*/ 166 h 210"/>
                <a:gd name="T88" fmla="*/ 86 w 102"/>
                <a:gd name="T89" fmla="*/ 52 h 210"/>
                <a:gd name="T90" fmla="*/ 16 w 102"/>
                <a:gd name="T91" fmla="*/ 52 h 210"/>
                <a:gd name="T92" fmla="*/ 16 w 102"/>
                <a:gd name="T93" fmla="*/ 40 h 210"/>
                <a:gd name="T94" fmla="*/ 86 w 102"/>
                <a:gd name="T95" fmla="*/ 40 h 210"/>
                <a:gd name="T96" fmla="*/ 86 w 102"/>
                <a:gd name="T97" fmla="*/ 52 h 210"/>
                <a:gd name="T98" fmla="*/ 86 w 102"/>
                <a:gd name="T99" fmla="*/ 32 h 210"/>
                <a:gd name="T100" fmla="*/ 16 w 102"/>
                <a:gd name="T101" fmla="*/ 32 h 210"/>
                <a:gd name="T102" fmla="*/ 16 w 102"/>
                <a:gd name="T103" fmla="*/ 18 h 210"/>
                <a:gd name="T104" fmla="*/ 86 w 102"/>
                <a:gd name="T105" fmla="*/ 18 h 210"/>
                <a:gd name="T106" fmla="*/ 86 w 102"/>
                <a:gd name="T107" fmla="*/ 3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 h="210">
                  <a:moveTo>
                    <a:pt x="0" y="0"/>
                  </a:moveTo>
                  <a:lnTo>
                    <a:pt x="0" y="210"/>
                  </a:lnTo>
                  <a:lnTo>
                    <a:pt x="102" y="210"/>
                  </a:lnTo>
                  <a:lnTo>
                    <a:pt x="102" y="0"/>
                  </a:lnTo>
                  <a:lnTo>
                    <a:pt x="0" y="0"/>
                  </a:lnTo>
                  <a:close/>
                  <a:moveTo>
                    <a:pt x="50" y="182"/>
                  </a:moveTo>
                  <a:lnTo>
                    <a:pt x="50" y="182"/>
                  </a:lnTo>
                  <a:lnTo>
                    <a:pt x="44" y="182"/>
                  </a:lnTo>
                  <a:lnTo>
                    <a:pt x="38" y="178"/>
                  </a:lnTo>
                  <a:lnTo>
                    <a:pt x="36" y="174"/>
                  </a:lnTo>
                  <a:lnTo>
                    <a:pt x="34" y="168"/>
                  </a:lnTo>
                  <a:lnTo>
                    <a:pt x="34" y="168"/>
                  </a:lnTo>
                  <a:lnTo>
                    <a:pt x="36" y="164"/>
                  </a:lnTo>
                  <a:lnTo>
                    <a:pt x="38" y="160"/>
                  </a:lnTo>
                  <a:lnTo>
                    <a:pt x="40" y="158"/>
                  </a:lnTo>
                  <a:lnTo>
                    <a:pt x="44" y="154"/>
                  </a:lnTo>
                  <a:lnTo>
                    <a:pt x="44" y="164"/>
                  </a:lnTo>
                  <a:lnTo>
                    <a:pt x="44" y="164"/>
                  </a:lnTo>
                  <a:lnTo>
                    <a:pt x="42" y="168"/>
                  </a:lnTo>
                  <a:lnTo>
                    <a:pt x="42" y="168"/>
                  </a:lnTo>
                  <a:lnTo>
                    <a:pt x="44" y="174"/>
                  </a:lnTo>
                  <a:lnTo>
                    <a:pt x="50" y="176"/>
                  </a:lnTo>
                  <a:lnTo>
                    <a:pt x="50" y="176"/>
                  </a:lnTo>
                  <a:lnTo>
                    <a:pt x="54" y="174"/>
                  </a:lnTo>
                  <a:lnTo>
                    <a:pt x="56" y="168"/>
                  </a:lnTo>
                  <a:lnTo>
                    <a:pt x="56" y="168"/>
                  </a:lnTo>
                  <a:lnTo>
                    <a:pt x="54" y="164"/>
                  </a:lnTo>
                  <a:lnTo>
                    <a:pt x="54" y="154"/>
                  </a:lnTo>
                  <a:lnTo>
                    <a:pt x="54" y="154"/>
                  </a:lnTo>
                  <a:lnTo>
                    <a:pt x="58" y="158"/>
                  </a:lnTo>
                  <a:lnTo>
                    <a:pt x="60" y="160"/>
                  </a:lnTo>
                  <a:lnTo>
                    <a:pt x="62" y="164"/>
                  </a:lnTo>
                  <a:lnTo>
                    <a:pt x="64" y="168"/>
                  </a:lnTo>
                  <a:lnTo>
                    <a:pt x="64" y="168"/>
                  </a:lnTo>
                  <a:lnTo>
                    <a:pt x="62" y="174"/>
                  </a:lnTo>
                  <a:lnTo>
                    <a:pt x="60" y="178"/>
                  </a:lnTo>
                  <a:lnTo>
                    <a:pt x="54" y="182"/>
                  </a:lnTo>
                  <a:lnTo>
                    <a:pt x="50" y="182"/>
                  </a:lnTo>
                  <a:lnTo>
                    <a:pt x="50" y="182"/>
                  </a:lnTo>
                  <a:close/>
                  <a:moveTo>
                    <a:pt x="46" y="166"/>
                  </a:moveTo>
                  <a:lnTo>
                    <a:pt x="46" y="150"/>
                  </a:lnTo>
                  <a:lnTo>
                    <a:pt x="52" y="150"/>
                  </a:lnTo>
                  <a:lnTo>
                    <a:pt x="52" y="166"/>
                  </a:lnTo>
                  <a:lnTo>
                    <a:pt x="46" y="166"/>
                  </a:lnTo>
                  <a:close/>
                  <a:moveTo>
                    <a:pt x="86" y="52"/>
                  </a:moveTo>
                  <a:lnTo>
                    <a:pt x="16" y="52"/>
                  </a:lnTo>
                  <a:lnTo>
                    <a:pt x="16" y="40"/>
                  </a:lnTo>
                  <a:lnTo>
                    <a:pt x="86" y="40"/>
                  </a:lnTo>
                  <a:lnTo>
                    <a:pt x="86" y="52"/>
                  </a:lnTo>
                  <a:close/>
                  <a:moveTo>
                    <a:pt x="86" y="32"/>
                  </a:moveTo>
                  <a:lnTo>
                    <a:pt x="16" y="32"/>
                  </a:lnTo>
                  <a:lnTo>
                    <a:pt x="16" y="18"/>
                  </a:lnTo>
                  <a:lnTo>
                    <a:pt x="86" y="18"/>
                  </a:lnTo>
                  <a:lnTo>
                    <a:pt x="86" y="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4"/>
            <p:cNvSpPr>
              <a:spLocks/>
            </p:cNvSpPr>
            <p:nvPr/>
          </p:nvSpPr>
          <p:spPr bwMode="auto">
            <a:xfrm>
              <a:off x="3429" y="2675"/>
              <a:ext cx="204" cy="184"/>
            </a:xfrm>
            <a:custGeom>
              <a:avLst/>
              <a:gdLst>
                <a:gd name="T0" fmla="*/ 80 w 204"/>
                <a:gd name="T1" fmla="*/ 174 h 184"/>
                <a:gd name="T2" fmla="*/ 44 w 204"/>
                <a:gd name="T3" fmla="*/ 178 h 184"/>
                <a:gd name="T4" fmla="*/ 44 w 204"/>
                <a:gd name="T5" fmla="*/ 178 h 184"/>
                <a:gd name="T6" fmla="*/ 44 w 204"/>
                <a:gd name="T7" fmla="*/ 178 h 184"/>
                <a:gd name="T8" fmla="*/ 44 w 204"/>
                <a:gd name="T9" fmla="*/ 184 h 184"/>
                <a:gd name="T10" fmla="*/ 44 w 204"/>
                <a:gd name="T11" fmla="*/ 184 h 184"/>
                <a:gd name="T12" fmla="*/ 160 w 204"/>
                <a:gd name="T13" fmla="*/ 184 h 184"/>
                <a:gd name="T14" fmla="*/ 160 w 204"/>
                <a:gd name="T15" fmla="*/ 184 h 184"/>
                <a:gd name="T16" fmla="*/ 160 w 204"/>
                <a:gd name="T17" fmla="*/ 178 h 184"/>
                <a:gd name="T18" fmla="*/ 160 w 204"/>
                <a:gd name="T19" fmla="*/ 178 h 184"/>
                <a:gd name="T20" fmla="*/ 160 w 204"/>
                <a:gd name="T21" fmla="*/ 178 h 184"/>
                <a:gd name="T22" fmla="*/ 124 w 204"/>
                <a:gd name="T23" fmla="*/ 174 h 184"/>
                <a:gd name="T24" fmla="*/ 124 w 204"/>
                <a:gd name="T25" fmla="*/ 138 h 184"/>
                <a:gd name="T26" fmla="*/ 160 w 204"/>
                <a:gd name="T27" fmla="*/ 138 h 184"/>
                <a:gd name="T28" fmla="*/ 204 w 204"/>
                <a:gd name="T29" fmla="*/ 138 h 184"/>
                <a:gd name="T30" fmla="*/ 204 w 204"/>
                <a:gd name="T31" fmla="*/ 128 h 184"/>
                <a:gd name="T32" fmla="*/ 204 w 204"/>
                <a:gd name="T33" fmla="*/ 0 h 184"/>
                <a:gd name="T34" fmla="*/ 160 w 204"/>
                <a:gd name="T35" fmla="*/ 0 h 184"/>
                <a:gd name="T36" fmla="*/ 44 w 204"/>
                <a:gd name="T37" fmla="*/ 0 h 184"/>
                <a:gd name="T38" fmla="*/ 0 w 204"/>
                <a:gd name="T39" fmla="*/ 0 h 184"/>
                <a:gd name="T40" fmla="*/ 0 w 204"/>
                <a:gd name="T41" fmla="*/ 128 h 184"/>
                <a:gd name="T42" fmla="*/ 0 w 204"/>
                <a:gd name="T43" fmla="*/ 138 h 184"/>
                <a:gd name="T44" fmla="*/ 44 w 204"/>
                <a:gd name="T45" fmla="*/ 138 h 184"/>
                <a:gd name="T46" fmla="*/ 80 w 204"/>
                <a:gd name="T47" fmla="*/ 138 h 184"/>
                <a:gd name="T48" fmla="*/ 80 w 204"/>
                <a:gd name="T49" fmla="*/ 17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184">
                  <a:moveTo>
                    <a:pt x="80" y="174"/>
                  </a:moveTo>
                  <a:lnTo>
                    <a:pt x="44" y="178"/>
                  </a:lnTo>
                  <a:lnTo>
                    <a:pt x="44" y="178"/>
                  </a:lnTo>
                  <a:lnTo>
                    <a:pt x="44" y="178"/>
                  </a:lnTo>
                  <a:lnTo>
                    <a:pt x="44" y="184"/>
                  </a:lnTo>
                  <a:lnTo>
                    <a:pt x="44" y="184"/>
                  </a:lnTo>
                  <a:lnTo>
                    <a:pt x="160" y="184"/>
                  </a:lnTo>
                  <a:lnTo>
                    <a:pt x="160" y="184"/>
                  </a:lnTo>
                  <a:lnTo>
                    <a:pt x="160" y="178"/>
                  </a:lnTo>
                  <a:lnTo>
                    <a:pt x="160" y="178"/>
                  </a:lnTo>
                  <a:lnTo>
                    <a:pt x="160" y="178"/>
                  </a:lnTo>
                  <a:lnTo>
                    <a:pt x="124" y="174"/>
                  </a:lnTo>
                  <a:lnTo>
                    <a:pt x="124" y="138"/>
                  </a:lnTo>
                  <a:lnTo>
                    <a:pt x="160" y="138"/>
                  </a:lnTo>
                  <a:lnTo>
                    <a:pt x="204" y="138"/>
                  </a:lnTo>
                  <a:lnTo>
                    <a:pt x="204" y="128"/>
                  </a:lnTo>
                  <a:lnTo>
                    <a:pt x="204" y="0"/>
                  </a:lnTo>
                  <a:lnTo>
                    <a:pt x="160" y="0"/>
                  </a:lnTo>
                  <a:lnTo>
                    <a:pt x="44" y="0"/>
                  </a:lnTo>
                  <a:lnTo>
                    <a:pt x="0" y="0"/>
                  </a:lnTo>
                  <a:lnTo>
                    <a:pt x="0" y="128"/>
                  </a:lnTo>
                  <a:lnTo>
                    <a:pt x="0" y="138"/>
                  </a:lnTo>
                  <a:lnTo>
                    <a:pt x="44" y="138"/>
                  </a:lnTo>
                  <a:lnTo>
                    <a:pt x="80" y="138"/>
                  </a:lnTo>
                  <a:lnTo>
                    <a:pt x="80" y="17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5"/>
            <p:cNvSpPr>
              <a:spLocks noChangeArrowheads="1"/>
            </p:cNvSpPr>
            <p:nvPr/>
          </p:nvSpPr>
          <p:spPr bwMode="auto">
            <a:xfrm>
              <a:off x="3439" y="2683"/>
              <a:ext cx="184"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6"/>
            <p:cNvSpPr>
              <a:spLocks/>
            </p:cNvSpPr>
            <p:nvPr/>
          </p:nvSpPr>
          <p:spPr bwMode="auto">
            <a:xfrm>
              <a:off x="3429" y="2869"/>
              <a:ext cx="210" cy="42"/>
            </a:xfrm>
            <a:custGeom>
              <a:avLst/>
              <a:gdLst>
                <a:gd name="T0" fmla="*/ 210 w 210"/>
                <a:gd name="T1" fmla="*/ 42 h 42"/>
                <a:gd name="T2" fmla="*/ 0 w 210"/>
                <a:gd name="T3" fmla="*/ 42 h 42"/>
                <a:gd name="T4" fmla="*/ 18 w 210"/>
                <a:gd name="T5" fmla="*/ 0 h 42"/>
                <a:gd name="T6" fmla="*/ 192 w 210"/>
                <a:gd name="T7" fmla="*/ 0 h 42"/>
                <a:gd name="T8" fmla="*/ 210 w 210"/>
                <a:gd name="T9" fmla="*/ 42 h 42"/>
              </a:gdLst>
              <a:ahLst/>
              <a:cxnLst>
                <a:cxn ang="0">
                  <a:pos x="T0" y="T1"/>
                </a:cxn>
                <a:cxn ang="0">
                  <a:pos x="T2" y="T3"/>
                </a:cxn>
                <a:cxn ang="0">
                  <a:pos x="T4" y="T5"/>
                </a:cxn>
                <a:cxn ang="0">
                  <a:pos x="T6" y="T7"/>
                </a:cxn>
                <a:cxn ang="0">
                  <a:pos x="T8" y="T9"/>
                </a:cxn>
              </a:cxnLst>
              <a:rect l="0" t="0" r="r" b="b"/>
              <a:pathLst>
                <a:path w="210" h="42">
                  <a:moveTo>
                    <a:pt x="210" y="42"/>
                  </a:moveTo>
                  <a:lnTo>
                    <a:pt x="0" y="42"/>
                  </a:lnTo>
                  <a:lnTo>
                    <a:pt x="18" y="0"/>
                  </a:lnTo>
                  <a:lnTo>
                    <a:pt x="192" y="0"/>
                  </a:lnTo>
                  <a:lnTo>
                    <a:pt x="210" y="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7"/>
            <p:cNvSpPr>
              <a:spLocks/>
            </p:cNvSpPr>
            <p:nvPr/>
          </p:nvSpPr>
          <p:spPr bwMode="auto">
            <a:xfrm>
              <a:off x="4381" y="3087"/>
              <a:ext cx="206" cy="186"/>
            </a:xfrm>
            <a:custGeom>
              <a:avLst/>
              <a:gdLst>
                <a:gd name="T0" fmla="*/ 82 w 206"/>
                <a:gd name="T1" fmla="*/ 176 h 186"/>
                <a:gd name="T2" fmla="*/ 46 w 206"/>
                <a:gd name="T3" fmla="*/ 180 h 186"/>
                <a:gd name="T4" fmla="*/ 46 w 206"/>
                <a:gd name="T5" fmla="*/ 180 h 186"/>
                <a:gd name="T6" fmla="*/ 44 w 206"/>
                <a:gd name="T7" fmla="*/ 180 h 186"/>
                <a:gd name="T8" fmla="*/ 44 w 206"/>
                <a:gd name="T9" fmla="*/ 186 h 186"/>
                <a:gd name="T10" fmla="*/ 46 w 206"/>
                <a:gd name="T11" fmla="*/ 186 h 186"/>
                <a:gd name="T12" fmla="*/ 160 w 206"/>
                <a:gd name="T13" fmla="*/ 186 h 186"/>
                <a:gd name="T14" fmla="*/ 162 w 206"/>
                <a:gd name="T15" fmla="*/ 186 h 186"/>
                <a:gd name="T16" fmla="*/ 162 w 206"/>
                <a:gd name="T17" fmla="*/ 180 h 186"/>
                <a:gd name="T18" fmla="*/ 160 w 206"/>
                <a:gd name="T19" fmla="*/ 180 h 186"/>
                <a:gd name="T20" fmla="*/ 160 w 206"/>
                <a:gd name="T21" fmla="*/ 180 h 186"/>
                <a:gd name="T22" fmla="*/ 124 w 206"/>
                <a:gd name="T23" fmla="*/ 176 h 186"/>
                <a:gd name="T24" fmla="*/ 124 w 206"/>
                <a:gd name="T25" fmla="*/ 138 h 186"/>
                <a:gd name="T26" fmla="*/ 160 w 206"/>
                <a:gd name="T27" fmla="*/ 138 h 186"/>
                <a:gd name="T28" fmla="*/ 206 w 206"/>
                <a:gd name="T29" fmla="*/ 138 h 186"/>
                <a:gd name="T30" fmla="*/ 206 w 206"/>
                <a:gd name="T31" fmla="*/ 130 h 186"/>
                <a:gd name="T32" fmla="*/ 206 w 206"/>
                <a:gd name="T33" fmla="*/ 0 h 186"/>
                <a:gd name="T34" fmla="*/ 160 w 206"/>
                <a:gd name="T35" fmla="*/ 0 h 186"/>
                <a:gd name="T36" fmla="*/ 46 w 206"/>
                <a:gd name="T37" fmla="*/ 0 h 186"/>
                <a:gd name="T38" fmla="*/ 0 w 206"/>
                <a:gd name="T39" fmla="*/ 0 h 186"/>
                <a:gd name="T40" fmla="*/ 0 w 206"/>
                <a:gd name="T41" fmla="*/ 130 h 186"/>
                <a:gd name="T42" fmla="*/ 0 w 206"/>
                <a:gd name="T43" fmla="*/ 138 h 186"/>
                <a:gd name="T44" fmla="*/ 46 w 206"/>
                <a:gd name="T45" fmla="*/ 138 h 186"/>
                <a:gd name="T46" fmla="*/ 82 w 206"/>
                <a:gd name="T47" fmla="*/ 138 h 186"/>
                <a:gd name="T48" fmla="*/ 82 w 206"/>
                <a:gd name="T49"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186">
                  <a:moveTo>
                    <a:pt x="82" y="176"/>
                  </a:moveTo>
                  <a:lnTo>
                    <a:pt x="46" y="180"/>
                  </a:lnTo>
                  <a:lnTo>
                    <a:pt x="46" y="180"/>
                  </a:lnTo>
                  <a:lnTo>
                    <a:pt x="44" y="180"/>
                  </a:lnTo>
                  <a:lnTo>
                    <a:pt x="44" y="186"/>
                  </a:lnTo>
                  <a:lnTo>
                    <a:pt x="46" y="186"/>
                  </a:lnTo>
                  <a:lnTo>
                    <a:pt x="160" y="186"/>
                  </a:lnTo>
                  <a:lnTo>
                    <a:pt x="162" y="186"/>
                  </a:lnTo>
                  <a:lnTo>
                    <a:pt x="162" y="180"/>
                  </a:lnTo>
                  <a:lnTo>
                    <a:pt x="160" y="180"/>
                  </a:lnTo>
                  <a:lnTo>
                    <a:pt x="160" y="180"/>
                  </a:lnTo>
                  <a:lnTo>
                    <a:pt x="124" y="176"/>
                  </a:lnTo>
                  <a:lnTo>
                    <a:pt x="124" y="138"/>
                  </a:lnTo>
                  <a:lnTo>
                    <a:pt x="160" y="138"/>
                  </a:lnTo>
                  <a:lnTo>
                    <a:pt x="206" y="138"/>
                  </a:lnTo>
                  <a:lnTo>
                    <a:pt x="206" y="130"/>
                  </a:lnTo>
                  <a:lnTo>
                    <a:pt x="206" y="0"/>
                  </a:lnTo>
                  <a:lnTo>
                    <a:pt x="160" y="0"/>
                  </a:lnTo>
                  <a:lnTo>
                    <a:pt x="46" y="0"/>
                  </a:lnTo>
                  <a:lnTo>
                    <a:pt x="0" y="0"/>
                  </a:lnTo>
                  <a:lnTo>
                    <a:pt x="0" y="130"/>
                  </a:lnTo>
                  <a:lnTo>
                    <a:pt x="0" y="138"/>
                  </a:lnTo>
                  <a:lnTo>
                    <a:pt x="46" y="138"/>
                  </a:lnTo>
                  <a:lnTo>
                    <a:pt x="82" y="138"/>
                  </a:lnTo>
                  <a:lnTo>
                    <a:pt x="82" y="17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8"/>
            <p:cNvSpPr>
              <a:spLocks noChangeArrowheads="1"/>
            </p:cNvSpPr>
            <p:nvPr/>
          </p:nvSpPr>
          <p:spPr bwMode="auto">
            <a:xfrm>
              <a:off x="4391" y="3097"/>
              <a:ext cx="186"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9"/>
            <p:cNvSpPr>
              <a:spLocks/>
            </p:cNvSpPr>
            <p:nvPr/>
          </p:nvSpPr>
          <p:spPr bwMode="auto">
            <a:xfrm>
              <a:off x="4381" y="3283"/>
              <a:ext cx="212" cy="42"/>
            </a:xfrm>
            <a:custGeom>
              <a:avLst/>
              <a:gdLst>
                <a:gd name="T0" fmla="*/ 212 w 212"/>
                <a:gd name="T1" fmla="*/ 42 h 42"/>
                <a:gd name="T2" fmla="*/ 0 w 212"/>
                <a:gd name="T3" fmla="*/ 42 h 42"/>
                <a:gd name="T4" fmla="*/ 18 w 212"/>
                <a:gd name="T5" fmla="*/ 0 h 42"/>
                <a:gd name="T6" fmla="*/ 194 w 212"/>
                <a:gd name="T7" fmla="*/ 0 h 42"/>
                <a:gd name="T8" fmla="*/ 212 w 212"/>
                <a:gd name="T9" fmla="*/ 42 h 42"/>
              </a:gdLst>
              <a:ahLst/>
              <a:cxnLst>
                <a:cxn ang="0">
                  <a:pos x="T0" y="T1"/>
                </a:cxn>
                <a:cxn ang="0">
                  <a:pos x="T2" y="T3"/>
                </a:cxn>
                <a:cxn ang="0">
                  <a:pos x="T4" y="T5"/>
                </a:cxn>
                <a:cxn ang="0">
                  <a:pos x="T6" y="T7"/>
                </a:cxn>
                <a:cxn ang="0">
                  <a:pos x="T8" y="T9"/>
                </a:cxn>
              </a:cxnLst>
              <a:rect l="0" t="0" r="r" b="b"/>
              <a:pathLst>
                <a:path w="212" h="42">
                  <a:moveTo>
                    <a:pt x="212" y="42"/>
                  </a:moveTo>
                  <a:lnTo>
                    <a:pt x="0" y="42"/>
                  </a:lnTo>
                  <a:lnTo>
                    <a:pt x="18" y="0"/>
                  </a:lnTo>
                  <a:lnTo>
                    <a:pt x="194" y="0"/>
                  </a:lnTo>
                  <a:lnTo>
                    <a:pt x="212" y="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2" name="TextBox 111"/>
          <p:cNvSpPr txBox="1"/>
          <p:nvPr/>
        </p:nvSpPr>
        <p:spPr>
          <a:xfrm>
            <a:off x="3753148" y="5536208"/>
            <a:ext cx="1433598" cy="923330"/>
          </a:xfrm>
          <a:prstGeom prst="rect">
            <a:avLst/>
          </a:prstGeom>
          <a:noFill/>
        </p:spPr>
        <p:txBody>
          <a:bodyPr wrap="none" rtlCol="0">
            <a:spAutoFit/>
          </a:bodyPr>
          <a:lstStyle/>
          <a:p>
            <a:r>
              <a:rPr lang="en-US" dirty="0"/>
              <a:t>Sniffer:</a:t>
            </a:r>
          </a:p>
          <a:p>
            <a:pPr marL="285750" indent="-285750">
              <a:buFont typeface="Arial" panose="020B0604020202020204" pitchFamily="34" charset="0"/>
              <a:buChar char="•"/>
            </a:pPr>
            <a:r>
              <a:rPr lang="en-US" dirty="0" err="1"/>
              <a:t>OmniPeek</a:t>
            </a:r>
            <a:endParaRPr lang="en-US" dirty="0"/>
          </a:p>
          <a:p>
            <a:pPr marL="285750" indent="-285750">
              <a:buFont typeface="Arial" panose="020B0604020202020204" pitchFamily="34" charset="0"/>
              <a:buChar char="•"/>
            </a:pPr>
            <a:r>
              <a:rPr lang="en-US" dirty="0" err="1"/>
              <a:t>Wireshark</a:t>
            </a:r>
            <a:endParaRPr lang="en-US" dirty="0"/>
          </a:p>
        </p:txBody>
      </p:sp>
      <p:sp>
        <p:nvSpPr>
          <p:cNvPr id="113" name="TextBox 112"/>
          <p:cNvSpPr txBox="1"/>
          <p:nvPr/>
        </p:nvSpPr>
        <p:spPr>
          <a:xfrm>
            <a:off x="2732088" y="2551113"/>
            <a:ext cx="1524456" cy="1477328"/>
          </a:xfrm>
          <a:prstGeom prst="rect">
            <a:avLst/>
          </a:prstGeom>
          <a:noFill/>
        </p:spPr>
        <p:txBody>
          <a:bodyPr wrap="none" rtlCol="0">
            <a:spAutoFit/>
          </a:bodyPr>
          <a:lstStyle/>
          <a:p>
            <a:r>
              <a:rPr lang="en-US" dirty="0"/>
              <a:t>Auditing and</a:t>
            </a:r>
          </a:p>
          <a:p>
            <a:r>
              <a:rPr lang="en-US" dirty="0"/>
              <a:t>port scanning:</a:t>
            </a:r>
          </a:p>
          <a:p>
            <a:pPr marL="285750" indent="-285750">
              <a:buFont typeface="Arial" panose="020B0604020202020204" pitchFamily="34" charset="0"/>
              <a:buChar char="•"/>
            </a:pPr>
            <a:r>
              <a:rPr lang="en-US" dirty="0" err="1"/>
              <a:t>Nmap</a:t>
            </a:r>
            <a:endParaRPr lang="en-US" dirty="0"/>
          </a:p>
          <a:p>
            <a:pPr marL="285750" indent="-285750">
              <a:buFont typeface="Arial" panose="020B0604020202020204" pitchFamily="34" charset="0"/>
              <a:buChar char="•"/>
            </a:pPr>
            <a:r>
              <a:rPr lang="en-US" dirty="0" err="1"/>
              <a:t>Zenmap</a:t>
            </a:r>
            <a:endParaRPr lang="en-US" dirty="0"/>
          </a:p>
          <a:p>
            <a:pPr marL="285750" indent="-285750">
              <a:buFont typeface="Arial" panose="020B0604020202020204" pitchFamily="34" charset="0"/>
              <a:buChar char="•"/>
            </a:pPr>
            <a:r>
              <a:rPr lang="en-US" dirty="0" err="1"/>
              <a:t>Superscan</a:t>
            </a:r>
            <a:endParaRPr lang="en-US" dirty="0"/>
          </a:p>
        </p:txBody>
      </p:sp>
      <p:sp>
        <p:nvSpPr>
          <p:cNvPr id="114" name="TextBox 113"/>
          <p:cNvSpPr txBox="1"/>
          <p:nvPr/>
        </p:nvSpPr>
        <p:spPr>
          <a:xfrm>
            <a:off x="6675948" y="1620838"/>
            <a:ext cx="1459310" cy="923330"/>
          </a:xfrm>
          <a:prstGeom prst="rect">
            <a:avLst/>
          </a:prstGeom>
          <a:noFill/>
        </p:spPr>
        <p:txBody>
          <a:bodyPr wrap="none" rtlCol="0">
            <a:spAutoFit/>
          </a:bodyPr>
          <a:lstStyle/>
          <a:p>
            <a:r>
              <a:rPr lang="en-US" dirty="0"/>
              <a:t>ICMP:</a:t>
            </a:r>
          </a:p>
          <a:p>
            <a:pPr marL="285750" indent="-285750">
              <a:buFont typeface="Arial" panose="020B0604020202020204" pitchFamily="34" charset="0"/>
              <a:buChar char="•"/>
            </a:pPr>
            <a:r>
              <a:rPr lang="en-US" dirty="0"/>
              <a:t>ping</a:t>
            </a:r>
          </a:p>
          <a:p>
            <a:pPr marL="285750" indent="-285750">
              <a:buFont typeface="Arial" panose="020B0604020202020204" pitchFamily="34" charset="0"/>
              <a:buChar char="•"/>
            </a:pPr>
            <a:r>
              <a:rPr lang="en-US" dirty="0" err="1"/>
              <a:t>traceroute</a:t>
            </a:r>
            <a:endParaRPr lang="en-US" dirty="0"/>
          </a:p>
        </p:txBody>
      </p:sp>
      <p:sp>
        <p:nvSpPr>
          <p:cNvPr id="115" name="TextBox 114"/>
          <p:cNvSpPr txBox="1"/>
          <p:nvPr/>
        </p:nvSpPr>
        <p:spPr>
          <a:xfrm>
            <a:off x="5502135" y="3573463"/>
            <a:ext cx="994055" cy="369332"/>
          </a:xfrm>
          <a:prstGeom prst="rect">
            <a:avLst/>
          </a:prstGeom>
          <a:noFill/>
        </p:spPr>
        <p:txBody>
          <a:bodyPr wrap="none" rtlCol="0">
            <a:spAutoFit/>
          </a:bodyPr>
          <a:lstStyle/>
          <a:p>
            <a:r>
              <a:rPr lang="en-US" dirty="0"/>
              <a:t>Network</a:t>
            </a:r>
          </a:p>
        </p:txBody>
      </p:sp>
      <p:sp>
        <p:nvSpPr>
          <p:cNvPr id="116" name="TextBox 115"/>
          <p:cNvSpPr txBox="1"/>
          <p:nvPr/>
        </p:nvSpPr>
        <p:spPr>
          <a:xfrm>
            <a:off x="7076995" y="5537498"/>
            <a:ext cx="2220993" cy="923330"/>
          </a:xfrm>
          <a:prstGeom prst="rect">
            <a:avLst/>
          </a:prstGeom>
          <a:noFill/>
        </p:spPr>
        <p:txBody>
          <a:bodyPr wrap="none" rtlCol="0">
            <a:spAutoFit/>
          </a:bodyPr>
          <a:lstStyle/>
          <a:p>
            <a:pPr algn="r"/>
            <a:r>
              <a:rPr lang="en-US" dirty="0"/>
              <a:t>Vulnerability scanner:</a:t>
            </a:r>
          </a:p>
          <a:p>
            <a:pPr marL="1280160" indent="-285750">
              <a:buFont typeface="Arial" panose="020B0604020202020204" pitchFamily="34" charset="0"/>
              <a:buChar char="•"/>
            </a:pPr>
            <a:r>
              <a:rPr lang="en-US" dirty="0"/>
              <a:t>Nessus</a:t>
            </a:r>
          </a:p>
          <a:p>
            <a:pPr marL="1280160" indent="-285750">
              <a:buFont typeface="Arial" panose="020B0604020202020204" pitchFamily="34" charset="0"/>
              <a:buChar char="•"/>
            </a:pPr>
            <a:r>
              <a:rPr lang="en-US" dirty="0"/>
              <a:t>Retina</a:t>
            </a:r>
          </a:p>
        </p:txBody>
      </p:sp>
      <p:sp>
        <p:nvSpPr>
          <p:cNvPr id="117" name="TextBox 116"/>
          <p:cNvSpPr txBox="1"/>
          <p:nvPr/>
        </p:nvSpPr>
        <p:spPr>
          <a:xfrm>
            <a:off x="9184069" y="3769633"/>
            <a:ext cx="2678938" cy="1200329"/>
          </a:xfrm>
          <a:prstGeom prst="rect">
            <a:avLst/>
          </a:prstGeom>
          <a:noFill/>
        </p:spPr>
        <p:txBody>
          <a:bodyPr wrap="none" rtlCol="0">
            <a:spAutoFit/>
          </a:bodyPr>
          <a:lstStyle/>
          <a:p>
            <a:r>
              <a:rPr lang="en-US" dirty="0"/>
              <a:t>SNMP:</a:t>
            </a:r>
          </a:p>
          <a:p>
            <a:pPr marL="285750" indent="-285750">
              <a:buFont typeface="Arial" panose="020B0604020202020204" pitchFamily="34" charset="0"/>
              <a:buChar char="•"/>
            </a:pPr>
            <a:r>
              <a:rPr lang="en-US" dirty="0"/>
              <a:t>POWERSNMP</a:t>
            </a:r>
          </a:p>
          <a:p>
            <a:pPr marL="285750" indent="-285750">
              <a:buFont typeface="Arial" panose="020B0604020202020204" pitchFamily="34" charset="0"/>
              <a:buChar char="•"/>
            </a:pPr>
            <a:r>
              <a:rPr lang="en-US" dirty="0"/>
              <a:t>SNMP </a:t>
            </a:r>
            <a:r>
              <a:rPr lang="en-US" dirty="0" err="1"/>
              <a:t>TrafficGrapher</a:t>
            </a:r>
            <a:endParaRPr lang="en-US" dirty="0"/>
          </a:p>
          <a:p>
            <a:pPr marL="285750" indent="-285750">
              <a:buFont typeface="Arial" panose="020B0604020202020204" pitchFamily="34" charset="0"/>
              <a:buChar char="•"/>
            </a:pPr>
            <a:r>
              <a:rPr lang="en-US" dirty="0"/>
              <a:t>Sensor SNMP CPU Load</a:t>
            </a:r>
          </a:p>
        </p:txBody>
      </p:sp>
    </p:spTree>
    <p:extLst>
      <p:ext uri="{BB962C8B-B14F-4D97-AF65-F5344CB8AC3E}">
        <p14:creationId xmlns:p14="http://schemas.microsoft.com/office/powerpoint/2010/main" val="4162050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9431" y="220663"/>
            <a:ext cx="10515600" cy="1325563"/>
          </a:xfrm>
        </p:spPr>
        <p:txBody>
          <a:bodyPr>
            <a:normAutofit/>
          </a:bodyPr>
          <a:lstStyle/>
          <a:p>
            <a:r>
              <a:rPr lang="en-US" dirty="0"/>
              <a:t>Internet Control Message Protocol</a:t>
            </a:r>
          </a:p>
        </p:txBody>
      </p:sp>
      <p:sp>
        <p:nvSpPr>
          <p:cNvPr id="5" name="Content Placeholder 4"/>
          <p:cNvSpPr>
            <a:spLocks noGrp="1"/>
          </p:cNvSpPr>
          <p:nvPr>
            <p:ph sz="half" idx="4294967295"/>
          </p:nvPr>
        </p:nvSpPr>
        <p:spPr>
          <a:xfrm>
            <a:off x="400843" y="1843673"/>
            <a:ext cx="3598863" cy="3656013"/>
          </a:xfrm>
        </p:spPr>
        <p:txBody>
          <a:bodyPr/>
          <a:lstStyle/>
          <a:p>
            <a:pPr lvl="1"/>
            <a:r>
              <a:rPr lang="en-US" dirty="0"/>
              <a:t>ICMP is usually associated with </a:t>
            </a:r>
            <a:r>
              <a:rPr lang="en-US" b="1" dirty="0"/>
              <a:t>ping</a:t>
            </a:r>
            <a:r>
              <a:rPr lang="en-US" dirty="0"/>
              <a:t> and </a:t>
            </a:r>
            <a:r>
              <a:rPr lang="en-US" b="1" dirty="0" err="1"/>
              <a:t>traceroute</a:t>
            </a:r>
            <a:r>
              <a:rPr lang="en-US" dirty="0"/>
              <a:t>.</a:t>
            </a:r>
          </a:p>
          <a:p>
            <a:pPr lvl="1"/>
            <a:r>
              <a:rPr lang="en-US" dirty="0"/>
              <a:t>It is used to verify or troubleshoot TCP/IP connectivity and stack functionality.</a:t>
            </a:r>
          </a:p>
          <a:p>
            <a:pPr lvl="1"/>
            <a:r>
              <a:rPr lang="en-US" dirty="0"/>
              <a:t>ICMP can be used in </a:t>
            </a:r>
            <a:r>
              <a:rPr lang="en-US" dirty="0" err="1"/>
              <a:t>DoS</a:t>
            </a:r>
            <a:r>
              <a:rPr lang="en-US" dirty="0"/>
              <a:t> as well as other attacks.</a:t>
            </a:r>
          </a:p>
        </p:txBody>
      </p:sp>
      <p:grpSp>
        <p:nvGrpSpPr>
          <p:cNvPr id="7" name="Group 4"/>
          <p:cNvGrpSpPr>
            <a:grpSpLocks noChangeAspect="1"/>
          </p:cNvGrpSpPr>
          <p:nvPr/>
        </p:nvGrpSpPr>
        <p:grpSpPr bwMode="auto">
          <a:xfrm>
            <a:off x="4864100" y="1751013"/>
            <a:ext cx="6330950" cy="4498975"/>
            <a:chOff x="3064" y="1103"/>
            <a:chExt cx="3988" cy="2834"/>
          </a:xfrm>
        </p:grpSpPr>
        <p:sp>
          <p:nvSpPr>
            <p:cNvPr id="8" name="AutoShape 3"/>
            <p:cNvSpPr>
              <a:spLocks noChangeAspect="1" noChangeArrowheads="1" noTextEdit="1"/>
            </p:cNvSpPr>
            <p:nvPr/>
          </p:nvSpPr>
          <p:spPr bwMode="auto">
            <a:xfrm>
              <a:off x="3064" y="1103"/>
              <a:ext cx="3988" cy="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6276" y="1647"/>
              <a:ext cx="510" cy="1326"/>
            </a:xfrm>
            <a:custGeom>
              <a:avLst/>
              <a:gdLst>
                <a:gd name="T0" fmla="*/ 0 w 510"/>
                <a:gd name="T1" fmla="*/ 1326 h 1326"/>
                <a:gd name="T2" fmla="*/ 510 w 510"/>
                <a:gd name="T3" fmla="*/ 1326 h 1326"/>
                <a:gd name="T4" fmla="*/ 510 w 510"/>
                <a:gd name="T5" fmla="*/ 0 h 1326"/>
              </a:gdLst>
              <a:ahLst/>
              <a:cxnLst>
                <a:cxn ang="0">
                  <a:pos x="T0" y="T1"/>
                </a:cxn>
                <a:cxn ang="0">
                  <a:pos x="T2" y="T3"/>
                </a:cxn>
                <a:cxn ang="0">
                  <a:pos x="T4" y="T5"/>
                </a:cxn>
              </a:cxnLst>
              <a:rect l="0" t="0" r="r" b="b"/>
              <a:pathLst>
                <a:path w="510" h="1326">
                  <a:moveTo>
                    <a:pt x="0" y="1326"/>
                  </a:moveTo>
                  <a:lnTo>
                    <a:pt x="510" y="1326"/>
                  </a:lnTo>
                  <a:lnTo>
                    <a:pt x="51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522" y="1103"/>
              <a:ext cx="514" cy="466"/>
            </a:xfrm>
            <a:custGeom>
              <a:avLst/>
              <a:gdLst>
                <a:gd name="T0" fmla="*/ 204 w 514"/>
                <a:gd name="T1" fmla="*/ 438 h 466"/>
                <a:gd name="T2" fmla="*/ 114 w 514"/>
                <a:gd name="T3" fmla="*/ 450 h 466"/>
                <a:gd name="T4" fmla="*/ 114 w 514"/>
                <a:gd name="T5" fmla="*/ 450 h 466"/>
                <a:gd name="T6" fmla="*/ 112 w 514"/>
                <a:gd name="T7" fmla="*/ 452 h 466"/>
                <a:gd name="T8" fmla="*/ 112 w 514"/>
                <a:gd name="T9" fmla="*/ 466 h 466"/>
                <a:gd name="T10" fmla="*/ 114 w 514"/>
                <a:gd name="T11" fmla="*/ 466 h 466"/>
                <a:gd name="T12" fmla="*/ 400 w 514"/>
                <a:gd name="T13" fmla="*/ 466 h 466"/>
                <a:gd name="T14" fmla="*/ 404 w 514"/>
                <a:gd name="T15" fmla="*/ 466 h 466"/>
                <a:gd name="T16" fmla="*/ 404 w 514"/>
                <a:gd name="T17" fmla="*/ 452 h 466"/>
                <a:gd name="T18" fmla="*/ 400 w 514"/>
                <a:gd name="T19" fmla="*/ 450 h 466"/>
                <a:gd name="T20" fmla="*/ 400 w 514"/>
                <a:gd name="T21" fmla="*/ 450 h 466"/>
                <a:gd name="T22" fmla="*/ 310 w 514"/>
                <a:gd name="T23" fmla="*/ 438 h 466"/>
                <a:gd name="T24" fmla="*/ 310 w 514"/>
                <a:gd name="T25" fmla="*/ 346 h 466"/>
                <a:gd name="T26" fmla="*/ 400 w 514"/>
                <a:gd name="T27" fmla="*/ 346 h 466"/>
                <a:gd name="T28" fmla="*/ 514 w 514"/>
                <a:gd name="T29" fmla="*/ 346 h 466"/>
                <a:gd name="T30" fmla="*/ 514 w 514"/>
                <a:gd name="T31" fmla="*/ 324 h 466"/>
                <a:gd name="T32" fmla="*/ 514 w 514"/>
                <a:gd name="T33" fmla="*/ 0 h 466"/>
                <a:gd name="T34" fmla="*/ 400 w 514"/>
                <a:gd name="T35" fmla="*/ 0 h 466"/>
                <a:gd name="T36" fmla="*/ 114 w 514"/>
                <a:gd name="T37" fmla="*/ 0 h 466"/>
                <a:gd name="T38" fmla="*/ 0 w 514"/>
                <a:gd name="T39" fmla="*/ 0 h 466"/>
                <a:gd name="T40" fmla="*/ 0 w 514"/>
                <a:gd name="T41" fmla="*/ 324 h 466"/>
                <a:gd name="T42" fmla="*/ 0 w 514"/>
                <a:gd name="T43" fmla="*/ 346 h 466"/>
                <a:gd name="T44" fmla="*/ 114 w 514"/>
                <a:gd name="T45" fmla="*/ 346 h 466"/>
                <a:gd name="T46" fmla="*/ 204 w 514"/>
                <a:gd name="T47" fmla="*/ 346 h 466"/>
                <a:gd name="T48" fmla="*/ 204 w 514"/>
                <a:gd name="T49" fmla="*/ 438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4" h="466">
                  <a:moveTo>
                    <a:pt x="204" y="438"/>
                  </a:moveTo>
                  <a:lnTo>
                    <a:pt x="114" y="450"/>
                  </a:lnTo>
                  <a:lnTo>
                    <a:pt x="114" y="450"/>
                  </a:lnTo>
                  <a:lnTo>
                    <a:pt x="112" y="452"/>
                  </a:lnTo>
                  <a:lnTo>
                    <a:pt x="112" y="466"/>
                  </a:lnTo>
                  <a:lnTo>
                    <a:pt x="114" y="466"/>
                  </a:lnTo>
                  <a:lnTo>
                    <a:pt x="400" y="466"/>
                  </a:lnTo>
                  <a:lnTo>
                    <a:pt x="404" y="466"/>
                  </a:lnTo>
                  <a:lnTo>
                    <a:pt x="404" y="452"/>
                  </a:lnTo>
                  <a:lnTo>
                    <a:pt x="400" y="450"/>
                  </a:lnTo>
                  <a:lnTo>
                    <a:pt x="400" y="450"/>
                  </a:lnTo>
                  <a:lnTo>
                    <a:pt x="310" y="438"/>
                  </a:lnTo>
                  <a:lnTo>
                    <a:pt x="310" y="346"/>
                  </a:lnTo>
                  <a:lnTo>
                    <a:pt x="400" y="346"/>
                  </a:lnTo>
                  <a:lnTo>
                    <a:pt x="514" y="346"/>
                  </a:lnTo>
                  <a:lnTo>
                    <a:pt x="514" y="324"/>
                  </a:lnTo>
                  <a:lnTo>
                    <a:pt x="514" y="0"/>
                  </a:lnTo>
                  <a:lnTo>
                    <a:pt x="400" y="0"/>
                  </a:lnTo>
                  <a:lnTo>
                    <a:pt x="114" y="0"/>
                  </a:lnTo>
                  <a:lnTo>
                    <a:pt x="0" y="0"/>
                  </a:lnTo>
                  <a:lnTo>
                    <a:pt x="0" y="324"/>
                  </a:lnTo>
                  <a:lnTo>
                    <a:pt x="0" y="346"/>
                  </a:lnTo>
                  <a:lnTo>
                    <a:pt x="114" y="346"/>
                  </a:lnTo>
                  <a:lnTo>
                    <a:pt x="204" y="346"/>
                  </a:lnTo>
                  <a:lnTo>
                    <a:pt x="204" y="43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6546" y="1127"/>
              <a:ext cx="466"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6522" y="1593"/>
              <a:ext cx="530" cy="106"/>
            </a:xfrm>
            <a:custGeom>
              <a:avLst/>
              <a:gdLst>
                <a:gd name="T0" fmla="*/ 530 w 530"/>
                <a:gd name="T1" fmla="*/ 106 h 106"/>
                <a:gd name="T2" fmla="*/ 0 w 530"/>
                <a:gd name="T3" fmla="*/ 106 h 106"/>
                <a:gd name="T4" fmla="*/ 44 w 530"/>
                <a:gd name="T5" fmla="*/ 0 h 106"/>
                <a:gd name="T6" fmla="*/ 486 w 530"/>
                <a:gd name="T7" fmla="*/ 0 h 106"/>
                <a:gd name="T8" fmla="*/ 530 w 530"/>
                <a:gd name="T9" fmla="*/ 106 h 106"/>
              </a:gdLst>
              <a:ahLst/>
              <a:cxnLst>
                <a:cxn ang="0">
                  <a:pos x="T0" y="T1"/>
                </a:cxn>
                <a:cxn ang="0">
                  <a:pos x="T2" y="T3"/>
                </a:cxn>
                <a:cxn ang="0">
                  <a:pos x="T4" y="T5"/>
                </a:cxn>
                <a:cxn ang="0">
                  <a:pos x="T6" y="T7"/>
                </a:cxn>
                <a:cxn ang="0">
                  <a:pos x="T8" y="T9"/>
                </a:cxn>
              </a:cxnLst>
              <a:rect l="0" t="0" r="r" b="b"/>
              <a:pathLst>
                <a:path w="530" h="106">
                  <a:moveTo>
                    <a:pt x="530" y="106"/>
                  </a:moveTo>
                  <a:lnTo>
                    <a:pt x="0" y="106"/>
                  </a:lnTo>
                  <a:lnTo>
                    <a:pt x="44" y="0"/>
                  </a:lnTo>
                  <a:lnTo>
                    <a:pt x="486" y="0"/>
                  </a:lnTo>
                  <a:lnTo>
                    <a:pt x="530" y="10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3064" y="1103"/>
              <a:ext cx="516" cy="466"/>
            </a:xfrm>
            <a:custGeom>
              <a:avLst/>
              <a:gdLst>
                <a:gd name="T0" fmla="*/ 204 w 516"/>
                <a:gd name="T1" fmla="*/ 438 h 466"/>
                <a:gd name="T2" fmla="*/ 114 w 516"/>
                <a:gd name="T3" fmla="*/ 450 h 466"/>
                <a:gd name="T4" fmla="*/ 114 w 516"/>
                <a:gd name="T5" fmla="*/ 450 h 466"/>
                <a:gd name="T6" fmla="*/ 112 w 516"/>
                <a:gd name="T7" fmla="*/ 452 h 466"/>
                <a:gd name="T8" fmla="*/ 112 w 516"/>
                <a:gd name="T9" fmla="*/ 466 h 466"/>
                <a:gd name="T10" fmla="*/ 114 w 516"/>
                <a:gd name="T11" fmla="*/ 466 h 466"/>
                <a:gd name="T12" fmla="*/ 402 w 516"/>
                <a:gd name="T13" fmla="*/ 466 h 466"/>
                <a:gd name="T14" fmla="*/ 404 w 516"/>
                <a:gd name="T15" fmla="*/ 466 h 466"/>
                <a:gd name="T16" fmla="*/ 404 w 516"/>
                <a:gd name="T17" fmla="*/ 452 h 466"/>
                <a:gd name="T18" fmla="*/ 402 w 516"/>
                <a:gd name="T19" fmla="*/ 450 h 466"/>
                <a:gd name="T20" fmla="*/ 402 w 516"/>
                <a:gd name="T21" fmla="*/ 450 h 466"/>
                <a:gd name="T22" fmla="*/ 312 w 516"/>
                <a:gd name="T23" fmla="*/ 438 h 466"/>
                <a:gd name="T24" fmla="*/ 312 w 516"/>
                <a:gd name="T25" fmla="*/ 346 h 466"/>
                <a:gd name="T26" fmla="*/ 402 w 516"/>
                <a:gd name="T27" fmla="*/ 346 h 466"/>
                <a:gd name="T28" fmla="*/ 516 w 516"/>
                <a:gd name="T29" fmla="*/ 346 h 466"/>
                <a:gd name="T30" fmla="*/ 516 w 516"/>
                <a:gd name="T31" fmla="*/ 324 h 466"/>
                <a:gd name="T32" fmla="*/ 516 w 516"/>
                <a:gd name="T33" fmla="*/ 0 h 466"/>
                <a:gd name="T34" fmla="*/ 402 w 516"/>
                <a:gd name="T35" fmla="*/ 0 h 466"/>
                <a:gd name="T36" fmla="*/ 114 w 516"/>
                <a:gd name="T37" fmla="*/ 0 h 466"/>
                <a:gd name="T38" fmla="*/ 2 w 516"/>
                <a:gd name="T39" fmla="*/ 0 h 466"/>
                <a:gd name="T40" fmla="*/ 0 w 516"/>
                <a:gd name="T41" fmla="*/ 324 h 466"/>
                <a:gd name="T42" fmla="*/ 0 w 516"/>
                <a:gd name="T43" fmla="*/ 346 h 466"/>
                <a:gd name="T44" fmla="*/ 114 w 516"/>
                <a:gd name="T45" fmla="*/ 346 h 466"/>
                <a:gd name="T46" fmla="*/ 204 w 516"/>
                <a:gd name="T47" fmla="*/ 346 h 466"/>
                <a:gd name="T48" fmla="*/ 204 w 516"/>
                <a:gd name="T49" fmla="*/ 438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6" h="466">
                  <a:moveTo>
                    <a:pt x="204" y="438"/>
                  </a:moveTo>
                  <a:lnTo>
                    <a:pt x="114" y="450"/>
                  </a:lnTo>
                  <a:lnTo>
                    <a:pt x="114" y="450"/>
                  </a:lnTo>
                  <a:lnTo>
                    <a:pt x="112" y="452"/>
                  </a:lnTo>
                  <a:lnTo>
                    <a:pt x="112" y="466"/>
                  </a:lnTo>
                  <a:lnTo>
                    <a:pt x="114" y="466"/>
                  </a:lnTo>
                  <a:lnTo>
                    <a:pt x="402" y="466"/>
                  </a:lnTo>
                  <a:lnTo>
                    <a:pt x="404" y="466"/>
                  </a:lnTo>
                  <a:lnTo>
                    <a:pt x="404" y="452"/>
                  </a:lnTo>
                  <a:lnTo>
                    <a:pt x="402" y="450"/>
                  </a:lnTo>
                  <a:lnTo>
                    <a:pt x="402" y="450"/>
                  </a:lnTo>
                  <a:lnTo>
                    <a:pt x="312" y="438"/>
                  </a:lnTo>
                  <a:lnTo>
                    <a:pt x="312" y="346"/>
                  </a:lnTo>
                  <a:lnTo>
                    <a:pt x="402" y="346"/>
                  </a:lnTo>
                  <a:lnTo>
                    <a:pt x="516" y="346"/>
                  </a:lnTo>
                  <a:lnTo>
                    <a:pt x="516" y="324"/>
                  </a:lnTo>
                  <a:lnTo>
                    <a:pt x="516" y="0"/>
                  </a:lnTo>
                  <a:lnTo>
                    <a:pt x="402" y="0"/>
                  </a:lnTo>
                  <a:lnTo>
                    <a:pt x="114" y="0"/>
                  </a:lnTo>
                  <a:lnTo>
                    <a:pt x="2" y="0"/>
                  </a:lnTo>
                  <a:lnTo>
                    <a:pt x="0" y="324"/>
                  </a:lnTo>
                  <a:lnTo>
                    <a:pt x="0" y="346"/>
                  </a:lnTo>
                  <a:lnTo>
                    <a:pt x="114" y="346"/>
                  </a:lnTo>
                  <a:lnTo>
                    <a:pt x="204" y="346"/>
                  </a:lnTo>
                  <a:lnTo>
                    <a:pt x="204" y="43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090" y="1127"/>
              <a:ext cx="464"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3064" y="1593"/>
              <a:ext cx="530" cy="106"/>
            </a:xfrm>
            <a:custGeom>
              <a:avLst/>
              <a:gdLst>
                <a:gd name="T0" fmla="*/ 530 w 530"/>
                <a:gd name="T1" fmla="*/ 106 h 106"/>
                <a:gd name="T2" fmla="*/ 0 w 530"/>
                <a:gd name="T3" fmla="*/ 106 h 106"/>
                <a:gd name="T4" fmla="*/ 46 w 530"/>
                <a:gd name="T5" fmla="*/ 0 h 106"/>
                <a:gd name="T6" fmla="*/ 486 w 530"/>
                <a:gd name="T7" fmla="*/ 0 h 106"/>
                <a:gd name="T8" fmla="*/ 530 w 530"/>
                <a:gd name="T9" fmla="*/ 106 h 106"/>
              </a:gdLst>
              <a:ahLst/>
              <a:cxnLst>
                <a:cxn ang="0">
                  <a:pos x="T0" y="T1"/>
                </a:cxn>
                <a:cxn ang="0">
                  <a:pos x="T2" y="T3"/>
                </a:cxn>
                <a:cxn ang="0">
                  <a:pos x="T4" y="T5"/>
                </a:cxn>
                <a:cxn ang="0">
                  <a:pos x="T6" y="T7"/>
                </a:cxn>
                <a:cxn ang="0">
                  <a:pos x="T8" y="T9"/>
                </a:cxn>
              </a:cxnLst>
              <a:rect l="0" t="0" r="r" b="b"/>
              <a:pathLst>
                <a:path w="530" h="106">
                  <a:moveTo>
                    <a:pt x="530" y="106"/>
                  </a:moveTo>
                  <a:lnTo>
                    <a:pt x="0" y="106"/>
                  </a:lnTo>
                  <a:lnTo>
                    <a:pt x="46" y="0"/>
                  </a:lnTo>
                  <a:lnTo>
                    <a:pt x="486" y="0"/>
                  </a:lnTo>
                  <a:lnTo>
                    <a:pt x="530" y="10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4134" y="2179"/>
              <a:ext cx="2114" cy="1542"/>
            </a:xfrm>
            <a:custGeom>
              <a:avLst/>
              <a:gdLst>
                <a:gd name="T0" fmla="*/ 0 w 2114"/>
                <a:gd name="T1" fmla="*/ 772 h 1542"/>
                <a:gd name="T2" fmla="*/ 574 w 2114"/>
                <a:gd name="T3" fmla="*/ 1542 h 1542"/>
                <a:gd name="T4" fmla="*/ 1514 w 2114"/>
                <a:gd name="T5" fmla="*/ 1542 h 1542"/>
                <a:gd name="T6" fmla="*/ 2114 w 2114"/>
                <a:gd name="T7" fmla="*/ 772 h 1542"/>
                <a:gd name="T8" fmla="*/ 1536 w 2114"/>
                <a:gd name="T9" fmla="*/ 0 h 1542"/>
                <a:gd name="T10" fmla="*/ 574 w 2114"/>
                <a:gd name="T11" fmla="*/ 0 h 1542"/>
                <a:gd name="T12" fmla="*/ 0 w 2114"/>
                <a:gd name="T13" fmla="*/ 772 h 1542"/>
              </a:gdLst>
              <a:ahLst/>
              <a:cxnLst>
                <a:cxn ang="0">
                  <a:pos x="T0" y="T1"/>
                </a:cxn>
                <a:cxn ang="0">
                  <a:pos x="T2" y="T3"/>
                </a:cxn>
                <a:cxn ang="0">
                  <a:pos x="T4" y="T5"/>
                </a:cxn>
                <a:cxn ang="0">
                  <a:pos x="T6" y="T7"/>
                </a:cxn>
                <a:cxn ang="0">
                  <a:pos x="T8" y="T9"/>
                </a:cxn>
                <a:cxn ang="0">
                  <a:pos x="T10" y="T11"/>
                </a:cxn>
                <a:cxn ang="0">
                  <a:pos x="T12" y="T13"/>
                </a:cxn>
              </a:cxnLst>
              <a:rect l="0" t="0" r="r" b="b"/>
              <a:pathLst>
                <a:path w="2114" h="1542">
                  <a:moveTo>
                    <a:pt x="0" y="772"/>
                  </a:moveTo>
                  <a:lnTo>
                    <a:pt x="574" y="1542"/>
                  </a:lnTo>
                  <a:lnTo>
                    <a:pt x="1514" y="1542"/>
                  </a:lnTo>
                  <a:lnTo>
                    <a:pt x="2114" y="772"/>
                  </a:lnTo>
                  <a:lnTo>
                    <a:pt x="1536" y="0"/>
                  </a:lnTo>
                  <a:lnTo>
                    <a:pt x="574" y="0"/>
                  </a:lnTo>
                  <a:lnTo>
                    <a:pt x="0" y="772"/>
                  </a:lnTo>
                  <a:close/>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4154" y="2205"/>
              <a:ext cx="2056" cy="1490"/>
            </a:xfrm>
            <a:custGeom>
              <a:avLst/>
              <a:gdLst>
                <a:gd name="T0" fmla="*/ 0 w 2056"/>
                <a:gd name="T1" fmla="*/ 746 h 1490"/>
                <a:gd name="T2" fmla="*/ 1494 w 2056"/>
                <a:gd name="T3" fmla="*/ 1490 h 1490"/>
                <a:gd name="T4" fmla="*/ 1516 w 2056"/>
                <a:gd name="T5" fmla="*/ 0 h 1490"/>
                <a:gd name="T6" fmla="*/ 554 w 2056"/>
                <a:gd name="T7" fmla="*/ 1490 h 1490"/>
                <a:gd name="T8" fmla="*/ 570 w 2056"/>
                <a:gd name="T9" fmla="*/ 0 h 1490"/>
                <a:gd name="T10" fmla="*/ 2056 w 2056"/>
                <a:gd name="T11" fmla="*/ 746 h 1490"/>
                <a:gd name="T12" fmla="*/ 18 w 2056"/>
                <a:gd name="T13" fmla="*/ 726 h 1490"/>
                <a:gd name="T14" fmla="*/ 1486 w 2056"/>
                <a:gd name="T15" fmla="*/ 0 h 14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6" h="1490">
                  <a:moveTo>
                    <a:pt x="0" y="746"/>
                  </a:moveTo>
                  <a:lnTo>
                    <a:pt x="1494" y="1490"/>
                  </a:lnTo>
                  <a:lnTo>
                    <a:pt x="1516" y="0"/>
                  </a:lnTo>
                  <a:lnTo>
                    <a:pt x="554" y="1490"/>
                  </a:lnTo>
                  <a:lnTo>
                    <a:pt x="570" y="0"/>
                  </a:lnTo>
                  <a:lnTo>
                    <a:pt x="2056" y="746"/>
                  </a:lnTo>
                  <a:lnTo>
                    <a:pt x="18" y="726"/>
                  </a:lnTo>
                  <a:lnTo>
                    <a:pt x="1486"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4724" y="2205"/>
              <a:ext cx="896" cy="1456"/>
            </a:xfrm>
            <a:custGeom>
              <a:avLst/>
              <a:gdLst>
                <a:gd name="T0" fmla="*/ 896 w 896"/>
                <a:gd name="T1" fmla="*/ 1456 h 1456"/>
                <a:gd name="T2" fmla="*/ 896 w 896"/>
                <a:gd name="T3" fmla="*/ 1456 h 1456"/>
                <a:gd name="T4" fmla="*/ 446 w 896"/>
                <a:gd name="T5" fmla="*/ 722 h 1456"/>
                <a:gd name="T6" fmla="*/ 0 w 896"/>
                <a:gd name="T7" fmla="*/ 0 h 1456"/>
              </a:gdLst>
              <a:ahLst/>
              <a:cxnLst>
                <a:cxn ang="0">
                  <a:pos x="T0" y="T1"/>
                </a:cxn>
                <a:cxn ang="0">
                  <a:pos x="T2" y="T3"/>
                </a:cxn>
                <a:cxn ang="0">
                  <a:pos x="T4" y="T5"/>
                </a:cxn>
                <a:cxn ang="0">
                  <a:pos x="T6" y="T7"/>
                </a:cxn>
              </a:cxnLst>
              <a:rect l="0" t="0" r="r" b="b"/>
              <a:pathLst>
                <a:path w="896" h="1456">
                  <a:moveTo>
                    <a:pt x="896" y="1456"/>
                  </a:moveTo>
                  <a:lnTo>
                    <a:pt x="896" y="1456"/>
                  </a:lnTo>
                  <a:lnTo>
                    <a:pt x="446" y="722"/>
                  </a:lnTo>
                  <a:lnTo>
                    <a:pt x="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flipV="1">
              <a:off x="4708" y="2951"/>
              <a:ext cx="1502" cy="744"/>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330" y="1647"/>
              <a:ext cx="786" cy="1326"/>
            </a:xfrm>
            <a:custGeom>
              <a:avLst/>
              <a:gdLst>
                <a:gd name="T0" fmla="*/ 786 w 786"/>
                <a:gd name="T1" fmla="*/ 1326 h 1326"/>
                <a:gd name="T2" fmla="*/ 0 w 786"/>
                <a:gd name="T3" fmla="*/ 1326 h 1326"/>
                <a:gd name="T4" fmla="*/ 0 w 786"/>
                <a:gd name="T5" fmla="*/ 0 h 1326"/>
              </a:gdLst>
              <a:ahLst/>
              <a:cxnLst>
                <a:cxn ang="0">
                  <a:pos x="T0" y="T1"/>
                </a:cxn>
                <a:cxn ang="0">
                  <a:pos x="T2" y="T3"/>
                </a:cxn>
                <a:cxn ang="0">
                  <a:pos x="T4" y="T5"/>
                </a:cxn>
              </a:cxnLst>
              <a:rect l="0" t="0" r="r" b="b"/>
              <a:pathLst>
                <a:path w="786" h="1326">
                  <a:moveTo>
                    <a:pt x="786" y="1326"/>
                  </a:moveTo>
                  <a:lnTo>
                    <a:pt x="0" y="1326"/>
                  </a:lnTo>
                  <a:lnTo>
                    <a:pt x="0" y="0"/>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4490" y="3505"/>
              <a:ext cx="434" cy="432"/>
            </a:xfrm>
            <a:custGeom>
              <a:avLst/>
              <a:gdLst>
                <a:gd name="T0" fmla="*/ 434 w 434"/>
                <a:gd name="T1" fmla="*/ 216 h 432"/>
                <a:gd name="T2" fmla="*/ 430 w 434"/>
                <a:gd name="T3" fmla="*/ 260 h 432"/>
                <a:gd name="T4" fmla="*/ 418 w 434"/>
                <a:gd name="T5" fmla="*/ 300 h 432"/>
                <a:gd name="T6" fmla="*/ 398 w 434"/>
                <a:gd name="T7" fmla="*/ 338 h 432"/>
                <a:gd name="T8" fmla="*/ 372 w 434"/>
                <a:gd name="T9" fmla="*/ 370 h 432"/>
                <a:gd name="T10" fmla="*/ 340 w 434"/>
                <a:gd name="T11" fmla="*/ 396 h 432"/>
                <a:gd name="T12" fmla="*/ 302 w 434"/>
                <a:gd name="T13" fmla="*/ 416 h 432"/>
                <a:gd name="T14" fmla="*/ 262 w 434"/>
                <a:gd name="T15" fmla="*/ 428 h 432"/>
                <a:gd name="T16" fmla="*/ 218 w 434"/>
                <a:gd name="T17" fmla="*/ 432 h 432"/>
                <a:gd name="T18" fmla="*/ 196 w 434"/>
                <a:gd name="T19" fmla="*/ 432 h 432"/>
                <a:gd name="T20" fmla="*/ 154 w 434"/>
                <a:gd name="T21" fmla="*/ 424 h 432"/>
                <a:gd name="T22" fmla="*/ 114 w 434"/>
                <a:gd name="T23" fmla="*/ 406 h 432"/>
                <a:gd name="T24" fmla="*/ 80 w 434"/>
                <a:gd name="T25" fmla="*/ 384 h 432"/>
                <a:gd name="T26" fmla="*/ 50 w 434"/>
                <a:gd name="T27" fmla="*/ 354 h 432"/>
                <a:gd name="T28" fmla="*/ 28 w 434"/>
                <a:gd name="T29" fmla="*/ 320 h 432"/>
                <a:gd name="T30" fmla="*/ 10 w 434"/>
                <a:gd name="T31" fmla="*/ 280 h 432"/>
                <a:gd name="T32" fmla="*/ 2 w 434"/>
                <a:gd name="T33" fmla="*/ 238 h 432"/>
                <a:gd name="T34" fmla="*/ 0 w 434"/>
                <a:gd name="T35" fmla="*/ 216 h 432"/>
                <a:gd name="T36" fmla="*/ 6 w 434"/>
                <a:gd name="T37" fmla="*/ 172 h 432"/>
                <a:gd name="T38" fmla="*/ 18 w 434"/>
                <a:gd name="T39" fmla="*/ 132 h 432"/>
                <a:gd name="T40" fmla="*/ 38 w 434"/>
                <a:gd name="T41" fmla="*/ 94 h 432"/>
                <a:gd name="T42" fmla="*/ 64 w 434"/>
                <a:gd name="T43" fmla="*/ 62 h 432"/>
                <a:gd name="T44" fmla="*/ 96 w 434"/>
                <a:gd name="T45" fmla="*/ 36 h 432"/>
                <a:gd name="T46" fmla="*/ 134 w 434"/>
                <a:gd name="T47" fmla="*/ 16 h 432"/>
                <a:gd name="T48" fmla="*/ 174 w 434"/>
                <a:gd name="T49" fmla="*/ 4 h 432"/>
                <a:gd name="T50" fmla="*/ 218 w 434"/>
                <a:gd name="T51" fmla="*/ 0 h 432"/>
                <a:gd name="T52" fmla="*/ 240 w 434"/>
                <a:gd name="T53" fmla="*/ 0 h 432"/>
                <a:gd name="T54" fmla="*/ 282 w 434"/>
                <a:gd name="T55" fmla="*/ 8 h 432"/>
                <a:gd name="T56" fmla="*/ 322 w 434"/>
                <a:gd name="T57" fmla="*/ 26 h 432"/>
                <a:gd name="T58" fmla="*/ 356 w 434"/>
                <a:gd name="T59" fmla="*/ 48 h 432"/>
                <a:gd name="T60" fmla="*/ 386 w 434"/>
                <a:gd name="T61" fmla="*/ 78 h 432"/>
                <a:gd name="T62" fmla="*/ 408 w 434"/>
                <a:gd name="T63" fmla="*/ 112 h 432"/>
                <a:gd name="T64" fmla="*/ 426 w 434"/>
                <a:gd name="T65" fmla="*/ 152 h 432"/>
                <a:gd name="T66" fmla="*/ 434 w 434"/>
                <a:gd name="T67" fmla="*/ 194 h 432"/>
                <a:gd name="T68" fmla="*/ 434 w 434"/>
                <a:gd name="T69" fmla="*/ 21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2">
                  <a:moveTo>
                    <a:pt x="434" y="216"/>
                  </a:moveTo>
                  <a:lnTo>
                    <a:pt x="434" y="216"/>
                  </a:lnTo>
                  <a:lnTo>
                    <a:pt x="434" y="238"/>
                  </a:lnTo>
                  <a:lnTo>
                    <a:pt x="430" y="260"/>
                  </a:lnTo>
                  <a:lnTo>
                    <a:pt x="426" y="280"/>
                  </a:lnTo>
                  <a:lnTo>
                    <a:pt x="418" y="300"/>
                  </a:lnTo>
                  <a:lnTo>
                    <a:pt x="408" y="320"/>
                  </a:lnTo>
                  <a:lnTo>
                    <a:pt x="398" y="338"/>
                  </a:lnTo>
                  <a:lnTo>
                    <a:pt x="386" y="354"/>
                  </a:lnTo>
                  <a:lnTo>
                    <a:pt x="372" y="370"/>
                  </a:lnTo>
                  <a:lnTo>
                    <a:pt x="356" y="384"/>
                  </a:lnTo>
                  <a:lnTo>
                    <a:pt x="340" y="396"/>
                  </a:lnTo>
                  <a:lnTo>
                    <a:pt x="322" y="406"/>
                  </a:lnTo>
                  <a:lnTo>
                    <a:pt x="302" y="416"/>
                  </a:lnTo>
                  <a:lnTo>
                    <a:pt x="282" y="424"/>
                  </a:lnTo>
                  <a:lnTo>
                    <a:pt x="262" y="428"/>
                  </a:lnTo>
                  <a:lnTo>
                    <a:pt x="240" y="432"/>
                  </a:lnTo>
                  <a:lnTo>
                    <a:pt x="218" y="432"/>
                  </a:lnTo>
                  <a:lnTo>
                    <a:pt x="218" y="432"/>
                  </a:lnTo>
                  <a:lnTo>
                    <a:pt x="196" y="432"/>
                  </a:lnTo>
                  <a:lnTo>
                    <a:pt x="174" y="428"/>
                  </a:lnTo>
                  <a:lnTo>
                    <a:pt x="154" y="424"/>
                  </a:lnTo>
                  <a:lnTo>
                    <a:pt x="134" y="416"/>
                  </a:lnTo>
                  <a:lnTo>
                    <a:pt x="114" y="406"/>
                  </a:lnTo>
                  <a:lnTo>
                    <a:pt x="96" y="396"/>
                  </a:lnTo>
                  <a:lnTo>
                    <a:pt x="80" y="384"/>
                  </a:lnTo>
                  <a:lnTo>
                    <a:pt x="64" y="370"/>
                  </a:lnTo>
                  <a:lnTo>
                    <a:pt x="50" y="354"/>
                  </a:lnTo>
                  <a:lnTo>
                    <a:pt x="38" y="338"/>
                  </a:lnTo>
                  <a:lnTo>
                    <a:pt x="28" y="320"/>
                  </a:lnTo>
                  <a:lnTo>
                    <a:pt x="18" y="300"/>
                  </a:lnTo>
                  <a:lnTo>
                    <a:pt x="10" y="280"/>
                  </a:lnTo>
                  <a:lnTo>
                    <a:pt x="6" y="260"/>
                  </a:lnTo>
                  <a:lnTo>
                    <a:pt x="2" y="238"/>
                  </a:lnTo>
                  <a:lnTo>
                    <a:pt x="0" y="216"/>
                  </a:lnTo>
                  <a:lnTo>
                    <a:pt x="0" y="216"/>
                  </a:lnTo>
                  <a:lnTo>
                    <a:pt x="2" y="194"/>
                  </a:lnTo>
                  <a:lnTo>
                    <a:pt x="6" y="172"/>
                  </a:lnTo>
                  <a:lnTo>
                    <a:pt x="10" y="152"/>
                  </a:lnTo>
                  <a:lnTo>
                    <a:pt x="18" y="132"/>
                  </a:lnTo>
                  <a:lnTo>
                    <a:pt x="28" y="112"/>
                  </a:lnTo>
                  <a:lnTo>
                    <a:pt x="38" y="94"/>
                  </a:lnTo>
                  <a:lnTo>
                    <a:pt x="50" y="78"/>
                  </a:lnTo>
                  <a:lnTo>
                    <a:pt x="64" y="62"/>
                  </a:lnTo>
                  <a:lnTo>
                    <a:pt x="80" y="48"/>
                  </a:lnTo>
                  <a:lnTo>
                    <a:pt x="96" y="36"/>
                  </a:lnTo>
                  <a:lnTo>
                    <a:pt x="114" y="26"/>
                  </a:lnTo>
                  <a:lnTo>
                    <a:pt x="134" y="16"/>
                  </a:lnTo>
                  <a:lnTo>
                    <a:pt x="154" y="8"/>
                  </a:lnTo>
                  <a:lnTo>
                    <a:pt x="174" y="4"/>
                  </a:lnTo>
                  <a:lnTo>
                    <a:pt x="196" y="0"/>
                  </a:lnTo>
                  <a:lnTo>
                    <a:pt x="218" y="0"/>
                  </a:lnTo>
                  <a:lnTo>
                    <a:pt x="218" y="0"/>
                  </a:lnTo>
                  <a:lnTo>
                    <a:pt x="240" y="0"/>
                  </a:lnTo>
                  <a:lnTo>
                    <a:pt x="262" y="4"/>
                  </a:lnTo>
                  <a:lnTo>
                    <a:pt x="282" y="8"/>
                  </a:lnTo>
                  <a:lnTo>
                    <a:pt x="302" y="16"/>
                  </a:lnTo>
                  <a:lnTo>
                    <a:pt x="322" y="26"/>
                  </a:lnTo>
                  <a:lnTo>
                    <a:pt x="340" y="36"/>
                  </a:lnTo>
                  <a:lnTo>
                    <a:pt x="356" y="48"/>
                  </a:lnTo>
                  <a:lnTo>
                    <a:pt x="372" y="62"/>
                  </a:lnTo>
                  <a:lnTo>
                    <a:pt x="386" y="78"/>
                  </a:lnTo>
                  <a:lnTo>
                    <a:pt x="398" y="94"/>
                  </a:lnTo>
                  <a:lnTo>
                    <a:pt x="408" y="112"/>
                  </a:lnTo>
                  <a:lnTo>
                    <a:pt x="418" y="132"/>
                  </a:lnTo>
                  <a:lnTo>
                    <a:pt x="426" y="152"/>
                  </a:lnTo>
                  <a:lnTo>
                    <a:pt x="430" y="172"/>
                  </a:lnTo>
                  <a:lnTo>
                    <a:pt x="434" y="194"/>
                  </a:lnTo>
                  <a:lnTo>
                    <a:pt x="434" y="216"/>
                  </a:lnTo>
                  <a:lnTo>
                    <a:pt x="434"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494" y="3505"/>
              <a:ext cx="428" cy="432"/>
            </a:xfrm>
            <a:custGeom>
              <a:avLst/>
              <a:gdLst>
                <a:gd name="T0" fmla="*/ 272 w 428"/>
                <a:gd name="T1" fmla="*/ 102 h 432"/>
                <a:gd name="T2" fmla="*/ 244 w 428"/>
                <a:gd name="T3" fmla="*/ 166 h 432"/>
                <a:gd name="T4" fmla="*/ 182 w 428"/>
                <a:gd name="T5" fmla="*/ 102 h 432"/>
                <a:gd name="T6" fmla="*/ 214 w 428"/>
                <a:gd name="T7" fmla="*/ 0 h 432"/>
                <a:gd name="T8" fmla="*/ 194 w 428"/>
                <a:gd name="T9" fmla="*/ 2 h 432"/>
                <a:gd name="T10" fmla="*/ 154 w 428"/>
                <a:gd name="T11" fmla="*/ 8 h 432"/>
                <a:gd name="T12" fmla="*/ 120 w 428"/>
                <a:gd name="T13" fmla="*/ 22 h 432"/>
                <a:gd name="T14" fmla="*/ 86 w 428"/>
                <a:gd name="T15" fmla="*/ 42 h 432"/>
                <a:gd name="T16" fmla="*/ 58 w 428"/>
                <a:gd name="T17" fmla="*/ 66 h 432"/>
                <a:gd name="T18" fmla="*/ 34 w 428"/>
                <a:gd name="T19" fmla="*/ 96 h 432"/>
                <a:gd name="T20" fmla="*/ 16 w 428"/>
                <a:gd name="T21" fmla="*/ 130 h 432"/>
                <a:gd name="T22" fmla="*/ 4 w 428"/>
                <a:gd name="T23" fmla="*/ 166 h 432"/>
                <a:gd name="T24" fmla="*/ 62 w 428"/>
                <a:gd name="T25" fmla="*/ 186 h 432"/>
                <a:gd name="T26" fmla="*/ 164 w 428"/>
                <a:gd name="T27" fmla="*/ 216 h 432"/>
                <a:gd name="T28" fmla="*/ 62 w 428"/>
                <a:gd name="T29" fmla="*/ 248 h 432"/>
                <a:gd name="T30" fmla="*/ 0 w 428"/>
                <a:gd name="T31" fmla="*/ 248 h 432"/>
                <a:gd name="T32" fmla="*/ 10 w 428"/>
                <a:gd name="T33" fmla="*/ 286 h 432"/>
                <a:gd name="T34" fmla="*/ 24 w 428"/>
                <a:gd name="T35" fmla="*/ 320 h 432"/>
                <a:gd name="T36" fmla="*/ 46 w 428"/>
                <a:gd name="T37" fmla="*/ 352 h 432"/>
                <a:gd name="T38" fmla="*/ 72 w 428"/>
                <a:gd name="T39" fmla="*/ 380 h 432"/>
                <a:gd name="T40" fmla="*/ 102 w 428"/>
                <a:gd name="T41" fmla="*/ 402 h 432"/>
                <a:gd name="T42" fmla="*/ 136 w 428"/>
                <a:gd name="T43" fmla="*/ 418 h 432"/>
                <a:gd name="T44" fmla="*/ 174 w 428"/>
                <a:gd name="T45" fmla="*/ 430 h 432"/>
                <a:gd name="T46" fmla="*/ 214 w 428"/>
                <a:gd name="T47" fmla="*/ 432 h 432"/>
                <a:gd name="T48" fmla="*/ 182 w 428"/>
                <a:gd name="T49" fmla="*/ 332 h 432"/>
                <a:gd name="T50" fmla="*/ 244 w 428"/>
                <a:gd name="T51" fmla="*/ 268 h 432"/>
                <a:gd name="T52" fmla="*/ 272 w 428"/>
                <a:gd name="T53" fmla="*/ 332 h 432"/>
                <a:gd name="T54" fmla="*/ 214 w 428"/>
                <a:gd name="T55" fmla="*/ 432 h 432"/>
                <a:gd name="T56" fmla="*/ 254 w 428"/>
                <a:gd name="T57" fmla="*/ 430 h 432"/>
                <a:gd name="T58" fmla="*/ 292 w 428"/>
                <a:gd name="T59" fmla="*/ 418 h 432"/>
                <a:gd name="T60" fmla="*/ 326 w 428"/>
                <a:gd name="T61" fmla="*/ 402 h 432"/>
                <a:gd name="T62" fmla="*/ 356 w 428"/>
                <a:gd name="T63" fmla="*/ 380 h 432"/>
                <a:gd name="T64" fmla="*/ 382 w 428"/>
                <a:gd name="T65" fmla="*/ 352 h 432"/>
                <a:gd name="T66" fmla="*/ 404 w 428"/>
                <a:gd name="T67" fmla="*/ 320 h 432"/>
                <a:gd name="T68" fmla="*/ 418 w 428"/>
                <a:gd name="T69" fmla="*/ 286 h 432"/>
                <a:gd name="T70" fmla="*/ 428 w 428"/>
                <a:gd name="T71" fmla="*/ 248 h 432"/>
                <a:gd name="T72" fmla="*/ 366 w 428"/>
                <a:gd name="T73" fmla="*/ 276 h 432"/>
                <a:gd name="T74" fmla="*/ 366 w 428"/>
                <a:gd name="T75" fmla="*/ 158 h 432"/>
                <a:gd name="T76" fmla="*/ 428 w 428"/>
                <a:gd name="T77" fmla="*/ 186 h 432"/>
                <a:gd name="T78" fmla="*/ 424 w 428"/>
                <a:gd name="T79" fmla="*/ 166 h 432"/>
                <a:gd name="T80" fmla="*/ 412 w 428"/>
                <a:gd name="T81" fmla="*/ 130 h 432"/>
                <a:gd name="T82" fmla="*/ 394 w 428"/>
                <a:gd name="T83" fmla="*/ 96 h 432"/>
                <a:gd name="T84" fmla="*/ 370 w 428"/>
                <a:gd name="T85" fmla="*/ 66 h 432"/>
                <a:gd name="T86" fmla="*/ 342 w 428"/>
                <a:gd name="T87" fmla="*/ 42 h 432"/>
                <a:gd name="T88" fmla="*/ 308 w 428"/>
                <a:gd name="T89" fmla="*/ 22 h 432"/>
                <a:gd name="T90" fmla="*/ 272 w 428"/>
                <a:gd name="T91" fmla="*/ 8 h 432"/>
                <a:gd name="T92" fmla="*/ 234 w 428"/>
                <a:gd name="T93" fmla="*/ 2 h 432"/>
                <a:gd name="T94" fmla="*/ 214 w 428"/>
                <a:gd name="T95"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2">
                  <a:moveTo>
                    <a:pt x="214" y="0"/>
                  </a:moveTo>
                  <a:lnTo>
                    <a:pt x="272" y="102"/>
                  </a:lnTo>
                  <a:lnTo>
                    <a:pt x="244" y="102"/>
                  </a:lnTo>
                  <a:lnTo>
                    <a:pt x="244" y="166"/>
                  </a:lnTo>
                  <a:lnTo>
                    <a:pt x="182" y="166"/>
                  </a:lnTo>
                  <a:lnTo>
                    <a:pt x="182" y="102"/>
                  </a:lnTo>
                  <a:lnTo>
                    <a:pt x="154" y="102"/>
                  </a:lnTo>
                  <a:lnTo>
                    <a:pt x="214" y="0"/>
                  </a:lnTo>
                  <a:lnTo>
                    <a:pt x="214" y="0"/>
                  </a:lnTo>
                  <a:lnTo>
                    <a:pt x="194" y="2"/>
                  </a:lnTo>
                  <a:lnTo>
                    <a:pt x="174" y="4"/>
                  </a:lnTo>
                  <a:lnTo>
                    <a:pt x="154" y="8"/>
                  </a:lnTo>
                  <a:lnTo>
                    <a:pt x="136" y="14"/>
                  </a:lnTo>
                  <a:lnTo>
                    <a:pt x="120" y="22"/>
                  </a:lnTo>
                  <a:lnTo>
                    <a:pt x="102" y="32"/>
                  </a:lnTo>
                  <a:lnTo>
                    <a:pt x="86" y="42"/>
                  </a:lnTo>
                  <a:lnTo>
                    <a:pt x="72" y="54"/>
                  </a:lnTo>
                  <a:lnTo>
                    <a:pt x="58" y="66"/>
                  </a:lnTo>
                  <a:lnTo>
                    <a:pt x="46" y="82"/>
                  </a:lnTo>
                  <a:lnTo>
                    <a:pt x="34" y="96"/>
                  </a:lnTo>
                  <a:lnTo>
                    <a:pt x="24" y="112"/>
                  </a:lnTo>
                  <a:lnTo>
                    <a:pt x="16" y="130"/>
                  </a:lnTo>
                  <a:lnTo>
                    <a:pt x="10" y="148"/>
                  </a:lnTo>
                  <a:lnTo>
                    <a:pt x="4" y="166"/>
                  </a:lnTo>
                  <a:lnTo>
                    <a:pt x="0" y="186"/>
                  </a:lnTo>
                  <a:lnTo>
                    <a:pt x="62" y="186"/>
                  </a:lnTo>
                  <a:lnTo>
                    <a:pt x="62" y="158"/>
                  </a:lnTo>
                  <a:lnTo>
                    <a:pt x="164" y="216"/>
                  </a:lnTo>
                  <a:lnTo>
                    <a:pt x="62" y="276"/>
                  </a:lnTo>
                  <a:lnTo>
                    <a:pt x="62" y="248"/>
                  </a:lnTo>
                  <a:lnTo>
                    <a:pt x="0" y="248"/>
                  </a:lnTo>
                  <a:lnTo>
                    <a:pt x="0" y="248"/>
                  </a:lnTo>
                  <a:lnTo>
                    <a:pt x="4" y="268"/>
                  </a:lnTo>
                  <a:lnTo>
                    <a:pt x="10" y="286"/>
                  </a:lnTo>
                  <a:lnTo>
                    <a:pt x="16" y="304"/>
                  </a:lnTo>
                  <a:lnTo>
                    <a:pt x="24" y="320"/>
                  </a:lnTo>
                  <a:lnTo>
                    <a:pt x="34" y="338"/>
                  </a:lnTo>
                  <a:lnTo>
                    <a:pt x="46" y="352"/>
                  </a:lnTo>
                  <a:lnTo>
                    <a:pt x="58" y="366"/>
                  </a:lnTo>
                  <a:lnTo>
                    <a:pt x="72" y="380"/>
                  </a:lnTo>
                  <a:lnTo>
                    <a:pt x="86" y="392"/>
                  </a:lnTo>
                  <a:lnTo>
                    <a:pt x="102" y="402"/>
                  </a:lnTo>
                  <a:lnTo>
                    <a:pt x="120" y="412"/>
                  </a:lnTo>
                  <a:lnTo>
                    <a:pt x="136" y="418"/>
                  </a:lnTo>
                  <a:lnTo>
                    <a:pt x="154" y="424"/>
                  </a:lnTo>
                  <a:lnTo>
                    <a:pt x="174" y="430"/>
                  </a:lnTo>
                  <a:lnTo>
                    <a:pt x="194" y="432"/>
                  </a:lnTo>
                  <a:lnTo>
                    <a:pt x="214" y="432"/>
                  </a:lnTo>
                  <a:lnTo>
                    <a:pt x="154" y="332"/>
                  </a:lnTo>
                  <a:lnTo>
                    <a:pt x="182" y="332"/>
                  </a:lnTo>
                  <a:lnTo>
                    <a:pt x="182" y="268"/>
                  </a:lnTo>
                  <a:lnTo>
                    <a:pt x="244" y="268"/>
                  </a:lnTo>
                  <a:lnTo>
                    <a:pt x="244" y="332"/>
                  </a:lnTo>
                  <a:lnTo>
                    <a:pt x="272" y="332"/>
                  </a:lnTo>
                  <a:lnTo>
                    <a:pt x="214" y="432"/>
                  </a:lnTo>
                  <a:lnTo>
                    <a:pt x="214" y="432"/>
                  </a:lnTo>
                  <a:lnTo>
                    <a:pt x="234" y="432"/>
                  </a:lnTo>
                  <a:lnTo>
                    <a:pt x="254" y="430"/>
                  </a:lnTo>
                  <a:lnTo>
                    <a:pt x="272" y="424"/>
                  </a:lnTo>
                  <a:lnTo>
                    <a:pt x="292" y="418"/>
                  </a:lnTo>
                  <a:lnTo>
                    <a:pt x="308" y="412"/>
                  </a:lnTo>
                  <a:lnTo>
                    <a:pt x="326" y="402"/>
                  </a:lnTo>
                  <a:lnTo>
                    <a:pt x="342" y="392"/>
                  </a:lnTo>
                  <a:lnTo>
                    <a:pt x="356" y="380"/>
                  </a:lnTo>
                  <a:lnTo>
                    <a:pt x="370" y="366"/>
                  </a:lnTo>
                  <a:lnTo>
                    <a:pt x="382" y="352"/>
                  </a:lnTo>
                  <a:lnTo>
                    <a:pt x="394" y="338"/>
                  </a:lnTo>
                  <a:lnTo>
                    <a:pt x="404" y="320"/>
                  </a:lnTo>
                  <a:lnTo>
                    <a:pt x="412" y="304"/>
                  </a:lnTo>
                  <a:lnTo>
                    <a:pt x="418" y="286"/>
                  </a:lnTo>
                  <a:lnTo>
                    <a:pt x="424" y="268"/>
                  </a:lnTo>
                  <a:lnTo>
                    <a:pt x="428" y="248"/>
                  </a:lnTo>
                  <a:lnTo>
                    <a:pt x="366" y="248"/>
                  </a:lnTo>
                  <a:lnTo>
                    <a:pt x="366" y="276"/>
                  </a:lnTo>
                  <a:lnTo>
                    <a:pt x="264" y="216"/>
                  </a:lnTo>
                  <a:lnTo>
                    <a:pt x="366" y="158"/>
                  </a:lnTo>
                  <a:lnTo>
                    <a:pt x="366" y="186"/>
                  </a:lnTo>
                  <a:lnTo>
                    <a:pt x="428" y="186"/>
                  </a:lnTo>
                  <a:lnTo>
                    <a:pt x="428" y="186"/>
                  </a:lnTo>
                  <a:lnTo>
                    <a:pt x="424" y="166"/>
                  </a:lnTo>
                  <a:lnTo>
                    <a:pt x="418" y="148"/>
                  </a:lnTo>
                  <a:lnTo>
                    <a:pt x="412" y="130"/>
                  </a:lnTo>
                  <a:lnTo>
                    <a:pt x="404" y="112"/>
                  </a:lnTo>
                  <a:lnTo>
                    <a:pt x="394" y="96"/>
                  </a:lnTo>
                  <a:lnTo>
                    <a:pt x="382" y="82"/>
                  </a:lnTo>
                  <a:lnTo>
                    <a:pt x="370" y="66"/>
                  </a:lnTo>
                  <a:lnTo>
                    <a:pt x="356" y="54"/>
                  </a:lnTo>
                  <a:lnTo>
                    <a:pt x="342" y="42"/>
                  </a:lnTo>
                  <a:lnTo>
                    <a:pt x="326" y="32"/>
                  </a:lnTo>
                  <a:lnTo>
                    <a:pt x="308" y="22"/>
                  </a:lnTo>
                  <a:lnTo>
                    <a:pt x="292" y="14"/>
                  </a:lnTo>
                  <a:lnTo>
                    <a:pt x="272" y="8"/>
                  </a:lnTo>
                  <a:lnTo>
                    <a:pt x="254" y="4"/>
                  </a:lnTo>
                  <a:lnTo>
                    <a:pt x="234" y="2"/>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490" y="1963"/>
              <a:ext cx="434" cy="434"/>
            </a:xfrm>
            <a:custGeom>
              <a:avLst/>
              <a:gdLst>
                <a:gd name="T0" fmla="*/ 434 w 434"/>
                <a:gd name="T1" fmla="*/ 216 h 434"/>
                <a:gd name="T2" fmla="*/ 430 w 434"/>
                <a:gd name="T3" fmla="*/ 260 h 434"/>
                <a:gd name="T4" fmla="*/ 418 w 434"/>
                <a:gd name="T5" fmla="*/ 300 h 434"/>
                <a:gd name="T6" fmla="*/ 398 w 434"/>
                <a:gd name="T7" fmla="*/ 338 h 434"/>
                <a:gd name="T8" fmla="*/ 372 w 434"/>
                <a:gd name="T9" fmla="*/ 370 h 434"/>
                <a:gd name="T10" fmla="*/ 340 w 434"/>
                <a:gd name="T11" fmla="*/ 396 h 434"/>
                <a:gd name="T12" fmla="*/ 302 w 434"/>
                <a:gd name="T13" fmla="*/ 416 h 434"/>
                <a:gd name="T14" fmla="*/ 262 w 434"/>
                <a:gd name="T15" fmla="*/ 428 h 434"/>
                <a:gd name="T16" fmla="*/ 218 w 434"/>
                <a:gd name="T17" fmla="*/ 434 h 434"/>
                <a:gd name="T18" fmla="*/ 196 w 434"/>
                <a:gd name="T19" fmla="*/ 432 h 434"/>
                <a:gd name="T20" fmla="*/ 154 w 434"/>
                <a:gd name="T21" fmla="*/ 424 h 434"/>
                <a:gd name="T22" fmla="*/ 114 w 434"/>
                <a:gd name="T23" fmla="*/ 408 h 434"/>
                <a:gd name="T24" fmla="*/ 80 w 434"/>
                <a:gd name="T25" fmla="*/ 384 h 434"/>
                <a:gd name="T26" fmla="*/ 50 w 434"/>
                <a:gd name="T27" fmla="*/ 354 h 434"/>
                <a:gd name="T28" fmla="*/ 28 w 434"/>
                <a:gd name="T29" fmla="*/ 320 h 434"/>
                <a:gd name="T30" fmla="*/ 10 w 434"/>
                <a:gd name="T31" fmla="*/ 280 h 434"/>
                <a:gd name="T32" fmla="*/ 2 w 434"/>
                <a:gd name="T33" fmla="*/ 238 h 434"/>
                <a:gd name="T34" fmla="*/ 0 w 434"/>
                <a:gd name="T35" fmla="*/ 216 h 434"/>
                <a:gd name="T36" fmla="*/ 6 w 434"/>
                <a:gd name="T37" fmla="*/ 172 h 434"/>
                <a:gd name="T38" fmla="*/ 18 w 434"/>
                <a:gd name="T39" fmla="*/ 132 h 434"/>
                <a:gd name="T40" fmla="*/ 38 w 434"/>
                <a:gd name="T41" fmla="*/ 96 h 434"/>
                <a:gd name="T42" fmla="*/ 64 w 434"/>
                <a:gd name="T43" fmla="*/ 62 h 434"/>
                <a:gd name="T44" fmla="*/ 96 w 434"/>
                <a:gd name="T45" fmla="*/ 36 h 434"/>
                <a:gd name="T46" fmla="*/ 134 w 434"/>
                <a:gd name="T47" fmla="*/ 16 h 434"/>
                <a:gd name="T48" fmla="*/ 174 w 434"/>
                <a:gd name="T49" fmla="*/ 4 h 434"/>
                <a:gd name="T50" fmla="*/ 218 w 434"/>
                <a:gd name="T51" fmla="*/ 0 h 434"/>
                <a:gd name="T52" fmla="*/ 240 w 434"/>
                <a:gd name="T53" fmla="*/ 0 h 434"/>
                <a:gd name="T54" fmla="*/ 282 w 434"/>
                <a:gd name="T55" fmla="*/ 10 h 434"/>
                <a:gd name="T56" fmla="*/ 322 w 434"/>
                <a:gd name="T57" fmla="*/ 26 h 434"/>
                <a:gd name="T58" fmla="*/ 356 w 434"/>
                <a:gd name="T59" fmla="*/ 48 h 434"/>
                <a:gd name="T60" fmla="*/ 386 w 434"/>
                <a:gd name="T61" fmla="*/ 78 h 434"/>
                <a:gd name="T62" fmla="*/ 408 w 434"/>
                <a:gd name="T63" fmla="*/ 112 h 434"/>
                <a:gd name="T64" fmla="*/ 426 w 434"/>
                <a:gd name="T65" fmla="*/ 152 h 434"/>
                <a:gd name="T66" fmla="*/ 434 w 434"/>
                <a:gd name="T67" fmla="*/ 194 h 434"/>
                <a:gd name="T68" fmla="*/ 434 w 434"/>
                <a:gd name="T69" fmla="*/ 2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4">
                  <a:moveTo>
                    <a:pt x="434" y="216"/>
                  </a:moveTo>
                  <a:lnTo>
                    <a:pt x="434" y="216"/>
                  </a:lnTo>
                  <a:lnTo>
                    <a:pt x="434" y="238"/>
                  </a:lnTo>
                  <a:lnTo>
                    <a:pt x="430" y="260"/>
                  </a:lnTo>
                  <a:lnTo>
                    <a:pt x="426" y="280"/>
                  </a:lnTo>
                  <a:lnTo>
                    <a:pt x="418" y="300"/>
                  </a:lnTo>
                  <a:lnTo>
                    <a:pt x="408" y="320"/>
                  </a:lnTo>
                  <a:lnTo>
                    <a:pt x="398" y="338"/>
                  </a:lnTo>
                  <a:lnTo>
                    <a:pt x="386" y="354"/>
                  </a:lnTo>
                  <a:lnTo>
                    <a:pt x="372" y="370"/>
                  </a:lnTo>
                  <a:lnTo>
                    <a:pt x="356" y="384"/>
                  </a:lnTo>
                  <a:lnTo>
                    <a:pt x="340" y="396"/>
                  </a:lnTo>
                  <a:lnTo>
                    <a:pt x="322" y="408"/>
                  </a:lnTo>
                  <a:lnTo>
                    <a:pt x="302" y="416"/>
                  </a:lnTo>
                  <a:lnTo>
                    <a:pt x="282" y="424"/>
                  </a:lnTo>
                  <a:lnTo>
                    <a:pt x="262" y="428"/>
                  </a:lnTo>
                  <a:lnTo>
                    <a:pt x="240" y="432"/>
                  </a:lnTo>
                  <a:lnTo>
                    <a:pt x="218" y="434"/>
                  </a:lnTo>
                  <a:lnTo>
                    <a:pt x="218" y="434"/>
                  </a:lnTo>
                  <a:lnTo>
                    <a:pt x="196" y="432"/>
                  </a:lnTo>
                  <a:lnTo>
                    <a:pt x="174" y="428"/>
                  </a:lnTo>
                  <a:lnTo>
                    <a:pt x="154" y="424"/>
                  </a:lnTo>
                  <a:lnTo>
                    <a:pt x="134" y="416"/>
                  </a:lnTo>
                  <a:lnTo>
                    <a:pt x="114" y="408"/>
                  </a:lnTo>
                  <a:lnTo>
                    <a:pt x="96" y="396"/>
                  </a:lnTo>
                  <a:lnTo>
                    <a:pt x="80" y="384"/>
                  </a:lnTo>
                  <a:lnTo>
                    <a:pt x="64" y="370"/>
                  </a:lnTo>
                  <a:lnTo>
                    <a:pt x="50" y="354"/>
                  </a:lnTo>
                  <a:lnTo>
                    <a:pt x="38" y="338"/>
                  </a:lnTo>
                  <a:lnTo>
                    <a:pt x="28" y="320"/>
                  </a:lnTo>
                  <a:lnTo>
                    <a:pt x="18" y="300"/>
                  </a:lnTo>
                  <a:lnTo>
                    <a:pt x="10" y="280"/>
                  </a:lnTo>
                  <a:lnTo>
                    <a:pt x="6" y="260"/>
                  </a:lnTo>
                  <a:lnTo>
                    <a:pt x="2" y="238"/>
                  </a:lnTo>
                  <a:lnTo>
                    <a:pt x="0" y="216"/>
                  </a:lnTo>
                  <a:lnTo>
                    <a:pt x="0" y="216"/>
                  </a:lnTo>
                  <a:lnTo>
                    <a:pt x="2" y="194"/>
                  </a:lnTo>
                  <a:lnTo>
                    <a:pt x="6" y="172"/>
                  </a:lnTo>
                  <a:lnTo>
                    <a:pt x="10" y="152"/>
                  </a:lnTo>
                  <a:lnTo>
                    <a:pt x="18" y="132"/>
                  </a:lnTo>
                  <a:lnTo>
                    <a:pt x="28" y="112"/>
                  </a:lnTo>
                  <a:lnTo>
                    <a:pt x="38" y="96"/>
                  </a:lnTo>
                  <a:lnTo>
                    <a:pt x="50" y="78"/>
                  </a:lnTo>
                  <a:lnTo>
                    <a:pt x="64" y="62"/>
                  </a:lnTo>
                  <a:lnTo>
                    <a:pt x="80" y="48"/>
                  </a:lnTo>
                  <a:lnTo>
                    <a:pt x="96" y="36"/>
                  </a:lnTo>
                  <a:lnTo>
                    <a:pt x="114" y="26"/>
                  </a:lnTo>
                  <a:lnTo>
                    <a:pt x="134" y="16"/>
                  </a:lnTo>
                  <a:lnTo>
                    <a:pt x="154" y="10"/>
                  </a:lnTo>
                  <a:lnTo>
                    <a:pt x="174" y="4"/>
                  </a:lnTo>
                  <a:lnTo>
                    <a:pt x="196" y="0"/>
                  </a:lnTo>
                  <a:lnTo>
                    <a:pt x="218" y="0"/>
                  </a:lnTo>
                  <a:lnTo>
                    <a:pt x="218" y="0"/>
                  </a:lnTo>
                  <a:lnTo>
                    <a:pt x="240" y="0"/>
                  </a:lnTo>
                  <a:lnTo>
                    <a:pt x="262" y="4"/>
                  </a:lnTo>
                  <a:lnTo>
                    <a:pt x="282" y="10"/>
                  </a:lnTo>
                  <a:lnTo>
                    <a:pt x="302" y="16"/>
                  </a:lnTo>
                  <a:lnTo>
                    <a:pt x="322" y="26"/>
                  </a:lnTo>
                  <a:lnTo>
                    <a:pt x="340" y="36"/>
                  </a:lnTo>
                  <a:lnTo>
                    <a:pt x="356" y="48"/>
                  </a:lnTo>
                  <a:lnTo>
                    <a:pt x="372" y="62"/>
                  </a:lnTo>
                  <a:lnTo>
                    <a:pt x="386" y="78"/>
                  </a:lnTo>
                  <a:lnTo>
                    <a:pt x="398" y="96"/>
                  </a:lnTo>
                  <a:lnTo>
                    <a:pt x="408" y="112"/>
                  </a:lnTo>
                  <a:lnTo>
                    <a:pt x="418" y="132"/>
                  </a:lnTo>
                  <a:lnTo>
                    <a:pt x="426" y="152"/>
                  </a:lnTo>
                  <a:lnTo>
                    <a:pt x="430" y="172"/>
                  </a:lnTo>
                  <a:lnTo>
                    <a:pt x="434" y="194"/>
                  </a:lnTo>
                  <a:lnTo>
                    <a:pt x="434" y="216"/>
                  </a:lnTo>
                  <a:lnTo>
                    <a:pt x="434"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4494" y="1963"/>
              <a:ext cx="428" cy="434"/>
            </a:xfrm>
            <a:custGeom>
              <a:avLst/>
              <a:gdLst>
                <a:gd name="T0" fmla="*/ 272 w 428"/>
                <a:gd name="T1" fmla="*/ 102 h 434"/>
                <a:gd name="T2" fmla="*/ 244 w 428"/>
                <a:gd name="T3" fmla="*/ 166 h 434"/>
                <a:gd name="T4" fmla="*/ 182 w 428"/>
                <a:gd name="T5" fmla="*/ 102 h 434"/>
                <a:gd name="T6" fmla="*/ 214 w 428"/>
                <a:gd name="T7" fmla="*/ 0 h 434"/>
                <a:gd name="T8" fmla="*/ 194 w 428"/>
                <a:gd name="T9" fmla="*/ 2 h 434"/>
                <a:gd name="T10" fmla="*/ 154 w 428"/>
                <a:gd name="T11" fmla="*/ 10 h 434"/>
                <a:gd name="T12" fmla="*/ 120 w 428"/>
                <a:gd name="T13" fmla="*/ 22 h 434"/>
                <a:gd name="T14" fmla="*/ 86 w 428"/>
                <a:gd name="T15" fmla="*/ 42 h 434"/>
                <a:gd name="T16" fmla="*/ 58 w 428"/>
                <a:gd name="T17" fmla="*/ 68 h 434"/>
                <a:gd name="T18" fmla="*/ 34 w 428"/>
                <a:gd name="T19" fmla="*/ 96 h 434"/>
                <a:gd name="T20" fmla="*/ 16 w 428"/>
                <a:gd name="T21" fmla="*/ 130 h 434"/>
                <a:gd name="T22" fmla="*/ 4 w 428"/>
                <a:gd name="T23" fmla="*/ 166 h 434"/>
                <a:gd name="T24" fmla="*/ 62 w 428"/>
                <a:gd name="T25" fmla="*/ 186 h 434"/>
                <a:gd name="T26" fmla="*/ 164 w 428"/>
                <a:gd name="T27" fmla="*/ 218 h 434"/>
                <a:gd name="T28" fmla="*/ 62 w 428"/>
                <a:gd name="T29" fmla="*/ 248 h 434"/>
                <a:gd name="T30" fmla="*/ 0 w 428"/>
                <a:gd name="T31" fmla="*/ 248 h 434"/>
                <a:gd name="T32" fmla="*/ 10 w 428"/>
                <a:gd name="T33" fmla="*/ 286 h 434"/>
                <a:gd name="T34" fmla="*/ 24 w 428"/>
                <a:gd name="T35" fmla="*/ 322 h 434"/>
                <a:gd name="T36" fmla="*/ 46 w 428"/>
                <a:gd name="T37" fmla="*/ 352 h 434"/>
                <a:gd name="T38" fmla="*/ 72 w 428"/>
                <a:gd name="T39" fmla="*/ 380 h 434"/>
                <a:gd name="T40" fmla="*/ 102 w 428"/>
                <a:gd name="T41" fmla="*/ 402 h 434"/>
                <a:gd name="T42" fmla="*/ 136 w 428"/>
                <a:gd name="T43" fmla="*/ 420 h 434"/>
                <a:gd name="T44" fmla="*/ 174 w 428"/>
                <a:gd name="T45" fmla="*/ 430 h 434"/>
                <a:gd name="T46" fmla="*/ 214 w 428"/>
                <a:gd name="T47" fmla="*/ 434 h 434"/>
                <a:gd name="T48" fmla="*/ 182 w 428"/>
                <a:gd name="T49" fmla="*/ 332 h 434"/>
                <a:gd name="T50" fmla="*/ 244 w 428"/>
                <a:gd name="T51" fmla="*/ 268 h 434"/>
                <a:gd name="T52" fmla="*/ 272 w 428"/>
                <a:gd name="T53" fmla="*/ 332 h 434"/>
                <a:gd name="T54" fmla="*/ 214 w 428"/>
                <a:gd name="T55" fmla="*/ 434 h 434"/>
                <a:gd name="T56" fmla="*/ 254 w 428"/>
                <a:gd name="T57" fmla="*/ 430 h 434"/>
                <a:gd name="T58" fmla="*/ 292 w 428"/>
                <a:gd name="T59" fmla="*/ 420 h 434"/>
                <a:gd name="T60" fmla="*/ 326 w 428"/>
                <a:gd name="T61" fmla="*/ 402 h 434"/>
                <a:gd name="T62" fmla="*/ 356 w 428"/>
                <a:gd name="T63" fmla="*/ 380 h 434"/>
                <a:gd name="T64" fmla="*/ 382 w 428"/>
                <a:gd name="T65" fmla="*/ 352 h 434"/>
                <a:gd name="T66" fmla="*/ 404 w 428"/>
                <a:gd name="T67" fmla="*/ 322 h 434"/>
                <a:gd name="T68" fmla="*/ 418 w 428"/>
                <a:gd name="T69" fmla="*/ 286 h 434"/>
                <a:gd name="T70" fmla="*/ 428 w 428"/>
                <a:gd name="T71" fmla="*/ 248 h 434"/>
                <a:gd name="T72" fmla="*/ 366 w 428"/>
                <a:gd name="T73" fmla="*/ 276 h 434"/>
                <a:gd name="T74" fmla="*/ 366 w 428"/>
                <a:gd name="T75" fmla="*/ 158 h 434"/>
                <a:gd name="T76" fmla="*/ 428 w 428"/>
                <a:gd name="T77" fmla="*/ 186 h 434"/>
                <a:gd name="T78" fmla="*/ 424 w 428"/>
                <a:gd name="T79" fmla="*/ 166 h 434"/>
                <a:gd name="T80" fmla="*/ 412 w 428"/>
                <a:gd name="T81" fmla="*/ 130 h 434"/>
                <a:gd name="T82" fmla="*/ 394 w 428"/>
                <a:gd name="T83" fmla="*/ 96 h 434"/>
                <a:gd name="T84" fmla="*/ 370 w 428"/>
                <a:gd name="T85" fmla="*/ 68 h 434"/>
                <a:gd name="T86" fmla="*/ 342 w 428"/>
                <a:gd name="T87" fmla="*/ 42 h 434"/>
                <a:gd name="T88" fmla="*/ 308 w 428"/>
                <a:gd name="T89" fmla="*/ 22 h 434"/>
                <a:gd name="T90" fmla="*/ 272 w 428"/>
                <a:gd name="T91" fmla="*/ 10 h 434"/>
                <a:gd name="T92" fmla="*/ 234 w 428"/>
                <a:gd name="T93" fmla="*/ 2 h 434"/>
                <a:gd name="T94" fmla="*/ 214 w 428"/>
                <a:gd name="T95"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4">
                  <a:moveTo>
                    <a:pt x="214" y="0"/>
                  </a:moveTo>
                  <a:lnTo>
                    <a:pt x="272" y="102"/>
                  </a:lnTo>
                  <a:lnTo>
                    <a:pt x="244" y="102"/>
                  </a:lnTo>
                  <a:lnTo>
                    <a:pt x="244" y="166"/>
                  </a:lnTo>
                  <a:lnTo>
                    <a:pt x="182" y="166"/>
                  </a:lnTo>
                  <a:lnTo>
                    <a:pt x="182" y="102"/>
                  </a:lnTo>
                  <a:lnTo>
                    <a:pt x="154" y="102"/>
                  </a:lnTo>
                  <a:lnTo>
                    <a:pt x="214" y="0"/>
                  </a:lnTo>
                  <a:lnTo>
                    <a:pt x="214" y="0"/>
                  </a:lnTo>
                  <a:lnTo>
                    <a:pt x="194" y="2"/>
                  </a:lnTo>
                  <a:lnTo>
                    <a:pt x="174" y="4"/>
                  </a:lnTo>
                  <a:lnTo>
                    <a:pt x="154" y="10"/>
                  </a:lnTo>
                  <a:lnTo>
                    <a:pt x="136" y="16"/>
                  </a:lnTo>
                  <a:lnTo>
                    <a:pt x="120" y="22"/>
                  </a:lnTo>
                  <a:lnTo>
                    <a:pt x="102" y="32"/>
                  </a:lnTo>
                  <a:lnTo>
                    <a:pt x="86" y="42"/>
                  </a:lnTo>
                  <a:lnTo>
                    <a:pt x="72" y="54"/>
                  </a:lnTo>
                  <a:lnTo>
                    <a:pt x="58" y="68"/>
                  </a:lnTo>
                  <a:lnTo>
                    <a:pt x="46" y="82"/>
                  </a:lnTo>
                  <a:lnTo>
                    <a:pt x="34" y="96"/>
                  </a:lnTo>
                  <a:lnTo>
                    <a:pt x="24" y="112"/>
                  </a:lnTo>
                  <a:lnTo>
                    <a:pt x="16" y="130"/>
                  </a:lnTo>
                  <a:lnTo>
                    <a:pt x="10" y="148"/>
                  </a:lnTo>
                  <a:lnTo>
                    <a:pt x="4" y="166"/>
                  </a:lnTo>
                  <a:lnTo>
                    <a:pt x="0" y="186"/>
                  </a:lnTo>
                  <a:lnTo>
                    <a:pt x="62" y="186"/>
                  </a:lnTo>
                  <a:lnTo>
                    <a:pt x="62" y="158"/>
                  </a:lnTo>
                  <a:lnTo>
                    <a:pt x="164" y="218"/>
                  </a:lnTo>
                  <a:lnTo>
                    <a:pt x="62" y="276"/>
                  </a:lnTo>
                  <a:lnTo>
                    <a:pt x="62" y="248"/>
                  </a:lnTo>
                  <a:lnTo>
                    <a:pt x="0" y="248"/>
                  </a:lnTo>
                  <a:lnTo>
                    <a:pt x="0" y="248"/>
                  </a:lnTo>
                  <a:lnTo>
                    <a:pt x="4" y="268"/>
                  </a:lnTo>
                  <a:lnTo>
                    <a:pt x="10" y="286"/>
                  </a:lnTo>
                  <a:lnTo>
                    <a:pt x="16" y="304"/>
                  </a:lnTo>
                  <a:lnTo>
                    <a:pt x="24" y="322"/>
                  </a:lnTo>
                  <a:lnTo>
                    <a:pt x="34" y="338"/>
                  </a:lnTo>
                  <a:lnTo>
                    <a:pt x="46" y="352"/>
                  </a:lnTo>
                  <a:lnTo>
                    <a:pt x="58" y="366"/>
                  </a:lnTo>
                  <a:lnTo>
                    <a:pt x="72" y="380"/>
                  </a:lnTo>
                  <a:lnTo>
                    <a:pt x="86" y="392"/>
                  </a:lnTo>
                  <a:lnTo>
                    <a:pt x="102" y="402"/>
                  </a:lnTo>
                  <a:lnTo>
                    <a:pt x="120" y="412"/>
                  </a:lnTo>
                  <a:lnTo>
                    <a:pt x="136" y="420"/>
                  </a:lnTo>
                  <a:lnTo>
                    <a:pt x="154" y="426"/>
                  </a:lnTo>
                  <a:lnTo>
                    <a:pt x="174" y="430"/>
                  </a:lnTo>
                  <a:lnTo>
                    <a:pt x="194" y="432"/>
                  </a:lnTo>
                  <a:lnTo>
                    <a:pt x="214" y="434"/>
                  </a:lnTo>
                  <a:lnTo>
                    <a:pt x="154" y="332"/>
                  </a:lnTo>
                  <a:lnTo>
                    <a:pt x="182" y="332"/>
                  </a:lnTo>
                  <a:lnTo>
                    <a:pt x="182" y="268"/>
                  </a:lnTo>
                  <a:lnTo>
                    <a:pt x="244" y="268"/>
                  </a:lnTo>
                  <a:lnTo>
                    <a:pt x="244" y="332"/>
                  </a:lnTo>
                  <a:lnTo>
                    <a:pt x="272" y="332"/>
                  </a:lnTo>
                  <a:lnTo>
                    <a:pt x="214" y="434"/>
                  </a:lnTo>
                  <a:lnTo>
                    <a:pt x="214" y="434"/>
                  </a:lnTo>
                  <a:lnTo>
                    <a:pt x="234" y="432"/>
                  </a:lnTo>
                  <a:lnTo>
                    <a:pt x="254" y="430"/>
                  </a:lnTo>
                  <a:lnTo>
                    <a:pt x="272" y="426"/>
                  </a:lnTo>
                  <a:lnTo>
                    <a:pt x="292" y="420"/>
                  </a:lnTo>
                  <a:lnTo>
                    <a:pt x="308" y="412"/>
                  </a:lnTo>
                  <a:lnTo>
                    <a:pt x="326" y="402"/>
                  </a:lnTo>
                  <a:lnTo>
                    <a:pt x="342" y="392"/>
                  </a:lnTo>
                  <a:lnTo>
                    <a:pt x="356" y="380"/>
                  </a:lnTo>
                  <a:lnTo>
                    <a:pt x="370" y="366"/>
                  </a:lnTo>
                  <a:lnTo>
                    <a:pt x="382" y="352"/>
                  </a:lnTo>
                  <a:lnTo>
                    <a:pt x="394" y="338"/>
                  </a:lnTo>
                  <a:lnTo>
                    <a:pt x="404" y="322"/>
                  </a:lnTo>
                  <a:lnTo>
                    <a:pt x="412" y="304"/>
                  </a:lnTo>
                  <a:lnTo>
                    <a:pt x="418" y="286"/>
                  </a:lnTo>
                  <a:lnTo>
                    <a:pt x="424" y="268"/>
                  </a:lnTo>
                  <a:lnTo>
                    <a:pt x="428" y="248"/>
                  </a:lnTo>
                  <a:lnTo>
                    <a:pt x="366" y="248"/>
                  </a:lnTo>
                  <a:lnTo>
                    <a:pt x="366" y="276"/>
                  </a:lnTo>
                  <a:lnTo>
                    <a:pt x="264" y="218"/>
                  </a:lnTo>
                  <a:lnTo>
                    <a:pt x="366" y="158"/>
                  </a:lnTo>
                  <a:lnTo>
                    <a:pt x="366" y="186"/>
                  </a:lnTo>
                  <a:lnTo>
                    <a:pt x="428" y="186"/>
                  </a:lnTo>
                  <a:lnTo>
                    <a:pt x="428" y="186"/>
                  </a:lnTo>
                  <a:lnTo>
                    <a:pt x="424" y="166"/>
                  </a:lnTo>
                  <a:lnTo>
                    <a:pt x="418" y="148"/>
                  </a:lnTo>
                  <a:lnTo>
                    <a:pt x="412" y="130"/>
                  </a:lnTo>
                  <a:lnTo>
                    <a:pt x="404" y="112"/>
                  </a:lnTo>
                  <a:lnTo>
                    <a:pt x="394" y="96"/>
                  </a:lnTo>
                  <a:lnTo>
                    <a:pt x="382" y="82"/>
                  </a:lnTo>
                  <a:lnTo>
                    <a:pt x="370" y="68"/>
                  </a:lnTo>
                  <a:lnTo>
                    <a:pt x="356" y="54"/>
                  </a:lnTo>
                  <a:lnTo>
                    <a:pt x="342" y="42"/>
                  </a:lnTo>
                  <a:lnTo>
                    <a:pt x="326" y="32"/>
                  </a:lnTo>
                  <a:lnTo>
                    <a:pt x="308" y="22"/>
                  </a:lnTo>
                  <a:lnTo>
                    <a:pt x="292" y="16"/>
                  </a:lnTo>
                  <a:lnTo>
                    <a:pt x="272" y="10"/>
                  </a:lnTo>
                  <a:lnTo>
                    <a:pt x="254" y="4"/>
                  </a:lnTo>
                  <a:lnTo>
                    <a:pt x="234" y="2"/>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3918" y="2733"/>
              <a:ext cx="434" cy="434"/>
            </a:xfrm>
            <a:custGeom>
              <a:avLst/>
              <a:gdLst>
                <a:gd name="T0" fmla="*/ 434 w 434"/>
                <a:gd name="T1" fmla="*/ 218 h 434"/>
                <a:gd name="T2" fmla="*/ 430 w 434"/>
                <a:gd name="T3" fmla="*/ 260 h 434"/>
                <a:gd name="T4" fmla="*/ 416 w 434"/>
                <a:gd name="T5" fmla="*/ 302 h 434"/>
                <a:gd name="T6" fmla="*/ 396 w 434"/>
                <a:gd name="T7" fmla="*/ 338 h 434"/>
                <a:gd name="T8" fmla="*/ 370 w 434"/>
                <a:gd name="T9" fmla="*/ 370 h 434"/>
                <a:gd name="T10" fmla="*/ 338 w 434"/>
                <a:gd name="T11" fmla="*/ 398 h 434"/>
                <a:gd name="T12" fmla="*/ 300 w 434"/>
                <a:gd name="T13" fmla="*/ 418 h 434"/>
                <a:gd name="T14" fmla="*/ 260 w 434"/>
                <a:gd name="T15" fmla="*/ 430 h 434"/>
                <a:gd name="T16" fmla="*/ 216 w 434"/>
                <a:gd name="T17" fmla="*/ 434 h 434"/>
                <a:gd name="T18" fmla="*/ 194 w 434"/>
                <a:gd name="T19" fmla="*/ 434 h 434"/>
                <a:gd name="T20" fmla="*/ 152 w 434"/>
                <a:gd name="T21" fmla="*/ 424 h 434"/>
                <a:gd name="T22" fmla="*/ 114 w 434"/>
                <a:gd name="T23" fmla="*/ 408 h 434"/>
                <a:gd name="T24" fmla="*/ 78 w 434"/>
                <a:gd name="T25" fmla="*/ 384 h 434"/>
                <a:gd name="T26" fmla="*/ 50 w 434"/>
                <a:gd name="T27" fmla="*/ 356 h 434"/>
                <a:gd name="T28" fmla="*/ 26 w 434"/>
                <a:gd name="T29" fmla="*/ 320 h 434"/>
                <a:gd name="T30" fmla="*/ 10 w 434"/>
                <a:gd name="T31" fmla="*/ 282 h 434"/>
                <a:gd name="T32" fmla="*/ 0 w 434"/>
                <a:gd name="T33" fmla="*/ 240 h 434"/>
                <a:gd name="T34" fmla="*/ 0 w 434"/>
                <a:gd name="T35" fmla="*/ 218 h 434"/>
                <a:gd name="T36" fmla="*/ 4 w 434"/>
                <a:gd name="T37" fmla="*/ 174 h 434"/>
                <a:gd name="T38" fmla="*/ 16 w 434"/>
                <a:gd name="T39" fmla="*/ 132 h 434"/>
                <a:gd name="T40" fmla="*/ 36 w 434"/>
                <a:gd name="T41" fmla="*/ 96 h 434"/>
                <a:gd name="T42" fmla="*/ 64 w 434"/>
                <a:gd name="T43" fmla="*/ 64 h 434"/>
                <a:gd name="T44" fmla="*/ 96 w 434"/>
                <a:gd name="T45" fmla="*/ 38 h 434"/>
                <a:gd name="T46" fmla="*/ 132 w 434"/>
                <a:gd name="T47" fmla="*/ 18 h 434"/>
                <a:gd name="T48" fmla="*/ 172 w 434"/>
                <a:gd name="T49" fmla="*/ 4 h 434"/>
                <a:gd name="T50" fmla="*/ 216 w 434"/>
                <a:gd name="T51" fmla="*/ 0 h 434"/>
                <a:gd name="T52" fmla="*/ 238 w 434"/>
                <a:gd name="T53" fmla="*/ 2 h 434"/>
                <a:gd name="T54" fmla="*/ 280 w 434"/>
                <a:gd name="T55" fmla="*/ 10 h 434"/>
                <a:gd name="T56" fmla="*/ 320 w 434"/>
                <a:gd name="T57" fmla="*/ 26 h 434"/>
                <a:gd name="T58" fmla="*/ 354 w 434"/>
                <a:gd name="T59" fmla="*/ 50 h 434"/>
                <a:gd name="T60" fmla="*/ 384 w 434"/>
                <a:gd name="T61" fmla="*/ 80 h 434"/>
                <a:gd name="T62" fmla="*/ 408 w 434"/>
                <a:gd name="T63" fmla="*/ 114 h 434"/>
                <a:gd name="T64" fmla="*/ 424 w 434"/>
                <a:gd name="T65" fmla="*/ 152 h 434"/>
                <a:gd name="T66" fmla="*/ 432 w 434"/>
                <a:gd name="T67" fmla="*/ 194 h 434"/>
                <a:gd name="T68" fmla="*/ 434 w 434"/>
                <a:gd name="T69" fmla="*/ 21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4">
                  <a:moveTo>
                    <a:pt x="434" y="218"/>
                  </a:moveTo>
                  <a:lnTo>
                    <a:pt x="434" y="218"/>
                  </a:lnTo>
                  <a:lnTo>
                    <a:pt x="432" y="240"/>
                  </a:lnTo>
                  <a:lnTo>
                    <a:pt x="430" y="260"/>
                  </a:lnTo>
                  <a:lnTo>
                    <a:pt x="424" y="282"/>
                  </a:lnTo>
                  <a:lnTo>
                    <a:pt x="416" y="302"/>
                  </a:lnTo>
                  <a:lnTo>
                    <a:pt x="408" y="320"/>
                  </a:lnTo>
                  <a:lnTo>
                    <a:pt x="396" y="338"/>
                  </a:lnTo>
                  <a:lnTo>
                    <a:pt x="384" y="356"/>
                  </a:lnTo>
                  <a:lnTo>
                    <a:pt x="370" y="370"/>
                  </a:lnTo>
                  <a:lnTo>
                    <a:pt x="354" y="384"/>
                  </a:lnTo>
                  <a:lnTo>
                    <a:pt x="338" y="398"/>
                  </a:lnTo>
                  <a:lnTo>
                    <a:pt x="320" y="408"/>
                  </a:lnTo>
                  <a:lnTo>
                    <a:pt x="300" y="418"/>
                  </a:lnTo>
                  <a:lnTo>
                    <a:pt x="280" y="424"/>
                  </a:lnTo>
                  <a:lnTo>
                    <a:pt x="260" y="430"/>
                  </a:lnTo>
                  <a:lnTo>
                    <a:pt x="238" y="434"/>
                  </a:lnTo>
                  <a:lnTo>
                    <a:pt x="216" y="434"/>
                  </a:lnTo>
                  <a:lnTo>
                    <a:pt x="216" y="434"/>
                  </a:lnTo>
                  <a:lnTo>
                    <a:pt x="194" y="434"/>
                  </a:lnTo>
                  <a:lnTo>
                    <a:pt x="172" y="430"/>
                  </a:lnTo>
                  <a:lnTo>
                    <a:pt x="152" y="424"/>
                  </a:lnTo>
                  <a:lnTo>
                    <a:pt x="132" y="418"/>
                  </a:lnTo>
                  <a:lnTo>
                    <a:pt x="114" y="408"/>
                  </a:lnTo>
                  <a:lnTo>
                    <a:pt x="96" y="398"/>
                  </a:lnTo>
                  <a:lnTo>
                    <a:pt x="78" y="384"/>
                  </a:lnTo>
                  <a:lnTo>
                    <a:pt x="64" y="370"/>
                  </a:lnTo>
                  <a:lnTo>
                    <a:pt x="50" y="356"/>
                  </a:lnTo>
                  <a:lnTo>
                    <a:pt x="36" y="338"/>
                  </a:lnTo>
                  <a:lnTo>
                    <a:pt x="26" y="320"/>
                  </a:lnTo>
                  <a:lnTo>
                    <a:pt x="16" y="302"/>
                  </a:lnTo>
                  <a:lnTo>
                    <a:pt x="10" y="282"/>
                  </a:lnTo>
                  <a:lnTo>
                    <a:pt x="4" y="260"/>
                  </a:lnTo>
                  <a:lnTo>
                    <a:pt x="0" y="240"/>
                  </a:lnTo>
                  <a:lnTo>
                    <a:pt x="0" y="218"/>
                  </a:lnTo>
                  <a:lnTo>
                    <a:pt x="0" y="218"/>
                  </a:lnTo>
                  <a:lnTo>
                    <a:pt x="0" y="194"/>
                  </a:lnTo>
                  <a:lnTo>
                    <a:pt x="4" y="174"/>
                  </a:lnTo>
                  <a:lnTo>
                    <a:pt x="10" y="152"/>
                  </a:lnTo>
                  <a:lnTo>
                    <a:pt x="16" y="132"/>
                  </a:lnTo>
                  <a:lnTo>
                    <a:pt x="26" y="114"/>
                  </a:lnTo>
                  <a:lnTo>
                    <a:pt x="36" y="96"/>
                  </a:lnTo>
                  <a:lnTo>
                    <a:pt x="50" y="80"/>
                  </a:lnTo>
                  <a:lnTo>
                    <a:pt x="64" y="64"/>
                  </a:lnTo>
                  <a:lnTo>
                    <a:pt x="78" y="50"/>
                  </a:lnTo>
                  <a:lnTo>
                    <a:pt x="96" y="38"/>
                  </a:lnTo>
                  <a:lnTo>
                    <a:pt x="114" y="26"/>
                  </a:lnTo>
                  <a:lnTo>
                    <a:pt x="132" y="18"/>
                  </a:lnTo>
                  <a:lnTo>
                    <a:pt x="152" y="10"/>
                  </a:lnTo>
                  <a:lnTo>
                    <a:pt x="172" y="4"/>
                  </a:lnTo>
                  <a:lnTo>
                    <a:pt x="194" y="2"/>
                  </a:lnTo>
                  <a:lnTo>
                    <a:pt x="216" y="0"/>
                  </a:lnTo>
                  <a:lnTo>
                    <a:pt x="216" y="0"/>
                  </a:lnTo>
                  <a:lnTo>
                    <a:pt x="238" y="2"/>
                  </a:lnTo>
                  <a:lnTo>
                    <a:pt x="260" y="4"/>
                  </a:lnTo>
                  <a:lnTo>
                    <a:pt x="280" y="10"/>
                  </a:lnTo>
                  <a:lnTo>
                    <a:pt x="300" y="18"/>
                  </a:lnTo>
                  <a:lnTo>
                    <a:pt x="320" y="26"/>
                  </a:lnTo>
                  <a:lnTo>
                    <a:pt x="338" y="38"/>
                  </a:lnTo>
                  <a:lnTo>
                    <a:pt x="354" y="50"/>
                  </a:lnTo>
                  <a:lnTo>
                    <a:pt x="370" y="64"/>
                  </a:lnTo>
                  <a:lnTo>
                    <a:pt x="384" y="80"/>
                  </a:lnTo>
                  <a:lnTo>
                    <a:pt x="396" y="96"/>
                  </a:lnTo>
                  <a:lnTo>
                    <a:pt x="408" y="114"/>
                  </a:lnTo>
                  <a:lnTo>
                    <a:pt x="416" y="132"/>
                  </a:lnTo>
                  <a:lnTo>
                    <a:pt x="424" y="152"/>
                  </a:lnTo>
                  <a:lnTo>
                    <a:pt x="430" y="174"/>
                  </a:lnTo>
                  <a:lnTo>
                    <a:pt x="432" y="194"/>
                  </a:lnTo>
                  <a:lnTo>
                    <a:pt x="434" y="218"/>
                  </a:lnTo>
                  <a:lnTo>
                    <a:pt x="434"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920" y="2735"/>
              <a:ext cx="428" cy="432"/>
            </a:xfrm>
            <a:custGeom>
              <a:avLst/>
              <a:gdLst>
                <a:gd name="T0" fmla="*/ 274 w 428"/>
                <a:gd name="T1" fmla="*/ 102 h 432"/>
                <a:gd name="T2" fmla="*/ 246 w 428"/>
                <a:gd name="T3" fmla="*/ 164 h 432"/>
                <a:gd name="T4" fmla="*/ 184 w 428"/>
                <a:gd name="T5" fmla="*/ 102 h 432"/>
                <a:gd name="T6" fmla="*/ 214 w 428"/>
                <a:gd name="T7" fmla="*/ 0 h 432"/>
                <a:gd name="T8" fmla="*/ 194 w 428"/>
                <a:gd name="T9" fmla="*/ 0 h 432"/>
                <a:gd name="T10" fmla="*/ 156 w 428"/>
                <a:gd name="T11" fmla="*/ 8 h 432"/>
                <a:gd name="T12" fmla="*/ 120 w 428"/>
                <a:gd name="T13" fmla="*/ 22 h 432"/>
                <a:gd name="T14" fmla="*/ 88 w 428"/>
                <a:gd name="T15" fmla="*/ 42 h 432"/>
                <a:gd name="T16" fmla="*/ 58 w 428"/>
                <a:gd name="T17" fmla="*/ 66 h 432"/>
                <a:gd name="T18" fmla="*/ 34 w 428"/>
                <a:gd name="T19" fmla="*/ 96 h 432"/>
                <a:gd name="T20" fmla="*/ 16 w 428"/>
                <a:gd name="T21" fmla="*/ 128 h 432"/>
                <a:gd name="T22" fmla="*/ 4 w 428"/>
                <a:gd name="T23" fmla="*/ 166 h 432"/>
                <a:gd name="T24" fmla="*/ 62 w 428"/>
                <a:gd name="T25" fmla="*/ 184 h 432"/>
                <a:gd name="T26" fmla="*/ 164 w 428"/>
                <a:gd name="T27" fmla="*/ 216 h 432"/>
                <a:gd name="T28" fmla="*/ 62 w 428"/>
                <a:gd name="T29" fmla="*/ 248 h 432"/>
                <a:gd name="T30" fmla="*/ 0 w 428"/>
                <a:gd name="T31" fmla="*/ 248 h 432"/>
                <a:gd name="T32" fmla="*/ 10 w 428"/>
                <a:gd name="T33" fmla="*/ 286 h 432"/>
                <a:gd name="T34" fmla="*/ 26 w 428"/>
                <a:gd name="T35" fmla="*/ 320 h 432"/>
                <a:gd name="T36" fmla="*/ 46 w 428"/>
                <a:gd name="T37" fmla="*/ 352 h 432"/>
                <a:gd name="T38" fmla="*/ 72 w 428"/>
                <a:gd name="T39" fmla="*/ 378 h 432"/>
                <a:gd name="T40" fmla="*/ 102 w 428"/>
                <a:gd name="T41" fmla="*/ 402 h 432"/>
                <a:gd name="T42" fmla="*/ 138 w 428"/>
                <a:gd name="T43" fmla="*/ 418 h 432"/>
                <a:gd name="T44" fmla="*/ 174 w 428"/>
                <a:gd name="T45" fmla="*/ 428 h 432"/>
                <a:gd name="T46" fmla="*/ 214 w 428"/>
                <a:gd name="T47" fmla="*/ 432 h 432"/>
                <a:gd name="T48" fmla="*/ 184 w 428"/>
                <a:gd name="T49" fmla="*/ 330 h 432"/>
                <a:gd name="T50" fmla="*/ 246 w 428"/>
                <a:gd name="T51" fmla="*/ 268 h 432"/>
                <a:gd name="T52" fmla="*/ 274 w 428"/>
                <a:gd name="T53" fmla="*/ 330 h 432"/>
                <a:gd name="T54" fmla="*/ 214 w 428"/>
                <a:gd name="T55" fmla="*/ 432 h 432"/>
                <a:gd name="T56" fmla="*/ 254 w 428"/>
                <a:gd name="T57" fmla="*/ 428 h 432"/>
                <a:gd name="T58" fmla="*/ 292 w 428"/>
                <a:gd name="T59" fmla="*/ 418 h 432"/>
                <a:gd name="T60" fmla="*/ 326 w 428"/>
                <a:gd name="T61" fmla="*/ 402 h 432"/>
                <a:gd name="T62" fmla="*/ 356 w 428"/>
                <a:gd name="T63" fmla="*/ 378 h 432"/>
                <a:gd name="T64" fmla="*/ 382 w 428"/>
                <a:gd name="T65" fmla="*/ 352 h 432"/>
                <a:gd name="T66" fmla="*/ 404 w 428"/>
                <a:gd name="T67" fmla="*/ 320 h 432"/>
                <a:gd name="T68" fmla="*/ 420 w 428"/>
                <a:gd name="T69" fmla="*/ 286 h 432"/>
                <a:gd name="T70" fmla="*/ 428 w 428"/>
                <a:gd name="T71" fmla="*/ 248 h 432"/>
                <a:gd name="T72" fmla="*/ 368 w 428"/>
                <a:gd name="T73" fmla="*/ 274 h 432"/>
                <a:gd name="T74" fmla="*/ 368 w 428"/>
                <a:gd name="T75" fmla="*/ 158 h 432"/>
                <a:gd name="T76" fmla="*/ 428 w 428"/>
                <a:gd name="T77" fmla="*/ 184 h 432"/>
                <a:gd name="T78" fmla="*/ 424 w 428"/>
                <a:gd name="T79" fmla="*/ 166 h 432"/>
                <a:gd name="T80" fmla="*/ 412 w 428"/>
                <a:gd name="T81" fmla="*/ 128 h 432"/>
                <a:gd name="T82" fmla="*/ 394 w 428"/>
                <a:gd name="T83" fmla="*/ 96 h 432"/>
                <a:gd name="T84" fmla="*/ 370 w 428"/>
                <a:gd name="T85" fmla="*/ 66 h 432"/>
                <a:gd name="T86" fmla="*/ 342 w 428"/>
                <a:gd name="T87" fmla="*/ 42 h 432"/>
                <a:gd name="T88" fmla="*/ 310 w 428"/>
                <a:gd name="T89" fmla="*/ 22 h 432"/>
                <a:gd name="T90" fmla="*/ 274 w 428"/>
                <a:gd name="T91" fmla="*/ 8 h 432"/>
                <a:gd name="T92" fmla="*/ 234 w 428"/>
                <a:gd name="T93" fmla="*/ 0 h 432"/>
                <a:gd name="T94" fmla="*/ 214 w 428"/>
                <a:gd name="T95"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2">
                  <a:moveTo>
                    <a:pt x="214" y="0"/>
                  </a:moveTo>
                  <a:lnTo>
                    <a:pt x="274" y="102"/>
                  </a:lnTo>
                  <a:lnTo>
                    <a:pt x="246" y="102"/>
                  </a:lnTo>
                  <a:lnTo>
                    <a:pt x="246" y="164"/>
                  </a:lnTo>
                  <a:lnTo>
                    <a:pt x="184" y="164"/>
                  </a:lnTo>
                  <a:lnTo>
                    <a:pt x="184" y="102"/>
                  </a:lnTo>
                  <a:lnTo>
                    <a:pt x="156" y="102"/>
                  </a:lnTo>
                  <a:lnTo>
                    <a:pt x="214" y="0"/>
                  </a:lnTo>
                  <a:lnTo>
                    <a:pt x="214" y="0"/>
                  </a:lnTo>
                  <a:lnTo>
                    <a:pt x="194" y="0"/>
                  </a:lnTo>
                  <a:lnTo>
                    <a:pt x="174" y="4"/>
                  </a:lnTo>
                  <a:lnTo>
                    <a:pt x="156" y="8"/>
                  </a:lnTo>
                  <a:lnTo>
                    <a:pt x="138" y="14"/>
                  </a:lnTo>
                  <a:lnTo>
                    <a:pt x="120" y="22"/>
                  </a:lnTo>
                  <a:lnTo>
                    <a:pt x="102" y="30"/>
                  </a:lnTo>
                  <a:lnTo>
                    <a:pt x="88" y="42"/>
                  </a:lnTo>
                  <a:lnTo>
                    <a:pt x="72" y="54"/>
                  </a:lnTo>
                  <a:lnTo>
                    <a:pt x="58" y="66"/>
                  </a:lnTo>
                  <a:lnTo>
                    <a:pt x="46" y="80"/>
                  </a:lnTo>
                  <a:lnTo>
                    <a:pt x="34" y="96"/>
                  </a:lnTo>
                  <a:lnTo>
                    <a:pt x="26" y="112"/>
                  </a:lnTo>
                  <a:lnTo>
                    <a:pt x="16" y="128"/>
                  </a:lnTo>
                  <a:lnTo>
                    <a:pt x="10" y="146"/>
                  </a:lnTo>
                  <a:lnTo>
                    <a:pt x="4" y="166"/>
                  </a:lnTo>
                  <a:lnTo>
                    <a:pt x="0" y="184"/>
                  </a:lnTo>
                  <a:lnTo>
                    <a:pt x="62" y="184"/>
                  </a:lnTo>
                  <a:lnTo>
                    <a:pt x="62" y="158"/>
                  </a:lnTo>
                  <a:lnTo>
                    <a:pt x="164" y="216"/>
                  </a:lnTo>
                  <a:lnTo>
                    <a:pt x="62" y="274"/>
                  </a:lnTo>
                  <a:lnTo>
                    <a:pt x="62" y="248"/>
                  </a:lnTo>
                  <a:lnTo>
                    <a:pt x="0" y="248"/>
                  </a:lnTo>
                  <a:lnTo>
                    <a:pt x="0" y="248"/>
                  </a:lnTo>
                  <a:lnTo>
                    <a:pt x="4" y="266"/>
                  </a:lnTo>
                  <a:lnTo>
                    <a:pt x="10" y="286"/>
                  </a:lnTo>
                  <a:lnTo>
                    <a:pt x="16" y="304"/>
                  </a:lnTo>
                  <a:lnTo>
                    <a:pt x="26" y="320"/>
                  </a:lnTo>
                  <a:lnTo>
                    <a:pt x="34" y="336"/>
                  </a:lnTo>
                  <a:lnTo>
                    <a:pt x="46" y="352"/>
                  </a:lnTo>
                  <a:lnTo>
                    <a:pt x="58" y="366"/>
                  </a:lnTo>
                  <a:lnTo>
                    <a:pt x="72" y="378"/>
                  </a:lnTo>
                  <a:lnTo>
                    <a:pt x="88" y="390"/>
                  </a:lnTo>
                  <a:lnTo>
                    <a:pt x="102" y="402"/>
                  </a:lnTo>
                  <a:lnTo>
                    <a:pt x="120" y="410"/>
                  </a:lnTo>
                  <a:lnTo>
                    <a:pt x="138" y="418"/>
                  </a:lnTo>
                  <a:lnTo>
                    <a:pt x="156" y="424"/>
                  </a:lnTo>
                  <a:lnTo>
                    <a:pt x="174" y="428"/>
                  </a:lnTo>
                  <a:lnTo>
                    <a:pt x="194" y="432"/>
                  </a:lnTo>
                  <a:lnTo>
                    <a:pt x="214" y="432"/>
                  </a:lnTo>
                  <a:lnTo>
                    <a:pt x="156" y="330"/>
                  </a:lnTo>
                  <a:lnTo>
                    <a:pt x="184" y="330"/>
                  </a:lnTo>
                  <a:lnTo>
                    <a:pt x="184" y="268"/>
                  </a:lnTo>
                  <a:lnTo>
                    <a:pt x="246" y="268"/>
                  </a:lnTo>
                  <a:lnTo>
                    <a:pt x="246" y="330"/>
                  </a:lnTo>
                  <a:lnTo>
                    <a:pt x="274" y="330"/>
                  </a:lnTo>
                  <a:lnTo>
                    <a:pt x="214" y="432"/>
                  </a:lnTo>
                  <a:lnTo>
                    <a:pt x="214" y="432"/>
                  </a:lnTo>
                  <a:lnTo>
                    <a:pt x="234" y="432"/>
                  </a:lnTo>
                  <a:lnTo>
                    <a:pt x="254" y="428"/>
                  </a:lnTo>
                  <a:lnTo>
                    <a:pt x="274" y="424"/>
                  </a:lnTo>
                  <a:lnTo>
                    <a:pt x="292" y="418"/>
                  </a:lnTo>
                  <a:lnTo>
                    <a:pt x="310" y="410"/>
                  </a:lnTo>
                  <a:lnTo>
                    <a:pt x="326" y="402"/>
                  </a:lnTo>
                  <a:lnTo>
                    <a:pt x="342" y="390"/>
                  </a:lnTo>
                  <a:lnTo>
                    <a:pt x="356" y="378"/>
                  </a:lnTo>
                  <a:lnTo>
                    <a:pt x="370" y="366"/>
                  </a:lnTo>
                  <a:lnTo>
                    <a:pt x="382" y="352"/>
                  </a:lnTo>
                  <a:lnTo>
                    <a:pt x="394" y="336"/>
                  </a:lnTo>
                  <a:lnTo>
                    <a:pt x="404" y="320"/>
                  </a:lnTo>
                  <a:lnTo>
                    <a:pt x="412" y="304"/>
                  </a:lnTo>
                  <a:lnTo>
                    <a:pt x="420" y="286"/>
                  </a:lnTo>
                  <a:lnTo>
                    <a:pt x="424" y="266"/>
                  </a:lnTo>
                  <a:lnTo>
                    <a:pt x="428" y="248"/>
                  </a:lnTo>
                  <a:lnTo>
                    <a:pt x="368" y="248"/>
                  </a:lnTo>
                  <a:lnTo>
                    <a:pt x="368" y="274"/>
                  </a:lnTo>
                  <a:lnTo>
                    <a:pt x="266" y="216"/>
                  </a:lnTo>
                  <a:lnTo>
                    <a:pt x="368" y="158"/>
                  </a:lnTo>
                  <a:lnTo>
                    <a:pt x="368" y="184"/>
                  </a:lnTo>
                  <a:lnTo>
                    <a:pt x="428" y="184"/>
                  </a:lnTo>
                  <a:lnTo>
                    <a:pt x="428" y="184"/>
                  </a:lnTo>
                  <a:lnTo>
                    <a:pt x="424" y="166"/>
                  </a:lnTo>
                  <a:lnTo>
                    <a:pt x="420" y="146"/>
                  </a:lnTo>
                  <a:lnTo>
                    <a:pt x="412" y="128"/>
                  </a:lnTo>
                  <a:lnTo>
                    <a:pt x="404" y="112"/>
                  </a:lnTo>
                  <a:lnTo>
                    <a:pt x="394" y="96"/>
                  </a:lnTo>
                  <a:lnTo>
                    <a:pt x="382" y="80"/>
                  </a:lnTo>
                  <a:lnTo>
                    <a:pt x="370" y="66"/>
                  </a:lnTo>
                  <a:lnTo>
                    <a:pt x="356" y="54"/>
                  </a:lnTo>
                  <a:lnTo>
                    <a:pt x="342" y="42"/>
                  </a:lnTo>
                  <a:lnTo>
                    <a:pt x="326" y="30"/>
                  </a:lnTo>
                  <a:lnTo>
                    <a:pt x="310" y="22"/>
                  </a:lnTo>
                  <a:lnTo>
                    <a:pt x="292" y="14"/>
                  </a:lnTo>
                  <a:lnTo>
                    <a:pt x="274" y="8"/>
                  </a:lnTo>
                  <a:lnTo>
                    <a:pt x="254" y="4"/>
                  </a:lnTo>
                  <a:lnTo>
                    <a:pt x="234" y="0"/>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6032" y="2733"/>
              <a:ext cx="434" cy="434"/>
            </a:xfrm>
            <a:custGeom>
              <a:avLst/>
              <a:gdLst>
                <a:gd name="T0" fmla="*/ 434 w 434"/>
                <a:gd name="T1" fmla="*/ 218 h 434"/>
                <a:gd name="T2" fmla="*/ 430 w 434"/>
                <a:gd name="T3" fmla="*/ 260 h 434"/>
                <a:gd name="T4" fmla="*/ 416 w 434"/>
                <a:gd name="T5" fmla="*/ 302 h 434"/>
                <a:gd name="T6" fmla="*/ 396 w 434"/>
                <a:gd name="T7" fmla="*/ 338 h 434"/>
                <a:gd name="T8" fmla="*/ 370 w 434"/>
                <a:gd name="T9" fmla="*/ 370 h 434"/>
                <a:gd name="T10" fmla="*/ 338 w 434"/>
                <a:gd name="T11" fmla="*/ 398 h 434"/>
                <a:gd name="T12" fmla="*/ 302 w 434"/>
                <a:gd name="T13" fmla="*/ 418 h 434"/>
                <a:gd name="T14" fmla="*/ 260 w 434"/>
                <a:gd name="T15" fmla="*/ 430 h 434"/>
                <a:gd name="T16" fmla="*/ 216 w 434"/>
                <a:gd name="T17" fmla="*/ 434 h 434"/>
                <a:gd name="T18" fmla="*/ 194 w 434"/>
                <a:gd name="T19" fmla="*/ 434 h 434"/>
                <a:gd name="T20" fmla="*/ 152 w 434"/>
                <a:gd name="T21" fmla="*/ 424 h 434"/>
                <a:gd name="T22" fmla="*/ 114 w 434"/>
                <a:gd name="T23" fmla="*/ 408 h 434"/>
                <a:gd name="T24" fmla="*/ 78 w 434"/>
                <a:gd name="T25" fmla="*/ 384 h 434"/>
                <a:gd name="T26" fmla="*/ 50 w 434"/>
                <a:gd name="T27" fmla="*/ 356 h 434"/>
                <a:gd name="T28" fmla="*/ 26 w 434"/>
                <a:gd name="T29" fmla="*/ 320 h 434"/>
                <a:gd name="T30" fmla="*/ 10 w 434"/>
                <a:gd name="T31" fmla="*/ 282 h 434"/>
                <a:gd name="T32" fmla="*/ 0 w 434"/>
                <a:gd name="T33" fmla="*/ 240 h 434"/>
                <a:gd name="T34" fmla="*/ 0 w 434"/>
                <a:gd name="T35" fmla="*/ 218 h 434"/>
                <a:gd name="T36" fmla="*/ 4 w 434"/>
                <a:gd name="T37" fmla="*/ 174 h 434"/>
                <a:gd name="T38" fmla="*/ 16 w 434"/>
                <a:gd name="T39" fmla="*/ 132 h 434"/>
                <a:gd name="T40" fmla="*/ 36 w 434"/>
                <a:gd name="T41" fmla="*/ 96 h 434"/>
                <a:gd name="T42" fmla="*/ 64 w 434"/>
                <a:gd name="T43" fmla="*/ 64 h 434"/>
                <a:gd name="T44" fmla="*/ 96 w 434"/>
                <a:gd name="T45" fmla="*/ 38 h 434"/>
                <a:gd name="T46" fmla="*/ 132 w 434"/>
                <a:gd name="T47" fmla="*/ 18 h 434"/>
                <a:gd name="T48" fmla="*/ 172 w 434"/>
                <a:gd name="T49" fmla="*/ 4 h 434"/>
                <a:gd name="T50" fmla="*/ 216 w 434"/>
                <a:gd name="T51" fmla="*/ 0 h 434"/>
                <a:gd name="T52" fmla="*/ 238 w 434"/>
                <a:gd name="T53" fmla="*/ 2 h 434"/>
                <a:gd name="T54" fmla="*/ 282 w 434"/>
                <a:gd name="T55" fmla="*/ 10 h 434"/>
                <a:gd name="T56" fmla="*/ 320 w 434"/>
                <a:gd name="T57" fmla="*/ 26 h 434"/>
                <a:gd name="T58" fmla="*/ 354 w 434"/>
                <a:gd name="T59" fmla="*/ 50 h 434"/>
                <a:gd name="T60" fmla="*/ 384 w 434"/>
                <a:gd name="T61" fmla="*/ 80 h 434"/>
                <a:gd name="T62" fmla="*/ 408 w 434"/>
                <a:gd name="T63" fmla="*/ 114 h 434"/>
                <a:gd name="T64" fmla="*/ 424 w 434"/>
                <a:gd name="T65" fmla="*/ 152 h 434"/>
                <a:gd name="T66" fmla="*/ 432 w 434"/>
                <a:gd name="T67" fmla="*/ 194 h 434"/>
                <a:gd name="T68" fmla="*/ 434 w 434"/>
                <a:gd name="T69" fmla="*/ 21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4">
                  <a:moveTo>
                    <a:pt x="434" y="218"/>
                  </a:moveTo>
                  <a:lnTo>
                    <a:pt x="434" y="218"/>
                  </a:lnTo>
                  <a:lnTo>
                    <a:pt x="432" y="240"/>
                  </a:lnTo>
                  <a:lnTo>
                    <a:pt x="430" y="260"/>
                  </a:lnTo>
                  <a:lnTo>
                    <a:pt x="424" y="282"/>
                  </a:lnTo>
                  <a:lnTo>
                    <a:pt x="416" y="302"/>
                  </a:lnTo>
                  <a:lnTo>
                    <a:pt x="408" y="320"/>
                  </a:lnTo>
                  <a:lnTo>
                    <a:pt x="396" y="338"/>
                  </a:lnTo>
                  <a:lnTo>
                    <a:pt x="384" y="356"/>
                  </a:lnTo>
                  <a:lnTo>
                    <a:pt x="370" y="370"/>
                  </a:lnTo>
                  <a:lnTo>
                    <a:pt x="354" y="384"/>
                  </a:lnTo>
                  <a:lnTo>
                    <a:pt x="338" y="398"/>
                  </a:lnTo>
                  <a:lnTo>
                    <a:pt x="320" y="408"/>
                  </a:lnTo>
                  <a:lnTo>
                    <a:pt x="302" y="418"/>
                  </a:lnTo>
                  <a:lnTo>
                    <a:pt x="282" y="424"/>
                  </a:lnTo>
                  <a:lnTo>
                    <a:pt x="260" y="430"/>
                  </a:lnTo>
                  <a:lnTo>
                    <a:pt x="238" y="434"/>
                  </a:lnTo>
                  <a:lnTo>
                    <a:pt x="216" y="434"/>
                  </a:lnTo>
                  <a:lnTo>
                    <a:pt x="216" y="434"/>
                  </a:lnTo>
                  <a:lnTo>
                    <a:pt x="194" y="434"/>
                  </a:lnTo>
                  <a:lnTo>
                    <a:pt x="172" y="430"/>
                  </a:lnTo>
                  <a:lnTo>
                    <a:pt x="152" y="424"/>
                  </a:lnTo>
                  <a:lnTo>
                    <a:pt x="132" y="418"/>
                  </a:lnTo>
                  <a:lnTo>
                    <a:pt x="114" y="408"/>
                  </a:lnTo>
                  <a:lnTo>
                    <a:pt x="96" y="398"/>
                  </a:lnTo>
                  <a:lnTo>
                    <a:pt x="78" y="384"/>
                  </a:lnTo>
                  <a:lnTo>
                    <a:pt x="64" y="370"/>
                  </a:lnTo>
                  <a:lnTo>
                    <a:pt x="50" y="356"/>
                  </a:lnTo>
                  <a:lnTo>
                    <a:pt x="36" y="338"/>
                  </a:lnTo>
                  <a:lnTo>
                    <a:pt x="26" y="320"/>
                  </a:lnTo>
                  <a:lnTo>
                    <a:pt x="16" y="302"/>
                  </a:lnTo>
                  <a:lnTo>
                    <a:pt x="10" y="282"/>
                  </a:lnTo>
                  <a:lnTo>
                    <a:pt x="4" y="260"/>
                  </a:lnTo>
                  <a:lnTo>
                    <a:pt x="0" y="240"/>
                  </a:lnTo>
                  <a:lnTo>
                    <a:pt x="0" y="218"/>
                  </a:lnTo>
                  <a:lnTo>
                    <a:pt x="0" y="218"/>
                  </a:lnTo>
                  <a:lnTo>
                    <a:pt x="0" y="194"/>
                  </a:lnTo>
                  <a:lnTo>
                    <a:pt x="4" y="174"/>
                  </a:lnTo>
                  <a:lnTo>
                    <a:pt x="10" y="152"/>
                  </a:lnTo>
                  <a:lnTo>
                    <a:pt x="16" y="132"/>
                  </a:lnTo>
                  <a:lnTo>
                    <a:pt x="26" y="114"/>
                  </a:lnTo>
                  <a:lnTo>
                    <a:pt x="36" y="96"/>
                  </a:lnTo>
                  <a:lnTo>
                    <a:pt x="50" y="80"/>
                  </a:lnTo>
                  <a:lnTo>
                    <a:pt x="64" y="64"/>
                  </a:lnTo>
                  <a:lnTo>
                    <a:pt x="78" y="50"/>
                  </a:lnTo>
                  <a:lnTo>
                    <a:pt x="96" y="38"/>
                  </a:lnTo>
                  <a:lnTo>
                    <a:pt x="114" y="26"/>
                  </a:lnTo>
                  <a:lnTo>
                    <a:pt x="132" y="18"/>
                  </a:lnTo>
                  <a:lnTo>
                    <a:pt x="152" y="10"/>
                  </a:lnTo>
                  <a:lnTo>
                    <a:pt x="172" y="4"/>
                  </a:lnTo>
                  <a:lnTo>
                    <a:pt x="194" y="2"/>
                  </a:lnTo>
                  <a:lnTo>
                    <a:pt x="216" y="0"/>
                  </a:lnTo>
                  <a:lnTo>
                    <a:pt x="216" y="0"/>
                  </a:lnTo>
                  <a:lnTo>
                    <a:pt x="238" y="2"/>
                  </a:lnTo>
                  <a:lnTo>
                    <a:pt x="260" y="4"/>
                  </a:lnTo>
                  <a:lnTo>
                    <a:pt x="282" y="10"/>
                  </a:lnTo>
                  <a:lnTo>
                    <a:pt x="302" y="18"/>
                  </a:lnTo>
                  <a:lnTo>
                    <a:pt x="320" y="26"/>
                  </a:lnTo>
                  <a:lnTo>
                    <a:pt x="338" y="38"/>
                  </a:lnTo>
                  <a:lnTo>
                    <a:pt x="354" y="50"/>
                  </a:lnTo>
                  <a:lnTo>
                    <a:pt x="370" y="64"/>
                  </a:lnTo>
                  <a:lnTo>
                    <a:pt x="384" y="80"/>
                  </a:lnTo>
                  <a:lnTo>
                    <a:pt x="396" y="96"/>
                  </a:lnTo>
                  <a:lnTo>
                    <a:pt x="408" y="114"/>
                  </a:lnTo>
                  <a:lnTo>
                    <a:pt x="416" y="132"/>
                  </a:lnTo>
                  <a:lnTo>
                    <a:pt x="424" y="152"/>
                  </a:lnTo>
                  <a:lnTo>
                    <a:pt x="430" y="174"/>
                  </a:lnTo>
                  <a:lnTo>
                    <a:pt x="432" y="194"/>
                  </a:lnTo>
                  <a:lnTo>
                    <a:pt x="434" y="218"/>
                  </a:lnTo>
                  <a:lnTo>
                    <a:pt x="434"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6034" y="2735"/>
              <a:ext cx="428" cy="432"/>
            </a:xfrm>
            <a:custGeom>
              <a:avLst/>
              <a:gdLst>
                <a:gd name="T0" fmla="*/ 274 w 428"/>
                <a:gd name="T1" fmla="*/ 102 h 432"/>
                <a:gd name="T2" fmla="*/ 246 w 428"/>
                <a:gd name="T3" fmla="*/ 164 h 432"/>
                <a:gd name="T4" fmla="*/ 184 w 428"/>
                <a:gd name="T5" fmla="*/ 102 h 432"/>
                <a:gd name="T6" fmla="*/ 214 w 428"/>
                <a:gd name="T7" fmla="*/ 0 h 432"/>
                <a:gd name="T8" fmla="*/ 194 w 428"/>
                <a:gd name="T9" fmla="*/ 0 h 432"/>
                <a:gd name="T10" fmla="*/ 156 w 428"/>
                <a:gd name="T11" fmla="*/ 8 h 432"/>
                <a:gd name="T12" fmla="*/ 120 w 428"/>
                <a:gd name="T13" fmla="*/ 22 h 432"/>
                <a:gd name="T14" fmla="*/ 88 w 428"/>
                <a:gd name="T15" fmla="*/ 42 h 432"/>
                <a:gd name="T16" fmla="*/ 58 w 428"/>
                <a:gd name="T17" fmla="*/ 66 h 432"/>
                <a:gd name="T18" fmla="*/ 34 w 428"/>
                <a:gd name="T19" fmla="*/ 96 h 432"/>
                <a:gd name="T20" fmla="*/ 16 w 428"/>
                <a:gd name="T21" fmla="*/ 128 h 432"/>
                <a:gd name="T22" fmla="*/ 4 w 428"/>
                <a:gd name="T23" fmla="*/ 166 h 432"/>
                <a:gd name="T24" fmla="*/ 62 w 428"/>
                <a:gd name="T25" fmla="*/ 184 h 432"/>
                <a:gd name="T26" fmla="*/ 164 w 428"/>
                <a:gd name="T27" fmla="*/ 216 h 432"/>
                <a:gd name="T28" fmla="*/ 62 w 428"/>
                <a:gd name="T29" fmla="*/ 248 h 432"/>
                <a:gd name="T30" fmla="*/ 0 w 428"/>
                <a:gd name="T31" fmla="*/ 248 h 432"/>
                <a:gd name="T32" fmla="*/ 10 w 428"/>
                <a:gd name="T33" fmla="*/ 286 h 432"/>
                <a:gd name="T34" fmla="*/ 26 w 428"/>
                <a:gd name="T35" fmla="*/ 320 h 432"/>
                <a:gd name="T36" fmla="*/ 46 w 428"/>
                <a:gd name="T37" fmla="*/ 352 h 432"/>
                <a:gd name="T38" fmla="*/ 72 w 428"/>
                <a:gd name="T39" fmla="*/ 378 h 432"/>
                <a:gd name="T40" fmla="*/ 102 w 428"/>
                <a:gd name="T41" fmla="*/ 402 h 432"/>
                <a:gd name="T42" fmla="*/ 138 w 428"/>
                <a:gd name="T43" fmla="*/ 418 h 432"/>
                <a:gd name="T44" fmla="*/ 174 w 428"/>
                <a:gd name="T45" fmla="*/ 428 h 432"/>
                <a:gd name="T46" fmla="*/ 214 w 428"/>
                <a:gd name="T47" fmla="*/ 432 h 432"/>
                <a:gd name="T48" fmla="*/ 184 w 428"/>
                <a:gd name="T49" fmla="*/ 330 h 432"/>
                <a:gd name="T50" fmla="*/ 246 w 428"/>
                <a:gd name="T51" fmla="*/ 268 h 432"/>
                <a:gd name="T52" fmla="*/ 274 w 428"/>
                <a:gd name="T53" fmla="*/ 330 h 432"/>
                <a:gd name="T54" fmla="*/ 214 w 428"/>
                <a:gd name="T55" fmla="*/ 432 h 432"/>
                <a:gd name="T56" fmla="*/ 254 w 428"/>
                <a:gd name="T57" fmla="*/ 428 h 432"/>
                <a:gd name="T58" fmla="*/ 292 w 428"/>
                <a:gd name="T59" fmla="*/ 418 h 432"/>
                <a:gd name="T60" fmla="*/ 326 w 428"/>
                <a:gd name="T61" fmla="*/ 402 h 432"/>
                <a:gd name="T62" fmla="*/ 356 w 428"/>
                <a:gd name="T63" fmla="*/ 378 h 432"/>
                <a:gd name="T64" fmla="*/ 382 w 428"/>
                <a:gd name="T65" fmla="*/ 352 h 432"/>
                <a:gd name="T66" fmla="*/ 404 w 428"/>
                <a:gd name="T67" fmla="*/ 320 h 432"/>
                <a:gd name="T68" fmla="*/ 420 w 428"/>
                <a:gd name="T69" fmla="*/ 286 h 432"/>
                <a:gd name="T70" fmla="*/ 428 w 428"/>
                <a:gd name="T71" fmla="*/ 248 h 432"/>
                <a:gd name="T72" fmla="*/ 368 w 428"/>
                <a:gd name="T73" fmla="*/ 274 h 432"/>
                <a:gd name="T74" fmla="*/ 368 w 428"/>
                <a:gd name="T75" fmla="*/ 158 h 432"/>
                <a:gd name="T76" fmla="*/ 428 w 428"/>
                <a:gd name="T77" fmla="*/ 184 h 432"/>
                <a:gd name="T78" fmla="*/ 424 w 428"/>
                <a:gd name="T79" fmla="*/ 166 h 432"/>
                <a:gd name="T80" fmla="*/ 412 w 428"/>
                <a:gd name="T81" fmla="*/ 128 h 432"/>
                <a:gd name="T82" fmla="*/ 394 w 428"/>
                <a:gd name="T83" fmla="*/ 96 h 432"/>
                <a:gd name="T84" fmla="*/ 370 w 428"/>
                <a:gd name="T85" fmla="*/ 66 h 432"/>
                <a:gd name="T86" fmla="*/ 342 w 428"/>
                <a:gd name="T87" fmla="*/ 42 h 432"/>
                <a:gd name="T88" fmla="*/ 310 w 428"/>
                <a:gd name="T89" fmla="*/ 22 h 432"/>
                <a:gd name="T90" fmla="*/ 274 w 428"/>
                <a:gd name="T91" fmla="*/ 8 h 432"/>
                <a:gd name="T92" fmla="*/ 234 w 428"/>
                <a:gd name="T93" fmla="*/ 0 h 432"/>
                <a:gd name="T94" fmla="*/ 214 w 428"/>
                <a:gd name="T95"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2">
                  <a:moveTo>
                    <a:pt x="214" y="0"/>
                  </a:moveTo>
                  <a:lnTo>
                    <a:pt x="274" y="102"/>
                  </a:lnTo>
                  <a:lnTo>
                    <a:pt x="246" y="102"/>
                  </a:lnTo>
                  <a:lnTo>
                    <a:pt x="246" y="164"/>
                  </a:lnTo>
                  <a:lnTo>
                    <a:pt x="184" y="164"/>
                  </a:lnTo>
                  <a:lnTo>
                    <a:pt x="184" y="102"/>
                  </a:lnTo>
                  <a:lnTo>
                    <a:pt x="156" y="102"/>
                  </a:lnTo>
                  <a:lnTo>
                    <a:pt x="214" y="0"/>
                  </a:lnTo>
                  <a:lnTo>
                    <a:pt x="214" y="0"/>
                  </a:lnTo>
                  <a:lnTo>
                    <a:pt x="194" y="0"/>
                  </a:lnTo>
                  <a:lnTo>
                    <a:pt x="174" y="4"/>
                  </a:lnTo>
                  <a:lnTo>
                    <a:pt x="156" y="8"/>
                  </a:lnTo>
                  <a:lnTo>
                    <a:pt x="138" y="14"/>
                  </a:lnTo>
                  <a:lnTo>
                    <a:pt x="120" y="22"/>
                  </a:lnTo>
                  <a:lnTo>
                    <a:pt x="102" y="30"/>
                  </a:lnTo>
                  <a:lnTo>
                    <a:pt x="88" y="42"/>
                  </a:lnTo>
                  <a:lnTo>
                    <a:pt x="72" y="54"/>
                  </a:lnTo>
                  <a:lnTo>
                    <a:pt x="58" y="66"/>
                  </a:lnTo>
                  <a:lnTo>
                    <a:pt x="46" y="80"/>
                  </a:lnTo>
                  <a:lnTo>
                    <a:pt x="34" y="96"/>
                  </a:lnTo>
                  <a:lnTo>
                    <a:pt x="26" y="112"/>
                  </a:lnTo>
                  <a:lnTo>
                    <a:pt x="16" y="128"/>
                  </a:lnTo>
                  <a:lnTo>
                    <a:pt x="10" y="146"/>
                  </a:lnTo>
                  <a:lnTo>
                    <a:pt x="4" y="166"/>
                  </a:lnTo>
                  <a:lnTo>
                    <a:pt x="0" y="184"/>
                  </a:lnTo>
                  <a:lnTo>
                    <a:pt x="62" y="184"/>
                  </a:lnTo>
                  <a:lnTo>
                    <a:pt x="62" y="158"/>
                  </a:lnTo>
                  <a:lnTo>
                    <a:pt x="164" y="216"/>
                  </a:lnTo>
                  <a:lnTo>
                    <a:pt x="62" y="274"/>
                  </a:lnTo>
                  <a:lnTo>
                    <a:pt x="62" y="248"/>
                  </a:lnTo>
                  <a:lnTo>
                    <a:pt x="0" y="248"/>
                  </a:lnTo>
                  <a:lnTo>
                    <a:pt x="0" y="248"/>
                  </a:lnTo>
                  <a:lnTo>
                    <a:pt x="4" y="266"/>
                  </a:lnTo>
                  <a:lnTo>
                    <a:pt x="10" y="286"/>
                  </a:lnTo>
                  <a:lnTo>
                    <a:pt x="16" y="304"/>
                  </a:lnTo>
                  <a:lnTo>
                    <a:pt x="26" y="320"/>
                  </a:lnTo>
                  <a:lnTo>
                    <a:pt x="34" y="336"/>
                  </a:lnTo>
                  <a:lnTo>
                    <a:pt x="46" y="352"/>
                  </a:lnTo>
                  <a:lnTo>
                    <a:pt x="58" y="366"/>
                  </a:lnTo>
                  <a:lnTo>
                    <a:pt x="72" y="378"/>
                  </a:lnTo>
                  <a:lnTo>
                    <a:pt x="88" y="390"/>
                  </a:lnTo>
                  <a:lnTo>
                    <a:pt x="102" y="402"/>
                  </a:lnTo>
                  <a:lnTo>
                    <a:pt x="120" y="410"/>
                  </a:lnTo>
                  <a:lnTo>
                    <a:pt x="138" y="418"/>
                  </a:lnTo>
                  <a:lnTo>
                    <a:pt x="156" y="424"/>
                  </a:lnTo>
                  <a:lnTo>
                    <a:pt x="174" y="428"/>
                  </a:lnTo>
                  <a:lnTo>
                    <a:pt x="194" y="432"/>
                  </a:lnTo>
                  <a:lnTo>
                    <a:pt x="214" y="432"/>
                  </a:lnTo>
                  <a:lnTo>
                    <a:pt x="156" y="330"/>
                  </a:lnTo>
                  <a:lnTo>
                    <a:pt x="184" y="330"/>
                  </a:lnTo>
                  <a:lnTo>
                    <a:pt x="184" y="268"/>
                  </a:lnTo>
                  <a:lnTo>
                    <a:pt x="246" y="268"/>
                  </a:lnTo>
                  <a:lnTo>
                    <a:pt x="246" y="330"/>
                  </a:lnTo>
                  <a:lnTo>
                    <a:pt x="274" y="330"/>
                  </a:lnTo>
                  <a:lnTo>
                    <a:pt x="214" y="432"/>
                  </a:lnTo>
                  <a:lnTo>
                    <a:pt x="214" y="432"/>
                  </a:lnTo>
                  <a:lnTo>
                    <a:pt x="234" y="432"/>
                  </a:lnTo>
                  <a:lnTo>
                    <a:pt x="254" y="428"/>
                  </a:lnTo>
                  <a:lnTo>
                    <a:pt x="274" y="424"/>
                  </a:lnTo>
                  <a:lnTo>
                    <a:pt x="292" y="418"/>
                  </a:lnTo>
                  <a:lnTo>
                    <a:pt x="310" y="410"/>
                  </a:lnTo>
                  <a:lnTo>
                    <a:pt x="326" y="402"/>
                  </a:lnTo>
                  <a:lnTo>
                    <a:pt x="342" y="390"/>
                  </a:lnTo>
                  <a:lnTo>
                    <a:pt x="356" y="378"/>
                  </a:lnTo>
                  <a:lnTo>
                    <a:pt x="370" y="366"/>
                  </a:lnTo>
                  <a:lnTo>
                    <a:pt x="382" y="352"/>
                  </a:lnTo>
                  <a:lnTo>
                    <a:pt x="394" y="336"/>
                  </a:lnTo>
                  <a:lnTo>
                    <a:pt x="404" y="320"/>
                  </a:lnTo>
                  <a:lnTo>
                    <a:pt x="412" y="304"/>
                  </a:lnTo>
                  <a:lnTo>
                    <a:pt x="420" y="286"/>
                  </a:lnTo>
                  <a:lnTo>
                    <a:pt x="424" y="266"/>
                  </a:lnTo>
                  <a:lnTo>
                    <a:pt x="428" y="248"/>
                  </a:lnTo>
                  <a:lnTo>
                    <a:pt x="368" y="248"/>
                  </a:lnTo>
                  <a:lnTo>
                    <a:pt x="368" y="274"/>
                  </a:lnTo>
                  <a:lnTo>
                    <a:pt x="266" y="216"/>
                  </a:lnTo>
                  <a:lnTo>
                    <a:pt x="368" y="158"/>
                  </a:lnTo>
                  <a:lnTo>
                    <a:pt x="368" y="184"/>
                  </a:lnTo>
                  <a:lnTo>
                    <a:pt x="428" y="184"/>
                  </a:lnTo>
                  <a:lnTo>
                    <a:pt x="428" y="184"/>
                  </a:lnTo>
                  <a:lnTo>
                    <a:pt x="424" y="166"/>
                  </a:lnTo>
                  <a:lnTo>
                    <a:pt x="420" y="146"/>
                  </a:lnTo>
                  <a:lnTo>
                    <a:pt x="412" y="128"/>
                  </a:lnTo>
                  <a:lnTo>
                    <a:pt x="404" y="112"/>
                  </a:lnTo>
                  <a:lnTo>
                    <a:pt x="394" y="96"/>
                  </a:lnTo>
                  <a:lnTo>
                    <a:pt x="382" y="80"/>
                  </a:lnTo>
                  <a:lnTo>
                    <a:pt x="370" y="66"/>
                  </a:lnTo>
                  <a:lnTo>
                    <a:pt x="356" y="54"/>
                  </a:lnTo>
                  <a:lnTo>
                    <a:pt x="342" y="42"/>
                  </a:lnTo>
                  <a:lnTo>
                    <a:pt x="326" y="30"/>
                  </a:lnTo>
                  <a:lnTo>
                    <a:pt x="310" y="22"/>
                  </a:lnTo>
                  <a:lnTo>
                    <a:pt x="292" y="14"/>
                  </a:lnTo>
                  <a:lnTo>
                    <a:pt x="274" y="8"/>
                  </a:lnTo>
                  <a:lnTo>
                    <a:pt x="254" y="4"/>
                  </a:lnTo>
                  <a:lnTo>
                    <a:pt x="234" y="0"/>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452" y="1963"/>
              <a:ext cx="434" cy="434"/>
            </a:xfrm>
            <a:custGeom>
              <a:avLst/>
              <a:gdLst>
                <a:gd name="T0" fmla="*/ 434 w 434"/>
                <a:gd name="T1" fmla="*/ 216 h 434"/>
                <a:gd name="T2" fmla="*/ 430 w 434"/>
                <a:gd name="T3" fmla="*/ 260 h 434"/>
                <a:gd name="T4" fmla="*/ 418 w 434"/>
                <a:gd name="T5" fmla="*/ 302 h 434"/>
                <a:gd name="T6" fmla="*/ 398 w 434"/>
                <a:gd name="T7" fmla="*/ 338 h 434"/>
                <a:gd name="T8" fmla="*/ 372 w 434"/>
                <a:gd name="T9" fmla="*/ 370 h 434"/>
                <a:gd name="T10" fmla="*/ 340 w 434"/>
                <a:gd name="T11" fmla="*/ 396 h 434"/>
                <a:gd name="T12" fmla="*/ 302 w 434"/>
                <a:gd name="T13" fmla="*/ 416 h 434"/>
                <a:gd name="T14" fmla="*/ 262 w 434"/>
                <a:gd name="T15" fmla="*/ 430 h 434"/>
                <a:gd name="T16" fmla="*/ 218 w 434"/>
                <a:gd name="T17" fmla="*/ 434 h 434"/>
                <a:gd name="T18" fmla="*/ 196 w 434"/>
                <a:gd name="T19" fmla="*/ 432 h 434"/>
                <a:gd name="T20" fmla="*/ 154 w 434"/>
                <a:gd name="T21" fmla="*/ 424 h 434"/>
                <a:gd name="T22" fmla="*/ 114 w 434"/>
                <a:gd name="T23" fmla="*/ 408 h 434"/>
                <a:gd name="T24" fmla="*/ 80 w 434"/>
                <a:gd name="T25" fmla="*/ 384 h 434"/>
                <a:gd name="T26" fmla="*/ 50 w 434"/>
                <a:gd name="T27" fmla="*/ 354 h 434"/>
                <a:gd name="T28" fmla="*/ 26 w 434"/>
                <a:gd name="T29" fmla="*/ 320 h 434"/>
                <a:gd name="T30" fmla="*/ 10 w 434"/>
                <a:gd name="T31" fmla="*/ 282 h 434"/>
                <a:gd name="T32" fmla="*/ 2 w 434"/>
                <a:gd name="T33" fmla="*/ 238 h 434"/>
                <a:gd name="T34" fmla="*/ 0 w 434"/>
                <a:gd name="T35" fmla="*/ 216 h 434"/>
                <a:gd name="T36" fmla="*/ 6 w 434"/>
                <a:gd name="T37" fmla="*/ 174 h 434"/>
                <a:gd name="T38" fmla="*/ 18 w 434"/>
                <a:gd name="T39" fmla="*/ 132 h 434"/>
                <a:gd name="T40" fmla="*/ 38 w 434"/>
                <a:gd name="T41" fmla="*/ 96 h 434"/>
                <a:gd name="T42" fmla="*/ 64 w 434"/>
                <a:gd name="T43" fmla="*/ 64 h 434"/>
                <a:gd name="T44" fmla="*/ 96 w 434"/>
                <a:gd name="T45" fmla="*/ 36 h 434"/>
                <a:gd name="T46" fmla="*/ 134 w 434"/>
                <a:gd name="T47" fmla="*/ 16 h 434"/>
                <a:gd name="T48" fmla="*/ 174 w 434"/>
                <a:gd name="T49" fmla="*/ 4 h 434"/>
                <a:gd name="T50" fmla="*/ 218 w 434"/>
                <a:gd name="T51" fmla="*/ 0 h 434"/>
                <a:gd name="T52" fmla="*/ 240 w 434"/>
                <a:gd name="T53" fmla="*/ 0 h 434"/>
                <a:gd name="T54" fmla="*/ 282 w 434"/>
                <a:gd name="T55" fmla="*/ 10 h 434"/>
                <a:gd name="T56" fmla="*/ 322 w 434"/>
                <a:gd name="T57" fmla="*/ 26 h 434"/>
                <a:gd name="T58" fmla="*/ 356 w 434"/>
                <a:gd name="T59" fmla="*/ 50 h 434"/>
                <a:gd name="T60" fmla="*/ 386 w 434"/>
                <a:gd name="T61" fmla="*/ 78 h 434"/>
                <a:gd name="T62" fmla="*/ 408 w 434"/>
                <a:gd name="T63" fmla="*/ 114 h 434"/>
                <a:gd name="T64" fmla="*/ 424 w 434"/>
                <a:gd name="T65" fmla="*/ 152 h 434"/>
                <a:gd name="T66" fmla="*/ 434 w 434"/>
                <a:gd name="T67" fmla="*/ 194 h 434"/>
                <a:gd name="T68" fmla="*/ 434 w 434"/>
                <a:gd name="T69" fmla="*/ 2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4">
                  <a:moveTo>
                    <a:pt x="434" y="216"/>
                  </a:moveTo>
                  <a:lnTo>
                    <a:pt x="434" y="216"/>
                  </a:lnTo>
                  <a:lnTo>
                    <a:pt x="434" y="238"/>
                  </a:lnTo>
                  <a:lnTo>
                    <a:pt x="430" y="260"/>
                  </a:lnTo>
                  <a:lnTo>
                    <a:pt x="424" y="282"/>
                  </a:lnTo>
                  <a:lnTo>
                    <a:pt x="418" y="302"/>
                  </a:lnTo>
                  <a:lnTo>
                    <a:pt x="408" y="320"/>
                  </a:lnTo>
                  <a:lnTo>
                    <a:pt x="398" y="338"/>
                  </a:lnTo>
                  <a:lnTo>
                    <a:pt x="386" y="354"/>
                  </a:lnTo>
                  <a:lnTo>
                    <a:pt x="372" y="370"/>
                  </a:lnTo>
                  <a:lnTo>
                    <a:pt x="356" y="384"/>
                  </a:lnTo>
                  <a:lnTo>
                    <a:pt x="340" y="396"/>
                  </a:lnTo>
                  <a:lnTo>
                    <a:pt x="322" y="408"/>
                  </a:lnTo>
                  <a:lnTo>
                    <a:pt x="302" y="416"/>
                  </a:lnTo>
                  <a:lnTo>
                    <a:pt x="282" y="424"/>
                  </a:lnTo>
                  <a:lnTo>
                    <a:pt x="262" y="430"/>
                  </a:lnTo>
                  <a:lnTo>
                    <a:pt x="240" y="432"/>
                  </a:lnTo>
                  <a:lnTo>
                    <a:pt x="218" y="434"/>
                  </a:lnTo>
                  <a:lnTo>
                    <a:pt x="218" y="434"/>
                  </a:lnTo>
                  <a:lnTo>
                    <a:pt x="196" y="432"/>
                  </a:lnTo>
                  <a:lnTo>
                    <a:pt x="174" y="430"/>
                  </a:lnTo>
                  <a:lnTo>
                    <a:pt x="154" y="424"/>
                  </a:lnTo>
                  <a:lnTo>
                    <a:pt x="134" y="416"/>
                  </a:lnTo>
                  <a:lnTo>
                    <a:pt x="114" y="408"/>
                  </a:lnTo>
                  <a:lnTo>
                    <a:pt x="96" y="396"/>
                  </a:lnTo>
                  <a:lnTo>
                    <a:pt x="80" y="384"/>
                  </a:lnTo>
                  <a:lnTo>
                    <a:pt x="64" y="370"/>
                  </a:lnTo>
                  <a:lnTo>
                    <a:pt x="50" y="354"/>
                  </a:lnTo>
                  <a:lnTo>
                    <a:pt x="38" y="338"/>
                  </a:lnTo>
                  <a:lnTo>
                    <a:pt x="26" y="320"/>
                  </a:lnTo>
                  <a:lnTo>
                    <a:pt x="18" y="302"/>
                  </a:lnTo>
                  <a:lnTo>
                    <a:pt x="10" y="282"/>
                  </a:lnTo>
                  <a:lnTo>
                    <a:pt x="6" y="260"/>
                  </a:lnTo>
                  <a:lnTo>
                    <a:pt x="2" y="238"/>
                  </a:lnTo>
                  <a:lnTo>
                    <a:pt x="0" y="216"/>
                  </a:lnTo>
                  <a:lnTo>
                    <a:pt x="0" y="216"/>
                  </a:lnTo>
                  <a:lnTo>
                    <a:pt x="2" y="194"/>
                  </a:lnTo>
                  <a:lnTo>
                    <a:pt x="6" y="174"/>
                  </a:lnTo>
                  <a:lnTo>
                    <a:pt x="10" y="152"/>
                  </a:lnTo>
                  <a:lnTo>
                    <a:pt x="18" y="132"/>
                  </a:lnTo>
                  <a:lnTo>
                    <a:pt x="26" y="114"/>
                  </a:lnTo>
                  <a:lnTo>
                    <a:pt x="38" y="96"/>
                  </a:lnTo>
                  <a:lnTo>
                    <a:pt x="50" y="78"/>
                  </a:lnTo>
                  <a:lnTo>
                    <a:pt x="64" y="64"/>
                  </a:lnTo>
                  <a:lnTo>
                    <a:pt x="80" y="50"/>
                  </a:lnTo>
                  <a:lnTo>
                    <a:pt x="96" y="36"/>
                  </a:lnTo>
                  <a:lnTo>
                    <a:pt x="114" y="26"/>
                  </a:lnTo>
                  <a:lnTo>
                    <a:pt x="134" y="16"/>
                  </a:lnTo>
                  <a:lnTo>
                    <a:pt x="154" y="10"/>
                  </a:lnTo>
                  <a:lnTo>
                    <a:pt x="174" y="4"/>
                  </a:lnTo>
                  <a:lnTo>
                    <a:pt x="196" y="0"/>
                  </a:lnTo>
                  <a:lnTo>
                    <a:pt x="218" y="0"/>
                  </a:lnTo>
                  <a:lnTo>
                    <a:pt x="218" y="0"/>
                  </a:lnTo>
                  <a:lnTo>
                    <a:pt x="240" y="0"/>
                  </a:lnTo>
                  <a:lnTo>
                    <a:pt x="262" y="4"/>
                  </a:lnTo>
                  <a:lnTo>
                    <a:pt x="282" y="10"/>
                  </a:lnTo>
                  <a:lnTo>
                    <a:pt x="302" y="16"/>
                  </a:lnTo>
                  <a:lnTo>
                    <a:pt x="322" y="26"/>
                  </a:lnTo>
                  <a:lnTo>
                    <a:pt x="340" y="36"/>
                  </a:lnTo>
                  <a:lnTo>
                    <a:pt x="356" y="50"/>
                  </a:lnTo>
                  <a:lnTo>
                    <a:pt x="372" y="64"/>
                  </a:lnTo>
                  <a:lnTo>
                    <a:pt x="386" y="78"/>
                  </a:lnTo>
                  <a:lnTo>
                    <a:pt x="398" y="96"/>
                  </a:lnTo>
                  <a:lnTo>
                    <a:pt x="408" y="114"/>
                  </a:lnTo>
                  <a:lnTo>
                    <a:pt x="418" y="132"/>
                  </a:lnTo>
                  <a:lnTo>
                    <a:pt x="424" y="152"/>
                  </a:lnTo>
                  <a:lnTo>
                    <a:pt x="430" y="174"/>
                  </a:lnTo>
                  <a:lnTo>
                    <a:pt x="434" y="194"/>
                  </a:lnTo>
                  <a:lnTo>
                    <a:pt x="434" y="216"/>
                  </a:lnTo>
                  <a:lnTo>
                    <a:pt x="434" y="2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5456" y="1965"/>
              <a:ext cx="428" cy="432"/>
            </a:xfrm>
            <a:custGeom>
              <a:avLst/>
              <a:gdLst>
                <a:gd name="T0" fmla="*/ 272 w 428"/>
                <a:gd name="T1" fmla="*/ 102 h 432"/>
                <a:gd name="T2" fmla="*/ 244 w 428"/>
                <a:gd name="T3" fmla="*/ 164 h 432"/>
                <a:gd name="T4" fmla="*/ 182 w 428"/>
                <a:gd name="T5" fmla="*/ 102 h 432"/>
                <a:gd name="T6" fmla="*/ 214 w 428"/>
                <a:gd name="T7" fmla="*/ 0 h 432"/>
                <a:gd name="T8" fmla="*/ 194 w 428"/>
                <a:gd name="T9" fmla="*/ 0 h 432"/>
                <a:gd name="T10" fmla="*/ 154 w 428"/>
                <a:gd name="T11" fmla="*/ 8 h 432"/>
                <a:gd name="T12" fmla="*/ 118 w 428"/>
                <a:gd name="T13" fmla="*/ 22 h 432"/>
                <a:gd name="T14" fmla="*/ 86 w 428"/>
                <a:gd name="T15" fmla="*/ 40 h 432"/>
                <a:gd name="T16" fmla="*/ 58 w 428"/>
                <a:gd name="T17" fmla="*/ 66 h 432"/>
                <a:gd name="T18" fmla="*/ 34 w 428"/>
                <a:gd name="T19" fmla="*/ 96 h 432"/>
                <a:gd name="T20" fmla="*/ 16 w 428"/>
                <a:gd name="T21" fmla="*/ 128 h 432"/>
                <a:gd name="T22" fmla="*/ 4 w 428"/>
                <a:gd name="T23" fmla="*/ 166 h 432"/>
                <a:gd name="T24" fmla="*/ 60 w 428"/>
                <a:gd name="T25" fmla="*/ 184 h 432"/>
                <a:gd name="T26" fmla="*/ 162 w 428"/>
                <a:gd name="T27" fmla="*/ 216 h 432"/>
                <a:gd name="T28" fmla="*/ 60 w 428"/>
                <a:gd name="T29" fmla="*/ 246 h 432"/>
                <a:gd name="T30" fmla="*/ 0 w 428"/>
                <a:gd name="T31" fmla="*/ 246 h 432"/>
                <a:gd name="T32" fmla="*/ 8 w 428"/>
                <a:gd name="T33" fmla="*/ 284 h 432"/>
                <a:gd name="T34" fmla="*/ 24 w 428"/>
                <a:gd name="T35" fmla="*/ 320 h 432"/>
                <a:gd name="T36" fmla="*/ 46 w 428"/>
                <a:gd name="T37" fmla="*/ 352 h 432"/>
                <a:gd name="T38" fmla="*/ 72 w 428"/>
                <a:gd name="T39" fmla="*/ 378 h 432"/>
                <a:gd name="T40" fmla="*/ 102 w 428"/>
                <a:gd name="T41" fmla="*/ 400 h 432"/>
                <a:gd name="T42" fmla="*/ 136 w 428"/>
                <a:gd name="T43" fmla="*/ 418 h 432"/>
                <a:gd name="T44" fmla="*/ 174 w 428"/>
                <a:gd name="T45" fmla="*/ 428 h 432"/>
                <a:gd name="T46" fmla="*/ 214 w 428"/>
                <a:gd name="T47" fmla="*/ 432 h 432"/>
                <a:gd name="T48" fmla="*/ 182 w 428"/>
                <a:gd name="T49" fmla="*/ 330 h 432"/>
                <a:gd name="T50" fmla="*/ 244 w 428"/>
                <a:gd name="T51" fmla="*/ 266 h 432"/>
                <a:gd name="T52" fmla="*/ 272 w 428"/>
                <a:gd name="T53" fmla="*/ 330 h 432"/>
                <a:gd name="T54" fmla="*/ 214 w 428"/>
                <a:gd name="T55" fmla="*/ 432 h 432"/>
                <a:gd name="T56" fmla="*/ 254 w 428"/>
                <a:gd name="T57" fmla="*/ 428 h 432"/>
                <a:gd name="T58" fmla="*/ 292 w 428"/>
                <a:gd name="T59" fmla="*/ 418 h 432"/>
                <a:gd name="T60" fmla="*/ 326 w 428"/>
                <a:gd name="T61" fmla="*/ 400 h 432"/>
                <a:gd name="T62" fmla="*/ 356 w 428"/>
                <a:gd name="T63" fmla="*/ 378 h 432"/>
                <a:gd name="T64" fmla="*/ 382 w 428"/>
                <a:gd name="T65" fmla="*/ 352 h 432"/>
                <a:gd name="T66" fmla="*/ 404 w 428"/>
                <a:gd name="T67" fmla="*/ 320 h 432"/>
                <a:gd name="T68" fmla="*/ 418 w 428"/>
                <a:gd name="T69" fmla="*/ 284 h 432"/>
                <a:gd name="T70" fmla="*/ 428 w 428"/>
                <a:gd name="T71" fmla="*/ 246 h 432"/>
                <a:gd name="T72" fmla="*/ 366 w 428"/>
                <a:gd name="T73" fmla="*/ 274 h 432"/>
                <a:gd name="T74" fmla="*/ 366 w 428"/>
                <a:gd name="T75" fmla="*/ 156 h 432"/>
                <a:gd name="T76" fmla="*/ 428 w 428"/>
                <a:gd name="T77" fmla="*/ 184 h 432"/>
                <a:gd name="T78" fmla="*/ 424 w 428"/>
                <a:gd name="T79" fmla="*/ 166 h 432"/>
                <a:gd name="T80" fmla="*/ 412 w 428"/>
                <a:gd name="T81" fmla="*/ 128 h 432"/>
                <a:gd name="T82" fmla="*/ 394 w 428"/>
                <a:gd name="T83" fmla="*/ 96 h 432"/>
                <a:gd name="T84" fmla="*/ 370 w 428"/>
                <a:gd name="T85" fmla="*/ 66 h 432"/>
                <a:gd name="T86" fmla="*/ 342 w 428"/>
                <a:gd name="T87" fmla="*/ 40 h 432"/>
                <a:gd name="T88" fmla="*/ 308 w 428"/>
                <a:gd name="T89" fmla="*/ 22 h 432"/>
                <a:gd name="T90" fmla="*/ 272 w 428"/>
                <a:gd name="T91" fmla="*/ 8 h 432"/>
                <a:gd name="T92" fmla="*/ 234 w 428"/>
                <a:gd name="T93" fmla="*/ 0 h 432"/>
                <a:gd name="T94" fmla="*/ 214 w 428"/>
                <a:gd name="T95"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2">
                  <a:moveTo>
                    <a:pt x="214" y="0"/>
                  </a:moveTo>
                  <a:lnTo>
                    <a:pt x="272" y="102"/>
                  </a:lnTo>
                  <a:lnTo>
                    <a:pt x="244" y="102"/>
                  </a:lnTo>
                  <a:lnTo>
                    <a:pt x="244" y="164"/>
                  </a:lnTo>
                  <a:lnTo>
                    <a:pt x="182" y="164"/>
                  </a:lnTo>
                  <a:lnTo>
                    <a:pt x="182" y="102"/>
                  </a:lnTo>
                  <a:lnTo>
                    <a:pt x="154" y="102"/>
                  </a:lnTo>
                  <a:lnTo>
                    <a:pt x="214" y="0"/>
                  </a:lnTo>
                  <a:lnTo>
                    <a:pt x="214" y="0"/>
                  </a:lnTo>
                  <a:lnTo>
                    <a:pt x="194" y="0"/>
                  </a:lnTo>
                  <a:lnTo>
                    <a:pt x="174" y="4"/>
                  </a:lnTo>
                  <a:lnTo>
                    <a:pt x="154" y="8"/>
                  </a:lnTo>
                  <a:lnTo>
                    <a:pt x="136" y="14"/>
                  </a:lnTo>
                  <a:lnTo>
                    <a:pt x="118" y="22"/>
                  </a:lnTo>
                  <a:lnTo>
                    <a:pt x="102" y="30"/>
                  </a:lnTo>
                  <a:lnTo>
                    <a:pt x="86" y="40"/>
                  </a:lnTo>
                  <a:lnTo>
                    <a:pt x="72" y="52"/>
                  </a:lnTo>
                  <a:lnTo>
                    <a:pt x="58" y="66"/>
                  </a:lnTo>
                  <a:lnTo>
                    <a:pt x="46" y="80"/>
                  </a:lnTo>
                  <a:lnTo>
                    <a:pt x="34" y="96"/>
                  </a:lnTo>
                  <a:lnTo>
                    <a:pt x="24" y="112"/>
                  </a:lnTo>
                  <a:lnTo>
                    <a:pt x="16" y="128"/>
                  </a:lnTo>
                  <a:lnTo>
                    <a:pt x="8" y="146"/>
                  </a:lnTo>
                  <a:lnTo>
                    <a:pt x="4" y="166"/>
                  </a:lnTo>
                  <a:lnTo>
                    <a:pt x="0" y="184"/>
                  </a:lnTo>
                  <a:lnTo>
                    <a:pt x="60" y="184"/>
                  </a:lnTo>
                  <a:lnTo>
                    <a:pt x="60" y="156"/>
                  </a:lnTo>
                  <a:lnTo>
                    <a:pt x="162" y="216"/>
                  </a:lnTo>
                  <a:lnTo>
                    <a:pt x="60" y="274"/>
                  </a:lnTo>
                  <a:lnTo>
                    <a:pt x="60" y="246"/>
                  </a:lnTo>
                  <a:lnTo>
                    <a:pt x="0" y="246"/>
                  </a:lnTo>
                  <a:lnTo>
                    <a:pt x="0" y="246"/>
                  </a:lnTo>
                  <a:lnTo>
                    <a:pt x="4" y="266"/>
                  </a:lnTo>
                  <a:lnTo>
                    <a:pt x="8" y="284"/>
                  </a:lnTo>
                  <a:lnTo>
                    <a:pt x="16" y="302"/>
                  </a:lnTo>
                  <a:lnTo>
                    <a:pt x="24" y="320"/>
                  </a:lnTo>
                  <a:lnTo>
                    <a:pt x="34" y="336"/>
                  </a:lnTo>
                  <a:lnTo>
                    <a:pt x="46" y="352"/>
                  </a:lnTo>
                  <a:lnTo>
                    <a:pt x="58" y="366"/>
                  </a:lnTo>
                  <a:lnTo>
                    <a:pt x="72" y="378"/>
                  </a:lnTo>
                  <a:lnTo>
                    <a:pt x="86" y="390"/>
                  </a:lnTo>
                  <a:lnTo>
                    <a:pt x="102" y="400"/>
                  </a:lnTo>
                  <a:lnTo>
                    <a:pt x="118" y="410"/>
                  </a:lnTo>
                  <a:lnTo>
                    <a:pt x="136" y="418"/>
                  </a:lnTo>
                  <a:lnTo>
                    <a:pt x="154" y="424"/>
                  </a:lnTo>
                  <a:lnTo>
                    <a:pt x="174" y="428"/>
                  </a:lnTo>
                  <a:lnTo>
                    <a:pt x="194" y="430"/>
                  </a:lnTo>
                  <a:lnTo>
                    <a:pt x="214" y="432"/>
                  </a:lnTo>
                  <a:lnTo>
                    <a:pt x="154" y="330"/>
                  </a:lnTo>
                  <a:lnTo>
                    <a:pt x="182" y="330"/>
                  </a:lnTo>
                  <a:lnTo>
                    <a:pt x="182" y="266"/>
                  </a:lnTo>
                  <a:lnTo>
                    <a:pt x="244" y="266"/>
                  </a:lnTo>
                  <a:lnTo>
                    <a:pt x="244" y="330"/>
                  </a:lnTo>
                  <a:lnTo>
                    <a:pt x="272" y="330"/>
                  </a:lnTo>
                  <a:lnTo>
                    <a:pt x="214" y="432"/>
                  </a:lnTo>
                  <a:lnTo>
                    <a:pt x="214" y="432"/>
                  </a:lnTo>
                  <a:lnTo>
                    <a:pt x="234" y="430"/>
                  </a:lnTo>
                  <a:lnTo>
                    <a:pt x="254" y="428"/>
                  </a:lnTo>
                  <a:lnTo>
                    <a:pt x="272" y="424"/>
                  </a:lnTo>
                  <a:lnTo>
                    <a:pt x="292" y="418"/>
                  </a:lnTo>
                  <a:lnTo>
                    <a:pt x="308" y="410"/>
                  </a:lnTo>
                  <a:lnTo>
                    <a:pt x="326" y="400"/>
                  </a:lnTo>
                  <a:lnTo>
                    <a:pt x="342" y="390"/>
                  </a:lnTo>
                  <a:lnTo>
                    <a:pt x="356" y="378"/>
                  </a:lnTo>
                  <a:lnTo>
                    <a:pt x="370" y="366"/>
                  </a:lnTo>
                  <a:lnTo>
                    <a:pt x="382" y="352"/>
                  </a:lnTo>
                  <a:lnTo>
                    <a:pt x="394" y="336"/>
                  </a:lnTo>
                  <a:lnTo>
                    <a:pt x="404" y="320"/>
                  </a:lnTo>
                  <a:lnTo>
                    <a:pt x="412" y="302"/>
                  </a:lnTo>
                  <a:lnTo>
                    <a:pt x="418" y="284"/>
                  </a:lnTo>
                  <a:lnTo>
                    <a:pt x="424" y="266"/>
                  </a:lnTo>
                  <a:lnTo>
                    <a:pt x="428" y="246"/>
                  </a:lnTo>
                  <a:lnTo>
                    <a:pt x="366" y="246"/>
                  </a:lnTo>
                  <a:lnTo>
                    <a:pt x="366" y="274"/>
                  </a:lnTo>
                  <a:lnTo>
                    <a:pt x="264" y="216"/>
                  </a:lnTo>
                  <a:lnTo>
                    <a:pt x="366" y="156"/>
                  </a:lnTo>
                  <a:lnTo>
                    <a:pt x="366" y="184"/>
                  </a:lnTo>
                  <a:lnTo>
                    <a:pt x="428" y="184"/>
                  </a:lnTo>
                  <a:lnTo>
                    <a:pt x="428" y="184"/>
                  </a:lnTo>
                  <a:lnTo>
                    <a:pt x="424" y="166"/>
                  </a:lnTo>
                  <a:lnTo>
                    <a:pt x="418" y="146"/>
                  </a:lnTo>
                  <a:lnTo>
                    <a:pt x="412" y="128"/>
                  </a:lnTo>
                  <a:lnTo>
                    <a:pt x="404" y="112"/>
                  </a:lnTo>
                  <a:lnTo>
                    <a:pt x="394" y="96"/>
                  </a:lnTo>
                  <a:lnTo>
                    <a:pt x="382" y="80"/>
                  </a:lnTo>
                  <a:lnTo>
                    <a:pt x="370" y="66"/>
                  </a:lnTo>
                  <a:lnTo>
                    <a:pt x="356" y="52"/>
                  </a:lnTo>
                  <a:lnTo>
                    <a:pt x="342" y="40"/>
                  </a:lnTo>
                  <a:lnTo>
                    <a:pt x="326" y="30"/>
                  </a:lnTo>
                  <a:lnTo>
                    <a:pt x="308" y="22"/>
                  </a:lnTo>
                  <a:lnTo>
                    <a:pt x="292" y="14"/>
                  </a:lnTo>
                  <a:lnTo>
                    <a:pt x="272" y="8"/>
                  </a:lnTo>
                  <a:lnTo>
                    <a:pt x="254" y="4"/>
                  </a:lnTo>
                  <a:lnTo>
                    <a:pt x="234" y="0"/>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5452" y="3503"/>
              <a:ext cx="434" cy="434"/>
            </a:xfrm>
            <a:custGeom>
              <a:avLst/>
              <a:gdLst>
                <a:gd name="T0" fmla="*/ 434 w 434"/>
                <a:gd name="T1" fmla="*/ 218 h 434"/>
                <a:gd name="T2" fmla="*/ 430 w 434"/>
                <a:gd name="T3" fmla="*/ 262 h 434"/>
                <a:gd name="T4" fmla="*/ 418 w 434"/>
                <a:gd name="T5" fmla="*/ 302 h 434"/>
                <a:gd name="T6" fmla="*/ 398 w 434"/>
                <a:gd name="T7" fmla="*/ 338 h 434"/>
                <a:gd name="T8" fmla="*/ 372 w 434"/>
                <a:gd name="T9" fmla="*/ 372 h 434"/>
                <a:gd name="T10" fmla="*/ 340 w 434"/>
                <a:gd name="T11" fmla="*/ 398 h 434"/>
                <a:gd name="T12" fmla="*/ 302 w 434"/>
                <a:gd name="T13" fmla="*/ 418 h 434"/>
                <a:gd name="T14" fmla="*/ 262 w 434"/>
                <a:gd name="T15" fmla="*/ 430 h 434"/>
                <a:gd name="T16" fmla="*/ 218 w 434"/>
                <a:gd name="T17" fmla="*/ 434 h 434"/>
                <a:gd name="T18" fmla="*/ 196 w 434"/>
                <a:gd name="T19" fmla="*/ 434 h 434"/>
                <a:gd name="T20" fmla="*/ 154 w 434"/>
                <a:gd name="T21" fmla="*/ 424 h 434"/>
                <a:gd name="T22" fmla="*/ 114 w 434"/>
                <a:gd name="T23" fmla="*/ 408 h 434"/>
                <a:gd name="T24" fmla="*/ 80 w 434"/>
                <a:gd name="T25" fmla="*/ 386 h 434"/>
                <a:gd name="T26" fmla="*/ 50 w 434"/>
                <a:gd name="T27" fmla="*/ 356 h 434"/>
                <a:gd name="T28" fmla="*/ 26 w 434"/>
                <a:gd name="T29" fmla="*/ 322 h 434"/>
                <a:gd name="T30" fmla="*/ 10 w 434"/>
                <a:gd name="T31" fmla="*/ 282 h 434"/>
                <a:gd name="T32" fmla="*/ 2 w 434"/>
                <a:gd name="T33" fmla="*/ 240 h 434"/>
                <a:gd name="T34" fmla="*/ 0 w 434"/>
                <a:gd name="T35" fmla="*/ 218 h 434"/>
                <a:gd name="T36" fmla="*/ 6 w 434"/>
                <a:gd name="T37" fmla="*/ 174 h 434"/>
                <a:gd name="T38" fmla="*/ 18 w 434"/>
                <a:gd name="T39" fmla="*/ 134 h 434"/>
                <a:gd name="T40" fmla="*/ 38 w 434"/>
                <a:gd name="T41" fmla="*/ 96 h 434"/>
                <a:gd name="T42" fmla="*/ 64 w 434"/>
                <a:gd name="T43" fmla="*/ 64 h 434"/>
                <a:gd name="T44" fmla="*/ 96 w 434"/>
                <a:gd name="T45" fmla="*/ 38 h 434"/>
                <a:gd name="T46" fmla="*/ 134 w 434"/>
                <a:gd name="T47" fmla="*/ 18 h 434"/>
                <a:gd name="T48" fmla="*/ 174 w 434"/>
                <a:gd name="T49" fmla="*/ 6 h 434"/>
                <a:gd name="T50" fmla="*/ 218 w 434"/>
                <a:gd name="T51" fmla="*/ 0 h 434"/>
                <a:gd name="T52" fmla="*/ 240 w 434"/>
                <a:gd name="T53" fmla="*/ 2 h 434"/>
                <a:gd name="T54" fmla="*/ 282 w 434"/>
                <a:gd name="T55" fmla="*/ 10 h 434"/>
                <a:gd name="T56" fmla="*/ 322 w 434"/>
                <a:gd name="T57" fmla="*/ 26 h 434"/>
                <a:gd name="T58" fmla="*/ 356 w 434"/>
                <a:gd name="T59" fmla="*/ 50 h 434"/>
                <a:gd name="T60" fmla="*/ 386 w 434"/>
                <a:gd name="T61" fmla="*/ 80 h 434"/>
                <a:gd name="T62" fmla="*/ 408 w 434"/>
                <a:gd name="T63" fmla="*/ 114 h 434"/>
                <a:gd name="T64" fmla="*/ 424 w 434"/>
                <a:gd name="T65" fmla="*/ 154 h 434"/>
                <a:gd name="T66" fmla="*/ 434 w 434"/>
                <a:gd name="T67" fmla="*/ 196 h 434"/>
                <a:gd name="T68" fmla="*/ 434 w 434"/>
                <a:gd name="T69" fmla="*/ 21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4" h="434">
                  <a:moveTo>
                    <a:pt x="434" y="218"/>
                  </a:moveTo>
                  <a:lnTo>
                    <a:pt x="434" y="218"/>
                  </a:lnTo>
                  <a:lnTo>
                    <a:pt x="434" y="240"/>
                  </a:lnTo>
                  <a:lnTo>
                    <a:pt x="430" y="262"/>
                  </a:lnTo>
                  <a:lnTo>
                    <a:pt x="424" y="282"/>
                  </a:lnTo>
                  <a:lnTo>
                    <a:pt x="418" y="302"/>
                  </a:lnTo>
                  <a:lnTo>
                    <a:pt x="408" y="322"/>
                  </a:lnTo>
                  <a:lnTo>
                    <a:pt x="398" y="338"/>
                  </a:lnTo>
                  <a:lnTo>
                    <a:pt x="386" y="356"/>
                  </a:lnTo>
                  <a:lnTo>
                    <a:pt x="372" y="372"/>
                  </a:lnTo>
                  <a:lnTo>
                    <a:pt x="356" y="386"/>
                  </a:lnTo>
                  <a:lnTo>
                    <a:pt x="340" y="398"/>
                  </a:lnTo>
                  <a:lnTo>
                    <a:pt x="322" y="408"/>
                  </a:lnTo>
                  <a:lnTo>
                    <a:pt x="302" y="418"/>
                  </a:lnTo>
                  <a:lnTo>
                    <a:pt x="282" y="424"/>
                  </a:lnTo>
                  <a:lnTo>
                    <a:pt x="262" y="430"/>
                  </a:lnTo>
                  <a:lnTo>
                    <a:pt x="240" y="434"/>
                  </a:lnTo>
                  <a:lnTo>
                    <a:pt x="218" y="434"/>
                  </a:lnTo>
                  <a:lnTo>
                    <a:pt x="218" y="434"/>
                  </a:lnTo>
                  <a:lnTo>
                    <a:pt x="196" y="434"/>
                  </a:lnTo>
                  <a:lnTo>
                    <a:pt x="174" y="430"/>
                  </a:lnTo>
                  <a:lnTo>
                    <a:pt x="154" y="424"/>
                  </a:lnTo>
                  <a:lnTo>
                    <a:pt x="134" y="418"/>
                  </a:lnTo>
                  <a:lnTo>
                    <a:pt x="114" y="408"/>
                  </a:lnTo>
                  <a:lnTo>
                    <a:pt x="96" y="398"/>
                  </a:lnTo>
                  <a:lnTo>
                    <a:pt x="80" y="386"/>
                  </a:lnTo>
                  <a:lnTo>
                    <a:pt x="64" y="372"/>
                  </a:lnTo>
                  <a:lnTo>
                    <a:pt x="50" y="356"/>
                  </a:lnTo>
                  <a:lnTo>
                    <a:pt x="38" y="338"/>
                  </a:lnTo>
                  <a:lnTo>
                    <a:pt x="26" y="322"/>
                  </a:lnTo>
                  <a:lnTo>
                    <a:pt x="18" y="302"/>
                  </a:lnTo>
                  <a:lnTo>
                    <a:pt x="10" y="282"/>
                  </a:lnTo>
                  <a:lnTo>
                    <a:pt x="6" y="262"/>
                  </a:lnTo>
                  <a:lnTo>
                    <a:pt x="2" y="240"/>
                  </a:lnTo>
                  <a:lnTo>
                    <a:pt x="0" y="218"/>
                  </a:lnTo>
                  <a:lnTo>
                    <a:pt x="0" y="218"/>
                  </a:lnTo>
                  <a:lnTo>
                    <a:pt x="2" y="196"/>
                  </a:lnTo>
                  <a:lnTo>
                    <a:pt x="6" y="174"/>
                  </a:lnTo>
                  <a:lnTo>
                    <a:pt x="10" y="154"/>
                  </a:lnTo>
                  <a:lnTo>
                    <a:pt x="18" y="134"/>
                  </a:lnTo>
                  <a:lnTo>
                    <a:pt x="26" y="114"/>
                  </a:lnTo>
                  <a:lnTo>
                    <a:pt x="38" y="96"/>
                  </a:lnTo>
                  <a:lnTo>
                    <a:pt x="50" y="80"/>
                  </a:lnTo>
                  <a:lnTo>
                    <a:pt x="64" y="64"/>
                  </a:lnTo>
                  <a:lnTo>
                    <a:pt x="80" y="50"/>
                  </a:lnTo>
                  <a:lnTo>
                    <a:pt x="96" y="38"/>
                  </a:lnTo>
                  <a:lnTo>
                    <a:pt x="114" y="26"/>
                  </a:lnTo>
                  <a:lnTo>
                    <a:pt x="134" y="18"/>
                  </a:lnTo>
                  <a:lnTo>
                    <a:pt x="154" y="10"/>
                  </a:lnTo>
                  <a:lnTo>
                    <a:pt x="174" y="6"/>
                  </a:lnTo>
                  <a:lnTo>
                    <a:pt x="196" y="2"/>
                  </a:lnTo>
                  <a:lnTo>
                    <a:pt x="218" y="0"/>
                  </a:lnTo>
                  <a:lnTo>
                    <a:pt x="218" y="0"/>
                  </a:lnTo>
                  <a:lnTo>
                    <a:pt x="240" y="2"/>
                  </a:lnTo>
                  <a:lnTo>
                    <a:pt x="262" y="6"/>
                  </a:lnTo>
                  <a:lnTo>
                    <a:pt x="282" y="10"/>
                  </a:lnTo>
                  <a:lnTo>
                    <a:pt x="302" y="18"/>
                  </a:lnTo>
                  <a:lnTo>
                    <a:pt x="322" y="26"/>
                  </a:lnTo>
                  <a:lnTo>
                    <a:pt x="340" y="38"/>
                  </a:lnTo>
                  <a:lnTo>
                    <a:pt x="356" y="50"/>
                  </a:lnTo>
                  <a:lnTo>
                    <a:pt x="372" y="64"/>
                  </a:lnTo>
                  <a:lnTo>
                    <a:pt x="386" y="80"/>
                  </a:lnTo>
                  <a:lnTo>
                    <a:pt x="398" y="96"/>
                  </a:lnTo>
                  <a:lnTo>
                    <a:pt x="408" y="114"/>
                  </a:lnTo>
                  <a:lnTo>
                    <a:pt x="418" y="134"/>
                  </a:lnTo>
                  <a:lnTo>
                    <a:pt x="424" y="154"/>
                  </a:lnTo>
                  <a:lnTo>
                    <a:pt x="430" y="174"/>
                  </a:lnTo>
                  <a:lnTo>
                    <a:pt x="434" y="196"/>
                  </a:lnTo>
                  <a:lnTo>
                    <a:pt x="434" y="218"/>
                  </a:lnTo>
                  <a:lnTo>
                    <a:pt x="434"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5456" y="3505"/>
              <a:ext cx="428" cy="432"/>
            </a:xfrm>
            <a:custGeom>
              <a:avLst/>
              <a:gdLst>
                <a:gd name="T0" fmla="*/ 272 w 428"/>
                <a:gd name="T1" fmla="*/ 102 h 432"/>
                <a:gd name="T2" fmla="*/ 244 w 428"/>
                <a:gd name="T3" fmla="*/ 166 h 432"/>
                <a:gd name="T4" fmla="*/ 182 w 428"/>
                <a:gd name="T5" fmla="*/ 102 h 432"/>
                <a:gd name="T6" fmla="*/ 214 w 428"/>
                <a:gd name="T7" fmla="*/ 0 h 432"/>
                <a:gd name="T8" fmla="*/ 194 w 428"/>
                <a:gd name="T9" fmla="*/ 2 h 432"/>
                <a:gd name="T10" fmla="*/ 154 w 428"/>
                <a:gd name="T11" fmla="*/ 8 h 432"/>
                <a:gd name="T12" fmla="*/ 118 w 428"/>
                <a:gd name="T13" fmla="*/ 22 h 432"/>
                <a:gd name="T14" fmla="*/ 86 w 428"/>
                <a:gd name="T15" fmla="*/ 42 h 432"/>
                <a:gd name="T16" fmla="*/ 58 w 428"/>
                <a:gd name="T17" fmla="*/ 66 h 432"/>
                <a:gd name="T18" fmla="*/ 34 w 428"/>
                <a:gd name="T19" fmla="*/ 96 h 432"/>
                <a:gd name="T20" fmla="*/ 16 w 428"/>
                <a:gd name="T21" fmla="*/ 130 h 432"/>
                <a:gd name="T22" fmla="*/ 4 w 428"/>
                <a:gd name="T23" fmla="*/ 166 h 432"/>
                <a:gd name="T24" fmla="*/ 60 w 428"/>
                <a:gd name="T25" fmla="*/ 186 h 432"/>
                <a:gd name="T26" fmla="*/ 162 w 428"/>
                <a:gd name="T27" fmla="*/ 216 h 432"/>
                <a:gd name="T28" fmla="*/ 60 w 428"/>
                <a:gd name="T29" fmla="*/ 248 h 432"/>
                <a:gd name="T30" fmla="*/ 0 w 428"/>
                <a:gd name="T31" fmla="*/ 248 h 432"/>
                <a:gd name="T32" fmla="*/ 8 w 428"/>
                <a:gd name="T33" fmla="*/ 286 h 432"/>
                <a:gd name="T34" fmla="*/ 24 w 428"/>
                <a:gd name="T35" fmla="*/ 320 h 432"/>
                <a:gd name="T36" fmla="*/ 46 w 428"/>
                <a:gd name="T37" fmla="*/ 352 h 432"/>
                <a:gd name="T38" fmla="*/ 72 w 428"/>
                <a:gd name="T39" fmla="*/ 380 h 432"/>
                <a:gd name="T40" fmla="*/ 102 w 428"/>
                <a:gd name="T41" fmla="*/ 402 h 432"/>
                <a:gd name="T42" fmla="*/ 136 w 428"/>
                <a:gd name="T43" fmla="*/ 418 h 432"/>
                <a:gd name="T44" fmla="*/ 174 w 428"/>
                <a:gd name="T45" fmla="*/ 428 h 432"/>
                <a:gd name="T46" fmla="*/ 214 w 428"/>
                <a:gd name="T47" fmla="*/ 432 h 432"/>
                <a:gd name="T48" fmla="*/ 182 w 428"/>
                <a:gd name="T49" fmla="*/ 330 h 432"/>
                <a:gd name="T50" fmla="*/ 244 w 428"/>
                <a:gd name="T51" fmla="*/ 268 h 432"/>
                <a:gd name="T52" fmla="*/ 272 w 428"/>
                <a:gd name="T53" fmla="*/ 330 h 432"/>
                <a:gd name="T54" fmla="*/ 214 w 428"/>
                <a:gd name="T55" fmla="*/ 432 h 432"/>
                <a:gd name="T56" fmla="*/ 254 w 428"/>
                <a:gd name="T57" fmla="*/ 428 h 432"/>
                <a:gd name="T58" fmla="*/ 292 w 428"/>
                <a:gd name="T59" fmla="*/ 418 h 432"/>
                <a:gd name="T60" fmla="*/ 326 w 428"/>
                <a:gd name="T61" fmla="*/ 402 h 432"/>
                <a:gd name="T62" fmla="*/ 356 w 428"/>
                <a:gd name="T63" fmla="*/ 380 h 432"/>
                <a:gd name="T64" fmla="*/ 382 w 428"/>
                <a:gd name="T65" fmla="*/ 352 h 432"/>
                <a:gd name="T66" fmla="*/ 404 w 428"/>
                <a:gd name="T67" fmla="*/ 320 h 432"/>
                <a:gd name="T68" fmla="*/ 418 w 428"/>
                <a:gd name="T69" fmla="*/ 286 h 432"/>
                <a:gd name="T70" fmla="*/ 428 w 428"/>
                <a:gd name="T71" fmla="*/ 248 h 432"/>
                <a:gd name="T72" fmla="*/ 366 w 428"/>
                <a:gd name="T73" fmla="*/ 276 h 432"/>
                <a:gd name="T74" fmla="*/ 366 w 428"/>
                <a:gd name="T75" fmla="*/ 158 h 432"/>
                <a:gd name="T76" fmla="*/ 428 w 428"/>
                <a:gd name="T77" fmla="*/ 186 h 432"/>
                <a:gd name="T78" fmla="*/ 424 w 428"/>
                <a:gd name="T79" fmla="*/ 166 h 432"/>
                <a:gd name="T80" fmla="*/ 412 w 428"/>
                <a:gd name="T81" fmla="*/ 130 h 432"/>
                <a:gd name="T82" fmla="*/ 394 w 428"/>
                <a:gd name="T83" fmla="*/ 96 h 432"/>
                <a:gd name="T84" fmla="*/ 370 w 428"/>
                <a:gd name="T85" fmla="*/ 66 h 432"/>
                <a:gd name="T86" fmla="*/ 342 w 428"/>
                <a:gd name="T87" fmla="*/ 42 h 432"/>
                <a:gd name="T88" fmla="*/ 308 w 428"/>
                <a:gd name="T89" fmla="*/ 22 h 432"/>
                <a:gd name="T90" fmla="*/ 272 w 428"/>
                <a:gd name="T91" fmla="*/ 8 h 432"/>
                <a:gd name="T92" fmla="*/ 234 w 428"/>
                <a:gd name="T93" fmla="*/ 2 h 432"/>
                <a:gd name="T94" fmla="*/ 214 w 428"/>
                <a:gd name="T95"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8" h="432">
                  <a:moveTo>
                    <a:pt x="214" y="0"/>
                  </a:moveTo>
                  <a:lnTo>
                    <a:pt x="272" y="102"/>
                  </a:lnTo>
                  <a:lnTo>
                    <a:pt x="244" y="102"/>
                  </a:lnTo>
                  <a:lnTo>
                    <a:pt x="244" y="166"/>
                  </a:lnTo>
                  <a:lnTo>
                    <a:pt x="182" y="166"/>
                  </a:lnTo>
                  <a:lnTo>
                    <a:pt x="182" y="102"/>
                  </a:lnTo>
                  <a:lnTo>
                    <a:pt x="154" y="102"/>
                  </a:lnTo>
                  <a:lnTo>
                    <a:pt x="214" y="0"/>
                  </a:lnTo>
                  <a:lnTo>
                    <a:pt x="214" y="0"/>
                  </a:lnTo>
                  <a:lnTo>
                    <a:pt x="194" y="2"/>
                  </a:lnTo>
                  <a:lnTo>
                    <a:pt x="174" y="4"/>
                  </a:lnTo>
                  <a:lnTo>
                    <a:pt x="154" y="8"/>
                  </a:lnTo>
                  <a:lnTo>
                    <a:pt x="136" y="14"/>
                  </a:lnTo>
                  <a:lnTo>
                    <a:pt x="118" y="22"/>
                  </a:lnTo>
                  <a:lnTo>
                    <a:pt x="102" y="32"/>
                  </a:lnTo>
                  <a:lnTo>
                    <a:pt x="86" y="42"/>
                  </a:lnTo>
                  <a:lnTo>
                    <a:pt x="72" y="54"/>
                  </a:lnTo>
                  <a:lnTo>
                    <a:pt x="58" y="66"/>
                  </a:lnTo>
                  <a:lnTo>
                    <a:pt x="46" y="80"/>
                  </a:lnTo>
                  <a:lnTo>
                    <a:pt x="34" y="96"/>
                  </a:lnTo>
                  <a:lnTo>
                    <a:pt x="24" y="112"/>
                  </a:lnTo>
                  <a:lnTo>
                    <a:pt x="16" y="130"/>
                  </a:lnTo>
                  <a:lnTo>
                    <a:pt x="8" y="148"/>
                  </a:lnTo>
                  <a:lnTo>
                    <a:pt x="4" y="166"/>
                  </a:lnTo>
                  <a:lnTo>
                    <a:pt x="0" y="186"/>
                  </a:lnTo>
                  <a:lnTo>
                    <a:pt x="60" y="186"/>
                  </a:lnTo>
                  <a:lnTo>
                    <a:pt x="60" y="158"/>
                  </a:lnTo>
                  <a:lnTo>
                    <a:pt x="162" y="216"/>
                  </a:lnTo>
                  <a:lnTo>
                    <a:pt x="60" y="276"/>
                  </a:lnTo>
                  <a:lnTo>
                    <a:pt x="60" y="248"/>
                  </a:lnTo>
                  <a:lnTo>
                    <a:pt x="0" y="248"/>
                  </a:lnTo>
                  <a:lnTo>
                    <a:pt x="0" y="248"/>
                  </a:lnTo>
                  <a:lnTo>
                    <a:pt x="4" y="266"/>
                  </a:lnTo>
                  <a:lnTo>
                    <a:pt x="8" y="286"/>
                  </a:lnTo>
                  <a:lnTo>
                    <a:pt x="16" y="304"/>
                  </a:lnTo>
                  <a:lnTo>
                    <a:pt x="24" y="320"/>
                  </a:lnTo>
                  <a:lnTo>
                    <a:pt x="34" y="336"/>
                  </a:lnTo>
                  <a:lnTo>
                    <a:pt x="46" y="352"/>
                  </a:lnTo>
                  <a:lnTo>
                    <a:pt x="58" y="366"/>
                  </a:lnTo>
                  <a:lnTo>
                    <a:pt x="72" y="380"/>
                  </a:lnTo>
                  <a:lnTo>
                    <a:pt x="86" y="392"/>
                  </a:lnTo>
                  <a:lnTo>
                    <a:pt x="102" y="402"/>
                  </a:lnTo>
                  <a:lnTo>
                    <a:pt x="118" y="410"/>
                  </a:lnTo>
                  <a:lnTo>
                    <a:pt x="136" y="418"/>
                  </a:lnTo>
                  <a:lnTo>
                    <a:pt x="154" y="424"/>
                  </a:lnTo>
                  <a:lnTo>
                    <a:pt x="174" y="428"/>
                  </a:lnTo>
                  <a:lnTo>
                    <a:pt x="194" y="432"/>
                  </a:lnTo>
                  <a:lnTo>
                    <a:pt x="214" y="432"/>
                  </a:lnTo>
                  <a:lnTo>
                    <a:pt x="154" y="330"/>
                  </a:lnTo>
                  <a:lnTo>
                    <a:pt x="182" y="330"/>
                  </a:lnTo>
                  <a:lnTo>
                    <a:pt x="182" y="268"/>
                  </a:lnTo>
                  <a:lnTo>
                    <a:pt x="244" y="268"/>
                  </a:lnTo>
                  <a:lnTo>
                    <a:pt x="244" y="330"/>
                  </a:lnTo>
                  <a:lnTo>
                    <a:pt x="272" y="330"/>
                  </a:lnTo>
                  <a:lnTo>
                    <a:pt x="214" y="432"/>
                  </a:lnTo>
                  <a:lnTo>
                    <a:pt x="214" y="432"/>
                  </a:lnTo>
                  <a:lnTo>
                    <a:pt x="234" y="432"/>
                  </a:lnTo>
                  <a:lnTo>
                    <a:pt x="254" y="428"/>
                  </a:lnTo>
                  <a:lnTo>
                    <a:pt x="272" y="424"/>
                  </a:lnTo>
                  <a:lnTo>
                    <a:pt x="292" y="418"/>
                  </a:lnTo>
                  <a:lnTo>
                    <a:pt x="308" y="410"/>
                  </a:lnTo>
                  <a:lnTo>
                    <a:pt x="326" y="402"/>
                  </a:lnTo>
                  <a:lnTo>
                    <a:pt x="342" y="392"/>
                  </a:lnTo>
                  <a:lnTo>
                    <a:pt x="356" y="380"/>
                  </a:lnTo>
                  <a:lnTo>
                    <a:pt x="370" y="366"/>
                  </a:lnTo>
                  <a:lnTo>
                    <a:pt x="382" y="352"/>
                  </a:lnTo>
                  <a:lnTo>
                    <a:pt x="394" y="336"/>
                  </a:lnTo>
                  <a:lnTo>
                    <a:pt x="404" y="320"/>
                  </a:lnTo>
                  <a:lnTo>
                    <a:pt x="412" y="304"/>
                  </a:lnTo>
                  <a:lnTo>
                    <a:pt x="418" y="286"/>
                  </a:lnTo>
                  <a:lnTo>
                    <a:pt x="424" y="266"/>
                  </a:lnTo>
                  <a:lnTo>
                    <a:pt x="428" y="248"/>
                  </a:lnTo>
                  <a:lnTo>
                    <a:pt x="366" y="248"/>
                  </a:lnTo>
                  <a:lnTo>
                    <a:pt x="366" y="276"/>
                  </a:lnTo>
                  <a:lnTo>
                    <a:pt x="264" y="216"/>
                  </a:lnTo>
                  <a:lnTo>
                    <a:pt x="366" y="158"/>
                  </a:lnTo>
                  <a:lnTo>
                    <a:pt x="366" y="186"/>
                  </a:lnTo>
                  <a:lnTo>
                    <a:pt x="428" y="186"/>
                  </a:lnTo>
                  <a:lnTo>
                    <a:pt x="428" y="186"/>
                  </a:lnTo>
                  <a:lnTo>
                    <a:pt x="424" y="166"/>
                  </a:lnTo>
                  <a:lnTo>
                    <a:pt x="418" y="148"/>
                  </a:lnTo>
                  <a:lnTo>
                    <a:pt x="412" y="130"/>
                  </a:lnTo>
                  <a:lnTo>
                    <a:pt x="404" y="112"/>
                  </a:lnTo>
                  <a:lnTo>
                    <a:pt x="394" y="96"/>
                  </a:lnTo>
                  <a:lnTo>
                    <a:pt x="382" y="80"/>
                  </a:lnTo>
                  <a:lnTo>
                    <a:pt x="370" y="66"/>
                  </a:lnTo>
                  <a:lnTo>
                    <a:pt x="356" y="54"/>
                  </a:lnTo>
                  <a:lnTo>
                    <a:pt x="342" y="42"/>
                  </a:lnTo>
                  <a:lnTo>
                    <a:pt x="326" y="32"/>
                  </a:lnTo>
                  <a:lnTo>
                    <a:pt x="308" y="22"/>
                  </a:lnTo>
                  <a:lnTo>
                    <a:pt x="292" y="14"/>
                  </a:lnTo>
                  <a:lnTo>
                    <a:pt x="272" y="8"/>
                  </a:lnTo>
                  <a:lnTo>
                    <a:pt x="254" y="4"/>
                  </a:lnTo>
                  <a:lnTo>
                    <a:pt x="234" y="2"/>
                  </a:lnTo>
                  <a:lnTo>
                    <a:pt x="214" y="0"/>
                  </a:lnTo>
                  <a:lnTo>
                    <a:pt x="214"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3864" y="1337"/>
              <a:ext cx="2364"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6216" y="1297"/>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436" y="1733"/>
              <a:ext cx="3272" cy="1964"/>
            </a:xfrm>
            <a:custGeom>
              <a:avLst/>
              <a:gdLst>
                <a:gd name="T0" fmla="*/ 3272 w 3272"/>
                <a:gd name="T1" fmla="*/ 0 h 1964"/>
                <a:gd name="T2" fmla="*/ 3272 w 3272"/>
                <a:gd name="T3" fmla="*/ 1200 h 1964"/>
                <a:gd name="T4" fmla="*/ 2792 w 3272"/>
                <a:gd name="T5" fmla="*/ 1200 h 1964"/>
                <a:gd name="T6" fmla="*/ 1308 w 3272"/>
                <a:gd name="T7" fmla="*/ 462 h 1964"/>
                <a:gd name="T8" fmla="*/ 2234 w 3272"/>
                <a:gd name="T9" fmla="*/ 1962 h 1964"/>
                <a:gd name="T10" fmla="*/ 1288 w 3272"/>
                <a:gd name="T11" fmla="*/ 1964 h 1964"/>
                <a:gd name="T12" fmla="*/ 718 w 3272"/>
                <a:gd name="T13" fmla="*/ 1200 h 1964"/>
                <a:gd name="T14" fmla="*/ 0 w 3272"/>
                <a:gd name="T15" fmla="*/ 1200 h 1964"/>
                <a:gd name="T16" fmla="*/ 0 w 3272"/>
                <a:gd name="T17" fmla="*/ 158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72" h="1964">
                  <a:moveTo>
                    <a:pt x="3272" y="0"/>
                  </a:moveTo>
                  <a:lnTo>
                    <a:pt x="3272" y="1200"/>
                  </a:lnTo>
                  <a:lnTo>
                    <a:pt x="2792" y="1200"/>
                  </a:lnTo>
                  <a:lnTo>
                    <a:pt x="1308" y="462"/>
                  </a:lnTo>
                  <a:lnTo>
                    <a:pt x="2234" y="1962"/>
                  </a:lnTo>
                  <a:lnTo>
                    <a:pt x="1288" y="1964"/>
                  </a:lnTo>
                  <a:lnTo>
                    <a:pt x="718" y="1200"/>
                  </a:lnTo>
                  <a:lnTo>
                    <a:pt x="0" y="1200"/>
                  </a:lnTo>
                  <a:lnTo>
                    <a:pt x="0" y="158"/>
                  </a:lnTo>
                </a:path>
              </a:pathLst>
            </a:custGeom>
            <a:noFill/>
            <a:ln w="12700">
              <a:solidFill>
                <a:srgbClr val="BF20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3396" y="1833"/>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BF2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7690738" y="1720314"/>
            <a:ext cx="587020" cy="369332"/>
          </a:xfrm>
          <a:prstGeom prst="rect">
            <a:avLst/>
          </a:prstGeom>
          <a:noFill/>
        </p:spPr>
        <p:txBody>
          <a:bodyPr wrap="none" rtlCol="0">
            <a:spAutoFit/>
          </a:bodyPr>
          <a:lstStyle/>
          <a:p>
            <a:r>
              <a:rPr lang="en-US" dirty="0"/>
              <a:t>Ping</a:t>
            </a:r>
          </a:p>
        </p:txBody>
      </p:sp>
      <p:sp>
        <p:nvSpPr>
          <p:cNvPr id="38" name="TextBox 37"/>
          <p:cNvSpPr txBox="1"/>
          <p:nvPr/>
        </p:nvSpPr>
        <p:spPr>
          <a:xfrm>
            <a:off x="9501664" y="2902506"/>
            <a:ext cx="1191736" cy="369332"/>
          </a:xfrm>
          <a:prstGeom prst="rect">
            <a:avLst/>
          </a:prstGeom>
          <a:noFill/>
        </p:spPr>
        <p:txBody>
          <a:bodyPr wrap="none" rtlCol="0">
            <a:spAutoFit/>
          </a:bodyPr>
          <a:lstStyle/>
          <a:p>
            <a:r>
              <a:rPr lang="en-US" dirty="0" err="1">
                <a:solidFill>
                  <a:srgbClr val="C00000"/>
                </a:solidFill>
              </a:rPr>
              <a:t>Traceroute</a:t>
            </a:r>
            <a:endParaRPr lang="en-US" dirty="0">
              <a:solidFill>
                <a:srgbClr val="C00000"/>
              </a:solidFill>
            </a:endParaRPr>
          </a:p>
        </p:txBody>
      </p:sp>
    </p:spTree>
    <p:extLst>
      <p:ext uri="{BB962C8B-B14F-4D97-AF65-F5344CB8AC3E}">
        <p14:creationId xmlns:p14="http://schemas.microsoft.com/office/powerpoint/2010/main" val="160693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290513" y="347663"/>
            <a:ext cx="11591925" cy="5343525"/>
            <a:chOff x="183" y="219"/>
            <a:chExt cx="7302" cy="3366"/>
          </a:xfrm>
        </p:grpSpPr>
        <p:sp>
          <p:nvSpPr>
            <p:cNvPr id="6" name="AutoShape 3"/>
            <p:cNvSpPr>
              <a:spLocks noChangeAspect="1" noChangeArrowheads="1" noTextEdit="1"/>
            </p:cNvSpPr>
            <p:nvPr/>
          </p:nvSpPr>
          <p:spPr bwMode="auto">
            <a:xfrm>
              <a:off x="183" y="219"/>
              <a:ext cx="7302" cy="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9"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10"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11"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12"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13"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14"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15"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16"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7"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8"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19"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20"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21"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22"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23"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24"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44494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9431" y="257342"/>
            <a:ext cx="10515600" cy="1325563"/>
          </a:xfrm>
        </p:spPr>
        <p:txBody>
          <a:bodyPr>
            <a:normAutofit/>
          </a:bodyPr>
          <a:lstStyle/>
          <a:p>
            <a:r>
              <a:rPr lang="en-US" dirty="0"/>
              <a:t>ICMP example: ping and traceroute</a:t>
            </a:r>
          </a:p>
        </p:txBody>
      </p:sp>
      <p:sp>
        <p:nvSpPr>
          <p:cNvPr id="3" name="Content Placeholder 2"/>
          <p:cNvSpPr>
            <a:spLocks noGrp="1"/>
          </p:cNvSpPr>
          <p:nvPr>
            <p:ph sz="half" idx="4294967295"/>
          </p:nvPr>
        </p:nvSpPr>
        <p:spPr>
          <a:xfrm>
            <a:off x="208547" y="2318084"/>
            <a:ext cx="3598863" cy="2221831"/>
          </a:xfrm>
        </p:spPr>
        <p:txBody>
          <a:bodyPr/>
          <a:lstStyle/>
          <a:p>
            <a:r>
              <a:rPr lang="en-US" dirty="0"/>
              <a:t>From these simple commands, we get some interesting information.</a:t>
            </a:r>
          </a:p>
        </p:txBody>
      </p:sp>
      <p:pic>
        <p:nvPicPr>
          <p:cNvPr id="7" name="Content Placeholder 5"/>
          <p:cNvPicPr>
            <a:picLocks/>
          </p:cNvPicPr>
          <p:nvPr/>
        </p:nvPicPr>
        <p:blipFill>
          <a:blip r:embed="rId3"/>
          <a:stretch>
            <a:fillRect/>
          </a:stretch>
        </p:blipFill>
        <p:spPr>
          <a:xfrm>
            <a:off x="4969144" y="1371600"/>
            <a:ext cx="5949868" cy="5199553"/>
          </a:xfrm>
          <a:prstGeom prst="rect">
            <a:avLst/>
          </a:prstGeom>
          <a:ln>
            <a:solidFill>
              <a:schemeClr val="tx1"/>
            </a:solidFill>
          </a:ln>
        </p:spPr>
      </p:pic>
    </p:spTree>
    <p:extLst>
      <p:ext uri="{BB962C8B-B14F-4D97-AF65-F5344CB8AC3E}">
        <p14:creationId xmlns:p14="http://schemas.microsoft.com/office/powerpoint/2010/main" val="403848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477420"/>
            <a:ext cx="10515600" cy="1325563"/>
          </a:xfrm>
        </p:spPr>
        <p:txBody>
          <a:bodyPr/>
          <a:lstStyle/>
          <a:p>
            <a:r>
              <a:rPr lang="en-US" dirty="0"/>
              <a:t>ICMP example: Identifying an IP address owner</a:t>
            </a:r>
          </a:p>
        </p:txBody>
      </p:sp>
      <p:pic>
        <p:nvPicPr>
          <p:cNvPr id="8" name="Content Placeholder 5"/>
          <p:cNvPicPr>
            <a:picLocks/>
          </p:cNvPicPr>
          <p:nvPr/>
        </p:nvPicPr>
        <p:blipFill>
          <a:blip r:embed="rId3"/>
          <a:stretch>
            <a:fillRect/>
          </a:stretch>
        </p:blipFill>
        <p:spPr>
          <a:xfrm>
            <a:off x="868287" y="2516454"/>
            <a:ext cx="4531145" cy="2824135"/>
          </a:xfrm>
          <a:prstGeom prst="rect">
            <a:avLst/>
          </a:prstGeom>
          <a:ln>
            <a:solidFill>
              <a:schemeClr val="tx1"/>
            </a:solidFill>
          </a:ln>
        </p:spPr>
      </p:pic>
      <p:pic>
        <p:nvPicPr>
          <p:cNvPr id="9" name="Picture 8"/>
          <p:cNvPicPr/>
          <p:nvPr/>
        </p:nvPicPr>
        <p:blipFill>
          <a:blip r:embed="rId4"/>
          <a:stretch>
            <a:fillRect/>
          </a:stretch>
        </p:blipFill>
        <p:spPr>
          <a:xfrm>
            <a:off x="5564719" y="2516454"/>
            <a:ext cx="3242544" cy="2834924"/>
          </a:xfrm>
          <a:prstGeom prst="rect">
            <a:avLst/>
          </a:prstGeom>
          <a:ln>
            <a:solidFill>
              <a:schemeClr val="tx1"/>
            </a:solidFill>
          </a:ln>
        </p:spPr>
      </p:pic>
      <p:pic>
        <p:nvPicPr>
          <p:cNvPr id="10" name="Picture 9"/>
          <p:cNvPicPr/>
          <p:nvPr/>
        </p:nvPicPr>
        <p:blipFill>
          <a:blip r:embed="rId5"/>
          <a:stretch>
            <a:fillRect/>
          </a:stretch>
        </p:blipFill>
        <p:spPr>
          <a:xfrm>
            <a:off x="8972550" y="2516454"/>
            <a:ext cx="2914650" cy="2834640"/>
          </a:xfrm>
          <a:prstGeom prst="rect">
            <a:avLst/>
          </a:prstGeom>
          <a:ln>
            <a:solidFill>
              <a:schemeClr val="tx1"/>
            </a:solidFill>
          </a:ln>
        </p:spPr>
      </p:pic>
    </p:spTree>
    <p:extLst>
      <p:ext uri="{BB962C8B-B14F-4D97-AF65-F5344CB8AC3E}">
        <p14:creationId xmlns:p14="http://schemas.microsoft.com/office/powerpoint/2010/main" val="386402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6880" y="385760"/>
            <a:ext cx="10515600" cy="1325563"/>
          </a:xfrm>
        </p:spPr>
        <p:txBody>
          <a:bodyPr/>
          <a:lstStyle/>
          <a:p>
            <a:r>
              <a:rPr lang="en-US" dirty="0" err="1"/>
              <a:t>Nmap</a:t>
            </a:r>
            <a:r>
              <a:rPr lang="en-US" dirty="0"/>
              <a:t>, </a:t>
            </a:r>
            <a:r>
              <a:rPr lang="en-US" dirty="0" err="1"/>
              <a:t>Zenmap</a:t>
            </a:r>
            <a:r>
              <a:rPr lang="en-US" dirty="0"/>
              <a:t>, and </a:t>
            </a:r>
            <a:r>
              <a:rPr lang="en-US" dirty="0" err="1"/>
              <a:t>SuperScan</a:t>
            </a:r>
            <a:endParaRPr lang="en-US" dirty="0"/>
          </a:p>
        </p:txBody>
      </p:sp>
      <p:sp>
        <p:nvSpPr>
          <p:cNvPr id="2" name="Content Placeholder 1"/>
          <p:cNvSpPr>
            <a:spLocks noGrp="1"/>
          </p:cNvSpPr>
          <p:nvPr>
            <p:ph sz="half" idx="4294967295"/>
          </p:nvPr>
        </p:nvSpPr>
        <p:spPr>
          <a:xfrm>
            <a:off x="0" y="1825625"/>
            <a:ext cx="10515600" cy="4351338"/>
          </a:xfrm>
        </p:spPr>
        <p:txBody>
          <a:bodyPr/>
          <a:lstStyle/>
          <a:p>
            <a:r>
              <a:rPr lang="en-US" dirty="0"/>
              <a:t>These tools build on ICMP and other protocols to gather and present the data.</a:t>
            </a:r>
          </a:p>
          <a:p>
            <a:endParaRPr lang="en-US" dirty="0"/>
          </a:p>
        </p:txBody>
      </p:sp>
      <p:pic>
        <p:nvPicPr>
          <p:cNvPr id="10" name="Picture 9"/>
          <p:cNvPicPr/>
          <p:nvPr/>
        </p:nvPicPr>
        <p:blipFill>
          <a:blip r:embed="rId3"/>
          <a:stretch>
            <a:fillRect/>
          </a:stretch>
        </p:blipFill>
        <p:spPr>
          <a:xfrm>
            <a:off x="999144" y="2680972"/>
            <a:ext cx="3108325" cy="3371850"/>
          </a:xfrm>
          <a:prstGeom prst="rect">
            <a:avLst/>
          </a:prstGeom>
          <a:ln>
            <a:solidFill>
              <a:schemeClr val="tx1"/>
            </a:solidFill>
          </a:ln>
        </p:spPr>
      </p:pic>
      <p:pic>
        <p:nvPicPr>
          <p:cNvPr id="11" name="Picture 10"/>
          <p:cNvPicPr/>
          <p:nvPr/>
        </p:nvPicPr>
        <p:blipFill>
          <a:blip r:embed="rId4"/>
          <a:stretch>
            <a:fillRect/>
          </a:stretch>
        </p:blipFill>
        <p:spPr>
          <a:xfrm>
            <a:off x="3164702" y="3666810"/>
            <a:ext cx="3390900" cy="2805430"/>
          </a:xfrm>
          <a:prstGeom prst="rect">
            <a:avLst/>
          </a:prstGeom>
          <a:ln>
            <a:solidFill>
              <a:schemeClr val="tx1"/>
            </a:solidFill>
          </a:ln>
        </p:spPr>
      </p:pic>
      <p:pic>
        <p:nvPicPr>
          <p:cNvPr id="12" name="Picture 11"/>
          <p:cNvPicPr/>
          <p:nvPr/>
        </p:nvPicPr>
        <p:blipFill>
          <a:blip r:embed="rId5"/>
          <a:stretch>
            <a:fillRect/>
          </a:stretch>
        </p:blipFill>
        <p:spPr>
          <a:xfrm>
            <a:off x="5612835" y="2672174"/>
            <a:ext cx="2973878" cy="2581557"/>
          </a:xfrm>
          <a:prstGeom prst="rect">
            <a:avLst/>
          </a:prstGeom>
          <a:ln>
            <a:solidFill>
              <a:schemeClr val="tx1"/>
            </a:solidFill>
          </a:ln>
        </p:spPr>
      </p:pic>
      <p:pic>
        <p:nvPicPr>
          <p:cNvPr id="9" name="Picture 8"/>
          <p:cNvPicPr/>
          <p:nvPr/>
        </p:nvPicPr>
        <p:blipFill>
          <a:blip r:embed="rId6"/>
          <a:stretch>
            <a:fillRect/>
          </a:stretch>
        </p:blipFill>
        <p:spPr>
          <a:xfrm>
            <a:off x="7643945" y="4277928"/>
            <a:ext cx="3938455" cy="2194312"/>
          </a:xfrm>
          <a:prstGeom prst="rect">
            <a:avLst/>
          </a:prstGeom>
          <a:ln>
            <a:solidFill>
              <a:schemeClr val="tx1"/>
            </a:solidFill>
          </a:ln>
        </p:spPr>
      </p:pic>
    </p:spTree>
    <p:extLst>
      <p:ext uri="{BB962C8B-B14F-4D97-AF65-F5344CB8AC3E}">
        <p14:creationId xmlns:p14="http://schemas.microsoft.com/office/powerpoint/2010/main" val="3153896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1569" y="241300"/>
            <a:ext cx="10515600" cy="1325563"/>
          </a:xfrm>
        </p:spPr>
        <p:txBody>
          <a:bodyPr/>
          <a:lstStyle/>
          <a:p>
            <a:r>
              <a:rPr lang="en-US" dirty="0"/>
              <a:t>Protocol analyzers</a:t>
            </a:r>
          </a:p>
        </p:txBody>
      </p:sp>
      <p:sp>
        <p:nvSpPr>
          <p:cNvPr id="2" name="Content Placeholder 1"/>
          <p:cNvSpPr>
            <a:spLocks noGrp="1"/>
          </p:cNvSpPr>
          <p:nvPr>
            <p:ph sz="half" idx="4294967295"/>
          </p:nvPr>
        </p:nvSpPr>
        <p:spPr>
          <a:xfrm>
            <a:off x="0" y="1371600"/>
            <a:ext cx="9304338" cy="5245100"/>
          </a:xfrm>
        </p:spPr>
        <p:txBody>
          <a:bodyPr>
            <a:normAutofit/>
          </a:bodyPr>
          <a:lstStyle/>
          <a:p>
            <a:pPr lvl="1">
              <a:spcAft>
                <a:spcPts val="300"/>
              </a:spcAft>
            </a:pPr>
            <a:r>
              <a:rPr lang="en-US" sz="2200" dirty="0"/>
              <a:t>Freeware, shareware, and commercial versions available</a:t>
            </a:r>
          </a:p>
          <a:p>
            <a:pPr lvl="1">
              <a:spcAft>
                <a:spcPts val="300"/>
              </a:spcAft>
            </a:pPr>
            <a:r>
              <a:rPr lang="en-US" sz="2200" dirty="0"/>
              <a:t>Mostly passive</a:t>
            </a:r>
          </a:p>
          <a:p>
            <a:pPr lvl="1">
              <a:spcAft>
                <a:spcPts val="300"/>
              </a:spcAft>
            </a:pPr>
            <a:r>
              <a:rPr lang="en-US" sz="2200" dirty="0"/>
              <a:t>Use switched networks &amp; encryption to control usefulness on networks</a:t>
            </a:r>
          </a:p>
          <a:p>
            <a:pPr lvl="1">
              <a:spcAft>
                <a:spcPts val="300"/>
              </a:spcAft>
            </a:pPr>
            <a:r>
              <a:rPr lang="en-US" sz="2200" dirty="0"/>
              <a:t>Policy should ban most users from running these tools on your network</a:t>
            </a:r>
          </a:p>
        </p:txBody>
      </p:sp>
      <p:pic>
        <p:nvPicPr>
          <p:cNvPr id="6" name="Content Placeholder 5"/>
          <p:cNvPicPr>
            <a:picLocks noGrp="1" noChangeAspect="1"/>
          </p:cNvPicPr>
          <p:nvPr>
            <p:ph sz="half" idx="4294967295"/>
          </p:nvPr>
        </p:nvPicPr>
        <p:blipFill>
          <a:blip r:embed="rId3"/>
          <a:stretch>
            <a:fillRect/>
          </a:stretch>
        </p:blipFill>
        <p:spPr>
          <a:xfrm>
            <a:off x="0" y="3203575"/>
            <a:ext cx="5275263" cy="3255963"/>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6604661" y="3202276"/>
            <a:ext cx="5124440" cy="3288033"/>
          </a:xfrm>
          <a:prstGeom prst="rect">
            <a:avLst/>
          </a:prstGeom>
          <a:ln>
            <a:solidFill>
              <a:schemeClr val="tx1"/>
            </a:solidFill>
          </a:ln>
        </p:spPr>
      </p:pic>
    </p:spTree>
    <p:extLst>
      <p:ext uri="{BB962C8B-B14F-4D97-AF65-F5344CB8AC3E}">
        <p14:creationId xmlns:p14="http://schemas.microsoft.com/office/powerpoint/2010/main" val="1196717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231730"/>
            <a:ext cx="10515600" cy="1325563"/>
          </a:xfrm>
        </p:spPr>
        <p:txBody>
          <a:bodyPr/>
          <a:lstStyle/>
          <a:p>
            <a:r>
              <a:rPr lang="en-US" dirty="0"/>
              <a:t>Simple Network Management Protocol</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SNMP tools are commonly used from a NOC or help desk.</a:t>
            </a:r>
          </a:p>
          <a:p>
            <a:pPr lvl="1"/>
            <a:r>
              <a:rPr lang="en-US" dirty="0"/>
              <a:t>If not hardened, SNMP can be used by others to discover significant details about your environment.</a:t>
            </a:r>
          </a:p>
        </p:txBody>
      </p:sp>
      <p:pic>
        <p:nvPicPr>
          <p:cNvPr id="6" name="Picture 5"/>
          <p:cNvPicPr/>
          <p:nvPr/>
        </p:nvPicPr>
        <p:blipFill>
          <a:blip r:embed="rId3"/>
          <a:stretch>
            <a:fillRect/>
          </a:stretch>
        </p:blipFill>
        <p:spPr>
          <a:xfrm>
            <a:off x="1126396" y="3758451"/>
            <a:ext cx="3084195" cy="2203704"/>
          </a:xfrm>
          <a:prstGeom prst="rect">
            <a:avLst/>
          </a:prstGeom>
          <a:ln>
            <a:solidFill>
              <a:schemeClr val="tx1"/>
            </a:solidFill>
          </a:ln>
        </p:spPr>
      </p:pic>
      <p:pic>
        <p:nvPicPr>
          <p:cNvPr id="7" name="Picture 6"/>
          <p:cNvPicPr/>
          <p:nvPr/>
        </p:nvPicPr>
        <p:blipFill>
          <a:blip r:embed="rId4"/>
          <a:stretch>
            <a:fillRect/>
          </a:stretch>
        </p:blipFill>
        <p:spPr>
          <a:xfrm>
            <a:off x="4475999" y="3758451"/>
            <a:ext cx="2612390" cy="2200275"/>
          </a:xfrm>
          <a:prstGeom prst="rect">
            <a:avLst/>
          </a:prstGeom>
          <a:ln>
            <a:solidFill>
              <a:schemeClr val="tx1"/>
            </a:solidFill>
          </a:ln>
        </p:spPr>
      </p:pic>
      <p:pic>
        <p:nvPicPr>
          <p:cNvPr id="8" name="Picture 7"/>
          <p:cNvPicPr/>
          <p:nvPr/>
        </p:nvPicPr>
        <p:blipFill>
          <a:blip r:embed="rId5"/>
          <a:stretch>
            <a:fillRect/>
          </a:stretch>
        </p:blipFill>
        <p:spPr>
          <a:xfrm>
            <a:off x="7353797" y="3758451"/>
            <a:ext cx="1813821" cy="2205037"/>
          </a:xfrm>
          <a:prstGeom prst="rect">
            <a:avLst/>
          </a:prstGeom>
          <a:ln>
            <a:solidFill>
              <a:schemeClr val="tx1"/>
            </a:solidFill>
          </a:ln>
        </p:spPr>
      </p:pic>
      <p:pic>
        <p:nvPicPr>
          <p:cNvPr id="10" name="Picture 9"/>
          <p:cNvPicPr/>
          <p:nvPr/>
        </p:nvPicPr>
        <p:blipFill>
          <a:blip r:embed="rId6"/>
          <a:stretch>
            <a:fillRect/>
          </a:stretch>
        </p:blipFill>
        <p:spPr>
          <a:xfrm>
            <a:off x="9433027" y="3758451"/>
            <a:ext cx="2200173" cy="2205037"/>
          </a:xfrm>
          <a:prstGeom prst="rect">
            <a:avLst/>
          </a:prstGeom>
          <a:ln>
            <a:solidFill>
              <a:schemeClr val="tx1"/>
            </a:solidFill>
          </a:ln>
        </p:spPr>
      </p:pic>
    </p:spTree>
    <p:extLst>
      <p:ext uri="{BB962C8B-B14F-4D97-AF65-F5344CB8AC3E}">
        <p14:creationId xmlns:p14="http://schemas.microsoft.com/office/powerpoint/2010/main" val="543164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09963" y="241300"/>
            <a:ext cx="10515600" cy="1325563"/>
          </a:xfrm>
        </p:spPr>
        <p:txBody>
          <a:bodyPr/>
          <a:lstStyle/>
          <a:p>
            <a:r>
              <a:rPr lang="en-US" dirty="0"/>
              <a:t>Nessus/Retina</a:t>
            </a:r>
          </a:p>
        </p:txBody>
      </p:sp>
      <p:sp>
        <p:nvSpPr>
          <p:cNvPr id="2" name="Content Placeholder 1"/>
          <p:cNvSpPr>
            <a:spLocks noGrp="1"/>
          </p:cNvSpPr>
          <p:nvPr>
            <p:ph sz="half" idx="4294967295"/>
          </p:nvPr>
        </p:nvSpPr>
        <p:spPr>
          <a:xfrm>
            <a:off x="0" y="1371600"/>
            <a:ext cx="3598863" cy="5245100"/>
          </a:xfrm>
        </p:spPr>
        <p:txBody>
          <a:bodyPr>
            <a:normAutofit/>
          </a:bodyPr>
          <a:lstStyle/>
          <a:p>
            <a:pPr lvl="1"/>
            <a:r>
              <a:rPr lang="en-US" dirty="0"/>
              <a:t>Vulnerability scanners look more deeply look at systems than just their connectivity to the network.</a:t>
            </a:r>
          </a:p>
          <a:p>
            <a:pPr lvl="1"/>
            <a:r>
              <a:rPr lang="en-US" dirty="0"/>
              <a:t>They look into the security posture of applications and configuration data of systems.</a:t>
            </a:r>
          </a:p>
          <a:p>
            <a:pPr lvl="1"/>
            <a:r>
              <a:rPr lang="en-US" dirty="0"/>
              <a:t>They may report on many issues that have already </a:t>
            </a:r>
            <a:r>
              <a:rPr lang="en-US"/>
              <a:t>been addressed.</a:t>
            </a:r>
            <a:endParaRPr lang="en-US" dirty="0"/>
          </a:p>
        </p:txBody>
      </p:sp>
      <p:pic>
        <p:nvPicPr>
          <p:cNvPr id="6" name="Picture 5"/>
          <p:cNvPicPr/>
          <p:nvPr/>
        </p:nvPicPr>
        <p:blipFill>
          <a:blip r:embed="rId3"/>
          <a:stretch>
            <a:fillRect/>
          </a:stretch>
        </p:blipFill>
        <p:spPr>
          <a:xfrm>
            <a:off x="4555639" y="1813952"/>
            <a:ext cx="2874046" cy="1470052"/>
          </a:xfrm>
          <a:prstGeom prst="rect">
            <a:avLst/>
          </a:prstGeom>
          <a:ln>
            <a:solidFill>
              <a:schemeClr val="tx1"/>
            </a:solidFill>
          </a:ln>
        </p:spPr>
      </p:pic>
      <p:pic>
        <p:nvPicPr>
          <p:cNvPr id="7" name="Picture 6"/>
          <p:cNvPicPr/>
          <p:nvPr/>
        </p:nvPicPr>
        <p:blipFill>
          <a:blip r:embed="rId4"/>
          <a:stretch>
            <a:fillRect/>
          </a:stretch>
        </p:blipFill>
        <p:spPr>
          <a:xfrm>
            <a:off x="4487059" y="3356864"/>
            <a:ext cx="2991000" cy="1502539"/>
          </a:xfrm>
          <a:prstGeom prst="rect">
            <a:avLst/>
          </a:prstGeom>
          <a:ln>
            <a:solidFill>
              <a:schemeClr val="tx1"/>
            </a:solidFill>
          </a:ln>
        </p:spPr>
      </p:pic>
      <p:pic>
        <p:nvPicPr>
          <p:cNvPr id="8" name="Picture 7"/>
          <p:cNvPicPr/>
          <p:nvPr/>
        </p:nvPicPr>
        <p:blipFill>
          <a:blip r:embed="rId5"/>
          <a:stretch>
            <a:fillRect/>
          </a:stretch>
        </p:blipFill>
        <p:spPr>
          <a:xfrm>
            <a:off x="4962367" y="4932263"/>
            <a:ext cx="1870233" cy="1639626"/>
          </a:xfrm>
          <a:prstGeom prst="rect">
            <a:avLst/>
          </a:prstGeom>
          <a:ln>
            <a:solidFill>
              <a:schemeClr val="tx1"/>
            </a:solidFill>
          </a:ln>
        </p:spPr>
      </p:pic>
      <p:pic>
        <p:nvPicPr>
          <p:cNvPr id="9" name="Picture 8"/>
          <p:cNvPicPr/>
          <p:nvPr/>
        </p:nvPicPr>
        <p:blipFill>
          <a:blip r:embed="rId6"/>
          <a:stretch>
            <a:fillRect/>
          </a:stretch>
        </p:blipFill>
        <p:spPr>
          <a:xfrm>
            <a:off x="8640828" y="3994189"/>
            <a:ext cx="2758440" cy="2133600"/>
          </a:xfrm>
          <a:prstGeom prst="rect">
            <a:avLst/>
          </a:prstGeom>
          <a:ln>
            <a:solidFill>
              <a:schemeClr val="tx1"/>
            </a:solidFill>
          </a:ln>
        </p:spPr>
      </p:pic>
      <p:pic>
        <p:nvPicPr>
          <p:cNvPr id="10" name="Picture 9"/>
          <p:cNvPicPr/>
          <p:nvPr/>
        </p:nvPicPr>
        <p:blipFill>
          <a:blip r:embed="rId7"/>
          <a:stretch>
            <a:fillRect/>
          </a:stretch>
        </p:blipFill>
        <p:spPr>
          <a:xfrm>
            <a:off x="8640828" y="1952245"/>
            <a:ext cx="2758440" cy="1969769"/>
          </a:xfrm>
          <a:prstGeom prst="rect">
            <a:avLst/>
          </a:prstGeom>
          <a:ln>
            <a:solidFill>
              <a:schemeClr val="tx1"/>
            </a:solidFill>
          </a:ln>
        </p:spPr>
      </p:pic>
      <p:sp>
        <p:nvSpPr>
          <p:cNvPr id="11" name="TextBox 10"/>
          <p:cNvSpPr txBox="1"/>
          <p:nvPr/>
        </p:nvSpPr>
        <p:spPr>
          <a:xfrm>
            <a:off x="5572514" y="1385214"/>
            <a:ext cx="840295" cy="369332"/>
          </a:xfrm>
          <a:prstGeom prst="rect">
            <a:avLst/>
          </a:prstGeom>
          <a:noFill/>
        </p:spPr>
        <p:txBody>
          <a:bodyPr wrap="none" rtlCol="0">
            <a:spAutoFit/>
          </a:bodyPr>
          <a:lstStyle/>
          <a:p>
            <a:r>
              <a:rPr lang="en-US" dirty="0"/>
              <a:t>Nessus</a:t>
            </a:r>
          </a:p>
        </p:txBody>
      </p:sp>
      <p:sp>
        <p:nvSpPr>
          <p:cNvPr id="12" name="TextBox 11"/>
          <p:cNvSpPr txBox="1"/>
          <p:nvPr/>
        </p:nvSpPr>
        <p:spPr>
          <a:xfrm>
            <a:off x="9599900" y="1385214"/>
            <a:ext cx="782137" cy="369332"/>
          </a:xfrm>
          <a:prstGeom prst="rect">
            <a:avLst/>
          </a:prstGeom>
          <a:noFill/>
        </p:spPr>
        <p:txBody>
          <a:bodyPr wrap="none" rtlCol="0">
            <a:spAutoFit/>
          </a:bodyPr>
          <a:lstStyle/>
          <a:p>
            <a:r>
              <a:rPr lang="en-US" dirty="0"/>
              <a:t>Retina</a:t>
            </a:r>
          </a:p>
        </p:txBody>
      </p:sp>
    </p:spTree>
    <p:extLst>
      <p:ext uri="{BB962C8B-B14F-4D97-AF65-F5344CB8AC3E}">
        <p14:creationId xmlns:p14="http://schemas.microsoft.com/office/powerpoint/2010/main" val="2812217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241300"/>
            <a:ext cx="10515600" cy="1325563"/>
          </a:xfrm>
        </p:spPr>
        <p:txBody>
          <a:bodyPr>
            <a:normAutofit/>
          </a:bodyPr>
          <a:lstStyle/>
          <a:p>
            <a:r>
              <a:rPr lang="en-US" dirty="0"/>
              <a:t>Common Vulnerabilities and Exposures</a:t>
            </a:r>
          </a:p>
        </p:txBody>
      </p:sp>
      <p:sp>
        <p:nvSpPr>
          <p:cNvPr id="2" name="Content Placeholder 1"/>
          <p:cNvSpPr>
            <a:spLocks noGrp="1"/>
          </p:cNvSpPr>
          <p:nvPr>
            <p:ph sz="half" idx="4294967295"/>
          </p:nvPr>
        </p:nvSpPr>
        <p:spPr>
          <a:xfrm>
            <a:off x="0" y="1371600"/>
            <a:ext cx="3667125" cy="5245100"/>
          </a:xfrm>
        </p:spPr>
        <p:txBody>
          <a:bodyPr>
            <a:normAutofit/>
          </a:bodyPr>
          <a:lstStyle/>
          <a:p>
            <a:pPr lvl="1"/>
            <a:r>
              <a:rPr lang="en-US" dirty="0"/>
              <a:t>CVE lists publicly known information-security vulnerabilities and exposures.</a:t>
            </a:r>
          </a:p>
          <a:p>
            <a:pPr lvl="1"/>
            <a:r>
              <a:rPr lang="en-US" dirty="0"/>
              <a:t>Key objective is to share data across different vulnerable databases and </a:t>
            </a:r>
            <a:br>
              <a:rPr lang="en-US" dirty="0"/>
            </a:br>
            <a:r>
              <a:rPr lang="en-US" dirty="0"/>
              <a:t>security tools.</a:t>
            </a:r>
          </a:p>
          <a:p>
            <a:pPr lvl="1"/>
            <a:r>
              <a:rPr lang="en-US" dirty="0"/>
              <a:t>CVE is maintained </a:t>
            </a:r>
            <a:br>
              <a:rPr lang="en-US" dirty="0"/>
            </a:br>
            <a:r>
              <a:rPr lang="en-US" dirty="0"/>
              <a:t>by the MITRE Corporation and sponsored by NCSD.</a:t>
            </a:r>
          </a:p>
        </p:txBody>
      </p:sp>
      <p:pic>
        <p:nvPicPr>
          <p:cNvPr id="6" name="Content Placeholder 5"/>
          <p:cNvPicPr>
            <a:picLocks noGrp="1"/>
          </p:cNvPicPr>
          <p:nvPr>
            <p:ph sz="half" idx="4294967295"/>
          </p:nvPr>
        </p:nvPicPr>
        <p:blipFill>
          <a:blip r:embed="rId3"/>
          <a:stretch>
            <a:fillRect/>
          </a:stretch>
        </p:blipFill>
        <p:spPr>
          <a:xfrm>
            <a:off x="4476750" y="2306638"/>
            <a:ext cx="7715250" cy="3387725"/>
          </a:xfrm>
          <a:prstGeom prst="rect">
            <a:avLst/>
          </a:prstGeom>
          <a:ln w="9525">
            <a:solidFill>
              <a:schemeClr val="tx1"/>
            </a:solidFill>
          </a:ln>
        </p:spPr>
      </p:pic>
    </p:spTree>
    <p:extLst>
      <p:ext uri="{BB962C8B-B14F-4D97-AF65-F5344CB8AC3E}">
        <p14:creationId xmlns:p14="http://schemas.microsoft.com/office/powerpoint/2010/main" val="2681010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178593"/>
            <a:ext cx="10515600" cy="1325563"/>
          </a:xfrm>
        </p:spPr>
        <p:txBody>
          <a:bodyPr/>
          <a:lstStyle/>
          <a:p>
            <a:r>
              <a:rPr lang="en-US" dirty="0"/>
              <a:t>Security policies</a:t>
            </a:r>
          </a:p>
        </p:txBody>
      </p:sp>
      <p:sp>
        <p:nvSpPr>
          <p:cNvPr id="2" name="Content Placeholder 1"/>
          <p:cNvSpPr>
            <a:spLocks noGrp="1"/>
          </p:cNvSpPr>
          <p:nvPr>
            <p:ph sz="half" idx="4294967295"/>
          </p:nvPr>
        </p:nvSpPr>
        <p:spPr>
          <a:xfrm>
            <a:off x="641684" y="1371599"/>
            <a:ext cx="4924926" cy="5245100"/>
          </a:xfrm>
        </p:spPr>
        <p:txBody>
          <a:bodyPr>
            <a:normAutofit fontScale="92500" lnSpcReduction="10000"/>
          </a:bodyPr>
          <a:lstStyle/>
          <a:p>
            <a:pPr lvl="1">
              <a:lnSpc>
                <a:spcPct val="120000"/>
              </a:lnSpc>
            </a:pPr>
            <a:r>
              <a:rPr lang="en-US" dirty="0"/>
              <a:t>Policy should come from senior management as output of risk management decisions.</a:t>
            </a:r>
          </a:p>
          <a:p>
            <a:pPr lvl="1">
              <a:lnSpc>
                <a:spcPct val="120000"/>
              </a:lnSpc>
            </a:pPr>
            <a:r>
              <a:rPr lang="en-US" dirty="0"/>
              <a:t>Administrative controls enable decisions on physical and technical controls.</a:t>
            </a:r>
          </a:p>
          <a:p>
            <a:pPr lvl="1">
              <a:lnSpc>
                <a:spcPct val="120000"/>
              </a:lnSpc>
            </a:pPr>
            <a:r>
              <a:rPr lang="en-US" dirty="0"/>
              <a:t>Policies specific to network security could address:</a:t>
            </a:r>
          </a:p>
          <a:p>
            <a:pPr lvl="2">
              <a:lnSpc>
                <a:spcPct val="120000"/>
              </a:lnSpc>
            </a:pPr>
            <a:r>
              <a:rPr lang="en-US" dirty="0"/>
              <a:t>Who is allowed access</a:t>
            </a:r>
          </a:p>
          <a:p>
            <a:pPr lvl="2">
              <a:lnSpc>
                <a:spcPct val="120000"/>
              </a:lnSpc>
            </a:pPr>
            <a:r>
              <a:rPr lang="en-US" dirty="0"/>
              <a:t>How much usage each person is given</a:t>
            </a:r>
          </a:p>
          <a:p>
            <a:pPr lvl="2">
              <a:lnSpc>
                <a:spcPct val="120000"/>
              </a:lnSpc>
            </a:pPr>
            <a:r>
              <a:rPr lang="en-US" dirty="0"/>
              <a:t>Where different personnel may go</a:t>
            </a:r>
          </a:p>
          <a:p>
            <a:pPr lvl="2">
              <a:lnSpc>
                <a:spcPct val="120000"/>
              </a:lnSpc>
            </a:pPr>
            <a:r>
              <a:rPr lang="en-US" dirty="0"/>
              <a:t>What may or may not be attached</a:t>
            </a:r>
          </a:p>
        </p:txBody>
      </p:sp>
      <p:pic>
        <p:nvPicPr>
          <p:cNvPr id="6" name="Content Placeholder 5"/>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7169735" y="2018505"/>
            <a:ext cx="2792412" cy="3951287"/>
          </a:xfrm>
        </p:spPr>
      </p:pic>
    </p:spTree>
    <p:extLst>
      <p:ext uri="{BB962C8B-B14F-4D97-AF65-F5344CB8AC3E}">
        <p14:creationId xmlns:p14="http://schemas.microsoft.com/office/powerpoint/2010/main" val="93685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90" y="182395"/>
            <a:ext cx="3717758" cy="1325563"/>
          </a:xfrm>
        </p:spPr>
        <p:txBody>
          <a:bodyPr/>
          <a:lstStyle/>
          <a:p>
            <a:r>
              <a:rPr lang="en-US" dirty="0"/>
              <a:t>Reflection</a:t>
            </a:r>
          </a:p>
        </p:txBody>
      </p:sp>
      <p:sp>
        <p:nvSpPr>
          <p:cNvPr id="3" name="Content Placeholder 2"/>
          <p:cNvSpPr>
            <a:spLocks noGrp="1"/>
          </p:cNvSpPr>
          <p:nvPr>
            <p:ph sz="quarter" idx="4294967295"/>
          </p:nvPr>
        </p:nvSpPr>
        <p:spPr>
          <a:xfrm>
            <a:off x="2133600" y="1466850"/>
            <a:ext cx="10058400" cy="5029200"/>
          </a:xfrm>
        </p:spPr>
        <p:txBody>
          <a:bodyPr/>
          <a:lstStyle/>
          <a:p>
            <a:pPr lvl="0"/>
            <a:r>
              <a:rPr lang="en-US" dirty="0"/>
              <a:t>If a security manager has not read and understood the corporate security policy, how do they do their job?</a:t>
            </a:r>
          </a:p>
          <a:p>
            <a:endParaRPr lang="en-US" dirty="0"/>
          </a:p>
        </p:txBody>
      </p:sp>
    </p:spTree>
    <p:extLst>
      <p:ext uri="{BB962C8B-B14F-4D97-AF65-F5344CB8AC3E}">
        <p14:creationId xmlns:p14="http://schemas.microsoft.com/office/powerpoint/2010/main" val="3268061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9125" y="268287"/>
            <a:ext cx="10515600" cy="1325563"/>
          </a:xfrm>
        </p:spPr>
        <p:txBody>
          <a:bodyPr/>
          <a:lstStyle/>
          <a:p>
            <a:r>
              <a:rPr lang="en-US" dirty="0"/>
              <a:t>Vulnerabilities</a:t>
            </a:r>
          </a:p>
        </p:txBody>
      </p:sp>
      <p:sp>
        <p:nvSpPr>
          <p:cNvPr id="2" name="Content Placeholder 1"/>
          <p:cNvSpPr>
            <a:spLocks noGrp="1"/>
          </p:cNvSpPr>
          <p:nvPr>
            <p:ph sz="half" idx="4294967295"/>
          </p:nvPr>
        </p:nvSpPr>
        <p:spPr>
          <a:xfrm>
            <a:off x="0" y="1371600"/>
            <a:ext cx="4328429" cy="5245100"/>
          </a:xfrm>
        </p:spPr>
        <p:txBody>
          <a:bodyPr>
            <a:normAutofit/>
          </a:bodyPr>
          <a:lstStyle/>
          <a:p>
            <a:r>
              <a:rPr lang="en-US" dirty="0"/>
              <a:t>Reasons for vulnerabilities:</a:t>
            </a:r>
          </a:p>
          <a:p>
            <a:pPr lvl="1"/>
            <a:r>
              <a:rPr lang="en-US" dirty="0"/>
              <a:t>Protocols were written when networks were dedicated, and threat risk was low.</a:t>
            </a:r>
          </a:p>
          <a:p>
            <a:pPr lvl="1"/>
            <a:r>
              <a:rPr lang="en-US" dirty="0"/>
              <a:t>Additional overhead of cryptography was not justifiable.</a:t>
            </a:r>
          </a:p>
          <a:p>
            <a:pPr lvl="1"/>
            <a:r>
              <a:rPr lang="en-US" dirty="0"/>
              <a:t>Ubiquitous access increases risk.</a:t>
            </a:r>
          </a:p>
          <a:p>
            <a:pPr lvl="1"/>
            <a:r>
              <a:rPr lang="en-US" dirty="0"/>
              <a:t>Open standards allow “creative” exploitation.</a:t>
            </a:r>
          </a:p>
        </p:txBody>
      </p:sp>
      <p:grpSp>
        <p:nvGrpSpPr>
          <p:cNvPr id="63" name="Group 59"/>
          <p:cNvGrpSpPr>
            <a:grpSpLocks noChangeAspect="1"/>
          </p:cNvGrpSpPr>
          <p:nvPr/>
        </p:nvGrpSpPr>
        <p:grpSpPr bwMode="auto">
          <a:xfrm>
            <a:off x="5394325" y="1770063"/>
            <a:ext cx="5270500" cy="4460875"/>
            <a:chOff x="3398" y="1115"/>
            <a:chExt cx="3320" cy="2810"/>
          </a:xfrm>
        </p:grpSpPr>
        <p:sp>
          <p:nvSpPr>
            <p:cNvPr id="64" name="AutoShape 58"/>
            <p:cNvSpPr>
              <a:spLocks noChangeAspect="1" noChangeArrowheads="1" noTextEdit="1"/>
            </p:cNvSpPr>
            <p:nvPr/>
          </p:nvSpPr>
          <p:spPr bwMode="auto">
            <a:xfrm>
              <a:off x="3398" y="1115"/>
              <a:ext cx="3320" cy="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3506" y="2291"/>
              <a:ext cx="750" cy="224"/>
            </a:xfrm>
            <a:prstGeom prst="rect">
              <a:avLst/>
            </a:prstGeom>
            <a:solidFill>
              <a:srgbClr val="56A6CE"/>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3474" y="2027"/>
              <a:ext cx="750" cy="264"/>
            </a:xfrm>
            <a:prstGeom prst="rect">
              <a:avLst/>
            </a:prstGeom>
            <a:solidFill>
              <a:srgbClr val="CFCECE"/>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3536" y="1853"/>
              <a:ext cx="750" cy="160"/>
            </a:xfrm>
            <a:prstGeom prst="rect">
              <a:avLst/>
            </a:prstGeom>
            <a:solidFill>
              <a:srgbClr val="CFCECE"/>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3500" y="1681"/>
              <a:ext cx="750" cy="158"/>
            </a:xfrm>
            <a:prstGeom prst="rect">
              <a:avLst/>
            </a:prstGeom>
            <a:solidFill>
              <a:srgbClr val="939393"/>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4286" y="1761"/>
              <a:ext cx="396" cy="758"/>
            </a:xfrm>
            <a:custGeom>
              <a:avLst/>
              <a:gdLst>
                <a:gd name="T0" fmla="*/ 0 w 396"/>
                <a:gd name="T1" fmla="*/ 54 h 758"/>
                <a:gd name="T2" fmla="*/ 186 w 396"/>
                <a:gd name="T3" fmla="*/ 758 h 758"/>
                <a:gd name="T4" fmla="*/ 396 w 396"/>
                <a:gd name="T5" fmla="*/ 702 h 758"/>
                <a:gd name="T6" fmla="*/ 210 w 396"/>
                <a:gd name="T7" fmla="*/ 0 h 758"/>
                <a:gd name="T8" fmla="*/ 0 w 396"/>
                <a:gd name="T9" fmla="*/ 54 h 758"/>
              </a:gdLst>
              <a:ahLst/>
              <a:cxnLst>
                <a:cxn ang="0">
                  <a:pos x="T0" y="T1"/>
                </a:cxn>
                <a:cxn ang="0">
                  <a:pos x="T2" y="T3"/>
                </a:cxn>
                <a:cxn ang="0">
                  <a:pos x="T4" y="T5"/>
                </a:cxn>
                <a:cxn ang="0">
                  <a:pos x="T6" y="T7"/>
                </a:cxn>
                <a:cxn ang="0">
                  <a:pos x="T8" y="T9"/>
                </a:cxn>
              </a:cxnLst>
              <a:rect l="0" t="0" r="r" b="b"/>
              <a:pathLst>
                <a:path w="396" h="758">
                  <a:moveTo>
                    <a:pt x="0" y="54"/>
                  </a:moveTo>
                  <a:lnTo>
                    <a:pt x="186" y="758"/>
                  </a:lnTo>
                  <a:lnTo>
                    <a:pt x="396" y="702"/>
                  </a:lnTo>
                  <a:lnTo>
                    <a:pt x="210" y="0"/>
                  </a:lnTo>
                  <a:lnTo>
                    <a:pt x="0" y="54"/>
                  </a:lnTo>
                  <a:close/>
                </a:path>
              </a:pathLst>
            </a:custGeom>
            <a:solidFill>
              <a:srgbClr val="56A6CE"/>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4032" y="2055"/>
              <a:ext cx="0" cy="204"/>
            </a:xfrm>
            <a:custGeom>
              <a:avLst/>
              <a:gdLst>
                <a:gd name="T0" fmla="*/ 0 h 204"/>
                <a:gd name="T1" fmla="*/ 204 h 204"/>
                <a:gd name="T2" fmla="*/ 0 h 204"/>
              </a:gdLst>
              <a:ahLst/>
              <a:cxnLst>
                <a:cxn ang="0">
                  <a:pos x="0" y="T0"/>
                </a:cxn>
                <a:cxn ang="0">
                  <a:pos x="0" y="T1"/>
                </a:cxn>
                <a:cxn ang="0">
                  <a:pos x="0" y="T2"/>
                </a:cxn>
              </a:cxnLst>
              <a:rect l="0" t="0" r="r" b="b"/>
              <a:pathLst>
                <a:path h="204">
                  <a:moveTo>
                    <a:pt x="0" y="0"/>
                  </a:moveTo>
                  <a:lnTo>
                    <a:pt x="0" y="204"/>
                  </a:lnTo>
                  <a:lnTo>
                    <a:pt x="0"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a:off x="4032" y="2055"/>
              <a:ext cx="0" cy="2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024" y="2055"/>
              <a:ext cx="16"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4024" y="2055"/>
              <a:ext cx="16" cy="204"/>
            </a:xfrm>
            <a:custGeom>
              <a:avLst/>
              <a:gdLst>
                <a:gd name="T0" fmla="*/ 16 w 16"/>
                <a:gd name="T1" fmla="*/ 0 h 204"/>
                <a:gd name="T2" fmla="*/ 16 w 16"/>
                <a:gd name="T3" fmla="*/ 204 h 204"/>
                <a:gd name="T4" fmla="*/ 0 w 16"/>
                <a:gd name="T5" fmla="*/ 204 h 204"/>
                <a:gd name="T6" fmla="*/ 0 w 16"/>
                <a:gd name="T7" fmla="*/ 0 h 204"/>
              </a:gdLst>
              <a:ahLst/>
              <a:cxnLst>
                <a:cxn ang="0">
                  <a:pos x="T0" y="T1"/>
                </a:cxn>
                <a:cxn ang="0">
                  <a:pos x="T2" y="T3"/>
                </a:cxn>
                <a:cxn ang="0">
                  <a:pos x="T4" y="T5"/>
                </a:cxn>
                <a:cxn ang="0">
                  <a:pos x="T6" y="T7"/>
                </a:cxn>
              </a:cxnLst>
              <a:rect l="0" t="0" r="r" b="b"/>
              <a:pathLst>
                <a:path w="16" h="204">
                  <a:moveTo>
                    <a:pt x="16" y="0"/>
                  </a:moveTo>
                  <a:lnTo>
                    <a:pt x="16" y="204"/>
                  </a:lnTo>
                  <a:lnTo>
                    <a:pt x="0" y="2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3664" y="2055"/>
              <a:ext cx="0" cy="204"/>
            </a:xfrm>
            <a:custGeom>
              <a:avLst/>
              <a:gdLst>
                <a:gd name="T0" fmla="*/ 0 h 204"/>
                <a:gd name="T1" fmla="*/ 204 h 204"/>
                <a:gd name="T2" fmla="*/ 0 h 204"/>
              </a:gdLst>
              <a:ahLst/>
              <a:cxnLst>
                <a:cxn ang="0">
                  <a:pos x="0" y="T0"/>
                </a:cxn>
                <a:cxn ang="0">
                  <a:pos x="0" y="T1"/>
                </a:cxn>
                <a:cxn ang="0">
                  <a:pos x="0" y="T2"/>
                </a:cxn>
              </a:cxnLst>
              <a:rect l="0" t="0" r="r" b="b"/>
              <a:pathLst>
                <a:path h="204">
                  <a:moveTo>
                    <a:pt x="0" y="0"/>
                  </a:moveTo>
                  <a:lnTo>
                    <a:pt x="0" y="204"/>
                  </a:lnTo>
                  <a:lnTo>
                    <a:pt x="0"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a:off x="3664" y="2055"/>
              <a:ext cx="0" cy="2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3658" y="2055"/>
              <a:ext cx="14"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3658" y="2055"/>
              <a:ext cx="14" cy="204"/>
            </a:xfrm>
            <a:custGeom>
              <a:avLst/>
              <a:gdLst>
                <a:gd name="T0" fmla="*/ 14 w 14"/>
                <a:gd name="T1" fmla="*/ 0 h 204"/>
                <a:gd name="T2" fmla="*/ 14 w 14"/>
                <a:gd name="T3" fmla="*/ 204 h 204"/>
                <a:gd name="T4" fmla="*/ 0 w 14"/>
                <a:gd name="T5" fmla="*/ 204 h 204"/>
                <a:gd name="T6" fmla="*/ 0 w 14"/>
                <a:gd name="T7" fmla="*/ 0 h 204"/>
              </a:gdLst>
              <a:ahLst/>
              <a:cxnLst>
                <a:cxn ang="0">
                  <a:pos x="T0" y="T1"/>
                </a:cxn>
                <a:cxn ang="0">
                  <a:pos x="T2" y="T3"/>
                </a:cxn>
                <a:cxn ang="0">
                  <a:pos x="T4" y="T5"/>
                </a:cxn>
                <a:cxn ang="0">
                  <a:pos x="T6" y="T7"/>
                </a:cxn>
              </a:cxnLst>
              <a:rect l="0" t="0" r="r" b="b"/>
              <a:pathLst>
                <a:path w="14" h="204">
                  <a:moveTo>
                    <a:pt x="14" y="0"/>
                  </a:moveTo>
                  <a:lnTo>
                    <a:pt x="14" y="204"/>
                  </a:lnTo>
                  <a:lnTo>
                    <a:pt x="0" y="2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3"/>
            <p:cNvSpPr>
              <a:spLocks noChangeArrowheads="1"/>
            </p:cNvSpPr>
            <p:nvPr/>
          </p:nvSpPr>
          <p:spPr bwMode="auto">
            <a:xfrm>
              <a:off x="3698" y="2325"/>
              <a:ext cx="262" cy="150"/>
            </a:xfrm>
            <a:prstGeom prst="rect">
              <a:avLst/>
            </a:prstGeom>
            <a:solidFill>
              <a:srgbClr val="0F7DC2"/>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a:off x="4228" y="20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a:off x="4228" y="20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noEditPoints="1"/>
            </p:cNvSpPr>
            <p:nvPr/>
          </p:nvSpPr>
          <p:spPr bwMode="auto">
            <a:xfrm>
              <a:off x="3618" y="1711"/>
              <a:ext cx="54" cy="90"/>
            </a:xfrm>
            <a:custGeom>
              <a:avLst/>
              <a:gdLst>
                <a:gd name="T0" fmla="*/ 0 w 54"/>
                <a:gd name="T1" fmla="*/ 2 h 90"/>
                <a:gd name="T2" fmla="*/ 0 w 54"/>
                <a:gd name="T3" fmla="*/ 2 h 90"/>
                <a:gd name="T4" fmla="*/ 22 w 54"/>
                <a:gd name="T5" fmla="*/ 0 h 90"/>
                <a:gd name="T6" fmla="*/ 22 w 54"/>
                <a:gd name="T7" fmla="*/ 0 h 90"/>
                <a:gd name="T8" fmla="*/ 36 w 54"/>
                <a:gd name="T9" fmla="*/ 2 h 90"/>
                <a:gd name="T10" fmla="*/ 42 w 54"/>
                <a:gd name="T11" fmla="*/ 4 h 90"/>
                <a:gd name="T12" fmla="*/ 46 w 54"/>
                <a:gd name="T13" fmla="*/ 8 h 90"/>
                <a:gd name="T14" fmla="*/ 46 w 54"/>
                <a:gd name="T15" fmla="*/ 8 h 90"/>
                <a:gd name="T16" fmla="*/ 52 w 54"/>
                <a:gd name="T17" fmla="*/ 16 h 90"/>
                <a:gd name="T18" fmla="*/ 54 w 54"/>
                <a:gd name="T19" fmla="*/ 26 h 90"/>
                <a:gd name="T20" fmla="*/ 54 w 54"/>
                <a:gd name="T21" fmla="*/ 26 h 90"/>
                <a:gd name="T22" fmla="*/ 52 w 54"/>
                <a:gd name="T23" fmla="*/ 38 h 90"/>
                <a:gd name="T24" fmla="*/ 48 w 54"/>
                <a:gd name="T25" fmla="*/ 46 h 90"/>
                <a:gd name="T26" fmla="*/ 48 w 54"/>
                <a:gd name="T27" fmla="*/ 46 h 90"/>
                <a:gd name="T28" fmla="*/ 42 w 54"/>
                <a:gd name="T29" fmla="*/ 50 h 90"/>
                <a:gd name="T30" fmla="*/ 36 w 54"/>
                <a:gd name="T31" fmla="*/ 54 h 90"/>
                <a:gd name="T32" fmla="*/ 28 w 54"/>
                <a:gd name="T33" fmla="*/ 56 h 90"/>
                <a:gd name="T34" fmla="*/ 20 w 54"/>
                <a:gd name="T35" fmla="*/ 56 h 90"/>
                <a:gd name="T36" fmla="*/ 20 w 54"/>
                <a:gd name="T37" fmla="*/ 56 h 90"/>
                <a:gd name="T38" fmla="*/ 12 w 54"/>
                <a:gd name="T39" fmla="*/ 54 h 90"/>
                <a:gd name="T40" fmla="*/ 12 w 54"/>
                <a:gd name="T41" fmla="*/ 90 h 90"/>
                <a:gd name="T42" fmla="*/ 0 w 54"/>
                <a:gd name="T43" fmla="*/ 90 h 90"/>
                <a:gd name="T44" fmla="*/ 0 w 54"/>
                <a:gd name="T45" fmla="*/ 2 h 90"/>
                <a:gd name="T46" fmla="*/ 12 w 54"/>
                <a:gd name="T47" fmla="*/ 46 h 90"/>
                <a:gd name="T48" fmla="*/ 12 w 54"/>
                <a:gd name="T49" fmla="*/ 46 h 90"/>
                <a:gd name="T50" fmla="*/ 20 w 54"/>
                <a:gd name="T51" fmla="*/ 46 h 90"/>
                <a:gd name="T52" fmla="*/ 20 w 54"/>
                <a:gd name="T53" fmla="*/ 46 h 90"/>
                <a:gd name="T54" fmla="*/ 30 w 54"/>
                <a:gd name="T55" fmla="*/ 46 h 90"/>
                <a:gd name="T56" fmla="*/ 38 w 54"/>
                <a:gd name="T57" fmla="*/ 42 h 90"/>
                <a:gd name="T58" fmla="*/ 42 w 54"/>
                <a:gd name="T59" fmla="*/ 36 h 90"/>
                <a:gd name="T60" fmla="*/ 44 w 54"/>
                <a:gd name="T61" fmla="*/ 28 h 90"/>
                <a:gd name="T62" fmla="*/ 44 w 54"/>
                <a:gd name="T63" fmla="*/ 28 h 90"/>
                <a:gd name="T64" fmla="*/ 42 w 54"/>
                <a:gd name="T65" fmla="*/ 20 h 90"/>
                <a:gd name="T66" fmla="*/ 38 w 54"/>
                <a:gd name="T67" fmla="*/ 14 h 90"/>
                <a:gd name="T68" fmla="*/ 30 w 54"/>
                <a:gd name="T69" fmla="*/ 10 h 90"/>
                <a:gd name="T70" fmla="*/ 22 w 54"/>
                <a:gd name="T71" fmla="*/ 10 h 90"/>
                <a:gd name="T72" fmla="*/ 22 w 54"/>
                <a:gd name="T73" fmla="*/ 10 h 90"/>
                <a:gd name="T74" fmla="*/ 12 w 54"/>
                <a:gd name="T75" fmla="*/ 10 h 90"/>
                <a:gd name="T76" fmla="*/ 12 w 54"/>
                <a:gd name="T77" fmla="*/ 4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90">
                  <a:moveTo>
                    <a:pt x="0" y="2"/>
                  </a:moveTo>
                  <a:lnTo>
                    <a:pt x="0" y="2"/>
                  </a:lnTo>
                  <a:lnTo>
                    <a:pt x="22" y="0"/>
                  </a:lnTo>
                  <a:lnTo>
                    <a:pt x="22" y="0"/>
                  </a:lnTo>
                  <a:lnTo>
                    <a:pt x="36" y="2"/>
                  </a:lnTo>
                  <a:lnTo>
                    <a:pt x="42" y="4"/>
                  </a:lnTo>
                  <a:lnTo>
                    <a:pt x="46" y="8"/>
                  </a:lnTo>
                  <a:lnTo>
                    <a:pt x="46" y="8"/>
                  </a:lnTo>
                  <a:lnTo>
                    <a:pt x="52" y="16"/>
                  </a:lnTo>
                  <a:lnTo>
                    <a:pt x="54" y="26"/>
                  </a:lnTo>
                  <a:lnTo>
                    <a:pt x="54" y="26"/>
                  </a:lnTo>
                  <a:lnTo>
                    <a:pt x="52" y="38"/>
                  </a:lnTo>
                  <a:lnTo>
                    <a:pt x="48" y="46"/>
                  </a:lnTo>
                  <a:lnTo>
                    <a:pt x="48" y="46"/>
                  </a:lnTo>
                  <a:lnTo>
                    <a:pt x="42" y="50"/>
                  </a:lnTo>
                  <a:lnTo>
                    <a:pt x="36" y="54"/>
                  </a:lnTo>
                  <a:lnTo>
                    <a:pt x="28" y="56"/>
                  </a:lnTo>
                  <a:lnTo>
                    <a:pt x="20" y="56"/>
                  </a:lnTo>
                  <a:lnTo>
                    <a:pt x="20" y="56"/>
                  </a:lnTo>
                  <a:lnTo>
                    <a:pt x="12" y="54"/>
                  </a:lnTo>
                  <a:lnTo>
                    <a:pt x="12" y="90"/>
                  </a:lnTo>
                  <a:lnTo>
                    <a:pt x="0" y="90"/>
                  </a:lnTo>
                  <a:lnTo>
                    <a:pt x="0" y="2"/>
                  </a:lnTo>
                  <a:close/>
                  <a:moveTo>
                    <a:pt x="12" y="46"/>
                  </a:moveTo>
                  <a:lnTo>
                    <a:pt x="12" y="46"/>
                  </a:lnTo>
                  <a:lnTo>
                    <a:pt x="20" y="46"/>
                  </a:lnTo>
                  <a:lnTo>
                    <a:pt x="20" y="46"/>
                  </a:lnTo>
                  <a:lnTo>
                    <a:pt x="30" y="46"/>
                  </a:lnTo>
                  <a:lnTo>
                    <a:pt x="38" y="42"/>
                  </a:lnTo>
                  <a:lnTo>
                    <a:pt x="42" y="36"/>
                  </a:lnTo>
                  <a:lnTo>
                    <a:pt x="44" y="28"/>
                  </a:lnTo>
                  <a:lnTo>
                    <a:pt x="44" y="28"/>
                  </a:lnTo>
                  <a:lnTo>
                    <a:pt x="42" y="20"/>
                  </a:lnTo>
                  <a:lnTo>
                    <a:pt x="38" y="14"/>
                  </a:lnTo>
                  <a:lnTo>
                    <a:pt x="30" y="10"/>
                  </a:lnTo>
                  <a:lnTo>
                    <a:pt x="22" y="10"/>
                  </a:lnTo>
                  <a:lnTo>
                    <a:pt x="22" y="10"/>
                  </a:lnTo>
                  <a:lnTo>
                    <a:pt x="12" y="10"/>
                  </a:lnTo>
                  <a:lnTo>
                    <a:pt x="12"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3686" y="1737"/>
              <a:ext cx="32" cy="64"/>
            </a:xfrm>
            <a:custGeom>
              <a:avLst/>
              <a:gdLst>
                <a:gd name="T0" fmla="*/ 0 w 32"/>
                <a:gd name="T1" fmla="*/ 20 h 64"/>
                <a:gd name="T2" fmla="*/ 0 w 32"/>
                <a:gd name="T3" fmla="*/ 20 h 64"/>
                <a:gd name="T4" fmla="*/ 0 w 32"/>
                <a:gd name="T5" fmla="*/ 0 h 64"/>
                <a:gd name="T6" fmla="*/ 10 w 32"/>
                <a:gd name="T7" fmla="*/ 0 h 64"/>
                <a:gd name="T8" fmla="*/ 10 w 32"/>
                <a:gd name="T9" fmla="*/ 14 h 64"/>
                <a:gd name="T10" fmla="*/ 10 w 32"/>
                <a:gd name="T11" fmla="*/ 14 h 64"/>
                <a:gd name="T12" fmla="*/ 10 w 32"/>
                <a:gd name="T13" fmla="*/ 14 h 64"/>
                <a:gd name="T14" fmla="*/ 14 w 32"/>
                <a:gd name="T15" fmla="*/ 8 h 64"/>
                <a:gd name="T16" fmla="*/ 18 w 32"/>
                <a:gd name="T17" fmla="*/ 2 h 64"/>
                <a:gd name="T18" fmla="*/ 22 w 32"/>
                <a:gd name="T19" fmla="*/ 0 h 64"/>
                <a:gd name="T20" fmla="*/ 28 w 32"/>
                <a:gd name="T21" fmla="*/ 0 h 64"/>
                <a:gd name="T22" fmla="*/ 28 w 32"/>
                <a:gd name="T23" fmla="*/ 0 h 64"/>
                <a:gd name="T24" fmla="*/ 32 w 32"/>
                <a:gd name="T25" fmla="*/ 0 h 64"/>
                <a:gd name="T26" fmla="*/ 32 w 32"/>
                <a:gd name="T27" fmla="*/ 10 h 64"/>
                <a:gd name="T28" fmla="*/ 32 w 32"/>
                <a:gd name="T29" fmla="*/ 10 h 64"/>
                <a:gd name="T30" fmla="*/ 28 w 32"/>
                <a:gd name="T31" fmla="*/ 10 h 64"/>
                <a:gd name="T32" fmla="*/ 28 w 32"/>
                <a:gd name="T33" fmla="*/ 10 h 64"/>
                <a:gd name="T34" fmla="*/ 22 w 32"/>
                <a:gd name="T35" fmla="*/ 12 h 64"/>
                <a:gd name="T36" fmla="*/ 16 w 32"/>
                <a:gd name="T37" fmla="*/ 14 h 64"/>
                <a:gd name="T38" fmla="*/ 14 w 32"/>
                <a:gd name="T39" fmla="*/ 18 h 64"/>
                <a:gd name="T40" fmla="*/ 12 w 32"/>
                <a:gd name="T41" fmla="*/ 24 h 64"/>
                <a:gd name="T42" fmla="*/ 12 w 32"/>
                <a:gd name="T43" fmla="*/ 24 h 64"/>
                <a:gd name="T44" fmla="*/ 12 w 32"/>
                <a:gd name="T45" fmla="*/ 30 h 64"/>
                <a:gd name="T46" fmla="*/ 12 w 32"/>
                <a:gd name="T47" fmla="*/ 64 h 64"/>
                <a:gd name="T48" fmla="*/ 0 w 32"/>
                <a:gd name="T49" fmla="*/ 64 h 64"/>
                <a:gd name="T50" fmla="*/ 0 w 32"/>
                <a:gd name="T51" fmla="*/ 2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64">
                  <a:moveTo>
                    <a:pt x="0" y="20"/>
                  </a:moveTo>
                  <a:lnTo>
                    <a:pt x="0" y="20"/>
                  </a:lnTo>
                  <a:lnTo>
                    <a:pt x="0" y="0"/>
                  </a:lnTo>
                  <a:lnTo>
                    <a:pt x="10" y="0"/>
                  </a:lnTo>
                  <a:lnTo>
                    <a:pt x="10" y="14"/>
                  </a:lnTo>
                  <a:lnTo>
                    <a:pt x="10" y="14"/>
                  </a:lnTo>
                  <a:lnTo>
                    <a:pt x="10" y="14"/>
                  </a:lnTo>
                  <a:lnTo>
                    <a:pt x="14" y="8"/>
                  </a:lnTo>
                  <a:lnTo>
                    <a:pt x="18" y="2"/>
                  </a:lnTo>
                  <a:lnTo>
                    <a:pt x="22" y="0"/>
                  </a:lnTo>
                  <a:lnTo>
                    <a:pt x="28" y="0"/>
                  </a:lnTo>
                  <a:lnTo>
                    <a:pt x="28" y="0"/>
                  </a:lnTo>
                  <a:lnTo>
                    <a:pt x="32" y="0"/>
                  </a:lnTo>
                  <a:lnTo>
                    <a:pt x="32" y="10"/>
                  </a:lnTo>
                  <a:lnTo>
                    <a:pt x="32" y="10"/>
                  </a:lnTo>
                  <a:lnTo>
                    <a:pt x="28" y="10"/>
                  </a:lnTo>
                  <a:lnTo>
                    <a:pt x="28" y="10"/>
                  </a:lnTo>
                  <a:lnTo>
                    <a:pt x="22" y="12"/>
                  </a:lnTo>
                  <a:lnTo>
                    <a:pt x="16" y="14"/>
                  </a:lnTo>
                  <a:lnTo>
                    <a:pt x="14" y="18"/>
                  </a:lnTo>
                  <a:lnTo>
                    <a:pt x="12" y="24"/>
                  </a:lnTo>
                  <a:lnTo>
                    <a:pt x="12" y="24"/>
                  </a:lnTo>
                  <a:lnTo>
                    <a:pt x="12" y="30"/>
                  </a:lnTo>
                  <a:lnTo>
                    <a:pt x="12" y="64"/>
                  </a:lnTo>
                  <a:lnTo>
                    <a:pt x="0" y="64"/>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8"/>
            <p:cNvSpPr>
              <a:spLocks noEditPoints="1"/>
            </p:cNvSpPr>
            <p:nvPr/>
          </p:nvSpPr>
          <p:spPr bwMode="auto">
            <a:xfrm>
              <a:off x="3722" y="1737"/>
              <a:ext cx="64" cy="66"/>
            </a:xfrm>
            <a:custGeom>
              <a:avLst/>
              <a:gdLst>
                <a:gd name="T0" fmla="*/ 64 w 64"/>
                <a:gd name="T1" fmla="*/ 32 h 66"/>
                <a:gd name="T2" fmla="*/ 64 w 64"/>
                <a:gd name="T3" fmla="*/ 32 h 66"/>
                <a:gd name="T4" fmla="*/ 62 w 64"/>
                <a:gd name="T5" fmla="*/ 40 h 66"/>
                <a:gd name="T6" fmla="*/ 60 w 64"/>
                <a:gd name="T7" fmla="*/ 48 h 66"/>
                <a:gd name="T8" fmla="*/ 58 w 64"/>
                <a:gd name="T9" fmla="*/ 54 h 66"/>
                <a:gd name="T10" fmla="*/ 54 w 64"/>
                <a:gd name="T11" fmla="*/ 58 h 66"/>
                <a:gd name="T12" fmla="*/ 48 w 64"/>
                <a:gd name="T13" fmla="*/ 62 h 66"/>
                <a:gd name="T14" fmla="*/ 44 w 64"/>
                <a:gd name="T15" fmla="*/ 64 h 66"/>
                <a:gd name="T16" fmla="*/ 32 w 64"/>
                <a:gd name="T17" fmla="*/ 66 h 66"/>
                <a:gd name="T18" fmla="*/ 32 w 64"/>
                <a:gd name="T19" fmla="*/ 66 h 66"/>
                <a:gd name="T20" fmla="*/ 26 w 64"/>
                <a:gd name="T21" fmla="*/ 66 h 66"/>
                <a:gd name="T22" fmla="*/ 20 w 64"/>
                <a:gd name="T23" fmla="*/ 64 h 66"/>
                <a:gd name="T24" fmla="*/ 14 w 64"/>
                <a:gd name="T25" fmla="*/ 60 h 66"/>
                <a:gd name="T26" fmla="*/ 10 w 64"/>
                <a:gd name="T27" fmla="*/ 58 h 66"/>
                <a:gd name="T28" fmla="*/ 6 w 64"/>
                <a:gd name="T29" fmla="*/ 52 h 66"/>
                <a:gd name="T30" fmla="*/ 4 w 64"/>
                <a:gd name="T31" fmla="*/ 46 h 66"/>
                <a:gd name="T32" fmla="*/ 2 w 64"/>
                <a:gd name="T33" fmla="*/ 40 h 66"/>
                <a:gd name="T34" fmla="*/ 0 w 64"/>
                <a:gd name="T35" fmla="*/ 34 h 66"/>
                <a:gd name="T36" fmla="*/ 0 w 64"/>
                <a:gd name="T37" fmla="*/ 34 h 66"/>
                <a:gd name="T38" fmla="*/ 2 w 64"/>
                <a:gd name="T39" fmla="*/ 26 h 66"/>
                <a:gd name="T40" fmla="*/ 4 w 64"/>
                <a:gd name="T41" fmla="*/ 18 h 66"/>
                <a:gd name="T42" fmla="*/ 6 w 64"/>
                <a:gd name="T43" fmla="*/ 12 h 66"/>
                <a:gd name="T44" fmla="*/ 10 w 64"/>
                <a:gd name="T45" fmla="*/ 8 h 66"/>
                <a:gd name="T46" fmla="*/ 14 w 64"/>
                <a:gd name="T47" fmla="*/ 4 h 66"/>
                <a:gd name="T48" fmla="*/ 20 w 64"/>
                <a:gd name="T49" fmla="*/ 2 h 66"/>
                <a:gd name="T50" fmla="*/ 26 w 64"/>
                <a:gd name="T51" fmla="*/ 0 h 66"/>
                <a:gd name="T52" fmla="*/ 32 w 64"/>
                <a:gd name="T53" fmla="*/ 0 h 66"/>
                <a:gd name="T54" fmla="*/ 32 w 64"/>
                <a:gd name="T55" fmla="*/ 0 h 66"/>
                <a:gd name="T56" fmla="*/ 40 w 64"/>
                <a:gd name="T57" fmla="*/ 0 h 66"/>
                <a:gd name="T58" fmla="*/ 46 w 64"/>
                <a:gd name="T59" fmla="*/ 2 h 66"/>
                <a:gd name="T60" fmla="*/ 50 w 64"/>
                <a:gd name="T61" fmla="*/ 4 h 66"/>
                <a:gd name="T62" fmla="*/ 56 w 64"/>
                <a:gd name="T63" fmla="*/ 8 h 66"/>
                <a:gd name="T64" fmla="*/ 58 w 64"/>
                <a:gd name="T65" fmla="*/ 12 h 66"/>
                <a:gd name="T66" fmla="*/ 62 w 64"/>
                <a:gd name="T67" fmla="*/ 18 h 66"/>
                <a:gd name="T68" fmla="*/ 62 w 64"/>
                <a:gd name="T69" fmla="*/ 24 h 66"/>
                <a:gd name="T70" fmla="*/ 64 w 64"/>
                <a:gd name="T71" fmla="*/ 32 h 66"/>
                <a:gd name="T72" fmla="*/ 64 w 64"/>
                <a:gd name="T73" fmla="*/ 32 h 66"/>
                <a:gd name="T74" fmla="*/ 12 w 64"/>
                <a:gd name="T75" fmla="*/ 32 h 66"/>
                <a:gd name="T76" fmla="*/ 12 w 64"/>
                <a:gd name="T77" fmla="*/ 32 h 66"/>
                <a:gd name="T78" fmla="*/ 14 w 64"/>
                <a:gd name="T79" fmla="*/ 42 h 66"/>
                <a:gd name="T80" fmla="*/ 18 w 64"/>
                <a:gd name="T81" fmla="*/ 50 h 66"/>
                <a:gd name="T82" fmla="*/ 24 w 64"/>
                <a:gd name="T83" fmla="*/ 56 h 66"/>
                <a:gd name="T84" fmla="*/ 32 w 64"/>
                <a:gd name="T85" fmla="*/ 58 h 66"/>
                <a:gd name="T86" fmla="*/ 32 w 64"/>
                <a:gd name="T87" fmla="*/ 58 h 66"/>
                <a:gd name="T88" fmla="*/ 40 w 64"/>
                <a:gd name="T89" fmla="*/ 56 h 66"/>
                <a:gd name="T90" fmla="*/ 46 w 64"/>
                <a:gd name="T91" fmla="*/ 50 h 66"/>
                <a:gd name="T92" fmla="*/ 50 w 64"/>
                <a:gd name="T93" fmla="*/ 42 h 66"/>
                <a:gd name="T94" fmla="*/ 52 w 64"/>
                <a:gd name="T95" fmla="*/ 32 h 66"/>
                <a:gd name="T96" fmla="*/ 52 w 64"/>
                <a:gd name="T97" fmla="*/ 32 h 66"/>
                <a:gd name="T98" fmla="*/ 50 w 64"/>
                <a:gd name="T99" fmla="*/ 24 h 66"/>
                <a:gd name="T100" fmla="*/ 48 w 64"/>
                <a:gd name="T101" fmla="*/ 16 h 66"/>
                <a:gd name="T102" fmla="*/ 42 w 64"/>
                <a:gd name="T103" fmla="*/ 10 h 66"/>
                <a:gd name="T104" fmla="*/ 38 w 64"/>
                <a:gd name="T105" fmla="*/ 8 h 66"/>
                <a:gd name="T106" fmla="*/ 32 w 64"/>
                <a:gd name="T107" fmla="*/ 8 h 66"/>
                <a:gd name="T108" fmla="*/ 32 w 64"/>
                <a:gd name="T109" fmla="*/ 8 h 66"/>
                <a:gd name="T110" fmla="*/ 28 w 64"/>
                <a:gd name="T111" fmla="*/ 8 h 66"/>
                <a:gd name="T112" fmla="*/ 24 w 64"/>
                <a:gd name="T113" fmla="*/ 10 h 66"/>
                <a:gd name="T114" fmla="*/ 18 w 64"/>
                <a:gd name="T115" fmla="*/ 16 h 66"/>
                <a:gd name="T116" fmla="*/ 14 w 64"/>
                <a:gd name="T117" fmla="*/ 24 h 66"/>
                <a:gd name="T118" fmla="*/ 12 w 64"/>
                <a:gd name="T119" fmla="*/ 32 h 66"/>
                <a:gd name="T120" fmla="*/ 12 w 64"/>
                <a:gd name="T121" fmla="*/ 3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 h="66">
                  <a:moveTo>
                    <a:pt x="64" y="32"/>
                  </a:moveTo>
                  <a:lnTo>
                    <a:pt x="64" y="32"/>
                  </a:lnTo>
                  <a:lnTo>
                    <a:pt x="62" y="40"/>
                  </a:lnTo>
                  <a:lnTo>
                    <a:pt x="60" y="48"/>
                  </a:lnTo>
                  <a:lnTo>
                    <a:pt x="58" y="54"/>
                  </a:lnTo>
                  <a:lnTo>
                    <a:pt x="54" y="58"/>
                  </a:lnTo>
                  <a:lnTo>
                    <a:pt x="48" y="62"/>
                  </a:lnTo>
                  <a:lnTo>
                    <a:pt x="44" y="64"/>
                  </a:lnTo>
                  <a:lnTo>
                    <a:pt x="32" y="66"/>
                  </a:lnTo>
                  <a:lnTo>
                    <a:pt x="32" y="66"/>
                  </a:lnTo>
                  <a:lnTo>
                    <a:pt x="26" y="66"/>
                  </a:lnTo>
                  <a:lnTo>
                    <a:pt x="20" y="64"/>
                  </a:lnTo>
                  <a:lnTo>
                    <a:pt x="14" y="60"/>
                  </a:lnTo>
                  <a:lnTo>
                    <a:pt x="10" y="58"/>
                  </a:lnTo>
                  <a:lnTo>
                    <a:pt x="6" y="52"/>
                  </a:lnTo>
                  <a:lnTo>
                    <a:pt x="4" y="46"/>
                  </a:lnTo>
                  <a:lnTo>
                    <a:pt x="2" y="40"/>
                  </a:lnTo>
                  <a:lnTo>
                    <a:pt x="0" y="34"/>
                  </a:lnTo>
                  <a:lnTo>
                    <a:pt x="0" y="34"/>
                  </a:lnTo>
                  <a:lnTo>
                    <a:pt x="2" y="26"/>
                  </a:lnTo>
                  <a:lnTo>
                    <a:pt x="4" y="18"/>
                  </a:lnTo>
                  <a:lnTo>
                    <a:pt x="6" y="12"/>
                  </a:lnTo>
                  <a:lnTo>
                    <a:pt x="10" y="8"/>
                  </a:lnTo>
                  <a:lnTo>
                    <a:pt x="14" y="4"/>
                  </a:lnTo>
                  <a:lnTo>
                    <a:pt x="20" y="2"/>
                  </a:lnTo>
                  <a:lnTo>
                    <a:pt x="26" y="0"/>
                  </a:lnTo>
                  <a:lnTo>
                    <a:pt x="32" y="0"/>
                  </a:lnTo>
                  <a:lnTo>
                    <a:pt x="32" y="0"/>
                  </a:lnTo>
                  <a:lnTo>
                    <a:pt x="40" y="0"/>
                  </a:lnTo>
                  <a:lnTo>
                    <a:pt x="46" y="2"/>
                  </a:lnTo>
                  <a:lnTo>
                    <a:pt x="50" y="4"/>
                  </a:lnTo>
                  <a:lnTo>
                    <a:pt x="56" y="8"/>
                  </a:lnTo>
                  <a:lnTo>
                    <a:pt x="58" y="12"/>
                  </a:lnTo>
                  <a:lnTo>
                    <a:pt x="62" y="18"/>
                  </a:lnTo>
                  <a:lnTo>
                    <a:pt x="62" y="24"/>
                  </a:lnTo>
                  <a:lnTo>
                    <a:pt x="64" y="32"/>
                  </a:lnTo>
                  <a:lnTo>
                    <a:pt x="64" y="32"/>
                  </a:lnTo>
                  <a:close/>
                  <a:moveTo>
                    <a:pt x="12" y="32"/>
                  </a:moveTo>
                  <a:lnTo>
                    <a:pt x="12" y="32"/>
                  </a:lnTo>
                  <a:lnTo>
                    <a:pt x="14" y="42"/>
                  </a:lnTo>
                  <a:lnTo>
                    <a:pt x="18" y="50"/>
                  </a:lnTo>
                  <a:lnTo>
                    <a:pt x="24" y="56"/>
                  </a:lnTo>
                  <a:lnTo>
                    <a:pt x="32" y="58"/>
                  </a:lnTo>
                  <a:lnTo>
                    <a:pt x="32" y="58"/>
                  </a:lnTo>
                  <a:lnTo>
                    <a:pt x="40" y="56"/>
                  </a:lnTo>
                  <a:lnTo>
                    <a:pt x="46" y="50"/>
                  </a:lnTo>
                  <a:lnTo>
                    <a:pt x="50" y="42"/>
                  </a:lnTo>
                  <a:lnTo>
                    <a:pt x="52" y="32"/>
                  </a:lnTo>
                  <a:lnTo>
                    <a:pt x="52" y="32"/>
                  </a:lnTo>
                  <a:lnTo>
                    <a:pt x="50" y="24"/>
                  </a:lnTo>
                  <a:lnTo>
                    <a:pt x="48" y="16"/>
                  </a:lnTo>
                  <a:lnTo>
                    <a:pt x="42" y="10"/>
                  </a:lnTo>
                  <a:lnTo>
                    <a:pt x="38" y="8"/>
                  </a:lnTo>
                  <a:lnTo>
                    <a:pt x="32" y="8"/>
                  </a:lnTo>
                  <a:lnTo>
                    <a:pt x="32" y="8"/>
                  </a:lnTo>
                  <a:lnTo>
                    <a:pt x="28" y="8"/>
                  </a:lnTo>
                  <a:lnTo>
                    <a:pt x="24" y="10"/>
                  </a:lnTo>
                  <a:lnTo>
                    <a:pt x="18" y="16"/>
                  </a:lnTo>
                  <a:lnTo>
                    <a:pt x="14" y="24"/>
                  </a:lnTo>
                  <a:lnTo>
                    <a:pt x="12" y="32"/>
                  </a:lnTo>
                  <a:lnTo>
                    <a:pt x="12"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9"/>
            <p:cNvSpPr>
              <a:spLocks/>
            </p:cNvSpPr>
            <p:nvPr/>
          </p:nvSpPr>
          <p:spPr bwMode="auto">
            <a:xfrm>
              <a:off x="3792" y="1719"/>
              <a:ext cx="38" cy="84"/>
            </a:xfrm>
            <a:custGeom>
              <a:avLst/>
              <a:gdLst>
                <a:gd name="T0" fmla="*/ 22 w 38"/>
                <a:gd name="T1" fmla="*/ 0 h 84"/>
                <a:gd name="T2" fmla="*/ 22 w 38"/>
                <a:gd name="T3" fmla="*/ 18 h 84"/>
                <a:gd name="T4" fmla="*/ 38 w 38"/>
                <a:gd name="T5" fmla="*/ 18 h 84"/>
                <a:gd name="T6" fmla="*/ 38 w 38"/>
                <a:gd name="T7" fmla="*/ 28 h 84"/>
                <a:gd name="T8" fmla="*/ 22 w 38"/>
                <a:gd name="T9" fmla="*/ 28 h 84"/>
                <a:gd name="T10" fmla="*/ 22 w 38"/>
                <a:gd name="T11" fmla="*/ 62 h 84"/>
                <a:gd name="T12" fmla="*/ 22 w 38"/>
                <a:gd name="T13" fmla="*/ 62 h 84"/>
                <a:gd name="T14" fmla="*/ 22 w 38"/>
                <a:gd name="T15" fmla="*/ 68 h 84"/>
                <a:gd name="T16" fmla="*/ 24 w 38"/>
                <a:gd name="T17" fmla="*/ 72 h 84"/>
                <a:gd name="T18" fmla="*/ 26 w 38"/>
                <a:gd name="T19" fmla="*/ 74 h 84"/>
                <a:gd name="T20" fmla="*/ 30 w 38"/>
                <a:gd name="T21" fmla="*/ 74 h 84"/>
                <a:gd name="T22" fmla="*/ 30 w 38"/>
                <a:gd name="T23" fmla="*/ 74 h 84"/>
                <a:gd name="T24" fmla="*/ 38 w 38"/>
                <a:gd name="T25" fmla="*/ 74 h 84"/>
                <a:gd name="T26" fmla="*/ 38 w 38"/>
                <a:gd name="T27" fmla="*/ 82 h 84"/>
                <a:gd name="T28" fmla="*/ 38 w 38"/>
                <a:gd name="T29" fmla="*/ 82 h 84"/>
                <a:gd name="T30" fmla="*/ 28 w 38"/>
                <a:gd name="T31" fmla="*/ 84 h 84"/>
                <a:gd name="T32" fmla="*/ 28 w 38"/>
                <a:gd name="T33" fmla="*/ 84 h 84"/>
                <a:gd name="T34" fmla="*/ 20 w 38"/>
                <a:gd name="T35" fmla="*/ 82 h 84"/>
                <a:gd name="T36" fmla="*/ 16 w 38"/>
                <a:gd name="T37" fmla="*/ 78 h 84"/>
                <a:gd name="T38" fmla="*/ 16 w 38"/>
                <a:gd name="T39" fmla="*/ 78 h 84"/>
                <a:gd name="T40" fmla="*/ 12 w 38"/>
                <a:gd name="T41" fmla="*/ 72 h 84"/>
                <a:gd name="T42" fmla="*/ 10 w 38"/>
                <a:gd name="T43" fmla="*/ 62 h 84"/>
                <a:gd name="T44" fmla="*/ 10 w 38"/>
                <a:gd name="T45" fmla="*/ 28 h 84"/>
                <a:gd name="T46" fmla="*/ 0 w 38"/>
                <a:gd name="T47" fmla="*/ 28 h 84"/>
                <a:gd name="T48" fmla="*/ 0 w 38"/>
                <a:gd name="T49" fmla="*/ 18 h 84"/>
                <a:gd name="T50" fmla="*/ 10 w 38"/>
                <a:gd name="T51" fmla="*/ 18 h 84"/>
                <a:gd name="T52" fmla="*/ 10 w 38"/>
                <a:gd name="T53" fmla="*/ 4 h 84"/>
                <a:gd name="T54" fmla="*/ 22 w 38"/>
                <a:gd name="T5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84">
                  <a:moveTo>
                    <a:pt x="22" y="0"/>
                  </a:moveTo>
                  <a:lnTo>
                    <a:pt x="22" y="18"/>
                  </a:lnTo>
                  <a:lnTo>
                    <a:pt x="38" y="18"/>
                  </a:lnTo>
                  <a:lnTo>
                    <a:pt x="38" y="28"/>
                  </a:lnTo>
                  <a:lnTo>
                    <a:pt x="22" y="28"/>
                  </a:lnTo>
                  <a:lnTo>
                    <a:pt x="22" y="62"/>
                  </a:lnTo>
                  <a:lnTo>
                    <a:pt x="22" y="62"/>
                  </a:lnTo>
                  <a:lnTo>
                    <a:pt x="22" y="68"/>
                  </a:lnTo>
                  <a:lnTo>
                    <a:pt x="24" y="72"/>
                  </a:lnTo>
                  <a:lnTo>
                    <a:pt x="26" y="74"/>
                  </a:lnTo>
                  <a:lnTo>
                    <a:pt x="30" y="74"/>
                  </a:lnTo>
                  <a:lnTo>
                    <a:pt x="30" y="74"/>
                  </a:lnTo>
                  <a:lnTo>
                    <a:pt x="38" y="74"/>
                  </a:lnTo>
                  <a:lnTo>
                    <a:pt x="38" y="82"/>
                  </a:lnTo>
                  <a:lnTo>
                    <a:pt x="38" y="82"/>
                  </a:lnTo>
                  <a:lnTo>
                    <a:pt x="28" y="84"/>
                  </a:lnTo>
                  <a:lnTo>
                    <a:pt x="28" y="84"/>
                  </a:lnTo>
                  <a:lnTo>
                    <a:pt x="20" y="82"/>
                  </a:lnTo>
                  <a:lnTo>
                    <a:pt x="16" y="78"/>
                  </a:lnTo>
                  <a:lnTo>
                    <a:pt x="16" y="78"/>
                  </a:lnTo>
                  <a:lnTo>
                    <a:pt x="12" y="72"/>
                  </a:lnTo>
                  <a:lnTo>
                    <a:pt x="10" y="62"/>
                  </a:lnTo>
                  <a:lnTo>
                    <a:pt x="10" y="28"/>
                  </a:lnTo>
                  <a:lnTo>
                    <a:pt x="0" y="28"/>
                  </a:lnTo>
                  <a:lnTo>
                    <a:pt x="0" y="18"/>
                  </a:lnTo>
                  <a:lnTo>
                    <a:pt x="10" y="18"/>
                  </a:lnTo>
                  <a:lnTo>
                    <a:pt x="10" y="4"/>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noEditPoints="1"/>
            </p:cNvSpPr>
            <p:nvPr/>
          </p:nvSpPr>
          <p:spPr bwMode="auto">
            <a:xfrm>
              <a:off x="3838" y="1737"/>
              <a:ext cx="64" cy="66"/>
            </a:xfrm>
            <a:custGeom>
              <a:avLst/>
              <a:gdLst>
                <a:gd name="T0" fmla="*/ 64 w 64"/>
                <a:gd name="T1" fmla="*/ 32 h 66"/>
                <a:gd name="T2" fmla="*/ 64 w 64"/>
                <a:gd name="T3" fmla="*/ 32 h 66"/>
                <a:gd name="T4" fmla="*/ 62 w 64"/>
                <a:gd name="T5" fmla="*/ 40 h 66"/>
                <a:gd name="T6" fmla="*/ 60 w 64"/>
                <a:gd name="T7" fmla="*/ 48 h 66"/>
                <a:gd name="T8" fmla="*/ 58 w 64"/>
                <a:gd name="T9" fmla="*/ 54 h 66"/>
                <a:gd name="T10" fmla="*/ 54 w 64"/>
                <a:gd name="T11" fmla="*/ 58 h 66"/>
                <a:gd name="T12" fmla="*/ 48 w 64"/>
                <a:gd name="T13" fmla="*/ 62 h 66"/>
                <a:gd name="T14" fmla="*/ 42 w 64"/>
                <a:gd name="T15" fmla="*/ 64 h 66"/>
                <a:gd name="T16" fmla="*/ 32 w 64"/>
                <a:gd name="T17" fmla="*/ 66 h 66"/>
                <a:gd name="T18" fmla="*/ 32 w 64"/>
                <a:gd name="T19" fmla="*/ 66 h 66"/>
                <a:gd name="T20" fmla="*/ 26 w 64"/>
                <a:gd name="T21" fmla="*/ 66 h 66"/>
                <a:gd name="T22" fmla="*/ 20 w 64"/>
                <a:gd name="T23" fmla="*/ 64 h 66"/>
                <a:gd name="T24" fmla="*/ 14 w 64"/>
                <a:gd name="T25" fmla="*/ 60 h 66"/>
                <a:gd name="T26" fmla="*/ 10 w 64"/>
                <a:gd name="T27" fmla="*/ 58 h 66"/>
                <a:gd name="T28" fmla="*/ 6 w 64"/>
                <a:gd name="T29" fmla="*/ 52 h 66"/>
                <a:gd name="T30" fmla="*/ 2 w 64"/>
                <a:gd name="T31" fmla="*/ 46 h 66"/>
                <a:gd name="T32" fmla="*/ 2 w 64"/>
                <a:gd name="T33" fmla="*/ 40 h 66"/>
                <a:gd name="T34" fmla="*/ 0 w 64"/>
                <a:gd name="T35" fmla="*/ 34 h 66"/>
                <a:gd name="T36" fmla="*/ 0 w 64"/>
                <a:gd name="T37" fmla="*/ 34 h 66"/>
                <a:gd name="T38" fmla="*/ 2 w 64"/>
                <a:gd name="T39" fmla="*/ 26 h 66"/>
                <a:gd name="T40" fmla="*/ 4 w 64"/>
                <a:gd name="T41" fmla="*/ 18 h 66"/>
                <a:gd name="T42" fmla="*/ 6 w 64"/>
                <a:gd name="T43" fmla="*/ 12 h 66"/>
                <a:gd name="T44" fmla="*/ 10 w 64"/>
                <a:gd name="T45" fmla="*/ 8 h 66"/>
                <a:gd name="T46" fmla="*/ 14 w 64"/>
                <a:gd name="T47" fmla="*/ 4 h 66"/>
                <a:gd name="T48" fmla="*/ 20 w 64"/>
                <a:gd name="T49" fmla="*/ 2 h 66"/>
                <a:gd name="T50" fmla="*/ 26 w 64"/>
                <a:gd name="T51" fmla="*/ 0 h 66"/>
                <a:gd name="T52" fmla="*/ 32 w 64"/>
                <a:gd name="T53" fmla="*/ 0 h 66"/>
                <a:gd name="T54" fmla="*/ 32 w 64"/>
                <a:gd name="T55" fmla="*/ 0 h 66"/>
                <a:gd name="T56" fmla="*/ 38 w 64"/>
                <a:gd name="T57" fmla="*/ 0 h 66"/>
                <a:gd name="T58" fmla="*/ 44 w 64"/>
                <a:gd name="T59" fmla="*/ 2 h 66"/>
                <a:gd name="T60" fmla="*/ 50 w 64"/>
                <a:gd name="T61" fmla="*/ 4 h 66"/>
                <a:gd name="T62" fmla="*/ 54 w 64"/>
                <a:gd name="T63" fmla="*/ 8 h 66"/>
                <a:gd name="T64" fmla="*/ 58 w 64"/>
                <a:gd name="T65" fmla="*/ 12 h 66"/>
                <a:gd name="T66" fmla="*/ 60 w 64"/>
                <a:gd name="T67" fmla="*/ 18 h 66"/>
                <a:gd name="T68" fmla="*/ 62 w 64"/>
                <a:gd name="T69" fmla="*/ 24 h 66"/>
                <a:gd name="T70" fmla="*/ 64 w 64"/>
                <a:gd name="T71" fmla="*/ 32 h 66"/>
                <a:gd name="T72" fmla="*/ 64 w 64"/>
                <a:gd name="T73" fmla="*/ 32 h 66"/>
                <a:gd name="T74" fmla="*/ 12 w 64"/>
                <a:gd name="T75" fmla="*/ 32 h 66"/>
                <a:gd name="T76" fmla="*/ 12 w 64"/>
                <a:gd name="T77" fmla="*/ 32 h 66"/>
                <a:gd name="T78" fmla="*/ 14 w 64"/>
                <a:gd name="T79" fmla="*/ 42 h 66"/>
                <a:gd name="T80" fmla="*/ 18 w 64"/>
                <a:gd name="T81" fmla="*/ 50 h 66"/>
                <a:gd name="T82" fmla="*/ 24 w 64"/>
                <a:gd name="T83" fmla="*/ 56 h 66"/>
                <a:gd name="T84" fmla="*/ 32 w 64"/>
                <a:gd name="T85" fmla="*/ 58 h 66"/>
                <a:gd name="T86" fmla="*/ 32 w 64"/>
                <a:gd name="T87" fmla="*/ 58 h 66"/>
                <a:gd name="T88" fmla="*/ 40 w 64"/>
                <a:gd name="T89" fmla="*/ 56 h 66"/>
                <a:gd name="T90" fmla="*/ 46 w 64"/>
                <a:gd name="T91" fmla="*/ 50 h 66"/>
                <a:gd name="T92" fmla="*/ 50 w 64"/>
                <a:gd name="T93" fmla="*/ 42 h 66"/>
                <a:gd name="T94" fmla="*/ 52 w 64"/>
                <a:gd name="T95" fmla="*/ 32 h 66"/>
                <a:gd name="T96" fmla="*/ 52 w 64"/>
                <a:gd name="T97" fmla="*/ 32 h 66"/>
                <a:gd name="T98" fmla="*/ 50 w 64"/>
                <a:gd name="T99" fmla="*/ 24 h 66"/>
                <a:gd name="T100" fmla="*/ 46 w 64"/>
                <a:gd name="T101" fmla="*/ 16 h 66"/>
                <a:gd name="T102" fmla="*/ 40 w 64"/>
                <a:gd name="T103" fmla="*/ 10 h 66"/>
                <a:gd name="T104" fmla="*/ 36 w 64"/>
                <a:gd name="T105" fmla="*/ 8 h 66"/>
                <a:gd name="T106" fmla="*/ 32 w 64"/>
                <a:gd name="T107" fmla="*/ 8 h 66"/>
                <a:gd name="T108" fmla="*/ 32 w 64"/>
                <a:gd name="T109" fmla="*/ 8 h 66"/>
                <a:gd name="T110" fmla="*/ 28 w 64"/>
                <a:gd name="T111" fmla="*/ 8 h 66"/>
                <a:gd name="T112" fmla="*/ 24 w 64"/>
                <a:gd name="T113" fmla="*/ 10 h 66"/>
                <a:gd name="T114" fmla="*/ 18 w 64"/>
                <a:gd name="T115" fmla="*/ 16 h 66"/>
                <a:gd name="T116" fmla="*/ 14 w 64"/>
                <a:gd name="T117" fmla="*/ 24 h 66"/>
                <a:gd name="T118" fmla="*/ 12 w 64"/>
                <a:gd name="T119" fmla="*/ 32 h 66"/>
                <a:gd name="T120" fmla="*/ 12 w 64"/>
                <a:gd name="T121" fmla="*/ 3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 h="66">
                  <a:moveTo>
                    <a:pt x="64" y="32"/>
                  </a:moveTo>
                  <a:lnTo>
                    <a:pt x="64" y="32"/>
                  </a:lnTo>
                  <a:lnTo>
                    <a:pt x="62" y="40"/>
                  </a:lnTo>
                  <a:lnTo>
                    <a:pt x="60" y="48"/>
                  </a:lnTo>
                  <a:lnTo>
                    <a:pt x="58" y="54"/>
                  </a:lnTo>
                  <a:lnTo>
                    <a:pt x="54" y="58"/>
                  </a:lnTo>
                  <a:lnTo>
                    <a:pt x="48" y="62"/>
                  </a:lnTo>
                  <a:lnTo>
                    <a:pt x="42" y="64"/>
                  </a:lnTo>
                  <a:lnTo>
                    <a:pt x="32" y="66"/>
                  </a:lnTo>
                  <a:lnTo>
                    <a:pt x="32" y="66"/>
                  </a:lnTo>
                  <a:lnTo>
                    <a:pt x="26" y="66"/>
                  </a:lnTo>
                  <a:lnTo>
                    <a:pt x="20" y="64"/>
                  </a:lnTo>
                  <a:lnTo>
                    <a:pt x="14" y="60"/>
                  </a:lnTo>
                  <a:lnTo>
                    <a:pt x="10" y="58"/>
                  </a:lnTo>
                  <a:lnTo>
                    <a:pt x="6" y="52"/>
                  </a:lnTo>
                  <a:lnTo>
                    <a:pt x="2" y="46"/>
                  </a:lnTo>
                  <a:lnTo>
                    <a:pt x="2" y="40"/>
                  </a:lnTo>
                  <a:lnTo>
                    <a:pt x="0" y="34"/>
                  </a:lnTo>
                  <a:lnTo>
                    <a:pt x="0" y="34"/>
                  </a:lnTo>
                  <a:lnTo>
                    <a:pt x="2" y="26"/>
                  </a:lnTo>
                  <a:lnTo>
                    <a:pt x="4" y="18"/>
                  </a:lnTo>
                  <a:lnTo>
                    <a:pt x="6" y="12"/>
                  </a:lnTo>
                  <a:lnTo>
                    <a:pt x="10" y="8"/>
                  </a:lnTo>
                  <a:lnTo>
                    <a:pt x="14" y="4"/>
                  </a:lnTo>
                  <a:lnTo>
                    <a:pt x="20" y="2"/>
                  </a:lnTo>
                  <a:lnTo>
                    <a:pt x="26" y="0"/>
                  </a:lnTo>
                  <a:lnTo>
                    <a:pt x="32" y="0"/>
                  </a:lnTo>
                  <a:lnTo>
                    <a:pt x="32" y="0"/>
                  </a:lnTo>
                  <a:lnTo>
                    <a:pt x="38" y="0"/>
                  </a:lnTo>
                  <a:lnTo>
                    <a:pt x="44" y="2"/>
                  </a:lnTo>
                  <a:lnTo>
                    <a:pt x="50" y="4"/>
                  </a:lnTo>
                  <a:lnTo>
                    <a:pt x="54" y="8"/>
                  </a:lnTo>
                  <a:lnTo>
                    <a:pt x="58" y="12"/>
                  </a:lnTo>
                  <a:lnTo>
                    <a:pt x="60" y="18"/>
                  </a:lnTo>
                  <a:lnTo>
                    <a:pt x="62" y="24"/>
                  </a:lnTo>
                  <a:lnTo>
                    <a:pt x="64" y="32"/>
                  </a:lnTo>
                  <a:lnTo>
                    <a:pt x="64" y="32"/>
                  </a:lnTo>
                  <a:close/>
                  <a:moveTo>
                    <a:pt x="12" y="32"/>
                  </a:moveTo>
                  <a:lnTo>
                    <a:pt x="12" y="32"/>
                  </a:lnTo>
                  <a:lnTo>
                    <a:pt x="14" y="42"/>
                  </a:lnTo>
                  <a:lnTo>
                    <a:pt x="18" y="50"/>
                  </a:lnTo>
                  <a:lnTo>
                    <a:pt x="24" y="56"/>
                  </a:lnTo>
                  <a:lnTo>
                    <a:pt x="32" y="58"/>
                  </a:lnTo>
                  <a:lnTo>
                    <a:pt x="32" y="58"/>
                  </a:lnTo>
                  <a:lnTo>
                    <a:pt x="40" y="56"/>
                  </a:lnTo>
                  <a:lnTo>
                    <a:pt x="46" y="50"/>
                  </a:lnTo>
                  <a:lnTo>
                    <a:pt x="50" y="42"/>
                  </a:lnTo>
                  <a:lnTo>
                    <a:pt x="52" y="32"/>
                  </a:lnTo>
                  <a:lnTo>
                    <a:pt x="52" y="32"/>
                  </a:lnTo>
                  <a:lnTo>
                    <a:pt x="50" y="24"/>
                  </a:lnTo>
                  <a:lnTo>
                    <a:pt x="46" y="16"/>
                  </a:lnTo>
                  <a:lnTo>
                    <a:pt x="40" y="10"/>
                  </a:lnTo>
                  <a:lnTo>
                    <a:pt x="36" y="8"/>
                  </a:lnTo>
                  <a:lnTo>
                    <a:pt x="32" y="8"/>
                  </a:lnTo>
                  <a:lnTo>
                    <a:pt x="32" y="8"/>
                  </a:lnTo>
                  <a:lnTo>
                    <a:pt x="28" y="8"/>
                  </a:lnTo>
                  <a:lnTo>
                    <a:pt x="24" y="10"/>
                  </a:lnTo>
                  <a:lnTo>
                    <a:pt x="18" y="16"/>
                  </a:lnTo>
                  <a:lnTo>
                    <a:pt x="14" y="24"/>
                  </a:lnTo>
                  <a:lnTo>
                    <a:pt x="12" y="32"/>
                  </a:lnTo>
                  <a:lnTo>
                    <a:pt x="12"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1"/>
            <p:cNvSpPr>
              <a:spLocks/>
            </p:cNvSpPr>
            <p:nvPr/>
          </p:nvSpPr>
          <p:spPr bwMode="auto">
            <a:xfrm>
              <a:off x="3912" y="1737"/>
              <a:ext cx="50" cy="66"/>
            </a:xfrm>
            <a:custGeom>
              <a:avLst/>
              <a:gdLst>
                <a:gd name="T0" fmla="*/ 50 w 50"/>
                <a:gd name="T1" fmla="*/ 62 h 66"/>
                <a:gd name="T2" fmla="*/ 50 w 50"/>
                <a:gd name="T3" fmla="*/ 62 h 66"/>
                <a:gd name="T4" fmla="*/ 42 w 50"/>
                <a:gd name="T5" fmla="*/ 64 h 66"/>
                <a:gd name="T6" fmla="*/ 32 w 50"/>
                <a:gd name="T7" fmla="*/ 66 h 66"/>
                <a:gd name="T8" fmla="*/ 32 w 50"/>
                <a:gd name="T9" fmla="*/ 66 h 66"/>
                <a:gd name="T10" fmla="*/ 24 w 50"/>
                <a:gd name="T11" fmla="*/ 66 h 66"/>
                <a:gd name="T12" fmla="*/ 18 w 50"/>
                <a:gd name="T13" fmla="*/ 64 h 66"/>
                <a:gd name="T14" fmla="*/ 12 w 50"/>
                <a:gd name="T15" fmla="*/ 60 h 66"/>
                <a:gd name="T16" fmla="*/ 8 w 50"/>
                <a:gd name="T17" fmla="*/ 56 h 66"/>
                <a:gd name="T18" fmla="*/ 4 w 50"/>
                <a:gd name="T19" fmla="*/ 52 h 66"/>
                <a:gd name="T20" fmla="*/ 2 w 50"/>
                <a:gd name="T21" fmla="*/ 46 h 66"/>
                <a:gd name="T22" fmla="*/ 0 w 50"/>
                <a:gd name="T23" fmla="*/ 40 h 66"/>
                <a:gd name="T24" fmla="*/ 0 w 50"/>
                <a:gd name="T25" fmla="*/ 34 h 66"/>
                <a:gd name="T26" fmla="*/ 0 w 50"/>
                <a:gd name="T27" fmla="*/ 34 h 66"/>
                <a:gd name="T28" fmla="*/ 0 w 50"/>
                <a:gd name="T29" fmla="*/ 26 h 66"/>
                <a:gd name="T30" fmla="*/ 2 w 50"/>
                <a:gd name="T31" fmla="*/ 20 h 66"/>
                <a:gd name="T32" fmla="*/ 4 w 50"/>
                <a:gd name="T33" fmla="*/ 14 h 66"/>
                <a:gd name="T34" fmla="*/ 8 w 50"/>
                <a:gd name="T35" fmla="*/ 8 h 66"/>
                <a:gd name="T36" fmla="*/ 14 w 50"/>
                <a:gd name="T37" fmla="*/ 4 h 66"/>
                <a:gd name="T38" fmla="*/ 20 w 50"/>
                <a:gd name="T39" fmla="*/ 2 h 66"/>
                <a:gd name="T40" fmla="*/ 26 w 50"/>
                <a:gd name="T41" fmla="*/ 0 h 66"/>
                <a:gd name="T42" fmla="*/ 34 w 50"/>
                <a:gd name="T43" fmla="*/ 0 h 66"/>
                <a:gd name="T44" fmla="*/ 34 w 50"/>
                <a:gd name="T45" fmla="*/ 0 h 66"/>
                <a:gd name="T46" fmla="*/ 44 w 50"/>
                <a:gd name="T47" fmla="*/ 0 h 66"/>
                <a:gd name="T48" fmla="*/ 50 w 50"/>
                <a:gd name="T49" fmla="*/ 2 h 66"/>
                <a:gd name="T50" fmla="*/ 48 w 50"/>
                <a:gd name="T51" fmla="*/ 12 h 66"/>
                <a:gd name="T52" fmla="*/ 48 w 50"/>
                <a:gd name="T53" fmla="*/ 12 h 66"/>
                <a:gd name="T54" fmla="*/ 42 w 50"/>
                <a:gd name="T55" fmla="*/ 10 h 66"/>
                <a:gd name="T56" fmla="*/ 34 w 50"/>
                <a:gd name="T57" fmla="*/ 8 h 66"/>
                <a:gd name="T58" fmla="*/ 34 w 50"/>
                <a:gd name="T59" fmla="*/ 8 h 66"/>
                <a:gd name="T60" fmla="*/ 24 w 50"/>
                <a:gd name="T61" fmla="*/ 10 h 66"/>
                <a:gd name="T62" fmla="*/ 16 w 50"/>
                <a:gd name="T63" fmla="*/ 16 h 66"/>
                <a:gd name="T64" fmla="*/ 12 w 50"/>
                <a:gd name="T65" fmla="*/ 24 h 66"/>
                <a:gd name="T66" fmla="*/ 12 w 50"/>
                <a:gd name="T67" fmla="*/ 32 h 66"/>
                <a:gd name="T68" fmla="*/ 12 w 50"/>
                <a:gd name="T69" fmla="*/ 32 h 66"/>
                <a:gd name="T70" fmla="*/ 12 w 50"/>
                <a:gd name="T71" fmla="*/ 42 h 66"/>
                <a:gd name="T72" fmla="*/ 18 w 50"/>
                <a:gd name="T73" fmla="*/ 50 h 66"/>
                <a:gd name="T74" fmla="*/ 24 w 50"/>
                <a:gd name="T75" fmla="*/ 54 h 66"/>
                <a:gd name="T76" fmla="*/ 34 w 50"/>
                <a:gd name="T77" fmla="*/ 56 h 66"/>
                <a:gd name="T78" fmla="*/ 34 w 50"/>
                <a:gd name="T79" fmla="*/ 56 h 66"/>
                <a:gd name="T80" fmla="*/ 42 w 50"/>
                <a:gd name="T81" fmla="*/ 56 h 66"/>
                <a:gd name="T82" fmla="*/ 48 w 50"/>
                <a:gd name="T83" fmla="*/ 54 h 66"/>
                <a:gd name="T84" fmla="*/ 50 w 50"/>
                <a:gd name="T85"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 h="66">
                  <a:moveTo>
                    <a:pt x="50" y="62"/>
                  </a:moveTo>
                  <a:lnTo>
                    <a:pt x="50" y="62"/>
                  </a:lnTo>
                  <a:lnTo>
                    <a:pt x="42" y="64"/>
                  </a:lnTo>
                  <a:lnTo>
                    <a:pt x="32" y="66"/>
                  </a:lnTo>
                  <a:lnTo>
                    <a:pt x="32" y="66"/>
                  </a:lnTo>
                  <a:lnTo>
                    <a:pt x="24" y="66"/>
                  </a:lnTo>
                  <a:lnTo>
                    <a:pt x="18" y="64"/>
                  </a:lnTo>
                  <a:lnTo>
                    <a:pt x="12" y="60"/>
                  </a:lnTo>
                  <a:lnTo>
                    <a:pt x="8" y="56"/>
                  </a:lnTo>
                  <a:lnTo>
                    <a:pt x="4" y="52"/>
                  </a:lnTo>
                  <a:lnTo>
                    <a:pt x="2" y="46"/>
                  </a:lnTo>
                  <a:lnTo>
                    <a:pt x="0" y="40"/>
                  </a:lnTo>
                  <a:lnTo>
                    <a:pt x="0" y="34"/>
                  </a:lnTo>
                  <a:lnTo>
                    <a:pt x="0" y="34"/>
                  </a:lnTo>
                  <a:lnTo>
                    <a:pt x="0" y="26"/>
                  </a:lnTo>
                  <a:lnTo>
                    <a:pt x="2" y="20"/>
                  </a:lnTo>
                  <a:lnTo>
                    <a:pt x="4" y="14"/>
                  </a:lnTo>
                  <a:lnTo>
                    <a:pt x="8" y="8"/>
                  </a:lnTo>
                  <a:lnTo>
                    <a:pt x="14" y="4"/>
                  </a:lnTo>
                  <a:lnTo>
                    <a:pt x="20" y="2"/>
                  </a:lnTo>
                  <a:lnTo>
                    <a:pt x="26" y="0"/>
                  </a:lnTo>
                  <a:lnTo>
                    <a:pt x="34" y="0"/>
                  </a:lnTo>
                  <a:lnTo>
                    <a:pt x="34" y="0"/>
                  </a:lnTo>
                  <a:lnTo>
                    <a:pt x="44" y="0"/>
                  </a:lnTo>
                  <a:lnTo>
                    <a:pt x="50" y="2"/>
                  </a:lnTo>
                  <a:lnTo>
                    <a:pt x="48" y="12"/>
                  </a:lnTo>
                  <a:lnTo>
                    <a:pt x="48" y="12"/>
                  </a:lnTo>
                  <a:lnTo>
                    <a:pt x="42" y="10"/>
                  </a:lnTo>
                  <a:lnTo>
                    <a:pt x="34" y="8"/>
                  </a:lnTo>
                  <a:lnTo>
                    <a:pt x="34" y="8"/>
                  </a:lnTo>
                  <a:lnTo>
                    <a:pt x="24" y="10"/>
                  </a:lnTo>
                  <a:lnTo>
                    <a:pt x="16" y="16"/>
                  </a:lnTo>
                  <a:lnTo>
                    <a:pt x="12" y="24"/>
                  </a:lnTo>
                  <a:lnTo>
                    <a:pt x="12" y="32"/>
                  </a:lnTo>
                  <a:lnTo>
                    <a:pt x="12" y="32"/>
                  </a:lnTo>
                  <a:lnTo>
                    <a:pt x="12" y="42"/>
                  </a:lnTo>
                  <a:lnTo>
                    <a:pt x="18" y="50"/>
                  </a:lnTo>
                  <a:lnTo>
                    <a:pt x="24" y="54"/>
                  </a:lnTo>
                  <a:lnTo>
                    <a:pt x="34" y="56"/>
                  </a:lnTo>
                  <a:lnTo>
                    <a:pt x="34" y="56"/>
                  </a:lnTo>
                  <a:lnTo>
                    <a:pt x="42" y="56"/>
                  </a:lnTo>
                  <a:lnTo>
                    <a:pt x="48" y="54"/>
                  </a:lnTo>
                  <a:lnTo>
                    <a:pt x="5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2"/>
            <p:cNvSpPr>
              <a:spLocks noEditPoints="1"/>
            </p:cNvSpPr>
            <p:nvPr/>
          </p:nvSpPr>
          <p:spPr bwMode="auto">
            <a:xfrm>
              <a:off x="3970" y="1737"/>
              <a:ext cx="62" cy="66"/>
            </a:xfrm>
            <a:custGeom>
              <a:avLst/>
              <a:gdLst>
                <a:gd name="T0" fmla="*/ 62 w 62"/>
                <a:gd name="T1" fmla="*/ 32 h 66"/>
                <a:gd name="T2" fmla="*/ 62 w 62"/>
                <a:gd name="T3" fmla="*/ 32 h 66"/>
                <a:gd name="T4" fmla="*/ 62 w 62"/>
                <a:gd name="T5" fmla="*/ 40 h 66"/>
                <a:gd name="T6" fmla="*/ 60 w 62"/>
                <a:gd name="T7" fmla="*/ 48 h 66"/>
                <a:gd name="T8" fmla="*/ 56 w 62"/>
                <a:gd name="T9" fmla="*/ 54 h 66"/>
                <a:gd name="T10" fmla="*/ 52 w 62"/>
                <a:gd name="T11" fmla="*/ 58 h 66"/>
                <a:gd name="T12" fmla="*/ 48 w 62"/>
                <a:gd name="T13" fmla="*/ 62 h 66"/>
                <a:gd name="T14" fmla="*/ 42 w 62"/>
                <a:gd name="T15" fmla="*/ 64 h 66"/>
                <a:gd name="T16" fmla="*/ 30 w 62"/>
                <a:gd name="T17" fmla="*/ 66 h 66"/>
                <a:gd name="T18" fmla="*/ 30 w 62"/>
                <a:gd name="T19" fmla="*/ 66 h 66"/>
                <a:gd name="T20" fmla="*/ 24 w 62"/>
                <a:gd name="T21" fmla="*/ 66 h 66"/>
                <a:gd name="T22" fmla="*/ 18 w 62"/>
                <a:gd name="T23" fmla="*/ 64 h 66"/>
                <a:gd name="T24" fmla="*/ 14 w 62"/>
                <a:gd name="T25" fmla="*/ 60 h 66"/>
                <a:gd name="T26" fmla="*/ 8 w 62"/>
                <a:gd name="T27" fmla="*/ 58 h 66"/>
                <a:gd name="T28" fmla="*/ 4 w 62"/>
                <a:gd name="T29" fmla="*/ 52 h 66"/>
                <a:gd name="T30" fmla="*/ 2 w 62"/>
                <a:gd name="T31" fmla="*/ 46 h 66"/>
                <a:gd name="T32" fmla="*/ 0 w 62"/>
                <a:gd name="T33" fmla="*/ 40 h 66"/>
                <a:gd name="T34" fmla="*/ 0 w 62"/>
                <a:gd name="T35" fmla="*/ 34 h 66"/>
                <a:gd name="T36" fmla="*/ 0 w 62"/>
                <a:gd name="T37" fmla="*/ 34 h 66"/>
                <a:gd name="T38" fmla="*/ 0 w 62"/>
                <a:gd name="T39" fmla="*/ 26 h 66"/>
                <a:gd name="T40" fmla="*/ 2 w 62"/>
                <a:gd name="T41" fmla="*/ 18 h 66"/>
                <a:gd name="T42" fmla="*/ 6 w 62"/>
                <a:gd name="T43" fmla="*/ 12 h 66"/>
                <a:gd name="T44" fmla="*/ 8 w 62"/>
                <a:gd name="T45" fmla="*/ 8 h 66"/>
                <a:gd name="T46" fmla="*/ 14 w 62"/>
                <a:gd name="T47" fmla="*/ 4 h 66"/>
                <a:gd name="T48" fmla="*/ 20 w 62"/>
                <a:gd name="T49" fmla="*/ 2 h 66"/>
                <a:gd name="T50" fmla="*/ 26 w 62"/>
                <a:gd name="T51" fmla="*/ 0 h 66"/>
                <a:gd name="T52" fmla="*/ 32 w 62"/>
                <a:gd name="T53" fmla="*/ 0 h 66"/>
                <a:gd name="T54" fmla="*/ 32 w 62"/>
                <a:gd name="T55" fmla="*/ 0 h 66"/>
                <a:gd name="T56" fmla="*/ 38 w 62"/>
                <a:gd name="T57" fmla="*/ 0 h 66"/>
                <a:gd name="T58" fmla="*/ 44 w 62"/>
                <a:gd name="T59" fmla="*/ 2 h 66"/>
                <a:gd name="T60" fmla="*/ 50 w 62"/>
                <a:gd name="T61" fmla="*/ 4 h 66"/>
                <a:gd name="T62" fmla="*/ 54 w 62"/>
                <a:gd name="T63" fmla="*/ 8 h 66"/>
                <a:gd name="T64" fmla="*/ 58 w 62"/>
                <a:gd name="T65" fmla="*/ 12 h 66"/>
                <a:gd name="T66" fmla="*/ 60 w 62"/>
                <a:gd name="T67" fmla="*/ 18 h 66"/>
                <a:gd name="T68" fmla="*/ 62 w 62"/>
                <a:gd name="T69" fmla="*/ 24 h 66"/>
                <a:gd name="T70" fmla="*/ 62 w 62"/>
                <a:gd name="T71" fmla="*/ 32 h 66"/>
                <a:gd name="T72" fmla="*/ 62 w 62"/>
                <a:gd name="T73" fmla="*/ 32 h 66"/>
                <a:gd name="T74" fmla="*/ 12 w 62"/>
                <a:gd name="T75" fmla="*/ 32 h 66"/>
                <a:gd name="T76" fmla="*/ 12 w 62"/>
                <a:gd name="T77" fmla="*/ 32 h 66"/>
                <a:gd name="T78" fmla="*/ 12 w 62"/>
                <a:gd name="T79" fmla="*/ 42 h 66"/>
                <a:gd name="T80" fmla="*/ 16 w 62"/>
                <a:gd name="T81" fmla="*/ 50 h 66"/>
                <a:gd name="T82" fmla="*/ 24 w 62"/>
                <a:gd name="T83" fmla="*/ 56 h 66"/>
                <a:gd name="T84" fmla="*/ 30 w 62"/>
                <a:gd name="T85" fmla="*/ 58 h 66"/>
                <a:gd name="T86" fmla="*/ 30 w 62"/>
                <a:gd name="T87" fmla="*/ 58 h 66"/>
                <a:gd name="T88" fmla="*/ 38 w 62"/>
                <a:gd name="T89" fmla="*/ 56 h 66"/>
                <a:gd name="T90" fmla="*/ 44 w 62"/>
                <a:gd name="T91" fmla="*/ 50 h 66"/>
                <a:gd name="T92" fmla="*/ 48 w 62"/>
                <a:gd name="T93" fmla="*/ 42 h 66"/>
                <a:gd name="T94" fmla="*/ 50 w 62"/>
                <a:gd name="T95" fmla="*/ 32 h 66"/>
                <a:gd name="T96" fmla="*/ 50 w 62"/>
                <a:gd name="T97" fmla="*/ 32 h 66"/>
                <a:gd name="T98" fmla="*/ 50 w 62"/>
                <a:gd name="T99" fmla="*/ 24 h 66"/>
                <a:gd name="T100" fmla="*/ 46 w 62"/>
                <a:gd name="T101" fmla="*/ 16 h 66"/>
                <a:gd name="T102" fmla="*/ 40 w 62"/>
                <a:gd name="T103" fmla="*/ 10 h 66"/>
                <a:gd name="T104" fmla="*/ 36 w 62"/>
                <a:gd name="T105" fmla="*/ 8 h 66"/>
                <a:gd name="T106" fmla="*/ 32 w 62"/>
                <a:gd name="T107" fmla="*/ 8 h 66"/>
                <a:gd name="T108" fmla="*/ 32 w 62"/>
                <a:gd name="T109" fmla="*/ 8 h 66"/>
                <a:gd name="T110" fmla="*/ 26 w 62"/>
                <a:gd name="T111" fmla="*/ 8 h 66"/>
                <a:gd name="T112" fmla="*/ 22 w 62"/>
                <a:gd name="T113" fmla="*/ 10 h 66"/>
                <a:gd name="T114" fmla="*/ 16 w 62"/>
                <a:gd name="T115" fmla="*/ 16 h 66"/>
                <a:gd name="T116" fmla="*/ 12 w 62"/>
                <a:gd name="T117" fmla="*/ 24 h 66"/>
                <a:gd name="T118" fmla="*/ 12 w 62"/>
                <a:gd name="T119" fmla="*/ 32 h 66"/>
                <a:gd name="T120" fmla="*/ 12 w 62"/>
                <a:gd name="T121" fmla="*/ 3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 h="66">
                  <a:moveTo>
                    <a:pt x="62" y="32"/>
                  </a:moveTo>
                  <a:lnTo>
                    <a:pt x="62" y="32"/>
                  </a:lnTo>
                  <a:lnTo>
                    <a:pt x="62" y="40"/>
                  </a:lnTo>
                  <a:lnTo>
                    <a:pt x="60" y="48"/>
                  </a:lnTo>
                  <a:lnTo>
                    <a:pt x="56" y="54"/>
                  </a:lnTo>
                  <a:lnTo>
                    <a:pt x="52" y="58"/>
                  </a:lnTo>
                  <a:lnTo>
                    <a:pt x="48" y="62"/>
                  </a:lnTo>
                  <a:lnTo>
                    <a:pt x="42" y="64"/>
                  </a:lnTo>
                  <a:lnTo>
                    <a:pt x="30" y="66"/>
                  </a:lnTo>
                  <a:lnTo>
                    <a:pt x="30" y="66"/>
                  </a:lnTo>
                  <a:lnTo>
                    <a:pt x="24" y="66"/>
                  </a:lnTo>
                  <a:lnTo>
                    <a:pt x="18" y="64"/>
                  </a:lnTo>
                  <a:lnTo>
                    <a:pt x="14" y="60"/>
                  </a:lnTo>
                  <a:lnTo>
                    <a:pt x="8" y="58"/>
                  </a:lnTo>
                  <a:lnTo>
                    <a:pt x="4" y="52"/>
                  </a:lnTo>
                  <a:lnTo>
                    <a:pt x="2" y="46"/>
                  </a:lnTo>
                  <a:lnTo>
                    <a:pt x="0" y="40"/>
                  </a:lnTo>
                  <a:lnTo>
                    <a:pt x="0" y="34"/>
                  </a:lnTo>
                  <a:lnTo>
                    <a:pt x="0" y="34"/>
                  </a:lnTo>
                  <a:lnTo>
                    <a:pt x="0" y="26"/>
                  </a:lnTo>
                  <a:lnTo>
                    <a:pt x="2" y="18"/>
                  </a:lnTo>
                  <a:lnTo>
                    <a:pt x="6" y="12"/>
                  </a:lnTo>
                  <a:lnTo>
                    <a:pt x="8" y="8"/>
                  </a:lnTo>
                  <a:lnTo>
                    <a:pt x="14" y="4"/>
                  </a:lnTo>
                  <a:lnTo>
                    <a:pt x="20" y="2"/>
                  </a:lnTo>
                  <a:lnTo>
                    <a:pt x="26" y="0"/>
                  </a:lnTo>
                  <a:lnTo>
                    <a:pt x="32" y="0"/>
                  </a:lnTo>
                  <a:lnTo>
                    <a:pt x="32" y="0"/>
                  </a:lnTo>
                  <a:lnTo>
                    <a:pt x="38" y="0"/>
                  </a:lnTo>
                  <a:lnTo>
                    <a:pt x="44" y="2"/>
                  </a:lnTo>
                  <a:lnTo>
                    <a:pt x="50" y="4"/>
                  </a:lnTo>
                  <a:lnTo>
                    <a:pt x="54" y="8"/>
                  </a:lnTo>
                  <a:lnTo>
                    <a:pt x="58" y="12"/>
                  </a:lnTo>
                  <a:lnTo>
                    <a:pt x="60" y="18"/>
                  </a:lnTo>
                  <a:lnTo>
                    <a:pt x="62" y="24"/>
                  </a:lnTo>
                  <a:lnTo>
                    <a:pt x="62" y="32"/>
                  </a:lnTo>
                  <a:lnTo>
                    <a:pt x="62" y="32"/>
                  </a:lnTo>
                  <a:close/>
                  <a:moveTo>
                    <a:pt x="12" y="32"/>
                  </a:moveTo>
                  <a:lnTo>
                    <a:pt x="12" y="32"/>
                  </a:lnTo>
                  <a:lnTo>
                    <a:pt x="12" y="42"/>
                  </a:lnTo>
                  <a:lnTo>
                    <a:pt x="16" y="50"/>
                  </a:lnTo>
                  <a:lnTo>
                    <a:pt x="24" y="56"/>
                  </a:lnTo>
                  <a:lnTo>
                    <a:pt x="30" y="58"/>
                  </a:lnTo>
                  <a:lnTo>
                    <a:pt x="30" y="58"/>
                  </a:lnTo>
                  <a:lnTo>
                    <a:pt x="38" y="56"/>
                  </a:lnTo>
                  <a:lnTo>
                    <a:pt x="44" y="50"/>
                  </a:lnTo>
                  <a:lnTo>
                    <a:pt x="48" y="42"/>
                  </a:lnTo>
                  <a:lnTo>
                    <a:pt x="50" y="32"/>
                  </a:lnTo>
                  <a:lnTo>
                    <a:pt x="50" y="32"/>
                  </a:lnTo>
                  <a:lnTo>
                    <a:pt x="50" y="24"/>
                  </a:lnTo>
                  <a:lnTo>
                    <a:pt x="46" y="16"/>
                  </a:lnTo>
                  <a:lnTo>
                    <a:pt x="40" y="10"/>
                  </a:lnTo>
                  <a:lnTo>
                    <a:pt x="36" y="8"/>
                  </a:lnTo>
                  <a:lnTo>
                    <a:pt x="32" y="8"/>
                  </a:lnTo>
                  <a:lnTo>
                    <a:pt x="32" y="8"/>
                  </a:lnTo>
                  <a:lnTo>
                    <a:pt x="26" y="8"/>
                  </a:lnTo>
                  <a:lnTo>
                    <a:pt x="22" y="10"/>
                  </a:lnTo>
                  <a:lnTo>
                    <a:pt x="16" y="16"/>
                  </a:lnTo>
                  <a:lnTo>
                    <a:pt x="12" y="24"/>
                  </a:lnTo>
                  <a:lnTo>
                    <a:pt x="12" y="32"/>
                  </a:lnTo>
                  <a:lnTo>
                    <a:pt x="12"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4048" y="1707"/>
              <a:ext cx="1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4"/>
            <p:cNvSpPr>
              <a:spLocks/>
            </p:cNvSpPr>
            <p:nvPr/>
          </p:nvSpPr>
          <p:spPr bwMode="auto">
            <a:xfrm>
              <a:off x="4074" y="1737"/>
              <a:ext cx="42" cy="66"/>
            </a:xfrm>
            <a:custGeom>
              <a:avLst/>
              <a:gdLst>
                <a:gd name="T0" fmla="*/ 2 w 42"/>
                <a:gd name="T1" fmla="*/ 52 h 66"/>
                <a:gd name="T2" fmla="*/ 2 w 42"/>
                <a:gd name="T3" fmla="*/ 52 h 66"/>
                <a:gd name="T4" fmla="*/ 10 w 42"/>
                <a:gd name="T5" fmla="*/ 56 h 66"/>
                <a:gd name="T6" fmla="*/ 18 w 42"/>
                <a:gd name="T7" fmla="*/ 58 h 66"/>
                <a:gd name="T8" fmla="*/ 18 w 42"/>
                <a:gd name="T9" fmla="*/ 58 h 66"/>
                <a:gd name="T10" fmla="*/ 24 w 42"/>
                <a:gd name="T11" fmla="*/ 56 h 66"/>
                <a:gd name="T12" fmla="*/ 28 w 42"/>
                <a:gd name="T13" fmla="*/ 54 h 66"/>
                <a:gd name="T14" fmla="*/ 30 w 42"/>
                <a:gd name="T15" fmla="*/ 52 h 66"/>
                <a:gd name="T16" fmla="*/ 30 w 42"/>
                <a:gd name="T17" fmla="*/ 48 h 66"/>
                <a:gd name="T18" fmla="*/ 30 w 42"/>
                <a:gd name="T19" fmla="*/ 48 h 66"/>
                <a:gd name="T20" fmla="*/ 30 w 42"/>
                <a:gd name="T21" fmla="*/ 44 h 66"/>
                <a:gd name="T22" fmla="*/ 28 w 42"/>
                <a:gd name="T23" fmla="*/ 40 h 66"/>
                <a:gd name="T24" fmla="*/ 18 w 42"/>
                <a:gd name="T25" fmla="*/ 36 h 66"/>
                <a:gd name="T26" fmla="*/ 18 w 42"/>
                <a:gd name="T27" fmla="*/ 36 h 66"/>
                <a:gd name="T28" fmla="*/ 12 w 42"/>
                <a:gd name="T29" fmla="*/ 32 h 66"/>
                <a:gd name="T30" fmla="*/ 6 w 42"/>
                <a:gd name="T31" fmla="*/ 28 h 66"/>
                <a:gd name="T32" fmla="*/ 2 w 42"/>
                <a:gd name="T33" fmla="*/ 24 h 66"/>
                <a:gd name="T34" fmla="*/ 2 w 42"/>
                <a:gd name="T35" fmla="*/ 18 h 66"/>
                <a:gd name="T36" fmla="*/ 2 w 42"/>
                <a:gd name="T37" fmla="*/ 18 h 66"/>
                <a:gd name="T38" fmla="*/ 4 w 42"/>
                <a:gd name="T39" fmla="*/ 10 h 66"/>
                <a:gd name="T40" fmla="*/ 8 w 42"/>
                <a:gd name="T41" fmla="*/ 4 h 66"/>
                <a:gd name="T42" fmla="*/ 14 w 42"/>
                <a:gd name="T43" fmla="*/ 0 h 66"/>
                <a:gd name="T44" fmla="*/ 24 w 42"/>
                <a:gd name="T45" fmla="*/ 0 h 66"/>
                <a:gd name="T46" fmla="*/ 24 w 42"/>
                <a:gd name="T47" fmla="*/ 0 h 66"/>
                <a:gd name="T48" fmla="*/ 32 w 42"/>
                <a:gd name="T49" fmla="*/ 0 h 66"/>
                <a:gd name="T50" fmla="*/ 40 w 42"/>
                <a:gd name="T51" fmla="*/ 4 h 66"/>
                <a:gd name="T52" fmla="*/ 36 w 42"/>
                <a:gd name="T53" fmla="*/ 12 h 66"/>
                <a:gd name="T54" fmla="*/ 36 w 42"/>
                <a:gd name="T55" fmla="*/ 12 h 66"/>
                <a:gd name="T56" fmla="*/ 32 w 42"/>
                <a:gd name="T57" fmla="*/ 10 h 66"/>
                <a:gd name="T58" fmla="*/ 24 w 42"/>
                <a:gd name="T59" fmla="*/ 8 h 66"/>
                <a:gd name="T60" fmla="*/ 24 w 42"/>
                <a:gd name="T61" fmla="*/ 8 h 66"/>
                <a:gd name="T62" fmla="*/ 18 w 42"/>
                <a:gd name="T63" fmla="*/ 8 h 66"/>
                <a:gd name="T64" fmla="*/ 16 w 42"/>
                <a:gd name="T65" fmla="*/ 10 h 66"/>
                <a:gd name="T66" fmla="*/ 14 w 42"/>
                <a:gd name="T67" fmla="*/ 14 h 66"/>
                <a:gd name="T68" fmla="*/ 12 w 42"/>
                <a:gd name="T69" fmla="*/ 16 h 66"/>
                <a:gd name="T70" fmla="*/ 12 w 42"/>
                <a:gd name="T71" fmla="*/ 16 h 66"/>
                <a:gd name="T72" fmla="*/ 14 w 42"/>
                <a:gd name="T73" fmla="*/ 20 h 66"/>
                <a:gd name="T74" fmla="*/ 16 w 42"/>
                <a:gd name="T75" fmla="*/ 22 h 66"/>
                <a:gd name="T76" fmla="*/ 24 w 42"/>
                <a:gd name="T77" fmla="*/ 28 h 66"/>
                <a:gd name="T78" fmla="*/ 24 w 42"/>
                <a:gd name="T79" fmla="*/ 28 h 66"/>
                <a:gd name="T80" fmla="*/ 32 w 42"/>
                <a:gd name="T81" fmla="*/ 30 h 66"/>
                <a:gd name="T82" fmla="*/ 38 w 42"/>
                <a:gd name="T83" fmla="*/ 36 h 66"/>
                <a:gd name="T84" fmla="*/ 40 w 42"/>
                <a:gd name="T85" fmla="*/ 40 h 66"/>
                <a:gd name="T86" fmla="*/ 42 w 42"/>
                <a:gd name="T87" fmla="*/ 46 h 66"/>
                <a:gd name="T88" fmla="*/ 42 w 42"/>
                <a:gd name="T89" fmla="*/ 46 h 66"/>
                <a:gd name="T90" fmla="*/ 40 w 42"/>
                <a:gd name="T91" fmla="*/ 54 h 66"/>
                <a:gd name="T92" fmla="*/ 36 w 42"/>
                <a:gd name="T93" fmla="*/ 60 h 66"/>
                <a:gd name="T94" fmla="*/ 28 w 42"/>
                <a:gd name="T95" fmla="*/ 64 h 66"/>
                <a:gd name="T96" fmla="*/ 18 w 42"/>
                <a:gd name="T97" fmla="*/ 66 h 66"/>
                <a:gd name="T98" fmla="*/ 18 w 42"/>
                <a:gd name="T99" fmla="*/ 66 h 66"/>
                <a:gd name="T100" fmla="*/ 8 w 42"/>
                <a:gd name="T101" fmla="*/ 64 h 66"/>
                <a:gd name="T102" fmla="*/ 0 w 42"/>
                <a:gd name="T103" fmla="*/ 62 h 66"/>
                <a:gd name="T104" fmla="*/ 2 w 42"/>
                <a:gd name="T105"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66">
                  <a:moveTo>
                    <a:pt x="2" y="52"/>
                  </a:moveTo>
                  <a:lnTo>
                    <a:pt x="2" y="52"/>
                  </a:lnTo>
                  <a:lnTo>
                    <a:pt x="10" y="56"/>
                  </a:lnTo>
                  <a:lnTo>
                    <a:pt x="18" y="58"/>
                  </a:lnTo>
                  <a:lnTo>
                    <a:pt x="18" y="58"/>
                  </a:lnTo>
                  <a:lnTo>
                    <a:pt x="24" y="56"/>
                  </a:lnTo>
                  <a:lnTo>
                    <a:pt x="28" y="54"/>
                  </a:lnTo>
                  <a:lnTo>
                    <a:pt x="30" y="52"/>
                  </a:lnTo>
                  <a:lnTo>
                    <a:pt x="30" y="48"/>
                  </a:lnTo>
                  <a:lnTo>
                    <a:pt x="30" y="48"/>
                  </a:lnTo>
                  <a:lnTo>
                    <a:pt x="30" y="44"/>
                  </a:lnTo>
                  <a:lnTo>
                    <a:pt x="28" y="40"/>
                  </a:lnTo>
                  <a:lnTo>
                    <a:pt x="18" y="36"/>
                  </a:lnTo>
                  <a:lnTo>
                    <a:pt x="18" y="36"/>
                  </a:lnTo>
                  <a:lnTo>
                    <a:pt x="12" y="32"/>
                  </a:lnTo>
                  <a:lnTo>
                    <a:pt x="6" y="28"/>
                  </a:lnTo>
                  <a:lnTo>
                    <a:pt x="2" y="24"/>
                  </a:lnTo>
                  <a:lnTo>
                    <a:pt x="2" y="18"/>
                  </a:lnTo>
                  <a:lnTo>
                    <a:pt x="2" y="18"/>
                  </a:lnTo>
                  <a:lnTo>
                    <a:pt x="4" y="10"/>
                  </a:lnTo>
                  <a:lnTo>
                    <a:pt x="8" y="4"/>
                  </a:lnTo>
                  <a:lnTo>
                    <a:pt x="14" y="0"/>
                  </a:lnTo>
                  <a:lnTo>
                    <a:pt x="24" y="0"/>
                  </a:lnTo>
                  <a:lnTo>
                    <a:pt x="24" y="0"/>
                  </a:lnTo>
                  <a:lnTo>
                    <a:pt x="32" y="0"/>
                  </a:lnTo>
                  <a:lnTo>
                    <a:pt x="40" y="4"/>
                  </a:lnTo>
                  <a:lnTo>
                    <a:pt x="36" y="12"/>
                  </a:lnTo>
                  <a:lnTo>
                    <a:pt x="36" y="12"/>
                  </a:lnTo>
                  <a:lnTo>
                    <a:pt x="32" y="10"/>
                  </a:lnTo>
                  <a:lnTo>
                    <a:pt x="24" y="8"/>
                  </a:lnTo>
                  <a:lnTo>
                    <a:pt x="24" y="8"/>
                  </a:lnTo>
                  <a:lnTo>
                    <a:pt x="18" y="8"/>
                  </a:lnTo>
                  <a:lnTo>
                    <a:pt x="16" y="10"/>
                  </a:lnTo>
                  <a:lnTo>
                    <a:pt x="14" y="14"/>
                  </a:lnTo>
                  <a:lnTo>
                    <a:pt x="12" y="16"/>
                  </a:lnTo>
                  <a:lnTo>
                    <a:pt x="12" y="16"/>
                  </a:lnTo>
                  <a:lnTo>
                    <a:pt x="14" y="20"/>
                  </a:lnTo>
                  <a:lnTo>
                    <a:pt x="16" y="22"/>
                  </a:lnTo>
                  <a:lnTo>
                    <a:pt x="24" y="28"/>
                  </a:lnTo>
                  <a:lnTo>
                    <a:pt x="24" y="28"/>
                  </a:lnTo>
                  <a:lnTo>
                    <a:pt x="32" y="30"/>
                  </a:lnTo>
                  <a:lnTo>
                    <a:pt x="38" y="36"/>
                  </a:lnTo>
                  <a:lnTo>
                    <a:pt x="40" y="40"/>
                  </a:lnTo>
                  <a:lnTo>
                    <a:pt x="42" y="46"/>
                  </a:lnTo>
                  <a:lnTo>
                    <a:pt x="42" y="46"/>
                  </a:lnTo>
                  <a:lnTo>
                    <a:pt x="40" y="54"/>
                  </a:lnTo>
                  <a:lnTo>
                    <a:pt x="36" y="60"/>
                  </a:lnTo>
                  <a:lnTo>
                    <a:pt x="28" y="64"/>
                  </a:lnTo>
                  <a:lnTo>
                    <a:pt x="18" y="66"/>
                  </a:lnTo>
                  <a:lnTo>
                    <a:pt x="18" y="66"/>
                  </a:lnTo>
                  <a:lnTo>
                    <a:pt x="8" y="64"/>
                  </a:lnTo>
                  <a:lnTo>
                    <a:pt x="0" y="62"/>
                  </a:lnTo>
                  <a:lnTo>
                    <a:pt x="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5"/>
            <p:cNvSpPr>
              <a:spLocks noEditPoints="1"/>
            </p:cNvSpPr>
            <p:nvPr/>
          </p:nvSpPr>
          <p:spPr bwMode="auto">
            <a:xfrm>
              <a:off x="3752" y="2357"/>
              <a:ext cx="58" cy="90"/>
            </a:xfrm>
            <a:custGeom>
              <a:avLst/>
              <a:gdLst>
                <a:gd name="T0" fmla="*/ 0 w 58"/>
                <a:gd name="T1" fmla="*/ 2 h 90"/>
                <a:gd name="T2" fmla="*/ 0 w 58"/>
                <a:gd name="T3" fmla="*/ 2 h 90"/>
                <a:gd name="T4" fmla="*/ 22 w 58"/>
                <a:gd name="T5" fmla="*/ 0 h 90"/>
                <a:gd name="T6" fmla="*/ 22 w 58"/>
                <a:gd name="T7" fmla="*/ 0 h 90"/>
                <a:gd name="T8" fmla="*/ 38 w 58"/>
                <a:gd name="T9" fmla="*/ 2 h 90"/>
                <a:gd name="T10" fmla="*/ 42 w 58"/>
                <a:gd name="T11" fmla="*/ 4 h 90"/>
                <a:gd name="T12" fmla="*/ 48 w 58"/>
                <a:gd name="T13" fmla="*/ 8 h 90"/>
                <a:gd name="T14" fmla="*/ 48 w 58"/>
                <a:gd name="T15" fmla="*/ 8 h 90"/>
                <a:gd name="T16" fmla="*/ 52 w 58"/>
                <a:gd name="T17" fmla="*/ 16 h 90"/>
                <a:gd name="T18" fmla="*/ 54 w 58"/>
                <a:gd name="T19" fmla="*/ 24 h 90"/>
                <a:gd name="T20" fmla="*/ 54 w 58"/>
                <a:gd name="T21" fmla="*/ 24 h 90"/>
                <a:gd name="T22" fmla="*/ 54 w 58"/>
                <a:gd name="T23" fmla="*/ 32 h 90"/>
                <a:gd name="T24" fmla="*/ 50 w 58"/>
                <a:gd name="T25" fmla="*/ 40 h 90"/>
                <a:gd name="T26" fmla="*/ 44 w 58"/>
                <a:gd name="T27" fmla="*/ 44 h 90"/>
                <a:gd name="T28" fmla="*/ 38 w 58"/>
                <a:gd name="T29" fmla="*/ 48 h 90"/>
                <a:gd name="T30" fmla="*/ 38 w 58"/>
                <a:gd name="T31" fmla="*/ 48 h 90"/>
                <a:gd name="T32" fmla="*/ 38 w 58"/>
                <a:gd name="T33" fmla="*/ 48 h 90"/>
                <a:gd name="T34" fmla="*/ 42 w 58"/>
                <a:gd name="T35" fmla="*/ 50 h 90"/>
                <a:gd name="T36" fmla="*/ 46 w 58"/>
                <a:gd name="T37" fmla="*/ 54 h 90"/>
                <a:gd name="T38" fmla="*/ 48 w 58"/>
                <a:gd name="T39" fmla="*/ 60 h 90"/>
                <a:gd name="T40" fmla="*/ 50 w 58"/>
                <a:gd name="T41" fmla="*/ 66 h 90"/>
                <a:gd name="T42" fmla="*/ 50 w 58"/>
                <a:gd name="T43" fmla="*/ 66 h 90"/>
                <a:gd name="T44" fmla="*/ 54 w 58"/>
                <a:gd name="T45" fmla="*/ 82 h 90"/>
                <a:gd name="T46" fmla="*/ 58 w 58"/>
                <a:gd name="T47" fmla="*/ 90 h 90"/>
                <a:gd name="T48" fmla="*/ 46 w 58"/>
                <a:gd name="T49" fmla="*/ 90 h 90"/>
                <a:gd name="T50" fmla="*/ 46 w 58"/>
                <a:gd name="T51" fmla="*/ 90 h 90"/>
                <a:gd name="T52" fmla="*/ 40 w 58"/>
                <a:gd name="T53" fmla="*/ 68 h 90"/>
                <a:gd name="T54" fmla="*/ 40 w 58"/>
                <a:gd name="T55" fmla="*/ 68 h 90"/>
                <a:gd name="T56" fmla="*/ 38 w 58"/>
                <a:gd name="T57" fmla="*/ 62 h 90"/>
                <a:gd name="T58" fmla="*/ 34 w 58"/>
                <a:gd name="T59" fmla="*/ 56 h 90"/>
                <a:gd name="T60" fmla="*/ 28 w 58"/>
                <a:gd name="T61" fmla="*/ 52 h 90"/>
                <a:gd name="T62" fmla="*/ 22 w 58"/>
                <a:gd name="T63" fmla="*/ 52 h 90"/>
                <a:gd name="T64" fmla="*/ 12 w 58"/>
                <a:gd name="T65" fmla="*/ 52 h 90"/>
                <a:gd name="T66" fmla="*/ 12 w 58"/>
                <a:gd name="T67" fmla="*/ 90 h 90"/>
                <a:gd name="T68" fmla="*/ 0 w 58"/>
                <a:gd name="T69" fmla="*/ 90 h 90"/>
                <a:gd name="T70" fmla="*/ 0 w 58"/>
                <a:gd name="T71" fmla="*/ 2 h 90"/>
                <a:gd name="T72" fmla="*/ 12 w 58"/>
                <a:gd name="T73" fmla="*/ 42 h 90"/>
                <a:gd name="T74" fmla="*/ 24 w 58"/>
                <a:gd name="T75" fmla="*/ 42 h 90"/>
                <a:gd name="T76" fmla="*/ 24 w 58"/>
                <a:gd name="T77" fmla="*/ 42 h 90"/>
                <a:gd name="T78" fmla="*/ 32 w 58"/>
                <a:gd name="T79" fmla="*/ 42 h 90"/>
                <a:gd name="T80" fmla="*/ 38 w 58"/>
                <a:gd name="T81" fmla="*/ 38 h 90"/>
                <a:gd name="T82" fmla="*/ 42 w 58"/>
                <a:gd name="T83" fmla="*/ 32 h 90"/>
                <a:gd name="T84" fmla="*/ 44 w 58"/>
                <a:gd name="T85" fmla="*/ 26 h 90"/>
                <a:gd name="T86" fmla="*/ 44 w 58"/>
                <a:gd name="T87" fmla="*/ 26 h 90"/>
                <a:gd name="T88" fmla="*/ 42 w 58"/>
                <a:gd name="T89" fmla="*/ 18 h 90"/>
                <a:gd name="T90" fmla="*/ 38 w 58"/>
                <a:gd name="T91" fmla="*/ 14 h 90"/>
                <a:gd name="T92" fmla="*/ 30 w 58"/>
                <a:gd name="T93" fmla="*/ 10 h 90"/>
                <a:gd name="T94" fmla="*/ 22 w 58"/>
                <a:gd name="T95" fmla="*/ 10 h 90"/>
                <a:gd name="T96" fmla="*/ 22 w 58"/>
                <a:gd name="T97" fmla="*/ 10 h 90"/>
                <a:gd name="T98" fmla="*/ 12 w 58"/>
                <a:gd name="T99" fmla="*/ 10 h 90"/>
                <a:gd name="T100" fmla="*/ 12 w 58"/>
                <a:gd name="T101" fmla="*/ 4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 h="90">
                  <a:moveTo>
                    <a:pt x="0" y="2"/>
                  </a:moveTo>
                  <a:lnTo>
                    <a:pt x="0" y="2"/>
                  </a:lnTo>
                  <a:lnTo>
                    <a:pt x="22" y="0"/>
                  </a:lnTo>
                  <a:lnTo>
                    <a:pt x="22" y="0"/>
                  </a:lnTo>
                  <a:lnTo>
                    <a:pt x="38" y="2"/>
                  </a:lnTo>
                  <a:lnTo>
                    <a:pt x="42" y="4"/>
                  </a:lnTo>
                  <a:lnTo>
                    <a:pt x="48" y="8"/>
                  </a:lnTo>
                  <a:lnTo>
                    <a:pt x="48" y="8"/>
                  </a:lnTo>
                  <a:lnTo>
                    <a:pt x="52" y="16"/>
                  </a:lnTo>
                  <a:lnTo>
                    <a:pt x="54" y="24"/>
                  </a:lnTo>
                  <a:lnTo>
                    <a:pt x="54" y="24"/>
                  </a:lnTo>
                  <a:lnTo>
                    <a:pt x="54" y="32"/>
                  </a:lnTo>
                  <a:lnTo>
                    <a:pt x="50" y="40"/>
                  </a:lnTo>
                  <a:lnTo>
                    <a:pt x="44" y="44"/>
                  </a:lnTo>
                  <a:lnTo>
                    <a:pt x="38" y="48"/>
                  </a:lnTo>
                  <a:lnTo>
                    <a:pt x="38" y="48"/>
                  </a:lnTo>
                  <a:lnTo>
                    <a:pt x="38" y="48"/>
                  </a:lnTo>
                  <a:lnTo>
                    <a:pt x="42" y="50"/>
                  </a:lnTo>
                  <a:lnTo>
                    <a:pt x="46" y="54"/>
                  </a:lnTo>
                  <a:lnTo>
                    <a:pt x="48" y="60"/>
                  </a:lnTo>
                  <a:lnTo>
                    <a:pt x="50" y="66"/>
                  </a:lnTo>
                  <a:lnTo>
                    <a:pt x="50" y="66"/>
                  </a:lnTo>
                  <a:lnTo>
                    <a:pt x="54" y="82"/>
                  </a:lnTo>
                  <a:lnTo>
                    <a:pt x="58" y="90"/>
                  </a:lnTo>
                  <a:lnTo>
                    <a:pt x="46" y="90"/>
                  </a:lnTo>
                  <a:lnTo>
                    <a:pt x="46" y="90"/>
                  </a:lnTo>
                  <a:lnTo>
                    <a:pt x="40" y="68"/>
                  </a:lnTo>
                  <a:lnTo>
                    <a:pt x="40" y="68"/>
                  </a:lnTo>
                  <a:lnTo>
                    <a:pt x="38" y="62"/>
                  </a:lnTo>
                  <a:lnTo>
                    <a:pt x="34" y="56"/>
                  </a:lnTo>
                  <a:lnTo>
                    <a:pt x="28" y="52"/>
                  </a:lnTo>
                  <a:lnTo>
                    <a:pt x="22" y="52"/>
                  </a:lnTo>
                  <a:lnTo>
                    <a:pt x="12" y="52"/>
                  </a:lnTo>
                  <a:lnTo>
                    <a:pt x="12" y="90"/>
                  </a:lnTo>
                  <a:lnTo>
                    <a:pt x="0" y="90"/>
                  </a:lnTo>
                  <a:lnTo>
                    <a:pt x="0" y="2"/>
                  </a:lnTo>
                  <a:close/>
                  <a:moveTo>
                    <a:pt x="12" y="42"/>
                  </a:moveTo>
                  <a:lnTo>
                    <a:pt x="24" y="42"/>
                  </a:lnTo>
                  <a:lnTo>
                    <a:pt x="24" y="42"/>
                  </a:lnTo>
                  <a:lnTo>
                    <a:pt x="32" y="42"/>
                  </a:lnTo>
                  <a:lnTo>
                    <a:pt x="38" y="38"/>
                  </a:lnTo>
                  <a:lnTo>
                    <a:pt x="42" y="32"/>
                  </a:lnTo>
                  <a:lnTo>
                    <a:pt x="44" y="26"/>
                  </a:lnTo>
                  <a:lnTo>
                    <a:pt x="44" y="26"/>
                  </a:lnTo>
                  <a:lnTo>
                    <a:pt x="42" y="18"/>
                  </a:lnTo>
                  <a:lnTo>
                    <a:pt x="38" y="14"/>
                  </a:lnTo>
                  <a:lnTo>
                    <a:pt x="30" y="10"/>
                  </a:lnTo>
                  <a:lnTo>
                    <a:pt x="22" y="10"/>
                  </a:lnTo>
                  <a:lnTo>
                    <a:pt x="22" y="10"/>
                  </a:lnTo>
                  <a:lnTo>
                    <a:pt x="12" y="10"/>
                  </a:lnTo>
                  <a:lnTo>
                    <a:pt x="12"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6"/>
            <p:cNvSpPr>
              <a:spLocks noChangeArrowheads="1"/>
            </p:cNvSpPr>
            <p:nvPr/>
          </p:nvSpPr>
          <p:spPr bwMode="auto">
            <a:xfrm>
              <a:off x="3822" y="2359"/>
              <a:ext cx="12"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7"/>
            <p:cNvSpPr>
              <a:spLocks noEditPoints="1"/>
            </p:cNvSpPr>
            <p:nvPr/>
          </p:nvSpPr>
          <p:spPr bwMode="auto">
            <a:xfrm>
              <a:off x="3854" y="2357"/>
              <a:ext cx="56" cy="90"/>
            </a:xfrm>
            <a:custGeom>
              <a:avLst/>
              <a:gdLst>
                <a:gd name="T0" fmla="*/ 0 w 56"/>
                <a:gd name="T1" fmla="*/ 2 h 90"/>
                <a:gd name="T2" fmla="*/ 0 w 56"/>
                <a:gd name="T3" fmla="*/ 2 h 90"/>
                <a:gd name="T4" fmla="*/ 22 w 56"/>
                <a:gd name="T5" fmla="*/ 0 h 90"/>
                <a:gd name="T6" fmla="*/ 22 w 56"/>
                <a:gd name="T7" fmla="*/ 0 h 90"/>
                <a:gd name="T8" fmla="*/ 38 w 56"/>
                <a:gd name="T9" fmla="*/ 2 h 90"/>
                <a:gd name="T10" fmla="*/ 44 w 56"/>
                <a:gd name="T11" fmla="*/ 4 h 90"/>
                <a:gd name="T12" fmla="*/ 48 w 56"/>
                <a:gd name="T13" fmla="*/ 8 h 90"/>
                <a:gd name="T14" fmla="*/ 48 w 56"/>
                <a:gd name="T15" fmla="*/ 8 h 90"/>
                <a:gd name="T16" fmla="*/ 54 w 56"/>
                <a:gd name="T17" fmla="*/ 16 h 90"/>
                <a:gd name="T18" fmla="*/ 56 w 56"/>
                <a:gd name="T19" fmla="*/ 26 h 90"/>
                <a:gd name="T20" fmla="*/ 56 w 56"/>
                <a:gd name="T21" fmla="*/ 26 h 90"/>
                <a:gd name="T22" fmla="*/ 54 w 56"/>
                <a:gd name="T23" fmla="*/ 38 h 90"/>
                <a:gd name="T24" fmla="*/ 48 w 56"/>
                <a:gd name="T25" fmla="*/ 46 h 90"/>
                <a:gd name="T26" fmla="*/ 48 w 56"/>
                <a:gd name="T27" fmla="*/ 46 h 90"/>
                <a:gd name="T28" fmla="*/ 44 w 56"/>
                <a:gd name="T29" fmla="*/ 50 h 90"/>
                <a:gd name="T30" fmla="*/ 36 w 56"/>
                <a:gd name="T31" fmla="*/ 52 h 90"/>
                <a:gd name="T32" fmla="*/ 30 w 56"/>
                <a:gd name="T33" fmla="*/ 54 h 90"/>
                <a:gd name="T34" fmla="*/ 22 w 56"/>
                <a:gd name="T35" fmla="*/ 56 h 90"/>
                <a:gd name="T36" fmla="*/ 22 w 56"/>
                <a:gd name="T37" fmla="*/ 56 h 90"/>
                <a:gd name="T38" fmla="*/ 12 w 56"/>
                <a:gd name="T39" fmla="*/ 54 h 90"/>
                <a:gd name="T40" fmla="*/ 12 w 56"/>
                <a:gd name="T41" fmla="*/ 90 h 90"/>
                <a:gd name="T42" fmla="*/ 0 w 56"/>
                <a:gd name="T43" fmla="*/ 90 h 90"/>
                <a:gd name="T44" fmla="*/ 0 w 56"/>
                <a:gd name="T45" fmla="*/ 2 h 90"/>
                <a:gd name="T46" fmla="*/ 12 w 56"/>
                <a:gd name="T47" fmla="*/ 46 h 90"/>
                <a:gd name="T48" fmla="*/ 12 w 56"/>
                <a:gd name="T49" fmla="*/ 46 h 90"/>
                <a:gd name="T50" fmla="*/ 22 w 56"/>
                <a:gd name="T51" fmla="*/ 46 h 90"/>
                <a:gd name="T52" fmla="*/ 22 w 56"/>
                <a:gd name="T53" fmla="*/ 46 h 90"/>
                <a:gd name="T54" fmla="*/ 30 w 56"/>
                <a:gd name="T55" fmla="*/ 44 h 90"/>
                <a:gd name="T56" fmla="*/ 38 w 56"/>
                <a:gd name="T57" fmla="*/ 42 h 90"/>
                <a:gd name="T58" fmla="*/ 42 w 56"/>
                <a:gd name="T59" fmla="*/ 36 h 90"/>
                <a:gd name="T60" fmla="*/ 44 w 56"/>
                <a:gd name="T61" fmla="*/ 26 h 90"/>
                <a:gd name="T62" fmla="*/ 44 w 56"/>
                <a:gd name="T63" fmla="*/ 26 h 90"/>
                <a:gd name="T64" fmla="*/ 42 w 56"/>
                <a:gd name="T65" fmla="*/ 20 h 90"/>
                <a:gd name="T66" fmla="*/ 38 w 56"/>
                <a:gd name="T67" fmla="*/ 14 h 90"/>
                <a:gd name="T68" fmla="*/ 32 w 56"/>
                <a:gd name="T69" fmla="*/ 10 h 90"/>
                <a:gd name="T70" fmla="*/ 22 w 56"/>
                <a:gd name="T71" fmla="*/ 10 h 90"/>
                <a:gd name="T72" fmla="*/ 22 w 56"/>
                <a:gd name="T73" fmla="*/ 10 h 90"/>
                <a:gd name="T74" fmla="*/ 12 w 56"/>
                <a:gd name="T75" fmla="*/ 10 h 90"/>
                <a:gd name="T76" fmla="*/ 12 w 56"/>
                <a:gd name="T77" fmla="*/ 4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90">
                  <a:moveTo>
                    <a:pt x="0" y="2"/>
                  </a:moveTo>
                  <a:lnTo>
                    <a:pt x="0" y="2"/>
                  </a:lnTo>
                  <a:lnTo>
                    <a:pt x="22" y="0"/>
                  </a:lnTo>
                  <a:lnTo>
                    <a:pt x="22" y="0"/>
                  </a:lnTo>
                  <a:lnTo>
                    <a:pt x="38" y="2"/>
                  </a:lnTo>
                  <a:lnTo>
                    <a:pt x="44" y="4"/>
                  </a:lnTo>
                  <a:lnTo>
                    <a:pt x="48" y="8"/>
                  </a:lnTo>
                  <a:lnTo>
                    <a:pt x="48" y="8"/>
                  </a:lnTo>
                  <a:lnTo>
                    <a:pt x="54" y="16"/>
                  </a:lnTo>
                  <a:lnTo>
                    <a:pt x="56" y="26"/>
                  </a:lnTo>
                  <a:lnTo>
                    <a:pt x="56" y="26"/>
                  </a:lnTo>
                  <a:lnTo>
                    <a:pt x="54" y="38"/>
                  </a:lnTo>
                  <a:lnTo>
                    <a:pt x="48" y="46"/>
                  </a:lnTo>
                  <a:lnTo>
                    <a:pt x="48" y="46"/>
                  </a:lnTo>
                  <a:lnTo>
                    <a:pt x="44" y="50"/>
                  </a:lnTo>
                  <a:lnTo>
                    <a:pt x="36" y="52"/>
                  </a:lnTo>
                  <a:lnTo>
                    <a:pt x="30" y="54"/>
                  </a:lnTo>
                  <a:lnTo>
                    <a:pt x="22" y="56"/>
                  </a:lnTo>
                  <a:lnTo>
                    <a:pt x="22" y="56"/>
                  </a:lnTo>
                  <a:lnTo>
                    <a:pt x="12" y="54"/>
                  </a:lnTo>
                  <a:lnTo>
                    <a:pt x="12" y="90"/>
                  </a:lnTo>
                  <a:lnTo>
                    <a:pt x="0" y="90"/>
                  </a:lnTo>
                  <a:lnTo>
                    <a:pt x="0" y="2"/>
                  </a:lnTo>
                  <a:close/>
                  <a:moveTo>
                    <a:pt x="12" y="46"/>
                  </a:moveTo>
                  <a:lnTo>
                    <a:pt x="12" y="46"/>
                  </a:lnTo>
                  <a:lnTo>
                    <a:pt x="22" y="46"/>
                  </a:lnTo>
                  <a:lnTo>
                    <a:pt x="22" y="46"/>
                  </a:lnTo>
                  <a:lnTo>
                    <a:pt x="30" y="44"/>
                  </a:lnTo>
                  <a:lnTo>
                    <a:pt x="38" y="42"/>
                  </a:lnTo>
                  <a:lnTo>
                    <a:pt x="42" y="36"/>
                  </a:lnTo>
                  <a:lnTo>
                    <a:pt x="44" y="26"/>
                  </a:lnTo>
                  <a:lnTo>
                    <a:pt x="44" y="26"/>
                  </a:lnTo>
                  <a:lnTo>
                    <a:pt x="42" y="20"/>
                  </a:lnTo>
                  <a:lnTo>
                    <a:pt x="38" y="14"/>
                  </a:lnTo>
                  <a:lnTo>
                    <a:pt x="32" y="10"/>
                  </a:lnTo>
                  <a:lnTo>
                    <a:pt x="22" y="10"/>
                  </a:lnTo>
                  <a:lnTo>
                    <a:pt x="22" y="10"/>
                  </a:lnTo>
                  <a:lnTo>
                    <a:pt x="12" y="10"/>
                  </a:lnTo>
                  <a:lnTo>
                    <a:pt x="12"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8"/>
            <p:cNvSpPr>
              <a:spLocks/>
            </p:cNvSpPr>
            <p:nvPr/>
          </p:nvSpPr>
          <p:spPr bwMode="auto">
            <a:xfrm>
              <a:off x="4378" y="1893"/>
              <a:ext cx="102" cy="88"/>
            </a:xfrm>
            <a:custGeom>
              <a:avLst/>
              <a:gdLst>
                <a:gd name="T0" fmla="*/ 88 w 102"/>
                <a:gd name="T1" fmla="*/ 12 h 88"/>
                <a:gd name="T2" fmla="*/ 52 w 102"/>
                <a:gd name="T3" fmla="*/ 22 h 88"/>
                <a:gd name="T4" fmla="*/ 64 w 102"/>
                <a:gd name="T5" fmla="*/ 62 h 88"/>
                <a:gd name="T6" fmla="*/ 100 w 102"/>
                <a:gd name="T7" fmla="*/ 54 h 88"/>
                <a:gd name="T8" fmla="*/ 102 w 102"/>
                <a:gd name="T9" fmla="*/ 64 h 88"/>
                <a:gd name="T10" fmla="*/ 16 w 102"/>
                <a:gd name="T11" fmla="*/ 88 h 88"/>
                <a:gd name="T12" fmla="*/ 14 w 102"/>
                <a:gd name="T13" fmla="*/ 76 h 88"/>
                <a:gd name="T14" fmla="*/ 54 w 102"/>
                <a:gd name="T15" fmla="*/ 66 h 88"/>
                <a:gd name="T16" fmla="*/ 44 w 102"/>
                <a:gd name="T17" fmla="*/ 24 h 88"/>
                <a:gd name="T18" fmla="*/ 2 w 102"/>
                <a:gd name="T19" fmla="*/ 34 h 88"/>
                <a:gd name="T20" fmla="*/ 0 w 102"/>
                <a:gd name="T21" fmla="*/ 24 h 88"/>
                <a:gd name="T22" fmla="*/ 86 w 102"/>
                <a:gd name="T23" fmla="*/ 0 h 88"/>
                <a:gd name="T24" fmla="*/ 88 w 102"/>
                <a:gd name="T25"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88">
                  <a:moveTo>
                    <a:pt x="88" y="12"/>
                  </a:moveTo>
                  <a:lnTo>
                    <a:pt x="52" y="22"/>
                  </a:lnTo>
                  <a:lnTo>
                    <a:pt x="64" y="62"/>
                  </a:lnTo>
                  <a:lnTo>
                    <a:pt x="100" y="54"/>
                  </a:lnTo>
                  <a:lnTo>
                    <a:pt x="102" y="64"/>
                  </a:lnTo>
                  <a:lnTo>
                    <a:pt x="16" y="88"/>
                  </a:lnTo>
                  <a:lnTo>
                    <a:pt x="14" y="76"/>
                  </a:lnTo>
                  <a:lnTo>
                    <a:pt x="54" y="66"/>
                  </a:lnTo>
                  <a:lnTo>
                    <a:pt x="44" y="24"/>
                  </a:lnTo>
                  <a:lnTo>
                    <a:pt x="2" y="34"/>
                  </a:lnTo>
                  <a:lnTo>
                    <a:pt x="0" y="24"/>
                  </a:lnTo>
                  <a:lnTo>
                    <a:pt x="86" y="0"/>
                  </a:lnTo>
                  <a:lnTo>
                    <a:pt x="8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9"/>
            <p:cNvSpPr>
              <a:spLocks noEditPoints="1"/>
            </p:cNvSpPr>
            <p:nvPr/>
          </p:nvSpPr>
          <p:spPr bwMode="auto">
            <a:xfrm>
              <a:off x="4402" y="1983"/>
              <a:ext cx="68" cy="60"/>
            </a:xfrm>
            <a:custGeom>
              <a:avLst/>
              <a:gdLst>
                <a:gd name="T0" fmla="*/ 14 w 68"/>
                <a:gd name="T1" fmla="*/ 48 h 60"/>
                <a:gd name="T2" fmla="*/ 14 w 68"/>
                <a:gd name="T3" fmla="*/ 48 h 60"/>
                <a:gd name="T4" fmla="*/ 6 w 68"/>
                <a:gd name="T5" fmla="*/ 42 h 60"/>
                <a:gd name="T6" fmla="*/ 0 w 68"/>
                <a:gd name="T7" fmla="*/ 30 h 60"/>
                <a:gd name="T8" fmla="*/ 0 w 68"/>
                <a:gd name="T9" fmla="*/ 22 h 60"/>
                <a:gd name="T10" fmla="*/ 6 w 68"/>
                <a:gd name="T11" fmla="*/ 10 h 60"/>
                <a:gd name="T12" fmla="*/ 12 w 68"/>
                <a:gd name="T13" fmla="*/ 6 h 60"/>
                <a:gd name="T14" fmla="*/ 24 w 68"/>
                <a:gd name="T15" fmla="*/ 6 h 60"/>
                <a:gd name="T16" fmla="*/ 32 w 68"/>
                <a:gd name="T17" fmla="*/ 12 h 60"/>
                <a:gd name="T18" fmla="*/ 46 w 68"/>
                <a:gd name="T19" fmla="*/ 38 h 60"/>
                <a:gd name="T20" fmla="*/ 46 w 68"/>
                <a:gd name="T21" fmla="*/ 38 h 60"/>
                <a:gd name="T22" fmla="*/ 56 w 68"/>
                <a:gd name="T23" fmla="*/ 34 h 60"/>
                <a:gd name="T24" fmla="*/ 58 w 68"/>
                <a:gd name="T25" fmla="*/ 20 h 60"/>
                <a:gd name="T26" fmla="*/ 54 w 68"/>
                <a:gd name="T27" fmla="*/ 12 h 60"/>
                <a:gd name="T28" fmla="*/ 56 w 68"/>
                <a:gd name="T29" fmla="*/ 0 h 60"/>
                <a:gd name="T30" fmla="*/ 62 w 68"/>
                <a:gd name="T31" fmla="*/ 8 h 60"/>
                <a:gd name="T32" fmla="*/ 66 w 68"/>
                <a:gd name="T33" fmla="*/ 20 h 60"/>
                <a:gd name="T34" fmla="*/ 66 w 68"/>
                <a:gd name="T35" fmla="*/ 32 h 60"/>
                <a:gd name="T36" fmla="*/ 62 w 68"/>
                <a:gd name="T37" fmla="*/ 40 h 60"/>
                <a:gd name="T38" fmla="*/ 46 w 68"/>
                <a:gd name="T39" fmla="*/ 50 h 60"/>
                <a:gd name="T40" fmla="*/ 24 w 68"/>
                <a:gd name="T41" fmla="*/ 56 h 60"/>
                <a:gd name="T42" fmla="*/ 6 w 68"/>
                <a:gd name="T43" fmla="*/ 50 h 60"/>
                <a:gd name="T44" fmla="*/ 38 w 68"/>
                <a:gd name="T45" fmla="*/ 40 h 60"/>
                <a:gd name="T46" fmla="*/ 30 w 68"/>
                <a:gd name="T47" fmla="*/ 24 h 60"/>
                <a:gd name="T48" fmla="*/ 22 w 68"/>
                <a:gd name="T49" fmla="*/ 18 h 60"/>
                <a:gd name="T50" fmla="*/ 16 w 68"/>
                <a:gd name="T51" fmla="*/ 18 h 60"/>
                <a:gd name="T52" fmla="*/ 10 w 68"/>
                <a:gd name="T53" fmla="*/ 24 h 60"/>
                <a:gd name="T54" fmla="*/ 8 w 68"/>
                <a:gd name="T55" fmla="*/ 32 h 60"/>
                <a:gd name="T56" fmla="*/ 12 w 68"/>
                <a:gd name="T57" fmla="*/ 36 h 60"/>
                <a:gd name="T58" fmla="*/ 18 w 68"/>
                <a:gd name="T59" fmla="*/ 42 h 60"/>
                <a:gd name="T60" fmla="*/ 24 w 68"/>
                <a:gd name="T61" fmla="*/ 44 h 60"/>
                <a:gd name="T62" fmla="*/ 38 w 68"/>
                <a:gd name="T63"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 y="50"/>
                  </a:moveTo>
                  <a:lnTo>
                    <a:pt x="14" y="48"/>
                  </a:lnTo>
                  <a:lnTo>
                    <a:pt x="14" y="48"/>
                  </a:lnTo>
                  <a:lnTo>
                    <a:pt x="14" y="48"/>
                  </a:lnTo>
                  <a:lnTo>
                    <a:pt x="10" y="44"/>
                  </a:lnTo>
                  <a:lnTo>
                    <a:pt x="6" y="42"/>
                  </a:lnTo>
                  <a:lnTo>
                    <a:pt x="2" y="36"/>
                  </a:lnTo>
                  <a:lnTo>
                    <a:pt x="0" y="30"/>
                  </a:lnTo>
                  <a:lnTo>
                    <a:pt x="0" y="30"/>
                  </a:lnTo>
                  <a:lnTo>
                    <a:pt x="0" y="22"/>
                  </a:lnTo>
                  <a:lnTo>
                    <a:pt x="2" y="14"/>
                  </a:lnTo>
                  <a:lnTo>
                    <a:pt x="6" y="10"/>
                  </a:lnTo>
                  <a:lnTo>
                    <a:pt x="12" y="6"/>
                  </a:lnTo>
                  <a:lnTo>
                    <a:pt x="12" y="6"/>
                  </a:lnTo>
                  <a:lnTo>
                    <a:pt x="18" y="6"/>
                  </a:lnTo>
                  <a:lnTo>
                    <a:pt x="24" y="6"/>
                  </a:lnTo>
                  <a:lnTo>
                    <a:pt x="28" y="8"/>
                  </a:lnTo>
                  <a:lnTo>
                    <a:pt x="32" y="12"/>
                  </a:lnTo>
                  <a:lnTo>
                    <a:pt x="40" y="22"/>
                  </a:lnTo>
                  <a:lnTo>
                    <a:pt x="46" y="38"/>
                  </a:lnTo>
                  <a:lnTo>
                    <a:pt x="46" y="38"/>
                  </a:lnTo>
                  <a:lnTo>
                    <a:pt x="46" y="38"/>
                  </a:lnTo>
                  <a:lnTo>
                    <a:pt x="50" y="36"/>
                  </a:lnTo>
                  <a:lnTo>
                    <a:pt x="56" y="34"/>
                  </a:lnTo>
                  <a:lnTo>
                    <a:pt x="58" y="28"/>
                  </a:lnTo>
                  <a:lnTo>
                    <a:pt x="58" y="20"/>
                  </a:lnTo>
                  <a:lnTo>
                    <a:pt x="58" y="20"/>
                  </a:lnTo>
                  <a:lnTo>
                    <a:pt x="54" y="12"/>
                  </a:lnTo>
                  <a:lnTo>
                    <a:pt x="48" y="6"/>
                  </a:lnTo>
                  <a:lnTo>
                    <a:pt x="56" y="0"/>
                  </a:lnTo>
                  <a:lnTo>
                    <a:pt x="56" y="0"/>
                  </a:lnTo>
                  <a:lnTo>
                    <a:pt x="62" y="8"/>
                  </a:lnTo>
                  <a:lnTo>
                    <a:pt x="66" y="20"/>
                  </a:lnTo>
                  <a:lnTo>
                    <a:pt x="66" y="20"/>
                  </a:lnTo>
                  <a:lnTo>
                    <a:pt x="68" y="26"/>
                  </a:lnTo>
                  <a:lnTo>
                    <a:pt x="66" y="32"/>
                  </a:lnTo>
                  <a:lnTo>
                    <a:pt x="66" y="36"/>
                  </a:lnTo>
                  <a:lnTo>
                    <a:pt x="62" y="40"/>
                  </a:lnTo>
                  <a:lnTo>
                    <a:pt x="56" y="46"/>
                  </a:lnTo>
                  <a:lnTo>
                    <a:pt x="46" y="50"/>
                  </a:lnTo>
                  <a:lnTo>
                    <a:pt x="24" y="56"/>
                  </a:lnTo>
                  <a:lnTo>
                    <a:pt x="24" y="56"/>
                  </a:lnTo>
                  <a:lnTo>
                    <a:pt x="10" y="60"/>
                  </a:lnTo>
                  <a:lnTo>
                    <a:pt x="6" y="50"/>
                  </a:lnTo>
                  <a:close/>
                  <a:moveTo>
                    <a:pt x="38" y="40"/>
                  </a:moveTo>
                  <a:lnTo>
                    <a:pt x="38" y="40"/>
                  </a:lnTo>
                  <a:lnTo>
                    <a:pt x="34" y="32"/>
                  </a:lnTo>
                  <a:lnTo>
                    <a:pt x="30" y="24"/>
                  </a:lnTo>
                  <a:lnTo>
                    <a:pt x="24" y="18"/>
                  </a:lnTo>
                  <a:lnTo>
                    <a:pt x="22" y="18"/>
                  </a:lnTo>
                  <a:lnTo>
                    <a:pt x="16" y="18"/>
                  </a:lnTo>
                  <a:lnTo>
                    <a:pt x="16" y="18"/>
                  </a:lnTo>
                  <a:lnTo>
                    <a:pt x="12" y="20"/>
                  </a:lnTo>
                  <a:lnTo>
                    <a:pt x="10" y="24"/>
                  </a:lnTo>
                  <a:lnTo>
                    <a:pt x="8" y="28"/>
                  </a:lnTo>
                  <a:lnTo>
                    <a:pt x="8" y="32"/>
                  </a:lnTo>
                  <a:lnTo>
                    <a:pt x="8" y="32"/>
                  </a:lnTo>
                  <a:lnTo>
                    <a:pt x="12" y="36"/>
                  </a:lnTo>
                  <a:lnTo>
                    <a:pt x="14" y="40"/>
                  </a:lnTo>
                  <a:lnTo>
                    <a:pt x="18" y="42"/>
                  </a:lnTo>
                  <a:lnTo>
                    <a:pt x="24" y="44"/>
                  </a:lnTo>
                  <a:lnTo>
                    <a:pt x="24" y="44"/>
                  </a:lnTo>
                  <a:lnTo>
                    <a:pt x="26" y="44"/>
                  </a:lnTo>
                  <a:lnTo>
                    <a:pt x="3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p:cNvSpPr>
            <p:nvPr/>
          </p:nvSpPr>
          <p:spPr bwMode="auto">
            <a:xfrm>
              <a:off x="4416" y="2045"/>
              <a:ext cx="70" cy="32"/>
            </a:xfrm>
            <a:custGeom>
              <a:avLst/>
              <a:gdLst>
                <a:gd name="T0" fmla="*/ 42 w 70"/>
                <a:gd name="T1" fmla="*/ 4 h 32"/>
                <a:gd name="T2" fmla="*/ 42 w 70"/>
                <a:gd name="T3" fmla="*/ 4 h 32"/>
                <a:gd name="T4" fmla="*/ 62 w 70"/>
                <a:gd name="T5" fmla="*/ 0 h 32"/>
                <a:gd name="T6" fmla="*/ 64 w 70"/>
                <a:gd name="T7" fmla="*/ 8 h 32"/>
                <a:gd name="T8" fmla="*/ 52 w 70"/>
                <a:gd name="T9" fmla="*/ 12 h 32"/>
                <a:gd name="T10" fmla="*/ 52 w 70"/>
                <a:gd name="T11" fmla="*/ 12 h 32"/>
                <a:gd name="T12" fmla="*/ 52 w 70"/>
                <a:gd name="T13" fmla="*/ 12 h 32"/>
                <a:gd name="T14" fmla="*/ 58 w 70"/>
                <a:gd name="T15" fmla="*/ 14 h 32"/>
                <a:gd name="T16" fmla="*/ 64 w 70"/>
                <a:gd name="T17" fmla="*/ 18 h 32"/>
                <a:gd name="T18" fmla="*/ 68 w 70"/>
                <a:gd name="T19" fmla="*/ 22 h 32"/>
                <a:gd name="T20" fmla="*/ 70 w 70"/>
                <a:gd name="T21" fmla="*/ 26 h 32"/>
                <a:gd name="T22" fmla="*/ 70 w 70"/>
                <a:gd name="T23" fmla="*/ 26 h 32"/>
                <a:gd name="T24" fmla="*/ 70 w 70"/>
                <a:gd name="T25" fmla="*/ 30 h 32"/>
                <a:gd name="T26" fmla="*/ 60 w 70"/>
                <a:gd name="T27" fmla="*/ 32 h 32"/>
                <a:gd name="T28" fmla="*/ 60 w 70"/>
                <a:gd name="T29" fmla="*/ 32 h 32"/>
                <a:gd name="T30" fmla="*/ 60 w 70"/>
                <a:gd name="T31" fmla="*/ 28 h 32"/>
                <a:gd name="T32" fmla="*/ 60 w 70"/>
                <a:gd name="T33" fmla="*/ 28 h 32"/>
                <a:gd name="T34" fmla="*/ 56 w 70"/>
                <a:gd name="T35" fmla="*/ 24 h 32"/>
                <a:gd name="T36" fmla="*/ 52 w 70"/>
                <a:gd name="T37" fmla="*/ 20 h 32"/>
                <a:gd name="T38" fmla="*/ 48 w 70"/>
                <a:gd name="T39" fmla="*/ 18 h 32"/>
                <a:gd name="T40" fmla="*/ 40 w 70"/>
                <a:gd name="T41" fmla="*/ 18 h 32"/>
                <a:gd name="T42" fmla="*/ 40 w 70"/>
                <a:gd name="T43" fmla="*/ 18 h 32"/>
                <a:gd name="T44" fmla="*/ 36 w 70"/>
                <a:gd name="T45" fmla="*/ 18 h 32"/>
                <a:gd name="T46" fmla="*/ 2 w 70"/>
                <a:gd name="T47" fmla="*/ 26 h 32"/>
                <a:gd name="T48" fmla="*/ 0 w 70"/>
                <a:gd name="T49" fmla="*/ 16 h 32"/>
                <a:gd name="T50" fmla="*/ 42 w 70"/>
                <a:gd name="T51"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2">
                  <a:moveTo>
                    <a:pt x="42" y="4"/>
                  </a:moveTo>
                  <a:lnTo>
                    <a:pt x="42" y="4"/>
                  </a:lnTo>
                  <a:lnTo>
                    <a:pt x="62" y="0"/>
                  </a:lnTo>
                  <a:lnTo>
                    <a:pt x="64" y="8"/>
                  </a:lnTo>
                  <a:lnTo>
                    <a:pt x="52" y="12"/>
                  </a:lnTo>
                  <a:lnTo>
                    <a:pt x="52" y="12"/>
                  </a:lnTo>
                  <a:lnTo>
                    <a:pt x="52" y="12"/>
                  </a:lnTo>
                  <a:lnTo>
                    <a:pt x="58" y="14"/>
                  </a:lnTo>
                  <a:lnTo>
                    <a:pt x="64" y="18"/>
                  </a:lnTo>
                  <a:lnTo>
                    <a:pt x="68" y="22"/>
                  </a:lnTo>
                  <a:lnTo>
                    <a:pt x="70" y="26"/>
                  </a:lnTo>
                  <a:lnTo>
                    <a:pt x="70" y="26"/>
                  </a:lnTo>
                  <a:lnTo>
                    <a:pt x="70" y="30"/>
                  </a:lnTo>
                  <a:lnTo>
                    <a:pt x="60" y="32"/>
                  </a:lnTo>
                  <a:lnTo>
                    <a:pt x="60" y="32"/>
                  </a:lnTo>
                  <a:lnTo>
                    <a:pt x="60" y="28"/>
                  </a:lnTo>
                  <a:lnTo>
                    <a:pt x="60" y="28"/>
                  </a:lnTo>
                  <a:lnTo>
                    <a:pt x="56" y="24"/>
                  </a:lnTo>
                  <a:lnTo>
                    <a:pt x="52" y="20"/>
                  </a:lnTo>
                  <a:lnTo>
                    <a:pt x="48" y="18"/>
                  </a:lnTo>
                  <a:lnTo>
                    <a:pt x="40" y="18"/>
                  </a:lnTo>
                  <a:lnTo>
                    <a:pt x="40" y="18"/>
                  </a:lnTo>
                  <a:lnTo>
                    <a:pt x="36" y="18"/>
                  </a:lnTo>
                  <a:lnTo>
                    <a:pt x="2" y="26"/>
                  </a:lnTo>
                  <a:lnTo>
                    <a:pt x="0" y="16"/>
                  </a:ln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noEditPoints="1"/>
            </p:cNvSpPr>
            <p:nvPr/>
          </p:nvSpPr>
          <p:spPr bwMode="auto">
            <a:xfrm>
              <a:off x="4430" y="2087"/>
              <a:ext cx="102" cy="68"/>
            </a:xfrm>
            <a:custGeom>
              <a:avLst/>
              <a:gdLst>
                <a:gd name="T0" fmla="*/ 102 w 102"/>
                <a:gd name="T1" fmla="*/ 44 h 68"/>
                <a:gd name="T2" fmla="*/ 26 w 102"/>
                <a:gd name="T3" fmla="*/ 64 h 68"/>
                <a:gd name="T4" fmla="*/ 26 w 102"/>
                <a:gd name="T5" fmla="*/ 64 h 68"/>
                <a:gd name="T6" fmla="*/ 10 w 102"/>
                <a:gd name="T7" fmla="*/ 68 h 68"/>
                <a:gd name="T8" fmla="*/ 8 w 102"/>
                <a:gd name="T9" fmla="*/ 58 h 68"/>
                <a:gd name="T10" fmla="*/ 18 w 102"/>
                <a:gd name="T11" fmla="*/ 54 h 68"/>
                <a:gd name="T12" fmla="*/ 18 w 102"/>
                <a:gd name="T13" fmla="*/ 54 h 68"/>
                <a:gd name="T14" fmla="*/ 18 w 102"/>
                <a:gd name="T15" fmla="*/ 54 h 68"/>
                <a:gd name="T16" fmla="*/ 12 w 102"/>
                <a:gd name="T17" fmla="*/ 52 h 68"/>
                <a:gd name="T18" fmla="*/ 8 w 102"/>
                <a:gd name="T19" fmla="*/ 48 h 68"/>
                <a:gd name="T20" fmla="*/ 4 w 102"/>
                <a:gd name="T21" fmla="*/ 44 h 68"/>
                <a:gd name="T22" fmla="*/ 0 w 102"/>
                <a:gd name="T23" fmla="*/ 36 h 68"/>
                <a:gd name="T24" fmla="*/ 0 w 102"/>
                <a:gd name="T25" fmla="*/ 36 h 68"/>
                <a:gd name="T26" fmla="*/ 0 w 102"/>
                <a:gd name="T27" fmla="*/ 32 h 68"/>
                <a:gd name="T28" fmla="*/ 0 w 102"/>
                <a:gd name="T29" fmla="*/ 26 h 68"/>
                <a:gd name="T30" fmla="*/ 4 w 102"/>
                <a:gd name="T31" fmla="*/ 16 h 68"/>
                <a:gd name="T32" fmla="*/ 12 w 102"/>
                <a:gd name="T33" fmla="*/ 8 h 68"/>
                <a:gd name="T34" fmla="*/ 26 w 102"/>
                <a:gd name="T35" fmla="*/ 2 h 68"/>
                <a:gd name="T36" fmla="*/ 26 w 102"/>
                <a:gd name="T37" fmla="*/ 2 h 68"/>
                <a:gd name="T38" fmla="*/ 32 w 102"/>
                <a:gd name="T39" fmla="*/ 0 h 68"/>
                <a:gd name="T40" fmla="*/ 40 w 102"/>
                <a:gd name="T41" fmla="*/ 0 h 68"/>
                <a:gd name="T42" fmla="*/ 46 w 102"/>
                <a:gd name="T43" fmla="*/ 2 h 68"/>
                <a:gd name="T44" fmla="*/ 52 w 102"/>
                <a:gd name="T45" fmla="*/ 4 h 68"/>
                <a:gd name="T46" fmla="*/ 56 w 102"/>
                <a:gd name="T47" fmla="*/ 6 h 68"/>
                <a:gd name="T48" fmla="*/ 60 w 102"/>
                <a:gd name="T49" fmla="*/ 10 h 68"/>
                <a:gd name="T50" fmla="*/ 64 w 102"/>
                <a:gd name="T51" fmla="*/ 16 h 68"/>
                <a:gd name="T52" fmla="*/ 66 w 102"/>
                <a:gd name="T53" fmla="*/ 22 h 68"/>
                <a:gd name="T54" fmla="*/ 66 w 102"/>
                <a:gd name="T55" fmla="*/ 22 h 68"/>
                <a:gd name="T56" fmla="*/ 66 w 102"/>
                <a:gd name="T57" fmla="*/ 28 h 68"/>
                <a:gd name="T58" fmla="*/ 66 w 102"/>
                <a:gd name="T59" fmla="*/ 34 h 68"/>
                <a:gd name="T60" fmla="*/ 64 w 102"/>
                <a:gd name="T61" fmla="*/ 38 h 68"/>
                <a:gd name="T62" fmla="*/ 62 w 102"/>
                <a:gd name="T63" fmla="*/ 42 h 68"/>
                <a:gd name="T64" fmla="*/ 62 w 102"/>
                <a:gd name="T65" fmla="*/ 42 h 68"/>
                <a:gd name="T66" fmla="*/ 98 w 102"/>
                <a:gd name="T67" fmla="*/ 32 h 68"/>
                <a:gd name="T68" fmla="*/ 102 w 102"/>
                <a:gd name="T69" fmla="*/ 44 h 68"/>
                <a:gd name="T70" fmla="*/ 44 w 102"/>
                <a:gd name="T71" fmla="*/ 46 h 68"/>
                <a:gd name="T72" fmla="*/ 44 w 102"/>
                <a:gd name="T73" fmla="*/ 46 h 68"/>
                <a:gd name="T74" fmla="*/ 48 w 102"/>
                <a:gd name="T75" fmla="*/ 46 h 68"/>
                <a:gd name="T76" fmla="*/ 48 w 102"/>
                <a:gd name="T77" fmla="*/ 46 h 68"/>
                <a:gd name="T78" fmla="*/ 54 w 102"/>
                <a:gd name="T79" fmla="*/ 42 h 68"/>
                <a:gd name="T80" fmla="*/ 56 w 102"/>
                <a:gd name="T81" fmla="*/ 38 h 68"/>
                <a:gd name="T82" fmla="*/ 58 w 102"/>
                <a:gd name="T83" fmla="*/ 32 h 68"/>
                <a:gd name="T84" fmla="*/ 58 w 102"/>
                <a:gd name="T85" fmla="*/ 26 h 68"/>
                <a:gd name="T86" fmla="*/ 58 w 102"/>
                <a:gd name="T87" fmla="*/ 26 h 68"/>
                <a:gd name="T88" fmla="*/ 54 w 102"/>
                <a:gd name="T89" fmla="*/ 18 h 68"/>
                <a:gd name="T90" fmla="*/ 48 w 102"/>
                <a:gd name="T91" fmla="*/ 14 h 68"/>
                <a:gd name="T92" fmla="*/ 38 w 102"/>
                <a:gd name="T93" fmla="*/ 12 h 68"/>
                <a:gd name="T94" fmla="*/ 28 w 102"/>
                <a:gd name="T95" fmla="*/ 14 h 68"/>
                <a:gd name="T96" fmla="*/ 28 w 102"/>
                <a:gd name="T97" fmla="*/ 14 h 68"/>
                <a:gd name="T98" fmla="*/ 20 w 102"/>
                <a:gd name="T99" fmla="*/ 16 h 68"/>
                <a:gd name="T100" fmla="*/ 14 w 102"/>
                <a:gd name="T101" fmla="*/ 22 h 68"/>
                <a:gd name="T102" fmla="*/ 10 w 102"/>
                <a:gd name="T103" fmla="*/ 30 h 68"/>
                <a:gd name="T104" fmla="*/ 10 w 102"/>
                <a:gd name="T105" fmla="*/ 38 h 68"/>
                <a:gd name="T106" fmla="*/ 10 w 102"/>
                <a:gd name="T107" fmla="*/ 38 h 68"/>
                <a:gd name="T108" fmla="*/ 12 w 102"/>
                <a:gd name="T109" fmla="*/ 42 h 68"/>
                <a:gd name="T110" fmla="*/ 16 w 102"/>
                <a:gd name="T111" fmla="*/ 46 h 68"/>
                <a:gd name="T112" fmla="*/ 22 w 102"/>
                <a:gd name="T113" fmla="*/ 50 h 68"/>
                <a:gd name="T114" fmla="*/ 28 w 102"/>
                <a:gd name="T115" fmla="*/ 50 h 68"/>
                <a:gd name="T116" fmla="*/ 28 w 102"/>
                <a:gd name="T117" fmla="*/ 50 h 68"/>
                <a:gd name="T118" fmla="*/ 34 w 102"/>
                <a:gd name="T119" fmla="*/ 50 h 68"/>
                <a:gd name="T120" fmla="*/ 44 w 102"/>
                <a:gd name="T121" fmla="*/ 4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 h="68">
                  <a:moveTo>
                    <a:pt x="102" y="44"/>
                  </a:moveTo>
                  <a:lnTo>
                    <a:pt x="26" y="64"/>
                  </a:lnTo>
                  <a:lnTo>
                    <a:pt x="26" y="64"/>
                  </a:lnTo>
                  <a:lnTo>
                    <a:pt x="10" y="68"/>
                  </a:lnTo>
                  <a:lnTo>
                    <a:pt x="8" y="58"/>
                  </a:lnTo>
                  <a:lnTo>
                    <a:pt x="18" y="54"/>
                  </a:lnTo>
                  <a:lnTo>
                    <a:pt x="18" y="54"/>
                  </a:lnTo>
                  <a:lnTo>
                    <a:pt x="18" y="54"/>
                  </a:lnTo>
                  <a:lnTo>
                    <a:pt x="12" y="52"/>
                  </a:lnTo>
                  <a:lnTo>
                    <a:pt x="8" y="48"/>
                  </a:lnTo>
                  <a:lnTo>
                    <a:pt x="4" y="44"/>
                  </a:lnTo>
                  <a:lnTo>
                    <a:pt x="0" y="36"/>
                  </a:lnTo>
                  <a:lnTo>
                    <a:pt x="0" y="36"/>
                  </a:lnTo>
                  <a:lnTo>
                    <a:pt x="0" y="32"/>
                  </a:lnTo>
                  <a:lnTo>
                    <a:pt x="0" y="26"/>
                  </a:lnTo>
                  <a:lnTo>
                    <a:pt x="4" y="16"/>
                  </a:lnTo>
                  <a:lnTo>
                    <a:pt x="12" y="8"/>
                  </a:lnTo>
                  <a:lnTo>
                    <a:pt x="26" y="2"/>
                  </a:lnTo>
                  <a:lnTo>
                    <a:pt x="26" y="2"/>
                  </a:lnTo>
                  <a:lnTo>
                    <a:pt x="32" y="0"/>
                  </a:lnTo>
                  <a:lnTo>
                    <a:pt x="40" y="0"/>
                  </a:lnTo>
                  <a:lnTo>
                    <a:pt x="46" y="2"/>
                  </a:lnTo>
                  <a:lnTo>
                    <a:pt x="52" y="4"/>
                  </a:lnTo>
                  <a:lnTo>
                    <a:pt x="56" y="6"/>
                  </a:lnTo>
                  <a:lnTo>
                    <a:pt x="60" y="10"/>
                  </a:lnTo>
                  <a:lnTo>
                    <a:pt x="64" y="16"/>
                  </a:lnTo>
                  <a:lnTo>
                    <a:pt x="66" y="22"/>
                  </a:lnTo>
                  <a:lnTo>
                    <a:pt x="66" y="22"/>
                  </a:lnTo>
                  <a:lnTo>
                    <a:pt x="66" y="28"/>
                  </a:lnTo>
                  <a:lnTo>
                    <a:pt x="66" y="34"/>
                  </a:lnTo>
                  <a:lnTo>
                    <a:pt x="64" y="38"/>
                  </a:lnTo>
                  <a:lnTo>
                    <a:pt x="62" y="42"/>
                  </a:lnTo>
                  <a:lnTo>
                    <a:pt x="62" y="42"/>
                  </a:lnTo>
                  <a:lnTo>
                    <a:pt x="98" y="32"/>
                  </a:lnTo>
                  <a:lnTo>
                    <a:pt x="102" y="44"/>
                  </a:lnTo>
                  <a:close/>
                  <a:moveTo>
                    <a:pt x="44" y="46"/>
                  </a:moveTo>
                  <a:lnTo>
                    <a:pt x="44" y="46"/>
                  </a:lnTo>
                  <a:lnTo>
                    <a:pt x="48" y="46"/>
                  </a:lnTo>
                  <a:lnTo>
                    <a:pt x="48" y="46"/>
                  </a:lnTo>
                  <a:lnTo>
                    <a:pt x="54" y="42"/>
                  </a:lnTo>
                  <a:lnTo>
                    <a:pt x="56" y="38"/>
                  </a:lnTo>
                  <a:lnTo>
                    <a:pt x="58" y="32"/>
                  </a:lnTo>
                  <a:lnTo>
                    <a:pt x="58" y="26"/>
                  </a:lnTo>
                  <a:lnTo>
                    <a:pt x="58" y="26"/>
                  </a:lnTo>
                  <a:lnTo>
                    <a:pt x="54" y="18"/>
                  </a:lnTo>
                  <a:lnTo>
                    <a:pt x="48" y="14"/>
                  </a:lnTo>
                  <a:lnTo>
                    <a:pt x="38" y="12"/>
                  </a:lnTo>
                  <a:lnTo>
                    <a:pt x="28" y="14"/>
                  </a:lnTo>
                  <a:lnTo>
                    <a:pt x="28" y="14"/>
                  </a:lnTo>
                  <a:lnTo>
                    <a:pt x="20" y="16"/>
                  </a:lnTo>
                  <a:lnTo>
                    <a:pt x="14" y="22"/>
                  </a:lnTo>
                  <a:lnTo>
                    <a:pt x="10" y="30"/>
                  </a:lnTo>
                  <a:lnTo>
                    <a:pt x="10" y="38"/>
                  </a:lnTo>
                  <a:lnTo>
                    <a:pt x="10" y="38"/>
                  </a:lnTo>
                  <a:lnTo>
                    <a:pt x="12" y="42"/>
                  </a:lnTo>
                  <a:lnTo>
                    <a:pt x="16" y="46"/>
                  </a:lnTo>
                  <a:lnTo>
                    <a:pt x="22" y="50"/>
                  </a:lnTo>
                  <a:lnTo>
                    <a:pt x="28" y="50"/>
                  </a:lnTo>
                  <a:lnTo>
                    <a:pt x="28" y="50"/>
                  </a:lnTo>
                  <a:lnTo>
                    <a:pt x="34" y="50"/>
                  </a:lnTo>
                  <a:lnTo>
                    <a:pt x="44"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2"/>
            <p:cNvSpPr>
              <a:spLocks/>
            </p:cNvSpPr>
            <p:nvPr/>
          </p:nvSpPr>
          <p:spPr bwMode="auto">
            <a:xfrm>
              <a:off x="4448" y="2151"/>
              <a:ext cx="80" cy="90"/>
            </a:xfrm>
            <a:custGeom>
              <a:avLst/>
              <a:gdLst>
                <a:gd name="T0" fmla="*/ 60 w 80"/>
                <a:gd name="T1" fmla="*/ 10 h 90"/>
                <a:gd name="T2" fmla="*/ 32 w 80"/>
                <a:gd name="T3" fmla="*/ 28 h 90"/>
                <a:gd name="T4" fmla="*/ 32 w 80"/>
                <a:gd name="T5" fmla="*/ 28 h 90"/>
                <a:gd name="T6" fmla="*/ 12 w 80"/>
                <a:gd name="T7" fmla="*/ 38 h 90"/>
                <a:gd name="T8" fmla="*/ 12 w 80"/>
                <a:gd name="T9" fmla="*/ 38 h 90"/>
                <a:gd name="T10" fmla="*/ 12 w 80"/>
                <a:gd name="T11" fmla="*/ 38 h 90"/>
                <a:gd name="T12" fmla="*/ 34 w 80"/>
                <a:gd name="T13" fmla="*/ 38 h 90"/>
                <a:gd name="T14" fmla="*/ 68 w 80"/>
                <a:gd name="T15" fmla="*/ 40 h 90"/>
                <a:gd name="T16" fmla="*/ 70 w 80"/>
                <a:gd name="T17" fmla="*/ 50 h 90"/>
                <a:gd name="T18" fmla="*/ 42 w 80"/>
                <a:gd name="T19" fmla="*/ 66 h 90"/>
                <a:gd name="T20" fmla="*/ 42 w 80"/>
                <a:gd name="T21" fmla="*/ 66 h 90"/>
                <a:gd name="T22" fmla="*/ 24 w 80"/>
                <a:gd name="T23" fmla="*/ 78 h 90"/>
                <a:gd name="T24" fmla="*/ 24 w 80"/>
                <a:gd name="T25" fmla="*/ 78 h 90"/>
                <a:gd name="T26" fmla="*/ 24 w 80"/>
                <a:gd name="T27" fmla="*/ 78 h 90"/>
                <a:gd name="T28" fmla="*/ 44 w 80"/>
                <a:gd name="T29" fmla="*/ 78 h 90"/>
                <a:gd name="T30" fmla="*/ 78 w 80"/>
                <a:gd name="T31" fmla="*/ 78 h 90"/>
                <a:gd name="T32" fmla="*/ 80 w 80"/>
                <a:gd name="T33" fmla="*/ 90 h 90"/>
                <a:gd name="T34" fmla="*/ 14 w 80"/>
                <a:gd name="T35" fmla="*/ 86 h 90"/>
                <a:gd name="T36" fmla="*/ 12 w 80"/>
                <a:gd name="T37" fmla="*/ 76 h 90"/>
                <a:gd name="T38" fmla="*/ 38 w 80"/>
                <a:gd name="T39" fmla="*/ 58 h 90"/>
                <a:gd name="T40" fmla="*/ 38 w 80"/>
                <a:gd name="T41" fmla="*/ 58 h 90"/>
                <a:gd name="T42" fmla="*/ 58 w 80"/>
                <a:gd name="T43" fmla="*/ 48 h 90"/>
                <a:gd name="T44" fmla="*/ 56 w 80"/>
                <a:gd name="T45" fmla="*/ 46 h 90"/>
                <a:gd name="T46" fmla="*/ 56 w 80"/>
                <a:gd name="T47" fmla="*/ 46 h 90"/>
                <a:gd name="T48" fmla="*/ 36 w 80"/>
                <a:gd name="T49" fmla="*/ 46 h 90"/>
                <a:gd name="T50" fmla="*/ 4 w 80"/>
                <a:gd name="T51" fmla="*/ 44 h 90"/>
                <a:gd name="T52" fmla="*/ 0 w 80"/>
                <a:gd name="T53" fmla="*/ 34 h 90"/>
                <a:gd name="T54" fmla="*/ 58 w 80"/>
                <a:gd name="T55" fmla="*/ 0 h 90"/>
                <a:gd name="T56" fmla="*/ 60 w 80"/>
                <a:gd name="T57"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90">
                  <a:moveTo>
                    <a:pt x="60" y="10"/>
                  </a:moveTo>
                  <a:lnTo>
                    <a:pt x="32" y="28"/>
                  </a:lnTo>
                  <a:lnTo>
                    <a:pt x="32" y="28"/>
                  </a:lnTo>
                  <a:lnTo>
                    <a:pt x="12" y="38"/>
                  </a:lnTo>
                  <a:lnTo>
                    <a:pt x="12" y="38"/>
                  </a:lnTo>
                  <a:lnTo>
                    <a:pt x="12" y="38"/>
                  </a:lnTo>
                  <a:lnTo>
                    <a:pt x="34" y="38"/>
                  </a:lnTo>
                  <a:lnTo>
                    <a:pt x="68" y="40"/>
                  </a:lnTo>
                  <a:lnTo>
                    <a:pt x="70" y="50"/>
                  </a:lnTo>
                  <a:lnTo>
                    <a:pt x="42" y="66"/>
                  </a:lnTo>
                  <a:lnTo>
                    <a:pt x="42" y="66"/>
                  </a:lnTo>
                  <a:lnTo>
                    <a:pt x="24" y="78"/>
                  </a:lnTo>
                  <a:lnTo>
                    <a:pt x="24" y="78"/>
                  </a:lnTo>
                  <a:lnTo>
                    <a:pt x="24" y="78"/>
                  </a:lnTo>
                  <a:lnTo>
                    <a:pt x="44" y="78"/>
                  </a:lnTo>
                  <a:lnTo>
                    <a:pt x="78" y="78"/>
                  </a:lnTo>
                  <a:lnTo>
                    <a:pt x="80" y="90"/>
                  </a:lnTo>
                  <a:lnTo>
                    <a:pt x="14" y="86"/>
                  </a:lnTo>
                  <a:lnTo>
                    <a:pt x="12" y="76"/>
                  </a:lnTo>
                  <a:lnTo>
                    <a:pt x="38" y="58"/>
                  </a:lnTo>
                  <a:lnTo>
                    <a:pt x="38" y="58"/>
                  </a:lnTo>
                  <a:lnTo>
                    <a:pt x="58" y="48"/>
                  </a:lnTo>
                  <a:lnTo>
                    <a:pt x="56" y="46"/>
                  </a:lnTo>
                  <a:lnTo>
                    <a:pt x="56" y="46"/>
                  </a:lnTo>
                  <a:lnTo>
                    <a:pt x="36" y="46"/>
                  </a:lnTo>
                  <a:lnTo>
                    <a:pt x="4" y="44"/>
                  </a:lnTo>
                  <a:lnTo>
                    <a:pt x="0" y="34"/>
                  </a:lnTo>
                  <a:lnTo>
                    <a:pt x="58" y="0"/>
                  </a:lnTo>
                  <a:lnTo>
                    <a:pt x="6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noEditPoints="1"/>
            </p:cNvSpPr>
            <p:nvPr/>
          </p:nvSpPr>
          <p:spPr bwMode="auto">
            <a:xfrm>
              <a:off x="4472" y="2251"/>
              <a:ext cx="68" cy="60"/>
            </a:xfrm>
            <a:custGeom>
              <a:avLst/>
              <a:gdLst>
                <a:gd name="T0" fmla="*/ 14 w 68"/>
                <a:gd name="T1" fmla="*/ 48 h 60"/>
                <a:gd name="T2" fmla="*/ 14 w 68"/>
                <a:gd name="T3" fmla="*/ 48 h 60"/>
                <a:gd name="T4" fmla="*/ 6 w 68"/>
                <a:gd name="T5" fmla="*/ 42 h 60"/>
                <a:gd name="T6" fmla="*/ 0 w 68"/>
                <a:gd name="T7" fmla="*/ 30 h 60"/>
                <a:gd name="T8" fmla="*/ 0 w 68"/>
                <a:gd name="T9" fmla="*/ 22 h 60"/>
                <a:gd name="T10" fmla="*/ 6 w 68"/>
                <a:gd name="T11" fmla="*/ 10 h 60"/>
                <a:gd name="T12" fmla="*/ 12 w 68"/>
                <a:gd name="T13" fmla="*/ 8 h 60"/>
                <a:gd name="T14" fmla="*/ 24 w 68"/>
                <a:gd name="T15" fmla="*/ 6 h 60"/>
                <a:gd name="T16" fmla="*/ 32 w 68"/>
                <a:gd name="T17" fmla="*/ 12 h 60"/>
                <a:gd name="T18" fmla="*/ 46 w 68"/>
                <a:gd name="T19" fmla="*/ 38 h 60"/>
                <a:gd name="T20" fmla="*/ 48 w 68"/>
                <a:gd name="T21" fmla="*/ 38 h 60"/>
                <a:gd name="T22" fmla="*/ 56 w 68"/>
                <a:gd name="T23" fmla="*/ 34 h 60"/>
                <a:gd name="T24" fmla="*/ 58 w 68"/>
                <a:gd name="T25" fmla="*/ 20 h 60"/>
                <a:gd name="T26" fmla="*/ 54 w 68"/>
                <a:gd name="T27" fmla="*/ 12 h 60"/>
                <a:gd name="T28" fmla="*/ 56 w 68"/>
                <a:gd name="T29" fmla="*/ 0 h 60"/>
                <a:gd name="T30" fmla="*/ 62 w 68"/>
                <a:gd name="T31" fmla="*/ 8 h 60"/>
                <a:gd name="T32" fmla="*/ 66 w 68"/>
                <a:gd name="T33" fmla="*/ 20 h 60"/>
                <a:gd name="T34" fmla="*/ 68 w 68"/>
                <a:gd name="T35" fmla="*/ 32 h 60"/>
                <a:gd name="T36" fmla="*/ 64 w 68"/>
                <a:gd name="T37" fmla="*/ 40 h 60"/>
                <a:gd name="T38" fmla="*/ 48 w 68"/>
                <a:gd name="T39" fmla="*/ 50 h 60"/>
                <a:gd name="T40" fmla="*/ 24 w 68"/>
                <a:gd name="T41" fmla="*/ 56 h 60"/>
                <a:gd name="T42" fmla="*/ 6 w 68"/>
                <a:gd name="T43" fmla="*/ 50 h 60"/>
                <a:gd name="T44" fmla="*/ 38 w 68"/>
                <a:gd name="T45" fmla="*/ 40 h 60"/>
                <a:gd name="T46" fmla="*/ 30 w 68"/>
                <a:gd name="T47" fmla="*/ 24 h 60"/>
                <a:gd name="T48" fmla="*/ 22 w 68"/>
                <a:gd name="T49" fmla="*/ 18 h 60"/>
                <a:gd name="T50" fmla="*/ 18 w 68"/>
                <a:gd name="T51" fmla="*/ 18 h 60"/>
                <a:gd name="T52" fmla="*/ 10 w 68"/>
                <a:gd name="T53" fmla="*/ 24 h 60"/>
                <a:gd name="T54" fmla="*/ 10 w 68"/>
                <a:gd name="T55" fmla="*/ 32 h 60"/>
                <a:gd name="T56" fmla="*/ 12 w 68"/>
                <a:gd name="T57" fmla="*/ 36 h 60"/>
                <a:gd name="T58" fmla="*/ 20 w 68"/>
                <a:gd name="T59" fmla="*/ 42 h 60"/>
                <a:gd name="T60" fmla="*/ 24 w 68"/>
                <a:gd name="T61" fmla="*/ 44 h 60"/>
                <a:gd name="T62" fmla="*/ 38 w 68"/>
                <a:gd name="T63"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 y="50"/>
                  </a:moveTo>
                  <a:lnTo>
                    <a:pt x="14" y="48"/>
                  </a:lnTo>
                  <a:lnTo>
                    <a:pt x="14" y="48"/>
                  </a:lnTo>
                  <a:lnTo>
                    <a:pt x="14" y="48"/>
                  </a:lnTo>
                  <a:lnTo>
                    <a:pt x="10" y="44"/>
                  </a:lnTo>
                  <a:lnTo>
                    <a:pt x="6" y="42"/>
                  </a:lnTo>
                  <a:lnTo>
                    <a:pt x="2" y="36"/>
                  </a:lnTo>
                  <a:lnTo>
                    <a:pt x="0" y="30"/>
                  </a:lnTo>
                  <a:lnTo>
                    <a:pt x="0" y="30"/>
                  </a:lnTo>
                  <a:lnTo>
                    <a:pt x="0" y="22"/>
                  </a:lnTo>
                  <a:lnTo>
                    <a:pt x="2" y="16"/>
                  </a:lnTo>
                  <a:lnTo>
                    <a:pt x="6" y="10"/>
                  </a:lnTo>
                  <a:lnTo>
                    <a:pt x="12" y="8"/>
                  </a:lnTo>
                  <a:lnTo>
                    <a:pt x="12" y="8"/>
                  </a:lnTo>
                  <a:lnTo>
                    <a:pt x="18" y="6"/>
                  </a:lnTo>
                  <a:lnTo>
                    <a:pt x="24" y="6"/>
                  </a:lnTo>
                  <a:lnTo>
                    <a:pt x="28" y="8"/>
                  </a:lnTo>
                  <a:lnTo>
                    <a:pt x="32" y="12"/>
                  </a:lnTo>
                  <a:lnTo>
                    <a:pt x="40" y="22"/>
                  </a:lnTo>
                  <a:lnTo>
                    <a:pt x="46" y="38"/>
                  </a:lnTo>
                  <a:lnTo>
                    <a:pt x="48" y="38"/>
                  </a:lnTo>
                  <a:lnTo>
                    <a:pt x="48" y="38"/>
                  </a:lnTo>
                  <a:lnTo>
                    <a:pt x="52" y="36"/>
                  </a:lnTo>
                  <a:lnTo>
                    <a:pt x="56" y="34"/>
                  </a:lnTo>
                  <a:lnTo>
                    <a:pt x="58" y="28"/>
                  </a:lnTo>
                  <a:lnTo>
                    <a:pt x="58" y="20"/>
                  </a:lnTo>
                  <a:lnTo>
                    <a:pt x="58" y="20"/>
                  </a:lnTo>
                  <a:lnTo>
                    <a:pt x="54" y="12"/>
                  </a:lnTo>
                  <a:lnTo>
                    <a:pt x="48" y="6"/>
                  </a:lnTo>
                  <a:lnTo>
                    <a:pt x="56" y="0"/>
                  </a:lnTo>
                  <a:lnTo>
                    <a:pt x="56" y="0"/>
                  </a:lnTo>
                  <a:lnTo>
                    <a:pt x="62" y="8"/>
                  </a:lnTo>
                  <a:lnTo>
                    <a:pt x="66" y="20"/>
                  </a:lnTo>
                  <a:lnTo>
                    <a:pt x="66" y="20"/>
                  </a:lnTo>
                  <a:lnTo>
                    <a:pt x="68" y="26"/>
                  </a:lnTo>
                  <a:lnTo>
                    <a:pt x="68" y="32"/>
                  </a:lnTo>
                  <a:lnTo>
                    <a:pt x="66" y="36"/>
                  </a:lnTo>
                  <a:lnTo>
                    <a:pt x="64" y="40"/>
                  </a:lnTo>
                  <a:lnTo>
                    <a:pt x="56" y="46"/>
                  </a:lnTo>
                  <a:lnTo>
                    <a:pt x="48" y="50"/>
                  </a:lnTo>
                  <a:lnTo>
                    <a:pt x="24" y="56"/>
                  </a:lnTo>
                  <a:lnTo>
                    <a:pt x="24" y="56"/>
                  </a:lnTo>
                  <a:lnTo>
                    <a:pt x="10" y="60"/>
                  </a:lnTo>
                  <a:lnTo>
                    <a:pt x="6" y="50"/>
                  </a:lnTo>
                  <a:close/>
                  <a:moveTo>
                    <a:pt x="38" y="40"/>
                  </a:moveTo>
                  <a:lnTo>
                    <a:pt x="38" y="40"/>
                  </a:lnTo>
                  <a:lnTo>
                    <a:pt x="36" y="32"/>
                  </a:lnTo>
                  <a:lnTo>
                    <a:pt x="30" y="24"/>
                  </a:lnTo>
                  <a:lnTo>
                    <a:pt x="26" y="18"/>
                  </a:lnTo>
                  <a:lnTo>
                    <a:pt x="22" y="18"/>
                  </a:lnTo>
                  <a:lnTo>
                    <a:pt x="18" y="18"/>
                  </a:lnTo>
                  <a:lnTo>
                    <a:pt x="18" y="18"/>
                  </a:lnTo>
                  <a:lnTo>
                    <a:pt x="12" y="20"/>
                  </a:lnTo>
                  <a:lnTo>
                    <a:pt x="10" y="24"/>
                  </a:lnTo>
                  <a:lnTo>
                    <a:pt x="8" y="28"/>
                  </a:lnTo>
                  <a:lnTo>
                    <a:pt x="10" y="32"/>
                  </a:lnTo>
                  <a:lnTo>
                    <a:pt x="10" y="32"/>
                  </a:lnTo>
                  <a:lnTo>
                    <a:pt x="12" y="36"/>
                  </a:lnTo>
                  <a:lnTo>
                    <a:pt x="16" y="40"/>
                  </a:lnTo>
                  <a:lnTo>
                    <a:pt x="20" y="42"/>
                  </a:lnTo>
                  <a:lnTo>
                    <a:pt x="24" y="44"/>
                  </a:lnTo>
                  <a:lnTo>
                    <a:pt x="24" y="44"/>
                  </a:lnTo>
                  <a:lnTo>
                    <a:pt x="28" y="44"/>
                  </a:lnTo>
                  <a:lnTo>
                    <a:pt x="3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4486" y="2313"/>
              <a:ext cx="72" cy="32"/>
            </a:xfrm>
            <a:custGeom>
              <a:avLst/>
              <a:gdLst>
                <a:gd name="T0" fmla="*/ 42 w 72"/>
                <a:gd name="T1" fmla="*/ 4 h 32"/>
                <a:gd name="T2" fmla="*/ 42 w 72"/>
                <a:gd name="T3" fmla="*/ 4 h 32"/>
                <a:gd name="T4" fmla="*/ 62 w 72"/>
                <a:gd name="T5" fmla="*/ 0 h 32"/>
                <a:gd name="T6" fmla="*/ 64 w 72"/>
                <a:gd name="T7" fmla="*/ 10 h 32"/>
                <a:gd name="T8" fmla="*/ 52 w 72"/>
                <a:gd name="T9" fmla="*/ 12 h 32"/>
                <a:gd name="T10" fmla="*/ 52 w 72"/>
                <a:gd name="T11" fmla="*/ 14 h 32"/>
                <a:gd name="T12" fmla="*/ 52 w 72"/>
                <a:gd name="T13" fmla="*/ 14 h 32"/>
                <a:gd name="T14" fmla="*/ 58 w 72"/>
                <a:gd name="T15" fmla="*/ 14 h 32"/>
                <a:gd name="T16" fmla="*/ 64 w 72"/>
                <a:gd name="T17" fmla="*/ 18 h 32"/>
                <a:gd name="T18" fmla="*/ 68 w 72"/>
                <a:gd name="T19" fmla="*/ 22 h 32"/>
                <a:gd name="T20" fmla="*/ 70 w 72"/>
                <a:gd name="T21" fmla="*/ 26 h 32"/>
                <a:gd name="T22" fmla="*/ 70 w 72"/>
                <a:gd name="T23" fmla="*/ 26 h 32"/>
                <a:gd name="T24" fmla="*/ 72 w 72"/>
                <a:gd name="T25" fmla="*/ 30 h 32"/>
                <a:gd name="T26" fmla="*/ 60 w 72"/>
                <a:gd name="T27" fmla="*/ 32 h 32"/>
                <a:gd name="T28" fmla="*/ 60 w 72"/>
                <a:gd name="T29" fmla="*/ 32 h 32"/>
                <a:gd name="T30" fmla="*/ 60 w 72"/>
                <a:gd name="T31" fmla="*/ 28 h 32"/>
                <a:gd name="T32" fmla="*/ 60 w 72"/>
                <a:gd name="T33" fmla="*/ 28 h 32"/>
                <a:gd name="T34" fmla="*/ 58 w 72"/>
                <a:gd name="T35" fmla="*/ 24 h 32"/>
                <a:gd name="T36" fmla="*/ 54 w 72"/>
                <a:gd name="T37" fmla="*/ 20 h 32"/>
                <a:gd name="T38" fmla="*/ 48 w 72"/>
                <a:gd name="T39" fmla="*/ 18 h 32"/>
                <a:gd name="T40" fmla="*/ 42 w 72"/>
                <a:gd name="T41" fmla="*/ 18 h 32"/>
                <a:gd name="T42" fmla="*/ 42 w 72"/>
                <a:gd name="T43" fmla="*/ 18 h 32"/>
                <a:gd name="T44" fmla="*/ 36 w 72"/>
                <a:gd name="T45" fmla="*/ 18 h 32"/>
                <a:gd name="T46" fmla="*/ 2 w 72"/>
                <a:gd name="T47" fmla="*/ 28 h 32"/>
                <a:gd name="T48" fmla="*/ 0 w 72"/>
                <a:gd name="T49" fmla="*/ 16 h 32"/>
                <a:gd name="T50" fmla="*/ 42 w 72"/>
                <a:gd name="T51"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32">
                  <a:moveTo>
                    <a:pt x="42" y="4"/>
                  </a:moveTo>
                  <a:lnTo>
                    <a:pt x="42" y="4"/>
                  </a:lnTo>
                  <a:lnTo>
                    <a:pt x="62" y="0"/>
                  </a:lnTo>
                  <a:lnTo>
                    <a:pt x="64" y="10"/>
                  </a:lnTo>
                  <a:lnTo>
                    <a:pt x="52" y="12"/>
                  </a:lnTo>
                  <a:lnTo>
                    <a:pt x="52" y="14"/>
                  </a:lnTo>
                  <a:lnTo>
                    <a:pt x="52" y="14"/>
                  </a:lnTo>
                  <a:lnTo>
                    <a:pt x="58" y="14"/>
                  </a:lnTo>
                  <a:lnTo>
                    <a:pt x="64" y="18"/>
                  </a:lnTo>
                  <a:lnTo>
                    <a:pt x="68" y="22"/>
                  </a:lnTo>
                  <a:lnTo>
                    <a:pt x="70" y="26"/>
                  </a:lnTo>
                  <a:lnTo>
                    <a:pt x="70" y="26"/>
                  </a:lnTo>
                  <a:lnTo>
                    <a:pt x="72" y="30"/>
                  </a:lnTo>
                  <a:lnTo>
                    <a:pt x="60" y="32"/>
                  </a:lnTo>
                  <a:lnTo>
                    <a:pt x="60" y="32"/>
                  </a:lnTo>
                  <a:lnTo>
                    <a:pt x="60" y="28"/>
                  </a:lnTo>
                  <a:lnTo>
                    <a:pt x="60" y="28"/>
                  </a:lnTo>
                  <a:lnTo>
                    <a:pt x="58" y="24"/>
                  </a:lnTo>
                  <a:lnTo>
                    <a:pt x="54" y="20"/>
                  </a:lnTo>
                  <a:lnTo>
                    <a:pt x="48" y="18"/>
                  </a:lnTo>
                  <a:lnTo>
                    <a:pt x="42" y="18"/>
                  </a:lnTo>
                  <a:lnTo>
                    <a:pt x="42" y="18"/>
                  </a:lnTo>
                  <a:lnTo>
                    <a:pt x="36" y="18"/>
                  </a:lnTo>
                  <a:lnTo>
                    <a:pt x="2" y="28"/>
                  </a:lnTo>
                  <a:lnTo>
                    <a:pt x="0" y="16"/>
                  </a:ln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5"/>
            <p:cNvSpPr>
              <a:spLocks noEditPoints="1"/>
            </p:cNvSpPr>
            <p:nvPr/>
          </p:nvSpPr>
          <p:spPr bwMode="auto">
            <a:xfrm>
              <a:off x="4502" y="2355"/>
              <a:ext cx="66" cy="60"/>
            </a:xfrm>
            <a:custGeom>
              <a:avLst/>
              <a:gdLst>
                <a:gd name="T0" fmla="*/ 26 w 66"/>
                <a:gd name="T1" fmla="*/ 14 h 60"/>
                <a:gd name="T2" fmla="*/ 26 w 66"/>
                <a:gd name="T3" fmla="*/ 14 h 60"/>
                <a:gd name="T4" fmla="*/ 16 w 66"/>
                <a:gd name="T5" fmla="*/ 18 h 60"/>
                <a:gd name="T6" fmla="*/ 10 w 66"/>
                <a:gd name="T7" fmla="*/ 24 h 60"/>
                <a:gd name="T8" fmla="*/ 8 w 66"/>
                <a:gd name="T9" fmla="*/ 32 h 60"/>
                <a:gd name="T10" fmla="*/ 10 w 66"/>
                <a:gd name="T11" fmla="*/ 40 h 60"/>
                <a:gd name="T12" fmla="*/ 10 w 66"/>
                <a:gd name="T13" fmla="*/ 40 h 60"/>
                <a:gd name="T14" fmla="*/ 12 w 66"/>
                <a:gd name="T15" fmla="*/ 50 h 60"/>
                <a:gd name="T16" fmla="*/ 18 w 66"/>
                <a:gd name="T17" fmla="*/ 56 h 60"/>
                <a:gd name="T18" fmla="*/ 10 w 66"/>
                <a:gd name="T19" fmla="*/ 60 h 60"/>
                <a:gd name="T20" fmla="*/ 10 w 66"/>
                <a:gd name="T21" fmla="*/ 60 h 60"/>
                <a:gd name="T22" fmla="*/ 4 w 66"/>
                <a:gd name="T23" fmla="*/ 54 h 60"/>
                <a:gd name="T24" fmla="*/ 0 w 66"/>
                <a:gd name="T25" fmla="*/ 40 h 60"/>
                <a:gd name="T26" fmla="*/ 0 w 66"/>
                <a:gd name="T27" fmla="*/ 40 h 60"/>
                <a:gd name="T28" fmla="*/ 0 w 66"/>
                <a:gd name="T29" fmla="*/ 34 h 60"/>
                <a:gd name="T30" fmla="*/ 0 w 66"/>
                <a:gd name="T31" fmla="*/ 28 h 60"/>
                <a:gd name="T32" fmla="*/ 0 w 66"/>
                <a:gd name="T33" fmla="*/ 22 h 60"/>
                <a:gd name="T34" fmla="*/ 2 w 66"/>
                <a:gd name="T35" fmla="*/ 16 h 60"/>
                <a:gd name="T36" fmla="*/ 6 w 66"/>
                <a:gd name="T37" fmla="*/ 12 h 60"/>
                <a:gd name="T38" fmla="*/ 12 w 66"/>
                <a:gd name="T39" fmla="*/ 8 h 60"/>
                <a:gd name="T40" fmla="*/ 24 w 66"/>
                <a:gd name="T41" fmla="*/ 2 h 60"/>
                <a:gd name="T42" fmla="*/ 24 w 66"/>
                <a:gd name="T43" fmla="*/ 2 h 60"/>
                <a:gd name="T44" fmla="*/ 38 w 66"/>
                <a:gd name="T45" fmla="*/ 0 h 60"/>
                <a:gd name="T46" fmla="*/ 50 w 66"/>
                <a:gd name="T47" fmla="*/ 4 h 60"/>
                <a:gd name="T48" fmla="*/ 54 w 66"/>
                <a:gd name="T49" fmla="*/ 6 h 60"/>
                <a:gd name="T50" fmla="*/ 58 w 66"/>
                <a:gd name="T51" fmla="*/ 12 h 60"/>
                <a:gd name="T52" fmla="*/ 62 w 66"/>
                <a:gd name="T53" fmla="*/ 16 h 60"/>
                <a:gd name="T54" fmla="*/ 64 w 66"/>
                <a:gd name="T55" fmla="*/ 22 h 60"/>
                <a:gd name="T56" fmla="*/ 64 w 66"/>
                <a:gd name="T57" fmla="*/ 22 h 60"/>
                <a:gd name="T58" fmla="*/ 66 w 66"/>
                <a:gd name="T59" fmla="*/ 30 h 60"/>
                <a:gd name="T60" fmla="*/ 64 w 66"/>
                <a:gd name="T61" fmla="*/ 36 h 60"/>
                <a:gd name="T62" fmla="*/ 62 w 66"/>
                <a:gd name="T63" fmla="*/ 42 h 60"/>
                <a:gd name="T64" fmla="*/ 60 w 66"/>
                <a:gd name="T65" fmla="*/ 46 h 60"/>
                <a:gd name="T66" fmla="*/ 52 w 66"/>
                <a:gd name="T67" fmla="*/ 52 h 60"/>
                <a:gd name="T68" fmla="*/ 42 w 66"/>
                <a:gd name="T69" fmla="*/ 56 h 60"/>
                <a:gd name="T70" fmla="*/ 42 w 66"/>
                <a:gd name="T71" fmla="*/ 56 h 60"/>
                <a:gd name="T72" fmla="*/ 36 w 66"/>
                <a:gd name="T73" fmla="*/ 56 h 60"/>
                <a:gd name="T74" fmla="*/ 26 w 66"/>
                <a:gd name="T75" fmla="*/ 14 h 60"/>
                <a:gd name="T76" fmla="*/ 42 w 66"/>
                <a:gd name="T77" fmla="*/ 44 h 60"/>
                <a:gd name="T78" fmla="*/ 42 w 66"/>
                <a:gd name="T79" fmla="*/ 44 h 60"/>
                <a:gd name="T80" fmla="*/ 48 w 66"/>
                <a:gd name="T81" fmla="*/ 42 h 60"/>
                <a:gd name="T82" fmla="*/ 54 w 66"/>
                <a:gd name="T83" fmla="*/ 38 h 60"/>
                <a:gd name="T84" fmla="*/ 56 w 66"/>
                <a:gd name="T85" fmla="*/ 32 h 60"/>
                <a:gd name="T86" fmla="*/ 56 w 66"/>
                <a:gd name="T87" fmla="*/ 24 h 60"/>
                <a:gd name="T88" fmla="*/ 56 w 66"/>
                <a:gd name="T89" fmla="*/ 24 h 60"/>
                <a:gd name="T90" fmla="*/ 52 w 66"/>
                <a:gd name="T91" fmla="*/ 16 h 60"/>
                <a:gd name="T92" fmla="*/ 46 w 66"/>
                <a:gd name="T93" fmla="*/ 12 h 60"/>
                <a:gd name="T94" fmla="*/ 40 w 66"/>
                <a:gd name="T95" fmla="*/ 12 h 60"/>
                <a:gd name="T96" fmla="*/ 34 w 66"/>
                <a:gd name="T97" fmla="*/ 12 h 60"/>
                <a:gd name="T98" fmla="*/ 42 w 66"/>
                <a:gd name="T9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 h="60">
                  <a:moveTo>
                    <a:pt x="26" y="14"/>
                  </a:moveTo>
                  <a:lnTo>
                    <a:pt x="26" y="14"/>
                  </a:lnTo>
                  <a:lnTo>
                    <a:pt x="16" y="18"/>
                  </a:lnTo>
                  <a:lnTo>
                    <a:pt x="10" y="24"/>
                  </a:lnTo>
                  <a:lnTo>
                    <a:pt x="8" y="32"/>
                  </a:lnTo>
                  <a:lnTo>
                    <a:pt x="10" y="40"/>
                  </a:lnTo>
                  <a:lnTo>
                    <a:pt x="10" y="40"/>
                  </a:lnTo>
                  <a:lnTo>
                    <a:pt x="12" y="50"/>
                  </a:lnTo>
                  <a:lnTo>
                    <a:pt x="18" y="56"/>
                  </a:lnTo>
                  <a:lnTo>
                    <a:pt x="10" y="60"/>
                  </a:lnTo>
                  <a:lnTo>
                    <a:pt x="10" y="60"/>
                  </a:lnTo>
                  <a:lnTo>
                    <a:pt x="4" y="54"/>
                  </a:lnTo>
                  <a:lnTo>
                    <a:pt x="0" y="40"/>
                  </a:lnTo>
                  <a:lnTo>
                    <a:pt x="0" y="40"/>
                  </a:lnTo>
                  <a:lnTo>
                    <a:pt x="0" y="34"/>
                  </a:lnTo>
                  <a:lnTo>
                    <a:pt x="0" y="28"/>
                  </a:lnTo>
                  <a:lnTo>
                    <a:pt x="0" y="22"/>
                  </a:lnTo>
                  <a:lnTo>
                    <a:pt x="2" y="16"/>
                  </a:lnTo>
                  <a:lnTo>
                    <a:pt x="6" y="12"/>
                  </a:lnTo>
                  <a:lnTo>
                    <a:pt x="12" y="8"/>
                  </a:lnTo>
                  <a:lnTo>
                    <a:pt x="24" y="2"/>
                  </a:lnTo>
                  <a:lnTo>
                    <a:pt x="24" y="2"/>
                  </a:lnTo>
                  <a:lnTo>
                    <a:pt x="38" y="0"/>
                  </a:lnTo>
                  <a:lnTo>
                    <a:pt x="50" y="4"/>
                  </a:lnTo>
                  <a:lnTo>
                    <a:pt x="54" y="6"/>
                  </a:lnTo>
                  <a:lnTo>
                    <a:pt x="58" y="12"/>
                  </a:lnTo>
                  <a:lnTo>
                    <a:pt x="62" y="16"/>
                  </a:lnTo>
                  <a:lnTo>
                    <a:pt x="64" y="22"/>
                  </a:lnTo>
                  <a:lnTo>
                    <a:pt x="64" y="22"/>
                  </a:lnTo>
                  <a:lnTo>
                    <a:pt x="66" y="30"/>
                  </a:lnTo>
                  <a:lnTo>
                    <a:pt x="64" y="36"/>
                  </a:lnTo>
                  <a:lnTo>
                    <a:pt x="62" y="42"/>
                  </a:lnTo>
                  <a:lnTo>
                    <a:pt x="60" y="46"/>
                  </a:lnTo>
                  <a:lnTo>
                    <a:pt x="52" y="52"/>
                  </a:lnTo>
                  <a:lnTo>
                    <a:pt x="42" y="56"/>
                  </a:lnTo>
                  <a:lnTo>
                    <a:pt x="42" y="56"/>
                  </a:lnTo>
                  <a:lnTo>
                    <a:pt x="36" y="56"/>
                  </a:lnTo>
                  <a:lnTo>
                    <a:pt x="26" y="14"/>
                  </a:lnTo>
                  <a:close/>
                  <a:moveTo>
                    <a:pt x="42" y="44"/>
                  </a:moveTo>
                  <a:lnTo>
                    <a:pt x="42" y="44"/>
                  </a:lnTo>
                  <a:lnTo>
                    <a:pt x="48" y="42"/>
                  </a:lnTo>
                  <a:lnTo>
                    <a:pt x="54" y="38"/>
                  </a:lnTo>
                  <a:lnTo>
                    <a:pt x="56" y="32"/>
                  </a:lnTo>
                  <a:lnTo>
                    <a:pt x="56" y="24"/>
                  </a:lnTo>
                  <a:lnTo>
                    <a:pt x="56" y="24"/>
                  </a:lnTo>
                  <a:lnTo>
                    <a:pt x="52" y="16"/>
                  </a:lnTo>
                  <a:lnTo>
                    <a:pt x="46" y="12"/>
                  </a:lnTo>
                  <a:lnTo>
                    <a:pt x="40" y="12"/>
                  </a:lnTo>
                  <a:lnTo>
                    <a:pt x="34" y="12"/>
                  </a:lnTo>
                  <a:lnTo>
                    <a:pt x="42"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6"/>
            <p:cNvSpPr>
              <a:spLocks noEditPoints="1"/>
            </p:cNvSpPr>
            <p:nvPr/>
          </p:nvSpPr>
          <p:spPr bwMode="auto">
            <a:xfrm>
              <a:off x="3696" y="2123"/>
              <a:ext cx="74" cy="90"/>
            </a:xfrm>
            <a:custGeom>
              <a:avLst/>
              <a:gdLst>
                <a:gd name="T0" fmla="*/ 0 w 74"/>
                <a:gd name="T1" fmla="*/ 2 h 90"/>
                <a:gd name="T2" fmla="*/ 0 w 74"/>
                <a:gd name="T3" fmla="*/ 2 h 90"/>
                <a:gd name="T4" fmla="*/ 26 w 74"/>
                <a:gd name="T5" fmla="*/ 0 h 90"/>
                <a:gd name="T6" fmla="*/ 26 w 74"/>
                <a:gd name="T7" fmla="*/ 0 h 90"/>
                <a:gd name="T8" fmla="*/ 36 w 74"/>
                <a:gd name="T9" fmla="*/ 0 h 90"/>
                <a:gd name="T10" fmla="*/ 46 w 74"/>
                <a:gd name="T11" fmla="*/ 2 h 90"/>
                <a:gd name="T12" fmla="*/ 54 w 74"/>
                <a:gd name="T13" fmla="*/ 6 h 90"/>
                <a:gd name="T14" fmla="*/ 62 w 74"/>
                <a:gd name="T15" fmla="*/ 10 h 90"/>
                <a:gd name="T16" fmla="*/ 62 w 74"/>
                <a:gd name="T17" fmla="*/ 10 h 90"/>
                <a:gd name="T18" fmla="*/ 66 w 74"/>
                <a:gd name="T19" fmla="*/ 16 h 90"/>
                <a:gd name="T20" fmla="*/ 70 w 74"/>
                <a:gd name="T21" fmla="*/ 24 h 90"/>
                <a:gd name="T22" fmla="*/ 72 w 74"/>
                <a:gd name="T23" fmla="*/ 32 h 90"/>
                <a:gd name="T24" fmla="*/ 74 w 74"/>
                <a:gd name="T25" fmla="*/ 42 h 90"/>
                <a:gd name="T26" fmla="*/ 74 w 74"/>
                <a:gd name="T27" fmla="*/ 42 h 90"/>
                <a:gd name="T28" fmla="*/ 72 w 74"/>
                <a:gd name="T29" fmla="*/ 52 h 90"/>
                <a:gd name="T30" fmla="*/ 70 w 74"/>
                <a:gd name="T31" fmla="*/ 62 h 90"/>
                <a:gd name="T32" fmla="*/ 66 w 74"/>
                <a:gd name="T33" fmla="*/ 70 h 90"/>
                <a:gd name="T34" fmla="*/ 60 w 74"/>
                <a:gd name="T35" fmla="*/ 78 h 90"/>
                <a:gd name="T36" fmla="*/ 60 w 74"/>
                <a:gd name="T37" fmla="*/ 78 h 90"/>
                <a:gd name="T38" fmla="*/ 54 w 74"/>
                <a:gd name="T39" fmla="*/ 82 h 90"/>
                <a:gd name="T40" fmla="*/ 44 w 74"/>
                <a:gd name="T41" fmla="*/ 86 h 90"/>
                <a:gd name="T42" fmla="*/ 34 w 74"/>
                <a:gd name="T43" fmla="*/ 90 h 90"/>
                <a:gd name="T44" fmla="*/ 22 w 74"/>
                <a:gd name="T45" fmla="*/ 90 h 90"/>
                <a:gd name="T46" fmla="*/ 22 w 74"/>
                <a:gd name="T47" fmla="*/ 90 h 90"/>
                <a:gd name="T48" fmla="*/ 0 w 74"/>
                <a:gd name="T49" fmla="*/ 88 h 90"/>
                <a:gd name="T50" fmla="*/ 0 w 74"/>
                <a:gd name="T51" fmla="*/ 2 h 90"/>
                <a:gd name="T52" fmla="*/ 12 w 74"/>
                <a:gd name="T53" fmla="*/ 80 h 90"/>
                <a:gd name="T54" fmla="*/ 12 w 74"/>
                <a:gd name="T55" fmla="*/ 80 h 90"/>
                <a:gd name="T56" fmla="*/ 24 w 74"/>
                <a:gd name="T57" fmla="*/ 80 h 90"/>
                <a:gd name="T58" fmla="*/ 24 w 74"/>
                <a:gd name="T59" fmla="*/ 80 h 90"/>
                <a:gd name="T60" fmla="*/ 32 w 74"/>
                <a:gd name="T61" fmla="*/ 80 h 90"/>
                <a:gd name="T62" fmla="*/ 40 w 74"/>
                <a:gd name="T63" fmla="*/ 78 h 90"/>
                <a:gd name="T64" fmla="*/ 46 w 74"/>
                <a:gd name="T65" fmla="*/ 76 h 90"/>
                <a:gd name="T66" fmla="*/ 52 w 74"/>
                <a:gd name="T67" fmla="*/ 70 h 90"/>
                <a:gd name="T68" fmla="*/ 56 w 74"/>
                <a:gd name="T69" fmla="*/ 66 h 90"/>
                <a:gd name="T70" fmla="*/ 60 w 74"/>
                <a:gd name="T71" fmla="*/ 58 h 90"/>
                <a:gd name="T72" fmla="*/ 62 w 74"/>
                <a:gd name="T73" fmla="*/ 52 h 90"/>
                <a:gd name="T74" fmla="*/ 62 w 74"/>
                <a:gd name="T75" fmla="*/ 42 h 90"/>
                <a:gd name="T76" fmla="*/ 62 w 74"/>
                <a:gd name="T77" fmla="*/ 42 h 90"/>
                <a:gd name="T78" fmla="*/ 62 w 74"/>
                <a:gd name="T79" fmla="*/ 36 h 90"/>
                <a:gd name="T80" fmla="*/ 60 w 74"/>
                <a:gd name="T81" fmla="*/ 28 h 90"/>
                <a:gd name="T82" fmla="*/ 56 w 74"/>
                <a:gd name="T83" fmla="*/ 22 h 90"/>
                <a:gd name="T84" fmla="*/ 52 w 74"/>
                <a:gd name="T85" fmla="*/ 18 h 90"/>
                <a:gd name="T86" fmla="*/ 48 w 74"/>
                <a:gd name="T87" fmla="*/ 14 h 90"/>
                <a:gd name="T88" fmla="*/ 42 w 74"/>
                <a:gd name="T89" fmla="*/ 10 h 90"/>
                <a:gd name="T90" fmla="*/ 34 w 74"/>
                <a:gd name="T91" fmla="*/ 10 h 90"/>
                <a:gd name="T92" fmla="*/ 26 w 74"/>
                <a:gd name="T93" fmla="*/ 8 h 90"/>
                <a:gd name="T94" fmla="*/ 26 w 74"/>
                <a:gd name="T95" fmla="*/ 8 h 90"/>
                <a:gd name="T96" fmla="*/ 12 w 74"/>
                <a:gd name="T97" fmla="*/ 10 h 90"/>
                <a:gd name="T98" fmla="*/ 12 w 74"/>
                <a:gd name="T99"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 h="90">
                  <a:moveTo>
                    <a:pt x="0" y="2"/>
                  </a:moveTo>
                  <a:lnTo>
                    <a:pt x="0" y="2"/>
                  </a:lnTo>
                  <a:lnTo>
                    <a:pt x="26" y="0"/>
                  </a:lnTo>
                  <a:lnTo>
                    <a:pt x="26" y="0"/>
                  </a:lnTo>
                  <a:lnTo>
                    <a:pt x="36" y="0"/>
                  </a:lnTo>
                  <a:lnTo>
                    <a:pt x="46" y="2"/>
                  </a:lnTo>
                  <a:lnTo>
                    <a:pt x="54" y="6"/>
                  </a:lnTo>
                  <a:lnTo>
                    <a:pt x="62" y="10"/>
                  </a:lnTo>
                  <a:lnTo>
                    <a:pt x="62" y="10"/>
                  </a:lnTo>
                  <a:lnTo>
                    <a:pt x="66" y="16"/>
                  </a:lnTo>
                  <a:lnTo>
                    <a:pt x="70" y="24"/>
                  </a:lnTo>
                  <a:lnTo>
                    <a:pt x="72" y="32"/>
                  </a:lnTo>
                  <a:lnTo>
                    <a:pt x="74" y="42"/>
                  </a:lnTo>
                  <a:lnTo>
                    <a:pt x="74" y="42"/>
                  </a:lnTo>
                  <a:lnTo>
                    <a:pt x="72" y="52"/>
                  </a:lnTo>
                  <a:lnTo>
                    <a:pt x="70" y="62"/>
                  </a:lnTo>
                  <a:lnTo>
                    <a:pt x="66" y="70"/>
                  </a:lnTo>
                  <a:lnTo>
                    <a:pt x="60" y="78"/>
                  </a:lnTo>
                  <a:lnTo>
                    <a:pt x="60" y="78"/>
                  </a:lnTo>
                  <a:lnTo>
                    <a:pt x="54" y="82"/>
                  </a:lnTo>
                  <a:lnTo>
                    <a:pt x="44" y="86"/>
                  </a:lnTo>
                  <a:lnTo>
                    <a:pt x="34" y="90"/>
                  </a:lnTo>
                  <a:lnTo>
                    <a:pt x="22" y="90"/>
                  </a:lnTo>
                  <a:lnTo>
                    <a:pt x="22" y="90"/>
                  </a:lnTo>
                  <a:lnTo>
                    <a:pt x="0" y="88"/>
                  </a:lnTo>
                  <a:lnTo>
                    <a:pt x="0" y="2"/>
                  </a:lnTo>
                  <a:close/>
                  <a:moveTo>
                    <a:pt x="12" y="80"/>
                  </a:moveTo>
                  <a:lnTo>
                    <a:pt x="12" y="80"/>
                  </a:lnTo>
                  <a:lnTo>
                    <a:pt x="24" y="80"/>
                  </a:lnTo>
                  <a:lnTo>
                    <a:pt x="24" y="80"/>
                  </a:lnTo>
                  <a:lnTo>
                    <a:pt x="32" y="80"/>
                  </a:lnTo>
                  <a:lnTo>
                    <a:pt x="40" y="78"/>
                  </a:lnTo>
                  <a:lnTo>
                    <a:pt x="46" y="76"/>
                  </a:lnTo>
                  <a:lnTo>
                    <a:pt x="52" y="70"/>
                  </a:lnTo>
                  <a:lnTo>
                    <a:pt x="56" y="66"/>
                  </a:lnTo>
                  <a:lnTo>
                    <a:pt x="60" y="58"/>
                  </a:lnTo>
                  <a:lnTo>
                    <a:pt x="62" y="52"/>
                  </a:lnTo>
                  <a:lnTo>
                    <a:pt x="62" y="42"/>
                  </a:lnTo>
                  <a:lnTo>
                    <a:pt x="62" y="42"/>
                  </a:lnTo>
                  <a:lnTo>
                    <a:pt x="62" y="36"/>
                  </a:lnTo>
                  <a:lnTo>
                    <a:pt x="60" y="28"/>
                  </a:lnTo>
                  <a:lnTo>
                    <a:pt x="56" y="22"/>
                  </a:lnTo>
                  <a:lnTo>
                    <a:pt x="52" y="18"/>
                  </a:lnTo>
                  <a:lnTo>
                    <a:pt x="48" y="14"/>
                  </a:lnTo>
                  <a:lnTo>
                    <a:pt x="42" y="10"/>
                  </a:lnTo>
                  <a:lnTo>
                    <a:pt x="34" y="10"/>
                  </a:lnTo>
                  <a:lnTo>
                    <a:pt x="26" y="8"/>
                  </a:lnTo>
                  <a:lnTo>
                    <a:pt x="26" y="8"/>
                  </a:lnTo>
                  <a:lnTo>
                    <a:pt x="12" y="10"/>
                  </a:lnTo>
                  <a:lnTo>
                    <a:pt x="12"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p:cNvSpPr>
            <p:nvPr/>
          </p:nvSpPr>
          <p:spPr bwMode="auto">
            <a:xfrm>
              <a:off x="3784" y="2123"/>
              <a:ext cx="68" cy="90"/>
            </a:xfrm>
            <a:custGeom>
              <a:avLst/>
              <a:gdLst>
                <a:gd name="T0" fmla="*/ 12 w 68"/>
                <a:gd name="T1" fmla="*/ 0 h 90"/>
                <a:gd name="T2" fmla="*/ 12 w 68"/>
                <a:gd name="T3" fmla="*/ 38 h 90"/>
                <a:gd name="T4" fmla="*/ 56 w 68"/>
                <a:gd name="T5" fmla="*/ 38 h 90"/>
                <a:gd name="T6" fmla="*/ 56 w 68"/>
                <a:gd name="T7" fmla="*/ 0 h 90"/>
                <a:gd name="T8" fmla="*/ 68 w 68"/>
                <a:gd name="T9" fmla="*/ 0 h 90"/>
                <a:gd name="T10" fmla="*/ 68 w 68"/>
                <a:gd name="T11" fmla="*/ 90 h 90"/>
                <a:gd name="T12" fmla="*/ 56 w 68"/>
                <a:gd name="T13" fmla="*/ 90 h 90"/>
                <a:gd name="T14" fmla="*/ 56 w 68"/>
                <a:gd name="T15" fmla="*/ 48 h 90"/>
                <a:gd name="T16" fmla="*/ 12 w 68"/>
                <a:gd name="T17" fmla="*/ 48 h 90"/>
                <a:gd name="T18" fmla="*/ 12 w 68"/>
                <a:gd name="T19" fmla="*/ 90 h 90"/>
                <a:gd name="T20" fmla="*/ 0 w 68"/>
                <a:gd name="T21" fmla="*/ 90 h 90"/>
                <a:gd name="T22" fmla="*/ 0 w 68"/>
                <a:gd name="T23" fmla="*/ 0 h 90"/>
                <a:gd name="T24" fmla="*/ 12 w 68"/>
                <a:gd name="T2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90">
                  <a:moveTo>
                    <a:pt x="12" y="0"/>
                  </a:moveTo>
                  <a:lnTo>
                    <a:pt x="12" y="38"/>
                  </a:lnTo>
                  <a:lnTo>
                    <a:pt x="56" y="38"/>
                  </a:lnTo>
                  <a:lnTo>
                    <a:pt x="56" y="0"/>
                  </a:lnTo>
                  <a:lnTo>
                    <a:pt x="68" y="0"/>
                  </a:lnTo>
                  <a:lnTo>
                    <a:pt x="68" y="90"/>
                  </a:lnTo>
                  <a:lnTo>
                    <a:pt x="56" y="90"/>
                  </a:lnTo>
                  <a:lnTo>
                    <a:pt x="56" y="48"/>
                  </a:lnTo>
                  <a:lnTo>
                    <a:pt x="12" y="48"/>
                  </a:lnTo>
                  <a:lnTo>
                    <a:pt x="12" y="90"/>
                  </a:lnTo>
                  <a:lnTo>
                    <a:pt x="0" y="90"/>
                  </a:lnTo>
                  <a:lnTo>
                    <a:pt x="0"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8"/>
            <p:cNvSpPr>
              <a:spLocks/>
            </p:cNvSpPr>
            <p:nvPr/>
          </p:nvSpPr>
          <p:spPr bwMode="auto">
            <a:xfrm>
              <a:off x="3866" y="2121"/>
              <a:ext cx="68" cy="92"/>
            </a:xfrm>
            <a:custGeom>
              <a:avLst/>
              <a:gdLst>
                <a:gd name="T0" fmla="*/ 68 w 68"/>
                <a:gd name="T1" fmla="*/ 88 h 92"/>
                <a:gd name="T2" fmla="*/ 68 w 68"/>
                <a:gd name="T3" fmla="*/ 88 h 92"/>
                <a:gd name="T4" fmla="*/ 58 w 68"/>
                <a:gd name="T5" fmla="*/ 92 h 92"/>
                <a:gd name="T6" fmla="*/ 44 w 68"/>
                <a:gd name="T7" fmla="*/ 92 h 92"/>
                <a:gd name="T8" fmla="*/ 44 w 68"/>
                <a:gd name="T9" fmla="*/ 92 h 92"/>
                <a:gd name="T10" fmla="*/ 34 w 68"/>
                <a:gd name="T11" fmla="*/ 92 h 92"/>
                <a:gd name="T12" fmla="*/ 26 w 68"/>
                <a:gd name="T13" fmla="*/ 90 h 92"/>
                <a:gd name="T14" fmla="*/ 18 w 68"/>
                <a:gd name="T15" fmla="*/ 86 h 92"/>
                <a:gd name="T16" fmla="*/ 12 w 68"/>
                <a:gd name="T17" fmla="*/ 80 h 92"/>
                <a:gd name="T18" fmla="*/ 8 w 68"/>
                <a:gd name="T19" fmla="*/ 74 h 92"/>
                <a:gd name="T20" fmla="*/ 4 w 68"/>
                <a:gd name="T21" fmla="*/ 66 h 92"/>
                <a:gd name="T22" fmla="*/ 0 w 68"/>
                <a:gd name="T23" fmla="*/ 58 h 92"/>
                <a:gd name="T24" fmla="*/ 0 w 68"/>
                <a:gd name="T25" fmla="*/ 48 h 92"/>
                <a:gd name="T26" fmla="*/ 0 w 68"/>
                <a:gd name="T27" fmla="*/ 48 h 92"/>
                <a:gd name="T28" fmla="*/ 0 w 68"/>
                <a:gd name="T29" fmla="*/ 38 h 92"/>
                <a:gd name="T30" fmla="*/ 4 w 68"/>
                <a:gd name="T31" fmla="*/ 28 h 92"/>
                <a:gd name="T32" fmla="*/ 8 w 68"/>
                <a:gd name="T33" fmla="*/ 20 h 92"/>
                <a:gd name="T34" fmla="*/ 12 w 68"/>
                <a:gd name="T35" fmla="*/ 14 h 92"/>
                <a:gd name="T36" fmla="*/ 20 w 68"/>
                <a:gd name="T37" fmla="*/ 8 h 92"/>
                <a:gd name="T38" fmla="*/ 28 w 68"/>
                <a:gd name="T39" fmla="*/ 4 h 92"/>
                <a:gd name="T40" fmla="*/ 36 w 68"/>
                <a:gd name="T41" fmla="*/ 2 h 92"/>
                <a:gd name="T42" fmla="*/ 46 w 68"/>
                <a:gd name="T43" fmla="*/ 0 h 92"/>
                <a:gd name="T44" fmla="*/ 46 w 68"/>
                <a:gd name="T45" fmla="*/ 0 h 92"/>
                <a:gd name="T46" fmla="*/ 60 w 68"/>
                <a:gd name="T47" fmla="*/ 2 h 92"/>
                <a:gd name="T48" fmla="*/ 68 w 68"/>
                <a:gd name="T49" fmla="*/ 4 h 92"/>
                <a:gd name="T50" fmla="*/ 64 w 68"/>
                <a:gd name="T51" fmla="*/ 14 h 92"/>
                <a:gd name="T52" fmla="*/ 64 w 68"/>
                <a:gd name="T53" fmla="*/ 14 h 92"/>
                <a:gd name="T54" fmla="*/ 56 w 68"/>
                <a:gd name="T55" fmla="*/ 12 h 92"/>
                <a:gd name="T56" fmla="*/ 46 w 68"/>
                <a:gd name="T57" fmla="*/ 10 h 92"/>
                <a:gd name="T58" fmla="*/ 46 w 68"/>
                <a:gd name="T59" fmla="*/ 10 h 92"/>
                <a:gd name="T60" fmla="*/ 40 w 68"/>
                <a:gd name="T61" fmla="*/ 10 h 92"/>
                <a:gd name="T62" fmla="*/ 32 w 68"/>
                <a:gd name="T63" fmla="*/ 12 h 92"/>
                <a:gd name="T64" fmla="*/ 26 w 68"/>
                <a:gd name="T65" fmla="*/ 16 h 92"/>
                <a:gd name="T66" fmla="*/ 22 w 68"/>
                <a:gd name="T67" fmla="*/ 20 h 92"/>
                <a:gd name="T68" fmla="*/ 18 w 68"/>
                <a:gd name="T69" fmla="*/ 26 h 92"/>
                <a:gd name="T70" fmla="*/ 14 w 68"/>
                <a:gd name="T71" fmla="*/ 32 h 92"/>
                <a:gd name="T72" fmla="*/ 12 w 68"/>
                <a:gd name="T73" fmla="*/ 38 h 92"/>
                <a:gd name="T74" fmla="*/ 12 w 68"/>
                <a:gd name="T75" fmla="*/ 48 h 92"/>
                <a:gd name="T76" fmla="*/ 12 w 68"/>
                <a:gd name="T77" fmla="*/ 48 h 92"/>
                <a:gd name="T78" fmla="*/ 12 w 68"/>
                <a:gd name="T79" fmla="*/ 54 h 92"/>
                <a:gd name="T80" fmla="*/ 14 w 68"/>
                <a:gd name="T81" fmla="*/ 62 h 92"/>
                <a:gd name="T82" fmla="*/ 18 w 68"/>
                <a:gd name="T83" fmla="*/ 68 h 92"/>
                <a:gd name="T84" fmla="*/ 20 w 68"/>
                <a:gd name="T85" fmla="*/ 74 h 92"/>
                <a:gd name="T86" fmla="*/ 26 w 68"/>
                <a:gd name="T87" fmla="*/ 78 h 92"/>
                <a:gd name="T88" fmla="*/ 32 w 68"/>
                <a:gd name="T89" fmla="*/ 80 h 92"/>
                <a:gd name="T90" fmla="*/ 38 w 68"/>
                <a:gd name="T91" fmla="*/ 82 h 92"/>
                <a:gd name="T92" fmla="*/ 46 w 68"/>
                <a:gd name="T93" fmla="*/ 82 h 92"/>
                <a:gd name="T94" fmla="*/ 46 w 68"/>
                <a:gd name="T95" fmla="*/ 82 h 92"/>
                <a:gd name="T96" fmla="*/ 56 w 68"/>
                <a:gd name="T97" fmla="*/ 82 h 92"/>
                <a:gd name="T98" fmla="*/ 64 w 68"/>
                <a:gd name="T99" fmla="*/ 80 h 92"/>
                <a:gd name="T100" fmla="*/ 68 w 68"/>
                <a:gd name="T101"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92">
                  <a:moveTo>
                    <a:pt x="68" y="88"/>
                  </a:moveTo>
                  <a:lnTo>
                    <a:pt x="68" y="88"/>
                  </a:lnTo>
                  <a:lnTo>
                    <a:pt x="58" y="92"/>
                  </a:lnTo>
                  <a:lnTo>
                    <a:pt x="44" y="92"/>
                  </a:lnTo>
                  <a:lnTo>
                    <a:pt x="44" y="92"/>
                  </a:lnTo>
                  <a:lnTo>
                    <a:pt x="34" y="92"/>
                  </a:lnTo>
                  <a:lnTo>
                    <a:pt x="26" y="90"/>
                  </a:lnTo>
                  <a:lnTo>
                    <a:pt x="18" y="86"/>
                  </a:lnTo>
                  <a:lnTo>
                    <a:pt x="12" y="80"/>
                  </a:lnTo>
                  <a:lnTo>
                    <a:pt x="8" y="74"/>
                  </a:lnTo>
                  <a:lnTo>
                    <a:pt x="4" y="66"/>
                  </a:lnTo>
                  <a:lnTo>
                    <a:pt x="0" y="58"/>
                  </a:lnTo>
                  <a:lnTo>
                    <a:pt x="0" y="48"/>
                  </a:lnTo>
                  <a:lnTo>
                    <a:pt x="0" y="48"/>
                  </a:lnTo>
                  <a:lnTo>
                    <a:pt x="0" y="38"/>
                  </a:lnTo>
                  <a:lnTo>
                    <a:pt x="4" y="28"/>
                  </a:lnTo>
                  <a:lnTo>
                    <a:pt x="8" y="20"/>
                  </a:lnTo>
                  <a:lnTo>
                    <a:pt x="12" y="14"/>
                  </a:lnTo>
                  <a:lnTo>
                    <a:pt x="20" y="8"/>
                  </a:lnTo>
                  <a:lnTo>
                    <a:pt x="28" y="4"/>
                  </a:lnTo>
                  <a:lnTo>
                    <a:pt x="36" y="2"/>
                  </a:lnTo>
                  <a:lnTo>
                    <a:pt x="46" y="0"/>
                  </a:lnTo>
                  <a:lnTo>
                    <a:pt x="46" y="0"/>
                  </a:lnTo>
                  <a:lnTo>
                    <a:pt x="60" y="2"/>
                  </a:lnTo>
                  <a:lnTo>
                    <a:pt x="68" y="4"/>
                  </a:lnTo>
                  <a:lnTo>
                    <a:pt x="64" y="14"/>
                  </a:lnTo>
                  <a:lnTo>
                    <a:pt x="64" y="14"/>
                  </a:lnTo>
                  <a:lnTo>
                    <a:pt x="56" y="12"/>
                  </a:lnTo>
                  <a:lnTo>
                    <a:pt x="46" y="10"/>
                  </a:lnTo>
                  <a:lnTo>
                    <a:pt x="46" y="10"/>
                  </a:lnTo>
                  <a:lnTo>
                    <a:pt x="40" y="10"/>
                  </a:lnTo>
                  <a:lnTo>
                    <a:pt x="32" y="12"/>
                  </a:lnTo>
                  <a:lnTo>
                    <a:pt x="26" y="16"/>
                  </a:lnTo>
                  <a:lnTo>
                    <a:pt x="22" y="20"/>
                  </a:lnTo>
                  <a:lnTo>
                    <a:pt x="18" y="26"/>
                  </a:lnTo>
                  <a:lnTo>
                    <a:pt x="14" y="32"/>
                  </a:lnTo>
                  <a:lnTo>
                    <a:pt x="12" y="38"/>
                  </a:lnTo>
                  <a:lnTo>
                    <a:pt x="12" y="48"/>
                  </a:lnTo>
                  <a:lnTo>
                    <a:pt x="12" y="48"/>
                  </a:lnTo>
                  <a:lnTo>
                    <a:pt x="12" y="54"/>
                  </a:lnTo>
                  <a:lnTo>
                    <a:pt x="14" y="62"/>
                  </a:lnTo>
                  <a:lnTo>
                    <a:pt x="18" y="68"/>
                  </a:lnTo>
                  <a:lnTo>
                    <a:pt x="20" y="74"/>
                  </a:lnTo>
                  <a:lnTo>
                    <a:pt x="26" y="78"/>
                  </a:lnTo>
                  <a:lnTo>
                    <a:pt x="32" y="80"/>
                  </a:lnTo>
                  <a:lnTo>
                    <a:pt x="38" y="82"/>
                  </a:lnTo>
                  <a:lnTo>
                    <a:pt x="46" y="82"/>
                  </a:lnTo>
                  <a:lnTo>
                    <a:pt x="46" y="82"/>
                  </a:lnTo>
                  <a:lnTo>
                    <a:pt x="56" y="82"/>
                  </a:lnTo>
                  <a:lnTo>
                    <a:pt x="64" y="80"/>
                  </a:lnTo>
                  <a:lnTo>
                    <a:pt x="68"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9"/>
            <p:cNvSpPr>
              <a:spLocks noEditPoints="1"/>
            </p:cNvSpPr>
            <p:nvPr/>
          </p:nvSpPr>
          <p:spPr bwMode="auto">
            <a:xfrm>
              <a:off x="3948" y="2123"/>
              <a:ext cx="54" cy="90"/>
            </a:xfrm>
            <a:custGeom>
              <a:avLst/>
              <a:gdLst>
                <a:gd name="T0" fmla="*/ 0 w 54"/>
                <a:gd name="T1" fmla="*/ 2 h 90"/>
                <a:gd name="T2" fmla="*/ 0 w 54"/>
                <a:gd name="T3" fmla="*/ 2 h 90"/>
                <a:gd name="T4" fmla="*/ 22 w 54"/>
                <a:gd name="T5" fmla="*/ 0 h 90"/>
                <a:gd name="T6" fmla="*/ 22 w 54"/>
                <a:gd name="T7" fmla="*/ 0 h 90"/>
                <a:gd name="T8" fmla="*/ 36 w 54"/>
                <a:gd name="T9" fmla="*/ 2 h 90"/>
                <a:gd name="T10" fmla="*/ 42 w 54"/>
                <a:gd name="T11" fmla="*/ 4 h 90"/>
                <a:gd name="T12" fmla="*/ 46 w 54"/>
                <a:gd name="T13" fmla="*/ 6 h 90"/>
                <a:gd name="T14" fmla="*/ 46 w 54"/>
                <a:gd name="T15" fmla="*/ 6 h 90"/>
                <a:gd name="T16" fmla="*/ 52 w 54"/>
                <a:gd name="T17" fmla="*/ 14 h 90"/>
                <a:gd name="T18" fmla="*/ 54 w 54"/>
                <a:gd name="T19" fmla="*/ 26 h 90"/>
                <a:gd name="T20" fmla="*/ 54 w 54"/>
                <a:gd name="T21" fmla="*/ 26 h 90"/>
                <a:gd name="T22" fmla="*/ 52 w 54"/>
                <a:gd name="T23" fmla="*/ 36 h 90"/>
                <a:gd name="T24" fmla="*/ 48 w 54"/>
                <a:gd name="T25" fmla="*/ 44 h 90"/>
                <a:gd name="T26" fmla="*/ 48 w 54"/>
                <a:gd name="T27" fmla="*/ 44 h 90"/>
                <a:gd name="T28" fmla="*/ 42 w 54"/>
                <a:gd name="T29" fmla="*/ 48 h 90"/>
                <a:gd name="T30" fmla="*/ 36 w 54"/>
                <a:gd name="T31" fmla="*/ 52 h 90"/>
                <a:gd name="T32" fmla="*/ 28 w 54"/>
                <a:gd name="T33" fmla="*/ 54 h 90"/>
                <a:gd name="T34" fmla="*/ 20 w 54"/>
                <a:gd name="T35" fmla="*/ 54 h 90"/>
                <a:gd name="T36" fmla="*/ 20 w 54"/>
                <a:gd name="T37" fmla="*/ 54 h 90"/>
                <a:gd name="T38" fmla="*/ 12 w 54"/>
                <a:gd name="T39" fmla="*/ 54 h 90"/>
                <a:gd name="T40" fmla="*/ 12 w 54"/>
                <a:gd name="T41" fmla="*/ 90 h 90"/>
                <a:gd name="T42" fmla="*/ 0 w 54"/>
                <a:gd name="T43" fmla="*/ 90 h 90"/>
                <a:gd name="T44" fmla="*/ 0 w 54"/>
                <a:gd name="T45" fmla="*/ 2 h 90"/>
                <a:gd name="T46" fmla="*/ 12 w 54"/>
                <a:gd name="T47" fmla="*/ 44 h 90"/>
                <a:gd name="T48" fmla="*/ 12 w 54"/>
                <a:gd name="T49" fmla="*/ 44 h 90"/>
                <a:gd name="T50" fmla="*/ 20 w 54"/>
                <a:gd name="T51" fmla="*/ 46 h 90"/>
                <a:gd name="T52" fmla="*/ 20 w 54"/>
                <a:gd name="T53" fmla="*/ 46 h 90"/>
                <a:gd name="T54" fmla="*/ 30 w 54"/>
                <a:gd name="T55" fmla="*/ 44 h 90"/>
                <a:gd name="T56" fmla="*/ 38 w 54"/>
                <a:gd name="T57" fmla="*/ 40 h 90"/>
                <a:gd name="T58" fmla="*/ 42 w 54"/>
                <a:gd name="T59" fmla="*/ 34 h 90"/>
                <a:gd name="T60" fmla="*/ 44 w 54"/>
                <a:gd name="T61" fmla="*/ 26 h 90"/>
                <a:gd name="T62" fmla="*/ 44 w 54"/>
                <a:gd name="T63" fmla="*/ 26 h 90"/>
                <a:gd name="T64" fmla="*/ 42 w 54"/>
                <a:gd name="T65" fmla="*/ 18 h 90"/>
                <a:gd name="T66" fmla="*/ 38 w 54"/>
                <a:gd name="T67" fmla="*/ 12 h 90"/>
                <a:gd name="T68" fmla="*/ 30 w 54"/>
                <a:gd name="T69" fmla="*/ 10 h 90"/>
                <a:gd name="T70" fmla="*/ 22 w 54"/>
                <a:gd name="T71" fmla="*/ 8 h 90"/>
                <a:gd name="T72" fmla="*/ 22 w 54"/>
                <a:gd name="T73" fmla="*/ 8 h 90"/>
                <a:gd name="T74" fmla="*/ 12 w 54"/>
                <a:gd name="T75" fmla="*/ 10 h 90"/>
                <a:gd name="T76" fmla="*/ 12 w 54"/>
                <a:gd name="T77" fmla="*/ 4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90">
                  <a:moveTo>
                    <a:pt x="0" y="2"/>
                  </a:moveTo>
                  <a:lnTo>
                    <a:pt x="0" y="2"/>
                  </a:lnTo>
                  <a:lnTo>
                    <a:pt x="22" y="0"/>
                  </a:lnTo>
                  <a:lnTo>
                    <a:pt x="22" y="0"/>
                  </a:lnTo>
                  <a:lnTo>
                    <a:pt x="36" y="2"/>
                  </a:lnTo>
                  <a:lnTo>
                    <a:pt x="42" y="4"/>
                  </a:lnTo>
                  <a:lnTo>
                    <a:pt x="46" y="6"/>
                  </a:lnTo>
                  <a:lnTo>
                    <a:pt x="46" y="6"/>
                  </a:lnTo>
                  <a:lnTo>
                    <a:pt x="52" y="14"/>
                  </a:lnTo>
                  <a:lnTo>
                    <a:pt x="54" y="26"/>
                  </a:lnTo>
                  <a:lnTo>
                    <a:pt x="54" y="26"/>
                  </a:lnTo>
                  <a:lnTo>
                    <a:pt x="52" y="36"/>
                  </a:lnTo>
                  <a:lnTo>
                    <a:pt x="48" y="44"/>
                  </a:lnTo>
                  <a:lnTo>
                    <a:pt x="48" y="44"/>
                  </a:lnTo>
                  <a:lnTo>
                    <a:pt x="42" y="48"/>
                  </a:lnTo>
                  <a:lnTo>
                    <a:pt x="36" y="52"/>
                  </a:lnTo>
                  <a:lnTo>
                    <a:pt x="28" y="54"/>
                  </a:lnTo>
                  <a:lnTo>
                    <a:pt x="20" y="54"/>
                  </a:lnTo>
                  <a:lnTo>
                    <a:pt x="20" y="54"/>
                  </a:lnTo>
                  <a:lnTo>
                    <a:pt x="12" y="54"/>
                  </a:lnTo>
                  <a:lnTo>
                    <a:pt x="12" y="90"/>
                  </a:lnTo>
                  <a:lnTo>
                    <a:pt x="0" y="90"/>
                  </a:lnTo>
                  <a:lnTo>
                    <a:pt x="0" y="2"/>
                  </a:lnTo>
                  <a:close/>
                  <a:moveTo>
                    <a:pt x="12" y="44"/>
                  </a:moveTo>
                  <a:lnTo>
                    <a:pt x="12" y="44"/>
                  </a:lnTo>
                  <a:lnTo>
                    <a:pt x="20" y="46"/>
                  </a:lnTo>
                  <a:lnTo>
                    <a:pt x="20" y="46"/>
                  </a:lnTo>
                  <a:lnTo>
                    <a:pt x="30" y="44"/>
                  </a:lnTo>
                  <a:lnTo>
                    <a:pt x="38" y="40"/>
                  </a:lnTo>
                  <a:lnTo>
                    <a:pt x="42" y="34"/>
                  </a:lnTo>
                  <a:lnTo>
                    <a:pt x="44" y="26"/>
                  </a:lnTo>
                  <a:lnTo>
                    <a:pt x="44" y="26"/>
                  </a:lnTo>
                  <a:lnTo>
                    <a:pt x="42" y="18"/>
                  </a:lnTo>
                  <a:lnTo>
                    <a:pt x="38" y="12"/>
                  </a:lnTo>
                  <a:lnTo>
                    <a:pt x="30" y="10"/>
                  </a:lnTo>
                  <a:lnTo>
                    <a:pt x="22" y="8"/>
                  </a:lnTo>
                  <a:lnTo>
                    <a:pt x="22" y="8"/>
                  </a:lnTo>
                  <a:lnTo>
                    <a:pt x="12" y="10"/>
                  </a:lnTo>
                  <a:lnTo>
                    <a:pt x="12"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0"/>
            <p:cNvSpPr>
              <a:spLocks/>
            </p:cNvSpPr>
            <p:nvPr/>
          </p:nvSpPr>
          <p:spPr bwMode="auto">
            <a:xfrm>
              <a:off x="3722" y="1895"/>
              <a:ext cx="68" cy="92"/>
            </a:xfrm>
            <a:custGeom>
              <a:avLst/>
              <a:gdLst>
                <a:gd name="T0" fmla="*/ 68 w 68"/>
                <a:gd name="T1" fmla="*/ 88 h 92"/>
                <a:gd name="T2" fmla="*/ 68 w 68"/>
                <a:gd name="T3" fmla="*/ 88 h 92"/>
                <a:gd name="T4" fmla="*/ 58 w 68"/>
                <a:gd name="T5" fmla="*/ 92 h 92"/>
                <a:gd name="T6" fmla="*/ 44 w 68"/>
                <a:gd name="T7" fmla="*/ 92 h 92"/>
                <a:gd name="T8" fmla="*/ 44 w 68"/>
                <a:gd name="T9" fmla="*/ 92 h 92"/>
                <a:gd name="T10" fmla="*/ 34 w 68"/>
                <a:gd name="T11" fmla="*/ 92 h 92"/>
                <a:gd name="T12" fmla="*/ 26 w 68"/>
                <a:gd name="T13" fmla="*/ 90 h 92"/>
                <a:gd name="T14" fmla="*/ 18 w 68"/>
                <a:gd name="T15" fmla="*/ 86 h 92"/>
                <a:gd name="T16" fmla="*/ 12 w 68"/>
                <a:gd name="T17" fmla="*/ 80 h 92"/>
                <a:gd name="T18" fmla="*/ 6 w 68"/>
                <a:gd name="T19" fmla="*/ 74 h 92"/>
                <a:gd name="T20" fmla="*/ 2 w 68"/>
                <a:gd name="T21" fmla="*/ 66 h 92"/>
                <a:gd name="T22" fmla="*/ 0 w 68"/>
                <a:gd name="T23" fmla="*/ 58 h 92"/>
                <a:gd name="T24" fmla="*/ 0 w 68"/>
                <a:gd name="T25" fmla="*/ 48 h 92"/>
                <a:gd name="T26" fmla="*/ 0 w 68"/>
                <a:gd name="T27" fmla="*/ 48 h 92"/>
                <a:gd name="T28" fmla="*/ 0 w 68"/>
                <a:gd name="T29" fmla="*/ 38 h 92"/>
                <a:gd name="T30" fmla="*/ 4 w 68"/>
                <a:gd name="T31" fmla="*/ 28 h 92"/>
                <a:gd name="T32" fmla="*/ 8 w 68"/>
                <a:gd name="T33" fmla="*/ 20 h 92"/>
                <a:gd name="T34" fmla="*/ 12 w 68"/>
                <a:gd name="T35" fmla="*/ 14 h 92"/>
                <a:gd name="T36" fmla="*/ 20 w 68"/>
                <a:gd name="T37" fmla="*/ 8 h 92"/>
                <a:gd name="T38" fmla="*/ 28 w 68"/>
                <a:gd name="T39" fmla="*/ 4 h 92"/>
                <a:gd name="T40" fmla="*/ 36 w 68"/>
                <a:gd name="T41" fmla="*/ 2 h 92"/>
                <a:gd name="T42" fmla="*/ 46 w 68"/>
                <a:gd name="T43" fmla="*/ 0 h 92"/>
                <a:gd name="T44" fmla="*/ 46 w 68"/>
                <a:gd name="T45" fmla="*/ 0 h 92"/>
                <a:gd name="T46" fmla="*/ 60 w 68"/>
                <a:gd name="T47" fmla="*/ 2 h 92"/>
                <a:gd name="T48" fmla="*/ 68 w 68"/>
                <a:gd name="T49" fmla="*/ 4 h 92"/>
                <a:gd name="T50" fmla="*/ 64 w 68"/>
                <a:gd name="T51" fmla="*/ 14 h 92"/>
                <a:gd name="T52" fmla="*/ 64 w 68"/>
                <a:gd name="T53" fmla="*/ 14 h 92"/>
                <a:gd name="T54" fmla="*/ 56 w 68"/>
                <a:gd name="T55" fmla="*/ 12 h 92"/>
                <a:gd name="T56" fmla="*/ 46 w 68"/>
                <a:gd name="T57" fmla="*/ 10 h 92"/>
                <a:gd name="T58" fmla="*/ 46 w 68"/>
                <a:gd name="T59" fmla="*/ 10 h 92"/>
                <a:gd name="T60" fmla="*/ 40 w 68"/>
                <a:gd name="T61" fmla="*/ 10 h 92"/>
                <a:gd name="T62" fmla="*/ 32 w 68"/>
                <a:gd name="T63" fmla="*/ 12 h 92"/>
                <a:gd name="T64" fmla="*/ 26 w 68"/>
                <a:gd name="T65" fmla="*/ 16 h 92"/>
                <a:gd name="T66" fmla="*/ 22 w 68"/>
                <a:gd name="T67" fmla="*/ 20 h 92"/>
                <a:gd name="T68" fmla="*/ 18 w 68"/>
                <a:gd name="T69" fmla="*/ 26 h 92"/>
                <a:gd name="T70" fmla="*/ 14 w 68"/>
                <a:gd name="T71" fmla="*/ 32 h 92"/>
                <a:gd name="T72" fmla="*/ 12 w 68"/>
                <a:gd name="T73" fmla="*/ 38 h 92"/>
                <a:gd name="T74" fmla="*/ 12 w 68"/>
                <a:gd name="T75" fmla="*/ 46 h 92"/>
                <a:gd name="T76" fmla="*/ 12 w 68"/>
                <a:gd name="T77" fmla="*/ 46 h 92"/>
                <a:gd name="T78" fmla="*/ 12 w 68"/>
                <a:gd name="T79" fmla="*/ 54 h 92"/>
                <a:gd name="T80" fmla="*/ 14 w 68"/>
                <a:gd name="T81" fmla="*/ 62 h 92"/>
                <a:gd name="T82" fmla="*/ 16 w 68"/>
                <a:gd name="T83" fmla="*/ 68 h 92"/>
                <a:gd name="T84" fmla="*/ 20 w 68"/>
                <a:gd name="T85" fmla="*/ 74 h 92"/>
                <a:gd name="T86" fmla="*/ 26 w 68"/>
                <a:gd name="T87" fmla="*/ 78 h 92"/>
                <a:gd name="T88" fmla="*/ 32 w 68"/>
                <a:gd name="T89" fmla="*/ 80 h 92"/>
                <a:gd name="T90" fmla="*/ 38 w 68"/>
                <a:gd name="T91" fmla="*/ 82 h 92"/>
                <a:gd name="T92" fmla="*/ 46 w 68"/>
                <a:gd name="T93" fmla="*/ 82 h 92"/>
                <a:gd name="T94" fmla="*/ 46 w 68"/>
                <a:gd name="T95" fmla="*/ 82 h 92"/>
                <a:gd name="T96" fmla="*/ 56 w 68"/>
                <a:gd name="T97" fmla="*/ 82 h 92"/>
                <a:gd name="T98" fmla="*/ 64 w 68"/>
                <a:gd name="T99" fmla="*/ 80 h 92"/>
                <a:gd name="T100" fmla="*/ 68 w 68"/>
                <a:gd name="T101"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92">
                  <a:moveTo>
                    <a:pt x="68" y="88"/>
                  </a:moveTo>
                  <a:lnTo>
                    <a:pt x="68" y="88"/>
                  </a:lnTo>
                  <a:lnTo>
                    <a:pt x="58" y="92"/>
                  </a:lnTo>
                  <a:lnTo>
                    <a:pt x="44" y="92"/>
                  </a:lnTo>
                  <a:lnTo>
                    <a:pt x="44" y="92"/>
                  </a:lnTo>
                  <a:lnTo>
                    <a:pt x="34" y="92"/>
                  </a:lnTo>
                  <a:lnTo>
                    <a:pt x="26" y="90"/>
                  </a:lnTo>
                  <a:lnTo>
                    <a:pt x="18" y="86"/>
                  </a:lnTo>
                  <a:lnTo>
                    <a:pt x="12" y="80"/>
                  </a:lnTo>
                  <a:lnTo>
                    <a:pt x="6" y="74"/>
                  </a:lnTo>
                  <a:lnTo>
                    <a:pt x="2" y="66"/>
                  </a:lnTo>
                  <a:lnTo>
                    <a:pt x="0" y="58"/>
                  </a:lnTo>
                  <a:lnTo>
                    <a:pt x="0" y="48"/>
                  </a:lnTo>
                  <a:lnTo>
                    <a:pt x="0" y="48"/>
                  </a:lnTo>
                  <a:lnTo>
                    <a:pt x="0" y="38"/>
                  </a:lnTo>
                  <a:lnTo>
                    <a:pt x="4" y="28"/>
                  </a:lnTo>
                  <a:lnTo>
                    <a:pt x="8" y="20"/>
                  </a:lnTo>
                  <a:lnTo>
                    <a:pt x="12" y="14"/>
                  </a:lnTo>
                  <a:lnTo>
                    <a:pt x="20" y="8"/>
                  </a:lnTo>
                  <a:lnTo>
                    <a:pt x="28" y="4"/>
                  </a:lnTo>
                  <a:lnTo>
                    <a:pt x="36" y="2"/>
                  </a:lnTo>
                  <a:lnTo>
                    <a:pt x="46" y="0"/>
                  </a:lnTo>
                  <a:lnTo>
                    <a:pt x="46" y="0"/>
                  </a:lnTo>
                  <a:lnTo>
                    <a:pt x="60" y="2"/>
                  </a:lnTo>
                  <a:lnTo>
                    <a:pt x="68" y="4"/>
                  </a:lnTo>
                  <a:lnTo>
                    <a:pt x="64" y="14"/>
                  </a:lnTo>
                  <a:lnTo>
                    <a:pt x="64" y="14"/>
                  </a:lnTo>
                  <a:lnTo>
                    <a:pt x="56" y="12"/>
                  </a:lnTo>
                  <a:lnTo>
                    <a:pt x="46" y="10"/>
                  </a:lnTo>
                  <a:lnTo>
                    <a:pt x="46" y="10"/>
                  </a:lnTo>
                  <a:lnTo>
                    <a:pt x="40" y="10"/>
                  </a:lnTo>
                  <a:lnTo>
                    <a:pt x="32" y="12"/>
                  </a:lnTo>
                  <a:lnTo>
                    <a:pt x="26" y="16"/>
                  </a:lnTo>
                  <a:lnTo>
                    <a:pt x="22" y="20"/>
                  </a:lnTo>
                  <a:lnTo>
                    <a:pt x="18" y="26"/>
                  </a:lnTo>
                  <a:lnTo>
                    <a:pt x="14" y="32"/>
                  </a:lnTo>
                  <a:lnTo>
                    <a:pt x="12" y="38"/>
                  </a:lnTo>
                  <a:lnTo>
                    <a:pt x="12" y="46"/>
                  </a:lnTo>
                  <a:lnTo>
                    <a:pt x="12" y="46"/>
                  </a:lnTo>
                  <a:lnTo>
                    <a:pt x="12" y="54"/>
                  </a:lnTo>
                  <a:lnTo>
                    <a:pt x="14" y="62"/>
                  </a:lnTo>
                  <a:lnTo>
                    <a:pt x="16" y="68"/>
                  </a:lnTo>
                  <a:lnTo>
                    <a:pt x="20" y="74"/>
                  </a:lnTo>
                  <a:lnTo>
                    <a:pt x="26" y="78"/>
                  </a:lnTo>
                  <a:lnTo>
                    <a:pt x="32" y="80"/>
                  </a:lnTo>
                  <a:lnTo>
                    <a:pt x="38" y="82"/>
                  </a:lnTo>
                  <a:lnTo>
                    <a:pt x="46" y="82"/>
                  </a:lnTo>
                  <a:lnTo>
                    <a:pt x="46" y="82"/>
                  </a:lnTo>
                  <a:lnTo>
                    <a:pt x="56" y="82"/>
                  </a:lnTo>
                  <a:lnTo>
                    <a:pt x="64" y="80"/>
                  </a:lnTo>
                  <a:lnTo>
                    <a:pt x="68"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1"/>
            <p:cNvSpPr>
              <a:spLocks noEditPoints="1"/>
            </p:cNvSpPr>
            <p:nvPr/>
          </p:nvSpPr>
          <p:spPr bwMode="auto">
            <a:xfrm>
              <a:off x="3804" y="1897"/>
              <a:ext cx="72" cy="90"/>
            </a:xfrm>
            <a:custGeom>
              <a:avLst/>
              <a:gdLst>
                <a:gd name="T0" fmla="*/ 0 w 72"/>
                <a:gd name="T1" fmla="*/ 2 h 90"/>
                <a:gd name="T2" fmla="*/ 0 w 72"/>
                <a:gd name="T3" fmla="*/ 2 h 90"/>
                <a:gd name="T4" fmla="*/ 24 w 72"/>
                <a:gd name="T5" fmla="*/ 0 h 90"/>
                <a:gd name="T6" fmla="*/ 24 w 72"/>
                <a:gd name="T7" fmla="*/ 0 h 90"/>
                <a:gd name="T8" fmla="*/ 36 w 72"/>
                <a:gd name="T9" fmla="*/ 0 h 90"/>
                <a:gd name="T10" fmla="*/ 46 w 72"/>
                <a:gd name="T11" fmla="*/ 2 h 90"/>
                <a:gd name="T12" fmla="*/ 54 w 72"/>
                <a:gd name="T13" fmla="*/ 6 h 90"/>
                <a:gd name="T14" fmla="*/ 60 w 72"/>
                <a:gd name="T15" fmla="*/ 10 h 90"/>
                <a:gd name="T16" fmla="*/ 60 w 72"/>
                <a:gd name="T17" fmla="*/ 10 h 90"/>
                <a:gd name="T18" fmla="*/ 66 w 72"/>
                <a:gd name="T19" fmla="*/ 16 h 90"/>
                <a:gd name="T20" fmla="*/ 70 w 72"/>
                <a:gd name="T21" fmla="*/ 24 h 90"/>
                <a:gd name="T22" fmla="*/ 72 w 72"/>
                <a:gd name="T23" fmla="*/ 32 h 90"/>
                <a:gd name="T24" fmla="*/ 72 w 72"/>
                <a:gd name="T25" fmla="*/ 42 h 90"/>
                <a:gd name="T26" fmla="*/ 72 w 72"/>
                <a:gd name="T27" fmla="*/ 42 h 90"/>
                <a:gd name="T28" fmla="*/ 72 w 72"/>
                <a:gd name="T29" fmla="*/ 52 h 90"/>
                <a:gd name="T30" fmla="*/ 70 w 72"/>
                <a:gd name="T31" fmla="*/ 62 h 90"/>
                <a:gd name="T32" fmla="*/ 66 w 72"/>
                <a:gd name="T33" fmla="*/ 70 h 90"/>
                <a:gd name="T34" fmla="*/ 60 w 72"/>
                <a:gd name="T35" fmla="*/ 78 h 90"/>
                <a:gd name="T36" fmla="*/ 60 w 72"/>
                <a:gd name="T37" fmla="*/ 78 h 90"/>
                <a:gd name="T38" fmla="*/ 52 w 72"/>
                <a:gd name="T39" fmla="*/ 82 h 90"/>
                <a:gd name="T40" fmla="*/ 44 w 72"/>
                <a:gd name="T41" fmla="*/ 86 h 90"/>
                <a:gd name="T42" fmla="*/ 32 w 72"/>
                <a:gd name="T43" fmla="*/ 90 h 90"/>
                <a:gd name="T44" fmla="*/ 20 w 72"/>
                <a:gd name="T45" fmla="*/ 90 h 90"/>
                <a:gd name="T46" fmla="*/ 20 w 72"/>
                <a:gd name="T47" fmla="*/ 90 h 90"/>
                <a:gd name="T48" fmla="*/ 0 w 72"/>
                <a:gd name="T49" fmla="*/ 88 h 90"/>
                <a:gd name="T50" fmla="*/ 0 w 72"/>
                <a:gd name="T51" fmla="*/ 2 h 90"/>
                <a:gd name="T52" fmla="*/ 12 w 72"/>
                <a:gd name="T53" fmla="*/ 80 h 90"/>
                <a:gd name="T54" fmla="*/ 12 w 72"/>
                <a:gd name="T55" fmla="*/ 80 h 90"/>
                <a:gd name="T56" fmla="*/ 22 w 72"/>
                <a:gd name="T57" fmla="*/ 80 h 90"/>
                <a:gd name="T58" fmla="*/ 22 w 72"/>
                <a:gd name="T59" fmla="*/ 80 h 90"/>
                <a:gd name="T60" fmla="*/ 32 w 72"/>
                <a:gd name="T61" fmla="*/ 80 h 90"/>
                <a:gd name="T62" fmla="*/ 40 w 72"/>
                <a:gd name="T63" fmla="*/ 78 h 90"/>
                <a:gd name="T64" fmla="*/ 46 w 72"/>
                <a:gd name="T65" fmla="*/ 76 h 90"/>
                <a:gd name="T66" fmla="*/ 52 w 72"/>
                <a:gd name="T67" fmla="*/ 70 h 90"/>
                <a:gd name="T68" fmla="*/ 56 w 72"/>
                <a:gd name="T69" fmla="*/ 66 h 90"/>
                <a:gd name="T70" fmla="*/ 58 w 72"/>
                <a:gd name="T71" fmla="*/ 58 h 90"/>
                <a:gd name="T72" fmla="*/ 60 w 72"/>
                <a:gd name="T73" fmla="*/ 52 h 90"/>
                <a:gd name="T74" fmla="*/ 60 w 72"/>
                <a:gd name="T75" fmla="*/ 42 h 90"/>
                <a:gd name="T76" fmla="*/ 60 w 72"/>
                <a:gd name="T77" fmla="*/ 42 h 90"/>
                <a:gd name="T78" fmla="*/ 60 w 72"/>
                <a:gd name="T79" fmla="*/ 36 h 90"/>
                <a:gd name="T80" fmla="*/ 58 w 72"/>
                <a:gd name="T81" fmla="*/ 28 h 90"/>
                <a:gd name="T82" fmla="*/ 56 w 72"/>
                <a:gd name="T83" fmla="*/ 22 h 90"/>
                <a:gd name="T84" fmla="*/ 52 w 72"/>
                <a:gd name="T85" fmla="*/ 18 h 90"/>
                <a:gd name="T86" fmla="*/ 46 w 72"/>
                <a:gd name="T87" fmla="*/ 14 h 90"/>
                <a:gd name="T88" fmla="*/ 40 w 72"/>
                <a:gd name="T89" fmla="*/ 10 h 90"/>
                <a:gd name="T90" fmla="*/ 34 w 72"/>
                <a:gd name="T91" fmla="*/ 10 h 90"/>
                <a:gd name="T92" fmla="*/ 24 w 72"/>
                <a:gd name="T93" fmla="*/ 8 h 90"/>
                <a:gd name="T94" fmla="*/ 24 w 72"/>
                <a:gd name="T95" fmla="*/ 8 h 90"/>
                <a:gd name="T96" fmla="*/ 12 w 72"/>
                <a:gd name="T97" fmla="*/ 10 h 90"/>
                <a:gd name="T98" fmla="*/ 12 w 72"/>
                <a:gd name="T99"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90">
                  <a:moveTo>
                    <a:pt x="0" y="2"/>
                  </a:moveTo>
                  <a:lnTo>
                    <a:pt x="0" y="2"/>
                  </a:lnTo>
                  <a:lnTo>
                    <a:pt x="24" y="0"/>
                  </a:lnTo>
                  <a:lnTo>
                    <a:pt x="24" y="0"/>
                  </a:lnTo>
                  <a:lnTo>
                    <a:pt x="36" y="0"/>
                  </a:lnTo>
                  <a:lnTo>
                    <a:pt x="46" y="2"/>
                  </a:lnTo>
                  <a:lnTo>
                    <a:pt x="54" y="6"/>
                  </a:lnTo>
                  <a:lnTo>
                    <a:pt x="60" y="10"/>
                  </a:lnTo>
                  <a:lnTo>
                    <a:pt x="60" y="10"/>
                  </a:lnTo>
                  <a:lnTo>
                    <a:pt x="66" y="16"/>
                  </a:lnTo>
                  <a:lnTo>
                    <a:pt x="70" y="24"/>
                  </a:lnTo>
                  <a:lnTo>
                    <a:pt x="72" y="32"/>
                  </a:lnTo>
                  <a:lnTo>
                    <a:pt x="72" y="42"/>
                  </a:lnTo>
                  <a:lnTo>
                    <a:pt x="72" y="42"/>
                  </a:lnTo>
                  <a:lnTo>
                    <a:pt x="72" y="52"/>
                  </a:lnTo>
                  <a:lnTo>
                    <a:pt x="70" y="62"/>
                  </a:lnTo>
                  <a:lnTo>
                    <a:pt x="66" y="70"/>
                  </a:lnTo>
                  <a:lnTo>
                    <a:pt x="60" y="78"/>
                  </a:lnTo>
                  <a:lnTo>
                    <a:pt x="60" y="78"/>
                  </a:lnTo>
                  <a:lnTo>
                    <a:pt x="52" y="82"/>
                  </a:lnTo>
                  <a:lnTo>
                    <a:pt x="44" y="86"/>
                  </a:lnTo>
                  <a:lnTo>
                    <a:pt x="32" y="90"/>
                  </a:lnTo>
                  <a:lnTo>
                    <a:pt x="20" y="90"/>
                  </a:lnTo>
                  <a:lnTo>
                    <a:pt x="20" y="90"/>
                  </a:lnTo>
                  <a:lnTo>
                    <a:pt x="0" y="88"/>
                  </a:lnTo>
                  <a:lnTo>
                    <a:pt x="0" y="2"/>
                  </a:lnTo>
                  <a:close/>
                  <a:moveTo>
                    <a:pt x="12" y="80"/>
                  </a:moveTo>
                  <a:lnTo>
                    <a:pt x="12" y="80"/>
                  </a:lnTo>
                  <a:lnTo>
                    <a:pt x="22" y="80"/>
                  </a:lnTo>
                  <a:lnTo>
                    <a:pt x="22" y="80"/>
                  </a:lnTo>
                  <a:lnTo>
                    <a:pt x="32" y="80"/>
                  </a:lnTo>
                  <a:lnTo>
                    <a:pt x="40" y="78"/>
                  </a:lnTo>
                  <a:lnTo>
                    <a:pt x="46" y="76"/>
                  </a:lnTo>
                  <a:lnTo>
                    <a:pt x="52" y="70"/>
                  </a:lnTo>
                  <a:lnTo>
                    <a:pt x="56" y="66"/>
                  </a:lnTo>
                  <a:lnTo>
                    <a:pt x="58" y="58"/>
                  </a:lnTo>
                  <a:lnTo>
                    <a:pt x="60" y="52"/>
                  </a:lnTo>
                  <a:lnTo>
                    <a:pt x="60" y="42"/>
                  </a:lnTo>
                  <a:lnTo>
                    <a:pt x="60" y="42"/>
                  </a:lnTo>
                  <a:lnTo>
                    <a:pt x="60" y="36"/>
                  </a:lnTo>
                  <a:lnTo>
                    <a:pt x="58" y="28"/>
                  </a:lnTo>
                  <a:lnTo>
                    <a:pt x="56" y="22"/>
                  </a:lnTo>
                  <a:lnTo>
                    <a:pt x="52" y="18"/>
                  </a:lnTo>
                  <a:lnTo>
                    <a:pt x="46" y="14"/>
                  </a:lnTo>
                  <a:lnTo>
                    <a:pt x="40" y="10"/>
                  </a:lnTo>
                  <a:lnTo>
                    <a:pt x="34" y="10"/>
                  </a:lnTo>
                  <a:lnTo>
                    <a:pt x="24" y="8"/>
                  </a:lnTo>
                  <a:lnTo>
                    <a:pt x="24" y="8"/>
                  </a:lnTo>
                  <a:lnTo>
                    <a:pt x="12" y="10"/>
                  </a:lnTo>
                  <a:lnTo>
                    <a:pt x="12"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2"/>
            <p:cNvSpPr>
              <a:spLocks/>
            </p:cNvSpPr>
            <p:nvPr/>
          </p:nvSpPr>
          <p:spPr bwMode="auto">
            <a:xfrm>
              <a:off x="3890" y="1897"/>
              <a:ext cx="90" cy="90"/>
            </a:xfrm>
            <a:custGeom>
              <a:avLst/>
              <a:gdLst>
                <a:gd name="T0" fmla="*/ 76 w 90"/>
                <a:gd name="T1" fmla="*/ 50 h 90"/>
                <a:gd name="T2" fmla="*/ 76 w 90"/>
                <a:gd name="T3" fmla="*/ 50 h 90"/>
                <a:gd name="T4" fmla="*/ 76 w 90"/>
                <a:gd name="T5" fmla="*/ 12 h 90"/>
                <a:gd name="T6" fmla="*/ 76 w 90"/>
                <a:gd name="T7" fmla="*/ 12 h 90"/>
                <a:gd name="T8" fmla="*/ 76 w 90"/>
                <a:gd name="T9" fmla="*/ 12 h 90"/>
                <a:gd name="T10" fmla="*/ 64 w 90"/>
                <a:gd name="T11" fmla="*/ 46 h 90"/>
                <a:gd name="T12" fmla="*/ 48 w 90"/>
                <a:gd name="T13" fmla="*/ 88 h 90"/>
                <a:gd name="T14" fmla="*/ 40 w 90"/>
                <a:gd name="T15" fmla="*/ 88 h 90"/>
                <a:gd name="T16" fmla="*/ 26 w 90"/>
                <a:gd name="T17" fmla="*/ 46 h 90"/>
                <a:gd name="T18" fmla="*/ 26 w 90"/>
                <a:gd name="T19" fmla="*/ 46 h 90"/>
                <a:gd name="T20" fmla="*/ 14 w 90"/>
                <a:gd name="T21" fmla="*/ 12 h 90"/>
                <a:gd name="T22" fmla="*/ 14 w 90"/>
                <a:gd name="T23" fmla="*/ 12 h 90"/>
                <a:gd name="T24" fmla="*/ 14 w 90"/>
                <a:gd name="T25" fmla="*/ 12 h 90"/>
                <a:gd name="T26" fmla="*/ 12 w 90"/>
                <a:gd name="T27" fmla="*/ 50 h 90"/>
                <a:gd name="T28" fmla="*/ 10 w 90"/>
                <a:gd name="T29" fmla="*/ 90 h 90"/>
                <a:gd name="T30" fmla="*/ 0 w 90"/>
                <a:gd name="T31" fmla="*/ 90 h 90"/>
                <a:gd name="T32" fmla="*/ 6 w 90"/>
                <a:gd name="T33" fmla="*/ 0 h 90"/>
                <a:gd name="T34" fmla="*/ 20 w 90"/>
                <a:gd name="T35" fmla="*/ 0 h 90"/>
                <a:gd name="T36" fmla="*/ 36 w 90"/>
                <a:gd name="T37" fmla="*/ 44 h 90"/>
                <a:gd name="T38" fmla="*/ 36 w 90"/>
                <a:gd name="T39" fmla="*/ 44 h 90"/>
                <a:gd name="T40" fmla="*/ 44 w 90"/>
                <a:gd name="T41" fmla="*/ 74 h 90"/>
                <a:gd name="T42" fmla="*/ 44 w 90"/>
                <a:gd name="T43" fmla="*/ 74 h 90"/>
                <a:gd name="T44" fmla="*/ 44 w 90"/>
                <a:gd name="T45" fmla="*/ 74 h 90"/>
                <a:gd name="T46" fmla="*/ 54 w 90"/>
                <a:gd name="T47" fmla="*/ 44 h 90"/>
                <a:gd name="T48" fmla="*/ 70 w 90"/>
                <a:gd name="T49" fmla="*/ 0 h 90"/>
                <a:gd name="T50" fmla="*/ 84 w 90"/>
                <a:gd name="T51" fmla="*/ 0 h 90"/>
                <a:gd name="T52" fmla="*/ 90 w 90"/>
                <a:gd name="T53" fmla="*/ 90 h 90"/>
                <a:gd name="T54" fmla="*/ 80 w 90"/>
                <a:gd name="T55" fmla="*/ 90 h 90"/>
                <a:gd name="T56" fmla="*/ 76 w 90"/>
                <a:gd name="T57"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90">
                  <a:moveTo>
                    <a:pt x="76" y="50"/>
                  </a:moveTo>
                  <a:lnTo>
                    <a:pt x="76" y="50"/>
                  </a:lnTo>
                  <a:lnTo>
                    <a:pt x="76" y="12"/>
                  </a:lnTo>
                  <a:lnTo>
                    <a:pt x="76" y="12"/>
                  </a:lnTo>
                  <a:lnTo>
                    <a:pt x="76" y="12"/>
                  </a:lnTo>
                  <a:lnTo>
                    <a:pt x="64" y="46"/>
                  </a:lnTo>
                  <a:lnTo>
                    <a:pt x="48" y="88"/>
                  </a:lnTo>
                  <a:lnTo>
                    <a:pt x="40" y="88"/>
                  </a:lnTo>
                  <a:lnTo>
                    <a:pt x="26" y="46"/>
                  </a:lnTo>
                  <a:lnTo>
                    <a:pt x="26" y="46"/>
                  </a:lnTo>
                  <a:lnTo>
                    <a:pt x="14" y="12"/>
                  </a:lnTo>
                  <a:lnTo>
                    <a:pt x="14" y="12"/>
                  </a:lnTo>
                  <a:lnTo>
                    <a:pt x="14" y="12"/>
                  </a:lnTo>
                  <a:lnTo>
                    <a:pt x="12" y="50"/>
                  </a:lnTo>
                  <a:lnTo>
                    <a:pt x="10" y="90"/>
                  </a:lnTo>
                  <a:lnTo>
                    <a:pt x="0" y="90"/>
                  </a:lnTo>
                  <a:lnTo>
                    <a:pt x="6" y="0"/>
                  </a:lnTo>
                  <a:lnTo>
                    <a:pt x="20" y="0"/>
                  </a:lnTo>
                  <a:lnTo>
                    <a:pt x="36" y="44"/>
                  </a:lnTo>
                  <a:lnTo>
                    <a:pt x="36" y="44"/>
                  </a:lnTo>
                  <a:lnTo>
                    <a:pt x="44" y="74"/>
                  </a:lnTo>
                  <a:lnTo>
                    <a:pt x="44" y="74"/>
                  </a:lnTo>
                  <a:lnTo>
                    <a:pt x="44" y="74"/>
                  </a:lnTo>
                  <a:lnTo>
                    <a:pt x="54" y="44"/>
                  </a:lnTo>
                  <a:lnTo>
                    <a:pt x="70" y="0"/>
                  </a:lnTo>
                  <a:lnTo>
                    <a:pt x="84" y="0"/>
                  </a:lnTo>
                  <a:lnTo>
                    <a:pt x="90" y="90"/>
                  </a:lnTo>
                  <a:lnTo>
                    <a:pt x="80" y="90"/>
                  </a:lnTo>
                  <a:lnTo>
                    <a:pt x="7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noEditPoints="1"/>
            </p:cNvSpPr>
            <p:nvPr/>
          </p:nvSpPr>
          <p:spPr bwMode="auto">
            <a:xfrm>
              <a:off x="3990" y="1897"/>
              <a:ext cx="74" cy="90"/>
            </a:xfrm>
            <a:custGeom>
              <a:avLst/>
              <a:gdLst>
                <a:gd name="T0" fmla="*/ 22 w 74"/>
                <a:gd name="T1" fmla="*/ 62 h 90"/>
                <a:gd name="T2" fmla="*/ 12 w 74"/>
                <a:gd name="T3" fmla="*/ 90 h 90"/>
                <a:gd name="T4" fmla="*/ 0 w 74"/>
                <a:gd name="T5" fmla="*/ 90 h 90"/>
                <a:gd name="T6" fmla="*/ 30 w 74"/>
                <a:gd name="T7" fmla="*/ 0 h 90"/>
                <a:gd name="T8" fmla="*/ 44 w 74"/>
                <a:gd name="T9" fmla="*/ 0 h 90"/>
                <a:gd name="T10" fmla="*/ 74 w 74"/>
                <a:gd name="T11" fmla="*/ 90 h 90"/>
                <a:gd name="T12" fmla="*/ 62 w 74"/>
                <a:gd name="T13" fmla="*/ 90 h 90"/>
                <a:gd name="T14" fmla="*/ 52 w 74"/>
                <a:gd name="T15" fmla="*/ 62 h 90"/>
                <a:gd name="T16" fmla="*/ 22 w 74"/>
                <a:gd name="T17" fmla="*/ 62 h 90"/>
                <a:gd name="T18" fmla="*/ 50 w 74"/>
                <a:gd name="T19" fmla="*/ 52 h 90"/>
                <a:gd name="T20" fmla="*/ 42 w 74"/>
                <a:gd name="T21" fmla="*/ 26 h 90"/>
                <a:gd name="T22" fmla="*/ 42 w 74"/>
                <a:gd name="T23" fmla="*/ 26 h 90"/>
                <a:gd name="T24" fmla="*/ 38 w 74"/>
                <a:gd name="T25" fmla="*/ 10 h 90"/>
                <a:gd name="T26" fmla="*/ 36 w 74"/>
                <a:gd name="T27" fmla="*/ 10 h 90"/>
                <a:gd name="T28" fmla="*/ 36 w 74"/>
                <a:gd name="T29" fmla="*/ 10 h 90"/>
                <a:gd name="T30" fmla="*/ 32 w 74"/>
                <a:gd name="T31" fmla="*/ 26 h 90"/>
                <a:gd name="T32" fmla="*/ 24 w 74"/>
                <a:gd name="T33" fmla="*/ 52 h 90"/>
                <a:gd name="T34" fmla="*/ 50 w 74"/>
                <a:gd name="T35" fmla="*/ 5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90">
                  <a:moveTo>
                    <a:pt x="22" y="62"/>
                  </a:moveTo>
                  <a:lnTo>
                    <a:pt x="12" y="90"/>
                  </a:lnTo>
                  <a:lnTo>
                    <a:pt x="0" y="90"/>
                  </a:lnTo>
                  <a:lnTo>
                    <a:pt x="30" y="0"/>
                  </a:lnTo>
                  <a:lnTo>
                    <a:pt x="44" y="0"/>
                  </a:lnTo>
                  <a:lnTo>
                    <a:pt x="74" y="90"/>
                  </a:lnTo>
                  <a:lnTo>
                    <a:pt x="62" y="90"/>
                  </a:lnTo>
                  <a:lnTo>
                    <a:pt x="52" y="62"/>
                  </a:lnTo>
                  <a:lnTo>
                    <a:pt x="22" y="62"/>
                  </a:lnTo>
                  <a:close/>
                  <a:moveTo>
                    <a:pt x="50" y="52"/>
                  </a:moveTo>
                  <a:lnTo>
                    <a:pt x="42" y="26"/>
                  </a:lnTo>
                  <a:lnTo>
                    <a:pt x="42" y="26"/>
                  </a:lnTo>
                  <a:lnTo>
                    <a:pt x="38" y="10"/>
                  </a:lnTo>
                  <a:lnTo>
                    <a:pt x="36" y="10"/>
                  </a:lnTo>
                  <a:lnTo>
                    <a:pt x="36" y="10"/>
                  </a:lnTo>
                  <a:lnTo>
                    <a:pt x="32" y="26"/>
                  </a:lnTo>
                  <a:lnTo>
                    <a:pt x="24" y="52"/>
                  </a:lnTo>
                  <a:lnTo>
                    <a:pt x="5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4"/>
            <p:cNvSpPr>
              <a:spLocks/>
            </p:cNvSpPr>
            <p:nvPr/>
          </p:nvSpPr>
          <p:spPr bwMode="auto">
            <a:xfrm>
              <a:off x="5200" y="2599"/>
              <a:ext cx="874" cy="1274"/>
            </a:xfrm>
            <a:custGeom>
              <a:avLst/>
              <a:gdLst>
                <a:gd name="T0" fmla="*/ 808 w 874"/>
                <a:gd name="T1" fmla="*/ 322 h 1274"/>
                <a:gd name="T2" fmla="*/ 808 w 874"/>
                <a:gd name="T3" fmla="*/ 0 h 1274"/>
                <a:gd name="T4" fmla="*/ 76 w 874"/>
                <a:gd name="T5" fmla="*/ 0 h 1274"/>
                <a:gd name="T6" fmla="*/ 76 w 874"/>
                <a:gd name="T7" fmla="*/ 322 h 1274"/>
                <a:gd name="T8" fmla="*/ 0 w 874"/>
                <a:gd name="T9" fmla="*/ 322 h 1274"/>
                <a:gd name="T10" fmla="*/ 0 w 874"/>
                <a:gd name="T11" fmla="*/ 376 h 1274"/>
                <a:gd name="T12" fmla="*/ 66 w 874"/>
                <a:gd name="T13" fmla="*/ 376 h 1274"/>
                <a:gd name="T14" fmla="*/ 66 w 874"/>
                <a:gd name="T15" fmla="*/ 430 h 1274"/>
                <a:gd name="T16" fmla="*/ 66 w 874"/>
                <a:gd name="T17" fmla="*/ 1274 h 1274"/>
                <a:gd name="T18" fmla="*/ 140 w 874"/>
                <a:gd name="T19" fmla="*/ 1274 h 1274"/>
                <a:gd name="T20" fmla="*/ 140 w 874"/>
                <a:gd name="T21" fmla="*/ 430 h 1274"/>
                <a:gd name="T22" fmla="*/ 744 w 874"/>
                <a:gd name="T23" fmla="*/ 430 h 1274"/>
                <a:gd name="T24" fmla="*/ 744 w 874"/>
                <a:gd name="T25" fmla="*/ 1274 h 1274"/>
                <a:gd name="T26" fmla="*/ 818 w 874"/>
                <a:gd name="T27" fmla="*/ 1274 h 1274"/>
                <a:gd name="T28" fmla="*/ 818 w 874"/>
                <a:gd name="T29" fmla="*/ 430 h 1274"/>
                <a:gd name="T30" fmla="*/ 818 w 874"/>
                <a:gd name="T31" fmla="*/ 376 h 1274"/>
                <a:gd name="T32" fmla="*/ 874 w 874"/>
                <a:gd name="T33" fmla="*/ 376 h 1274"/>
                <a:gd name="T34" fmla="*/ 874 w 874"/>
                <a:gd name="T35" fmla="*/ 322 h 1274"/>
                <a:gd name="T36" fmla="*/ 808 w 874"/>
                <a:gd name="T37" fmla="*/ 322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274">
                  <a:moveTo>
                    <a:pt x="808" y="322"/>
                  </a:moveTo>
                  <a:lnTo>
                    <a:pt x="808" y="0"/>
                  </a:lnTo>
                  <a:lnTo>
                    <a:pt x="76" y="0"/>
                  </a:lnTo>
                  <a:lnTo>
                    <a:pt x="76" y="322"/>
                  </a:lnTo>
                  <a:lnTo>
                    <a:pt x="0" y="322"/>
                  </a:lnTo>
                  <a:lnTo>
                    <a:pt x="0" y="376"/>
                  </a:lnTo>
                  <a:lnTo>
                    <a:pt x="66" y="376"/>
                  </a:lnTo>
                  <a:lnTo>
                    <a:pt x="66" y="430"/>
                  </a:lnTo>
                  <a:lnTo>
                    <a:pt x="66" y="1274"/>
                  </a:lnTo>
                  <a:lnTo>
                    <a:pt x="140" y="1274"/>
                  </a:lnTo>
                  <a:lnTo>
                    <a:pt x="140" y="430"/>
                  </a:lnTo>
                  <a:lnTo>
                    <a:pt x="744" y="430"/>
                  </a:lnTo>
                  <a:lnTo>
                    <a:pt x="744" y="1274"/>
                  </a:lnTo>
                  <a:lnTo>
                    <a:pt x="818" y="1274"/>
                  </a:lnTo>
                  <a:lnTo>
                    <a:pt x="818" y="430"/>
                  </a:lnTo>
                  <a:lnTo>
                    <a:pt x="818" y="376"/>
                  </a:lnTo>
                  <a:lnTo>
                    <a:pt x="874" y="376"/>
                  </a:lnTo>
                  <a:lnTo>
                    <a:pt x="874" y="322"/>
                  </a:lnTo>
                  <a:lnTo>
                    <a:pt x="808" y="322"/>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p:cNvSpPr>
            <p:nvPr/>
          </p:nvSpPr>
          <p:spPr bwMode="auto">
            <a:xfrm>
              <a:off x="5104" y="1813"/>
              <a:ext cx="1068" cy="1108"/>
            </a:xfrm>
            <a:custGeom>
              <a:avLst/>
              <a:gdLst>
                <a:gd name="T0" fmla="*/ 198 w 1068"/>
                <a:gd name="T1" fmla="*/ 0 h 1108"/>
                <a:gd name="T2" fmla="*/ 150 w 1068"/>
                <a:gd name="T3" fmla="*/ 6 h 1108"/>
                <a:gd name="T4" fmla="*/ 92 w 1068"/>
                <a:gd name="T5" fmla="*/ 34 h 1108"/>
                <a:gd name="T6" fmla="*/ 48 w 1068"/>
                <a:gd name="T7" fmla="*/ 80 h 1108"/>
                <a:gd name="T8" fmla="*/ 26 w 1068"/>
                <a:gd name="T9" fmla="*/ 138 h 1108"/>
                <a:gd name="T10" fmla="*/ 4 w 1068"/>
                <a:gd name="T11" fmla="*/ 640 h 1108"/>
                <a:gd name="T12" fmla="*/ 2 w 1068"/>
                <a:gd name="T13" fmla="*/ 684 h 1108"/>
                <a:gd name="T14" fmla="*/ 20 w 1068"/>
                <a:gd name="T15" fmla="*/ 728 h 1108"/>
                <a:gd name="T16" fmla="*/ 60 w 1068"/>
                <a:gd name="T17" fmla="*/ 762 h 1108"/>
                <a:gd name="T18" fmla="*/ 108 w 1068"/>
                <a:gd name="T19" fmla="*/ 770 h 1108"/>
                <a:gd name="T20" fmla="*/ 422 w 1068"/>
                <a:gd name="T21" fmla="*/ 714 h 1108"/>
                <a:gd name="T22" fmla="*/ 468 w 1068"/>
                <a:gd name="T23" fmla="*/ 692 h 1108"/>
                <a:gd name="T24" fmla="*/ 496 w 1068"/>
                <a:gd name="T25" fmla="*/ 648 h 1108"/>
                <a:gd name="T26" fmla="*/ 500 w 1068"/>
                <a:gd name="T27" fmla="*/ 594 h 1108"/>
                <a:gd name="T28" fmla="*/ 478 w 1068"/>
                <a:gd name="T29" fmla="*/ 544 h 1108"/>
                <a:gd name="T30" fmla="*/ 422 w 1068"/>
                <a:gd name="T31" fmla="*/ 508 h 1108"/>
                <a:gd name="T32" fmla="*/ 228 w 1068"/>
                <a:gd name="T33" fmla="*/ 538 h 1108"/>
                <a:gd name="T34" fmla="*/ 188 w 1068"/>
                <a:gd name="T35" fmla="*/ 334 h 1108"/>
                <a:gd name="T36" fmla="*/ 212 w 1068"/>
                <a:gd name="T37" fmla="*/ 312 h 1108"/>
                <a:gd name="T38" fmla="*/ 232 w 1068"/>
                <a:gd name="T39" fmla="*/ 326 h 1108"/>
                <a:gd name="T40" fmla="*/ 386 w 1068"/>
                <a:gd name="T41" fmla="*/ 490 h 1108"/>
                <a:gd name="T42" fmla="*/ 444 w 1068"/>
                <a:gd name="T43" fmla="*/ 496 h 1108"/>
                <a:gd name="T44" fmla="*/ 504 w 1068"/>
                <a:gd name="T45" fmla="*/ 550 h 1108"/>
                <a:gd name="T46" fmla="*/ 518 w 1068"/>
                <a:gd name="T47" fmla="*/ 592 h 1108"/>
                <a:gd name="T48" fmla="*/ 518 w 1068"/>
                <a:gd name="T49" fmla="*/ 632 h 1108"/>
                <a:gd name="T50" fmla="*/ 492 w 1068"/>
                <a:gd name="T51" fmla="*/ 690 h 1108"/>
                <a:gd name="T52" fmla="*/ 424 w 1068"/>
                <a:gd name="T53" fmla="*/ 732 h 1108"/>
                <a:gd name="T54" fmla="*/ 842 w 1068"/>
                <a:gd name="T55" fmla="*/ 770 h 1108"/>
                <a:gd name="T56" fmla="*/ 606 w 1068"/>
                <a:gd name="T57" fmla="*/ 716 h 1108"/>
                <a:gd name="T58" fmla="*/ 564 w 1068"/>
                <a:gd name="T59" fmla="*/ 672 h 1108"/>
                <a:gd name="T60" fmla="*/ 550 w 1068"/>
                <a:gd name="T61" fmla="*/ 612 h 1108"/>
                <a:gd name="T62" fmla="*/ 552 w 1068"/>
                <a:gd name="T63" fmla="*/ 590 h 1108"/>
                <a:gd name="T64" fmla="*/ 590 w 1068"/>
                <a:gd name="T65" fmla="*/ 518 h 1108"/>
                <a:gd name="T66" fmla="*/ 664 w 1068"/>
                <a:gd name="T67" fmla="*/ 488 h 1108"/>
                <a:gd name="T68" fmla="*/ 842 w 1068"/>
                <a:gd name="T69" fmla="*/ 334 h 1108"/>
                <a:gd name="T70" fmla="*/ 856 w 1068"/>
                <a:gd name="T71" fmla="*/ 314 h 1108"/>
                <a:gd name="T72" fmla="*/ 880 w 1068"/>
                <a:gd name="T73" fmla="*/ 318 h 1108"/>
                <a:gd name="T74" fmla="*/ 852 w 1068"/>
                <a:gd name="T75" fmla="*/ 540 h 1108"/>
                <a:gd name="T76" fmla="*/ 680 w 1068"/>
                <a:gd name="T77" fmla="*/ 508 h 1108"/>
                <a:gd name="T78" fmla="*/ 646 w 1068"/>
                <a:gd name="T79" fmla="*/ 508 h 1108"/>
                <a:gd name="T80" fmla="*/ 590 w 1068"/>
                <a:gd name="T81" fmla="*/ 544 h 1108"/>
                <a:gd name="T82" fmla="*/ 568 w 1068"/>
                <a:gd name="T83" fmla="*/ 594 h 1108"/>
                <a:gd name="T84" fmla="*/ 568 w 1068"/>
                <a:gd name="T85" fmla="*/ 630 h 1108"/>
                <a:gd name="T86" fmla="*/ 590 w 1068"/>
                <a:gd name="T87" fmla="*/ 678 h 1108"/>
                <a:gd name="T88" fmla="*/ 648 w 1068"/>
                <a:gd name="T89" fmla="*/ 714 h 1108"/>
                <a:gd name="T90" fmla="*/ 946 w 1068"/>
                <a:gd name="T91" fmla="*/ 770 h 1108"/>
                <a:gd name="T92" fmla="*/ 974 w 1068"/>
                <a:gd name="T93" fmla="*/ 770 h 1108"/>
                <a:gd name="T94" fmla="*/ 1022 w 1068"/>
                <a:gd name="T95" fmla="*/ 756 h 1108"/>
                <a:gd name="T96" fmla="*/ 1066 w 1068"/>
                <a:gd name="T97" fmla="*/ 706 h 1108"/>
                <a:gd name="T98" fmla="*/ 1050 w 1068"/>
                <a:gd name="T99" fmla="*/ 138 h 1108"/>
                <a:gd name="T100" fmla="*/ 1028 w 1068"/>
                <a:gd name="T101" fmla="*/ 80 h 1108"/>
                <a:gd name="T102" fmla="*/ 984 w 1068"/>
                <a:gd name="T103" fmla="*/ 34 h 1108"/>
                <a:gd name="T104" fmla="*/ 926 w 1068"/>
                <a:gd name="T105" fmla="*/ 6 h 1108"/>
                <a:gd name="T106" fmla="*/ 878 w 1068"/>
                <a:gd name="T107"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68" h="1108">
                  <a:moveTo>
                    <a:pt x="878" y="0"/>
                  </a:moveTo>
                  <a:lnTo>
                    <a:pt x="842" y="0"/>
                  </a:lnTo>
                  <a:lnTo>
                    <a:pt x="234" y="0"/>
                  </a:lnTo>
                  <a:lnTo>
                    <a:pt x="198" y="0"/>
                  </a:lnTo>
                  <a:lnTo>
                    <a:pt x="198" y="0"/>
                  </a:lnTo>
                  <a:lnTo>
                    <a:pt x="182" y="0"/>
                  </a:lnTo>
                  <a:lnTo>
                    <a:pt x="166" y="2"/>
                  </a:lnTo>
                  <a:lnTo>
                    <a:pt x="150" y="6"/>
                  </a:lnTo>
                  <a:lnTo>
                    <a:pt x="136" y="12"/>
                  </a:lnTo>
                  <a:lnTo>
                    <a:pt x="120" y="18"/>
                  </a:lnTo>
                  <a:lnTo>
                    <a:pt x="106" y="26"/>
                  </a:lnTo>
                  <a:lnTo>
                    <a:pt x="92" y="34"/>
                  </a:lnTo>
                  <a:lnTo>
                    <a:pt x="80" y="44"/>
                  </a:lnTo>
                  <a:lnTo>
                    <a:pt x="68" y="56"/>
                  </a:lnTo>
                  <a:lnTo>
                    <a:pt x="58" y="68"/>
                  </a:lnTo>
                  <a:lnTo>
                    <a:pt x="48" y="80"/>
                  </a:lnTo>
                  <a:lnTo>
                    <a:pt x="40" y="94"/>
                  </a:lnTo>
                  <a:lnTo>
                    <a:pt x="34" y="108"/>
                  </a:lnTo>
                  <a:lnTo>
                    <a:pt x="30" y="124"/>
                  </a:lnTo>
                  <a:lnTo>
                    <a:pt x="26" y="138"/>
                  </a:lnTo>
                  <a:lnTo>
                    <a:pt x="26" y="154"/>
                  </a:lnTo>
                  <a:lnTo>
                    <a:pt x="8" y="628"/>
                  </a:lnTo>
                  <a:lnTo>
                    <a:pt x="8" y="628"/>
                  </a:lnTo>
                  <a:lnTo>
                    <a:pt x="4" y="640"/>
                  </a:lnTo>
                  <a:lnTo>
                    <a:pt x="2" y="654"/>
                  </a:lnTo>
                  <a:lnTo>
                    <a:pt x="0" y="670"/>
                  </a:lnTo>
                  <a:lnTo>
                    <a:pt x="2" y="684"/>
                  </a:lnTo>
                  <a:lnTo>
                    <a:pt x="2" y="684"/>
                  </a:lnTo>
                  <a:lnTo>
                    <a:pt x="6" y="700"/>
                  </a:lnTo>
                  <a:lnTo>
                    <a:pt x="14" y="716"/>
                  </a:lnTo>
                  <a:lnTo>
                    <a:pt x="14" y="716"/>
                  </a:lnTo>
                  <a:lnTo>
                    <a:pt x="20" y="728"/>
                  </a:lnTo>
                  <a:lnTo>
                    <a:pt x="28" y="738"/>
                  </a:lnTo>
                  <a:lnTo>
                    <a:pt x="36" y="748"/>
                  </a:lnTo>
                  <a:lnTo>
                    <a:pt x="48" y="756"/>
                  </a:lnTo>
                  <a:lnTo>
                    <a:pt x="60" y="762"/>
                  </a:lnTo>
                  <a:lnTo>
                    <a:pt x="72" y="766"/>
                  </a:lnTo>
                  <a:lnTo>
                    <a:pt x="84" y="770"/>
                  </a:lnTo>
                  <a:lnTo>
                    <a:pt x="98" y="770"/>
                  </a:lnTo>
                  <a:lnTo>
                    <a:pt x="108" y="770"/>
                  </a:lnTo>
                  <a:lnTo>
                    <a:pt x="108" y="770"/>
                  </a:lnTo>
                  <a:lnTo>
                    <a:pt x="126" y="768"/>
                  </a:lnTo>
                  <a:lnTo>
                    <a:pt x="226" y="752"/>
                  </a:lnTo>
                  <a:lnTo>
                    <a:pt x="422" y="714"/>
                  </a:lnTo>
                  <a:lnTo>
                    <a:pt x="422" y="714"/>
                  </a:lnTo>
                  <a:lnTo>
                    <a:pt x="438" y="710"/>
                  </a:lnTo>
                  <a:lnTo>
                    <a:pt x="454" y="702"/>
                  </a:lnTo>
                  <a:lnTo>
                    <a:pt x="468" y="692"/>
                  </a:lnTo>
                  <a:lnTo>
                    <a:pt x="478" y="678"/>
                  </a:lnTo>
                  <a:lnTo>
                    <a:pt x="478" y="678"/>
                  </a:lnTo>
                  <a:lnTo>
                    <a:pt x="488" y="664"/>
                  </a:lnTo>
                  <a:lnTo>
                    <a:pt x="496" y="648"/>
                  </a:lnTo>
                  <a:lnTo>
                    <a:pt x="500" y="630"/>
                  </a:lnTo>
                  <a:lnTo>
                    <a:pt x="502" y="612"/>
                  </a:lnTo>
                  <a:lnTo>
                    <a:pt x="502" y="612"/>
                  </a:lnTo>
                  <a:lnTo>
                    <a:pt x="500" y="594"/>
                  </a:lnTo>
                  <a:lnTo>
                    <a:pt x="500" y="594"/>
                  </a:lnTo>
                  <a:lnTo>
                    <a:pt x="496" y="574"/>
                  </a:lnTo>
                  <a:lnTo>
                    <a:pt x="488" y="558"/>
                  </a:lnTo>
                  <a:lnTo>
                    <a:pt x="478" y="544"/>
                  </a:lnTo>
                  <a:lnTo>
                    <a:pt x="466" y="530"/>
                  </a:lnTo>
                  <a:lnTo>
                    <a:pt x="452" y="520"/>
                  </a:lnTo>
                  <a:lnTo>
                    <a:pt x="438" y="512"/>
                  </a:lnTo>
                  <a:lnTo>
                    <a:pt x="422" y="508"/>
                  </a:lnTo>
                  <a:lnTo>
                    <a:pt x="406" y="506"/>
                  </a:lnTo>
                  <a:lnTo>
                    <a:pt x="406" y="506"/>
                  </a:lnTo>
                  <a:lnTo>
                    <a:pt x="390" y="508"/>
                  </a:lnTo>
                  <a:lnTo>
                    <a:pt x="228" y="538"/>
                  </a:lnTo>
                  <a:lnTo>
                    <a:pt x="228" y="538"/>
                  </a:lnTo>
                  <a:lnTo>
                    <a:pt x="188" y="544"/>
                  </a:lnTo>
                  <a:lnTo>
                    <a:pt x="188" y="334"/>
                  </a:lnTo>
                  <a:lnTo>
                    <a:pt x="188" y="334"/>
                  </a:lnTo>
                  <a:lnTo>
                    <a:pt x="190" y="326"/>
                  </a:lnTo>
                  <a:lnTo>
                    <a:pt x="196" y="318"/>
                  </a:lnTo>
                  <a:lnTo>
                    <a:pt x="202" y="314"/>
                  </a:lnTo>
                  <a:lnTo>
                    <a:pt x="212" y="312"/>
                  </a:lnTo>
                  <a:lnTo>
                    <a:pt x="212" y="312"/>
                  </a:lnTo>
                  <a:lnTo>
                    <a:pt x="220" y="314"/>
                  </a:lnTo>
                  <a:lnTo>
                    <a:pt x="228" y="318"/>
                  </a:lnTo>
                  <a:lnTo>
                    <a:pt x="232" y="326"/>
                  </a:lnTo>
                  <a:lnTo>
                    <a:pt x="234" y="334"/>
                  </a:lnTo>
                  <a:lnTo>
                    <a:pt x="234" y="518"/>
                  </a:lnTo>
                  <a:lnTo>
                    <a:pt x="386" y="490"/>
                  </a:lnTo>
                  <a:lnTo>
                    <a:pt x="386" y="490"/>
                  </a:lnTo>
                  <a:lnTo>
                    <a:pt x="406" y="488"/>
                  </a:lnTo>
                  <a:lnTo>
                    <a:pt x="406" y="488"/>
                  </a:lnTo>
                  <a:lnTo>
                    <a:pt x="426" y="490"/>
                  </a:lnTo>
                  <a:lnTo>
                    <a:pt x="444" y="496"/>
                  </a:lnTo>
                  <a:lnTo>
                    <a:pt x="462" y="506"/>
                  </a:lnTo>
                  <a:lnTo>
                    <a:pt x="478" y="518"/>
                  </a:lnTo>
                  <a:lnTo>
                    <a:pt x="492" y="532"/>
                  </a:lnTo>
                  <a:lnTo>
                    <a:pt x="504" y="550"/>
                  </a:lnTo>
                  <a:lnTo>
                    <a:pt x="512" y="570"/>
                  </a:lnTo>
                  <a:lnTo>
                    <a:pt x="518" y="590"/>
                  </a:lnTo>
                  <a:lnTo>
                    <a:pt x="518" y="592"/>
                  </a:lnTo>
                  <a:lnTo>
                    <a:pt x="518" y="592"/>
                  </a:lnTo>
                  <a:lnTo>
                    <a:pt x="518" y="592"/>
                  </a:lnTo>
                  <a:lnTo>
                    <a:pt x="520" y="612"/>
                  </a:lnTo>
                  <a:lnTo>
                    <a:pt x="520" y="612"/>
                  </a:lnTo>
                  <a:lnTo>
                    <a:pt x="518" y="632"/>
                  </a:lnTo>
                  <a:lnTo>
                    <a:pt x="512" y="654"/>
                  </a:lnTo>
                  <a:lnTo>
                    <a:pt x="504" y="672"/>
                  </a:lnTo>
                  <a:lnTo>
                    <a:pt x="492" y="690"/>
                  </a:lnTo>
                  <a:lnTo>
                    <a:pt x="492" y="690"/>
                  </a:lnTo>
                  <a:lnTo>
                    <a:pt x="480" y="704"/>
                  </a:lnTo>
                  <a:lnTo>
                    <a:pt x="464" y="716"/>
                  </a:lnTo>
                  <a:lnTo>
                    <a:pt x="444" y="726"/>
                  </a:lnTo>
                  <a:lnTo>
                    <a:pt x="424" y="732"/>
                  </a:lnTo>
                  <a:lnTo>
                    <a:pt x="234" y="768"/>
                  </a:lnTo>
                  <a:lnTo>
                    <a:pt x="234" y="1108"/>
                  </a:lnTo>
                  <a:lnTo>
                    <a:pt x="842" y="1108"/>
                  </a:lnTo>
                  <a:lnTo>
                    <a:pt x="842" y="770"/>
                  </a:lnTo>
                  <a:lnTo>
                    <a:pt x="644" y="732"/>
                  </a:lnTo>
                  <a:lnTo>
                    <a:pt x="644" y="732"/>
                  </a:lnTo>
                  <a:lnTo>
                    <a:pt x="624" y="726"/>
                  </a:lnTo>
                  <a:lnTo>
                    <a:pt x="606" y="716"/>
                  </a:lnTo>
                  <a:lnTo>
                    <a:pt x="590" y="704"/>
                  </a:lnTo>
                  <a:lnTo>
                    <a:pt x="576" y="690"/>
                  </a:lnTo>
                  <a:lnTo>
                    <a:pt x="576" y="690"/>
                  </a:lnTo>
                  <a:lnTo>
                    <a:pt x="564" y="672"/>
                  </a:lnTo>
                  <a:lnTo>
                    <a:pt x="556" y="654"/>
                  </a:lnTo>
                  <a:lnTo>
                    <a:pt x="552" y="632"/>
                  </a:lnTo>
                  <a:lnTo>
                    <a:pt x="550" y="612"/>
                  </a:lnTo>
                  <a:lnTo>
                    <a:pt x="550" y="612"/>
                  </a:lnTo>
                  <a:lnTo>
                    <a:pt x="552" y="592"/>
                  </a:lnTo>
                  <a:lnTo>
                    <a:pt x="552" y="592"/>
                  </a:lnTo>
                  <a:lnTo>
                    <a:pt x="552" y="590"/>
                  </a:lnTo>
                  <a:lnTo>
                    <a:pt x="552" y="590"/>
                  </a:lnTo>
                  <a:lnTo>
                    <a:pt x="556" y="570"/>
                  </a:lnTo>
                  <a:lnTo>
                    <a:pt x="564" y="550"/>
                  </a:lnTo>
                  <a:lnTo>
                    <a:pt x="576" y="532"/>
                  </a:lnTo>
                  <a:lnTo>
                    <a:pt x="590" y="518"/>
                  </a:lnTo>
                  <a:lnTo>
                    <a:pt x="606" y="506"/>
                  </a:lnTo>
                  <a:lnTo>
                    <a:pt x="624" y="496"/>
                  </a:lnTo>
                  <a:lnTo>
                    <a:pt x="644" y="490"/>
                  </a:lnTo>
                  <a:lnTo>
                    <a:pt x="664" y="488"/>
                  </a:lnTo>
                  <a:lnTo>
                    <a:pt x="664" y="488"/>
                  </a:lnTo>
                  <a:lnTo>
                    <a:pt x="682" y="490"/>
                  </a:lnTo>
                  <a:lnTo>
                    <a:pt x="842" y="520"/>
                  </a:lnTo>
                  <a:lnTo>
                    <a:pt x="842" y="334"/>
                  </a:lnTo>
                  <a:lnTo>
                    <a:pt x="842" y="334"/>
                  </a:lnTo>
                  <a:lnTo>
                    <a:pt x="844" y="326"/>
                  </a:lnTo>
                  <a:lnTo>
                    <a:pt x="848" y="318"/>
                  </a:lnTo>
                  <a:lnTo>
                    <a:pt x="856" y="314"/>
                  </a:lnTo>
                  <a:lnTo>
                    <a:pt x="864" y="312"/>
                  </a:lnTo>
                  <a:lnTo>
                    <a:pt x="864" y="312"/>
                  </a:lnTo>
                  <a:lnTo>
                    <a:pt x="874" y="314"/>
                  </a:lnTo>
                  <a:lnTo>
                    <a:pt x="880" y="318"/>
                  </a:lnTo>
                  <a:lnTo>
                    <a:pt x="886" y="326"/>
                  </a:lnTo>
                  <a:lnTo>
                    <a:pt x="888" y="334"/>
                  </a:lnTo>
                  <a:lnTo>
                    <a:pt x="888" y="546"/>
                  </a:lnTo>
                  <a:lnTo>
                    <a:pt x="852" y="540"/>
                  </a:lnTo>
                  <a:lnTo>
                    <a:pt x="852" y="540"/>
                  </a:lnTo>
                  <a:lnTo>
                    <a:pt x="842" y="538"/>
                  </a:lnTo>
                  <a:lnTo>
                    <a:pt x="842" y="538"/>
                  </a:lnTo>
                  <a:lnTo>
                    <a:pt x="680" y="508"/>
                  </a:lnTo>
                  <a:lnTo>
                    <a:pt x="680" y="508"/>
                  </a:lnTo>
                  <a:lnTo>
                    <a:pt x="664" y="506"/>
                  </a:lnTo>
                  <a:lnTo>
                    <a:pt x="664" y="506"/>
                  </a:lnTo>
                  <a:lnTo>
                    <a:pt x="646" y="508"/>
                  </a:lnTo>
                  <a:lnTo>
                    <a:pt x="630" y="512"/>
                  </a:lnTo>
                  <a:lnTo>
                    <a:pt x="616" y="520"/>
                  </a:lnTo>
                  <a:lnTo>
                    <a:pt x="602" y="530"/>
                  </a:lnTo>
                  <a:lnTo>
                    <a:pt x="590" y="544"/>
                  </a:lnTo>
                  <a:lnTo>
                    <a:pt x="580" y="558"/>
                  </a:lnTo>
                  <a:lnTo>
                    <a:pt x="574" y="574"/>
                  </a:lnTo>
                  <a:lnTo>
                    <a:pt x="568" y="594"/>
                  </a:lnTo>
                  <a:lnTo>
                    <a:pt x="568" y="594"/>
                  </a:lnTo>
                  <a:lnTo>
                    <a:pt x="568" y="594"/>
                  </a:lnTo>
                  <a:lnTo>
                    <a:pt x="568" y="612"/>
                  </a:lnTo>
                  <a:lnTo>
                    <a:pt x="568" y="612"/>
                  </a:lnTo>
                  <a:lnTo>
                    <a:pt x="568" y="630"/>
                  </a:lnTo>
                  <a:lnTo>
                    <a:pt x="574" y="648"/>
                  </a:lnTo>
                  <a:lnTo>
                    <a:pt x="580" y="664"/>
                  </a:lnTo>
                  <a:lnTo>
                    <a:pt x="590" y="678"/>
                  </a:lnTo>
                  <a:lnTo>
                    <a:pt x="590" y="678"/>
                  </a:lnTo>
                  <a:lnTo>
                    <a:pt x="602" y="692"/>
                  </a:lnTo>
                  <a:lnTo>
                    <a:pt x="616" y="702"/>
                  </a:lnTo>
                  <a:lnTo>
                    <a:pt x="630" y="710"/>
                  </a:lnTo>
                  <a:lnTo>
                    <a:pt x="648" y="714"/>
                  </a:lnTo>
                  <a:lnTo>
                    <a:pt x="858" y="754"/>
                  </a:lnTo>
                  <a:lnTo>
                    <a:pt x="858" y="754"/>
                  </a:lnTo>
                  <a:lnTo>
                    <a:pt x="946" y="770"/>
                  </a:lnTo>
                  <a:lnTo>
                    <a:pt x="946" y="770"/>
                  </a:lnTo>
                  <a:lnTo>
                    <a:pt x="958" y="770"/>
                  </a:lnTo>
                  <a:lnTo>
                    <a:pt x="970" y="770"/>
                  </a:lnTo>
                  <a:lnTo>
                    <a:pt x="970" y="770"/>
                  </a:lnTo>
                  <a:lnTo>
                    <a:pt x="974" y="770"/>
                  </a:lnTo>
                  <a:lnTo>
                    <a:pt x="974" y="770"/>
                  </a:lnTo>
                  <a:lnTo>
                    <a:pt x="990" y="768"/>
                  </a:lnTo>
                  <a:lnTo>
                    <a:pt x="1006" y="764"/>
                  </a:lnTo>
                  <a:lnTo>
                    <a:pt x="1022" y="756"/>
                  </a:lnTo>
                  <a:lnTo>
                    <a:pt x="1038" y="746"/>
                  </a:lnTo>
                  <a:lnTo>
                    <a:pt x="1050" y="734"/>
                  </a:lnTo>
                  <a:lnTo>
                    <a:pt x="1060" y="720"/>
                  </a:lnTo>
                  <a:lnTo>
                    <a:pt x="1066" y="706"/>
                  </a:lnTo>
                  <a:lnTo>
                    <a:pt x="1068" y="690"/>
                  </a:lnTo>
                  <a:lnTo>
                    <a:pt x="1050" y="154"/>
                  </a:lnTo>
                  <a:lnTo>
                    <a:pt x="1050" y="154"/>
                  </a:lnTo>
                  <a:lnTo>
                    <a:pt x="1050" y="138"/>
                  </a:lnTo>
                  <a:lnTo>
                    <a:pt x="1046" y="124"/>
                  </a:lnTo>
                  <a:lnTo>
                    <a:pt x="1042" y="108"/>
                  </a:lnTo>
                  <a:lnTo>
                    <a:pt x="1036" y="94"/>
                  </a:lnTo>
                  <a:lnTo>
                    <a:pt x="1028" y="80"/>
                  </a:lnTo>
                  <a:lnTo>
                    <a:pt x="1018" y="68"/>
                  </a:lnTo>
                  <a:lnTo>
                    <a:pt x="1008" y="56"/>
                  </a:lnTo>
                  <a:lnTo>
                    <a:pt x="996" y="44"/>
                  </a:lnTo>
                  <a:lnTo>
                    <a:pt x="984" y="34"/>
                  </a:lnTo>
                  <a:lnTo>
                    <a:pt x="970" y="26"/>
                  </a:lnTo>
                  <a:lnTo>
                    <a:pt x="956" y="18"/>
                  </a:lnTo>
                  <a:lnTo>
                    <a:pt x="940" y="12"/>
                  </a:lnTo>
                  <a:lnTo>
                    <a:pt x="926" y="6"/>
                  </a:lnTo>
                  <a:lnTo>
                    <a:pt x="910" y="2"/>
                  </a:lnTo>
                  <a:lnTo>
                    <a:pt x="894" y="0"/>
                  </a:lnTo>
                  <a:lnTo>
                    <a:pt x="878" y="0"/>
                  </a:lnTo>
                  <a:lnTo>
                    <a:pt x="878"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6"/>
            <p:cNvSpPr>
              <a:spLocks/>
            </p:cNvSpPr>
            <p:nvPr/>
          </p:nvSpPr>
          <p:spPr bwMode="auto">
            <a:xfrm>
              <a:off x="5374" y="1115"/>
              <a:ext cx="536" cy="536"/>
            </a:xfrm>
            <a:custGeom>
              <a:avLst/>
              <a:gdLst>
                <a:gd name="T0" fmla="*/ 268 w 536"/>
                <a:gd name="T1" fmla="*/ 536 h 536"/>
                <a:gd name="T2" fmla="*/ 322 w 536"/>
                <a:gd name="T3" fmla="*/ 530 h 536"/>
                <a:gd name="T4" fmla="*/ 372 w 536"/>
                <a:gd name="T5" fmla="*/ 514 h 536"/>
                <a:gd name="T6" fmla="*/ 418 w 536"/>
                <a:gd name="T7" fmla="*/ 490 h 536"/>
                <a:gd name="T8" fmla="*/ 458 w 536"/>
                <a:gd name="T9" fmla="*/ 458 h 536"/>
                <a:gd name="T10" fmla="*/ 490 w 536"/>
                <a:gd name="T11" fmla="*/ 418 h 536"/>
                <a:gd name="T12" fmla="*/ 514 w 536"/>
                <a:gd name="T13" fmla="*/ 372 h 536"/>
                <a:gd name="T14" fmla="*/ 530 w 536"/>
                <a:gd name="T15" fmla="*/ 322 h 536"/>
                <a:gd name="T16" fmla="*/ 536 w 536"/>
                <a:gd name="T17" fmla="*/ 268 h 536"/>
                <a:gd name="T18" fmla="*/ 534 w 536"/>
                <a:gd name="T19" fmla="*/ 240 h 536"/>
                <a:gd name="T20" fmla="*/ 524 w 536"/>
                <a:gd name="T21" fmla="*/ 188 h 536"/>
                <a:gd name="T22" fmla="*/ 504 w 536"/>
                <a:gd name="T23" fmla="*/ 140 h 536"/>
                <a:gd name="T24" fmla="*/ 474 w 536"/>
                <a:gd name="T25" fmla="*/ 98 h 536"/>
                <a:gd name="T26" fmla="*/ 438 w 536"/>
                <a:gd name="T27" fmla="*/ 62 h 536"/>
                <a:gd name="T28" fmla="*/ 396 w 536"/>
                <a:gd name="T29" fmla="*/ 32 h 536"/>
                <a:gd name="T30" fmla="*/ 348 w 536"/>
                <a:gd name="T31" fmla="*/ 12 h 536"/>
                <a:gd name="T32" fmla="*/ 296 w 536"/>
                <a:gd name="T33" fmla="*/ 2 h 536"/>
                <a:gd name="T34" fmla="*/ 268 w 536"/>
                <a:gd name="T35" fmla="*/ 0 h 536"/>
                <a:gd name="T36" fmla="*/ 214 w 536"/>
                <a:gd name="T37" fmla="*/ 6 h 536"/>
                <a:gd name="T38" fmla="*/ 164 w 536"/>
                <a:gd name="T39" fmla="*/ 22 h 536"/>
                <a:gd name="T40" fmla="*/ 118 w 536"/>
                <a:gd name="T41" fmla="*/ 46 h 536"/>
                <a:gd name="T42" fmla="*/ 78 w 536"/>
                <a:gd name="T43" fmla="*/ 78 h 536"/>
                <a:gd name="T44" fmla="*/ 46 w 536"/>
                <a:gd name="T45" fmla="*/ 118 h 536"/>
                <a:gd name="T46" fmla="*/ 22 w 536"/>
                <a:gd name="T47" fmla="*/ 164 h 536"/>
                <a:gd name="T48" fmla="*/ 6 w 536"/>
                <a:gd name="T49" fmla="*/ 214 h 536"/>
                <a:gd name="T50" fmla="*/ 0 w 536"/>
                <a:gd name="T51" fmla="*/ 268 h 536"/>
                <a:gd name="T52" fmla="*/ 2 w 536"/>
                <a:gd name="T53" fmla="*/ 296 h 536"/>
                <a:gd name="T54" fmla="*/ 12 w 536"/>
                <a:gd name="T55" fmla="*/ 348 h 536"/>
                <a:gd name="T56" fmla="*/ 32 w 536"/>
                <a:gd name="T57" fmla="*/ 396 h 536"/>
                <a:gd name="T58" fmla="*/ 62 w 536"/>
                <a:gd name="T59" fmla="*/ 438 h 536"/>
                <a:gd name="T60" fmla="*/ 98 w 536"/>
                <a:gd name="T61" fmla="*/ 474 h 536"/>
                <a:gd name="T62" fmla="*/ 140 w 536"/>
                <a:gd name="T63" fmla="*/ 504 h 536"/>
                <a:gd name="T64" fmla="*/ 188 w 536"/>
                <a:gd name="T65" fmla="*/ 524 h 536"/>
                <a:gd name="T66" fmla="*/ 240 w 536"/>
                <a:gd name="T67" fmla="*/ 534 h 536"/>
                <a:gd name="T68" fmla="*/ 268 w 536"/>
                <a:gd name="T69"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6" h="536">
                  <a:moveTo>
                    <a:pt x="268" y="536"/>
                  </a:moveTo>
                  <a:lnTo>
                    <a:pt x="268" y="536"/>
                  </a:lnTo>
                  <a:lnTo>
                    <a:pt x="296" y="534"/>
                  </a:lnTo>
                  <a:lnTo>
                    <a:pt x="322" y="530"/>
                  </a:lnTo>
                  <a:lnTo>
                    <a:pt x="348" y="524"/>
                  </a:lnTo>
                  <a:lnTo>
                    <a:pt x="372" y="514"/>
                  </a:lnTo>
                  <a:lnTo>
                    <a:pt x="396" y="504"/>
                  </a:lnTo>
                  <a:lnTo>
                    <a:pt x="418" y="490"/>
                  </a:lnTo>
                  <a:lnTo>
                    <a:pt x="438" y="474"/>
                  </a:lnTo>
                  <a:lnTo>
                    <a:pt x="458" y="458"/>
                  </a:lnTo>
                  <a:lnTo>
                    <a:pt x="474" y="438"/>
                  </a:lnTo>
                  <a:lnTo>
                    <a:pt x="490" y="418"/>
                  </a:lnTo>
                  <a:lnTo>
                    <a:pt x="504" y="396"/>
                  </a:lnTo>
                  <a:lnTo>
                    <a:pt x="514" y="372"/>
                  </a:lnTo>
                  <a:lnTo>
                    <a:pt x="524" y="348"/>
                  </a:lnTo>
                  <a:lnTo>
                    <a:pt x="530" y="322"/>
                  </a:lnTo>
                  <a:lnTo>
                    <a:pt x="534" y="296"/>
                  </a:lnTo>
                  <a:lnTo>
                    <a:pt x="536" y="268"/>
                  </a:lnTo>
                  <a:lnTo>
                    <a:pt x="536" y="268"/>
                  </a:lnTo>
                  <a:lnTo>
                    <a:pt x="534" y="240"/>
                  </a:lnTo>
                  <a:lnTo>
                    <a:pt x="530" y="214"/>
                  </a:lnTo>
                  <a:lnTo>
                    <a:pt x="524" y="188"/>
                  </a:lnTo>
                  <a:lnTo>
                    <a:pt x="514" y="164"/>
                  </a:lnTo>
                  <a:lnTo>
                    <a:pt x="504" y="140"/>
                  </a:lnTo>
                  <a:lnTo>
                    <a:pt x="490" y="118"/>
                  </a:lnTo>
                  <a:lnTo>
                    <a:pt x="474" y="98"/>
                  </a:lnTo>
                  <a:lnTo>
                    <a:pt x="458" y="78"/>
                  </a:lnTo>
                  <a:lnTo>
                    <a:pt x="438" y="62"/>
                  </a:lnTo>
                  <a:lnTo>
                    <a:pt x="418" y="46"/>
                  </a:lnTo>
                  <a:lnTo>
                    <a:pt x="396" y="32"/>
                  </a:lnTo>
                  <a:lnTo>
                    <a:pt x="372" y="22"/>
                  </a:lnTo>
                  <a:lnTo>
                    <a:pt x="348" y="12"/>
                  </a:lnTo>
                  <a:lnTo>
                    <a:pt x="322" y="6"/>
                  </a:lnTo>
                  <a:lnTo>
                    <a:pt x="296" y="2"/>
                  </a:lnTo>
                  <a:lnTo>
                    <a:pt x="268" y="0"/>
                  </a:lnTo>
                  <a:lnTo>
                    <a:pt x="268" y="0"/>
                  </a:lnTo>
                  <a:lnTo>
                    <a:pt x="240" y="2"/>
                  </a:lnTo>
                  <a:lnTo>
                    <a:pt x="214" y="6"/>
                  </a:lnTo>
                  <a:lnTo>
                    <a:pt x="188" y="12"/>
                  </a:lnTo>
                  <a:lnTo>
                    <a:pt x="164" y="22"/>
                  </a:lnTo>
                  <a:lnTo>
                    <a:pt x="140" y="32"/>
                  </a:lnTo>
                  <a:lnTo>
                    <a:pt x="118" y="46"/>
                  </a:lnTo>
                  <a:lnTo>
                    <a:pt x="98" y="62"/>
                  </a:lnTo>
                  <a:lnTo>
                    <a:pt x="78" y="78"/>
                  </a:lnTo>
                  <a:lnTo>
                    <a:pt x="62" y="98"/>
                  </a:lnTo>
                  <a:lnTo>
                    <a:pt x="46" y="118"/>
                  </a:lnTo>
                  <a:lnTo>
                    <a:pt x="32" y="140"/>
                  </a:lnTo>
                  <a:lnTo>
                    <a:pt x="22" y="164"/>
                  </a:lnTo>
                  <a:lnTo>
                    <a:pt x="12" y="188"/>
                  </a:lnTo>
                  <a:lnTo>
                    <a:pt x="6" y="214"/>
                  </a:lnTo>
                  <a:lnTo>
                    <a:pt x="2" y="240"/>
                  </a:lnTo>
                  <a:lnTo>
                    <a:pt x="0" y="268"/>
                  </a:lnTo>
                  <a:lnTo>
                    <a:pt x="0" y="268"/>
                  </a:lnTo>
                  <a:lnTo>
                    <a:pt x="2" y="296"/>
                  </a:lnTo>
                  <a:lnTo>
                    <a:pt x="6" y="322"/>
                  </a:lnTo>
                  <a:lnTo>
                    <a:pt x="12" y="348"/>
                  </a:lnTo>
                  <a:lnTo>
                    <a:pt x="22" y="372"/>
                  </a:lnTo>
                  <a:lnTo>
                    <a:pt x="32" y="396"/>
                  </a:lnTo>
                  <a:lnTo>
                    <a:pt x="46" y="418"/>
                  </a:lnTo>
                  <a:lnTo>
                    <a:pt x="62" y="438"/>
                  </a:lnTo>
                  <a:lnTo>
                    <a:pt x="78" y="458"/>
                  </a:lnTo>
                  <a:lnTo>
                    <a:pt x="98" y="474"/>
                  </a:lnTo>
                  <a:lnTo>
                    <a:pt x="118" y="490"/>
                  </a:lnTo>
                  <a:lnTo>
                    <a:pt x="140" y="504"/>
                  </a:lnTo>
                  <a:lnTo>
                    <a:pt x="164" y="514"/>
                  </a:lnTo>
                  <a:lnTo>
                    <a:pt x="188" y="524"/>
                  </a:lnTo>
                  <a:lnTo>
                    <a:pt x="214" y="530"/>
                  </a:lnTo>
                  <a:lnTo>
                    <a:pt x="240" y="534"/>
                  </a:lnTo>
                  <a:lnTo>
                    <a:pt x="268" y="536"/>
                  </a:lnTo>
                  <a:lnTo>
                    <a:pt x="268" y="536"/>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7"/>
            <p:cNvSpPr>
              <a:spLocks/>
            </p:cNvSpPr>
            <p:nvPr/>
          </p:nvSpPr>
          <p:spPr bwMode="auto">
            <a:xfrm>
              <a:off x="5390" y="2015"/>
              <a:ext cx="514" cy="334"/>
            </a:xfrm>
            <a:custGeom>
              <a:avLst/>
              <a:gdLst>
                <a:gd name="T0" fmla="*/ 252 w 514"/>
                <a:gd name="T1" fmla="*/ 72 h 334"/>
                <a:gd name="T2" fmla="*/ 252 w 514"/>
                <a:gd name="T3" fmla="*/ 72 h 334"/>
                <a:gd name="T4" fmla="*/ 252 w 514"/>
                <a:gd name="T5" fmla="*/ 72 h 334"/>
                <a:gd name="T6" fmla="*/ 238 w 514"/>
                <a:gd name="T7" fmla="*/ 58 h 334"/>
                <a:gd name="T8" fmla="*/ 224 w 514"/>
                <a:gd name="T9" fmla="*/ 46 h 334"/>
                <a:gd name="T10" fmla="*/ 206 w 514"/>
                <a:gd name="T11" fmla="*/ 36 h 334"/>
                <a:gd name="T12" fmla="*/ 190 w 514"/>
                <a:gd name="T13" fmla="*/ 28 h 334"/>
                <a:gd name="T14" fmla="*/ 174 w 514"/>
                <a:gd name="T15" fmla="*/ 20 h 334"/>
                <a:gd name="T16" fmla="*/ 156 w 514"/>
                <a:gd name="T17" fmla="*/ 14 h 334"/>
                <a:gd name="T18" fmla="*/ 122 w 514"/>
                <a:gd name="T19" fmla="*/ 6 h 334"/>
                <a:gd name="T20" fmla="*/ 92 w 514"/>
                <a:gd name="T21" fmla="*/ 2 h 334"/>
                <a:gd name="T22" fmla="*/ 68 w 514"/>
                <a:gd name="T23" fmla="*/ 0 h 334"/>
                <a:gd name="T24" fmla="*/ 44 w 514"/>
                <a:gd name="T25" fmla="*/ 0 h 334"/>
                <a:gd name="T26" fmla="*/ 0 w 514"/>
                <a:gd name="T27" fmla="*/ 34 h 334"/>
                <a:gd name="T28" fmla="*/ 242 w 514"/>
                <a:gd name="T29" fmla="*/ 334 h 334"/>
                <a:gd name="T30" fmla="*/ 266 w 514"/>
                <a:gd name="T31" fmla="*/ 334 h 334"/>
                <a:gd name="T32" fmla="*/ 514 w 514"/>
                <a:gd name="T33" fmla="*/ 32 h 334"/>
                <a:gd name="T34" fmla="*/ 464 w 514"/>
                <a:gd name="T35" fmla="*/ 0 h 334"/>
                <a:gd name="T36" fmla="*/ 464 w 514"/>
                <a:gd name="T37" fmla="*/ 0 h 334"/>
                <a:gd name="T38" fmla="*/ 440 w 514"/>
                <a:gd name="T39" fmla="*/ 0 h 334"/>
                <a:gd name="T40" fmla="*/ 416 w 514"/>
                <a:gd name="T41" fmla="*/ 2 h 334"/>
                <a:gd name="T42" fmla="*/ 384 w 514"/>
                <a:gd name="T43" fmla="*/ 8 h 334"/>
                <a:gd name="T44" fmla="*/ 350 w 514"/>
                <a:gd name="T45" fmla="*/ 16 h 334"/>
                <a:gd name="T46" fmla="*/ 332 w 514"/>
                <a:gd name="T47" fmla="*/ 20 h 334"/>
                <a:gd name="T48" fmla="*/ 314 w 514"/>
                <a:gd name="T49" fmla="*/ 28 h 334"/>
                <a:gd name="T50" fmla="*/ 298 w 514"/>
                <a:gd name="T51" fmla="*/ 36 h 334"/>
                <a:gd name="T52" fmla="*/ 282 w 514"/>
                <a:gd name="T53" fmla="*/ 46 h 334"/>
                <a:gd name="T54" fmla="*/ 266 w 514"/>
                <a:gd name="T55" fmla="*/ 58 h 334"/>
                <a:gd name="T56" fmla="*/ 252 w 514"/>
                <a:gd name="T57" fmla="*/ 72 h 334"/>
                <a:gd name="T58" fmla="*/ 252 w 514"/>
                <a:gd name="T59" fmla="*/ 7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4" h="334">
                  <a:moveTo>
                    <a:pt x="252" y="72"/>
                  </a:moveTo>
                  <a:lnTo>
                    <a:pt x="252" y="72"/>
                  </a:lnTo>
                  <a:lnTo>
                    <a:pt x="252" y="72"/>
                  </a:lnTo>
                  <a:lnTo>
                    <a:pt x="238" y="58"/>
                  </a:lnTo>
                  <a:lnTo>
                    <a:pt x="224" y="46"/>
                  </a:lnTo>
                  <a:lnTo>
                    <a:pt x="206" y="36"/>
                  </a:lnTo>
                  <a:lnTo>
                    <a:pt x="190" y="28"/>
                  </a:lnTo>
                  <a:lnTo>
                    <a:pt x="174" y="20"/>
                  </a:lnTo>
                  <a:lnTo>
                    <a:pt x="156" y="14"/>
                  </a:lnTo>
                  <a:lnTo>
                    <a:pt x="122" y="6"/>
                  </a:lnTo>
                  <a:lnTo>
                    <a:pt x="92" y="2"/>
                  </a:lnTo>
                  <a:lnTo>
                    <a:pt x="68" y="0"/>
                  </a:lnTo>
                  <a:lnTo>
                    <a:pt x="44" y="0"/>
                  </a:lnTo>
                  <a:lnTo>
                    <a:pt x="0" y="34"/>
                  </a:lnTo>
                  <a:lnTo>
                    <a:pt x="242" y="334"/>
                  </a:lnTo>
                  <a:lnTo>
                    <a:pt x="266" y="334"/>
                  </a:lnTo>
                  <a:lnTo>
                    <a:pt x="514" y="32"/>
                  </a:lnTo>
                  <a:lnTo>
                    <a:pt x="464" y="0"/>
                  </a:lnTo>
                  <a:lnTo>
                    <a:pt x="464" y="0"/>
                  </a:lnTo>
                  <a:lnTo>
                    <a:pt x="440" y="0"/>
                  </a:lnTo>
                  <a:lnTo>
                    <a:pt x="416" y="2"/>
                  </a:lnTo>
                  <a:lnTo>
                    <a:pt x="384" y="8"/>
                  </a:lnTo>
                  <a:lnTo>
                    <a:pt x="350" y="16"/>
                  </a:lnTo>
                  <a:lnTo>
                    <a:pt x="332" y="20"/>
                  </a:lnTo>
                  <a:lnTo>
                    <a:pt x="314" y="28"/>
                  </a:lnTo>
                  <a:lnTo>
                    <a:pt x="298" y="36"/>
                  </a:lnTo>
                  <a:lnTo>
                    <a:pt x="282" y="46"/>
                  </a:lnTo>
                  <a:lnTo>
                    <a:pt x="266" y="58"/>
                  </a:lnTo>
                  <a:lnTo>
                    <a:pt x="252" y="72"/>
                  </a:lnTo>
                  <a:lnTo>
                    <a:pt x="252"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8"/>
            <p:cNvSpPr>
              <a:spLocks/>
            </p:cNvSpPr>
            <p:nvPr/>
          </p:nvSpPr>
          <p:spPr bwMode="auto">
            <a:xfrm>
              <a:off x="5362" y="2043"/>
              <a:ext cx="560" cy="472"/>
            </a:xfrm>
            <a:custGeom>
              <a:avLst/>
              <a:gdLst>
                <a:gd name="T0" fmla="*/ 318 w 560"/>
                <a:gd name="T1" fmla="*/ 460 h 472"/>
                <a:gd name="T2" fmla="*/ 318 w 560"/>
                <a:gd name="T3" fmla="*/ 460 h 472"/>
                <a:gd name="T4" fmla="*/ 306 w 560"/>
                <a:gd name="T5" fmla="*/ 442 h 472"/>
                <a:gd name="T6" fmla="*/ 298 w 560"/>
                <a:gd name="T7" fmla="*/ 424 h 472"/>
                <a:gd name="T8" fmla="*/ 294 w 560"/>
                <a:gd name="T9" fmla="*/ 402 h 472"/>
                <a:gd name="T10" fmla="*/ 292 w 560"/>
                <a:gd name="T11" fmla="*/ 382 h 472"/>
                <a:gd name="T12" fmla="*/ 292 w 560"/>
                <a:gd name="T13" fmla="*/ 382 h 472"/>
                <a:gd name="T14" fmla="*/ 294 w 560"/>
                <a:gd name="T15" fmla="*/ 362 h 472"/>
                <a:gd name="T16" fmla="*/ 294 w 560"/>
                <a:gd name="T17" fmla="*/ 362 h 472"/>
                <a:gd name="T18" fmla="*/ 294 w 560"/>
                <a:gd name="T19" fmla="*/ 360 h 472"/>
                <a:gd name="T20" fmla="*/ 294 w 560"/>
                <a:gd name="T21" fmla="*/ 360 h 472"/>
                <a:gd name="T22" fmla="*/ 298 w 560"/>
                <a:gd name="T23" fmla="*/ 340 h 472"/>
                <a:gd name="T24" fmla="*/ 306 w 560"/>
                <a:gd name="T25" fmla="*/ 320 h 472"/>
                <a:gd name="T26" fmla="*/ 318 w 560"/>
                <a:gd name="T27" fmla="*/ 302 h 472"/>
                <a:gd name="T28" fmla="*/ 332 w 560"/>
                <a:gd name="T29" fmla="*/ 288 h 472"/>
                <a:gd name="T30" fmla="*/ 348 w 560"/>
                <a:gd name="T31" fmla="*/ 276 h 472"/>
                <a:gd name="T32" fmla="*/ 366 w 560"/>
                <a:gd name="T33" fmla="*/ 266 h 472"/>
                <a:gd name="T34" fmla="*/ 386 w 560"/>
                <a:gd name="T35" fmla="*/ 260 h 472"/>
                <a:gd name="T36" fmla="*/ 406 w 560"/>
                <a:gd name="T37" fmla="*/ 258 h 472"/>
                <a:gd name="T38" fmla="*/ 406 w 560"/>
                <a:gd name="T39" fmla="*/ 258 h 472"/>
                <a:gd name="T40" fmla="*/ 424 w 560"/>
                <a:gd name="T41" fmla="*/ 260 h 472"/>
                <a:gd name="T42" fmla="*/ 560 w 560"/>
                <a:gd name="T43" fmla="*/ 286 h 472"/>
                <a:gd name="T44" fmla="*/ 560 w 560"/>
                <a:gd name="T45" fmla="*/ 0 h 472"/>
                <a:gd name="T46" fmla="*/ 296 w 560"/>
                <a:gd name="T47" fmla="*/ 64 h 472"/>
                <a:gd name="T48" fmla="*/ 264 w 560"/>
                <a:gd name="T49" fmla="*/ 64 h 472"/>
                <a:gd name="T50" fmla="*/ 0 w 560"/>
                <a:gd name="T51" fmla="*/ 0 h 472"/>
                <a:gd name="T52" fmla="*/ 0 w 560"/>
                <a:gd name="T53" fmla="*/ 284 h 472"/>
                <a:gd name="T54" fmla="*/ 128 w 560"/>
                <a:gd name="T55" fmla="*/ 260 h 472"/>
                <a:gd name="T56" fmla="*/ 128 w 560"/>
                <a:gd name="T57" fmla="*/ 260 h 472"/>
                <a:gd name="T58" fmla="*/ 148 w 560"/>
                <a:gd name="T59" fmla="*/ 258 h 472"/>
                <a:gd name="T60" fmla="*/ 148 w 560"/>
                <a:gd name="T61" fmla="*/ 258 h 472"/>
                <a:gd name="T62" fmla="*/ 168 w 560"/>
                <a:gd name="T63" fmla="*/ 260 h 472"/>
                <a:gd name="T64" fmla="*/ 186 w 560"/>
                <a:gd name="T65" fmla="*/ 266 h 472"/>
                <a:gd name="T66" fmla="*/ 204 w 560"/>
                <a:gd name="T67" fmla="*/ 276 h 472"/>
                <a:gd name="T68" fmla="*/ 220 w 560"/>
                <a:gd name="T69" fmla="*/ 288 h 472"/>
                <a:gd name="T70" fmla="*/ 234 w 560"/>
                <a:gd name="T71" fmla="*/ 302 h 472"/>
                <a:gd name="T72" fmla="*/ 246 w 560"/>
                <a:gd name="T73" fmla="*/ 320 h 472"/>
                <a:gd name="T74" fmla="*/ 254 w 560"/>
                <a:gd name="T75" fmla="*/ 340 h 472"/>
                <a:gd name="T76" fmla="*/ 260 w 560"/>
                <a:gd name="T77" fmla="*/ 360 h 472"/>
                <a:gd name="T78" fmla="*/ 260 w 560"/>
                <a:gd name="T79" fmla="*/ 362 h 472"/>
                <a:gd name="T80" fmla="*/ 260 w 560"/>
                <a:gd name="T81" fmla="*/ 362 h 472"/>
                <a:gd name="T82" fmla="*/ 260 w 560"/>
                <a:gd name="T83" fmla="*/ 362 h 472"/>
                <a:gd name="T84" fmla="*/ 262 w 560"/>
                <a:gd name="T85" fmla="*/ 382 h 472"/>
                <a:gd name="T86" fmla="*/ 262 w 560"/>
                <a:gd name="T87" fmla="*/ 382 h 472"/>
                <a:gd name="T88" fmla="*/ 260 w 560"/>
                <a:gd name="T89" fmla="*/ 402 h 472"/>
                <a:gd name="T90" fmla="*/ 254 w 560"/>
                <a:gd name="T91" fmla="*/ 424 h 472"/>
                <a:gd name="T92" fmla="*/ 246 w 560"/>
                <a:gd name="T93" fmla="*/ 442 h 472"/>
                <a:gd name="T94" fmla="*/ 234 w 560"/>
                <a:gd name="T95" fmla="*/ 460 h 472"/>
                <a:gd name="T96" fmla="*/ 234 w 560"/>
                <a:gd name="T97" fmla="*/ 460 h 472"/>
                <a:gd name="T98" fmla="*/ 232 w 560"/>
                <a:gd name="T99" fmla="*/ 464 h 472"/>
                <a:gd name="T100" fmla="*/ 264 w 560"/>
                <a:gd name="T101" fmla="*/ 472 h 472"/>
                <a:gd name="T102" fmla="*/ 296 w 560"/>
                <a:gd name="T103" fmla="*/ 472 h 472"/>
                <a:gd name="T104" fmla="*/ 322 w 560"/>
                <a:gd name="T105" fmla="*/ 466 h 472"/>
                <a:gd name="T106" fmla="*/ 322 w 560"/>
                <a:gd name="T107" fmla="*/ 466 h 472"/>
                <a:gd name="T108" fmla="*/ 318 w 560"/>
                <a:gd name="T109" fmla="*/ 460 h 472"/>
                <a:gd name="T110" fmla="*/ 318 w 560"/>
                <a:gd name="T111" fmla="*/ 46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0" h="472">
                  <a:moveTo>
                    <a:pt x="318" y="460"/>
                  </a:moveTo>
                  <a:lnTo>
                    <a:pt x="318" y="460"/>
                  </a:lnTo>
                  <a:lnTo>
                    <a:pt x="306" y="442"/>
                  </a:lnTo>
                  <a:lnTo>
                    <a:pt x="298" y="424"/>
                  </a:lnTo>
                  <a:lnTo>
                    <a:pt x="294" y="402"/>
                  </a:lnTo>
                  <a:lnTo>
                    <a:pt x="292" y="382"/>
                  </a:lnTo>
                  <a:lnTo>
                    <a:pt x="292" y="382"/>
                  </a:lnTo>
                  <a:lnTo>
                    <a:pt x="294" y="362"/>
                  </a:lnTo>
                  <a:lnTo>
                    <a:pt x="294" y="362"/>
                  </a:lnTo>
                  <a:lnTo>
                    <a:pt x="294" y="360"/>
                  </a:lnTo>
                  <a:lnTo>
                    <a:pt x="294" y="360"/>
                  </a:lnTo>
                  <a:lnTo>
                    <a:pt x="298" y="340"/>
                  </a:lnTo>
                  <a:lnTo>
                    <a:pt x="306" y="320"/>
                  </a:lnTo>
                  <a:lnTo>
                    <a:pt x="318" y="302"/>
                  </a:lnTo>
                  <a:lnTo>
                    <a:pt x="332" y="288"/>
                  </a:lnTo>
                  <a:lnTo>
                    <a:pt x="348" y="276"/>
                  </a:lnTo>
                  <a:lnTo>
                    <a:pt x="366" y="266"/>
                  </a:lnTo>
                  <a:lnTo>
                    <a:pt x="386" y="260"/>
                  </a:lnTo>
                  <a:lnTo>
                    <a:pt x="406" y="258"/>
                  </a:lnTo>
                  <a:lnTo>
                    <a:pt x="406" y="258"/>
                  </a:lnTo>
                  <a:lnTo>
                    <a:pt x="424" y="260"/>
                  </a:lnTo>
                  <a:lnTo>
                    <a:pt x="560" y="286"/>
                  </a:lnTo>
                  <a:lnTo>
                    <a:pt x="560" y="0"/>
                  </a:lnTo>
                  <a:lnTo>
                    <a:pt x="296" y="64"/>
                  </a:lnTo>
                  <a:lnTo>
                    <a:pt x="264" y="64"/>
                  </a:lnTo>
                  <a:lnTo>
                    <a:pt x="0" y="0"/>
                  </a:lnTo>
                  <a:lnTo>
                    <a:pt x="0" y="284"/>
                  </a:lnTo>
                  <a:lnTo>
                    <a:pt x="128" y="260"/>
                  </a:lnTo>
                  <a:lnTo>
                    <a:pt x="128" y="260"/>
                  </a:lnTo>
                  <a:lnTo>
                    <a:pt x="148" y="258"/>
                  </a:lnTo>
                  <a:lnTo>
                    <a:pt x="148" y="258"/>
                  </a:lnTo>
                  <a:lnTo>
                    <a:pt x="168" y="260"/>
                  </a:lnTo>
                  <a:lnTo>
                    <a:pt x="186" y="266"/>
                  </a:lnTo>
                  <a:lnTo>
                    <a:pt x="204" y="276"/>
                  </a:lnTo>
                  <a:lnTo>
                    <a:pt x="220" y="288"/>
                  </a:lnTo>
                  <a:lnTo>
                    <a:pt x="234" y="302"/>
                  </a:lnTo>
                  <a:lnTo>
                    <a:pt x="246" y="320"/>
                  </a:lnTo>
                  <a:lnTo>
                    <a:pt x="254" y="340"/>
                  </a:lnTo>
                  <a:lnTo>
                    <a:pt x="260" y="360"/>
                  </a:lnTo>
                  <a:lnTo>
                    <a:pt x="260" y="362"/>
                  </a:lnTo>
                  <a:lnTo>
                    <a:pt x="260" y="362"/>
                  </a:lnTo>
                  <a:lnTo>
                    <a:pt x="260" y="362"/>
                  </a:lnTo>
                  <a:lnTo>
                    <a:pt x="262" y="382"/>
                  </a:lnTo>
                  <a:lnTo>
                    <a:pt x="262" y="382"/>
                  </a:lnTo>
                  <a:lnTo>
                    <a:pt x="260" y="402"/>
                  </a:lnTo>
                  <a:lnTo>
                    <a:pt x="254" y="424"/>
                  </a:lnTo>
                  <a:lnTo>
                    <a:pt x="246" y="442"/>
                  </a:lnTo>
                  <a:lnTo>
                    <a:pt x="234" y="460"/>
                  </a:lnTo>
                  <a:lnTo>
                    <a:pt x="234" y="460"/>
                  </a:lnTo>
                  <a:lnTo>
                    <a:pt x="232" y="464"/>
                  </a:lnTo>
                  <a:lnTo>
                    <a:pt x="264" y="472"/>
                  </a:lnTo>
                  <a:lnTo>
                    <a:pt x="296" y="472"/>
                  </a:lnTo>
                  <a:lnTo>
                    <a:pt x="322" y="466"/>
                  </a:lnTo>
                  <a:lnTo>
                    <a:pt x="322" y="466"/>
                  </a:lnTo>
                  <a:lnTo>
                    <a:pt x="318" y="460"/>
                  </a:lnTo>
                  <a:lnTo>
                    <a:pt x="318" y="46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9"/>
            <p:cNvSpPr>
              <a:spLocks/>
            </p:cNvSpPr>
            <p:nvPr/>
          </p:nvSpPr>
          <p:spPr bwMode="auto">
            <a:xfrm>
              <a:off x="3398" y="2545"/>
              <a:ext cx="3320" cy="1328"/>
            </a:xfrm>
            <a:custGeom>
              <a:avLst/>
              <a:gdLst>
                <a:gd name="T0" fmla="*/ 0 w 3320"/>
                <a:gd name="T1" fmla="*/ 0 h 1328"/>
                <a:gd name="T2" fmla="*/ 0 w 3320"/>
                <a:gd name="T3" fmla="*/ 78 h 1328"/>
                <a:gd name="T4" fmla="*/ 174 w 3320"/>
                <a:gd name="T5" fmla="*/ 78 h 1328"/>
                <a:gd name="T6" fmla="*/ 174 w 3320"/>
                <a:gd name="T7" fmla="*/ 156 h 1328"/>
                <a:gd name="T8" fmla="*/ 174 w 3320"/>
                <a:gd name="T9" fmla="*/ 1328 h 1328"/>
                <a:gd name="T10" fmla="*/ 292 w 3320"/>
                <a:gd name="T11" fmla="*/ 1328 h 1328"/>
                <a:gd name="T12" fmla="*/ 292 w 3320"/>
                <a:gd name="T13" fmla="*/ 156 h 1328"/>
                <a:gd name="T14" fmla="*/ 3030 w 3320"/>
                <a:gd name="T15" fmla="*/ 156 h 1328"/>
                <a:gd name="T16" fmla="*/ 3030 w 3320"/>
                <a:gd name="T17" fmla="*/ 1328 h 1328"/>
                <a:gd name="T18" fmla="*/ 3146 w 3320"/>
                <a:gd name="T19" fmla="*/ 1328 h 1328"/>
                <a:gd name="T20" fmla="*/ 3146 w 3320"/>
                <a:gd name="T21" fmla="*/ 156 h 1328"/>
                <a:gd name="T22" fmla="*/ 3146 w 3320"/>
                <a:gd name="T23" fmla="*/ 78 h 1328"/>
                <a:gd name="T24" fmla="*/ 3320 w 3320"/>
                <a:gd name="T25" fmla="*/ 78 h 1328"/>
                <a:gd name="T26" fmla="*/ 3320 w 3320"/>
                <a:gd name="T27" fmla="*/ 0 h 1328"/>
                <a:gd name="T28" fmla="*/ 0 w 3320"/>
                <a:gd name="T29"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0" h="1328">
                  <a:moveTo>
                    <a:pt x="0" y="0"/>
                  </a:moveTo>
                  <a:lnTo>
                    <a:pt x="0" y="78"/>
                  </a:lnTo>
                  <a:lnTo>
                    <a:pt x="174" y="78"/>
                  </a:lnTo>
                  <a:lnTo>
                    <a:pt x="174" y="156"/>
                  </a:lnTo>
                  <a:lnTo>
                    <a:pt x="174" y="1328"/>
                  </a:lnTo>
                  <a:lnTo>
                    <a:pt x="292" y="1328"/>
                  </a:lnTo>
                  <a:lnTo>
                    <a:pt x="292" y="156"/>
                  </a:lnTo>
                  <a:lnTo>
                    <a:pt x="3030" y="156"/>
                  </a:lnTo>
                  <a:lnTo>
                    <a:pt x="3030" y="1328"/>
                  </a:lnTo>
                  <a:lnTo>
                    <a:pt x="3146" y="1328"/>
                  </a:lnTo>
                  <a:lnTo>
                    <a:pt x="3146" y="156"/>
                  </a:lnTo>
                  <a:lnTo>
                    <a:pt x="3146" y="78"/>
                  </a:lnTo>
                  <a:lnTo>
                    <a:pt x="3320" y="78"/>
                  </a:lnTo>
                  <a:lnTo>
                    <a:pt x="3320"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0"/>
            <p:cNvSpPr>
              <a:spLocks/>
            </p:cNvSpPr>
            <p:nvPr/>
          </p:nvSpPr>
          <p:spPr bwMode="auto">
            <a:xfrm>
              <a:off x="5222" y="2745"/>
              <a:ext cx="426" cy="1172"/>
            </a:xfrm>
            <a:custGeom>
              <a:avLst/>
              <a:gdLst>
                <a:gd name="T0" fmla="*/ 192 w 426"/>
                <a:gd name="T1" fmla="*/ 1172 h 1172"/>
                <a:gd name="T2" fmla="*/ 192 w 426"/>
                <a:gd name="T3" fmla="*/ 1172 h 1172"/>
                <a:gd name="T4" fmla="*/ 182 w 426"/>
                <a:gd name="T5" fmla="*/ 1172 h 1172"/>
                <a:gd name="T6" fmla="*/ 174 w 426"/>
                <a:gd name="T7" fmla="*/ 1170 h 1172"/>
                <a:gd name="T8" fmla="*/ 166 w 426"/>
                <a:gd name="T9" fmla="*/ 1166 h 1172"/>
                <a:gd name="T10" fmla="*/ 158 w 426"/>
                <a:gd name="T11" fmla="*/ 1160 h 1172"/>
                <a:gd name="T12" fmla="*/ 152 w 426"/>
                <a:gd name="T13" fmla="*/ 1154 h 1172"/>
                <a:gd name="T14" fmla="*/ 148 w 426"/>
                <a:gd name="T15" fmla="*/ 1146 h 1172"/>
                <a:gd name="T16" fmla="*/ 144 w 426"/>
                <a:gd name="T17" fmla="*/ 1138 h 1172"/>
                <a:gd name="T18" fmla="*/ 142 w 426"/>
                <a:gd name="T19" fmla="*/ 1130 h 1172"/>
                <a:gd name="T20" fmla="*/ 2 w 426"/>
                <a:gd name="T21" fmla="*/ 82 h 1172"/>
                <a:gd name="T22" fmla="*/ 2 w 426"/>
                <a:gd name="T23" fmla="*/ 82 h 1172"/>
                <a:gd name="T24" fmla="*/ 0 w 426"/>
                <a:gd name="T25" fmla="*/ 72 h 1172"/>
                <a:gd name="T26" fmla="*/ 2 w 426"/>
                <a:gd name="T27" fmla="*/ 62 h 1172"/>
                <a:gd name="T28" fmla="*/ 6 w 426"/>
                <a:gd name="T29" fmla="*/ 54 h 1172"/>
                <a:gd name="T30" fmla="*/ 10 w 426"/>
                <a:gd name="T31" fmla="*/ 46 h 1172"/>
                <a:gd name="T32" fmla="*/ 18 w 426"/>
                <a:gd name="T33" fmla="*/ 38 h 1172"/>
                <a:gd name="T34" fmla="*/ 26 w 426"/>
                <a:gd name="T35" fmla="*/ 32 h 1172"/>
                <a:gd name="T36" fmla="*/ 34 w 426"/>
                <a:gd name="T37" fmla="*/ 28 h 1172"/>
                <a:gd name="T38" fmla="*/ 44 w 426"/>
                <a:gd name="T39" fmla="*/ 26 h 1172"/>
                <a:gd name="T40" fmla="*/ 228 w 426"/>
                <a:gd name="T41" fmla="*/ 2 h 1172"/>
                <a:gd name="T42" fmla="*/ 228 w 426"/>
                <a:gd name="T43" fmla="*/ 2 h 1172"/>
                <a:gd name="T44" fmla="*/ 236 w 426"/>
                <a:gd name="T45" fmla="*/ 0 h 1172"/>
                <a:gd name="T46" fmla="*/ 236 w 426"/>
                <a:gd name="T47" fmla="*/ 0 h 1172"/>
                <a:gd name="T48" fmla="*/ 244 w 426"/>
                <a:gd name="T49" fmla="*/ 2 h 1172"/>
                <a:gd name="T50" fmla="*/ 254 w 426"/>
                <a:gd name="T51" fmla="*/ 4 h 1172"/>
                <a:gd name="T52" fmla="*/ 262 w 426"/>
                <a:gd name="T53" fmla="*/ 8 h 1172"/>
                <a:gd name="T54" fmla="*/ 268 w 426"/>
                <a:gd name="T55" fmla="*/ 14 h 1172"/>
                <a:gd name="T56" fmla="*/ 274 w 426"/>
                <a:gd name="T57" fmla="*/ 20 h 1172"/>
                <a:gd name="T58" fmla="*/ 280 w 426"/>
                <a:gd name="T59" fmla="*/ 26 h 1172"/>
                <a:gd name="T60" fmla="*/ 282 w 426"/>
                <a:gd name="T61" fmla="*/ 36 h 1172"/>
                <a:gd name="T62" fmla="*/ 284 w 426"/>
                <a:gd name="T63" fmla="*/ 44 h 1172"/>
                <a:gd name="T64" fmla="*/ 426 w 426"/>
                <a:gd name="T65" fmla="*/ 1092 h 1172"/>
                <a:gd name="T66" fmla="*/ 426 w 426"/>
                <a:gd name="T67" fmla="*/ 1092 h 1172"/>
                <a:gd name="T68" fmla="*/ 426 w 426"/>
                <a:gd name="T69" fmla="*/ 1102 h 1172"/>
                <a:gd name="T70" fmla="*/ 424 w 426"/>
                <a:gd name="T71" fmla="*/ 1110 h 1172"/>
                <a:gd name="T72" fmla="*/ 422 w 426"/>
                <a:gd name="T73" fmla="*/ 1120 h 1172"/>
                <a:gd name="T74" fmla="*/ 416 w 426"/>
                <a:gd name="T75" fmla="*/ 1128 h 1172"/>
                <a:gd name="T76" fmla="*/ 410 w 426"/>
                <a:gd name="T77" fmla="*/ 1136 h 1172"/>
                <a:gd name="T78" fmla="*/ 402 w 426"/>
                <a:gd name="T79" fmla="*/ 1140 h 1172"/>
                <a:gd name="T80" fmla="*/ 392 w 426"/>
                <a:gd name="T81" fmla="*/ 1146 h 1172"/>
                <a:gd name="T82" fmla="*/ 382 w 426"/>
                <a:gd name="T83" fmla="*/ 1148 h 1172"/>
                <a:gd name="T84" fmla="*/ 198 w 426"/>
                <a:gd name="T85" fmla="*/ 1172 h 1172"/>
                <a:gd name="T86" fmla="*/ 198 w 426"/>
                <a:gd name="T87" fmla="*/ 1172 h 1172"/>
                <a:gd name="T88" fmla="*/ 192 w 426"/>
                <a:gd name="T89" fmla="*/ 1172 h 1172"/>
                <a:gd name="T90" fmla="*/ 192 w 426"/>
                <a:gd name="T91" fmla="*/ 117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1172">
                  <a:moveTo>
                    <a:pt x="192" y="1172"/>
                  </a:moveTo>
                  <a:lnTo>
                    <a:pt x="192" y="1172"/>
                  </a:lnTo>
                  <a:lnTo>
                    <a:pt x="182" y="1172"/>
                  </a:lnTo>
                  <a:lnTo>
                    <a:pt x="174" y="1170"/>
                  </a:lnTo>
                  <a:lnTo>
                    <a:pt x="166" y="1166"/>
                  </a:lnTo>
                  <a:lnTo>
                    <a:pt x="158" y="1160"/>
                  </a:lnTo>
                  <a:lnTo>
                    <a:pt x="152" y="1154"/>
                  </a:lnTo>
                  <a:lnTo>
                    <a:pt x="148" y="1146"/>
                  </a:lnTo>
                  <a:lnTo>
                    <a:pt x="144" y="1138"/>
                  </a:lnTo>
                  <a:lnTo>
                    <a:pt x="142" y="1130"/>
                  </a:lnTo>
                  <a:lnTo>
                    <a:pt x="2" y="82"/>
                  </a:lnTo>
                  <a:lnTo>
                    <a:pt x="2" y="82"/>
                  </a:lnTo>
                  <a:lnTo>
                    <a:pt x="0" y="72"/>
                  </a:lnTo>
                  <a:lnTo>
                    <a:pt x="2" y="62"/>
                  </a:lnTo>
                  <a:lnTo>
                    <a:pt x="6" y="54"/>
                  </a:lnTo>
                  <a:lnTo>
                    <a:pt x="10" y="46"/>
                  </a:lnTo>
                  <a:lnTo>
                    <a:pt x="18" y="38"/>
                  </a:lnTo>
                  <a:lnTo>
                    <a:pt x="26" y="32"/>
                  </a:lnTo>
                  <a:lnTo>
                    <a:pt x="34" y="28"/>
                  </a:lnTo>
                  <a:lnTo>
                    <a:pt x="44" y="26"/>
                  </a:lnTo>
                  <a:lnTo>
                    <a:pt x="228" y="2"/>
                  </a:lnTo>
                  <a:lnTo>
                    <a:pt x="228" y="2"/>
                  </a:lnTo>
                  <a:lnTo>
                    <a:pt x="236" y="0"/>
                  </a:lnTo>
                  <a:lnTo>
                    <a:pt x="236" y="0"/>
                  </a:lnTo>
                  <a:lnTo>
                    <a:pt x="244" y="2"/>
                  </a:lnTo>
                  <a:lnTo>
                    <a:pt x="254" y="4"/>
                  </a:lnTo>
                  <a:lnTo>
                    <a:pt x="262" y="8"/>
                  </a:lnTo>
                  <a:lnTo>
                    <a:pt x="268" y="14"/>
                  </a:lnTo>
                  <a:lnTo>
                    <a:pt x="274" y="20"/>
                  </a:lnTo>
                  <a:lnTo>
                    <a:pt x="280" y="26"/>
                  </a:lnTo>
                  <a:lnTo>
                    <a:pt x="282" y="36"/>
                  </a:lnTo>
                  <a:lnTo>
                    <a:pt x="284" y="44"/>
                  </a:lnTo>
                  <a:lnTo>
                    <a:pt x="426" y="1092"/>
                  </a:lnTo>
                  <a:lnTo>
                    <a:pt x="426" y="1092"/>
                  </a:lnTo>
                  <a:lnTo>
                    <a:pt x="426" y="1102"/>
                  </a:lnTo>
                  <a:lnTo>
                    <a:pt x="424" y="1110"/>
                  </a:lnTo>
                  <a:lnTo>
                    <a:pt x="422" y="1120"/>
                  </a:lnTo>
                  <a:lnTo>
                    <a:pt x="416" y="1128"/>
                  </a:lnTo>
                  <a:lnTo>
                    <a:pt x="410" y="1136"/>
                  </a:lnTo>
                  <a:lnTo>
                    <a:pt x="402" y="1140"/>
                  </a:lnTo>
                  <a:lnTo>
                    <a:pt x="392" y="1146"/>
                  </a:lnTo>
                  <a:lnTo>
                    <a:pt x="382" y="1148"/>
                  </a:lnTo>
                  <a:lnTo>
                    <a:pt x="198" y="1172"/>
                  </a:lnTo>
                  <a:lnTo>
                    <a:pt x="198" y="1172"/>
                  </a:lnTo>
                  <a:lnTo>
                    <a:pt x="192" y="1172"/>
                  </a:lnTo>
                  <a:lnTo>
                    <a:pt x="192" y="1172"/>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1"/>
            <p:cNvSpPr>
              <a:spLocks noEditPoints="1"/>
            </p:cNvSpPr>
            <p:nvPr/>
          </p:nvSpPr>
          <p:spPr bwMode="auto">
            <a:xfrm>
              <a:off x="5214" y="2737"/>
              <a:ext cx="442" cy="1188"/>
            </a:xfrm>
            <a:custGeom>
              <a:avLst/>
              <a:gdLst>
                <a:gd name="T0" fmla="*/ 244 w 442"/>
                <a:gd name="T1" fmla="*/ 16 h 1188"/>
                <a:gd name="T2" fmla="*/ 258 w 442"/>
                <a:gd name="T3" fmla="*/ 20 h 1188"/>
                <a:gd name="T4" fmla="*/ 270 w 442"/>
                <a:gd name="T5" fmla="*/ 26 h 1188"/>
                <a:gd name="T6" fmla="*/ 280 w 442"/>
                <a:gd name="T7" fmla="*/ 38 h 1188"/>
                <a:gd name="T8" fmla="*/ 284 w 442"/>
                <a:gd name="T9" fmla="*/ 54 h 1188"/>
                <a:gd name="T10" fmla="*/ 426 w 442"/>
                <a:gd name="T11" fmla="*/ 1100 h 1188"/>
                <a:gd name="T12" fmla="*/ 424 w 442"/>
                <a:gd name="T13" fmla="*/ 1116 h 1188"/>
                <a:gd name="T14" fmla="*/ 418 w 442"/>
                <a:gd name="T15" fmla="*/ 1132 h 1188"/>
                <a:gd name="T16" fmla="*/ 406 w 442"/>
                <a:gd name="T17" fmla="*/ 1142 h 1188"/>
                <a:gd name="T18" fmla="*/ 390 w 442"/>
                <a:gd name="T19" fmla="*/ 1148 h 1188"/>
                <a:gd name="T20" fmla="*/ 206 w 442"/>
                <a:gd name="T21" fmla="*/ 1172 h 1188"/>
                <a:gd name="T22" fmla="*/ 200 w 442"/>
                <a:gd name="T23" fmla="*/ 1172 h 1188"/>
                <a:gd name="T24" fmla="*/ 184 w 442"/>
                <a:gd name="T25" fmla="*/ 1170 h 1188"/>
                <a:gd name="T26" fmla="*/ 172 w 442"/>
                <a:gd name="T27" fmla="*/ 1162 h 1188"/>
                <a:gd name="T28" fmla="*/ 162 w 442"/>
                <a:gd name="T29" fmla="*/ 1150 h 1188"/>
                <a:gd name="T30" fmla="*/ 158 w 442"/>
                <a:gd name="T31" fmla="*/ 1136 h 1188"/>
                <a:gd name="T32" fmla="*/ 16 w 442"/>
                <a:gd name="T33" fmla="*/ 90 h 1188"/>
                <a:gd name="T34" fmla="*/ 18 w 442"/>
                <a:gd name="T35" fmla="*/ 72 h 1188"/>
                <a:gd name="T36" fmla="*/ 26 w 442"/>
                <a:gd name="T37" fmla="*/ 58 h 1188"/>
                <a:gd name="T38" fmla="*/ 38 w 442"/>
                <a:gd name="T39" fmla="*/ 48 h 1188"/>
                <a:gd name="T40" fmla="*/ 52 w 442"/>
                <a:gd name="T41" fmla="*/ 42 h 1188"/>
                <a:gd name="T42" fmla="*/ 238 w 442"/>
                <a:gd name="T43" fmla="*/ 18 h 1188"/>
                <a:gd name="T44" fmla="*/ 244 w 442"/>
                <a:gd name="T45" fmla="*/ 0 h 1188"/>
                <a:gd name="T46" fmla="*/ 236 w 442"/>
                <a:gd name="T47" fmla="*/ 2 h 1188"/>
                <a:gd name="T48" fmla="*/ 50 w 442"/>
                <a:gd name="T49" fmla="*/ 26 h 1188"/>
                <a:gd name="T50" fmla="*/ 30 w 442"/>
                <a:gd name="T51" fmla="*/ 34 h 1188"/>
                <a:gd name="T52" fmla="*/ 12 w 442"/>
                <a:gd name="T53" fmla="*/ 48 h 1188"/>
                <a:gd name="T54" fmla="*/ 6 w 442"/>
                <a:gd name="T55" fmla="*/ 58 h 1188"/>
                <a:gd name="T56" fmla="*/ 0 w 442"/>
                <a:gd name="T57" fmla="*/ 80 h 1188"/>
                <a:gd name="T58" fmla="*/ 142 w 442"/>
                <a:gd name="T59" fmla="*/ 1138 h 1188"/>
                <a:gd name="T60" fmla="*/ 144 w 442"/>
                <a:gd name="T61" fmla="*/ 1148 h 1188"/>
                <a:gd name="T62" fmla="*/ 154 w 442"/>
                <a:gd name="T63" fmla="*/ 1166 h 1188"/>
                <a:gd name="T64" fmla="*/ 170 w 442"/>
                <a:gd name="T65" fmla="*/ 1180 h 1188"/>
                <a:gd name="T66" fmla="*/ 190 w 442"/>
                <a:gd name="T67" fmla="*/ 1188 h 1188"/>
                <a:gd name="T68" fmla="*/ 200 w 442"/>
                <a:gd name="T69" fmla="*/ 1188 h 1188"/>
                <a:gd name="T70" fmla="*/ 392 w 442"/>
                <a:gd name="T71" fmla="*/ 1164 h 1188"/>
                <a:gd name="T72" fmla="*/ 404 w 442"/>
                <a:gd name="T73" fmla="*/ 1160 h 1188"/>
                <a:gd name="T74" fmla="*/ 422 w 442"/>
                <a:gd name="T75" fmla="*/ 1150 h 1188"/>
                <a:gd name="T76" fmla="*/ 436 w 442"/>
                <a:gd name="T77" fmla="*/ 1132 h 1188"/>
                <a:gd name="T78" fmla="*/ 442 w 442"/>
                <a:gd name="T79" fmla="*/ 1110 h 1188"/>
                <a:gd name="T80" fmla="*/ 300 w 442"/>
                <a:gd name="T81" fmla="*/ 50 h 1188"/>
                <a:gd name="T82" fmla="*/ 298 w 442"/>
                <a:gd name="T83" fmla="*/ 40 h 1188"/>
                <a:gd name="T84" fmla="*/ 288 w 442"/>
                <a:gd name="T85" fmla="*/ 22 h 1188"/>
                <a:gd name="T86" fmla="*/ 274 w 442"/>
                <a:gd name="T87" fmla="*/ 10 h 1188"/>
                <a:gd name="T88" fmla="*/ 254 w 442"/>
                <a:gd name="T89" fmla="*/ 2 h 1188"/>
                <a:gd name="T90" fmla="*/ 244 w 442"/>
                <a:gd name="T91" fmla="*/ 0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2" h="1188">
                  <a:moveTo>
                    <a:pt x="244" y="16"/>
                  </a:moveTo>
                  <a:lnTo>
                    <a:pt x="244" y="16"/>
                  </a:lnTo>
                  <a:lnTo>
                    <a:pt x="250" y="18"/>
                  </a:lnTo>
                  <a:lnTo>
                    <a:pt x="258" y="20"/>
                  </a:lnTo>
                  <a:lnTo>
                    <a:pt x="264" y="22"/>
                  </a:lnTo>
                  <a:lnTo>
                    <a:pt x="270" y="26"/>
                  </a:lnTo>
                  <a:lnTo>
                    <a:pt x="276" y="32"/>
                  </a:lnTo>
                  <a:lnTo>
                    <a:pt x="280" y="38"/>
                  </a:lnTo>
                  <a:lnTo>
                    <a:pt x="284" y="46"/>
                  </a:lnTo>
                  <a:lnTo>
                    <a:pt x="284" y="54"/>
                  </a:lnTo>
                  <a:lnTo>
                    <a:pt x="426" y="1100"/>
                  </a:lnTo>
                  <a:lnTo>
                    <a:pt x="426" y="1100"/>
                  </a:lnTo>
                  <a:lnTo>
                    <a:pt x="426" y="1108"/>
                  </a:lnTo>
                  <a:lnTo>
                    <a:pt x="424" y="1116"/>
                  </a:lnTo>
                  <a:lnTo>
                    <a:pt x="422" y="1124"/>
                  </a:lnTo>
                  <a:lnTo>
                    <a:pt x="418" y="1132"/>
                  </a:lnTo>
                  <a:lnTo>
                    <a:pt x="412" y="1138"/>
                  </a:lnTo>
                  <a:lnTo>
                    <a:pt x="406" y="1142"/>
                  </a:lnTo>
                  <a:lnTo>
                    <a:pt x="398" y="1146"/>
                  </a:lnTo>
                  <a:lnTo>
                    <a:pt x="390" y="1148"/>
                  </a:lnTo>
                  <a:lnTo>
                    <a:pt x="206" y="1172"/>
                  </a:lnTo>
                  <a:lnTo>
                    <a:pt x="206" y="1172"/>
                  </a:lnTo>
                  <a:lnTo>
                    <a:pt x="200" y="1172"/>
                  </a:lnTo>
                  <a:lnTo>
                    <a:pt x="200" y="1172"/>
                  </a:lnTo>
                  <a:lnTo>
                    <a:pt x="192" y="1172"/>
                  </a:lnTo>
                  <a:lnTo>
                    <a:pt x="184" y="1170"/>
                  </a:lnTo>
                  <a:lnTo>
                    <a:pt x="178" y="1166"/>
                  </a:lnTo>
                  <a:lnTo>
                    <a:pt x="172" y="1162"/>
                  </a:lnTo>
                  <a:lnTo>
                    <a:pt x="166" y="1158"/>
                  </a:lnTo>
                  <a:lnTo>
                    <a:pt x="162" y="1150"/>
                  </a:lnTo>
                  <a:lnTo>
                    <a:pt x="160" y="1144"/>
                  </a:lnTo>
                  <a:lnTo>
                    <a:pt x="158" y="1136"/>
                  </a:lnTo>
                  <a:lnTo>
                    <a:pt x="16" y="90"/>
                  </a:lnTo>
                  <a:lnTo>
                    <a:pt x="16" y="90"/>
                  </a:lnTo>
                  <a:lnTo>
                    <a:pt x="16" y="80"/>
                  </a:lnTo>
                  <a:lnTo>
                    <a:pt x="18" y="72"/>
                  </a:lnTo>
                  <a:lnTo>
                    <a:pt x="20" y="64"/>
                  </a:lnTo>
                  <a:lnTo>
                    <a:pt x="26" y="58"/>
                  </a:lnTo>
                  <a:lnTo>
                    <a:pt x="30" y="52"/>
                  </a:lnTo>
                  <a:lnTo>
                    <a:pt x="38" y="48"/>
                  </a:lnTo>
                  <a:lnTo>
                    <a:pt x="44" y="44"/>
                  </a:lnTo>
                  <a:lnTo>
                    <a:pt x="52" y="42"/>
                  </a:lnTo>
                  <a:lnTo>
                    <a:pt x="238" y="18"/>
                  </a:lnTo>
                  <a:lnTo>
                    <a:pt x="238" y="18"/>
                  </a:lnTo>
                  <a:lnTo>
                    <a:pt x="244" y="16"/>
                  </a:lnTo>
                  <a:close/>
                  <a:moveTo>
                    <a:pt x="244" y="0"/>
                  </a:moveTo>
                  <a:lnTo>
                    <a:pt x="244" y="0"/>
                  </a:lnTo>
                  <a:lnTo>
                    <a:pt x="236" y="2"/>
                  </a:lnTo>
                  <a:lnTo>
                    <a:pt x="50" y="26"/>
                  </a:lnTo>
                  <a:lnTo>
                    <a:pt x="50" y="26"/>
                  </a:lnTo>
                  <a:lnTo>
                    <a:pt x="40" y="28"/>
                  </a:lnTo>
                  <a:lnTo>
                    <a:pt x="30" y="34"/>
                  </a:lnTo>
                  <a:lnTo>
                    <a:pt x="20" y="40"/>
                  </a:lnTo>
                  <a:lnTo>
                    <a:pt x="12" y="48"/>
                  </a:lnTo>
                  <a:lnTo>
                    <a:pt x="12" y="48"/>
                  </a:lnTo>
                  <a:lnTo>
                    <a:pt x="6" y="58"/>
                  </a:lnTo>
                  <a:lnTo>
                    <a:pt x="2" y="68"/>
                  </a:lnTo>
                  <a:lnTo>
                    <a:pt x="0" y="80"/>
                  </a:lnTo>
                  <a:lnTo>
                    <a:pt x="2" y="92"/>
                  </a:lnTo>
                  <a:lnTo>
                    <a:pt x="142" y="1138"/>
                  </a:lnTo>
                  <a:lnTo>
                    <a:pt x="142" y="1138"/>
                  </a:lnTo>
                  <a:lnTo>
                    <a:pt x="144" y="1148"/>
                  </a:lnTo>
                  <a:lnTo>
                    <a:pt x="148" y="1158"/>
                  </a:lnTo>
                  <a:lnTo>
                    <a:pt x="154" y="1166"/>
                  </a:lnTo>
                  <a:lnTo>
                    <a:pt x="162" y="1174"/>
                  </a:lnTo>
                  <a:lnTo>
                    <a:pt x="170" y="1180"/>
                  </a:lnTo>
                  <a:lnTo>
                    <a:pt x="178" y="1184"/>
                  </a:lnTo>
                  <a:lnTo>
                    <a:pt x="190" y="1188"/>
                  </a:lnTo>
                  <a:lnTo>
                    <a:pt x="200" y="1188"/>
                  </a:lnTo>
                  <a:lnTo>
                    <a:pt x="200" y="1188"/>
                  </a:lnTo>
                  <a:lnTo>
                    <a:pt x="208" y="1188"/>
                  </a:lnTo>
                  <a:lnTo>
                    <a:pt x="392" y="1164"/>
                  </a:lnTo>
                  <a:lnTo>
                    <a:pt x="392" y="1164"/>
                  </a:lnTo>
                  <a:lnTo>
                    <a:pt x="404" y="1160"/>
                  </a:lnTo>
                  <a:lnTo>
                    <a:pt x="414" y="1156"/>
                  </a:lnTo>
                  <a:lnTo>
                    <a:pt x="422" y="1150"/>
                  </a:lnTo>
                  <a:lnTo>
                    <a:pt x="430" y="1142"/>
                  </a:lnTo>
                  <a:lnTo>
                    <a:pt x="436" y="1132"/>
                  </a:lnTo>
                  <a:lnTo>
                    <a:pt x="440" y="1122"/>
                  </a:lnTo>
                  <a:lnTo>
                    <a:pt x="442" y="1110"/>
                  </a:lnTo>
                  <a:lnTo>
                    <a:pt x="442" y="1098"/>
                  </a:lnTo>
                  <a:lnTo>
                    <a:pt x="300" y="50"/>
                  </a:lnTo>
                  <a:lnTo>
                    <a:pt x="300" y="50"/>
                  </a:lnTo>
                  <a:lnTo>
                    <a:pt x="298" y="40"/>
                  </a:lnTo>
                  <a:lnTo>
                    <a:pt x="294" y="30"/>
                  </a:lnTo>
                  <a:lnTo>
                    <a:pt x="288" y="22"/>
                  </a:lnTo>
                  <a:lnTo>
                    <a:pt x="282" y="16"/>
                  </a:lnTo>
                  <a:lnTo>
                    <a:pt x="274" y="10"/>
                  </a:lnTo>
                  <a:lnTo>
                    <a:pt x="264" y="4"/>
                  </a:lnTo>
                  <a:lnTo>
                    <a:pt x="254" y="2"/>
                  </a:lnTo>
                  <a:lnTo>
                    <a:pt x="244" y="0"/>
                  </a:lnTo>
                  <a:lnTo>
                    <a:pt x="244" y="0"/>
                  </a:lnTo>
                  <a:close/>
                </a:path>
              </a:pathLst>
            </a:custGeom>
            <a:solidFill>
              <a:srgbClr val="FDFD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2"/>
            <p:cNvSpPr>
              <a:spLocks/>
            </p:cNvSpPr>
            <p:nvPr/>
          </p:nvSpPr>
          <p:spPr bwMode="auto">
            <a:xfrm>
              <a:off x="5230" y="2753"/>
              <a:ext cx="410" cy="1156"/>
            </a:xfrm>
            <a:custGeom>
              <a:avLst/>
              <a:gdLst>
                <a:gd name="T0" fmla="*/ 228 w 410"/>
                <a:gd name="T1" fmla="*/ 0 h 1156"/>
                <a:gd name="T2" fmla="*/ 228 w 410"/>
                <a:gd name="T3" fmla="*/ 0 h 1156"/>
                <a:gd name="T4" fmla="*/ 234 w 410"/>
                <a:gd name="T5" fmla="*/ 2 h 1156"/>
                <a:gd name="T6" fmla="*/ 242 w 410"/>
                <a:gd name="T7" fmla="*/ 4 h 1156"/>
                <a:gd name="T8" fmla="*/ 248 w 410"/>
                <a:gd name="T9" fmla="*/ 6 h 1156"/>
                <a:gd name="T10" fmla="*/ 254 w 410"/>
                <a:gd name="T11" fmla="*/ 10 h 1156"/>
                <a:gd name="T12" fmla="*/ 260 w 410"/>
                <a:gd name="T13" fmla="*/ 16 h 1156"/>
                <a:gd name="T14" fmla="*/ 264 w 410"/>
                <a:gd name="T15" fmla="*/ 22 h 1156"/>
                <a:gd name="T16" fmla="*/ 268 w 410"/>
                <a:gd name="T17" fmla="*/ 30 h 1156"/>
                <a:gd name="T18" fmla="*/ 268 w 410"/>
                <a:gd name="T19" fmla="*/ 38 h 1156"/>
                <a:gd name="T20" fmla="*/ 410 w 410"/>
                <a:gd name="T21" fmla="*/ 1084 h 1156"/>
                <a:gd name="T22" fmla="*/ 410 w 410"/>
                <a:gd name="T23" fmla="*/ 1084 h 1156"/>
                <a:gd name="T24" fmla="*/ 410 w 410"/>
                <a:gd name="T25" fmla="*/ 1092 h 1156"/>
                <a:gd name="T26" fmla="*/ 408 w 410"/>
                <a:gd name="T27" fmla="*/ 1100 h 1156"/>
                <a:gd name="T28" fmla="*/ 406 w 410"/>
                <a:gd name="T29" fmla="*/ 1108 h 1156"/>
                <a:gd name="T30" fmla="*/ 402 w 410"/>
                <a:gd name="T31" fmla="*/ 1116 h 1156"/>
                <a:gd name="T32" fmla="*/ 396 w 410"/>
                <a:gd name="T33" fmla="*/ 1122 h 1156"/>
                <a:gd name="T34" fmla="*/ 390 w 410"/>
                <a:gd name="T35" fmla="*/ 1126 h 1156"/>
                <a:gd name="T36" fmla="*/ 382 w 410"/>
                <a:gd name="T37" fmla="*/ 1130 h 1156"/>
                <a:gd name="T38" fmla="*/ 374 w 410"/>
                <a:gd name="T39" fmla="*/ 1132 h 1156"/>
                <a:gd name="T40" fmla="*/ 190 w 410"/>
                <a:gd name="T41" fmla="*/ 1156 h 1156"/>
                <a:gd name="T42" fmla="*/ 190 w 410"/>
                <a:gd name="T43" fmla="*/ 1156 h 1156"/>
                <a:gd name="T44" fmla="*/ 184 w 410"/>
                <a:gd name="T45" fmla="*/ 1156 h 1156"/>
                <a:gd name="T46" fmla="*/ 184 w 410"/>
                <a:gd name="T47" fmla="*/ 1156 h 1156"/>
                <a:gd name="T48" fmla="*/ 176 w 410"/>
                <a:gd name="T49" fmla="*/ 1156 h 1156"/>
                <a:gd name="T50" fmla="*/ 168 w 410"/>
                <a:gd name="T51" fmla="*/ 1154 h 1156"/>
                <a:gd name="T52" fmla="*/ 162 w 410"/>
                <a:gd name="T53" fmla="*/ 1150 h 1156"/>
                <a:gd name="T54" fmla="*/ 156 w 410"/>
                <a:gd name="T55" fmla="*/ 1146 h 1156"/>
                <a:gd name="T56" fmla="*/ 150 w 410"/>
                <a:gd name="T57" fmla="*/ 1142 h 1156"/>
                <a:gd name="T58" fmla="*/ 146 w 410"/>
                <a:gd name="T59" fmla="*/ 1134 h 1156"/>
                <a:gd name="T60" fmla="*/ 144 w 410"/>
                <a:gd name="T61" fmla="*/ 1128 h 1156"/>
                <a:gd name="T62" fmla="*/ 142 w 410"/>
                <a:gd name="T63" fmla="*/ 1120 h 1156"/>
                <a:gd name="T64" fmla="*/ 0 w 410"/>
                <a:gd name="T65" fmla="*/ 74 h 1156"/>
                <a:gd name="T66" fmla="*/ 0 w 410"/>
                <a:gd name="T67" fmla="*/ 74 h 1156"/>
                <a:gd name="T68" fmla="*/ 0 w 410"/>
                <a:gd name="T69" fmla="*/ 64 h 1156"/>
                <a:gd name="T70" fmla="*/ 2 w 410"/>
                <a:gd name="T71" fmla="*/ 56 h 1156"/>
                <a:gd name="T72" fmla="*/ 4 w 410"/>
                <a:gd name="T73" fmla="*/ 48 h 1156"/>
                <a:gd name="T74" fmla="*/ 10 w 410"/>
                <a:gd name="T75" fmla="*/ 42 h 1156"/>
                <a:gd name="T76" fmla="*/ 14 w 410"/>
                <a:gd name="T77" fmla="*/ 36 h 1156"/>
                <a:gd name="T78" fmla="*/ 22 w 410"/>
                <a:gd name="T79" fmla="*/ 32 h 1156"/>
                <a:gd name="T80" fmla="*/ 28 w 410"/>
                <a:gd name="T81" fmla="*/ 28 h 1156"/>
                <a:gd name="T82" fmla="*/ 36 w 410"/>
                <a:gd name="T83" fmla="*/ 26 h 1156"/>
                <a:gd name="T84" fmla="*/ 222 w 410"/>
                <a:gd name="T85" fmla="*/ 2 h 1156"/>
                <a:gd name="T86" fmla="*/ 222 w 410"/>
                <a:gd name="T87" fmla="*/ 2 h 1156"/>
                <a:gd name="T88" fmla="*/ 228 w 410"/>
                <a:gd name="T89"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0" h="1156">
                  <a:moveTo>
                    <a:pt x="228" y="0"/>
                  </a:moveTo>
                  <a:lnTo>
                    <a:pt x="228" y="0"/>
                  </a:lnTo>
                  <a:lnTo>
                    <a:pt x="234" y="2"/>
                  </a:lnTo>
                  <a:lnTo>
                    <a:pt x="242" y="4"/>
                  </a:lnTo>
                  <a:lnTo>
                    <a:pt x="248" y="6"/>
                  </a:lnTo>
                  <a:lnTo>
                    <a:pt x="254" y="10"/>
                  </a:lnTo>
                  <a:lnTo>
                    <a:pt x="260" y="16"/>
                  </a:lnTo>
                  <a:lnTo>
                    <a:pt x="264" y="22"/>
                  </a:lnTo>
                  <a:lnTo>
                    <a:pt x="268" y="30"/>
                  </a:lnTo>
                  <a:lnTo>
                    <a:pt x="268" y="38"/>
                  </a:lnTo>
                  <a:lnTo>
                    <a:pt x="410" y="1084"/>
                  </a:lnTo>
                  <a:lnTo>
                    <a:pt x="410" y="1084"/>
                  </a:lnTo>
                  <a:lnTo>
                    <a:pt x="410" y="1092"/>
                  </a:lnTo>
                  <a:lnTo>
                    <a:pt x="408" y="1100"/>
                  </a:lnTo>
                  <a:lnTo>
                    <a:pt x="406" y="1108"/>
                  </a:lnTo>
                  <a:lnTo>
                    <a:pt x="402" y="1116"/>
                  </a:lnTo>
                  <a:lnTo>
                    <a:pt x="396" y="1122"/>
                  </a:lnTo>
                  <a:lnTo>
                    <a:pt x="390" y="1126"/>
                  </a:lnTo>
                  <a:lnTo>
                    <a:pt x="382" y="1130"/>
                  </a:lnTo>
                  <a:lnTo>
                    <a:pt x="374" y="1132"/>
                  </a:lnTo>
                  <a:lnTo>
                    <a:pt x="190" y="1156"/>
                  </a:lnTo>
                  <a:lnTo>
                    <a:pt x="190" y="1156"/>
                  </a:lnTo>
                  <a:lnTo>
                    <a:pt x="184" y="1156"/>
                  </a:lnTo>
                  <a:lnTo>
                    <a:pt x="184" y="1156"/>
                  </a:lnTo>
                  <a:lnTo>
                    <a:pt x="176" y="1156"/>
                  </a:lnTo>
                  <a:lnTo>
                    <a:pt x="168" y="1154"/>
                  </a:lnTo>
                  <a:lnTo>
                    <a:pt x="162" y="1150"/>
                  </a:lnTo>
                  <a:lnTo>
                    <a:pt x="156" y="1146"/>
                  </a:lnTo>
                  <a:lnTo>
                    <a:pt x="150" y="1142"/>
                  </a:lnTo>
                  <a:lnTo>
                    <a:pt x="146" y="1134"/>
                  </a:lnTo>
                  <a:lnTo>
                    <a:pt x="144" y="1128"/>
                  </a:lnTo>
                  <a:lnTo>
                    <a:pt x="142" y="1120"/>
                  </a:lnTo>
                  <a:lnTo>
                    <a:pt x="0" y="74"/>
                  </a:lnTo>
                  <a:lnTo>
                    <a:pt x="0" y="74"/>
                  </a:lnTo>
                  <a:lnTo>
                    <a:pt x="0" y="64"/>
                  </a:lnTo>
                  <a:lnTo>
                    <a:pt x="2" y="56"/>
                  </a:lnTo>
                  <a:lnTo>
                    <a:pt x="4" y="48"/>
                  </a:lnTo>
                  <a:lnTo>
                    <a:pt x="10" y="42"/>
                  </a:lnTo>
                  <a:lnTo>
                    <a:pt x="14" y="36"/>
                  </a:lnTo>
                  <a:lnTo>
                    <a:pt x="22" y="32"/>
                  </a:lnTo>
                  <a:lnTo>
                    <a:pt x="28" y="28"/>
                  </a:lnTo>
                  <a:lnTo>
                    <a:pt x="36" y="26"/>
                  </a:lnTo>
                  <a:lnTo>
                    <a:pt x="222" y="2"/>
                  </a:lnTo>
                  <a:lnTo>
                    <a:pt x="222" y="2"/>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p:cNvSpPr>
              <a:spLocks/>
            </p:cNvSpPr>
            <p:nvPr/>
          </p:nvSpPr>
          <p:spPr bwMode="auto">
            <a:xfrm>
              <a:off x="5214" y="2737"/>
              <a:ext cx="442" cy="1188"/>
            </a:xfrm>
            <a:custGeom>
              <a:avLst/>
              <a:gdLst>
                <a:gd name="T0" fmla="*/ 244 w 442"/>
                <a:gd name="T1" fmla="*/ 0 h 1188"/>
                <a:gd name="T2" fmla="*/ 244 w 442"/>
                <a:gd name="T3" fmla="*/ 0 h 1188"/>
                <a:gd name="T4" fmla="*/ 236 w 442"/>
                <a:gd name="T5" fmla="*/ 2 h 1188"/>
                <a:gd name="T6" fmla="*/ 50 w 442"/>
                <a:gd name="T7" fmla="*/ 26 h 1188"/>
                <a:gd name="T8" fmla="*/ 50 w 442"/>
                <a:gd name="T9" fmla="*/ 26 h 1188"/>
                <a:gd name="T10" fmla="*/ 40 w 442"/>
                <a:gd name="T11" fmla="*/ 28 h 1188"/>
                <a:gd name="T12" fmla="*/ 30 w 442"/>
                <a:gd name="T13" fmla="*/ 34 h 1188"/>
                <a:gd name="T14" fmla="*/ 20 w 442"/>
                <a:gd name="T15" fmla="*/ 40 h 1188"/>
                <a:gd name="T16" fmla="*/ 12 w 442"/>
                <a:gd name="T17" fmla="*/ 48 h 1188"/>
                <a:gd name="T18" fmla="*/ 12 w 442"/>
                <a:gd name="T19" fmla="*/ 48 h 1188"/>
                <a:gd name="T20" fmla="*/ 6 w 442"/>
                <a:gd name="T21" fmla="*/ 58 h 1188"/>
                <a:gd name="T22" fmla="*/ 2 w 442"/>
                <a:gd name="T23" fmla="*/ 68 h 1188"/>
                <a:gd name="T24" fmla="*/ 0 w 442"/>
                <a:gd name="T25" fmla="*/ 80 h 1188"/>
                <a:gd name="T26" fmla="*/ 2 w 442"/>
                <a:gd name="T27" fmla="*/ 92 h 1188"/>
                <a:gd name="T28" fmla="*/ 142 w 442"/>
                <a:gd name="T29" fmla="*/ 1138 h 1188"/>
                <a:gd name="T30" fmla="*/ 142 w 442"/>
                <a:gd name="T31" fmla="*/ 1138 h 1188"/>
                <a:gd name="T32" fmla="*/ 144 w 442"/>
                <a:gd name="T33" fmla="*/ 1148 h 1188"/>
                <a:gd name="T34" fmla="*/ 148 w 442"/>
                <a:gd name="T35" fmla="*/ 1158 h 1188"/>
                <a:gd name="T36" fmla="*/ 154 w 442"/>
                <a:gd name="T37" fmla="*/ 1166 h 1188"/>
                <a:gd name="T38" fmla="*/ 162 w 442"/>
                <a:gd name="T39" fmla="*/ 1174 h 1188"/>
                <a:gd name="T40" fmla="*/ 170 w 442"/>
                <a:gd name="T41" fmla="*/ 1180 h 1188"/>
                <a:gd name="T42" fmla="*/ 178 w 442"/>
                <a:gd name="T43" fmla="*/ 1184 h 1188"/>
                <a:gd name="T44" fmla="*/ 190 w 442"/>
                <a:gd name="T45" fmla="*/ 1188 h 1188"/>
                <a:gd name="T46" fmla="*/ 200 w 442"/>
                <a:gd name="T47" fmla="*/ 1188 h 1188"/>
                <a:gd name="T48" fmla="*/ 200 w 442"/>
                <a:gd name="T49" fmla="*/ 1188 h 1188"/>
                <a:gd name="T50" fmla="*/ 208 w 442"/>
                <a:gd name="T51" fmla="*/ 1188 h 1188"/>
                <a:gd name="T52" fmla="*/ 392 w 442"/>
                <a:gd name="T53" fmla="*/ 1164 h 1188"/>
                <a:gd name="T54" fmla="*/ 392 w 442"/>
                <a:gd name="T55" fmla="*/ 1164 h 1188"/>
                <a:gd name="T56" fmla="*/ 404 w 442"/>
                <a:gd name="T57" fmla="*/ 1160 h 1188"/>
                <a:gd name="T58" fmla="*/ 414 w 442"/>
                <a:gd name="T59" fmla="*/ 1156 h 1188"/>
                <a:gd name="T60" fmla="*/ 422 w 442"/>
                <a:gd name="T61" fmla="*/ 1150 h 1188"/>
                <a:gd name="T62" fmla="*/ 430 w 442"/>
                <a:gd name="T63" fmla="*/ 1142 h 1188"/>
                <a:gd name="T64" fmla="*/ 436 w 442"/>
                <a:gd name="T65" fmla="*/ 1132 h 1188"/>
                <a:gd name="T66" fmla="*/ 440 w 442"/>
                <a:gd name="T67" fmla="*/ 1122 h 1188"/>
                <a:gd name="T68" fmla="*/ 442 w 442"/>
                <a:gd name="T69" fmla="*/ 1110 h 1188"/>
                <a:gd name="T70" fmla="*/ 442 w 442"/>
                <a:gd name="T71" fmla="*/ 1098 h 1188"/>
                <a:gd name="T72" fmla="*/ 300 w 442"/>
                <a:gd name="T73" fmla="*/ 50 h 1188"/>
                <a:gd name="T74" fmla="*/ 300 w 442"/>
                <a:gd name="T75" fmla="*/ 50 h 1188"/>
                <a:gd name="T76" fmla="*/ 298 w 442"/>
                <a:gd name="T77" fmla="*/ 40 h 1188"/>
                <a:gd name="T78" fmla="*/ 294 w 442"/>
                <a:gd name="T79" fmla="*/ 30 h 1188"/>
                <a:gd name="T80" fmla="*/ 288 w 442"/>
                <a:gd name="T81" fmla="*/ 22 h 1188"/>
                <a:gd name="T82" fmla="*/ 282 w 442"/>
                <a:gd name="T83" fmla="*/ 16 h 1188"/>
                <a:gd name="T84" fmla="*/ 274 w 442"/>
                <a:gd name="T85" fmla="*/ 10 h 1188"/>
                <a:gd name="T86" fmla="*/ 264 w 442"/>
                <a:gd name="T87" fmla="*/ 4 h 1188"/>
                <a:gd name="T88" fmla="*/ 254 w 442"/>
                <a:gd name="T89" fmla="*/ 2 h 1188"/>
                <a:gd name="T90" fmla="*/ 244 w 442"/>
                <a:gd name="T91" fmla="*/ 0 h 1188"/>
                <a:gd name="T92" fmla="*/ 244 w 442"/>
                <a:gd name="T93" fmla="*/ 0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2" h="1188">
                  <a:moveTo>
                    <a:pt x="244" y="0"/>
                  </a:moveTo>
                  <a:lnTo>
                    <a:pt x="244" y="0"/>
                  </a:lnTo>
                  <a:lnTo>
                    <a:pt x="236" y="2"/>
                  </a:lnTo>
                  <a:lnTo>
                    <a:pt x="50" y="26"/>
                  </a:lnTo>
                  <a:lnTo>
                    <a:pt x="50" y="26"/>
                  </a:lnTo>
                  <a:lnTo>
                    <a:pt x="40" y="28"/>
                  </a:lnTo>
                  <a:lnTo>
                    <a:pt x="30" y="34"/>
                  </a:lnTo>
                  <a:lnTo>
                    <a:pt x="20" y="40"/>
                  </a:lnTo>
                  <a:lnTo>
                    <a:pt x="12" y="48"/>
                  </a:lnTo>
                  <a:lnTo>
                    <a:pt x="12" y="48"/>
                  </a:lnTo>
                  <a:lnTo>
                    <a:pt x="6" y="58"/>
                  </a:lnTo>
                  <a:lnTo>
                    <a:pt x="2" y="68"/>
                  </a:lnTo>
                  <a:lnTo>
                    <a:pt x="0" y="80"/>
                  </a:lnTo>
                  <a:lnTo>
                    <a:pt x="2" y="92"/>
                  </a:lnTo>
                  <a:lnTo>
                    <a:pt x="142" y="1138"/>
                  </a:lnTo>
                  <a:lnTo>
                    <a:pt x="142" y="1138"/>
                  </a:lnTo>
                  <a:lnTo>
                    <a:pt x="144" y="1148"/>
                  </a:lnTo>
                  <a:lnTo>
                    <a:pt x="148" y="1158"/>
                  </a:lnTo>
                  <a:lnTo>
                    <a:pt x="154" y="1166"/>
                  </a:lnTo>
                  <a:lnTo>
                    <a:pt x="162" y="1174"/>
                  </a:lnTo>
                  <a:lnTo>
                    <a:pt x="170" y="1180"/>
                  </a:lnTo>
                  <a:lnTo>
                    <a:pt x="178" y="1184"/>
                  </a:lnTo>
                  <a:lnTo>
                    <a:pt x="190" y="1188"/>
                  </a:lnTo>
                  <a:lnTo>
                    <a:pt x="200" y="1188"/>
                  </a:lnTo>
                  <a:lnTo>
                    <a:pt x="200" y="1188"/>
                  </a:lnTo>
                  <a:lnTo>
                    <a:pt x="208" y="1188"/>
                  </a:lnTo>
                  <a:lnTo>
                    <a:pt x="392" y="1164"/>
                  </a:lnTo>
                  <a:lnTo>
                    <a:pt x="392" y="1164"/>
                  </a:lnTo>
                  <a:lnTo>
                    <a:pt x="404" y="1160"/>
                  </a:lnTo>
                  <a:lnTo>
                    <a:pt x="414" y="1156"/>
                  </a:lnTo>
                  <a:lnTo>
                    <a:pt x="422" y="1150"/>
                  </a:lnTo>
                  <a:lnTo>
                    <a:pt x="430" y="1142"/>
                  </a:lnTo>
                  <a:lnTo>
                    <a:pt x="436" y="1132"/>
                  </a:lnTo>
                  <a:lnTo>
                    <a:pt x="440" y="1122"/>
                  </a:lnTo>
                  <a:lnTo>
                    <a:pt x="442" y="1110"/>
                  </a:lnTo>
                  <a:lnTo>
                    <a:pt x="442" y="1098"/>
                  </a:lnTo>
                  <a:lnTo>
                    <a:pt x="300" y="50"/>
                  </a:lnTo>
                  <a:lnTo>
                    <a:pt x="300" y="50"/>
                  </a:lnTo>
                  <a:lnTo>
                    <a:pt x="298" y="40"/>
                  </a:lnTo>
                  <a:lnTo>
                    <a:pt x="294" y="30"/>
                  </a:lnTo>
                  <a:lnTo>
                    <a:pt x="288" y="22"/>
                  </a:lnTo>
                  <a:lnTo>
                    <a:pt x="282" y="16"/>
                  </a:lnTo>
                  <a:lnTo>
                    <a:pt x="274" y="10"/>
                  </a:lnTo>
                  <a:lnTo>
                    <a:pt x="264" y="4"/>
                  </a:lnTo>
                  <a:lnTo>
                    <a:pt x="254" y="2"/>
                  </a:lnTo>
                  <a:lnTo>
                    <a:pt x="244" y="0"/>
                  </a:lnTo>
                  <a:lnTo>
                    <a:pt x="2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4"/>
            <p:cNvSpPr>
              <a:spLocks/>
            </p:cNvSpPr>
            <p:nvPr/>
          </p:nvSpPr>
          <p:spPr bwMode="auto">
            <a:xfrm>
              <a:off x="5650" y="2747"/>
              <a:ext cx="402" cy="1170"/>
            </a:xfrm>
            <a:custGeom>
              <a:avLst/>
              <a:gdLst>
                <a:gd name="T0" fmla="*/ 236 w 402"/>
                <a:gd name="T1" fmla="*/ 1170 h 1170"/>
                <a:gd name="T2" fmla="*/ 236 w 402"/>
                <a:gd name="T3" fmla="*/ 1170 h 1170"/>
                <a:gd name="T4" fmla="*/ 230 w 402"/>
                <a:gd name="T5" fmla="*/ 1170 h 1170"/>
                <a:gd name="T6" fmla="*/ 44 w 402"/>
                <a:gd name="T7" fmla="*/ 1150 h 1170"/>
                <a:gd name="T8" fmla="*/ 44 w 402"/>
                <a:gd name="T9" fmla="*/ 1150 h 1170"/>
                <a:gd name="T10" fmla="*/ 34 w 402"/>
                <a:gd name="T11" fmla="*/ 1148 h 1170"/>
                <a:gd name="T12" fmla="*/ 26 w 402"/>
                <a:gd name="T13" fmla="*/ 1144 h 1170"/>
                <a:gd name="T14" fmla="*/ 18 w 402"/>
                <a:gd name="T15" fmla="*/ 1138 h 1170"/>
                <a:gd name="T16" fmla="*/ 12 w 402"/>
                <a:gd name="T17" fmla="*/ 1132 h 1170"/>
                <a:gd name="T18" fmla="*/ 12 w 402"/>
                <a:gd name="T19" fmla="*/ 1132 h 1170"/>
                <a:gd name="T20" fmla="*/ 6 w 402"/>
                <a:gd name="T21" fmla="*/ 1122 h 1170"/>
                <a:gd name="T22" fmla="*/ 2 w 402"/>
                <a:gd name="T23" fmla="*/ 1114 h 1170"/>
                <a:gd name="T24" fmla="*/ 0 w 402"/>
                <a:gd name="T25" fmla="*/ 1104 h 1170"/>
                <a:gd name="T26" fmla="*/ 0 w 402"/>
                <a:gd name="T27" fmla="*/ 1094 h 1170"/>
                <a:gd name="T28" fmla="*/ 116 w 402"/>
                <a:gd name="T29" fmla="*/ 44 h 1170"/>
                <a:gd name="T30" fmla="*/ 116 w 402"/>
                <a:gd name="T31" fmla="*/ 44 h 1170"/>
                <a:gd name="T32" fmla="*/ 118 w 402"/>
                <a:gd name="T33" fmla="*/ 36 h 1170"/>
                <a:gd name="T34" fmla="*/ 122 w 402"/>
                <a:gd name="T35" fmla="*/ 26 h 1170"/>
                <a:gd name="T36" fmla="*/ 126 w 402"/>
                <a:gd name="T37" fmla="*/ 18 h 1170"/>
                <a:gd name="T38" fmla="*/ 132 w 402"/>
                <a:gd name="T39" fmla="*/ 12 h 1170"/>
                <a:gd name="T40" fmla="*/ 140 w 402"/>
                <a:gd name="T41" fmla="*/ 8 h 1170"/>
                <a:gd name="T42" fmla="*/ 148 w 402"/>
                <a:gd name="T43" fmla="*/ 4 h 1170"/>
                <a:gd name="T44" fmla="*/ 156 w 402"/>
                <a:gd name="T45" fmla="*/ 0 h 1170"/>
                <a:gd name="T46" fmla="*/ 166 w 402"/>
                <a:gd name="T47" fmla="*/ 0 h 1170"/>
                <a:gd name="T48" fmla="*/ 166 w 402"/>
                <a:gd name="T49" fmla="*/ 0 h 1170"/>
                <a:gd name="T50" fmla="*/ 172 w 402"/>
                <a:gd name="T51" fmla="*/ 0 h 1170"/>
                <a:gd name="T52" fmla="*/ 356 w 402"/>
                <a:gd name="T53" fmla="*/ 20 h 1170"/>
                <a:gd name="T54" fmla="*/ 356 w 402"/>
                <a:gd name="T55" fmla="*/ 20 h 1170"/>
                <a:gd name="T56" fmla="*/ 366 w 402"/>
                <a:gd name="T57" fmla="*/ 22 h 1170"/>
                <a:gd name="T58" fmla="*/ 376 w 402"/>
                <a:gd name="T59" fmla="*/ 26 h 1170"/>
                <a:gd name="T60" fmla="*/ 384 w 402"/>
                <a:gd name="T61" fmla="*/ 32 h 1170"/>
                <a:gd name="T62" fmla="*/ 390 w 402"/>
                <a:gd name="T63" fmla="*/ 40 h 1170"/>
                <a:gd name="T64" fmla="*/ 390 w 402"/>
                <a:gd name="T65" fmla="*/ 40 h 1170"/>
                <a:gd name="T66" fmla="*/ 396 w 402"/>
                <a:gd name="T67" fmla="*/ 48 h 1170"/>
                <a:gd name="T68" fmla="*/ 400 w 402"/>
                <a:gd name="T69" fmla="*/ 56 h 1170"/>
                <a:gd name="T70" fmla="*/ 402 w 402"/>
                <a:gd name="T71" fmla="*/ 66 h 1170"/>
                <a:gd name="T72" fmla="*/ 402 w 402"/>
                <a:gd name="T73" fmla="*/ 76 h 1170"/>
                <a:gd name="T74" fmla="*/ 284 w 402"/>
                <a:gd name="T75" fmla="*/ 1126 h 1170"/>
                <a:gd name="T76" fmla="*/ 284 w 402"/>
                <a:gd name="T77" fmla="*/ 1126 h 1170"/>
                <a:gd name="T78" fmla="*/ 284 w 402"/>
                <a:gd name="T79" fmla="*/ 1136 h 1170"/>
                <a:gd name="T80" fmla="*/ 280 w 402"/>
                <a:gd name="T81" fmla="*/ 1144 h 1170"/>
                <a:gd name="T82" fmla="*/ 274 w 402"/>
                <a:gd name="T83" fmla="*/ 1152 h 1170"/>
                <a:gd name="T84" fmla="*/ 268 w 402"/>
                <a:gd name="T85" fmla="*/ 1158 h 1170"/>
                <a:gd name="T86" fmla="*/ 262 w 402"/>
                <a:gd name="T87" fmla="*/ 1164 h 1170"/>
                <a:gd name="T88" fmla="*/ 254 w 402"/>
                <a:gd name="T89" fmla="*/ 1168 h 1170"/>
                <a:gd name="T90" fmla="*/ 244 w 402"/>
                <a:gd name="T91" fmla="*/ 1170 h 1170"/>
                <a:gd name="T92" fmla="*/ 236 w 402"/>
                <a:gd name="T93" fmla="*/ 1170 h 1170"/>
                <a:gd name="T94" fmla="*/ 236 w 402"/>
                <a:gd name="T95" fmla="*/ 117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2" h="1170">
                  <a:moveTo>
                    <a:pt x="236" y="1170"/>
                  </a:moveTo>
                  <a:lnTo>
                    <a:pt x="236" y="1170"/>
                  </a:lnTo>
                  <a:lnTo>
                    <a:pt x="230" y="1170"/>
                  </a:lnTo>
                  <a:lnTo>
                    <a:pt x="44" y="1150"/>
                  </a:lnTo>
                  <a:lnTo>
                    <a:pt x="44" y="1150"/>
                  </a:lnTo>
                  <a:lnTo>
                    <a:pt x="34" y="1148"/>
                  </a:lnTo>
                  <a:lnTo>
                    <a:pt x="26" y="1144"/>
                  </a:lnTo>
                  <a:lnTo>
                    <a:pt x="18" y="1138"/>
                  </a:lnTo>
                  <a:lnTo>
                    <a:pt x="12" y="1132"/>
                  </a:lnTo>
                  <a:lnTo>
                    <a:pt x="12" y="1132"/>
                  </a:lnTo>
                  <a:lnTo>
                    <a:pt x="6" y="1122"/>
                  </a:lnTo>
                  <a:lnTo>
                    <a:pt x="2" y="1114"/>
                  </a:lnTo>
                  <a:lnTo>
                    <a:pt x="0" y="1104"/>
                  </a:lnTo>
                  <a:lnTo>
                    <a:pt x="0" y="1094"/>
                  </a:lnTo>
                  <a:lnTo>
                    <a:pt x="116" y="44"/>
                  </a:lnTo>
                  <a:lnTo>
                    <a:pt x="116" y="44"/>
                  </a:lnTo>
                  <a:lnTo>
                    <a:pt x="118" y="36"/>
                  </a:lnTo>
                  <a:lnTo>
                    <a:pt x="122" y="26"/>
                  </a:lnTo>
                  <a:lnTo>
                    <a:pt x="126" y="18"/>
                  </a:lnTo>
                  <a:lnTo>
                    <a:pt x="132" y="12"/>
                  </a:lnTo>
                  <a:lnTo>
                    <a:pt x="140" y="8"/>
                  </a:lnTo>
                  <a:lnTo>
                    <a:pt x="148" y="4"/>
                  </a:lnTo>
                  <a:lnTo>
                    <a:pt x="156" y="0"/>
                  </a:lnTo>
                  <a:lnTo>
                    <a:pt x="166" y="0"/>
                  </a:lnTo>
                  <a:lnTo>
                    <a:pt x="166" y="0"/>
                  </a:lnTo>
                  <a:lnTo>
                    <a:pt x="172" y="0"/>
                  </a:lnTo>
                  <a:lnTo>
                    <a:pt x="356" y="20"/>
                  </a:lnTo>
                  <a:lnTo>
                    <a:pt x="356" y="20"/>
                  </a:lnTo>
                  <a:lnTo>
                    <a:pt x="366" y="22"/>
                  </a:lnTo>
                  <a:lnTo>
                    <a:pt x="376" y="26"/>
                  </a:lnTo>
                  <a:lnTo>
                    <a:pt x="384" y="32"/>
                  </a:lnTo>
                  <a:lnTo>
                    <a:pt x="390" y="40"/>
                  </a:lnTo>
                  <a:lnTo>
                    <a:pt x="390" y="40"/>
                  </a:lnTo>
                  <a:lnTo>
                    <a:pt x="396" y="48"/>
                  </a:lnTo>
                  <a:lnTo>
                    <a:pt x="400" y="56"/>
                  </a:lnTo>
                  <a:lnTo>
                    <a:pt x="402" y="66"/>
                  </a:lnTo>
                  <a:lnTo>
                    <a:pt x="402" y="76"/>
                  </a:lnTo>
                  <a:lnTo>
                    <a:pt x="284" y="1126"/>
                  </a:lnTo>
                  <a:lnTo>
                    <a:pt x="284" y="1126"/>
                  </a:lnTo>
                  <a:lnTo>
                    <a:pt x="284" y="1136"/>
                  </a:lnTo>
                  <a:lnTo>
                    <a:pt x="280" y="1144"/>
                  </a:lnTo>
                  <a:lnTo>
                    <a:pt x="274" y="1152"/>
                  </a:lnTo>
                  <a:lnTo>
                    <a:pt x="268" y="1158"/>
                  </a:lnTo>
                  <a:lnTo>
                    <a:pt x="262" y="1164"/>
                  </a:lnTo>
                  <a:lnTo>
                    <a:pt x="254" y="1168"/>
                  </a:lnTo>
                  <a:lnTo>
                    <a:pt x="244" y="1170"/>
                  </a:lnTo>
                  <a:lnTo>
                    <a:pt x="236" y="1170"/>
                  </a:lnTo>
                  <a:lnTo>
                    <a:pt x="236" y="117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5"/>
            <p:cNvSpPr>
              <a:spLocks noEditPoints="1"/>
            </p:cNvSpPr>
            <p:nvPr/>
          </p:nvSpPr>
          <p:spPr bwMode="auto">
            <a:xfrm>
              <a:off x="5642" y="2739"/>
              <a:ext cx="418" cy="1186"/>
            </a:xfrm>
            <a:custGeom>
              <a:avLst/>
              <a:gdLst>
                <a:gd name="T0" fmla="*/ 174 w 418"/>
                <a:gd name="T1" fmla="*/ 16 h 1186"/>
                <a:gd name="T2" fmla="*/ 364 w 418"/>
                <a:gd name="T3" fmla="*/ 36 h 1186"/>
                <a:gd name="T4" fmla="*/ 372 w 418"/>
                <a:gd name="T5" fmla="*/ 38 h 1186"/>
                <a:gd name="T6" fmla="*/ 386 w 418"/>
                <a:gd name="T7" fmla="*/ 46 h 1186"/>
                <a:gd name="T8" fmla="*/ 396 w 418"/>
                <a:gd name="T9" fmla="*/ 58 h 1186"/>
                <a:gd name="T10" fmla="*/ 402 w 418"/>
                <a:gd name="T11" fmla="*/ 74 h 1186"/>
                <a:gd name="T12" fmla="*/ 284 w 418"/>
                <a:gd name="T13" fmla="*/ 1134 h 1186"/>
                <a:gd name="T14" fmla="*/ 284 w 418"/>
                <a:gd name="T15" fmla="*/ 1140 h 1186"/>
                <a:gd name="T16" fmla="*/ 276 w 418"/>
                <a:gd name="T17" fmla="*/ 1154 h 1186"/>
                <a:gd name="T18" fmla="*/ 266 w 418"/>
                <a:gd name="T19" fmla="*/ 1164 h 1186"/>
                <a:gd name="T20" fmla="*/ 250 w 418"/>
                <a:gd name="T21" fmla="*/ 1170 h 1186"/>
                <a:gd name="T22" fmla="*/ 244 w 418"/>
                <a:gd name="T23" fmla="*/ 1170 h 1186"/>
                <a:gd name="T24" fmla="*/ 54 w 418"/>
                <a:gd name="T25" fmla="*/ 1150 h 1186"/>
                <a:gd name="T26" fmla="*/ 46 w 418"/>
                <a:gd name="T27" fmla="*/ 1148 h 1186"/>
                <a:gd name="T28" fmla="*/ 30 w 418"/>
                <a:gd name="T29" fmla="*/ 1140 h 1186"/>
                <a:gd name="T30" fmla="*/ 20 w 418"/>
                <a:gd name="T31" fmla="*/ 1128 h 1186"/>
                <a:gd name="T32" fmla="*/ 16 w 418"/>
                <a:gd name="T33" fmla="*/ 1112 h 1186"/>
                <a:gd name="T34" fmla="*/ 132 w 418"/>
                <a:gd name="T35" fmla="*/ 54 h 1186"/>
                <a:gd name="T36" fmla="*/ 134 w 418"/>
                <a:gd name="T37" fmla="*/ 46 h 1186"/>
                <a:gd name="T38" fmla="*/ 142 w 418"/>
                <a:gd name="T39" fmla="*/ 32 h 1186"/>
                <a:gd name="T40" fmla="*/ 152 w 418"/>
                <a:gd name="T41" fmla="*/ 22 h 1186"/>
                <a:gd name="T42" fmla="*/ 166 w 418"/>
                <a:gd name="T43" fmla="*/ 16 h 1186"/>
                <a:gd name="T44" fmla="*/ 174 w 418"/>
                <a:gd name="T45" fmla="*/ 0 h 1186"/>
                <a:gd name="T46" fmla="*/ 174 w 418"/>
                <a:gd name="T47" fmla="*/ 0 h 1186"/>
                <a:gd name="T48" fmla="*/ 154 w 418"/>
                <a:gd name="T49" fmla="*/ 4 h 1186"/>
                <a:gd name="T50" fmla="*/ 136 w 418"/>
                <a:gd name="T51" fmla="*/ 14 h 1186"/>
                <a:gd name="T52" fmla="*/ 122 w 418"/>
                <a:gd name="T53" fmla="*/ 30 h 1186"/>
                <a:gd name="T54" fmla="*/ 116 w 418"/>
                <a:gd name="T55" fmla="*/ 52 h 1186"/>
                <a:gd name="T56" fmla="*/ 0 w 418"/>
                <a:gd name="T57" fmla="*/ 1102 h 1186"/>
                <a:gd name="T58" fmla="*/ 2 w 418"/>
                <a:gd name="T59" fmla="*/ 1124 h 1186"/>
                <a:gd name="T60" fmla="*/ 12 w 418"/>
                <a:gd name="T61" fmla="*/ 1144 h 1186"/>
                <a:gd name="T62" fmla="*/ 20 w 418"/>
                <a:gd name="T63" fmla="*/ 1152 h 1186"/>
                <a:gd name="T64" fmla="*/ 40 w 418"/>
                <a:gd name="T65" fmla="*/ 1164 h 1186"/>
                <a:gd name="T66" fmla="*/ 236 w 418"/>
                <a:gd name="T67" fmla="*/ 1186 h 1186"/>
                <a:gd name="T68" fmla="*/ 244 w 418"/>
                <a:gd name="T69" fmla="*/ 1186 h 1186"/>
                <a:gd name="T70" fmla="*/ 254 w 418"/>
                <a:gd name="T71" fmla="*/ 1186 h 1186"/>
                <a:gd name="T72" fmla="*/ 274 w 418"/>
                <a:gd name="T73" fmla="*/ 1178 h 1186"/>
                <a:gd name="T74" fmla="*/ 290 w 418"/>
                <a:gd name="T75" fmla="*/ 1164 h 1186"/>
                <a:gd name="T76" fmla="*/ 298 w 418"/>
                <a:gd name="T77" fmla="*/ 1146 h 1186"/>
                <a:gd name="T78" fmla="*/ 418 w 418"/>
                <a:gd name="T79" fmla="*/ 84 h 1186"/>
                <a:gd name="T80" fmla="*/ 418 w 418"/>
                <a:gd name="T81" fmla="*/ 72 h 1186"/>
                <a:gd name="T82" fmla="*/ 410 w 418"/>
                <a:gd name="T83" fmla="*/ 52 h 1186"/>
                <a:gd name="T84" fmla="*/ 396 w 418"/>
                <a:gd name="T85" fmla="*/ 34 h 1186"/>
                <a:gd name="T86" fmla="*/ 378 w 418"/>
                <a:gd name="T87" fmla="*/ 24 h 1186"/>
                <a:gd name="T88" fmla="*/ 180 w 418"/>
                <a:gd name="T89" fmla="*/ 0 h 1186"/>
                <a:gd name="T90" fmla="*/ 174 w 418"/>
                <a:gd name="T91" fmla="*/ 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8" h="1186">
                  <a:moveTo>
                    <a:pt x="174" y="16"/>
                  </a:moveTo>
                  <a:lnTo>
                    <a:pt x="174" y="16"/>
                  </a:lnTo>
                  <a:lnTo>
                    <a:pt x="178" y="16"/>
                  </a:lnTo>
                  <a:lnTo>
                    <a:pt x="364" y="36"/>
                  </a:lnTo>
                  <a:lnTo>
                    <a:pt x="364" y="36"/>
                  </a:lnTo>
                  <a:lnTo>
                    <a:pt x="372" y="38"/>
                  </a:lnTo>
                  <a:lnTo>
                    <a:pt x="380" y="42"/>
                  </a:lnTo>
                  <a:lnTo>
                    <a:pt x="386" y="46"/>
                  </a:lnTo>
                  <a:lnTo>
                    <a:pt x="392" y="52"/>
                  </a:lnTo>
                  <a:lnTo>
                    <a:pt x="396" y="58"/>
                  </a:lnTo>
                  <a:lnTo>
                    <a:pt x="400" y="66"/>
                  </a:lnTo>
                  <a:lnTo>
                    <a:pt x="402" y="74"/>
                  </a:lnTo>
                  <a:lnTo>
                    <a:pt x="402" y="82"/>
                  </a:lnTo>
                  <a:lnTo>
                    <a:pt x="284" y="1134"/>
                  </a:lnTo>
                  <a:lnTo>
                    <a:pt x="284" y="1134"/>
                  </a:lnTo>
                  <a:lnTo>
                    <a:pt x="284" y="1140"/>
                  </a:lnTo>
                  <a:lnTo>
                    <a:pt x="280" y="1148"/>
                  </a:lnTo>
                  <a:lnTo>
                    <a:pt x="276" y="1154"/>
                  </a:lnTo>
                  <a:lnTo>
                    <a:pt x="272" y="1160"/>
                  </a:lnTo>
                  <a:lnTo>
                    <a:pt x="266" y="1164"/>
                  </a:lnTo>
                  <a:lnTo>
                    <a:pt x="258" y="1168"/>
                  </a:lnTo>
                  <a:lnTo>
                    <a:pt x="250" y="1170"/>
                  </a:lnTo>
                  <a:lnTo>
                    <a:pt x="244" y="1170"/>
                  </a:lnTo>
                  <a:lnTo>
                    <a:pt x="244" y="1170"/>
                  </a:lnTo>
                  <a:lnTo>
                    <a:pt x="238" y="1170"/>
                  </a:lnTo>
                  <a:lnTo>
                    <a:pt x="54" y="1150"/>
                  </a:lnTo>
                  <a:lnTo>
                    <a:pt x="54" y="1150"/>
                  </a:lnTo>
                  <a:lnTo>
                    <a:pt x="46" y="1148"/>
                  </a:lnTo>
                  <a:lnTo>
                    <a:pt x="38" y="1144"/>
                  </a:lnTo>
                  <a:lnTo>
                    <a:pt x="30" y="1140"/>
                  </a:lnTo>
                  <a:lnTo>
                    <a:pt x="26" y="1134"/>
                  </a:lnTo>
                  <a:lnTo>
                    <a:pt x="20" y="1128"/>
                  </a:lnTo>
                  <a:lnTo>
                    <a:pt x="18" y="1120"/>
                  </a:lnTo>
                  <a:lnTo>
                    <a:pt x="16" y="1112"/>
                  </a:lnTo>
                  <a:lnTo>
                    <a:pt x="16" y="1104"/>
                  </a:lnTo>
                  <a:lnTo>
                    <a:pt x="132" y="54"/>
                  </a:lnTo>
                  <a:lnTo>
                    <a:pt x="132" y="54"/>
                  </a:lnTo>
                  <a:lnTo>
                    <a:pt x="134" y="46"/>
                  </a:lnTo>
                  <a:lnTo>
                    <a:pt x="138" y="38"/>
                  </a:lnTo>
                  <a:lnTo>
                    <a:pt x="142" y="32"/>
                  </a:lnTo>
                  <a:lnTo>
                    <a:pt x="146" y="26"/>
                  </a:lnTo>
                  <a:lnTo>
                    <a:pt x="152" y="22"/>
                  </a:lnTo>
                  <a:lnTo>
                    <a:pt x="160" y="18"/>
                  </a:lnTo>
                  <a:lnTo>
                    <a:pt x="166" y="16"/>
                  </a:lnTo>
                  <a:lnTo>
                    <a:pt x="174" y="16"/>
                  </a:lnTo>
                  <a:close/>
                  <a:moveTo>
                    <a:pt x="174" y="0"/>
                  </a:moveTo>
                  <a:lnTo>
                    <a:pt x="174" y="0"/>
                  </a:lnTo>
                  <a:lnTo>
                    <a:pt x="174" y="0"/>
                  </a:lnTo>
                  <a:lnTo>
                    <a:pt x="164" y="0"/>
                  </a:lnTo>
                  <a:lnTo>
                    <a:pt x="154" y="4"/>
                  </a:lnTo>
                  <a:lnTo>
                    <a:pt x="144" y="8"/>
                  </a:lnTo>
                  <a:lnTo>
                    <a:pt x="136" y="14"/>
                  </a:lnTo>
                  <a:lnTo>
                    <a:pt x="128" y="22"/>
                  </a:lnTo>
                  <a:lnTo>
                    <a:pt x="122" y="30"/>
                  </a:lnTo>
                  <a:lnTo>
                    <a:pt x="118" y="40"/>
                  </a:lnTo>
                  <a:lnTo>
                    <a:pt x="116" y="52"/>
                  </a:lnTo>
                  <a:lnTo>
                    <a:pt x="0" y="1102"/>
                  </a:lnTo>
                  <a:lnTo>
                    <a:pt x="0" y="1102"/>
                  </a:lnTo>
                  <a:lnTo>
                    <a:pt x="0" y="1114"/>
                  </a:lnTo>
                  <a:lnTo>
                    <a:pt x="2" y="1124"/>
                  </a:lnTo>
                  <a:lnTo>
                    <a:pt x="6" y="1134"/>
                  </a:lnTo>
                  <a:lnTo>
                    <a:pt x="12" y="1144"/>
                  </a:lnTo>
                  <a:lnTo>
                    <a:pt x="12" y="1144"/>
                  </a:lnTo>
                  <a:lnTo>
                    <a:pt x="20" y="1152"/>
                  </a:lnTo>
                  <a:lnTo>
                    <a:pt x="30" y="1158"/>
                  </a:lnTo>
                  <a:lnTo>
                    <a:pt x="40" y="1164"/>
                  </a:lnTo>
                  <a:lnTo>
                    <a:pt x="52" y="1166"/>
                  </a:lnTo>
                  <a:lnTo>
                    <a:pt x="236" y="1186"/>
                  </a:lnTo>
                  <a:lnTo>
                    <a:pt x="236" y="1186"/>
                  </a:lnTo>
                  <a:lnTo>
                    <a:pt x="244" y="1186"/>
                  </a:lnTo>
                  <a:lnTo>
                    <a:pt x="244" y="1186"/>
                  </a:lnTo>
                  <a:lnTo>
                    <a:pt x="254" y="1186"/>
                  </a:lnTo>
                  <a:lnTo>
                    <a:pt x="264" y="1182"/>
                  </a:lnTo>
                  <a:lnTo>
                    <a:pt x="274" y="1178"/>
                  </a:lnTo>
                  <a:lnTo>
                    <a:pt x="282" y="1172"/>
                  </a:lnTo>
                  <a:lnTo>
                    <a:pt x="290" y="1164"/>
                  </a:lnTo>
                  <a:lnTo>
                    <a:pt x="294" y="1156"/>
                  </a:lnTo>
                  <a:lnTo>
                    <a:pt x="298" y="1146"/>
                  </a:lnTo>
                  <a:lnTo>
                    <a:pt x="300" y="1134"/>
                  </a:lnTo>
                  <a:lnTo>
                    <a:pt x="418" y="84"/>
                  </a:lnTo>
                  <a:lnTo>
                    <a:pt x="418" y="84"/>
                  </a:lnTo>
                  <a:lnTo>
                    <a:pt x="418" y="72"/>
                  </a:lnTo>
                  <a:lnTo>
                    <a:pt x="416" y="62"/>
                  </a:lnTo>
                  <a:lnTo>
                    <a:pt x="410" y="52"/>
                  </a:lnTo>
                  <a:lnTo>
                    <a:pt x="404" y="42"/>
                  </a:lnTo>
                  <a:lnTo>
                    <a:pt x="396" y="34"/>
                  </a:lnTo>
                  <a:lnTo>
                    <a:pt x="388" y="28"/>
                  </a:lnTo>
                  <a:lnTo>
                    <a:pt x="378" y="24"/>
                  </a:lnTo>
                  <a:lnTo>
                    <a:pt x="366" y="20"/>
                  </a:lnTo>
                  <a:lnTo>
                    <a:pt x="180" y="0"/>
                  </a:lnTo>
                  <a:lnTo>
                    <a:pt x="180" y="0"/>
                  </a:lnTo>
                  <a:lnTo>
                    <a:pt x="174" y="0"/>
                  </a:lnTo>
                  <a:lnTo>
                    <a:pt x="174" y="0"/>
                  </a:lnTo>
                  <a:close/>
                </a:path>
              </a:pathLst>
            </a:custGeom>
            <a:solidFill>
              <a:srgbClr val="FDFD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6"/>
            <p:cNvSpPr>
              <a:spLocks/>
            </p:cNvSpPr>
            <p:nvPr/>
          </p:nvSpPr>
          <p:spPr bwMode="auto">
            <a:xfrm>
              <a:off x="5658" y="2755"/>
              <a:ext cx="386" cy="1154"/>
            </a:xfrm>
            <a:custGeom>
              <a:avLst/>
              <a:gdLst>
                <a:gd name="T0" fmla="*/ 158 w 386"/>
                <a:gd name="T1" fmla="*/ 0 h 1154"/>
                <a:gd name="T2" fmla="*/ 158 w 386"/>
                <a:gd name="T3" fmla="*/ 0 h 1154"/>
                <a:gd name="T4" fmla="*/ 162 w 386"/>
                <a:gd name="T5" fmla="*/ 0 h 1154"/>
                <a:gd name="T6" fmla="*/ 348 w 386"/>
                <a:gd name="T7" fmla="*/ 20 h 1154"/>
                <a:gd name="T8" fmla="*/ 348 w 386"/>
                <a:gd name="T9" fmla="*/ 20 h 1154"/>
                <a:gd name="T10" fmla="*/ 356 w 386"/>
                <a:gd name="T11" fmla="*/ 22 h 1154"/>
                <a:gd name="T12" fmla="*/ 364 w 386"/>
                <a:gd name="T13" fmla="*/ 26 h 1154"/>
                <a:gd name="T14" fmla="*/ 370 w 386"/>
                <a:gd name="T15" fmla="*/ 30 h 1154"/>
                <a:gd name="T16" fmla="*/ 376 w 386"/>
                <a:gd name="T17" fmla="*/ 36 h 1154"/>
                <a:gd name="T18" fmla="*/ 380 w 386"/>
                <a:gd name="T19" fmla="*/ 42 h 1154"/>
                <a:gd name="T20" fmla="*/ 384 w 386"/>
                <a:gd name="T21" fmla="*/ 50 h 1154"/>
                <a:gd name="T22" fmla="*/ 386 w 386"/>
                <a:gd name="T23" fmla="*/ 58 h 1154"/>
                <a:gd name="T24" fmla="*/ 386 w 386"/>
                <a:gd name="T25" fmla="*/ 66 h 1154"/>
                <a:gd name="T26" fmla="*/ 268 w 386"/>
                <a:gd name="T27" fmla="*/ 1118 h 1154"/>
                <a:gd name="T28" fmla="*/ 268 w 386"/>
                <a:gd name="T29" fmla="*/ 1118 h 1154"/>
                <a:gd name="T30" fmla="*/ 268 w 386"/>
                <a:gd name="T31" fmla="*/ 1124 h 1154"/>
                <a:gd name="T32" fmla="*/ 264 w 386"/>
                <a:gd name="T33" fmla="*/ 1132 h 1154"/>
                <a:gd name="T34" fmla="*/ 260 w 386"/>
                <a:gd name="T35" fmla="*/ 1138 h 1154"/>
                <a:gd name="T36" fmla="*/ 256 w 386"/>
                <a:gd name="T37" fmla="*/ 1144 h 1154"/>
                <a:gd name="T38" fmla="*/ 250 w 386"/>
                <a:gd name="T39" fmla="*/ 1148 h 1154"/>
                <a:gd name="T40" fmla="*/ 242 w 386"/>
                <a:gd name="T41" fmla="*/ 1152 h 1154"/>
                <a:gd name="T42" fmla="*/ 234 w 386"/>
                <a:gd name="T43" fmla="*/ 1154 h 1154"/>
                <a:gd name="T44" fmla="*/ 228 w 386"/>
                <a:gd name="T45" fmla="*/ 1154 h 1154"/>
                <a:gd name="T46" fmla="*/ 228 w 386"/>
                <a:gd name="T47" fmla="*/ 1154 h 1154"/>
                <a:gd name="T48" fmla="*/ 222 w 386"/>
                <a:gd name="T49" fmla="*/ 1154 h 1154"/>
                <a:gd name="T50" fmla="*/ 38 w 386"/>
                <a:gd name="T51" fmla="*/ 1134 h 1154"/>
                <a:gd name="T52" fmla="*/ 38 w 386"/>
                <a:gd name="T53" fmla="*/ 1134 h 1154"/>
                <a:gd name="T54" fmla="*/ 30 w 386"/>
                <a:gd name="T55" fmla="*/ 1132 h 1154"/>
                <a:gd name="T56" fmla="*/ 22 w 386"/>
                <a:gd name="T57" fmla="*/ 1128 h 1154"/>
                <a:gd name="T58" fmla="*/ 14 w 386"/>
                <a:gd name="T59" fmla="*/ 1124 h 1154"/>
                <a:gd name="T60" fmla="*/ 10 w 386"/>
                <a:gd name="T61" fmla="*/ 1118 h 1154"/>
                <a:gd name="T62" fmla="*/ 4 w 386"/>
                <a:gd name="T63" fmla="*/ 1112 h 1154"/>
                <a:gd name="T64" fmla="*/ 2 w 386"/>
                <a:gd name="T65" fmla="*/ 1104 h 1154"/>
                <a:gd name="T66" fmla="*/ 0 w 386"/>
                <a:gd name="T67" fmla="*/ 1096 h 1154"/>
                <a:gd name="T68" fmla="*/ 0 w 386"/>
                <a:gd name="T69" fmla="*/ 1088 h 1154"/>
                <a:gd name="T70" fmla="*/ 116 w 386"/>
                <a:gd name="T71" fmla="*/ 38 h 1154"/>
                <a:gd name="T72" fmla="*/ 116 w 386"/>
                <a:gd name="T73" fmla="*/ 38 h 1154"/>
                <a:gd name="T74" fmla="*/ 118 w 386"/>
                <a:gd name="T75" fmla="*/ 30 h 1154"/>
                <a:gd name="T76" fmla="*/ 122 w 386"/>
                <a:gd name="T77" fmla="*/ 22 h 1154"/>
                <a:gd name="T78" fmla="*/ 126 w 386"/>
                <a:gd name="T79" fmla="*/ 16 h 1154"/>
                <a:gd name="T80" fmla="*/ 130 w 386"/>
                <a:gd name="T81" fmla="*/ 10 h 1154"/>
                <a:gd name="T82" fmla="*/ 136 w 386"/>
                <a:gd name="T83" fmla="*/ 6 h 1154"/>
                <a:gd name="T84" fmla="*/ 144 w 386"/>
                <a:gd name="T85" fmla="*/ 2 h 1154"/>
                <a:gd name="T86" fmla="*/ 150 w 386"/>
                <a:gd name="T87" fmla="*/ 0 h 1154"/>
                <a:gd name="T88" fmla="*/ 158 w 386"/>
                <a:gd name="T89" fmla="*/ 0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6" h="1154">
                  <a:moveTo>
                    <a:pt x="158" y="0"/>
                  </a:moveTo>
                  <a:lnTo>
                    <a:pt x="158" y="0"/>
                  </a:lnTo>
                  <a:lnTo>
                    <a:pt x="162" y="0"/>
                  </a:lnTo>
                  <a:lnTo>
                    <a:pt x="348" y="20"/>
                  </a:lnTo>
                  <a:lnTo>
                    <a:pt x="348" y="20"/>
                  </a:lnTo>
                  <a:lnTo>
                    <a:pt x="356" y="22"/>
                  </a:lnTo>
                  <a:lnTo>
                    <a:pt x="364" y="26"/>
                  </a:lnTo>
                  <a:lnTo>
                    <a:pt x="370" y="30"/>
                  </a:lnTo>
                  <a:lnTo>
                    <a:pt x="376" y="36"/>
                  </a:lnTo>
                  <a:lnTo>
                    <a:pt x="380" y="42"/>
                  </a:lnTo>
                  <a:lnTo>
                    <a:pt x="384" y="50"/>
                  </a:lnTo>
                  <a:lnTo>
                    <a:pt x="386" y="58"/>
                  </a:lnTo>
                  <a:lnTo>
                    <a:pt x="386" y="66"/>
                  </a:lnTo>
                  <a:lnTo>
                    <a:pt x="268" y="1118"/>
                  </a:lnTo>
                  <a:lnTo>
                    <a:pt x="268" y="1118"/>
                  </a:lnTo>
                  <a:lnTo>
                    <a:pt x="268" y="1124"/>
                  </a:lnTo>
                  <a:lnTo>
                    <a:pt x="264" y="1132"/>
                  </a:lnTo>
                  <a:lnTo>
                    <a:pt x="260" y="1138"/>
                  </a:lnTo>
                  <a:lnTo>
                    <a:pt x="256" y="1144"/>
                  </a:lnTo>
                  <a:lnTo>
                    <a:pt x="250" y="1148"/>
                  </a:lnTo>
                  <a:lnTo>
                    <a:pt x="242" y="1152"/>
                  </a:lnTo>
                  <a:lnTo>
                    <a:pt x="234" y="1154"/>
                  </a:lnTo>
                  <a:lnTo>
                    <a:pt x="228" y="1154"/>
                  </a:lnTo>
                  <a:lnTo>
                    <a:pt x="228" y="1154"/>
                  </a:lnTo>
                  <a:lnTo>
                    <a:pt x="222" y="1154"/>
                  </a:lnTo>
                  <a:lnTo>
                    <a:pt x="38" y="1134"/>
                  </a:lnTo>
                  <a:lnTo>
                    <a:pt x="38" y="1134"/>
                  </a:lnTo>
                  <a:lnTo>
                    <a:pt x="30" y="1132"/>
                  </a:lnTo>
                  <a:lnTo>
                    <a:pt x="22" y="1128"/>
                  </a:lnTo>
                  <a:lnTo>
                    <a:pt x="14" y="1124"/>
                  </a:lnTo>
                  <a:lnTo>
                    <a:pt x="10" y="1118"/>
                  </a:lnTo>
                  <a:lnTo>
                    <a:pt x="4" y="1112"/>
                  </a:lnTo>
                  <a:lnTo>
                    <a:pt x="2" y="1104"/>
                  </a:lnTo>
                  <a:lnTo>
                    <a:pt x="0" y="1096"/>
                  </a:lnTo>
                  <a:lnTo>
                    <a:pt x="0" y="1088"/>
                  </a:lnTo>
                  <a:lnTo>
                    <a:pt x="116" y="38"/>
                  </a:lnTo>
                  <a:lnTo>
                    <a:pt x="116" y="38"/>
                  </a:lnTo>
                  <a:lnTo>
                    <a:pt x="118" y="30"/>
                  </a:lnTo>
                  <a:lnTo>
                    <a:pt x="122" y="22"/>
                  </a:lnTo>
                  <a:lnTo>
                    <a:pt x="126" y="16"/>
                  </a:lnTo>
                  <a:lnTo>
                    <a:pt x="130" y="10"/>
                  </a:lnTo>
                  <a:lnTo>
                    <a:pt x="136" y="6"/>
                  </a:lnTo>
                  <a:lnTo>
                    <a:pt x="144" y="2"/>
                  </a:lnTo>
                  <a:lnTo>
                    <a:pt x="150" y="0"/>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7"/>
            <p:cNvSpPr>
              <a:spLocks/>
            </p:cNvSpPr>
            <p:nvPr/>
          </p:nvSpPr>
          <p:spPr bwMode="auto">
            <a:xfrm>
              <a:off x="5642" y="2739"/>
              <a:ext cx="418" cy="1186"/>
            </a:xfrm>
            <a:custGeom>
              <a:avLst/>
              <a:gdLst>
                <a:gd name="T0" fmla="*/ 174 w 418"/>
                <a:gd name="T1" fmla="*/ 0 h 1186"/>
                <a:gd name="T2" fmla="*/ 174 w 418"/>
                <a:gd name="T3" fmla="*/ 0 h 1186"/>
                <a:gd name="T4" fmla="*/ 174 w 418"/>
                <a:gd name="T5" fmla="*/ 0 h 1186"/>
                <a:gd name="T6" fmla="*/ 164 w 418"/>
                <a:gd name="T7" fmla="*/ 0 h 1186"/>
                <a:gd name="T8" fmla="*/ 154 w 418"/>
                <a:gd name="T9" fmla="*/ 4 h 1186"/>
                <a:gd name="T10" fmla="*/ 144 w 418"/>
                <a:gd name="T11" fmla="*/ 8 h 1186"/>
                <a:gd name="T12" fmla="*/ 136 w 418"/>
                <a:gd name="T13" fmla="*/ 14 h 1186"/>
                <a:gd name="T14" fmla="*/ 128 w 418"/>
                <a:gd name="T15" fmla="*/ 22 h 1186"/>
                <a:gd name="T16" fmla="*/ 122 w 418"/>
                <a:gd name="T17" fmla="*/ 30 h 1186"/>
                <a:gd name="T18" fmla="*/ 118 w 418"/>
                <a:gd name="T19" fmla="*/ 40 h 1186"/>
                <a:gd name="T20" fmla="*/ 116 w 418"/>
                <a:gd name="T21" fmla="*/ 52 h 1186"/>
                <a:gd name="T22" fmla="*/ 0 w 418"/>
                <a:gd name="T23" fmla="*/ 1102 h 1186"/>
                <a:gd name="T24" fmla="*/ 0 w 418"/>
                <a:gd name="T25" fmla="*/ 1102 h 1186"/>
                <a:gd name="T26" fmla="*/ 0 w 418"/>
                <a:gd name="T27" fmla="*/ 1114 h 1186"/>
                <a:gd name="T28" fmla="*/ 2 w 418"/>
                <a:gd name="T29" fmla="*/ 1124 h 1186"/>
                <a:gd name="T30" fmla="*/ 6 w 418"/>
                <a:gd name="T31" fmla="*/ 1134 h 1186"/>
                <a:gd name="T32" fmla="*/ 12 w 418"/>
                <a:gd name="T33" fmla="*/ 1144 h 1186"/>
                <a:gd name="T34" fmla="*/ 12 w 418"/>
                <a:gd name="T35" fmla="*/ 1144 h 1186"/>
                <a:gd name="T36" fmla="*/ 20 w 418"/>
                <a:gd name="T37" fmla="*/ 1152 h 1186"/>
                <a:gd name="T38" fmla="*/ 30 w 418"/>
                <a:gd name="T39" fmla="*/ 1158 h 1186"/>
                <a:gd name="T40" fmla="*/ 40 w 418"/>
                <a:gd name="T41" fmla="*/ 1164 h 1186"/>
                <a:gd name="T42" fmla="*/ 52 w 418"/>
                <a:gd name="T43" fmla="*/ 1166 h 1186"/>
                <a:gd name="T44" fmla="*/ 236 w 418"/>
                <a:gd name="T45" fmla="*/ 1186 h 1186"/>
                <a:gd name="T46" fmla="*/ 236 w 418"/>
                <a:gd name="T47" fmla="*/ 1186 h 1186"/>
                <a:gd name="T48" fmla="*/ 244 w 418"/>
                <a:gd name="T49" fmla="*/ 1186 h 1186"/>
                <a:gd name="T50" fmla="*/ 244 w 418"/>
                <a:gd name="T51" fmla="*/ 1186 h 1186"/>
                <a:gd name="T52" fmla="*/ 254 w 418"/>
                <a:gd name="T53" fmla="*/ 1186 h 1186"/>
                <a:gd name="T54" fmla="*/ 264 w 418"/>
                <a:gd name="T55" fmla="*/ 1182 h 1186"/>
                <a:gd name="T56" fmla="*/ 274 w 418"/>
                <a:gd name="T57" fmla="*/ 1178 h 1186"/>
                <a:gd name="T58" fmla="*/ 282 w 418"/>
                <a:gd name="T59" fmla="*/ 1172 h 1186"/>
                <a:gd name="T60" fmla="*/ 290 w 418"/>
                <a:gd name="T61" fmla="*/ 1164 h 1186"/>
                <a:gd name="T62" fmla="*/ 294 w 418"/>
                <a:gd name="T63" fmla="*/ 1156 h 1186"/>
                <a:gd name="T64" fmla="*/ 298 w 418"/>
                <a:gd name="T65" fmla="*/ 1146 h 1186"/>
                <a:gd name="T66" fmla="*/ 300 w 418"/>
                <a:gd name="T67" fmla="*/ 1134 h 1186"/>
                <a:gd name="T68" fmla="*/ 418 w 418"/>
                <a:gd name="T69" fmla="*/ 84 h 1186"/>
                <a:gd name="T70" fmla="*/ 418 w 418"/>
                <a:gd name="T71" fmla="*/ 84 h 1186"/>
                <a:gd name="T72" fmla="*/ 418 w 418"/>
                <a:gd name="T73" fmla="*/ 72 h 1186"/>
                <a:gd name="T74" fmla="*/ 416 w 418"/>
                <a:gd name="T75" fmla="*/ 62 h 1186"/>
                <a:gd name="T76" fmla="*/ 410 w 418"/>
                <a:gd name="T77" fmla="*/ 52 h 1186"/>
                <a:gd name="T78" fmla="*/ 404 w 418"/>
                <a:gd name="T79" fmla="*/ 42 h 1186"/>
                <a:gd name="T80" fmla="*/ 396 w 418"/>
                <a:gd name="T81" fmla="*/ 34 h 1186"/>
                <a:gd name="T82" fmla="*/ 388 w 418"/>
                <a:gd name="T83" fmla="*/ 28 h 1186"/>
                <a:gd name="T84" fmla="*/ 378 w 418"/>
                <a:gd name="T85" fmla="*/ 24 h 1186"/>
                <a:gd name="T86" fmla="*/ 366 w 418"/>
                <a:gd name="T87" fmla="*/ 20 h 1186"/>
                <a:gd name="T88" fmla="*/ 180 w 418"/>
                <a:gd name="T89" fmla="*/ 0 h 1186"/>
                <a:gd name="T90" fmla="*/ 180 w 418"/>
                <a:gd name="T91" fmla="*/ 0 h 1186"/>
                <a:gd name="T92" fmla="*/ 174 w 418"/>
                <a:gd name="T93" fmla="*/ 0 h 1186"/>
                <a:gd name="T94" fmla="*/ 174 w 418"/>
                <a:gd name="T95" fmla="*/ 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1186">
                  <a:moveTo>
                    <a:pt x="174" y="0"/>
                  </a:moveTo>
                  <a:lnTo>
                    <a:pt x="174" y="0"/>
                  </a:lnTo>
                  <a:lnTo>
                    <a:pt x="174" y="0"/>
                  </a:lnTo>
                  <a:lnTo>
                    <a:pt x="164" y="0"/>
                  </a:lnTo>
                  <a:lnTo>
                    <a:pt x="154" y="4"/>
                  </a:lnTo>
                  <a:lnTo>
                    <a:pt x="144" y="8"/>
                  </a:lnTo>
                  <a:lnTo>
                    <a:pt x="136" y="14"/>
                  </a:lnTo>
                  <a:lnTo>
                    <a:pt x="128" y="22"/>
                  </a:lnTo>
                  <a:lnTo>
                    <a:pt x="122" y="30"/>
                  </a:lnTo>
                  <a:lnTo>
                    <a:pt x="118" y="40"/>
                  </a:lnTo>
                  <a:lnTo>
                    <a:pt x="116" y="52"/>
                  </a:lnTo>
                  <a:lnTo>
                    <a:pt x="0" y="1102"/>
                  </a:lnTo>
                  <a:lnTo>
                    <a:pt x="0" y="1102"/>
                  </a:lnTo>
                  <a:lnTo>
                    <a:pt x="0" y="1114"/>
                  </a:lnTo>
                  <a:lnTo>
                    <a:pt x="2" y="1124"/>
                  </a:lnTo>
                  <a:lnTo>
                    <a:pt x="6" y="1134"/>
                  </a:lnTo>
                  <a:lnTo>
                    <a:pt x="12" y="1144"/>
                  </a:lnTo>
                  <a:lnTo>
                    <a:pt x="12" y="1144"/>
                  </a:lnTo>
                  <a:lnTo>
                    <a:pt x="20" y="1152"/>
                  </a:lnTo>
                  <a:lnTo>
                    <a:pt x="30" y="1158"/>
                  </a:lnTo>
                  <a:lnTo>
                    <a:pt x="40" y="1164"/>
                  </a:lnTo>
                  <a:lnTo>
                    <a:pt x="52" y="1166"/>
                  </a:lnTo>
                  <a:lnTo>
                    <a:pt x="236" y="1186"/>
                  </a:lnTo>
                  <a:lnTo>
                    <a:pt x="236" y="1186"/>
                  </a:lnTo>
                  <a:lnTo>
                    <a:pt x="244" y="1186"/>
                  </a:lnTo>
                  <a:lnTo>
                    <a:pt x="244" y="1186"/>
                  </a:lnTo>
                  <a:lnTo>
                    <a:pt x="254" y="1186"/>
                  </a:lnTo>
                  <a:lnTo>
                    <a:pt x="264" y="1182"/>
                  </a:lnTo>
                  <a:lnTo>
                    <a:pt x="274" y="1178"/>
                  </a:lnTo>
                  <a:lnTo>
                    <a:pt x="282" y="1172"/>
                  </a:lnTo>
                  <a:lnTo>
                    <a:pt x="290" y="1164"/>
                  </a:lnTo>
                  <a:lnTo>
                    <a:pt x="294" y="1156"/>
                  </a:lnTo>
                  <a:lnTo>
                    <a:pt x="298" y="1146"/>
                  </a:lnTo>
                  <a:lnTo>
                    <a:pt x="300" y="1134"/>
                  </a:lnTo>
                  <a:lnTo>
                    <a:pt x="418" y="84"/>
                  </a:lnTo>
                  <a:lnTo>
                    <a:pt x="418" y="84"/>
                  </a:lnTo>
                  <a:lnTo>
                    <a:pt x="418" y="72"/>
                  </a:lnTo>
                  <a:lnTo>
                    <a:pt x="416" y="62"/>
                  </a:lnTo>
                  <a:lnTo>
                    <a:pt x="410" y="52"/>
                  </a:lnTo>
                  <a:lnTo>
                    <a:pt x="404" y="42"/>
                  </a:lnTo>
                  <a:lnTo>
                    <a:pt x="396" y="34"/>
                  </a:lnTo>
                  <a:lnTo>
                    <a:pt x="388" y="28"/>
                  </a:lnTo>
                  <a:lnTo>
                    <a:pt x="378" y="24"/>
                  </a:lnTo>
                  <a:lnTo>
                    <a:pt x="366" y="20"/>
                  </a:lnTo>
                  <a:lnTo>
                    <a:pt x="180" y="0"/>
                  </a:lnTo>
                  <a:lnTo>
                    <a:pt x="180" y="0"/>
                  </a:lnTo>
                  <a:lnTo>
                    <a:pt x="174" y="0"/>
                  </a:lnTo>
                  <a:lnTo>
                    <a:pt x="1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8"/>
            <p:cNvSpPr>
              <a:spLocks noEditPoints="1"/>
            </p:cNvSpPr>
            <p:nvPr/>
          </p:nvSpPr>
          <p:spPr bwMode="auto">
            <a:xfrm>
              <a:off x="5694" y="2145"/>
              <a:ext cx="72" cy="100"/>
            </a:xfrm>
            <a:custGeom>
              <a:avLst/>
              <a:gdLst>
                <a:gd name="T0" fmla="*/ 20 w 72"/>
                <a:gd name="T1" fmla="*/ 68 h 100"/>
                <a:gd name="T2" fmla="*/ 12 w 72"/>
                <a:gd name="T3" fmla="*/ 98 h 100"/>
                <a:gd name="T4" fmla="*/ 0 w 72"/>
                <a:gd name="T5" fmla="*/ 100 h 100"/>
                <a:gd name="T6" fmla="*/ 30 w 72"/>
                <a:gd name="T7" fmla="*/ 2 h 100"/>
                <a:gd name="T8" fmla="*/ 42 w 72"/>
                <a:gd name="T9" fmla="*/ 0 h 100"/>
                <a:gd name="T10" fmla="*/ 72 w 72"/>
                <a:gd name="T11" fmla="*/ 86 h 100"/>
                <a:gd name="T12" fmla="*/ 60 w 72"/>
                <a:gd name="T13" fmla="*/ 88 h 100"/>
                <a:gd name="T14" fmla="*/ 52 w 72"/>
                <a:gd name="T15" fmla="*/ 60 h 100"/>
                <a:gd name="T16" fmla="*/ 20 w 72"/>
                <a:gd name="T17" fmla="*/ 68 h 100"/>
                <a:gd name="T18" fmla="*/ 50 w 72"/>
                <a:gd name="T19" fmla="*/ 52 h 100"/>
                <a:gd name="T20" fmla="*/ 40 w 72"/>
                <a:gd name="T21" fmla="*/ 28 h 100"/>
                <a:gd name="T22" fmla="*/ 40 w 72"/>
                <a:gd name="T23" fmla="*/ 28 h 100"/>
                <a:gd name="T24" fmla="*/ 36 w 72"/>
                <a:gd name="T25" fmla="*/ 12 h 100"/>
                <a:gd name="T26" fmla="*/ 36 w 72"/>
                <a:gd name="T27" fmla="*/ 12 h 100"/>
                <a:gd name="T28" fmla="*/ 36 w 72"/>
                <a:gd name="T29" fmla="*/ 12 h 100"/>
                <a:gd name="T30" fmla="*/ 32 w 72"/>
                <a:gd name="T31" fmla="*/ 30 h 100"/>
                <a:gd name="T32" fmla="*/ 22 w 72"/>
                <a:gd name="T33" fmla="*/ 58 h 100"/>
                <a:gd name="T34" fmla="*/ 50 w 72"/>
                <a:gd name="T35" fmla="*/ 5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00">
                  <a:moveTo>
                    <a:pt x="20" y="68"/>
                  </a:moveTo>
                  <a:lnTo>
                    <a:pt x="12" y="98"/>
                  </a:lnTo>
                  <a:lnTo>
                    <a:pt x="0" y="100"/>
                  </a:lnTo>
                  <a:lnTo>
                    <a:pt x="30" y="2"/>
                  </a:lnTo>
                  <a:lnTo>
                    <a:pt x="42" y="0"/>
                  </a:lnTo>
                  <a:lnTo>
                    <a:pt x="72" y="86"/>
                  </a:lnTo>
                  <a:lnTo>
                    <a:pt x="60" y="88"/>
                  </a:lnTo>
                  <a:lnTo>
                    <a:pt x="52" y="60"/>
                  </a:lnTo>
                  <a:lnTo>
                    <a:pt x="20" y="68"/>
                  </a:lnTo>
                  <a:close/>
                  <a:moveTo>
                    <a:pt x="50" y="52"/>
                  </a:moveTo>
                  <a:lnTo>
                    <a:pt x="40" y="28"/>
                  </a:lnTo>
                  <a:lnTo>
                    <a:pt x="40" y="28"/>
                  </a:lnTo>
                  <a:lnTo>
                    <a:pt x="36" y="12"/>
                  </a:lnTo>
                  <a:lnTo>
                    <a:pt x="36" y="12"/>
                  </a:lnTo>
                  <a:lnTo>
                    <a:pt x="36" y="12"/>
                  </a:lnTo>
                  <a:lnTo>
                    <a:pt x="32" y="30"/>
                  </a:lnTo>
                  <a:lnTo>
                    <a:pt x="22" y="58"/>
                  </a:lnTo>
                  <a:lnTo>
                    <a:pt x="5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9"/>
            <p:cNvSpPr>
              <a:spLocks noEditPoints="1"/>
            </p:cNvSpPr>
            <p:nvPr/>
          </p:nvSpPr>
          <p:spPr bwMode="auto">
            <a:xfrm>
              <a:off x="5780" y="2129"/>
              <a:ext cx="56" cy="98"/>
            </a:xfrm>
            <a:custGeom>
              <a:avLst/>
              <a:gdLst>
                <a:gd name="T0" fmla="*/ 0 w 56"/>
                <a:gd name="T1" fmla="*/ 8 h 98"/>
                <a:gd name="T2" fmla="*/ 0 w 56"/>
                <a:gd name="T3" fmla="*/ 8 h 98"/>
                <a:gd name="T4" fmla="*/ 20 w 56"/>
                <a:gd name="T5" fmla="*/ 2 h 98"/>
                <a:gd name="T6" fmla="*/ 20 w 56"/>
                <a:gd name="T7" fmla="*/ 2 h 98"/>
                <a:gd name="T8" fmla="*/ 36 w 56"/>
                <a:gd name="T9" fmla="*/ 0 h 98"/>
                <a:gd name="T10" fmla="*/ 42 w 56"/>
                <a:gd name="T11" fmla="*/ 2 h 98"/>
                <a:gd name="T12" fmla="*/ 46 w 56"/>
                <a:gd name="T13" fmla="*/ 4 h 98"/>
                <a:gd name="T14" fmla="*/ 46 w 56"/>
                <a:gd name="T15" fmla="*/ 4 h 98"/>
                <a:gd name="T16" fmla="*/ 52 w 56"/>
                <a:gd name="T17" fmla="*/ 10 h 98"/>
                <a:gd name="T18" fmla="*/ 54 w 56"/>
                <a:gd name="T19" fmla="*/ 20 h 98"/>
                <a:gd name="T20" fmla="*/ 54 w 56"/>
                <a:gd name="T21" fmla="*/ 20 h 98"/>
                <a:gd name="T22" fmla="*/ 52 w 56"/>
                <a:gd name="T23" fmla="*/ 28 h 98"/>
                <a:gd name="T24" fmla="*/ 48 w 56"/>
                <a:gd name="T25" fmla="*/ 36 h 98"/>
                <a:gd name="T26" fmla="*/ 44 w 56"/>
                <a:gd name="T27" fmla="*/ 42 h 98"/>
                <a:gd name="T28" fmla="*/ 36 w 56"/>
                <a:gd name="T29" fmla="*/ 46 h 98"/>
                <a:gd name="T30" fmla="*/ 36 w 56"/>
                <a:gd name="T31" fmla="*/ 48 h 98"/>
                <a:gd name="T32" fmla="*/ 36 w 56"/>
                <a:gd name="T33" fmla="*/ 48 h 98"/>
                <a:gd name="T34" fmla="*/ 42 w 56"/>
                <a:gd name="T35" fmla="*/ 48 h 98"/>
                <a:gd name="T36" fmla="*/ 44 w 56"/>
                <a:gd name="T37" fmla="*/ 52 h 98"/>
                <a:gd name="T38" fmla="*/ 48 w 56"/>
                <a:gd name="T39" fmla="*/ 56 h 98"/>
                <a:gd name="T40" fmla="*/ 50 w 56"/>
                <a:gd name="T41" fmla="*/ 62 h 98"/>
                <a:gd name="T42" fmla="*/ 50 w 56"/>
                <a:gd name="T43" fmla="*/ 62 h 98"/>
                <a:gd name="T44" fmla="*/ 54 w 56"/>
                <a:gd name="T45" fmla="*/ 78 h 98"/>
                <a:gd name="T46" fmla="*/ 56 w 56"/>
                <a:gd name="T47" fmla="*/ 86 h 98"/>
                <a:gd name="T48" fmla="*/ 44 w 56"/>
                <a:gd name="T49" fmla="*/ 88 h 98"/>
                <a:gd name="T50" fmla="*/ 44 w 56"/>
                <a:gd name="T51" fmla="*/ 88 h 98"/>
                <a:gd name="T52" fmla="*/ 38 w 56"/>
                <a:gd name="T53" fmla="*/ 68 h 98"/>
                <a:gd name="T54" fmla="*/ 38 w 56"/>
                <a:gd name="T55" fmla="*/ 68 h 98"/>
                <a:gd name="T56" fmla="*/ 36 w 56"/>
                <a:gd name="T57" fmla="*/ 60 h 98"/>
                <a:gd name="T58" fmla="*/ 32 w 56"/>
                <a:gd name="T59" fmla="*/ 56 h 98"/>
                <a:gd name="T60" fmla="*/ 28 w 56"/>
                <a:gd name="T61" fmla="*/ 54 h 98"/>
                <a:gd name="T62" fmla="*/ 22 w 56"/>
                <a:gd name="T63" fmla="*/ 54 h 98"/>
                <a:gd name="T64" fmla="*/ 10 w 56"/>
                <a:gd name="T65" fmla="*/ 56 h 98"/>
                <a:gd name="T66" fmla="*/ 10 w 56"/>
                <a:gd name="T67" fmla="*/ 96 h 98"/>
                <a:gd name="T68" fmla="*/ 0 w 56"/>
                <a:gd name="T69" fmla="*/ 98 h 98"/>
                <a:gd name="T70" fmla="*/ 0 w 56"/>
                <a:gd name="T71" fmla="*/ 8 h 98"/>
                <a:gd name="T72" fmla="*/ 10 w 56"/>
                <a:gd name="T73" fmla="*/ 48 h 98"/>
                <a:gd name="T74" fmla="*/ 22 w 56"/>
                <a:gd name="T75" fmla="*/ 46 h 98"/>
                <a:gd name="T76" fmla="*/ 22 w 56"/>
                <a:gd name="T77" fmla="*/ 46 h 98"/>
                <a:gd name="T78" fmla="*/ 30 w 56"/>
                <a:gd name="T79" fmla="*/ 42 h 98"/>
                <a:gd name="T80" fmla="*/ 36 w 56"/>
                <a:gd name="T81" fmla="*/ 38 h 98"/>
                <a:gd name="T82" fmla="*/ 40 w 56"/>
                <a:gd name="T83" fmla="*/ 30 h 98"/>
                <a:gd name="T84" fmla="*/ 42 w 56"/>
                <a:gd name="T85" fmla="*/ 24 h 98"/>
                <a:gd name="T86" fmla="*/ 42 w 56"/>
                <a:gd name="T87" fmla="*/ 24 h 98"/>
                <a:gd name="T88" fmla="*/ 40 w 56"/>
                <a:gd name="T89" fmla="*/ 16 h 98"/>
                <a:gd name="T90" fmla="*/ 36 w 56"/>
                <a:gd name="T91" fmla="*/ 12 h 98"/>
                <a:gd name="T92" fmla="*/ 30 w 56"/>
                <a:gd name="T93" fmla="*/ 10 h 98"/>
                <a:gd name="T94" fmla="*/ 22 w 56"/>
                <a:gd name="T95" fmla="*/ 10 h 98"/>
                <a:gd name="T96" fmla="*/ 22 w 56"/>
                <a:gd name="T97" fmla="*/ 10 h 98"/>
                <a:gd name="T98" fmla="*/ 10 w 56"/>
                <a:gd name="T99" fmla="*/ 14 h 98"/>
                <a:gd name="T100" fmla="*/ 10 w 56"/>
                <a:gd name="T101" fmla="*/ 4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98">
                  <a:moveTo>
                    <a:pt x="0" y="8"/>
                  </a:moveTo>
                  <a:lnTo>
                    <a:pt x="0" y="8"/>
                  </a:lnTo>
                  <a:lnTo>
                    <a:pt x="20" y="2"/>
                  </a:lnTo>
                  <a:lnTo>
                    <a:pt x="20" y="2"/>
                  </a:lnTo>
                  <a:lnTo>
                    <a:pt x="36" y="0"/>
                  </a:lnTo>
                  <a:lnTo>
                    <a:pt x="42" y="2"/>
                  </a:lnTo>
                  <a:lnTo>
                    <a:pt x="46" y="4"/>
                  </a:lnTo>
                  <a:lnTo>
                    <a:pt x="46" y="4"/>
                  </a:lnTo>
                  <a:lnTo>
                    <a:pt x="52" y="10"/>
                  </a:lnTo>
                  <a:lnTo>
                    <a:pt x="54" y="20"/>
                  </a:lnTo>
                  <a:lnTo>
                    <a:pt x="54" y="20"/>
                  </a:lnTo>
                  <a:lnTo>
                    <a:pt x="52" y="28"/>
                  </a:lnTo>
                  <a:lnTo>
                    <a:pt x="48" y="36"/>
                  </a:lnTo>
                  <a:lnTo>
                    <a:pt x="44" y="42"/>
                  </a:lnTo>
                  <a:lnTo>
                    <a:pt x="36" y="46"/>
                  </a:lnTo>
                  <a:lnTo>
                    <a:pt x="36" y="48"/>
                  </a:lnTo>
                  <a:lnTo>
                    <a:pt x="36" y="48"/>
                  </a:lnTo>
                  <a:lnTo>
                    <a:pt x="42" y="48"/>
                  </a:lnTo>
                  <a:lnTo>
                    <a:pt x="44" y="52"/>
                  </a:lnTo>
                  <a:lnTo>
                    <a:pt x="48" y="56"/>
                  </a:lnTo>
                  <a:lnTo>
                    <a:pt x="50" y="62"/>
                  </a:lnTo>
                  <a:lnTo>
                    <a:pt x="50" y="62"/>
                  </a:lnTo>
                  <a:lnTo>
                    <a:pt x="54" y="78"/>
                  </a:lnTo>
                  <a:lnTo>
                    <a:pt x="56" y="86"/>
                  </a:lnTo>
                  <a:lnTo>
                    <a:pt x="44" y="88"/>
                  </a:lnTo>
                  <a:lnTo>
                    <a:pt x="44" y="88"/>
                  </a:lnTo>
                  <a:lnTo>
                    <a:pt x="38" y="68"/>
                  </a:lnTo>
                  <a:lnTo>
                    <a:pt x="38" y="68"/>
                  </a:lnTo>
                  <a:lnTo>
                    <a:pt x="36" y="60"/>
                  </a:lnTo>
                  <a:lnTo>
                    <a:pt x="32" y="56"/>
                  </a:lnTo>
                  <a:lnTo>
                    <a:pt x="28" y="54"/>
                  </a:lnTo>
                  <a:lnTo>
                    <a:pt x="22" y="54"/>
                  </a:lnTo>
                  <a:lnTo>
                    <a:pt x="10" y="56"/>
                  </a:lnTo>
                  <a:lnTo>
                    <a:pt x="10" y="96"/>
                  </a:lnTo>
                  <a:lnTo>
                    <a:pt x="0" y="98"/>
                  </a:lnTo>
                  <a:lnTo>
                    <a:pt x="0" y="8"/>
                  </a:lnTo>
                  <a:close/>
                  <a:moveTo>
                    <a:pt x="10" y="48"/>
                  </a:moveTo>
                  <a:lnTo>
                    <a:pt x="22" y="46"/>
                  </a:lnTo>
                  <a:lnTo>
                    <a:pt x="22" y="46"/>
                  </a:lnTo>
                  <a:lnTo>
                    <a:pt x="30" y="42"/>
                  </a:lnTo>
                  <a:lnTo>
                    <a:pt x="36" y="38"/>
                  </a:lnTo>
                  <a:lnTo>
                    <a:pt x="40" y="30"/>
                  </a:lnTo>
                  <a:lnTo>
                    <a:pt x="42" y="24"/>
                  </a:lnTo>
                  <a:lnTo>
                    <a:pt x="42" y="24"/>
                  </a:lnTo>
                  <a:lnTo>
                    <a:pt x="40" y="16"/>
                  </a:lnTo>
                  <a:lnTo>
                    <a:pt x="36" y="12"/>
                  </a:lnTo>
                  <a:lnTo>
                    <a:pt x="30" y="10"/>
                  </a:lnTo>
                  <a:lnTo>
                    <a:pt x="22" y="10"/>
                  </a:lnTo>
                  <a:lnTo>
                    <a:pt x="22" y="10"/>
                  </a:lnTo>
                  <a:lnTo>
                    <a:pt x="10" y="14"/>
                  </a:lnTo>
                  <a:lnTo>
                    <a:pt x="1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0"/>
            <p:cNvSpPr>
              <a:spLocks noEditPoints="1"/>
            </p:cNvSpPr>
            <p:nvPr/>
          </p:nvSpPr>
          <p:spPr bwMode="auto">
            <a:xfrm>
              <a:off x="5848" y="2115"/>
              <a:ext cx="54" cy="98"/>
            </a:xfrm>
            <a:custGeom>
              <a:avLst/>
              <a:gdLst>
                <a:gd name="T0" fmla="*/ 0 w 54"/>
                <a:gd name="T1" fmla="*/ 8 h 98"/>
                <a:gd name="T2" fmla="*/ 0 w 54"/>
                <a:gd name="T3" fmla="*/ 8 h 98"/>
                <a:gd name="T4" fmla="*/ 22 w 54"/>
                <a:gd name="T5" fmla="*/ 2 h 98"/>
                <a:gd name="T6" fmla="*/ 22 w 54"/>
                <a:gd name="T7" fmla="*/ 2 h 98"/>
                <a:gd name="T8" fmla="*/ 36 w 54"/>
                <a:gd name="T9" fmla="*/ 0 h 98"/>
                <a:gd name="T10" fmla="*/ 42 w 54"/>
                <a:gd name="T11" fmla="*/ 2 h 98"/>
                <a:gd name="T12" fmla="*/ 46 w 54"/>
                <a:gd name="T13" fmla="*/ 4 h 98"/>
                <a:gd name="T14" fmla="*/ 46 w 54"/>
                <a:gd name="T15" fmla="*/ 4 h 98"/>
                <a:gd name="T16" fmla="*/ 50 w 54"/>
                <a:gd name="T17" fmla="*/ 6 h 98"/>
                <a:gd name="T18" fmla="*/ 52 w 54"/>
                <a:gd name="T19" fmla="*/ 10 h 98"/>
                <a:gd name="T20" fmla="*/ 54 w 54"/>
                <a:gd name="T21" fmla="*/ 22 h 98"/>
                <a:gd name="T22" fmla="*/ 54 w 54"/>
                <a:gd name="T23" fmla="*/ 22 h 98"/>
                <a:gd name="T24" fmla="*/ 52 w 54"/>
                <a:gd name="T25" fmla="*/ 32 h 98"/>
                <a:gd name="T26" fmla="*/ 48 w 54"/>
                <a:gd name="T27" fmla="*/ 42 h 98"/>
                <a:gd name="T28" fmla="*/ 48 w 54"/>
                <a:gd name="T29" fmla="*/ 42 h 98"/>
                <a:gd name="T30" fmla="*/ 42 w 54"/>
                <a:gd name="T31" fmla="*/ 48 h 98"/>
                <a:gd name="T32" fmla="*/ 36 w 54"/>
                <a:gd name="T33" fmla="*/ 52 h 98"/>
                <a:gd name="T34" fmla="*/ 30 w 54"/>
                <a:gd name="T35" fmla="*/ 56 h 98"/>
                <a:gd name="T36" fmla="*/ 22 w 54"/>
                <a:gd name="T37" fmla="*/ 58 h 98"/>
                <a:gd name="T38" fmla="*/ 22 w 54"/>
                <a:gd name="T39" fmla="*/ 58 h 98"/>
                <a:gd name="T40" fmla="*/ 12 w 54"/>
                <a:gd name="T41" fmla="*/ 58 h 98"/>
                <a:gd name="T42" fmla="*/ 12 w 54"/>
                <a:gd name="T43" fmla="*/ 96 h 98"/>
                <a:gd name="T44" fmla="*/ 2 w 54"/>
                <a:gd name="T45" fmla="*/ 98 h 98"/>
                <a:gd name="T46" fmla="*/ 0 w 54"/>
                <a:gd name="T47" fmla="*/ 8 h 98"/>
                <a:gd name="T48" fmla="*/ 12 w 54"/>
                <a:gd name="T49" fmla="*/ 50 h 98"/>
                <a:gd name="T50" fmla="*/ 12 w 54"/>
                <a:gd name="T51" fmla="*/ 50 h 98"/>
                <a:gd name="T52" fmla="*/ 22 w 54"/>
                <a:gd name="T53" fmla="*/ 48 h 98"/>
                <a:gd name="T54" fmla="*/ 22 w 54"/>
                <a:gd name="T55" fmla="*/ 48 h 98"/>
                <a:gd name="T56" fmla="*/ 30 w 54"/>
                <a:gd name="T57" fmla="*/ 46 h 98"/>
                <a:gd name="T58" fmla="*/ 38 w 54"/>
                <a:gd name="T59" fmla="*/ 40 h 98"/>
                <a:gd name="T60" fmla="*/ 42 w 54"/>
                <a:gd name="T61" fmla="*/ 32 h 98"/>
                <a:gd name="T62" fmla="*/ 44 w 54"/>
                <a:gd name="T63" fmla="*/ 24 h 98"/>
                <a:gd name="T64" fmla="*/ 44 w 54"/>
                <a:gd name="T65" fmla="*/ 24 h 98"/>
                <a:gd name="T66" fmla="*/ 42 w 54"/>
                <a:gd name="T67" fmla="*/ 16 h 98"/>
                <a:gd name="T68" fmla="*/ 38 w 54"/>
                <a:gd name="T69" fmla="*/ 12 h 98"/>
                <a:gd name="T70" fmla="*/ 32 w 54"/>
                <a:gd name="T71" fmla="*/ 10 h 98"/>
                <a:gd name="T72" fmla="*/ 22 w 54"/>
                <a:gd name="T73" fmla="*/ 10 h 98"/>
                <a:gd name="T74" fmla="*/ 22 w 54"/>
                <a:gd name="T75" fmla="*/ 10 h 98"/>
                <a:gd name="T76" fmla="*/ 12 w 54"/>
                <a:gd name="T77" fmla="*/ 14 h 98"/>
                <a:gd name="T78" fmla="*/ 12 w 54"/>
                <a:gd name="T79" fmla="*/ 5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98">
                  <a:moveTo>
                    <a:pt x="0" y="8"/>
                  </a:moveTo>
                  <a:lnTo>
                    <a:pt x="0" y="8"/>
                  </a:lnTo>
                  <a:lnTo>
                    <a:pt x="22" y="2"/>
                  </a:lnTo>
                  <a:lnTo>
                    <a:pt x="22" y="2"/>
                  </a:lnTo>
                  <a:lnTo>
                    <a:pt x="36" y="0"/>
                  </a:lnTo>
                  <a:lnTo>
                    <a:pt x="42" y="2"/>
                  </a:lnTo>
                  <a:lnTo>
                    <a:pt x="46" y="4"/>
                  </a:lnTo>
                  <a:lnTo>
                    <a:pt x="46" y="4"/>
                  </a:lnTo>
                  <a:lnTo>
                    <a:pt x="50" y="6"/>
                  </a:lnTo>
                  <a:lnTo>
                    <a:pt x="52" y="10"/>
                  </a:lnTo>
                  <a:lnTo>
                    <a:pt x="54" y="22"/>
                  </a:lnTo>
                  <a:lnTo>
                    <a:pt x="54" y="22"/>
                  </a:lnTo>
                  <a:lnTo>
                    <a:pt x="52" y="32"/>
                  </a:lnTo>
                  <a:lnTo>
                    <a:pt x="48" y="42"/>
                  </a:lnTo>
                  <a:lnTo>
                    <a:pt x="48" y="42"/>
                  </a:lnTo>
                  <a:lnTo>
                    <a:pt x="42" y="48"/>
                  </a:lnTo>
                  <a:lnTo>
                    <a:pt x="36" y="52"/>
                  </a:lnTo>
                  <a:lnTo>
                    <a:pt x="30" y="56"/>
                  </a:lnTo>
                  <a:lnTo>
                    <a:pt x="22" y="58"/>
                  </a:lnTo>
                  <a:lnTo>
                    <a:pt x="22" y="58"/>
                  </a:lnTo>
                  <a:lnTo>
                    <a:pt x="12" y="58"/>
                  </a:lnTo>
                  <a:lnTo>
                    <a:pt x="12" y="96"/>
                  </a:lnTo>
                  <a:lnTo>
                    <a:pt x="2" y="98"/>
                  </a:lnTo>
                  <a:lnTo>
                    <a:pt x="0" y="8"/>
                  </a:lnTo>
                  <a:close/>
                  <a:moveTo>
                    <a:pt x="12" y="50"/>
                  </a:moveTo>
                  <a:lnTo>
                    <a:pt x="12" y="50"/>
                  </a:lnTo>
                  <a:lnTo>
                    <a:pt x="22" y="48"/>
                  </a:lnTo>
                  <a:lnTo>
                    <a:pt x="22" y="48"/>
                  </a:lnTo>
                  <a:lnTo>
                    <a:pt x="30" y="46"/>
                  </a:lnTo>
                  <a:lnTo>
                    <a:pt x="38" y="40"/>
                  </a:lnTo>
                  <a:lnTo>
                    <a:pt x="42" y="32"/>
                  </a:lnTo>
                  <a:lnTo>
                    <a:pt x="44" y="24"/>
                  </a:lnTo>
                  <a:lnTo>
                    <a:pt x="44" y="24"/>
                  </a:lnTo>
                  <a:lnTo>
                    <a:pt x="42" y="16"/>
                  </a:lnTo>
                  <a:lnTo>
                    <a:pt x="38" y="12"/>
                  </a:lnTo>
                  <a:lnTo>
                    <a:pt x="32" y="10"/>
                  </a:lnTo>
                  <a:lnTo>
                    <a:pt x="22" y="10"/>
                  </a:lnTo>
                  <a:lnTo>
                    <a:pt x="22" y="10"/>
                  </a:lnTo>
                  <a:lnTo>
                    <a:pt x="12" y="14"/>
                  </a:lnTo>
                  <a:lnTo>
                    <a:pt x="12"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6" name="TextBox 125"/>
          <p:cNvSpPr txBox="1"/>
          <p:nvPr/>
        </p:nvSpPr>
        <p:spPr>
          <a:xfrm>
            <a:off x="9180558" y="1161413"/>
            <a:ext cx="1809021" cy="646331"/>
          </a:xfrm>
          <a:prstGeom prst="rect">
            <a:avLst/>
          </a:prstGeom>
          <a:noFill/>
        </p:spPr>
        <p:txBody>
          <a:bodyPr wrap="none" rtlCol="0">
            <a:spAutoFit/>
          </a:bodyPr>
          <a:lstStyle/>
          <a:p>
            <a:pPr algn="ctr"/>
            <a:r>
              <a:rPr lang="en-US" dirty="0"/>
              <a:t>Now I know how </a:t>
            </a:r>
            <a:br>
              <a:rPr lang="en-US" dirty="0"/>
            </a:br>
            <a:r>
              <a:rPr lang="en-US" dirty="0"/>
              <a:t>this works!</a:t>
            </a:r>
          </a:p>
        </p:txBody>
      </p:sp>
    </p:spTree>
    <p:extLst>
      <p:ext uri="{BB962C8B-B14F-4D97-AF65-F5344CB8AC3E}">
        <p14:creationId xmlns:p14="http://schemas.microsoft.com/office/powerpoint/2010/main" val="320557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290513" y="347663"/>
            <a:ext cx="11591925" cy="5343525"/>
            <a:chOff x="183" y="219"/>
            <a:chExt cx="7302" cy="3366"/>
          </a:xfrm>
        </p:grpSpPr>
        <p:sp>
          <p:nvSpPr>
            <p:cNvPr id="6" name="AutoShape 3"/>
            <p:cNvSpPr>
              <a:spLocks noChangeAspect="1" noChangeArrowheads="1" noTextEdit="1"/>
            </p:cNvSpPr>
            <p:nvPr/>
          </p:nvSpPr>
          <p:spPr bwMode="auto">
            <a:xfrm>
              <a:off x="183" y="219"/>
              <a:ext cx="7302" cy="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9"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10"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11"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12"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13"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14"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15"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16"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7"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8"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19"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20"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21"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22"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23"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24"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a:grpSpLocks noChangeAspect="1"/>
          </p:cNvGrpSpPr>
          <p:nvPr/>
        </p:nvGrpSpPr>
        <p:grpSpPr bwMode="auto">
          <a:xfrm>
            <a:off x="290513" y="347663"/>
            <a:ext cx="11591925" cy="5343525"/>
            <a:chOff x="183" y="219"/>
            <a:chExt cx="7302" cy="3366"/>
          </a:xfrm>
        </p:grpSpPr>
        <p:sp>
          <p:nvSpPr>
            <p:cNvPr id="28" name="AutoShape 25"/>
            <p:cNvSpPr>
              <a:spLocks noChangeAspect="1" noChangeArrowheads="1" noTextEdit="1"/>
            </p:cNvSpPr>
            <p:nvPr/>
          </p:nvSpPr>
          <p:spPr bwMode="auto">
            <a:xfrm>
              <a:off x="183" y="219"/>
              <a:ext cx="7302" cy="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p:cNvSpPr>
            <p:nvPr/>
          </p:nvSpPr>
          <p:spPr bwMode="auto">
            <a:xfrm>
              <a:off x="905" y="817"/>
              <a:ext cx="1702" cy="246"/>
            </a:xfrm>
            <a:custGeom>
              <a:avLst/>
              <a:gdLst>
                <a:gd name="T0" fmla="*/ 0 w 1702"/>
                <a:gd name="T1" fmla="*/ 0 h 246"/>
                <a:gd name="T2" fmla="*/ 0 w 1702"/>
                <a:gd name="T3" fmla="*/ 66 h 246"/>
                <a:gd name="T4" fmla="*/ 1702 w 1702"/>
                <a:gd name="T5" fmla="*/ 66 h 246"/>
                <a:gd name="T6" fmla="*/ 1702 w 1702"/>
                <a:gd name="T7" fmla="*/ 246 h 246"/>
              </a:gdLst>
              <a:ahLst/>
              <a:cxnLst>
                <a:cxn ang="0">
                  <a:pos x="T0" y="T1"/>
                </a:cxn>
                <a:cxn ang="0">
                  <a:pos x="T2" y="T3"/>
                </a:cxn>
                <a:cxn ang="0">
                  <a:pos x="T4" y="T5"/>
                </a:cxn>
                <a:cxn ang="0">
                  <a:pos x="T6" y="T7"/>
                </a:cxn>
              </a:cxnLst>
              <a:rect l="0" t="0" r="r" b="b"/>
              <a:pathLst>
                <a:path w="1702" h="246">
                  <a:moveTo>
                    <a:pt x="0" y="0"/>
                  </a:moveTo>
                  <a:lnTo>
                    <a:pt x="0" y="66"/>
                  </a:lnTo>
                  <a:lnTo>
                    <a:pt x="1702" y="66"/>
                  </a:lnTo>
                  <a:lnTo>
                    <a:pt x="1702" y="246"/>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noEditPoints="1"/>
            </p:cNvSpPr>
            <p:nvPr/>
          </p:nvSpPr>
          <p:spPr bwMode="auto">
            <a:xfrm>
              <a:off x="2317" y="843"/>
              <a:ext cx="104" cy="150"/>
            </a:xfrm>
            <a:custGeom>
              <a:avLst/>
              <a:gdLst>
                <a:gd name="T0" fmla="*/ 0 w 104"/>
                <a:gd name="T1" fmla="*/ 150 h 150"/>
                <a:gd name="T2" fmla="*/ 0 w 104"/>
                <a:gd name="T3" fmla="*/ 58 h 150"/>
                <a:gd name="T4" fmla="*/ 8 w 104"/>
                <a:gd name="T5" fmla="*/ 58 h 150"/>
                <a:gd name="T6" fmla="*/ 8 w 104"/>
                <a:gd name="T7" fmla="*/ 44 h 150"/>
                <a:gd name="T8" fmla="*/ 8 w 104"/>
                <a:gd name="T9" fmla="*/ 44 h 150"/>
                <a:gd name="T10" fmla="*/ 8 w 104"/>
                <a:gd name="T11" fmla="*/ 36 h 150"/>
                <a:gd name="T12" fmla="*/ 12 w 104"/>
                <a:gd name="T13" fmla="*/ 26 h 150"/>
                <a:gd name="T14" fmla="*/ 16 w 104"/>
                <a:gd name="T15" fmla="*/ 20 h 150"/>
                <a:gd name="T16" fmla="*/ 20 w 104"/>
                <a:gd name="T17" fmla="*/ 12 h 150"/>
                <a:gd name="T18" fmla="*/ 28 w 104"/>
                <a:gd name="T19" fmla="*/ 6 h 150"/>
                <a:gd name="T20" fmla="*/ 36 w 104"/>
                <a:gd name="T21" fmla="*/ 2 h 150"/>
                <a:gd name="T22" fmla="*/ 44 w 104"/>
                <a:gd name="T23" fmla="*/ 0 h 150"/>
                <a:gd name="T24" fmla="*/ 52 w 104"/>
                <a:gd name="T25" fmla="*/ 0 h 150"/>
                <a:gd name="T26" fmla="*/ 52 w 104"/>
                <a:gd name="T27" fmla="*/ 0 h 150"/>
                <a:gd name="T28" fmla="*/ 62 w 104"/>
                <a:gd name="T29" fmla="*/ 0 h 150"/>
                <a:gd name="T30" fmla="*/ 70 w 104"/>
                <a:gd name="T31" fmla="*/ 2 h 150"/>
                <a:gd name="T32" fmla="*/ 78 w 104"/>
                <a:gd name="T33" fmla="*/ 6 h 150"/>
                <a:gd name="T34" fmla="*/ 84 w 104"/>
                <a:gd name="T35" fmla="*/ 12 h 150"/>
                <a:gd name="T36" fmla="*/ 90 w 104"/>
                <a:gd name="T37" fmla="*/ 20 h 150"/>
                <a:gd name="T38" fmla="*/ 94 w 104"/>
                <a:gd name="T39" fmla="*/ 26 h 150"/>
                <a:gd name="T40" fmla="*/ 96 w 104"/>
                <a:gd name="T41" fmla="*/ 36 h 150"/>
                <a:gd name="T42" fmla="*/ 98 w 104"/>
                <a:gd name="T43" fmla="*/ 44 h 150"/>
                <a:gd name="T44" fmla="*/ 98 w 104"/>
                <a:gd name="T45" fmla="*/ 58 h 150"/>
                <a:gd name="T46" fmla="*/ 104 w 104"/>
                <a:gd name="T47" fmla="*/ 58 h 150"/>
                <a:gd name="T48" fmla="*/ 104 w 104"/>
                <a:gd name="T49" fmla="*/ 150 h 150"/>
                <a:gd name="T50" fmla="*/ 0 w 104"/>
                <a:gd name="T51" fmla="*/ 150 h 150"/>
                <a:gd name="T52" fmla="*/ 72 w 104"/>
                <a:gd name="T53" fmla="*/ 58 h 150"/>
                <a:gd name="T54" fmla="*/ 72 w 104"/>
                <a:gd name="T55" fmla="*/ 44 h 150"/>
                <a:gd name="T56" fmla="*/ 72 w 104"/>
                <a:gd name="T57" fmla="*/ 44 h 150"/>
                <a:gd name="T58" fmla="*/ 72 w 104"/>
                <a:gd name="T59" fmla="*/ 36 h 150"/>
                <a:gd name="T60" fmla="*/ 68 w 104"/>
                <a:gd name="T61" fmla="*/ 30 h 150"/>
                <a:gd name="T62" fmla="*/ 68 w 104"/>
                <a:gd name="T63" fmla="*/ 30 h 150"/>
                <a:gd name="T64" fmla="*/ 60 w 104"/>
                <a:gd name="T65" fmla="*/ 26 h 150"/>
                <a:gd name="T66" fmla="*/ 52 w 104"/>
                <a:gd name="T67" fmla="*/ 24 h 150"/>
                <a:gd name="T68" fmla="*/ 52 w 104"/>
                <a:gd name="T69" fmla="*/ 24 h 150"/>
                <a:gd name="T70" fmla="*/ 44 w 104"/>
                <a:gd name="T71" fmla="*/ 26 h 150"/>
                <a:gd name="T72" fmla="*/ 38 w 104"/>
                <a:gd name="T73" fmla="*/ 30 h 150"/>
                <a:gd name="T74" fmla="*/ 34 w 104"/>
                <a:gd name="T75" fmla="*/ 36 h 150"/>
                <a:gd name="T76" fmla="*/ 32 w 104"/>
                <a:gd name="T77" fmla="*/ 44 h 150"/>
                <a:gd name="T78" fmla="*/ 32 w 104"/>
                <a:gd name="T79" fmla="*/ 58 h 150"/>
                <a:gd name="T80" fmla="*/ 72 w 104"/>
                <a:gd name="T81"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50">
                  <a:moveTo>
                    <a:pt x="0" y="150"/>
                  </a:moveTo>
                  <a:lnTo>
                    <a:pt x="0" y="58"/>
                  </a:lnTo>
                  <a:lnTo>
                    <a:pt x="8" y="58"/>
                  </a:lnTo>
                  <a:lnTo>
                    <a:pt x="8" y="44"/>
                  </a:lnTo>
                  <a:lnTo>
                    <a:pt x="8" y="44"/>
                  </a:lnTo>
                  <a:lnTo>
                    <a:pt x="8" y="36"/>
                  </a:lnTo>
                  <a:lnTo>
                    <a:pt x="12" y="26"/>
                  </a:lnTo>
                  <a:lnTo>
                    <a:pt x="16" y="20"/>
                  </a:lnTo>
                  <a:lnTo>
                    <a:pt x="20" y="12"/>
                  </a:lnTo>
                  <a:lnTo>
                    <a:pt x="28" y="6"/>
                  </a:lnTo>
                  <a:lnTo>
                    <a:pt x="36" y="2"/>
                  </a:lnTo>
                  <a:lnTo>
                    <a:pt x="44" y="0"/>
                  </a:lnTo>
                  <a:lnTo>
                    <a:pt x="52" y="0"/>
                  </a:lnTo>
                  <a:lnTo>
                    <a:pt x="52" y="0"/>
                  </a:lnTo>
                  <a:lnTo>
                    <a:pt x="62" y="0"/>
                  </a:lnTo>
                  <a:lnTo>
                    <a:pt x="70" y="2"/>
                  </a:lnTo>
                  <a:lnTo>
                    <a:pt x="78" y="6"/>
                  </a:lnTo>
                  <a:lnTo>
                    <a:pt x="84" y="12"/>
                  </a:lnTo>
                  <a:lnTo>
                    <a:pt x="90" y="20"/>
                  </a:lnTo>
                  <a:lnTo>
                    <a:pt x="94" y="26"/>
                  </a:lnTo>
                  <a:lnTo>
                    <a:pt x="96" y="36"/>
                  </a:lnTo>
                  <a:lnTo>
                    <a:pt x="98" y="44"/>
                  </a:lnTo>
                  <a:lnTo>
                    <a:pt x="98" y="58"/>
                  </a:lnTo>
                  <a:lnTo>
                    <a:pt x="104" y="58"/>
                  </a:lnTo>
                  <a:lnTo>
                    <a:pt x="104" y="150"/>
                  </a:lnTo>
                  <a:lnTo>
                    <a:pt x="0" y="150"/>
                  </a:lnTo>
                  <a:close/>
                  <a:moveTo>
                    <a:pt x="72" y="58"/>
                  </a:moveTo>
                  <a:lnTo>
                    <a:pt x="72" y="44"/>
                  </a:lnTo>
                  <a:lnTo>
                    <a:pt x="72" y="44"/>
                  </a:lnTo>
                  <a:lnTo>
                    <a:pt x="72" y="36"/>
                  </a:lnTo>
                  <a:lnTo>
                    <a:pt x="68" y="30"/>
                  </a:lnTo>
                  <a:lnTo>
                    <a:pt x="68" y="30"/>
                  </a:lnTo>
                  <a:lnTo>
                    <a:pt x="60" y="26"/>
                  </a:lnTo>
                  <a:lnTo>
                    <a:pt x="52" y="24"/>
                  </a:lnTo>
                  <a:lnTo>
                    <a:pt x="52" y="24"/>
                  </a:lnTo>
                  <a:lnTo>
                    <a:pt x="44" y="26"/>
                  </a:lnTo>
                  <a:lnTo>
                    <a:pt x="38" y="30"/>
                  </a:lnTo>
                  <a:lnTo>
                    <a:pt x="34" y="36"/>
                  </a:lnTo>
                  <a:lnTo>
                    <a:pt x="32" y="44"/>
                  </a:lnTo>
                  <a:lnTo>
                    <a:pt x="32" y="58"/>
                  </a:lnTo>
                  <a:lnTo>
                    <a:pt x="72"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noEditPoints="1"/>
            </p:cNvSpPr>
            <p:nvPr/>
          </p:nvSpPr>
          <p:spPr bwMode="auto">
            <a:xfrm>
              <a:off x="2313" y="839"/>
              <a:ext cx="112" cy="158"/>
            </a:xfrm>
            <a:custGeom>
              <a:avLst/>
              <a:gdLst>
                <a:gd name="T0" fmla="*/ 56 w 112"/>
                <a:gd name="T1" fmla="*/ 8 h 158"/>
                <a:gd name="T2" fmla="*/ 72 w 112"/>
                <a:gd name="T3" fmla="*/ 10 h 158"/>
                <a:gd name="T4" fmla="*/ 86 w 112"/>
                <a:gd name="T5" fmla="*/ 20 h 158"/>
                <a:gd name="T6" fmla="*/ 94 w 112"/>
                <a:gd name="T7" fmla="*/ 32 h 158"/>
                <a:gd name="T8" fmla="*/ 98 w 112"/>
                <a:gd name="T9" fmla="*/ 48 h 158"/>
                <a:gd name="T10" fmla="*/ 104 w 112"/>
                <a:gd name="T11" fmla="*/ 66 h 158"/>
                <a:gd name="T12" fmla="*/ 8 w 112"/>
                <a:gd name="T13" fmla="*/ 150 h 158"/>
                <a:gd name="T14" fmla="*/ 16 w 112"/>
                <a:gd name="T15" fmla="*/ 66 h 158"/>
                <a:gd name="T16" fmla="*/ 16 w 112"/>
                <a:gd name="T17" fmla="*/ 48 h 158"/>
                <a:gd name="T18" fmla="*/ 20 w 112"/>
                <a:gd name="T19" fmla="*/ 32 h 158"/>
                <a:gd name="T20" fmla="*/ 28 w 112"/>
                <a:gd name="T21" fmla="*/ 20 h 158"/>
                <a:gd name="T22" fmla="*/ 40 w 112"/>
                <a:gd name="T23" fmla="*/ 10 h 158"/>
                <a:gd name="T24" fmla="*/ 56 w 112"/>
                <a:gd name="T25" fmla="*/ 8 h 158"/>
                <a:gd name="T26" fmla="*/ 80 w 112"/>
                <a:gd name="T27" fmla="*/ 66 h 158"/>
                <a:gd name="T28" fmla="*/ 80 w 112"/>
                <a:gd name="T29" fmla="*/ 48 h 158"/>
                <a:gd name="T30" fmla="*/ 80 w 112"/>
                <a:gd name="T31" fmla="*/ 38 h 158"/>
                <a:gd name="T32" fmla="*/ 66 w 112"/>
                <a:gd name="T33" fmla="*/ 26 h 158"/>
                <a:gd name="T34" fmla="*/ 56 w 112"/>
                <a:gd name="T35" fmla="*/ 24 h 158"/>
                <a:gd name="T36" fmla="*/ 40 w 112"/>
                <a:gd name="T37" fmla="*/ 30 h 158"/>
                <a:gd name="T38" fmla="*/ 32 w 112"/>
                <a:gd name="T39" fmla="*/ 48 h 158"/>
                <a:gd name="T40" fmla="*/ 32 w 112"/>
                <a:gd name="T41" fmla="*/ 66 h 158"/>
                <a:gd name="T42" fmla="*/ 56 w 112"/>
                <a:gd name="T43" fmla="*/ 0 h 158"/>
                <a:gd name="T44" fmla="*/ 38 w 112"/>
                <a:gd name="T45" fmla="*/ 4 h 158"/>
                <a:gd name="T46" fmla="*/ 22 w 112"/>
                <a:gd name="T47" fmla="*/ 14 h 158"/>
                <a:gd name="T48" fmla="*/ 12 w 112"/>
                <a:gd name="T49" fmla="*/ 30 h 158"/>
                <a:gd name="T50" fmla="*/ 8 w 112"/>
                <a:gd name="T51" fmla="*/ 48 h 158"/>
                <a:gd name="T52" fmla="*/ 0 w 112"/>
                <a:gd name="T53" fmla="*/ 58 h 158"/>
                <a:gd name="T54" fmla="*/ 0 w 112"/>
                <a:gd name="T55" fmla="*/ 150 h 158"/>
                <a:gd name="T56" fmla="*/ 8 w 112"/>
                <a:gd name="T57" fmla="*/ 158 h 158"/>
                <a:gd name="T58" fmla="*/ 112 w 112"/>
                <a:gd name="T59" fmla="*/ 158 h 158"/>
                <a:gd name="T60" fmla="*/ 112 w 112"/>
                <a:gd name="T61" fmla="*/ 66 h 158"/>
                <a:gd name="T62" fmla="*/ 106 w 112"/>
                <a:gd name="T63" fmla="*/ 58 h 158"/>
                <a:gd name="T64" fmla="*/ 106 w 112"/>
                <a:gd name="T65" fmla="*/ 48 h 158"/>
                <a:gd name="T66" fmla="*/ 102 w 112"/>
                <a:gd name="T67" fmla="*/ 30 h 158"/>
                <a:gd name="T68" fmla="*/ 92 w 112"/>
                <a:gd name="T69" fmla="*/ 14 h 158"/>
                <a:gd name="T70" fmla="*/ 76 w 112"/>
                <a:gd name="T71" fmla="*/ 4 h 158"/>
                <a:gd name="T72" fmla="*/ 56 w 112"/>
                <a:gd name="T73" fmla="*/ 0 h 158"/>
                <a:gd name="T74" fmla="*/ 40 w 112"/>
                <a:gd name="T75" fmla="*/ 56 h 158"/>
                <a:gd name="T76" fmla="*/ 40 w 112"/>
                <a:gd name="T77" fmla="*/ 48 h 158"/>
                <a:gd name="T78" fmla="*/ 46 w 112"/>
                <a:gd name="T79" fmla="*/ 36 h 158"/>
                <a:gd name="T80" fmla="*/ 56 w 112"/>
                <a:gd name="T81" fmla="*/ 32 h 158"/>
                <a:gd name="T82" fmla="*/ 62 w 112"/>
                <a:gd name="T83" fmla="*/ 34 h 158"/>
                <a:gd name="T84" fmla="*/ 72 w 112"/>
                <a:gd name="T85" fmla="*/ 42 h 158"/>
                <a:gd name="T86" fmla="*/ 72 w 112"/>
                <a:gd name="T87" fmla="*/ 48 h 158"/>
                <a:gd name="T88" fmla="*/ 40 w 112"/>
                <a:gd name="T89" fmla="*/ 58 h 158"/>
                <a:gd name="T90" fmla="*/ 40 w 112"/>
                <a:gd name="T91" fmla="*/ 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58">
                  <a:moveTo>
                    <a:pt x="56" y="8"/>
                  </a:moveTo>
                  <a:lnTo>
                    <a:pt x="56" y="8"/>
                  </a:lnTo>
                  <a:lnTo>
                    <a:pt x="64" y="8"/>
                  </a:lnTo>
                  <a:lnTo>
                    <a:pt x="72" y="10"/>
                  </a:lnTo>
                  <a:lnTo>
                    <a:pt x="80" y="14"/>
                  </a:lnTo>
                  <a:lnTo>
                    <a:pt x="86" y="20"/>
                  </a:lnTo>
                  <a:lnTo>
                    <a:pt x="90" y="26"/>
                  </a:lnTo>
                  <a:lnTo>
                    <a:pt x="94" y="32"/>
                  </a:lnTo>
                  <a:lnTo>
                    <a:pt x="96" y="40"/>
                  </a:lnTo>
                  <a:lnTo>
                    <a:pt x="98" y="48"/>
                  </a:lnTo>
                  <a:lnTo>
                    <a:pt x="98" y="66"/>
                  </a:lnTo>
                  <a:lnTo>
                    <a:pt x="104" y="66"/>
                  </a:lnTo>
                  <a:lnTo>
                    <a:pt x="104" y="150"/>
                  </a:lnTo>
                  <a:lnTo>
                    <a:pt x="8" y="150"/>
                  </a:lnTo>
                  <a:lnTo>
                    <a:pt x="8" y="66"/>
                  </a:lnTo>
                  <a:lnTo>
                    <a:pt x="16" y="66"/>
                  </a:lnTo>
                  <a:lnTo>
                    <a:pt x="16" y="48"/>
                  </a:lnTo>
                  <a:lnTo>
                    <a:pt x="16" y="48"/>
                  </a:lnTo>
                  <a:lnTo>
                    <a:pt x="16" y="40"/>
                  </a:lnTo>
                  <a:lnTo>
                    <a:pt x="20" y="32"/>
                  </a:lnTo>
                  <a:lnTo>
                    <a:pt x="22" y="26"/>
                  </a:lnTo>
                  <a:lnTo>
                    <a:pt x="28" y="20"/>
                  </a:lnTo>
                  <a:lnTo>
                    <a:pt x="34" y="14"/>
                  </a:lnTo>
                  <a:lnTo>
                    <a:pt x="40" y="10"/>
                  </a:lnTo>
                  <a:lnTo>
                    <a:pt x="48" y="8"/>
                  </a:lnTo>
                  <a:lnTo>
                    <a:pt x="56" y="8"/>
                  </a:lnTo>
                  <a:close/>
                  <a:moveTo>
                    <a:pt x="32" y="66"/>
                  </a:moveTo>
                  <a:lnTo>
                    <a:pt x="80" y="66"/>
                  </a:lnTo>
                  <a:lnTo>
                    <a:pt x="80" y="48"/>
                  </a:lnTo>
                  <a:lnTo>
                    <a:pt x="80" y="48"/>
                  </a:lnTo>
                  <a:lnTo>
                    <a:pt x="80" y="48"/>
                  </a:lnTo>
                  <a:lnTo>
                    <a:pt x="80" y="38"/>
                  </a:lnTo>
                  <a:lnTo>
                    <a:pt x="74" y="30"/>
                  </a:lnTo>
                  <a:lnTo>
                    <a:pt x="66" y="26"/>
                  </a:lnTo>
                  <a:lnTo>
                    <a:pt x="56" y="24"/>
                  </a:lnTo>
                  <a:lnTo>
                    <a:pt x="56" y="24"/>
                  </a:lnTo>
                  <a:lnTo>
                    <a:pt x="48" y="26"/>
                  </a:lnTo>
                  <a:lnTo>
                    <a:pt x="40" y="30"/>
                  </a:lnTo>
                  <a:lnTo>
                    <a:pt x="34" y="38"/>
                  </a:lnTo>
                  <a:lnTo>
                    <a:pt x="32" y="48"/>
                  </a:lnTo>
                  <a:lnTo>
                    <a:pt x="32" y="48"/>
                  </a:lnTo>
                  <a:lnTo>
                    <a:pt x="32" y="66"/>
                  </a:lnTo>
                  <a:close/>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close/>
                  <a:moveTo>
                    <a:pt x="40" y="56"/>
                  </a:moveTo>
                  <a:lnTo>
                    <a:pt x="40" y="48"/>
                  </a:lnTo>
                  <a:lnTo>
                    <a:pt x="40" y="48"/>
                  </a:lnTo>
                  <a:lnTo>
                    <a:pt x="42" y="42"/>
                  </a:lnTo>
                  <a:lnTo>
                    <a:pt x="46" y="36"/>
                  </a:lnTo>
                  <a:lnTo>
                    <a:pt x="50" y="34"/>
                  </a:lnTo>
                  <a:lnTo>
                    <a:pt x="56" y="32"/>
                  </a:lnTo>
                  <a:lnTo>
                    <a:pt x="56" y="32"/>
                  </a:lnTo>
                  <a:lnTo>
                    <a:pt x="62" y="34"/>
                  </a:lnTo>
                  <a:lnTo>
                    <a:pt x="68" y="36"/>
                  </a:lnTo>
                  <a:lnTo>
                    <a:pt x="72" y="42"/>
                  </a:lnTo>
                  <a:lnTo>
                    <a:pt x="72" y="48"/>
                  </a:lnTo>
                  <a:lnTo>
                    <a:pt x="72" y="48"/>
                  </a:lnTo>
                  <a:lnTo>
                    <a:pt x="72" y="58"/>
                  </a:lnTo>
                  <a:lnTo>
                    <a:pt x="40" y="58"/>
                  </a:lnTo>
                  <a:lnTo>
                    <a:pt x="40" y="56"/>
                  </a:lnTo>
                  <a:lnTo>
                    <a:pt x="4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p:cNvSpPr>
            <p:nvPr/>
          </p:nvSpPr>
          <p:spPr bwMode="auto">
            <a:xfrm>
              <a:off x="2321" y="847"/>
              <a:ext cx="96" cy="142"/>
            </a:xfrm>
            <a:custGeom>
              <a:avLst/>
              <a:gdLst>
                <a:gd name="T0" fmla="*/ 48 w 96"/>
                <a:gd name="T1" fmla="*/ 0 h 142"/>
                <a:gd name="T2" fmla="*/ 48 w 96"/>
                <a:gd name="T3" fmla="*/ 0 h 142"/>
                <a:gd name="T4" fmla="*/ 56 w 96"/>
                <a:gd name="T5" fmla="*/ 0 h 142"/>
                <a:gd name="T6" fmla="*/ 64 w 96"/>
                <a:gd name="T7" fmla="*/ 2 h 142"/>
                <a:gd name="T8" fmla="*/ 72 w 96"/>
                <a:gd name="T9" fmla="*/ 6 h 142"/>
                <a:gd name="T10" fmla="*/ 78 w 96"/>
                <a:gd name="T11" fmla="*/ 12 h 142"/>
                <a:gd name="T12" fmla="*/ 82 w 96"/>
                <a:gd name="T13" fmla="*/ 18 h 142"/>
                <a:gd name="T14" fmla="*/ 86 w 96"/>
                <a:gd name="T15" fmla="*/ 24 h 142"/>
                <a:gd name="T16" fmla="*/ 88 w 96"/>
                <a:gd name="T17" fmla="*/ 32 h 142"/>
                <a:gd name="T18" fmla="*/ 90 w 96"/>
                <a:gd name="T19" fmla="*/ 40 h 142"/>
                <a:gd name="T20" fmla="*/ 90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2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2" y="6"/>
                  </a:lnTo>
                  <a:lnTo>
                    <a:pt x="78" y="12"/>
                  </a:lnTo>
                  <a:lnTo>
                    <a:pt x="82" y="18"/>
                  </a:lnTo>
                  <a:lnTo>
                    <a:pt x="86" y="24"/>
                  </a:lnTo>
                  <a:lnTo>
                    <a:pt x="88" y="32"/>
                  </a:lnTo>
                  <a:lnTo>
                    <a:pt x="90" y="40"/>
                  </a:lnTo>
                  <a:lnTo>
                    <a:pt x="90" y="58"/>
                  </a:lnTo>
                  <a:lnTo>
                    <a:pt x="96" y="58"/>
                  </a:lnTo>
                  <a:lnTo>
                    <a:pt x="96" y="142"/>
                  </a:lnTo>
                  <a:lnTo>
                    <a:pt x="0" y="142"/>
                  </a:lnTo>
                  <a:lnTo>
                    <a:pt x="0" y="58"/>
                  </a:lnTo>
                  <a:lnTo>
                    <a:pt x="8" y="58"/>
                  </a:lnTo>
                  <a:lnTo>
                    <a:pt x="8" y="40"/>
                  </a:lnTo>
                  <a:lnTo>
                    <a:pt x="8" y="40"/>
                  </a:lnTo>
                  <a:lnTo>
                    <a:pt x="8" y="32"/>
                  </a:lnTo>
                  <a:lnTo>
                    <a:pt x="12"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2345" y="863"/>
              <a:ext cx="48" cy="42"/>
            </a:xfrm>
            <a:custGeom>
              <a:avLst/>
              <a:gdLst>
                <a:gd name="T0" fmla="*/ 0 w 48"/>
                <a:gd name="T1" fmla="*/ 42 h 42"/>
                <a:gd name="T2" fmla="*/ 48 w 48"/>
                <a:gd name="T3" fmla="*/ 42 h 42"/>
                <a:gd name="T4" fmla="*/ 48 w 48"/>
                <a:gd name="T5" fmla="*/ 24 h 42"/>
                <a:gd name="T6" fmla="*/ 48 w 48"/>
                <a:gd name="T7" fmla="*/ 24 h 42"/>
                <a:gd name="T8" fmla="*/ 48 w 48"/>
                <a:gd name="T9" fmla="*/ 24 h 42"/>
                <a:gd name="T10" fmla="*/ 48 w 48"/>
                <a:gd name="T11" fmla="*/ 14 h 42"/>
                <a:gd name="T12" fmla="*/ 42 w 48"/>
                <a:gd name="T13" fmla="*/ 6 h 42"/>
                <a:gd name="T14" fmla="*/ 34 w 48"/>
                <a:gd name="T15" fmla="*/ 2 h 42"/>
                <a:gd name="T16" fmla="*/ 24 w 48"/>
                <a:gd name="T17" fmla="*/ 0 h 42"/>
                <a:gd name="T18" fmla="*/ 24 w 48"/>
                <a:gd name="T19" fmla="*/ 0 h 42"/>
                <a:gd name="T20" fmla="*/ 16 w 48"/>
                <a:gd name="T21" fmla="*/ 2 h 42"/>
                <a:gd name="T22" fmla="*/ 8 w 48"/>
                <a:gd name="T23" fmla="*/ 6 h 42"/>
                <a:gd name="T24" fmla="*/ 2 w 48"/>
                <a:gd name="T25" fmla="*/ 14 h 42"/>
                <a:gd name="T26" fmla="*/ 0 w 48"/>
                <a:gd name="T27" fmla="*/ 24 h 42"/>
                <a:gd name="T28" fmla="*/ 0 w 48"/>
                <a:gd name="T29" fmla="*/ 24 h 42"/>
                <a:gd name="T30" fmla="*/ 0 w 48"/>
                <a:gd name="T3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42"/>
                  </a:moveTo>
                  <a:lnTo>
                    <a:pt x="48" y="42"/>
                  </a:lnTo>
                  <a:lnTo>
                    <a:pt x="48" y="24"/>
                  </a:lnTo>
                  <a:lnTo>
                    <a:pt x="48" y="24"/>
                  </a:lnTo>
                  <a:lnTo>
                    <a:pt x="48" y="24"/>
                  </a:lnTo>
                  <a:lnTo>
                    <a:pt x="48" y="14"/>
                  </a:lnTo>
                  <a:lnTo>
                    <a:pt x="42" y="6"/>
                  </a:lnTo>
                  <a:lnTo>
                    <a:pt x="34" y="2"/>
                  </a:lnTo>
                  <a:lnTo>
                    <a:pt x="24" y="0"/>
                  </a:lnTo>
                  <a:lnTo>
                    <a:pt x="24" y="0"/>
                  </a:lnTo>
                  <a:lnTo>
                    <a:pt x="16" y="2"/>
                  </a:lnTo>
                  <a:lnTo>
                    <a:pt x="8" y="6"/>
                  </a:lnTo>
                  <a:lnTo>
                    <a:pt x="2" y="14"/>
                  </a:lnTo>
                  <a:lnTo>
                    <a:pt x="0" y="24"/>
                  </a:lnTo>
                  <a:lnTo>
                    <a:pt x="0" y="24"/>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2313" y="839"/>
              <a:ext cx="112" cy="158"/>
            </a:xfrm>
            <a:custGeom>
              <a:avLst/>
              <a:gdLst>
                <a:gd name="T0" fmla="*/ 56 w 112"/>
                <a:gd name="T1" fmla="*/ 0 h 158"/>
                <a:gd name="T2" fmla="*/ 56 w 112"/>
                <a:gd name="T3" fmla="*/ 0 h 158"/>
                <a:gd name="T4" fmla="*/ 46 w 112"/>
                <a:gd name="T5" fmla="*/ 0 h 158"/>
                <a:gd name="T6" fmla="*/ 38 w 112"/>
                <a:gd name="T7" fmla="*/ 4 h 158"/>
                <a:gd name="T8" fmla="*/ 30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6 w 112"/>
                <a:gd name="T43" fmla="*/ 58 h 158"/>
                <a:gd name="T44" fmla="*/ 106 w 112"/>
                <a:gd name="T45" fmla="*/ 48 h 158"/>
                <a:gd name="T46" fmla="*/ 106 w 112"/>
                <a:gd name="T47" fmla="*/ 48 h 158"/>
                <a:gd name="T48" fmla="*/ 104 w 112"/>
                <a:gd name="T49" fmla="*/ 38 h 158"/>
                <a:gd name="T50" fmla="*/ 102 w 112"/>
                <a:gd name="T51" fmla="*/ 30 h 158"/>
                <a:gd name="T52" fmla="*/ 98 w 112"/>
                <a:gd name="T53" fmla="*/ 20 h 158"/>
                <a:gd name="T54" fmla="*/ 92 w 112"/>
                <a:gd name="T55" fmla="*/ 14 h 158"/>
                <a:gd name="T56" fmla="*/ 84 w 112"/>
                <a:gd name="T57" fmla="*/ 8 h 158"/>
                <a:gd name="T58" fmla="*/ 76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3"/>
            <p:cNvSpPr>
              <a:spLocks/>
            </p:cNvSpPr>
            <p:nvPr/>
          </p:nvSpPr>
          <p:spPr bwMode="auto">
            <a:xfrm>
              <a:off x="2353" y="871"/>
              <a:ext cx="32" cy="26"/>
            </a:xfrm>
            <a:custGeom>
              <a:avLst/>
              <a:gdLst>
                <a:gd name="T0" fmla="*/ 0 w 32"/>
                <a:gd name="T1" fmla="*/ 24 h 26"/>
                <a:gd name="T2" fmla="*/ 0 w 32"/>
                <a:gd name="T3" fmla="*/ 16 h 26"/>
                <a:gd name="T4" fmla="*/ 0 w 32"/>
                <a:gd name="T5" fmla="*/ 16 h 26"/>
                <a:gd name="T6" fmla="*/ 2 w 32"/>
                <a:gd name="T7" fmla="*/ 10 h 26"/>
                <a:gd name="T8" fmla="*/ 6 w 32"/>
                <a:gd name="T9" fmla="*/ 4 h 26"/>
                <a:gd name="T10" fmla="*/ 10 w 32"/>
                <a:gd name="T11" fmla="*/ 2 h 26"/>
                <a:gd name="T12" fmla="*/ 16 w 32"/>
                <a:gd name="T13" fmla="*/ 0 h 26"/>
                <a:gd name="T14" fmla="*/ 16 w 32"/>
                <a:gd name="T15" fmla="*/ 0 h 26"/>
                <a:gd name="T16" fmla="*/ 22 w 32"/>
                <a:gd name="T17" fmla="*/ 2 h 26"/>
                <a:gd name="T18" fmla="*/ 28 w 32"/>
                <a:gd name="T19" fmla="*/ 4 h 26"/>
                <a:gd name="T20" fmla="*/ 32 w 32"/>
                <a:gd name="T21" fmla="*/ 10 h 26"/>
                <a:gd name="T22" fmla="*/ 32 w 32"/>
                <a:gd name="T23" fmla="*/ 16 h 26"/>
                <a:gd name="T24" fmla="*/ 32 w 32"/>
                <a:gd name="T25" fmla="*/ 16 h 26"/>
                <a:gd name="T26" fmla="*/ 32 w 32"/>
                <a:gd name="T27" fmla="*/ 26 h 26"/>
                <a:gd name="T28" fmla="*/ 0 w 32"/>
                <a:gd name="T29" fmla="*/ 26 h 26"/>
                <a:gd name="T30" fmla="*/ 0 w 32"/>
                <a:gd name="T31" fmla="*/ 24 h 26"/>
                <a:gd name="T32" fmla="*/ 0 w 32"/>
                <a:gd name="T3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6">
                  <a:moveTo>
                    <a:pt x="0" y="24"/>
                  </a:move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lnTo>
                    <a:pt x="32" y="26"/>
                  </a:lnTo>
                  <a:lnTo>
                    <a:pt x="0" y="26"/>
                  </a:lnTo>
                  <a:lnTo>
                    <a:pt x="0" y="2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4"/>
            <p:cNvSpPr>
              <a:spLocks/>
            </p:cNvSpPr>
            <p:nvPr/>
          </p:nvSpPr>
          <p:spPr bwMode="auto">
            <a:xfrm>
              <a:off x="2353" y="925"/>
              <a:ext cx="34" cy="54"/>
            </a:xfrm>
            <a:custGeom>
              <a:avLst/>
              <a:gdLst>
                <a:gd name="T0" fmla="*/ 0 w 34"/>
                <a:gd name="T1" fmla="*/ 54 h 54"/>
                <a:gd name="T2" fmla="*/ 10 w 34"/>
                <a:gd name="T3" fmla="*/ 28 h 54"/>
                <a:gd name="T4" fmla="*/ 10 w 34"/>
                <a:gd name="T5" fmla="*/ 28 h 54"/>
                <a:gd name="T6" fmla="*/ 4 w 34"/>
                <a:gd name="T7" fmla="*/ 24 h 54"/>
                <a:gd name="T8" fmla="*/ 2 w 34"/>
                <a:gd name="T9" fmla="*/ 16 h 54"/>
                <a:gd name="T10" fmla="*/ 2 w 34"/>
                <a:gd name="T11" fmla="*/ 16 h 54"/>
                <a:gd name="T12" fmla="*/ 2 w 34"/>
                <a:gd name="T13" fmla="*/ 10 h 54"/>
                <a:gd name="T14" fmla="*/ 6 w 34"/>
                <a:gd name="T15" fmla="*/ 6 h 54"/>
                <a:gd name="T16" fmla="*/ 10 w 34"/>
                <a:gd name="T17" fmla="*/ 2 h 54"/>
                <a:gd name="T18" fmla="*/ 16 w 34"/>
                <a:gd name="T19" fmla="*/ 0 h 54"/>
                <a:gd name="T20" fmla="*/ 16 w 34"/>
                <a:gd name="T21" fmla="*/ 0 h 54"/>
                <a:gd name="T22" fmla="*/ 22 w 34"/>
                <a:gd name="T23" fmla="*/ 2 h 54"/>
                <a:gd name="T24" fmla="*/ 28 w 34"/>
                <a:gd name="T25" fmla="*/ 6 h 54"/>
                <a:gd name="T26" fmla="*/ 30 w 34"/>
                <a:gd name="T27" fmla="*/ 10 h 54"/>
                <a:gd name="T28" fmla="*/ 32 w 34"/>
                <a:gd name="T29" fmla="*/ 16 h 54"/>
                <a:gd name="T30" fmla="*/ 32 w 34"/>
                <a:gd name="T31" fmla="*/ 16 h 54"/>
                <a:gd name="T32" fmla="*/ 30 w 34"/>
                <a:gd name="T33" fmla="*/ 24 h 54"/>
                <a:gd name="T34" fmla="*/ 24 w 34"/>
                <a:gd name="T35" fmla="*/ 28 h 54"/>
                <a:gd name="T36" fmla="*/ 34 w 34"/>
                <a:gd name="T37" fmla="*/ 54 h 54"/>
                <a:gd name="T38" fmla="*/ 0 w 34"/>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4">
                  <a:moveTo>
                    <a:pt x="0" y="54"/>
                  </a:moveTo>
                  <a:lnTo>
                    <a:pt x="10" y="28"/>
                  </a:lnTo>
                  <a:lnTo>
                    <a:pt x="10" y="28"/>
                  </a:lnTo>
                  <a:lnTo>
                    <a:pt x="4" y="24"/>
                  </a:lnTo>
                  <a:lnTo>
                    <a:pt x="2" y="16"/>
                  </a:lnTo>
                  <a:lnTo>
                    <a:pt x="2" y="16"/>
                  </a:lnTo>
                  <a:lnTo>
                    <a:pt x="2" y="10"/>
                  </a:lnTo>
                  <a:lnTo>
                    <a:pt x="6" y="6"/>
                  </a:lnTo>
                  <a:lnTo>
                    <a:pt x="10" y="2"/>
                  </a:lnTo>
                  <a:lnTo>
                    <a:pt x="16" y="0"/>
                  </a:lnTo>
                  <a:lnTo>
                    <a:pt x="16" y="0"/>
                  </a:lnTo>
                  <a:lnTo>
                    <a:pt x="22" y="2"/>
                  </a:lnTo>
                  <a:lnTo>
                    <a:pt x="28" y="6"/>
                  </a:lnTo>
                  <a:lnTo>
                    <a:pt x="30" y="10"/>
                  </a:lnTo>
                  <a:lnTo>
                    <a:pt x="32" y="16"/>
                  </a:lnTo>
                  <a:lnTo>
                    <a:pt x="32" y="16"/>
                  </a:lnTo>
                  <a:lnTo>
                    <a:pt x="30" y="24"/>
                  </a:lnTo>
                  <a:lnTo>
                    <a:pt x="24" y="28"/>
                  </a:lnTo>
                  <a:lnTo>
                    <a:pt x="34" y="54"/>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5"/>
            <p:cNvSpPr>
              <a:spLocks noChangeArrowheads="1"/>
            </p:cNvSpPr>
            <p:nvPr/>
          </p:nvSpPr>
          <p:spPr bwMode="auto">
            <a:xfrm>
              <a:off x="1655"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2: Network Discovery</a:t>
              </a:r>
            </a:p>
          </p:txBody>
        </p:sp>
        <p:sp>
          <p:nvSpPr>
            <p:cNvPr id="38" name="Rectangle 36"/>
            <p:cNvSpPr>
              <a:spLocks noChangeArrowheads="1"/>
            </p:cNvSpPr>
            <p:nvPr/>
          </p:nvSpPr>
          <p:spPr bwMode="auto">
            <a:xfrm>
              <a:off x="3119"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3: Systems Hardening</a:t>
              </a:r>
            </a:p>
          </p:txBody>
        </p:sp>
        <p:sp>
          <p:nvSpPr>
            <p:cNvPr id="39" name="Rectangle 37"/>
            <p:cNvSpPr>
              <a:spLocks noChangeArrowheads="1"/>
            </p:cNvSpPr>
            <p:nvPr/>
          </p:nvSpPr>
          <p:spPr bwMode="auto">
            <a:xfrm>
              <a:off x="4583"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4: Security Architecture</a:t>
              </a:r>
            </a:p>
          </p:txBody>
        </p:sp>
        <p:sp>
          <p:nvSpPr>
            <p:cNvPr id="40" name="Rectangle 38"/>
            <p:cNvSpPr>
              <a:spLocks noChangeArrowheads="1"/>
            </p:cNvSpPr>
            <p:nvPr/>
          </p:nvSpPr>
          <p:spPr bwMode="auto">
            <a:xfrm>
              <a:off x="1655" y="298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12: Environment Monitoring</a:t>
              </a:r>
            </a:p>
          </p:txBody>
        </p:sp>
        <p:sp>
          <p:nvSpPr>
            <p:cNvPr id="41" name="Rectangle 39"/>
            <p:cNvSpPr>
              <a:spLocks noChangeArrowheads="1"/>
            </p:cNvSpPr>
            <p:nvPr/>
          </p:nvSpPr>
          <p:spPr bwMode="auto">
            <a:xfrm>
              <a:off x="3119" y="298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11: Software Security</a:t>
              </a:r>
            </a:p>
          </p:txBody>
        </p:sp>
        <p:sp>
          <p:nvSpPr>
            <p:cNvPr id="42" name="Rectangle 40"/>
            <p:cNvSpPr>
              <a:spLocks noChangeArrowheads="1"/>
            </p:cNvSpPr>
            <p:nvPr/>
          </p:nvSpPr>
          <p:spPr bwMode="auto">
            <a:xfrm>
              <a:off x="4583" y="298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10: Social Engineering</a:t>
              </a:r>
            </a:p>
          </p:txBody>
        </p:sp>
        <p:sp>
          <p:nvSpPr>
            <p:cNvPr id="43" name="Rectangle 41"/>
            <p:cNvSpPr>
              <a:spLocks noChangeArrowheads="1"/>
            </p:cNvSpPr>
            <p:nvPr/>
          </p:nvSpPr>
          <p:spPr bwMode="auto">
            <a:xfrm>
              <a:off x="6047" y="22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5: Data Security</a:t>
              </a:r>
            </a:p>
          </p:txBody>
        </p:sp>
        <p:sp>
          <p:nvSpPr>
            <p:cNvPr id="44" name="Rectangle 42"/>
            <p:cNvSpPr>
              <a:spLocks noChangeArrowheads="1"/>
            </p:cNvSpPr>
            <p:nvPr/>
          </p:nvSpPr>
          <p:spPr bwMode="auto">
            <a:xfrm>
              <a:off x="6047" y="91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6: Public Key Infrastructure</a:t>
              </a:r>
            </a:p>
          </p:txBody>
        </p:sp>
        <p:sp>
          <p:nvSpPr>
            <p:cNvPr id="45" name="Rectangle 43"/>
            <p:cNvSpPr>
              <a:spLocks noChangeArrowheads="1"/>
            </p:cNvSpPr>
            <p:nvPr/>
          </p:nvSpPr>
          <p:spPr bwMode="auto">
            <a:xfrm>
              <a:off x="6047" y="160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7: Identity Management</a:t>
              </a:r>
            </a:p>
          </p:txBody>
        </p:sp>
        <p:sp>
          <p:nvSpPr>
            <p:cNvPr id="46" name="Rectangle 44"/>
            <p:cNvSpPr>
              <a:spLocks noChangeArrowheads="1"/>
            </p:cNvSpPr>
            <p:nvPr/>
          </p:nvSpPr>
          <p:spPr bwMode="auto">
            <a:xfrm>
              <a:off x="6047" y="229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8: Network Hardening</a:t>
              </a:r>
            </a:p>
          </p:txBody>
        </p:sp>
        <p:sp>
          <p:nvSpPr>
            <p:cNvPr id="47" name="Rectangle 45"/>
            <p:cNvSpPr>
              <a:spLocks noChangeArrowheads="1"/>
            </p:cNvSpPr>
            <p:nvPr/>
          </p:nvSpPr>
          <p:spPr bwMode="auto">
            <a:xfrm>
              <a:off x="6047" y="298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9: Malware</a:t>
              </a:r>
            </a:p>
          </p:txBody>
        </p:sp>
        <p:sp>
          <p:nvSpPr>
            <p:cNvPr id="48" name="Rectangle 46"/>
            <p:cNvSpPr>
              <a:spLocks noChangeArrowheads="1"/>
            </p:cNvSpPr>
            <p:nvPr/>
          </p:nvSpPr>
          <p:spPr bwMode="auto">
            <a:xfrm>
              <a:off x="191" y="91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16: Trends in Cybersecurity</a:t>
              </a:r>
            </a:p>
          </p:txBody>
        </p:sp>
        <p:sp>
          <p:nvSpPr>
            <p:cNvPr id="49" name="Rectangle 47"/>
            <p:cNvSpPr>
              <a:spLocks noChangeArrowheads="1"/>
            </p:cNvSpPr>
            <p:nvPr/>
          </p:nvSpPr>
          <p:spPr bwMode="auto">
            <a:xfrm>
              <a:off x="191" y="160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15: Legal Considerations</a:t>
              </a:r>
            </a:p>
          </p:txBody>
        </p:sp>
        <p:sp>
          <p:nvSpPr>
            <p:cNvPr id="50" name="Rectangle 48"/>
            <p:cNvSpPr>
              <a:spLocks noChangeArrowheads="1"/>
            </p:cNvSpPr>
            <p:nvPr/>
          </p:nvSpPr>
          <p:spPr bwMode="auto">
            <a:xfrm>
              <a:off x="191" y="229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14: Incident Response</a:t>
              </a:r>
            </a:p>
          </p:txBody>
        </p:sp>
        <p:sp>
          <p:nvSpPr>
            <p:cNvPr id="51" name="Rectangle 49"/>
            <p:cNvSpPr>
              <a:spLocks noChangeArrowheads="1"/>
            </p:cNvSpPr>
            <p:nvPr/>
          </p:nvSpPr>
          <p:spPr bwMode="auto">
            <a:xfrm>
              <a:off x="191" y="298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13: Physical Security</a:t>
              </a:r>
            </a:p>
          </p:txBody>
        </p:sp>
      </p:grpSp>
      <p:sp>
        <p:nvSpPr>
          <p:cNvPr id="52" name="TextBox 51"/>
          <p:cNvSpPr txBox="1"/>
          <p:nvPr/>
        </p:nvSpPr>
        <p:spPr>
          <a:xfrm>
            <a:off x="3678238" y="1846203"/>
            <a:ext cx="314510" cy="400110"/>
          </a:xfrm>
          <a:prstGeom prst="rect">
            <a:avLst/>
          </a:prstGeom>
          <a:noFill/>
        </p:spPr>
        <p:txBody>
          <a:bodyPr wrap="none" rtlCol="0">
            <a:spAutoFit/>
          </a:bodyPr>
          <a:lstStyle/>
          <a:p>
            <a:r>
              <a:rPr lang="en-US" sz="2000" dirty="0">
                <a:solidFill>
                  <a:srgbClr val="147CC1"/>
                </a:solidFill>
              </a:rPr>
              <a:t>1</a:t>
            </a:r>
          </a:p>
        </p:txBody>
      </p:sp>
      <p:sp>
        <p:nvSpPr>
          <p:cNvPr id="53" name="TextBox 52"/>
          <p:cNvSpPr txBox="1"/>
          <p:nvPr/>
        </p:nvSpPr>
        <p:spPr>
          <a:xfrm>
            <a:off x="4305300" y="1671638"/>
            <a:ext cx="4105275" cy="2862322"/>
          </a:xfrm>
          <a:prstGeom prst="rect">
            <a:avLst/>
          </a:prstGeom>
          <a:noFill/>
        </p:spPr>
        <p:txBody>
          <a:bodyPr wrap="square" rtlCol="0">
            <a:spAutoFit/>
          </a:bodyPr>
          <a:lstStyle/>
          <a:p>
            <a:r>
              <a:rPr lang="en-US" b="1" dirty="0">
                <a:solidFill>
                  <a:schemeClr val="bg2"/>
                </a:solidFill>
              </a:rPr>
              <a:t>Module lessons:</a:t>
            </a:r>
          </a:p>
          <a:p>
            <a:r>
              <a:rPr lang="en-US" dirty="0">
                <a:solidFill>
                  <a:schemeClr val="bg2"/>
                </a:solidFill>
              </a:rPr>
              <a:t>What is security?</a:t>
            </a:r>
          </a:p>
          <a:p>
            <a:r>
              <a:rPr lang="en-US" dirty="0">
                <a:solidFill>
                  <a:schemeClr val="bg2"/>
                </a:solidFill>
              </a:rPr>
              <a:t>Confidentiality, integrity, and availability</a:t>
            </a:r>
          </a:p>
          <a:p>
            <a:r>
              <a:rPr lang="en-US" dirty="0">
                <a:solidFill>
                  <a:schemeClr val="bg2"/>
                </a:solidFill>
              </a:rPr>
              <a:t>Security baselining</a:t>
            </a:r>
          </a:p>
          <a:p>
            <a:r>
              <a:rPr lang="en-US" dirty="0">
                <a:solidFill>
                  <a:schemeClr val="bg2"/>
                </a:solidFill>
              </a:rPr>
              <a:t>Security concerns: humans</a:t>
            </a:r>
          </a:p>
          <a:p>
            <a:r>
              <a:rPr lang="en-US" dirty="0">
                <a:solidFill>
                  <a:schemeClr val="bg2"/>
                </a:solidFill>
              </a:rPr>
              <a:t>Types of threats</a:t>
            </a:r>
          </a:p>
          <a:p>
            <a:r>
              <a:rPr lang="en-US" dirty="0">
                <a:solidFill>
                  <a:schemeClr val="bg2"/>
                </a:solidFill>
              </a:rPr>
              <a:t>Security controls</a:t>
            </a:r>
          </a:p>
          <a:p>
            <a:r>
              <a:rPr lang="en-US" dirty="0">
                <a:solidFill>
                  <a:schemeClr val="bg2"/>
                </a:solidFill>
              </a:rPr>
              <a:t>What is hacking?</a:t>
            </a:r>
          </a:p>
          <a:p>
            <a:r>
              <a:rPr lang="en-US" dirty="0">
                <a:solidFill>
                  <a:schemeClr val="bg2"/>
                </a:solidFill>
              </a:rPr>
              <a:t>Risk management</a:t>
            </a:r>
          </a:p>
          <a:p>
            <a:r>
              <a:rPr lang="en-US" dirty="0">
                <a:solidFill>
                  <a:schemeClr val="bg2"/>
                </a:solidFill>
              </a:rPr>
              <a:t>Data in motion vs. data at rest</a:t>
            </a:r>
          </a:p>
        </p:txBody>
      </p:sp>
    </p:spTree>
    <p:extLst>
      <p:ext uri="{BB962C8B-B14F-4D97-AF65-F5344CB8AC3E}">
        <p14:creationId xmlns:p14="http://schemas.microsoft.com/office/powerpoint/2010/main" val="20484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5853" y="5687595"/>
            <a:ext cx="11603038" cy="685800"/>
          </a:xfrm>
        </p:spPr>
        <p:txBody>
          <a:bodyPr>
            <a:normAutofit fontScale="90000"/>
          </a:bodyPr>
          <a:lstStyle/>
          <a:p>
            <a:r>
              <a:rPr lang="en-US" dirty="0"/>
              <a:t>Module Review</a:t>
            </a:r>
          </a:p>
        </p:txBody>
      </p:sp>
      <p:sp>
        <p:nvSpPr>
          <p:cNvPr id="3" name="Content Placeholder 2"/>
          <p:cNvSpPr>
            <a:spLocks noGrp="1"/>
          </p:cNvSpPr>
          <p:nvPr>
            <p:ph sz="quarter" idx="4294967295"/>
          </p:nvPr>
        </p:nvSpPr>
        <p:spPr>
          <a:xfrm>
            <a:off x="1133475" y="1407695"/>
            <a:ext cx="9336088" cy="4279900"/>
          </a:xfrm>
        </p:spPr>
        <p:txBody>
          <a:bodyPr/>
          <a:lstStyle/>
          <a:p>
            <a:pPr marL="0" lvl="0" indent="0">
              <a:buNone/>
            </a:pPr>
            <a:r>
              <a:rPr lang="en-US" dirty="0"/>
              <a:t>1. Who is ultimately responsible for all security controls being in place?</a:t>
            </a:r>
          </a:p>
          <a:p>
            <a:pPr marL="520700" indent="0">
              <a:buNone/>
            </a:pPr>
            <a:r>
              <a:rPr lang="en-US" sz="3000" dirty="0">
                <a:solidFill>
                  <a:srgbClr val="FBAF33"/>
                </a:solidFill>
              </a:rPr>
              <a:t>Senior management</a:t>
            </a:r>
          </a:p>
          <a:p>
            <a:endParaRPr lang="en-US" dirty="0"/>
          </a:p>
        </p:txBody>
      </p:sp>
    </p:spTree>
    <p:extLst>
      <p:ext uri="{BB962C8B-B14F-4D97-AF65-F5344CB8AC3E}">
        <p14:creationId xmlns:p14="http://schemas.microsoft.com/office/powerpoint/2010/main" val="69462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7937" y="5829300"/>
            <a:ext cx="11603038" cy="685800"/>
          </a:xfrm>
        </p:spPr>
        <p:txBody>
          <a:bodyPr>
            <a:normAutofit fontScale="90000"/>
          </a:bodyPr>
          <a:lstStyle/>
          <a:p>
            <a:r>
              <a:rPr lang="en-US" dirty="0"/>
              <a:t>Module Review</a:t>
            </a:r>
          </a:p>
        </p:txBody>
      </p:sp>
      <p:sp>
        <p:nvSpPr>
          <p:cNvPr id="3" name="Content Placeholder 2"/>
          <p:cNvSpPr>
            <a:spLocks noGrp="1"/>
          </p:cNvSpPr>
          <p:nvPr>
            <p:ph sz="quarter" idx="4294967295"/>
          </p:nvPr>
        </p:nvSpPr>
        <p:spPr>
          <a:xfrm>
            <a:off x="866274" y="1086852"/>
            <a:ext cx="9336088" cy="4279900"/>
          </a:xfrm>
        </p:spPr>
        <p:txBody>
          <a:bodyPr/>
          <a:lstStyle/>
          <a:p>
            <a:pPr lvl="0">
              <a:buFont typeface="+mj-lt"/>
              <a:buAutoNum type="arabicPeriod" startAt="2"/>
            </a:pPr>
            <a:r>
              <a:rPr lang="en-US" dirty="0"/>
              <a:t>What is the acceptable level of risk for any business asset in your environment?</a:t>
            </a:r>
          </a:p>
          <a:p>
            <a:pPr marL="517525" indent="0">
              <a:buNone/>
            </a:pPr>
            <a:r>
              <a:rPr lang="en-US" sz="3000" dirty="0">
                <a:solidFill>
                  <a:srgbClr val="FBAF33"/>
                </a:solidFill>
              </a:rPr>
              <a:t>Whatever management defines the acceptable level of risk to be, until management changes that answer.</a:t>
            </a:r>
          </a:p>
        </p:txBody>
      </p:sp>
    </p:spTree>
    <p:extLst>
      <p:ext uri="{BB962C8B-B14F-4D97-AF65-F5344CB8AC3E}">
        <p14:creationId xmlns:p14="http://schemas.microsoft.com/office/powerpoint/2010/main" val="36991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9369" y="5702330"/>
            <a:ext cx="11603038" cy="685800"/>
          </a:xfrm>
        </p:spPr>
        <p:txBody>
          <a:bodyPr>
            <a:normAutofit fontScale="90000"/>
          </a:bodyPr>
          <a:lstStyle/>
          <a:p>
            <a:r>
              <a:rPr lang="en-US" dirty="0"/>
              <a:t>Module Review</a:t>
            </a:r>
          </a:p>
        </p:txBody>
      </p:sp>
      <p:sp>
        <p:nvSpPr>
          <p:cNvPr id="3" name="Content Placeholder 2"/>
          <p:cNvSpPr>
            <a:spLocks noGrp="1"/>
          </p:cNvSpPr>
          <p:nvPr>
            <p:ph sz="quarter" idx="4294967295"/>
          </p:nvPr>
        </p:nvSpPr>
        <p:spPr>
          <a:xfrm>
            <a:off x="1427956" y="1289050"/>
            <a:ext cx="9336088" cy="4279900"/>
          </a:xfrm>
        </p:spPr>
        <p:txBody>
          <a:bodyPr>
            <a:normAutofit fontScale="92500"/>
          </a:bodyPr>
          <a:lstStyle/>
          <a:p>
            <a:pPr lvl="0">
              <a:buFont typeface="+mj-lt"/>
              <a:buAutoNum type="arabicPeriod" startAt="3"/>
            </a:pPr>
            <a:r>
              <a:rPr lang="en-US" dirty="0"/>
              <a:t>What is the difference between hacking, cracking, and penetration testing?</a:t>
            </a:r>
          </a:p>
          <a:p>
            <a:pPr lvl="1"/>
            <a:r>
              <a:rPr lang="en-US" dirty="0"/>
              <a:t>Hacking is a change to a device configuration and can be good or bad. Cracking is a malicious attack. Penetration testing probes security and reports vulnerabilities.</a:t>
            </a:r>
          </a:p>
          <a:p>
            <a:pPr lvl="1"/>
            <a:r>
              <a:rPr lang="en-US" dirty="0"/>
              <a:t>Hacking describes an internal attack. Cracking describes an external attack. Penetration testing describes an initial probe for weaknesses by attackers.</a:t>
            </a:r>
          </a:p>
          <a:p>
            <a:pPr lvl="1"/>
            <a:r>
              <a:rPr lang="en-US" dirty="0"/>
              <a:t>Hacking and cracking are used interchangeably to describe a malicious attack. Penetration testing describes an authorized probe for vulnerabilities.</a:t>
            </a:r>
          </a:p>
          <a:p>
            <a:pPr lvl="1"/>
            <a:r>
              <a:rPr lang="en-US" dirty="0"/>
              <a:t>There is no difference between these terms. Hacking and cracking are old words to describe attacks. Penetration testing is preferred today.</a:t>
            </a:r>
          </a:p>
        </p:txBody>
      </p:sp>
      <p:sp>
        <p:nvSpPr>
          <p:cNvPr id="6" name="Rectangle 5"/>
          <p:cNvSpPr/>
          <p:nvPr/>
        </p:nvSpPr>
        <p:spPr>
          <a:xfrm>
            <a:off x="1952521" y="3714516"/>
            <a:ext cx="9256735" cy="901874"/>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7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803726" y="1305092"/>
            <a:ext cx="9336088" cy="4279900"/>
          </a:xfrm>
        </p:spPr>
        <p:txBody>
          <a:bodyPr>
            <a:normAutofit/>
          </a:bodyPr>
          <a:lstStyle/>
          <a:p>
            <a:pPr marL="0" lvl="0" indent="0">
              <a:buNone/>
            </a:pPr>
            <a:r>
              <a:rPr lang="en-US" dirty="0"/>
              <a:t>4. What is the biggest security concern with SNMP?</a:t>
            </a:r>
          </a:p>
          <a:p>
            <a:pPr lvl="1"/>
            <a:r>
              <a:rPr lang="en-US" dirty="0"/>
              <a:t>Only available on open networks</a:t>
            </a:r>
          </a:p>
          <a:p>
            <a:pPr lvl="1"/>
            <a:r>
              <a:rPr lang="en-US" dirty="0"/>
              <a:t>Community strings must be alphanumeric</a:t>
            </a:r>
          </a:p>
          <a:p>
            <a:pPr lvl="1"/>
            <a:r>
              <a:rPr lang="en-US" dirty="0"/>
              <a:t>Turned on by default on many devices</a:t>
            </a:r>
          </a:p>
          <a:p>
            <a:pPr lvl="1"/>
            <a:r>
              <a:rPr lang="en-US" dirty="0"/>
              <a:t>Network management tools require specific expertise</a:t>
            </a:r>
          </a:p>
          <a:p>
            <a:pPr lvl="1"/>
            <a:r>
              <a:rPr lang="en-US" dirty="0"/>
              <a:t>Excessive processing overhead on the host machine</a:t>
            </a:r>
          </a:p>
          <a:p>
            <a:endParaRPr lang="en-US" dirty="0"/>
          </a:p>
        </p:txBody>
      </p:sp>
      <p:sp>
        <p:nvSpPr>
          <p:cNvPr id="6" name="Rectangle 5"/>
          <p:cNvSpPr/>
          <p:nvPr/>
        </p:nvSpPr>
        <p:spPr>
          <a:xfrm>
            <a:off x="1382060" y="2566737"/>
            <a:ext cx="9006214" cy="313403"/>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8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606781" y="1289050"/>
            <a:ext cx="9336088" cy="4279900"/>
          </a:xfrm>
        </p:spPr>
        <p:txBody>
          <a:bodyPr/>
          <a:lstStyle/>
          <a:p>
            <a:pPr marL="0" lvl="0" indent="0">
              <a:buNone/>
            </a:pPr>
            <a:r>
              <a:rPr lang="en-US" dirty="0"/>
              <a:t>5. Match each cryptography to the layer of the OSI model at which the cryptography is implemented.</a:t>
            </a:r>
          </a:p>
        </p:txBody>
      </p:sp>
      <p:sp>
        <p:nvSpPr>
          <p:cNvPr id="7" name="TextBox 6"/>
          <p:cNvSpPr txBox="1"/>
          <p:nvPr/>
        </p:nvSpPr>
        <p:spPr>
          <a:xfrm>
            <a:off x="6274825" y="2459504"/>
            <a:ext cx="2468561" cy="1938992"/>
          </a:xfrm>
          <a:prstGeom prst="rect">
            <a:avLst/>
          </a:prstGeom>
          <a:noFill/>
        </p:spPr>
        <p:txBody>
          <a:bodyPr wrap="none" rtlCol="0">
            <a:spAutoFit/>
          </a:bodyPr>
          <a:lstStyle/>
          <a:p>
            <a:pPr indent="-514350">
              <a:buFont typeface="+mj-lt"/>
              <a:buAutoNum type="alphaUcPeriod"/>
            </a:pPr>
            <a:r>
              <a:rPr lang="en-US" sz="3000" dirty="0">
                <a:solidFill>
                  <a:srgbClr val="6B6B6B"/>
                </a:solidFill>
              </a:rPr>
              <a:t>Application</a:t>
            </a:r>
          </a:p>
          <a:p>
            <a:pPr indent="-514350">
              <a:buFont typeface="+mj-lt"/>
              <a:buAutoNum type="alphaUcPeriod"/>
            </a:pPr>
            <a:r>
              <a:rPr lang="en-US" sz="3000" dirty="0">
                <a:solidFill>
                  <a:srgbClr val="6B6B6B"/>
                </a:solidFill>
              </a:rPr>
              <a:t>Transport</a:t>
            </a:r>
          </a:p>
          <a:p>
            <a:pPr indent="-514350">
              <a:buFont typeface="+mj-lt"/>
              <a:buAutoNum type="alphaUcPeriod"/>
            </a:pPr>
            <a:r>
              <a:rPr lang="en-US" sz="3000" dirty="0">
                <a:solidFill>
                  <a:srgbClr val="6B6B6B"/>
                </a:solidFill>
              </a:rPr>
              <a:t>Network</a:t>
            </a:r>
          </a:p>
          <a:p>
            <a:pPr indent="-514350">
              <a:buFont typeface="+mj-lt"/>
              <a:buAutoNum type="alphaUcPeriod"/>
            </a:pPr>
            <a:r>
              <a:rPr lang="en-US" sz="3000" dirty="0">
                <a:solidFill>
                  <a:srgbClr val="6B6B6B"/>
                </a:solidFill>
              </a:rPr>
              <a:t>Data link</a:t>
            </a:r>
          </a:p>
        </p:txBody>
      </p:sp>
      <p:sp>
        <p:nvSpPr>
          <p:cNvPr id="8" name="TextBox 7"/>
          <p:cNvSpPr txBox="1"/>
          <p:nvPr/>
        </p:nvSpPr>
        <p:spPr>
          <a:xfrm>
            <a:off x="2028691" y="2459504"/>
            <a:ext cx="2085827" cy="1938992"/>
          </a:xfrm>
          <a:prstGeom prst="rect">
            <a:avLst/>
          </a:prstGeom>
          <a:noFill/>
        </p:spPr>
        <p:txBody>
          <a:bodyPr wrap="none" rtlCol="0">
            <a:spAutoFit/>
          </a:bodyPr>
          <a:lstStyle/>
          <a:p>
            <a:r>
              <a:rPr lang="en-US" sz="3000" u="sng" dirty="0">
                <a:solidFill>
                  <a:srgbClr val="6B6B6B"/>
                </a:solidFill>
              </a:rPr>
              <a:t>	 </a:t>
            </a:r>
            <a:r>
              <a:rPr lang="en-US" sz="3000" dirty="0">
                <a:solidFill>
                  <a:srgbClr val="6B6B6B"/>
                </a:solidFill>
              </a:rPr>
              <a:t> S/MIME</a:t>
            </a:r>
          </a:p>
          <a:p>
            <a:r>
              <a:rPr lang="en-US" sz="3000" u="sng" dirty="0">
                <a:solidFill>
                  <a:srgbClr val="6B6B6B"/>
                </a:solidFill>
              </a:rPr>
              <a:t>	 </a:t>
            </a:r>
            <a:r>
              <a:rPr lang="en-US" sz="3000" dirty="0">
                <a:solidFill>
                  <a:srgbClr val="6B6B6B"/>
                </a:solidFill>
              </a:rPr>
              <a:t> L2TP</a:t>
            </a:r>
          </a:p>
          <a:p>
            <a:r>
              <a:rPr lang="en-US" sz="3000" u="sng" dirty="0">
                <a:solidFill>
                  <a:srgbClr val="6B6B6B"/>
                </a:solidFill>
              </a:rPr>
              <a:t>	 </a:t>
            </a:r>
            <a:r>
              <a:rPr lang="en-US" sz="3000" dirty="0">
                <a:solidFill>
                  <a:srgbClr val="6B6B6B"/>
                </a:solidFill>
              </a:rPr>
              <a:t> TLS</a:t>
            </a:r>
          </a:p>
          <a:p>
            <a:r>
              <a:rPr lang="en-US" sz="3000" u="sng" dirty="0">
                <a:solidFill>
                  <a:srgbClr val="6B6B6B"/>
                </a:solidFill>
              </a:rPr>
              <a:t>	 </a:t>
            </a:r>
            <a:r>
              <a:rPr lang="en-US" sz="3000" dirty="0">
                <a:solidFill>
                  <a:srgbClr val="6B6B6B"/>
                </a:solidFill>
              </a:rPr>
              <a:t> </a:t>
            </a:r>
            <a:r>
              <a:rPr lang="en-US" sz="3000" dirty="0" err="1">
                <a:solidFill>
                  <a:srgbClr val="6B6B6B"/>
                </a:solidFill>
              </a:rPr>
              <a:t>IPSec</a:t>
            </a:r>
            <a:endParaRPr lang="en-US" sz="3000" dirty="0">
              <a:solidFill>
                <a:srgbClr val="6B6B6B"/>
              </a:solidFill>
            </a:endParaRPr>
          </a:p>
        </p:txBody>
      </p:sp>
      <p:sp>
        <p:nvSpPr>
          <p:cNvPr id="9" name="TextBox 8"/>
          <p:cNvSpPr txBox="1"/>
          <p:nvPr/>
        </p:nvSpPr>
        <p:spPr>
          <a:xfrm>
            <a:off x="2396981" y="2459504"/>
            <a:ext cx="421910" cy="1938992"/>
          </a:xfrm>
          <a:prstGeom prst="rect">
            <a:avLst/>
          </a:prstGeom>
          <a:noFill/>
        </p:spPr>
        <p:txBody>
          <a:bodyPr wrap="none" rtlCol="0">
            <a:spAutoFit/>
          </a:bodyPr>
          <a:lstStyle/>
          <a:p>
            <a:r>
              <a:rPr lang="en-US" sz="3000" dirty="0">
                <a:solidFill>
                  <a:srgbClr val="FBAF33"/>
                </a:solidFill>
              </a:rPr>
              <a:t>A</a:t>
            </a:r>
          </a:p>
          <a:p>
            <a:r>
              <a:rPr lang="en-US" sz="3000" dirty="0">
                <a:solidFill>
                  <a:srgbClr val="FBAF33"/>
                </a:solidFill>
              </a:rPr>
              <a:t>D</a:t>
            </a:r>
          </a:p>
          <a:p>
            <a:r>
              <a:rPr lang="en-US" sz="3000" dirty="0">
                <a:solidFill>
                  <a:srgbClr val="FBAF33"/>
                </a:solidFill>
              </a:rPr>
              <a:t>B</a:t>
            </a:r>
          </a:p>
          <a:p>
            <a:r>
              <a:rPr lang="en-US" sz="3000" dirty="0">
                <a:solidFill>
                  <a:srgbClr val="FBAF33"/>
                </a:solidFill>
              </a:rPr>
              <a:t>C</a:t>
            </a:r>
          </a:p>
        </p:txBody>
      </p:sp>
    </p:spTree>
    <p:extLst>
      <p:ext uri="{BB962C8B-B14F-4D97-AF65-F5344CB8AC3E}">
        <p14:creationId xmlns:p14="http://schemas.microsoft.com/office/powerpoint/2010/main" val="750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838200" y="1471864"/>
            <a:ext cx="9336088" cy="4279900"/>
          </a:xfrm>
        </p:spPr>
        <p:txBody>
          <a:bodyPr/>
          <a:lstStyle/>
          <a:p>
            <a:pPr marL="0" lvl="0" indent="0">
              <a:buNone/>
            </a:pPr>
            <a:r>
              <a:rPr lang="en-US" dirty="0"/>
              <a:t>6.Match each type of information to the layer of the OSI model at which it can be filtered or firewalled.</a:t>
            </a:r>
          </a:p>
          <a:p>
            <a:pPr>
              <a:buAutoNum type="arabicPeriod" startAt="3"/>
            </a:pPr>
            <a:endParaRPr lang="en-US" dirty="0"/>
          </a:p>
        </p:txBody>
      </p:sp>
      <p:sp>
        <p:nvSpPr>
          <p:cNvPr id="6" name="TextBox 5"/>
          <p:cNvSpPr txBox="1"/>
          <p:nvPr/>
        </p:nvSpPr>
        <p:spPr>
          <a:xfrm>
            <a:off x="7086898" y="2491055"/>
            <a:ext cx="2689262" cy="1938992"/>
          </a:xfrm>
          <a:prstGeom prst="rect">
            <a:avLst/>
          </a:prstGeom>
          <a:noFill/>
        </p:spPr>
        <p:txBody>
          <a:bodyPr wrap="none" rtlCol="0">
            <a:spAutoFit/>
          </a:bodyPr>
          <a:lstStyle/>
          <a:p>
            <a:pPr marL="514350" indent="-514350">
              <a:buFont typeface="+mj-lt"/>
              <a:buAutoNum type="alphaUcPeriod"/>
            </a:pPr>
            <a:r>
              <a:rPr lang="en-US" sz="3000" dirty="0">
                <a:solidFill>
                  <a:srgbClr val="6B6B6B"/>
                </a:solidFill>
              </a:rPr>
              <a:t>Presentation</a:t>
            </a:r>
          </a:p>
          <a:p>
            <a:pPr marL="514350" indent="-514350">
              <a:buFont typeface="+mj-lt"/>
              <a:buAutoNum type="alphaUcPeriod"/>
            </a:pPr>
            <a:r>
              <a:rPr lang="en-US" sz="3000" dirty="0">
                <a:solidFill>
                  <a:srgbClr val="6B6B6B"/>
                </a:solidFill>
              </a:rPr>
              <a:t>Data link</a:t>
            </a:r>
          </a:p>
          <a:p>
            <a:pPr marL="514350" indent="-514350">
              <a:buFont typeface="+mj-lt"/>
              <a:buAutoNum type="alphaUcPeriod"/>
            </a:pPr>
            <a:r>
              <a:rPr lang="en-US" sz="3000" dirty="0">
                <a:solidFill>
                  <a:srgbClr val="6B6B6B"/>
                </a:solidFill>
              </a:rPr>
              <a:t>Network</a:t>
            </a:r>
          </a:p>
          <a:p>
            <a:pPr marL="514350" indent="-514350">
              <a:buFont typeface="+mj-lt"/>
              <a:buAutoNum type="alphaUcPeriod"/>
            </a:pPr>
            <a:r>
              <a:rPr lang="en-US" sz="3000" dirty="0">
                <a:solidFill>
                  <a:srgbClr val="6B6B6B"/>
                </a:solidFill>
              </a:rPr>
              <a:t>Transport</a:t>
            </a:r>
          </a:p>
        </p:txBody>
      </p:sp>
      <p:sp>
        <p:nvSpPr>
          <p:cNvPr id="7" name="TextBox 6"/>
          <p:cNvSpPr txBox="1"/>
          <p:nvPr/>
        </p:nvSpPr>
        <p:spPr>
          <a:xfrm>
            <a:off x="1996296" y="2491055"/>
            <a:ext cx="3583032" cy="1938992"/>
          </a:xfrm>
          <a:prstGeom prst="rect">
            <a:avLst/>
          </a:prstGeom>
          <a:noFill/>
        </p:spPr>
        <p:txBody>
          <a:bodyPr wrap="none" rtlCol="0">
            <a:spAutoFit/>
          </a:bodyPr>
          <a:lstStyle/>
          <a:p>
            <a:r>
              <a:rPr lang="en-US" sz="3000" u="sng" dirty="0">
                <a:solidFill>
                  <a:srgbClr val="6B6B6B"/>
                </a:solidFill>
              </a:rPr>
              <a:t>	 </a:t>
            </a:r>
            <a:r>
              <a:rPr lang="en-US" sz="3000" dirty="0">
                <a:solidFill>
                  <a:srgbClr val="6B6B6B"/>
                </a:solidFill>
              </a:rPr>
              <a:t> IP address</a:t>
            </a:r>
          </a:p>
          <a:p>
            <a:r>
              <a:rPr lang="en-US" sz="3000" u="sng" dirty="0">
                <a:solidFill>
                  <a:srgbClr val="6B6B6B"/>
                </a:solidFill>
              </a:rPr>
              <a:t>	 </a:t>
            </a:r>
            <a:r>
              <a:rPr lang="en-US" sz="3000" dirty="0">
                <a:solidFill>
                  <a:srgbClr val="6B6B6B"/>
                </a:solidFill>
              </a:rPr>
              <a:t> MAC address</a:t>
            </a:r>
          </a:p>
          <a:p>
            <a:r>
              <a:rPr lang="en-US" sz="3000" u="sng" dirty="0">
                <a:solidFill>
                  <a:srgbClr val="6B6B6B"/>
                </a:solidFill>
              </a:rPr>
              <a:t>	 </a:t>
            </a:r>
            <a:r>
              <a:rPr lang="en-US" sz="3000" dirty="0">
                <a:solidFill>
                  <a:srgbClr val="6B6B6B"/>
                </a:solidFill>
              </a:rPr>
              <a:t> UDP port number</a:t>
            </a:r>
          </a:p>
          <a:p>
            <a:r>
              <a:rPr lang="en-US" sz="3000" u="sng" dirty="0">
                <a:solidFill>
                  <a:srgbClr val="6B6B6B"/>
                </a:solidFill>
              </a:rPr>
              <a:t>	 </a:t>
            </a:r>
            <a:r>
              <a:rPr lang="en-US" sz="3000" dirty="0">
                <a:solidFill>
                  <a:srgbClr val="6B6B6B"/>
                </a:solidFill>
              </a:rPr>
              <a:t> File extension</a:t>
            </a:r>
          </a:p>
        </p:txBody>
      </p:sp>
      <p:sp>
        <p:nvSpPr>
          <p:cNvPr id="8" name="TextBox 7"/>
          <p:cNvSpPr txBox="1"/>
          <p:nvPr/>
        </p:nvSpPr>
        <p:spPr>
          <a:xfrm>
            <a:off x="2153254" y="2491054"/>
            <a:ext cx="421910" cy="1938992"/>
          </a:xfrm>
          <a:prstGeom prst="rect">
            <a:avLst/>
          </a:prstGeom>
          <a:noFill/>
        </p:spPr>
        <p:txBody>
          <a:bodyPr wrap="none" rtlCol="0">
            <a:spAutoFit/>
          </a:bodyPr>
          <a:lstStyle/>
          <a:p>
            <a:r>
              <a:rPr lang="en-US" sz="3000" dirty="0">
                <a:solidFill>
                  <a:srgbClr val="FBAF33"/>
                </a:solidFill>
              </a:rPr>
              <a:t>C</a:t>
            </a:r>
          </a:p>
          <a:p>
            <a:r>
              <a:rPr lang="en-US" sz="3000" dirty="0">
                <a:solidFill>
                  <a:srgbClr val="FBAF33"/>
                </a:solidFill>
              </a:rPr>
              <a:t>B</a:t>
            </a:r>
          </a:p>
          <a:p>
            <a:r>
              <a:rPr lang="en-US" sz="3000" dirty="0">
                <a:solidFill>
                  <a:srgbClr val="FBAF33"/>
                </a:solidFill>
              </a:rPr>
              <a:t>D</a:t>
            </a:r>
          </a:p>
          <a:p>
            <a:r>
              <a:rPr lang="en-US" sz="3000" dirty="0">
                <a:solidFill>
                  <a:srgbClr val="FBAF33"/>
                </a:solidFill>
              </a:rPr>
              <a:t>A</a:t>
            </a:r>
          </a:p>
        </p:txBody>
      </p:sp>
    </p:spTree>
    <p:extLst>
      <p:ext uri="{BB962C8B-B14F-4D97-AF65-F5344CB8AC3E}">
        <p14:creationId xmlns:p14="http://schemas.microsoft.com/office/powerpoint/2010/main" val="43942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2: </a:t>
            </a:r>
            <a:r>
              <a:rPr lang="en-US"/>
              <a:t>Network Discovery</a:t>
            </a:r>
            <a:endParaRPr lang="en-US" dirty="0"/>
          </a:p>
        </p:txBody>
      </p:sp>
      <p:grpSp>
        <p:nvGrpSpPr>
          <p:cNvPr id="6" name="Group 4"/>
          <p:cNvGrpSpPr>
            <a:grpSpLocks noChangeAspect="1"/>
          </p:cNvGrpSpPr>
          <p:nvPr/>
        </p:nvGrpSpPr>
        <p:grpSpPr bwMode="auto">
          <a:xfrm>
            <a:off x="303213" y="361950"/>
            <a:ext cx="11566525" cy="5318125"/>
            <a:chOff x="191" y="227"/>
            <a:chExt cx="7286" cy="3350"/>
          </a:xfrm>
        </p:grpSpPr>
        <p:sp>
          <p:nvSpPr>
            <p:cNvPr id="8"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10"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11"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12"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13"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14"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15"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16"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17"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8"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9"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20"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21"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22"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23"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24"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25"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7" name="TextBox 26"/>
          <p:cNvSpPr txBox="1"/>
          <p:nvPr/>
        </p:nvSpPr>
        <p:spPr>
          <a:xfrm>
            <a:off x="4305300" y="1671638"/>
            <a:ext cx="4105275" cy="1754326"/>
          </a:xfrm>
          <a:prstGeom prst="rect">
            <a:avLst/>
          </a:prstGeom>
          <a:noFill/>
        </p:spPr>
        <p:txBody>
          <a:bodyPr wrap="square" rtlCol="0">
            <a:spAutoFit/>
          </a:bodyPr>
          <a:lstStyle/>
          <a:p>
            <a:r>
              <a:rPr lang="en-US" b="1" dirty="0">
                <a:solidFill>
                  <a:schemeClr val="bg2"/>
                </a:solidFill>
              </a:rPr>
              <a:t>Module lessons:</a:t>
            </a:r>
          </a:p>
          <a:p>
            <a:r>
              <a:rPr lang="en-US" dirty="0">
                <a:solidFill>
                  <a:schemeClr val="bg2"/>
                </a:solidFill>
              </a:rPr>
              <a:t>Networking review</a:t>
            </a:r>
          </a:p>
          <a:p>
            <a:r>
              <a:rPr lang="en-US" dirty="0">
                <a:solidFill>
                  <a:schemeClr val="bg2"/>
                </a:solidFill>
              </a:rPr>
              <a:t>Discovery, </a:t>
            </a:r>
            <a:r>
              <a:rPr lang="en-US" dirty="0" err="1">
                <a:solidFill>
                  <a:schemeClr val="bg2"/>
                </a:solidFill>
              </a:rPr>
              <a:t>footprinting</a:t>
            </a:r>
            <a:r>
              <a:rPr lang="en-US" dirty="0">
                <a:solidFill>
                  <a:schemeClr val="bg2"/>
                </a:solidFill>
              </a:rPr>
              <a:t>, and scanning</a:t>
            </a:r>
          </a:p>
          <a:p>
            <a:r>
              <a:rPr lang="en-US" dirty="0">
                <a:solidFill>
                  <a:schemeClr val="bg2"/>
                </a:solidFill>
              </a:rPr>
              <a:t>Common Vulnerabilities and Exposures</a:t>
            </a:r>
          </a:p>
          <a:p>
            <a:r>
              <a:rPr lang="en-US" dirty="0">
                <a:solidFill>
                  <a:schemeClr val="bg2"/>
                </a:solidFill>
              </a:rPr>
              <a:t>Security policies</a:t>
            </a:r>
          </a:p>
          <a:p>
            <a:r>
              <a:rPr lang="en-US" dirty="0">
                <a:solidFill>
                  <a:schemeClr val="bg2"/>
                </a:solidFill>
              </a:rPr>
              <a:t>Vulnerabilities</a:t>
            </a:r>
          </a:p>
        </p:txBody>
      </p:sp>
      <p:sp>
        <p:nvSpPr>
          <p:cNvPr id="29" name="Rectangle 28"/>
          <p:cNvSpPr/>
          <p:nvPr/>
        </p:nvSpPr>
        <p:spPr>
          <a:xfrm>
            <a:off x="3681320" y="1878053"/>
            <a:ext cx="314510" cy="400110"/>
          </a:xfrm>
          <a:prstGeom prst="rect">
            <a:avLst/>
          </a:prstGeom>
        </p:spPr>
        <p:txBody>
          <a:bodyPr wrap="none">
            <a:spAutoFit/>
          </a:bodyPr>
          <a:lstStyle/>
          <a:p>
            <a:pPr algn="ctr"/>
            <a:r>
              <a:rPr lang="en-US" sz="2000" dirty="0">
                <a:solidFill>
                  <a:srgbClr val="147CC1"/>
                </a:solidFill>
              </a:rPr>
              <a:t>2</a:t>
            </a:r>
          </a:p>
        </p:txBody>
      </p:sp>
      <p:grpSp>
        <p:nvGrpSpPr>
          <p:cNvPr id="31" name="Group 4"/>
          <p:cNvGrpSpPr>
            <a:grpSpLocks noChangeAspect="1"/>
          </p:cNvGrpSpPr>
          <p:nvPr/>
        </p:nvGrpSpPr>
        <p:grpSpPr bwMode="auto">
          <a:xfrm>
            <a:off x="303213" y="360363"/>
            <a:ext cx="11566525" cy="5318125"/>
            <a:chOff x="-1382" y="1487"/>
            <a:chExt cx="7286" cy="3350"/>
          </a:xfrm>
        </p:grpSpPr>
        <p:sp>
          <p:nvSpPr>
            <p:cNvPr id="33" name="Line 5"/>
            <p:cNvSpPr>
              <a:spLocks noChangeShapeType="1"/>
            </p:cNvSpPr>
            <p:nvPr/>
          </p:nvSpPr>
          <p:spPr bwMode="auto">
            <a:xfrm>
              <a:off x="1364" y="2077"/>
              <a:ext cx="0" cy="246"/>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1312" y="2103"/>
              <a:ext cx="104" cy="150"/>
            </a:xfrm>
            <a:custGeom>
              <a:avLst/>
              <a:gdLst>
                <a:gd name="T0" fmla="*/ 0 w 104"/>
                <a:gd name="T1" fmla="*/ 150 h 150"/>
                <a:gd name="T2" fmla="*/ 0 w 104"/>
                <a:gd name="T3" fmla="*/ 58 h 150"/>
                <a:gd name="T4" fmla="*/ 8 w 104"/>
                <a:gd name="T5" fmla="*/ 58 h 150"/>
                <a:gd name="T6" fmla="*/ 8 w 104"/>
                <a:gd name="T7" fmla="*/ 44 h 150"/>
                <a:gd name="T8" fmla="*/ 8 w 104"/>
                <a:gd name="T9" fmla="*/ 44 h 150"/>
                <a:gd name="T10" fmla="*/ 8 w 104"/>
                <a:gd name="T11" fmla="*/ 36 h 150"/>
                <a:gd name="T12" fmla="*/ 10 w 104"/>
                <a:gd name="T13" fmla="*/ 26 h 150"/>
                <a:gd name="T14" fmla="*/ 14 w 104"/>
                <a:gd name="T15" fmla="*/ 20 h 150"/>
                <a:gd name="T16" fmla="*/ 20 w 104"/>
                <a:gd name="T17" fmla="*/ 12 h 150"/>
                <a:gd name="T18" fmla="*/ 26 w 104"/>
                <a:gd name="T19" fmla="*/ 6 h 150"/>
                <a:gd name="T20" fmla="*/ 34 w 104"/>
                <a:gd name="T21" fmla="*/ 2 h 150"/>
                <a:gd name="T22" fmla="*/ 42 w 104"/>
                <a:gd name="T23" fmla="*/ 0 h 150"/>
                <a:gd name="T24" fmla="*/ 52 w 104"/>
                <a:gd name="T25" fmla="*/ 0 h 150"/>
                <a:gd name="T26" fmla="*/ 52 w 104"/>
                <a:gd name="T27" fmla="*/ 0 h 150"/>
                <a:gd name="T28" fmla="*/ 62 w 104"/>
                <a:gd name="T29" fmla="*/ 0 h 150"/>
                <a:gd name="T30" fmla="*/ 70 w 104"/>
                <a:gd name="T31" fmla="*/ 2 h 150"/>
                <a:gd name="T32" fmla="*/ 78 w 104"/>
                <a:gd name="T33" fmla="*/ 6 h 150"/>
                <a:gd name="T34" fmla="*/ 84 w 104"/>
                <a:gd name="T35" fmla="*/ 12 h 150"/>
                <a:gd name="T36" fmla="*/ 90 w 104"/>
                <a:gd name="T37" fmla="*/ 20 h 150"/>
                <a:gd name="T38" fmla="*/ 94 w 104"/>
                <a:gd name="T39" fmla="*/ 26 h 150"/>
                <a:gd name="T40" fmla="*/ 96 w 104"/>
                <a:gd name="T41" fmla="*/ 36 h 150"/>
                <a:gd name="T42" fmla="*/ 96 w 104"/>
                <a:gd name="T43" fmla="*/ 44 h 150"/>
                <a:gd name="T44" fmla="*/ 96 w 104"/>
                <a:gd name="T45" fmla="*/ 58 h 150"/>
                <a:gd name="T46" fmla="*/ 104 w 104"/>
                <a:gd name="T47" fmla="*/ 58 h 150"/>
                <a:gd name="T48" fmla="*/ 104 w 104"/>
                <a:gd name="T49" fmla="*/ 150 h 150"/>
                <a:gd name="T50" fmla="*/ 0 w 104"/>
                <a:gd name="T51" fmla="*/ 150 h 150"/>
                <a:gd name="T52" fmla="*/ 72 w 104"/>
                <a:gd name="T53" fmla="*/ 58 h 150"/>
                <a:gd name="T54" fmla="*/ 72 w 104"/>
                <a:gd name="T55" fmla="*/ 44 h 150"/>
                <a:gd name="T56" fmla="*/ 72 w 104"/>
                <a:gd name="T57" fmla="*/ 44 h 150"/>
                <a:gd name="T58" fmla="*/ 70 w 104"/>
                <a:gd name="T59" fmla="*/ 36 h 150"/>
                <a:gd name="T60" fmla="*/ 66 w 104"/>
                <a:gd name="T61" fmla="*/ 30 h 150"/>
                <a:gd name="T62" fmla="*/ 60 w 104"/>
                <a:gd name="T63" fmla="*/ 26 h 150"/>
                <a:gd name="T64" fmla="*/ 52 w 104"/>
                <a:gd name="T65" fmla="*/ 24 h 150"/>
                <a:gd name="T66" fmla="*/ 52 w 104"/>
                <a:gd name="T67" fmla="*/ 24 h 150"/>
                <a:gd name="T68" fmla="*/ 44 w 104"/>
                <a:gd name="T69" fmla="*/ 26 h 150"/>
                <a:gd name="T70" fmla="*/ 38 w 104"/>
                <a:gd name="T71" fmla="*/ 30 h 150"/>
                <a:gd name="T72" fmla="*/ 34 w 104"/>
                <a:gd name="T73" fmla="*/ 36 h 150"/>
                <a:gd name="T74" fmla="*/ 32 w 104"/>
                <a:gd name="T75" fmla="*/ 44 h 150"/>
                <a:gd name="T76" fmla="*/ 32 w 104"/>
                <a:gd name="T77" fmla="*/ 58 h 150"/>
                <a:gd name="T78" fmla="*/ 72 w 104"/>
                <a:gd name="T79"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50">
                  <a:moveTo>
                    <a:pt x="0" y="150"/>
                  </a:moveTo>
                  <a:lnTo>
                    <a:pt x="0" y="58"/>
                  </a:lnTo>
                  <a:lnTo>
                    <a:pt x="8" y="58"/>
                  </a:lnTo>
                  <a:lnTo>
                    <a:pt x="8" y="44"/>
                  </a:lnTo>
                  <a:lnTo>
                    <a:pt x="8" y="44"/>
                  </a:lnTo>
                  <a:lnTo>
                    <a:pt x="8" y="36"/>
                  </a:lnTo>
                  <a:lnTo>
                    <a:pt x="10" y="26"/>
                  </a:lnTo>
                  <a:lnTo>
                    <a:pt x="14" y="20"/>
                  </a:lnTo>
                  <a:lnTo>
                    <a:pt x="20" y="12"/>
                  </a:lnTo>
                  <a:lnTo>
                    <a:pt x="26" y="6"/>
                  </a:lnTo>
                  <a:lnTo>
                    <a:pt x="34" y="2"/>
                  </a:lnTo>
                  <a:lnTo>
                    <a:pt x="42" y="0"/>
                  </a:lnTo>
                  <a:lnTo>
                    <a:pt x="52" y="0"/>
                  </a:lnTo>
                  <a:lnTo>
                    <a:pt x="52" y="0"/>
                  </a:lnTo>
                  <a:lnTo>
                    <a:pt x="62" y="0"/>
                  </a:lnTo>
                  <a:lnTo>
                    <a:pt x="70" y="2"/>
                  </a:lnTo>
                  <a:lnTo>
                    <a:pt x="78" y="6"/>
                  </a:lnTo>
                  <a:lnTo>
                    <a:pt x="84" y="12"/>
                  </a:lnTo>
                  <a:lnTo>
                    <a:pt x="90" y="20"/>
                  </a:lnTo>
                  <a:lnTo>
                    <a:pt x="94" y="26"/>
                  </a:lnTo>
                  <a:lnTo>
                    <a:pt x="96" y="36"/>
                  </a:lnTo>
                  <a:lnTo>
                    <a:pt x="96" y="44"/>
                  </a:lnTo>
                  <a:lnTo>
                    <a:pt x="96" y="58"/>
                  </a:lnTo>
                  <a:lnTo>
                    <a:pt x="104" y="58"/>
                  </a:lnTo>
                  <a:lnTo>
                    <a:pt x="104" y="150"/>
                  </a:lnTo>
                  <a:lnTo>
                    <a:pt x="0" y="150"/>
                  </a:lnTo>
                  <a:close/>
                  <a:moveTo>
                    <a:pt x="72" y="58"/>
                  </a:moveTo>
                  <a:lnTo>
                    <a:pt x="72" y="44"/>
                  </a:lnTo>
                  <a:lnTo>
                    <a:pt x="72" y="44"/>
                  </a:lnTo>
                  <a:lnTo>
                    <a:pt x="70" y="36"/>
                  </a:lnTo>
                  <a:lnTo>
                    <a:pt x="66" y="30"/>
                  </a:lnTo>
                  <a:lnTo>
                    <a:pt x="60" y="26"/>
                  </a:lnTo>
                  <a:lnTo>
                    <a:pt x="52" y="24"/>
                  </a:lnTo>
                  <a:lnTo>
                    <a:pt x="52" y="24"/>
                  </a:lnTo>
                  <a:lnTo>
                    <a:pt x="44" y="26"/>
                  </a:lnTo>
                  <a:lnTo>
                    <a:pt x="38" y="30"/>
                  </a:lnTo>
                  <a:lnTo>
                    <a:pt x="34" y="36"/>
                  </a:lnTo>
                  <a:lnTo>
                    <a:pt x="32" y="44"/>
                  </a:lnTo>
                  <a:lnTo>
                    <a:pt x="32" y="58"/>
                  </a:lnTo>
                  <a:lnTo>
                    <a:pt x="72"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noEditPoints="1"/>
            </p:cNvSpPr>
            <p:nvPr/>
          </p:nvSpPr>
          <p:spPr bwMode="auto">
            <a:xfrm>
              <a:off x="1308" y="2099"/>
              <a:ext cx="112" cy="158"/>
            </a:xfrm>
            <a:custGeom>
              <a:avLst/>
              <a:gdLst>
                <a:gd name="T0" fmla="*/ 56 w 112"/>
                <a:gd name="T1" fmla="*/ 8 h 158"/>
                <a:gd name="T2" fmla="*/ 72 w 112"/>
                <a:gd name="T3" fmla="*/ 10 h 158"/>
                <a:gd name="T4" fmla="*/ 84 w 112"/>
                <a:gd name="T5" fmla="*/ 20 h 158"/>
                <a:gd name="T6" fmla="*/ 94 w 112"/>
                <a:gd name="T7" fmla="*/ 32 h 158"/>
                <a:gd name="T8" fmla="*/ 96 w 112"/>
                <a:gd name="T9" fmla="*/ 48 h 158"/>
                <a:gd name="T10" fmla="*/ 104 w 112"/>
                <a:gd name="T11" fmla="*/ 66 h 158"/>
                <a:gd name="T12" fmla="*/ 8 w 112"/>
                <a:gd name="T13" fmla="*/ 150 h 158"/>
                <a:gd name="T14" fmla="*/ 16 w 112"/>
                <a:gd name="T15" fmla="*/ 66 h 158"/>
                <a:gd name="T16" fmla="*/ 16 w 112"/>
                <a:gd name="T17" fmla="*/ 48 h 158"/>
                <a:gd name="T18" fmla="*/ 18 w 112"/>
                <a:gd name="T19" fmla="*/ 32 h 158"/>
                <a:gd name="T20" fmla="*/ 28 w 112"/>
                <a:gd name="T21" fmla="*/ 20 h 158"/>
                <a:gd name="T22" fmla="*/ 40 w 112"/>
                <a:gd name="T23" fmla="*/ 10 h 158"/>
                <a:gd name="T24" fmla="*/ 56 w 112"/>
                <a:gd name="T25" fmla="*/ 8 h 158"/>
                <a:gd name="T26" fmla="*/ 32 w 112"/>
                <a:gd name="T27" fmla="*/ 48 h 158"/>
                <a:gd name="T28" fmla="*/ 80 w 112"/>
                <a:gd name="T29" fmla="*/ 66 h 158"/>
                <a:gd name="T30" fmla="*/ 80 w 112"/>
                <a:gd name="T31" fmla="*/ 48 h 158"/>
                <a:gd name="T32" fmla="*/ 78 w 112"/>
                <a:gd name="T33" fmla="*/ 38 h 158"/>
                <a:gd name="T34" fmla="*/ 66 w 112"/>
                <a:gd name="T35" fmla="*/ 26 h 158"/>
                <a:gd name="T36" fmla="*/ 56 w 112"/>
                <a:gd name="T37" fmla="*/ 24 h 158"/>
                <a:gd name="T38" fmla="*/ 38 w 112"/>
                <a:gd name="T39" fmla="*/ 30 h 158"/>
                <a:gd name="T40" fmla="*/ 32 w 112"/>
                <a:gd name="T41" fmla="*/ 48 h 158"/>
                <a:gd name="T42" fmla="*/ 56 w 112"/>
                <a:gd name="T43" fmla="*/ 0 h 158"/>
                <a:gd name="T44" fmla="*/ 38 w 112"/>
                <a:gd name="T45" fmla="*/ 4 h 158"/>
                <a:gd name="T46" fmla="*/ 22 w 112"/>
                <a:gd name="T47" fmla="*/ 14 h 158"/>
                <a:gd name="T48" fmla="*/ 12 w 112"/>
                <a:gd name="T49" fmla="*/ 30 h 158"/>
                <a:gd name="T50" fmla="*/ 8 w 112"/>
                <a:gd name="T51" fmla="*/ 48 h 158"/>
                <a:gd name="T52" fmla="*/ 0 w 112"/>
                <a:gd name="T53" fmla="*/ 58 h 158"/>
                <a:gd name="T54" fmla="*/ 0 w 112"/>
                <a:gd name="T55" fmla="*/ 150 h 158"/>
                <a:gd name="T56" fmla="*/ 8 w 112"/>
                <a:gd name="T57" fmla="*/ 158 h 158"/>
                <a:gd name="T58" fmla="*/ 112 w 112"/>
                <a:gd name="T59" fmla="*/ 158 h 158"/>
                <a:gd name="T60" fmla="*/ 112 w 112"/>
                <a:gd name="T61" fmla="*/ 66 h 158"/>
                <a:gd name="T62" fmla="*/ 104 w 112"/>
                <a:gd name="T63" fmla="*/ 58 h 158"/>
                <a:gd name="T64" fmla="*/ 104 w 112"/>
                <a:gd name="T65" fmla="*/ 48 h 158"/>
                <a:gd name="T66" fmla="*/ 100 w 112"/>
                <a:gd name="T67" fmla="*/ 30 h 158"/>
                <a:gd name="T68" fmla="*/ 90 w 112"/>
                <a:gd name="T69" fmla="*/ 14 h 158"/>
                <a:gd name="T70" fmla="*/ 74 w 112"/>
                <a:gd name="T71" fmla="*/ 4 h 158"/>
                <a:gd name="T72" fmla="*/ 56 w 112"/>
                <a:gd name="T73" fmla="*/ 0 h 158"/>
                <a:gd name="T74" fmla="*/ 40 w 112"/>
                <a:gd name="T75" fmla="*/ 48 h 158"/>
                <a:gd name="T76" fmla="*/ 42 w 112"/>
                <a:gd name="T77" fmla="*/ 42 h 158"/>
                <a:gd name="T78" fmla="*/ 50 w 112"/>
                <a:gd name="T79" fmla="*/ 34 h 158"/>
                <a:gd name="T80" fmla="*/ 56 w 112"/>
                <a:gd name="T81" fmla="*/ 32 h 158"/>
                <a:gd name="T82" fmla="*/ 68 w 112"/>
                <a:gd name="T83" fmla="*/ 36 h 158"/>
                <a:gd name="T84" fmla="*/ 72 w 112"/>
                <a:gd name="T85" fmla="*/ 48 h 158"/>
                <a:gd name="T86" fmla="*/ 72 w 112"/>
                <a:gd name="T87" fmla="*/ 56 h 158"/>
                <a:gd name="T88" fmla="*/ 40 w 112"/>
                <a:gd name="T89" fmla="*/ 58 h 158"/>
                <a:gd name="T90" fmla="*/ 40 w 112"/>
                <a:gd name="T91" fmla="*/ 4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58">
                  <a:moveTo>
                    <a:pt x="56" y="8"/>
                  </a:moveTo>
                  <a:lnTo>
                    <a:pt x="56" y="8"/>
                  </a:lnTo>
                  <a:lnTo>
                    <a:pt x="64" y="8"/>
                  </a:lnTo>
                  <a:lnTo>
                    <a:pt x="72" y="10"/>
                  </a:lnTo>
                  <a:lnTo>
                    <a:pt x="78" y="14"/>
                  </a:lnTo>
                  <a:lnTo>
                    <a:pt x="84" y="20"/>
                  </a:lnTo>
                  <a:lnTo>
                    <a:pt x="90" y="26"/>
                  </a:lnTo>
                  <a:lnTo>
                    <a:pt x="94" y="32"/>
                  </a:lnTo>
                  <a:lnTo>
                    <a:pt x="96" y="40"/>
                  </a:lnTo>
                  <a:lnTo>
                    <a:pt x="96" y="48"/>
                  </a:lnTo>
                  <a:lnTo>
                    <a:pt x="96" y="66"/>
                  </a:lnTo>
                  <a:lnTo>
                    <a:pt x="104" y="66"/>
                  </a:lnTo>
                  <a:lnTo>
                    <a:pt x="104" y="150"/>
                  </a:lnTo>
                  <a:lnTo>
                    <a:pt x="8" y="150"/>
                  </a:lnTo>
                  <a:lnTo>
                    <a:pt x="8" y="66"/>
                  </a:lnTo>
                  <a:lnTo>
                    <a:pt x="16" y="66"/>
                  </a:lnTo>
                  <a:lnTo>
                    <a:pt x="16" y="48"/>
                  </a:lnTo>
                  <a:lnTo>
                    <a:pt x="16" y="48"/>
                  </a:lnTo>
                  <a:lnTo>
                    <a:pt x="16" y="40"/>
                  </a:lnTo>
                  <a:lnTo>
                    <a:pt x="18" y="32"/>
                  </a:lnTo>
                  <a:lnTo>
                    <a:pt x="22" y="26"/>
                  </a:lnTo>
                  <a:lnTo>
                    <a:pt x="28" y="20"/>
                  </a:lnTo>
                  <a:lnTo>
                    <a:pt x="34" y="14"/>
                  </a:lnTo>
                  <a:lnTo>
                    <a:pt x="40" y="10"/>
                  </a:lnTo>
                  <a:lnTo>
                    <a:pt x="48" y="8"/>
                  </a:lnTo>
                  <a:lnTo>
                    <a:pt x="56" y="8"/>
                  </a:lnTo>
                  <a:close/>
                  <a:moveTo>
                    <a:pt x="32" y="48"/>
                  </a:moveTo>
                  <a:lnTo>
                    <a:pt x="32" y="48"/>
                  </a:lnTo>
                  <a:lnTo>
                    <a:pt x="32" y="66"/>
                  </a:lnTo>
                  <a:lnTo>
                    <a:pt x="80" y="66"/>
                  </a:lnTo>
                  <a:lnTo>
                    <a:pt x="80" y="48"/>
                  </a:lnTo>
                  <a:lnTo>
                    <a:pt x="80" y="48"/>
                  </a:lnTo>
                  <a:lnTo>
                    <a:pt x="80" y="48"/>
                  </a:lnTo>
                  <a:lnTo>
                    <a:pt x="78" y="38"/>
                  </a:lnTo>
                  <a:lnTo>
                    <a:pt x="74" y="30"/>
                  </a:lnTo>
                  <a:lnTo>
                    <a:pt x="66" y="26"/>
                  </a:lnTo>
                  <a:lnTo>
                    <a:pt x="56" y="24"/>
                  </a:lnTo>
                  <a:lnTo>
                    <a:pt x="56" y="24"/>
                  </a:lnTo>
                  <a:lnTo>
                    <a:pt x="46" y="26"/>
                  </a:lnTo>
                  <a:lnTo>
                    <a:pt x="38" y="30"/>
                  </a:lnTo>
                  <a:lnTo>
                    <a:pt x="34" y="38"/>
                  </a:lnTo>
                  <a:lnTo>
                    <a:pt x="32" y="48"/>
                  </a:lnTo>
                  <a:close/>
                  <a:moveTo>
                    <a:pt x="56" y="0"/>
                  </a:moveTo>
                  <a:lnTo>
                    <a:pt x="56" y="0"/>
                  </a:lnTo>
                  <a:lnTo>
                    <a:pt x="46" y="0"/>
                  </a:lnTo>
                  <a:lnTo>
                    <a:pt x="38" y="4"/>
                  </a:lnTo>
                  <a:lnTo>
                    <a:pt x="28"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4" y="58"/>
                  </a:lnTo>
                  <a:lnTo>
                    <a:pt x="104" y="48"/>
                  </a:lnTo>
                  <a:lnTo>
                    <a:pt x="104" y="48"/>
                  </a:lnTo>
                  <a:lnTo>
                    <a:pt x="104" y="38"/>
                  </a:lnTo>
                  <a:lnTo>
                    <a:pt x="100" y="30"/>
                  </a:lnTo>
                  <a:lnTo>
                    <a:pt x="96" y="20"/>
                  </a:lnTo>
                  <a:lnTo>
                    <a:pt x="90" y="14"/>
                  </a:lnTo>
                  <a:lnTo>
                    <a:pt x="84" y="8"/>
                  </a:lnTo>
                  <a:lnTo>
                    <a:pt x="74" y="4"/>
                  </a:lnTo>
                  <a:lnTo>
                    <a:pt x="66" y="0"/>
                  </a:lnTo>
                  <a:lnTo>
                    <a:pt x="56" y="0"/>
                  </a:lnTo>
                  <a:lnTo>
                    <a:pt x="56" y="0"/>
                  </a:lnTo>
                  <a:close/>
                  <a:moveTo>
                    <a:pt x="40" y="48"/>
                  </a:moveTo>
                  <a:lnTo>
                    <a:pt x="40" y="48"/>
                  </a:lnTo>
                  <a:lnTo>
                    <a:pt x="42" y="42"/>
                  </a:lnTo>
                  <a:lnTo>
                    <a:pt x="44" y="36"/>
                  </a:lnTo>
                  <a:lnTo>
                    <a:pt x="50" y="34"/>
                  </a:lnTo>
                  <a:lnTo>
                    <a:pt x="56" y="32"/>
                  </a:lnTo>
                  <a:lnTo>
                    <a:pt x="56" y="32"/>
                  </a:lnTo>
                  <a:lnTo>
                    <a:pt x="62" y="34"/>
                  </a:lnTo>
                  <a:lnTo>
                    <a:pt x="68" y="36"/>
                  </a:lnTo>
                  <a:lnTo>
                    <a:pt x="72" y="42"/>
                  </a:lnTo>
                  <a:lnTo>
                    <a:pt x="72" y="48"/>
                  </a:lnTo>
                  <a:lnTo>
                    <a:pt x="72" y="56"/>
                  </a:lnTo>
                  <a:lnTo>
                    <a:pt x="72" y="56"/>
                  </a:lnTo>
                  <a:lnTo>
                    <a:pt x="72" y="58"/>
                  </a:lnTo>
                  <a:lnTo>
                    <a:pt x="40" y="58"/>
                  </a:lnTo>
                  <a:lnTo>
                    <a:pt x="40" y="48"/>
                  </a:lnTo>
                  <a:lnTo>
                    <a:pt x="40" y="48"/>
                  </a:lnTo>
                  <a:lnTo>
                    <a:pt x="4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p:cNvSpPr>
            <p:nvPr/>
          </p:nvSpPr>
          <p:spPr bwMode="auto">
            <a:xfrm>
              <a:off x="1316" y="2107"/>
              <a:ext cx="96" cy="142"/>
            </a:xfrm>
            <a:custGeom>
              <a:avLst/>
              <a:gdLst>
                <a:gd name="T0" fmla="*/ 48 w 96"/>
                <a:gd name="T1" fmla="*/ 0 h 142"/>
                <a:gd name="T2" fmla="*/ 48 w 96"/>
                <a:gd name="T3" fmla="*/ 0 h 142"/>
                <a:gd name="T4" fmla="*/ 56 w 96"/>
                <a:gd name="T5" fmla="*/ 0 h 142"/>
                <a:gd name="T6" fmla="*/ 64 w 96"/>
                <a:gd name="T7" fmla="*/ 2 h 142"/>
                <a:gd name="T8" fmla="*/ 70 w 96"/>
                <a:gd name="T9" fmla="*/ 6 h 142"/>
                <a:gd name="T10" fmla="*/ 76 w 96"/>
                <a:gd name="T11" fmla="*/ 12 h 142"/>
                <a:gd name="T12" fmla="*/ 82 w 96"/>
                <a:gd name="T13" fmla="*/ 18 h 142"/>
                <a:gd name="T14" fmla="*/ 86 w 96"/>
                <a:gd name="T15" fmla="*/ 24 h 142"/>
                <a:gd name="T16" fmla="*/ 88 w 96"/>
                <a:gd name="T17" fmla="*/ 32 h 142"/>
                <a:gd name="T18" fmla="*/ 88 w 96"/>
                <a:gd name="T19" fmla="*/ 40 h 142"/>
                <a:gd name="T20" fmla="*/ 88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0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0" y="6"/>
                  </a:lnTo>
                  <a:lnTo>
                    <a:pt x="76" y="12"/>
                  </a:lnTo>
                  <a:lnTo>
                    <a:pt x="82" y="18"/>
                  </a:lnTo>
                  <a:lnTo>
                    <a:pt x="86" y="24"/>
                  </a:lnTo>
                  <a:lnTo>
                    <a:pt x="88" y="32"/>
                  </a:lnTo>
                  <a:lnTo>
                    <a:pt x="88" y="40"/>
                  </a:lnTo>
                  <a:lnTo>
                    <a:pt x="88" y="58"/>
                  </a:lnTo>
                  <a:lnTo>
                    <a:pt x="96" y="58"/>
                  </a:lnTo>
                  <a:lnTo>
                    <a:pt x="96" y="142"/>
                  </a:lnTo>
                  <a:lnTo>
                    <a:pt x="0" y="142"/>
                  </a:lnTo>
                  <a:lnTo>
                    <a:pt x="0" y="58"/>
                  </a:lnTo>
                  <a:lnTo>
                    <a:pt x="8" y="58"/>
                  </a:lnTo>
                  <a:lnTo>
                    <a:pt x="8" y="40"/>
                  </a:lnTo>
                  <a:lnTo>
                    <a:pt x="8" y="40"/>
                  </a:lnTo>
                  <a:lnTo>
                    <a:pt x="8" y="32"/>
                  </a:lnTo>
                  <a:lnTo>
                    <a:pt x="10"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
            <p:cNvSpPr>
              <a:spLocks/>
            </p:cNvSpPr>
            <p:nvPr/>
          </p:nvSpPr>
          <p:spPr bwMode="auto">
            <a:xfrm>
              <a:off x="1340" y="2123"/>
              <a:ext cx="48" cy="42"/>
            </a:xfrm>
            <a:custGeom>
              <a:avLst/>
              <a:gdLst>
                <a:gd name="T0" fmla="*/ 0 w 48"/>
                <a:gd name="T1" fmla="*/ 24 h 42"/>
                <a:gd name="T2" fmla="*/ 0 w 48"/>
                <a:gd name="T3" fmla="*/ 24 h 42"/>
                <a:gd name="T4" fmla="*/ 0 w 48"/>
                <a:gd name="T5" fmla="*/ 42 h 42"/>
                <a:gd name="T6" fmla="*/ 48 w 48"/>
                <a:gd name="T7" fmla="*/ 42 h 42"/>
                <a:gd name="T8" fmla="*/ 48 w 48"/>
                <a:gd name="T9" fmla="*/ 24 h 42"/>
                <a:gd name="T10" fmla="*/ 48 w 48"/>
                <a:gd name="T11" fmla="*/ 24 h 42"/>
                <a:gd name="T12" fmla="*/ 48 w 48"/>
                <a:gd name="T13" fmla="*/ 24 h 42"/>
                <a:gd name="T14" fmla="*/ 46 w 48"/>
                <a:gd name="T15" fmla="*/ 14 h 42"/>
                <a:gd name="T16" fmla="*/ 42 w 48"/>
                <a:gd name="T17" fmla="*/ 6 h 42"/>
                <a:gd name="T18" fmla="*/ 34 w 48"/>
                <a:gd name="T19" fmla="*/ 2 h 42"/>
                <a:gd name="T20" fmla="*/ 24 w 48"/>
                <a:gd name="T21" fmla="*/ 0 h 42"/>
                <a:gd name="T22" fmla="*/ 24 w 48"/>
                <a:gd name="T23" fmla="*/ 0 h 42"/>
                <a:gd name="T24" fmla="*/ 14 w 48"/>
                <a:gd name="T25" fmla="*/ 2 h 42"/>
                <a:gd name="T26" fmla="*/ 6 w 48"/>
                <a:gd name="T27" fmla="*/ 6 h 42"/>
                <a:gd name="T28" fmla="*/ 2 w 48"/>
                <a:gd name="T29" fmla="*/ 14 h 42"/>
                <a:gd name="T30" fmla="*/ 0 w 48"/>
                <a:gd name="T31" fmla="*/ 2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24"/>
                  </a:moveTo>
                  <a:lnTo>
                    <a:pt x="0" y="24"/>
                  </a:lnTo>
                  <a:lnTo>
                    <a:pt x="0" y="42"/>
                  </a:lnTo>
                  <a:lnTo>
                    <a:pt x="48" y="42"/>
                  </a:lnTo>
                  <a:lnTo>
                    <a:pt x="48" y="24"/>
                  </a:lnTo>
                  <a:lnTo>
                    <a:pt x="48" y="24"/>
                  </a:lnTo>
                  <a:lnTo>
                    <a:pt x="48" y="24"/>
                  </a:lnTo>
                  <a:lnTo>
                    <a:pt x="46" y="14"/>
                  </a:lnTo>
                  <a:lnTo>
                    <a:pt x="42" y="6"/>
                  </a:lnTo>
                  <a:lnTo>
                    <a:pt x="34" y="2"/>
                  </a:lnTo>
                  <a:lnTo>
                    <a:pt x="24" y="0"/>
                  </a:lnTo>
                  <a:lnTo>
                    <a:pt x="24" y="0"/>
                  </a:lnTo>
                  <a:lnTo>
                    <a:pt x="14" y="2"/>
                  </a:lnTo>
                  <a:lnTo>
                    <a:pt x="6" y="6"/>
                  </a:lnTo>
                  <a:lnTo>
                    <a:pt x="2" y="1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
            <p:cNvSpPr>
              <a:spLocks/>
            </p:cNvSpPr>
            <p:nvPr/>
          </p:nvSpPr>
          <p:spPr bwMode="auto">
            <a:xfrm>
              <a:off x="1308" y="2099"/>
              <a:ext cx="112" cy="158"/>
            </a:xfrm>
            <a:custGeom>
              <a:avLst/>
              <a:gdLst>
                <a:gd name="T0" fmla="*/ 56 w 112"/>
                <a:gd name="T1" fmla="*/ 0 h 158"/>
                <a:gd name="T2" fmla="*/ 56 w 112"/>
                <a:gd name="T3" fmla="*/ 0 h 158"/>
                <a:gd name="T4" fmla="*/ 46 w 112"/>
                <a:gd name="T5" fmla="*/ 0 h 158"/>
                <a:gd name="T6" fmla="*/ 38 w 112"/>
                <a:gd name="T7" fmla="*/ 4 h 158"/>
                <a:gd name="T8" fmla="*/ 28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4 w 112"/>
                <a:gd name="T43" fmla="*/ 58 h 158"/>
                <a:gd name="T44" fmla="*/ 104 w 112"/>
                <a:gd name="T45" fmla="*/ 48 h 158"/>
                <a:gd name="T46" fmla="*/ 104 w 112"/>
                <a:gd name="T47" fmla="*/ 48 h 158"/>
                <a:gd name="T48" fmla="*/ 104 w 112"/>
                <a:gd name="T49" fmla="*/ 38 h 158"/>
                <a:gd name="T50" fmla="*/ 100 w 112"/>
                <a:gd name="T51" fmla="*/ 30 h 158"/>
                <a:gd name="T52" fmla="*/ 96 w 112"/>
                <a:gd name="T53" fmla="*/ 20 h 158"/>
                <a:gd name="T54" fmla="*/ 90 w 112"/>
                <a:gd name="T55" fmla="*/ 14 h 158"/>
                <a:gd name="T56" fmla="*/ 84 w 112"/>
                <a:gd name="T57" fmla="*/ 8 h 158"/>
                <a:gd name="T58" fmla="*/ 74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28"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4" y="58"/>
                  </a:lnTo>
                  <a:lnTo>
                    <a:pt x="104" y="48"/>
                  </a:lnTo>
                  <a:lnTo>
                    <a:pt x="104" y="48"/>
                  </a:lnTo>
                  <a:lnTo>
                    <a:pt x="104" y="38"/>
                  </a:lnTo>
                  <a:lnTo>
                    <a:pt x="100" y="30"/>
                  </a:lnTo>
                  <a:lnTo>
                    <a:pt x="96" y="20"/>
                  </a:lnTo>
                  <a:lnTo>
                    <a:pt x="90" y="14"/>
                  </a:lnTo>
                  <a:lnTo>
                    <a:pt x="84" y="8"/>
                  </a:lnTo>
                  <a:lnTo>
                    <a:pt x="74"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p:nvSpPr>
          <p:spPr bwMode="auto">
            <a:xfrm>
              <a:off x="1348" y="2131"/>
              <a:ext cx="32" cy="26"/>
            </a:xfrm>
            <a:custGeom>
              <a:avLst/>
              <a:gdLst>
                <a:gd name="T0" fmla="*/ 0 w 32"/>
                <a:gd name="T1" fmla="*/ 16 h 26"/>
                <a:gd name="T2" fmla="*/ 0 w 32"/>
                <a:gd name="T3" fmla="*/ 16 h 26"/>
                <a:gd name="T4" fmla="*/ 2 w 32"/>
                <a:gd name="T5" fmla="*/ 10 h 26"/>
                <a:gd name="T6" fmla="*/ 4 w 32"/>
                <a:gd name="T7" fmla="*/ 4 h 26"/>
                <a:gd name="T8" fmla="*/ 10 w 32"/>
                <a:gd name="T9" fmla="*/ 2 h 26"/>
                <a:gd name="T10" fmla="*/ 16 w 32"/>
                <a:gd name="T11" fmla="*/ 0 h 26"/>
                <a:gd name="T12" fmla="*/ 16 w 32"/>
                <a:gd name="T13" fmla="*/ 0 h 26"/>
                <a:gd name="T14" fmla="*/ 22 w 32"/>
                <a:gd name="T15" fmla="*/ 2 h 26"/>
                <a:gd name="T16" fmla="*/ 28 w 32"/>
                <a:gd name="T17" fmla="*/ 4 h 26"/>
                <a:gd name="T18" fmla="*/ 32 w 32"/>
                <a:gd name="T19" fmla="*/ 10 h 26"/>
                <a:gd name="T20" fmla="*/ 32 w 32"/>
                <a:gd name="T21" fmla="*/ 16 h 26"/>
                <a:gd name="T22" fmla="*/ 32 w 32"/>
                <a:gd name="T23" fmla="*/ 24 h 26"/>
                <a:gd name="T24" fmla="*/ 32 w 32"/>
                <a:gd name="T25" fmla="*/ 24 h 26"/>
                <a:gd name="T26" fmla="*/ 32 w 32"/>
                <a:gd name="T27" fmla="*/ 26 h 26"/>
                <a:gd name="T28" fmla="*/ 0 w 32"/>
                <a:gd name="T29" fmla="*/ 26 h 26"/>
                <a:gd name="T30" fmla="*/ 0 w 32"/>
                <a:gd name="T31" fmla="*/ 16 h 26"/>
                <a:gd name="T32" fmla="*/ 0 w 32"/>
                <a:gd name="T33" fmla="*/ 16 h 26"/>
                <a:gd name="T34" fmla="*/ 0 w 32"/>
                <a:gd name="T3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0" y="16"/>
                  </a:moveTo>
                  <a:lnTo>
                    <a:pt x="0" y="16"/>
                  </a:lnTo>
                  <a:lnTo>
                    <a:pt x="2" y="10"/>
                  </a:lnTo>
                  <a:lnTo>
                    <a:pt x="4" y="4"/>
                  </a:lnTo>
                  <a:lnTo>
                    <a:pt x="10" y="2"/>
                  </a:lnTo>
                  <a:lnTo>
                    <a:pt x="16" y="0"/>
                  </a:lnTo>
                  <a:lnTo>
                    <a:pt x="16" y="0"/>
                  </a:lnTo>
                  <a:lnTo>
                    <a:pt x="22" y="2"/>
                  </a:lnTo>
                  <a:lnTo>
                    <a:pt x="28" y="4"/>
                  </a:lnTo>
                  <a:lnTo>
                    <a:pt x="32" y="10"/>
                  </a:lnTo>
                  <a:lnTo>
                    <a:pt x="32" y="16"/>
                  </a:lnTo>
                  <a:lnTo>
                    <a:pt x="32" y="24"/>
                  </a:lnTo>
                  <a:lnTo>
                    <a:pt x="32" y="24"/>
                  </a:lnTo>
                  <a:lnTo>
                    <a:pt x="32" y="26"/>
                  </a:lnTo>
                  <a:lnTo>
                    <a:pt x="0" y="26"/>
                  </a:lnTo>
                  <a:lnTo>
                    <a:pt x="0" y="16"/>
                  </a:lnTo>
                  <a:lnTo>
                    <a:pt x="0" y="16"/>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
            <p:cNvSpPr>
              <a:spLocks/>
            </p:cNvSpPr>
            <p:nvPr/>
          </p:nvSpPr>
          <p:spPr bwMode="auto">
            <a:xfrm>
              <a:off x="1346" y="2185"/>
              <a:ext cx="36" cy="54"/>
            </a:xfrm>
            <a:custGeom>
              <a:avLst/>
              <a:gdLst>
                <a:gd name="T0" fmla="*/ 0 w 36"/>
                <a:gd name="T1" fmla="*/ 54 h 54"/>
                <a:gd name="T2" fmla="*/ 12 w 36"/>
                <a:gd name="T3" fmla="*/ 28 h 54"/>
                <a:gd name="T4" fmla="*/ 12 w 36"/>
                <a:gd name="T5" fmla="*/ 28 h 54"/>
                <a:gd name="T6" fmla="*/ 6 w 36"/>
                <a:gd name="T7" fmla="*/ 24 h 54"/>
                <a:gd name="T8" fmla="*/ 2 w 36"/>
                <a:gd name="T9" fmla="*/ 16 h 54"/>
                <a:gd name="T10" fmla="*/ 2 w 36"/>
                <a:gd name="T11" fmla="*/ 16 h 54"/>
                <a:gd name="T12" fmla="*/ 4 w 36"/>
                <a:gd name="T13" fmla="*/ 10 h 54"/>
                <a:gd name="T14" fmla="*/ 8 w 36"/>
                <a:gd name="T15" fmla="*/ 6 h 54"/>
                <a:gd name="T16" fmla="*/ 12 w 36"/>
                <a:gd name="T17" fmla="*/ 2 h 54"/>
                <a:gd name="T18" fmla="*/ 18 w 36"/>
                <a:gd name="T19" fmla="*/ 0 h 54"/>
                <a:gd name="T20" fmla="*/ 18 w 36"/>
                <a:gd name="T21" fmla="*/ 0 h 54"/>
                <a:gd name="T22" fmla="*/ 24 w 36"/>
                <a:gd name="T23" fmla="*/ 2 h 54"/>
                <a:gd name="T24" fmla="*/ 28 w 36"/>
                <a:gd name="T25" fmla="*/ 6 h 54"/>
                <a:gd name="T26" fmla="*/ 32 w 36"/>
                <a:gd name="T27" fmla="*/ 10 h 54"/>
                <a:gd name="T28" fmla="*/ 34 w 36"/>
                <a:gd name="T29" fmla="*/ 16 h 54"/>
                <a:gd name="T30" fmla="*/ 34 w 36"/>
                <a:gd name="T31" fmla="*/ 16 h 54"/>
                <a:gd name="T32" fmla="*/ 30 w 36"/>
                <a:gd name="T33" fmla="*/ 24 h 54"/>
                <a:gd name="T34" fmla="*/ 24 w 36"/>
                <a:gd name="T35" fmla="*/ 28 h 54"/>
                <a:gd name="T36" fmla="*/ 36 w 36"/>
                <a:gd name="T37" fmla="*/ 54 h 54"/>
                <a:gd name="T38" fmla="*/ 0 w 36"/>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54">
                  <a:moveTo>
                    <a:pt x="0" y="54"/>
                  </a:moveTo>
                  <a:lnTo>
                    <a:pt x="12" y="28"/>
                  </a:lnTo>
                  <a:lnTo>
                    <a:pt x="12" y="28"/>
                  </a:lnTo>
                  <a:lnTo>
                    <a:pt x="6" y="24"/>
                  </a:lnTo>
                  <a:lnTo>
                    <a:pt x="2" y="16"/>
                  </a:lnTo>
                  <a:lnTo>
                    <a:pt x="2" y="16"/>
                  </a:lnTo>
                  <a:lnTo>
                    <a:pt x="4" y="10"/>
                  </a:lnTo>
                  <a:lnTo>
                    <a:pt x="8" y="6"/>
                  </a:lnTo>
                  <a:lnTo>
                    <a:pt x="12" y="2"/>
                  </a:lnTo>
                  <a:lnTo>
                    <a:pt x="18" y="0"/>
                  </a:lnTo>
                  <a:lnTo>
                    <a:pt x="18" y="0"/>
                  </a:lnTo>
                  <a:lnTo>
                    <a:pt x="24" y="2"/>
                  </a:lnTo>
                  <a:lnTo>
                    <a:pt x="28" y="6"/>
                  </a:lnTo>
                  <a:lnTo>
                    <a:pt x="32" y="10"/>
                  </a:lnTo>
                  <a:lnTo>
                    <a:pt x="34" y="16"/>
                  </a:lnTo>
                  <a:lnTo>
                    <a:pt x="34" y="16"/>
                  </a:lnTo>
                  <a:lnTo>
                    <a:pt x="30" y="24"/>
                  </a:lnTo>
                  <a:lnTo>
                    <a:pt x="24" y="28"/>
                  </a:lnTo>
                  <a:lnTo>
                    <a:pt x="36" y="54"/>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3"/>
            <p:cNvSpPr>
              <a:spLocks noChangeArrowheads="1"/>
            </p:cNvSpPr>
            <p:nvPr/>
          </p:nvSpPr>
          <p:spPr bwMode="auto">
            <a:xfrm>
              <a:off x="-1382" y="148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 Cyber security Awareness</a:t>
              </a:r>
            </a:p>
          </p:txBody>
        </p:sp>
        <p:sp>
          <p:nvSpPr>
            <p:cNvPr id="42" name="Rectangle 14"/>
            <p:cNvSpPr>
              <a:spLocks noChangeArrowheads="1"/>
            </p:cNvSpPr>
            <p:nvPr/>
          </p:nvSpPr>
          <p:spPr bwMode="auto">
            <a:xfrm>
              <a:off x="1546" y="148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3: systems Hardening</a:t>
              </a:r>
            </a:p>
          </p:txBody>
        </p:sp>
        <p:sp>
          <p:nvSpPr>
            <p:cNvPr id="43" name="Rectangle 15"/>
            <p:cNvSpPr>
              <a:spLocks noChangeArrowheads="1"/>
            </p:cNvSpPr>
            <p:nvPr/>
          </p:nvSpPr>
          <p:spPr bwMode="auto">
            <a:xfrm>
              <a:off x="3010" y="148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4: Security Architecture</a:t>
              </a:r>
            </a:p>
          </p:txBody>
        </p:sp>
        <p:sp>
          <p:nvSpPr>
            <p:cNvPr id="44" name="Rectangle 16"/>
            <p:cNvSpPr>
              <a:spLocks noChangeArrowheads="1"/>
            </p:cNvSpPr>
            <p:nvPr/>
          </p:nvSpPr>
          <p:spPr bwMode="auto">
            <a:xfrm>
              <a:off x="82" y="424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12: Environment Monitoring</a:t>
              </a:r>
            </a:p>
          </p:txBody>
        </p:sp>
        <p:sp>
          <p:nvSpPr>
            <p:cNvPr id="45" name="Rectangle 17"/>
            <p:cNvSpPr>
              <a:spLocks noChangeArrowheads="1"/>
            </p:cNvSpPr>
            <p:nvPr/>
          </p:nvSpPr>
          <p:spPr bwMode="auto">
            <a:xfrm>
              <a:off x="1546" y="424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11: Software Security</a:t>
              </a:r>
            </a:p>
          </p:txBody>
        </p:sp>
        <p:sp>
          <p:nvSpPr>
            <p:cNvPr id="46" name="Rectangle 18"/>
            <p:cNvSpPr>
              <a:spLocks noChangeArrowheads="1"/>
            </p:cNvSpPr>
            <p:nvPr/>
          </p:nvSpPr>
          <p:spPr bwMode="auto">
            <a:xfrm>
              <a:off x="3010" y="424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10: Social Engineering</a:t>
              </a:r>
            </a:p>
          </p:txBody>
        </p:sp>
        <p:sp>
          <p:nvSpPr>
            <p:cNvPr id="47" name="Rectangle 19"/>
            <p:cNvSpPr>
              <a:spLocks noChangeArrowheads="1"/>
            </p:cNvSpPr>
            <p:nvPr/>
          </p:nvSpPr>
          <p:spPr bwMode="auto">
            <a:xfrm>
              <a:off x="4474" y="1487"/>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5: Data Security</a:t>
              </a:r>
            </a:p>
          </p:txBody>
        </p:sp>
        <p:sp>
          <p:nvSpPr>
            <p:cNvPr id="48" name="Rectangle 20"/>
            <p:cNvSpPr>
              <a:spLocks noChangeArrowheads="1"/>
            </p:cNvSpPr>
            <p:nvPr/>
          </p:nvSpPr>
          <p:spPr bwMode="auto">
            <a:xfrm>
              <a:off x="4474" y="217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6: Public Key Infrastructure</a:t>
              </a:r>
            </a:p>
          </p:txBody>
        </p:sp>
        <p:sp>
          <p:nvSpPr>
            <p:cNvPr id="49" name="Rectangle 21"/>
            <p:cNvSpPr>
              <a:spLocks noChangeArrowheads="1"/>
            </p:cNvSpPr>
            <p:nvPr/>
          </p:nvSpPr>
          <p:spPr bwMode="auto">
            <a:xfrm>
              <a:off x="4474" y="286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7: Identity Management</a:t>
              </a:r>
            </a:p>
          </p:txBody>
        </p:sp>
        <p:sp>
          <p:nvSpPr>
            <p:cNvPr id="50" name="Rectangle 22"/>
            <p:cNvSpPr>
              <a:spLocks noChangeArrowheads="1"/>
            </p:cNvSpPr>
            <p:nvPr/>
          </p:nvSpPr>
          <p:spPr bwMode="auto">
            <a:xfrm>
              <a:off x="4474" y="355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8: Network Hardening</a:t>
              </a:r>
            </a:p>
          </p:txBody>
        </p:sp>
        <p:sp>
          <p:nvSpPr>
            <p:cNvPr id="51" name="Rectangle 23"/>
            <p:cNvSpPr>
              <a:spLocks noChangeArrowheads="1"/>
            </p:cNvSpPr>
            <p:nvPr/>
          </p:nvSpPr>
          <p:spPr bwMode="auto">
            <a:xfrm>
              <a:off x="4474" y="424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9: Malware</a:t>
              </a:r>
            </a:p>
          </p:txBody>
        </p:sp>
        <p:sp>
          <p:nvSpPr>
            <p:cNvPr id="52" name="Rectangle 24"/>
            <p:cNvSpPr>
              <a:spLocks noChangeArrowheads="1"/>
            </p:cNvSpPr>
            <p:nvPr/>
          </p:nvSpPr>
          <p:spPr bwMode="auto">
            <a:xfrm>
              <a:off x="-1382" y="217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16: Trends in Cybersecurity</a:t>
              </a:r>
            </a:p>
          </p:txBody>
        </p:sp>
        <p:sp>
          <p:nvSpPr>
            <p:cNvPr id="53" name="Rectangle 25"/>
            <p:cNvSpPr>
              <a:spLocks noChangeArrowheads="1"/>
            </p:cNvSpPr>
            <p:nvPr/>
          </p:nvSpPr>
          <p:spPr bwMode="auto">
            <a:xfrm>
              <a:off x="-1382" y="286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15: Legal Considerations</a:t>
              </a:r>
            </a:p>
          </p:txBody>
        </p:sp>
        <p:sp>
          <p:nvSpPr>
            <p:cNvPr id="54" name="Rectangle 26"/>
            <p:cNvSpPr>
              <a:spLocks noChangeArrowheads="1"/>
            </p:cNvSpPr>
            <p:nvPr/>
          </p:nvSpPr>
          <p:spPr bwMode="auto">
            <a:xfrm>
              <a:off x="-1382" y="355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14: Incident Response</a:t>
              </a:r>
            </a:p>
          </p:txBody>
        </p:sp>
        <p:sp>
          <p:nvSpPr>
            <p:cNvPr id="55" name="Rectangle 27"/>
            <p:cNvSpPr>
              <a:spLocks noChangeArrowheads="1"/>
            </p:cNvSpPr>
            <p:nvPr/>
          </p:nvSpPr>
          <p:spPr bwMode="auto">
            <a:xfrm>
              <a:off x="-1382" y="4249"/>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13: Physical Security</a:t>
              </a:r>
            </a:p>
          </p:txBody>
        </p:sp>
      </p:grpSp>
    </p:spTree>
    <p:extLst>
      <p:ext uri="{BB962C8B-B14F-4D97-AF65-F5344CB8AC3E}">
        <p14:creationId xmlns:p14="http://schemas.microsoft.com/office/powerpoint/2010/main" val="3728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133600" y="1466850"/>
            <a:ext cx="10058400" cy="5029200"/>
          </a:xfrm>
        </p:spPr>
        <p:txBody>
          <a:bodyPr/>
          <a:lstStyle/>
          <a:p>
            <a:pPr lvl="0"/>
            <a:r>
              <a:rPr lang="en-US"/>
              <a:t>What would be the impact on your life if the Internet went down for just a few days?</a:t>
            </a:r>
          </a:p>
          <a:p>
            <a:pPr lvl="0"/>
            <a:r>
              <a:rPr lang="en-US"/>
              <a:t>What would be the impact if your personal information was stolen?</a:t>
            </a:r>
          </a:p>
          <a:p>
            <a:pPr lvl="0"/>
            <a:r>
              <a:rPr lang="en-US"/>
              <a:t>What kinds of controls do you have in place to prevent any of this from happening?</a:t>
            </a:r>
          </a:p>
          <a:p>
            <a:endParaRPr lang="en-US" dirty="0"/>
          </a:p>
        </p:txBody>
      </p:sp>
      <p:sp>
        <p:nvSpPr>
          <p:cNvPr id="6" name="Title 5"/>
          <p:cNvSpPr>
            <a:spLocks noGrp="1"/>
          </p:cNvSpPr>
          <p:nvPr>
            <p:ph type="title" idx="4294967295"/>
          </p:nvPr>
        </p:nvSpPr>
        <p:spPr>
          <a:xfrm>
            <a:off x="2133600" y="287338"/>
            <a:ext cx="10058400" cy="1084262"/>
          </a:xfrm>
        </p:spPr>
        <p:txBody>
          <a:bodyPr/>
          <a:lstStyle/>
          <a:p>
            <a:r>
              <a:rPr lang="en-US"/>
              <a:t>Discussion</a:t>
            </a:r>
            <a:endParaRPr lang="en-US" dirty="0"/>
          </a:p>
        </p:txBody>
      </p:sp>
    </p:spTree>
    <p:extLst>
      <p:ext uri="{BB962C8B-B14F-4D97-AF65-F5344CB8AC3E}">
        <p14:creationId xmlns:p14="http://schemas.microsoft.com/office/powerpoint/2010/main" val="240632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72336" y="364872"/>
            <a:ext cx="5083230" cy="1325563"/>
          </a:xfrm>
        </p:spPr>
        <p:txBody>
          <a:bodyPr/>
          <a:lstStyle/>
          <a:p>
            <a:r>
              <a:rPr lang="en-US" dirty="0"/>
              <a:t>What is security?</a:t>
            </a:r>
          </a:p>
        </p:txBody>
      </p:sp>
      <p:grpSp>
        <p:nvGrpSpPr>
          <p:cNvPr id="6" name="Group 4"/>
          <p:cNvGrpSpPr>
            <a:grpSpLocks noChangeAspect="1"/>
          </p:cNvGrpSpPr>
          <p:nvPr/>
        </p:nvGrpSpPr>
        <p:grpSpPr bwMode="auto">
          <a:xfrm>
            <a:off x="5083230" y="3104877"/>
            <a:ext cx="2000250" cy="2946400"/>
            <a:chOff x="3351" y="2075"/>
            <a:chExt cx="1260" cy="1856"/>
          </a:xfrm>
        </p:grpSpPr>
        <p:sp>
          <p:nvSpPr>
            <p:cNvPr id="7" name="AutoShape 3"/>
            <p:cNvSpPr>
              <a:spLocks noChangeAspect="1" noChangeArrowheads="1" noTextEdit="1"/>
            </p:cNvSpPr>
            <p:nvPr/>
          </p:nvSpPr>
          <p:spPr bwMode="auto">
            <a:xfrm>
              <a:off x="3351" y="2075"/>
              <a:ext cx="1260" cy="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3765" y="2735"/>
              <a:ext cx="432" cy="432"/>
            </a:xfrm>
            <a:custGeom>
              <a:avLst/>
              <a:gdLst>
                <a:gd name="T0" fmla="*/ 426 w 432"/>
                <a:gd name="T1" fmla="*/ 166 h 432"/>
                <a:gd name="T2" fmla="*/ 426 w 432"/>
                <a:gd name="T3" fmla="*/ 166 h 432"/>
                <a:gd name="T4" fmla="*/ 430 w 432"/>
                <a:gd name="T5" fmla="*/ 196 h 432"/>
                <a:gd name="T6" fmla="*/ 432 w 432"/>
                <a:gd name="T7" fmla="*/ 224 h 432"/>
                <a:gd name="T8" fmla="*/ 428 w 432"/>
                <a:gd name="T9" fmla="*/ 252 h 432"/>
                <a:gd name="T10" fmla="*/ 422 w 432"/>
                <a:gd name="T11" fmla="*/ 278 h 432"/>
                <a:gd name="T12" fmla="*/ 412 w 432"/>
                <a:gd name="T13" fmla="*/ 304 h 432"/>
                <a:gd name="T14" fmla="*/ 400 w 432"/>
                <a:gd name="T15" fmla="*/ 326 h 432"/>
                <a:gd name="T16" fmla="*/ 386 w 432"/>
                <a:gd name="T17" fmla="*/ 348 h 432"/>
                <a:gd name="T18" fmla="*/ 368 w 432"/>
                <a:gd name="T19" fmla="*/ 368 h 432"/>
                <a:gd name="T20" fmla="*/ 348 w 432"/>
                <a:gd name="T21" fmla="*/ 386 h 432"/>
                <a:gd name="T22" fmla="*/ 326 w 432"/>
                <a:gd name="T23" fmla="*/ 400 h 432"/>
                <a:gd name="T24" fmla="*/ 304 w 432"/>
                <a:gd name="T25" fmla="*/ 412 h 432"/>
                <a:gd name="T26" fmla="*/ 278 w 432"/>
                <a:gd name="T27" fmla="*/ 422 h 432"/>
                <a:gd name="T28" fmla="*/ 252 w 432"/>
                <a:gd name="T29" fmla="*/ 428 h 432"/>
                <a:gd name="T30" fmla="*/ 224 w 432"/>
                <a:gd name="T31" fmla="*/ 432 h 432"/>
                <a:gd name="T32" fmla="*/ 196 w 432"/>
                <a:gd name="T33" fmla="*/ 430 h 432"/>
                <a:gd name="T34" fmla="*/ 166 w 432"/>
                <a:gd name="T35" fmla="*/ 426 h 432"/>
                <a:gd name="T36" fmla="*/ 166 w 432"/>
                <a:gd name="T37" fmla="*/ 426 h 432"/>
                <a:gd name="T38" fmla="*/ 138 w 432"/>
                <a:gd name="T39" fmla="*/ 418 h 432"/>
                <a:gd name="T40" fmla="*/ 110 w 432"/>
                <a:gd name="T41" fmla="*/ 404 h 432"/>
                <a:gd name="T42" fmla="*/ 86 w 432"/>
                <a:gd name="T43" fmla="*/ 388 h 432"/>
                <a:gd name="T44" fmla="*/ 62 w 432"/>
                <a:gd name="T45" fmla="*/ 368 h 432"/>
                <a:gd name="T46" fmla="*/ 44 w 432"/>
                <a:gd name="T47" fmla="*/ 346 h 432"/>
                <a:gd name="T48" fmla="*/ 28 w 432"/>
                <a:gd name="T49" fmla="*/ 322 h 432"/>
                <a:gd name="T50" fmla="*/ 14 w 432"/>
                <a:gd name="T51" fmla="*/ 294 h 432"/>
                <a:gd name="T52" fmla="*/ 6 w 432"/>
                <a:gd name="T53" fmla="*/ 264 h 432"/>
                <a:gd name="T54" fmla="*/ 6 w 432"/>
                <a:gd name="T55" fmla="*/ 264 h 432"/>
                <a:gd name="T56" fmla="*/ 2 w 432"/>
                <a:gd name="T57" fmla="*/ 236 h 432"/>
                <a:gd name="T58" fmla="*/ 0 w 432"/>
                <a:gd name="T59" fmla="*/ 208 h 432"/>
                <a:gd name="T60" fmla="*/ 4 w 432"/>
                <a:gd name="T61" fmla="*/ 180 h 432"/>
                <a:gd name="T62" fmla="*/ 10 w 432"/>
                <a:gd name="T63" fmla="*/ 154 h 432"/>
                <a:gd name="T64" fmla="*/ 18 w 432"/>
                <a:gd name="T65" fmla="*/ 128 h 432"/>
                <a:gd name="T66" fmla="*/ 30 w 432"/>
                <a:gd name="T67" fmla="*/ 104 h 432"/>
                <a:gd name="T68" fmla="*/ 46 w 432"/>
                <a:gd name="T69" fmla="*/ 82 h 432"/>
                <a:gd name="T70" fmla="*/ 64 w 432"/>
                <a:gd name="T71" fmla="*/ 64 h 432"/>
                <a:gd name="T72" fmla="*/ 82 w 432"/>
                <a:gd name="T73" fmla="*/ 46 h 432"/>
                <a:gd name="T74" fmla="*/ 104 w 432"/>
                <a:gd name="T75" fmla="*/ 30 h 432"/>
                <a:gd name="T76" fmla="*/ 128 w 432"/>
                <a:gd name="T77" fmla="*/ 18 h 432"/>
                <a:gd name="T78" fmla="*/ 154 w 432"/>
                <a:gd name="T79" fmla="*/ 10 h 432"/>
                <a:gd name="T80" fmla="*/ 180 w 432"/>
                <a:gd name="T81" fmla="*/ 4 h 432"/>
                <a:gd name="T82" fmla="*/ 208 w 432"/>
                <a:gd name="T83" fmla="*/ 0 h 432"/>
                <a:gd name="T84" fmla="*/ 236 w 432"/>
                <a:gd name="T85" fmla="*/ 0 h 432"/>
                <a:gd name="T86" fmla="*/ 266 w 432"/>
                <a:gd name="T87" fmla="*/ 6 h 432"/>
                <a:gd name="T88" fmla="*/ 266 w 432"/>
                <a:gd name="T89" fmla="*/ 6 h 432"/>
                <a:gd name="T90" fmla="*/ 294 w 432"/>
                <a:gd name="T91" fmla="*/ 14 h 432"/>
                <a:gd name="T92" fmla="*/ 322 w 432"/>
                <a:gd name="T93" fmla="*/ 26 h 432"/>
                <a:gd name="T94" fmla="*/ 346 w 432"/>
                <a:gd name="T95" fmla="*/ 44 h 432"/>
                <a:gd name="T96" fmla="*/ 368 w 432"/>
                <a:gd name="T97" fmla="*/ 62 h 432"/>
                <a:gd name="T98" fmla="*/ 388 w 432"/>
                <a:gd name="T99" fmla="*/ 86 h 432"/>
                <a:gd name="T100" fmla="*/ 404 w 432"/>
                <a:gd name="T101" fmla="*/ 110 h 432"/>
                <a:gd name="T102" fmla="*/ 418 w 432"/>
                <a:gd name="T103" fmla="*/ 138 h 432"/>
                <a:gd name="T104" fmla="*/ 426 w 432"/>
                <a:gd name="T105" fmla="*/ 166 h 432"/>
                <a:gd name="T106" fmla="*/ 426 w 432"/>
                <a:gd name="T107" fmla="*/ 16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2" h="432">
                  <a:moveTo>
                    <a:pt x="426" y="166"/>
                  </a:moveTo>
                  <a:lnTo>
                    <a:pt x="426" y="166"/>
                  </a:lnTo>
                  <a:lnTo>
                    <a:pt x="430" y="196"/>
                  </a:lnTo>
                  <a:lnTo>
                    <a:pt x="432" y="224"/>
                  </a:lnTo>
                  <a:lnTo>
                    <a:pt x="428" y="252"/>
                  </a:lnTo>
                  <a:lnTo>
                    <a:pt x="422" y="278"/>
                  </a:lnTo>
                  <a:lnTo>
                    <a:pt x="412" y="304"/>
                  </a:lnTo>
                  <a:lnTo>
                    <a:pt x="400" y="326"/>
                  </a:lnTo>
                  <a:lnTo>
                    <a:pt x="386" y="348"/>
                  </a:lnTo>
                  <a:lnTo>
                    <a:pt x="368" y="368"/>
                  </a:lnTo>
                  <a:lnTo>
                    <a:pt x="348" y="386"/>
                  </a:lnTo>
                  <a:lnTo>
                    <a:pt x="326" y="400"/>
                  </a:lnTo>
                  <a:lnTo>
                    <a:pt x="304" y="412"/>
                  </a:lnTo>
                  <a:lnTo>
                    <a:pt x="278" y="422"/>
                  </a:lnTo>
                  <a:lnTo>
                    <a:pt x="252" y="428"/>
                  </a:lnTo>
                  <a:lnTo>
                    <a:pt x="224" y="432"/>
                  </a:lnTo>
                  <a:lnTo>
                    <a:pt x="196" y="430"/>
                  </a:lnTo>
                  <a:lnTo>
                    <a:pt x="166" y="426"/>
                  </a:lnTo>
                  <a:lnTo>
                    <a:pt x="166" y="426"/>
                  </a:lnTo>
                  <a:lnTo>
                    <a:pt x="138" y="418"/>
                  </a:lnTo>
                  <a:lnTo>
                    <a:pt x="110" y="404"/>
                  </a:lnTo>
                  <a:lnTo>
                    <a:pt x="86" y="388"/>
                  </a:lnTo>
                  <a:lnTo>
                    <a:pt x="62" y="368"/>
                  </a:lnTo>
                  <a:lnTo>
                    <a:pt x="44" y="346"/>
                  </a:lnTo>
                  <a:lnTo>
                    <a:pt x="28" y="322"/>
                  </a:lnTo>
                  <a:lnTo>
                    <a:pt x="14" y="294"/>
                  </a:lnTo>
                  <a:lnTo>
                    <a:pt x="6" y="264"/>
                  </a:lnTo>
                  <a:lnTo>
                    <a:pt x="6" y="264"/>
                  </a:lnTo>
                  <a:lnTo>
                    <a:pt x="2" y="236"/>
                  </a:lnTo>
                  <a:lnTo>
                    <a:pt x="0" y="208"/>
                  </a:lnTo>
                  <a:lnTo>
                    <a:pt x="4" y="180"/>
                  </a:lnTo>
                  <a:lnTo>
                    <a:pt x="10" y="154"/>
                  </a:lnTo>
                  <a:lnTo>
                    <a:pt x="18" y="128"/>
                  </a:lnTo>
                  <a:lnTo>
                    <a:pt x="30" y="104"/>
                  </a:lnTo>
                  <a:lnTo>
                    <a:pt x="46" y="82"/>
                  </a:lnTo>
                  <a:lnTo>
                    <a:pt x="64" y="64"/>
                  </a:lnTo>
                  <a:lnTo>
                    <a:pt x="82" y="46"/>
                  </a:lnTo>
                  <a:lnTo>
                    <a:pt x="104" y="30"/>
                  </a:lnTo>
                  <a:lnTo>
                    <a:pt x="128" y="18"/>
                  </a:lnTo>
                  <a:lnTo>
                    <a:pt x="154" y="10"/>
                  </a:lnTo>
                  <a:lnTo>
                    <a:pt x="180" y="4"/>
                  </a:lnTo>
                  <a:lnTo>
                    <a:pt x="208" y="0"/>
                  </a:lnTo>
                  <a:lnTo>
                    <a:pt x="236" y="0"/>
                  </a:lnTo>
                  <a:lnTo>
                    <a:pt x="266" y="6"/>
                  </a:lnTo>
                  <a:lnTo>
                    <a:pt x="266" y="6"/>
                  </a:lnTo>
                  <a:lnTo>
                    <a:pt x="294" y="14"/>
                  </a:lnTo>
                  <a:lnTo>
                    <a:pt x="322" y="26"/>
                  </a:lnTo>
                  <a:lnTo>
                    <a:pt x="346" y="44"/>
                  </a:lnTo>
                  <a:lnTo>
                    <a:pt x="368" y="62"/>
                  </a:lnTo>
                  <a:lnTo>
                    <a:pt x="388" y="86"/>
                  </a:lnTo>
                  <a:lnTo>
                    <a:pt x="404" y="110"/>
                  </a:lnTo>
                  <a:lnTo>
                    <a:pt x="418" y="138"/>
                  </a:lnTo>
                  <a:lnTo>
                    <a:pt x="426" y="166"/>
                  </a:lnTo>
                  <a:lnTo>
                    <a:pt x="426" y="16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3351" y="2775"/>
              <a:ext cx="1260" cy="1156"/>
            </a:xfrm>
            <a:custGeom>
              <a:avLst/>
              <a:gdLst>
                <a:gd name="T0" fmla="*/ 968 w 1260"/>
                <a:gd name="T1" fmla="*/ 28 h 1156"/>
                <a:gd name="T2" fmla="*/ 958 w 1260"/>
                <a:gd name="T3" fmla="*/ 18 h 1156"/>
                <a:gd name="T4" fmla="*/ 928 w 1260"/>
                <a:gd name="T5" fmla="*/ 2 h 1156"/>
                <a:gd name="T6" fmla="*/ 898 w 1260"/>
                <a:gd name="T7" fmla="*/ 0 h 1156"/>
                <a:gd name="T8" fmla="*/ 868 w 1260"/>
                <a:gd name="T9" fmla="*/ 10 h 1156"/>
                <a:gd name="T10" fmla="*/ 854 w 1260"/>
                <a:gd name="T11" fmla="*/ 20 h 1156"/>
                <a:gd name="T12" fmla="*/ 834 w 1260"/>
                <a:gd name="T13" fmla="*/ 44 h 1156"/>
                <a:gd name="T14" fmla="*/ 826 w 1260"/>
                <a:gd name="T15" fmla="*/ 74 h 1156"/>
                <a:gd name="T16" fmla="*/ 830 w 1260"/>
                <a:gd name="T17" fmla="*/ 106 h 1156"/>
                <a:gd name="T18" fmla="*/ 844 w 1260"/>
                <a:gd name="T19" fmla="*/ 134 h 1156"/>
                <a:gd name="T20" fmla="*/ 816 w 1260"/>
                <a:gd name="T21" fmla="*/ 456 h 1156"/>
                <a:gd name="T22" fmla="*/ 216 w 1260"/>
                <a:gd name="T23" fmla="*/ 366 h 1156"/>
                <a:gd name="T24" fmla="*/ 414 w 1260"/>
                <a:gd name="T25" fmla="*/ 134 h 1156"/>
                <a:gd name="T26" fmla="*/ 430 w 1260"/>
                <a:gd name="T27" fmla="*/ 106 h 1156"/>
                <a:gd name="T28" fmla="*/ 434 w 1260"/>
                <a:gd name="T29" fmla="*/ 74 h 1156"/>
                <a:gd name="T30" fmla="*/ 426 w 1260"/>
                <a:gd name="T31" fmla="*/ 44 h 1156"/>
                <a:gd name="T32" fmla="*/ 406 w 1260"/>
                <a:gd name="T33" fmla="*/ 20 h 1156"/>
                <a:gd name="T34" fmla="*/ 392 w 1260"/>
                <a:gd name="T35" fmla="*/ 10 h 1156"/>
                <a:gd name="T36" fmla="*/ 362 w 1260"/>
                <a:gd name="T37" fmla="*/ 0 h 1156"/>
                <a:gd name="T38" fmla="*/ 330 w 1260"/>
                <a:gd name="T39" fmla="*/ 2 h 1156"/>
                <a:gd name="T40" fmla="*/ 302 w 1260"/>
                <a:gd name="T41" fmla="*/ 18 h 1156"/>
                <a:gd name="T42" fmla="*/ 20 w 1260"/>
                <a:gd name="T43" fmla="*/ 348 h 1156"/>
                <a:gd name="T44" fmla="*/ 8 w 1260"/>
                <a:gd name="T45" fmla="*/ 364 h 1156"/>
                <a:gd name="T46" fmla="*/ 0 w 1260"/>
                <a:gd name="T47" fmla="*/ 400 h 1156"/>
                <a:gd name="T48" fmla="*/ 2 w 1260"/>
                <a:gd name="T49" fmla="*/ 420 h 1156"/>
                <a:gd name="T50" fmla="*/ 20 w 1260"/>
                <a:gd name="T51" fmla="*/ 454 h 1156"/>
                <a:gd name="T52" fmla="*/ 52 w 1260"/>
                <a:gd name="T53" fmla="*/ 476 h 1156"/>
                <a:gd name="T54" fmla="*/ 422 w 1260"/>
                <a:gd name="T55" fmla="*/ 1156 h 1156"/>
                <a:gd name="T56" fmla="*/ 836 w 1260"/>
                <a:gd name="T57" fmla="*/ 624 h 1156"/>
                <a:gd name="T58" fmla="*/ 1208 w 1260"/>
                <a:gd name="T59" fmla="*/ 476 h 1156"/>
                <a:gd name="T60" fmla="*/ 1240 w 1260"/>
                <a:gd name="T61" fmla="*/ 454 h 1156"/>
                <a:gd name="T62" fmla="*/ 1256 w 1260"/>
                <a:gd name="T63" fmla="*/ 420 h 1156"/>
                <a:gd name="T64" fmla="*/ 1260 w 1260"/>
                <a:gd name="T65" fmla="*/ 400 h 1156"/>
                <a:gd name="T66" fmla="*/ 1250 w 1260"/>
                <a:gd name="T67" fmla="*/ 364 h 1156"/>
                <a:gd name="T68" fmla="*/ 1240 w 1260"/>
                <a:gd name="T69" fmla="*/ 348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0" h="1156">
                  <a:moveTo>
                    <a:pt x="1240" y="348"/>
                  </a:moveTo>
                  <a:lnTo>
                    <a:pt x="968" y="28"/>
                  </a:lnTo>
                  <a:lnTo>
                    <a:pt x="968" y="28"/>
                  </a:lnTo>
                  <a:lnTo>
                    <a:pt x="958" y="18"/>
                  </a:lnTo>
                  <a:lnTo>
                    <a:pt x="944" y="8"/>
                  </a:lnTo>
                  <a:lnTo>
                    <a:pt x="928" y="2"/>
                  </a:lnTo>
                  <a:lnTo>
                    <a:pt x="914" y="0"/>
                  </a:lnTo>
                  <a:lnTo>
                    <a:pt x="898" y="0"/>
                  </a:lnTo>
                  <a:lnTo>
                    <a:pt x="882" y="4"/>
                  </a:lnTo>
                  <a:lnTo>
                    <a:pt x="868" y="10"/>
                  </a:lnTo>
                  <a:lnTo>
                    <a:pt x="854" y="20"/>
                  </a:lnTo>
                  <a:lnTo>
                    <a:pt x="854" y="20"/>
                  </a:lnTo>
                  <a:lnTo>
                    <a:pt x="842" y="30"/>
                  </a:lnTo>
                  <a:lnTo>
                    <a:pt x="834" y="44"/>
                  </a:lnTo>
                  <a:lnTo>
                    <a:pt x="828" y="60"/>
                  </a:lnTo>
                  <a:lnTo>
                    <a:pt x="826" y="74"/>
                  </a:lnTo>
                  <a:lnTo>
                    <a:pt x="826" y="90"/>
                  </a:lnTo>
                  <a:lnTo>
                    <a:pt x="830" y="106"/>
                  </a:lnTo>
                  <a:lnTo>
                    <a:pt x="836" y="120"/>
                  </a:lnTo>
                  <a:lnTo>
                    <a:pt x="844" y="134"/>
                  </a:lnTo>
                  <a:lnTo>
                    <a:pt x="1042" y="366"/>
                  </a:lnTo>
                  <a:lnTo>
                    <a:pt x="816" y="456"/>
                  </a:lnTo>
                  <a:lnTo>
                    <a:pt x="444" y="456"/>
                  </a:lnTo>
                  <a:lnTo>
                    <a:pt x="216" y="366"/>
                  </a:lnTo>
                  <a:lnTo>
                    <a:pt x="414" y="134"/>
                  </a:lnTo>
                  <a:lnTo>
                    <a:pt x="414" y="134"/>
                  </a:lnTo>
                  <a:lnTo>
                    <a:pt x="424" y="120"/>
                  </a:lnTo>
                  <a:lnTo>
                    <a:pt x="430" y="106"/>
                  </a:lnTo>
                  <a:lnTo>
                    <a:pt x="434" y="90"/>
                  </a:lnTo>
                  <a:lnTo>
                    <a:pt x="434" y="74"/>
                  </a:lnTo>
                  <a:lnTo>
                    <a:pt x="430" y="60"/>
                  </a:lnTo>
                  <a:lnTo>
                    <a:pt x="426" y="44"/>
                  </a:lnTo>
                  <a:lnTo>
                    <a:pt x="416" y="30"/>
                  </a:lnTo>
                  <a:lnTo>
                    <a:pt x="406" y="20"/>
                  </a:lnTo>
                  <a:lnTo>
                    <a:pt x="406" y="20"/>
                  </a:lnTo>
                  <a:lnTo>
                    <a:pt x="392" y="10"/>
                  </a:lnTo>
                  <a:lnTo>
                    <a:pt x="376" y="4"/>
                  </a:lnTo>
                  <a:lnTo>
                    <a:pt x="362" y="0"/>
                  </a:lnTo>
                  <a:lnTo>
                    <a:pt x="346" y="0"/>
                  </a:lnTo>
                  <a:lnTo>
                    <a:pt x="330" y="2"/>
                  </a:lnTo>
                  <a:lnTo>
                    <a:pt x="316" y="8"/>
                  </a:lnTo>
                  <a:lnTo>
                    <a:pt x="302" y="18"/>
                  </a:lnTo>
                  <a:lnTo>
                    <a:pt x="290" y="28"/>
                  </a:lnTo>
                  <a:lnTo>
                    <a:pt x="20" y="348"/>
                  </a:lnTo>
                  <a:lnTo>
                    <a:pt x="20" y="348"/>
                  </a:lnTo>
                  <a:lnTo>
                    <a:pt x="8" y="364"/>
                  </a:lnTo>
                  <a:lnTo>
                    <a:pt x="2" y="382"/>
                  </a:lnTo>
                  <a:lnTo>
                    <a:pt x="0" y="400"/>
                  </a:lnTo>
                  <a:lnTo>
                    <a:pt x="2" y="420"/>
                  </a:lnTo>
                  <a:lnTo>
                    <a:pt x="2" y="420"/>
                  </a:lnTo>
                  <a:lnTo>
                    <a:pt x="10" y="438"/>
                  </a:lnTo>
                  <a:lnTo>
                    <a:pt x="20" y="454"/>
                  </a:lnTo>
                  <a:lnTo>
                    <a:pt x="34" y="466"/>
                  </a:lnTo>
                  <a:lnTo>
                    <a:pt x="52" y="476"/>
                  </a:lnTo>
                  <a:lnTo>
                    <a:pt x="422" y="624"/>
                  </a:lnTo>
                  <a:lnTo>
                    <a:pt x="422" y="1156"/>
                  </a:lnTo>
                  <a:lnTo>
                    <a:pt x="836" y="1156"/>
                  </a:lnTo>
                  <a:lnTo>
                    <a:pt x="836" y="624"/>
                  </a:lnTo>
                  <a:lnTo>
                    <a:pt x="1208" y="476"/>
                  </a:lnTo>
                  <a:lnTo>
                    <a:pt x="1208" y="476"/>
                  </a:lnTo>
                  <a:lnTo>
                    <a:pt x="1224" y="466"/>
                  </a:lnTo>
                  <a:lnTo>
                    <a:pt x="1240" y="454"/>
                  </a:lnTo>
                  <a:lnTo>
                    <a:pt x="1250" y="438"/>
                  </a:lnTo>
                  <a:lnTo>
                    <a:pt x="1256" y="420"/>
                  </a:lnTo>
                  <a:lnTo>
                    <a:pt x="1256" y="420"/>
                  </a:lnTo>
                  <a:lnTo>
                    <a:pt x="1260" y="400"/>
                  </a:lnTo>
                  <a:lnTo>
                    <a:pt x="1258" y="382"/>
                  </a:lnTo>
                  <a:lnTo>
                    <a:pt x="1250" y="364"/>
                  </a:lnTo>
                  <a:lnTo>
                    <a:pt x="1240" y="348"/>
                  </a:lnTo>
                  <a:lnTo>
                    <a:pt x="1240" y="34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noEditPoints="1"/>
            </p:cNvSpPr>
            <p:nvPr/>
          </p:nvSpPr>
          <p:spPr bwMode="auto">
            <a:xfrm>
              <a:off x="4105" y="2277"/>
              <a:ext cx="200" cy="366"/>
            </a:xfrm>
            <a:custGeom>
              <a:avLst/>
              <a:gdLst>
                <a:gd name="T0" fmla="*/ 76 w 200"/>
                <a:gd name="T1" fmla="*/ 338 h 366"/>
                <a:gd name="T2" fmla="*/ 68 w 200"/>
                <a:gd name="T3" fmla="*/ 356 h 366"/>
                <a:gd name="T4" fmla="*/ 58 w 200"/>
                <a:gd name="T5" fmla="*/ 364 h 366"/>
                <a:gd name="T6" fmla="*/ 52 w 200"/>
                <a:gd name="T7" fmla="*/ 366 h 366"/>
                <a:gd name="T8" fmla="*/ 44 w 200"/>
                <a:gd name="T9" fmla="*/ 366 h 366"/>
                <a:gd name="T10" fmla="*/ 26 w 200"/>
                <a:gd name="T11" fmla="*/ 362 h 366"/>
                <a:gd name="T12" fmla="*/ 10 w 200"/>
                <a:gd name="T13" fmla="*/ 352 h 366"/>
                <a:gd name="T14" fmla="*/ 4 w 200"/>
                <a:gd name="T15" fmla="*/ 348 h 366"/>
                <a:gd name="T16" fmla="*/ 2 w 200"/>
                <a:gd name="T17" fmla="*/ 342 h 366"/>
                <a:gd name="T18" fmla="*/ 0 w 200"/>
                <a:gd name="T19" fmla="*/ 328 h 366"/>
                <a:gd name="T20" fmla="*/ 6 w 200"/>
                <a:gd name="T21" fmla="*/ 310 h 366"/>
                <a:gd name="T22" fmla="*/ 14 w 200"/>
                <a:gd name="T23" fmla="*/ 292 h 366"/>
                <a:gd name="T24" fmla="*/ 20 w 200"/>
                <a:gd name="T25" fmla="*/ 288 h 366"/>
                <a:gd name="T26" fmla="*/ 24 w 200"/>
                <a:gd name="T27" fmla="*/ 284 h 366"/>
                <a:gd name="T28" fmla="*/ 38 w 200"/>
                <a:gd name="T29" fmla="*/ 282 h 366"/>
                <a:gd name="T30" fmla="*/ 46 w 200"/>
                <a:gd name="T31" fmla="*/ 284 h 366"/>
                <a:gd name="T32" fmla="*/ 56 w 200"/>
                <a:gd name="T33" fmla="*/ 286 h 366"/>
                <a:gd name="T34" fmla="*/ 72 w 200"/>
                <a:gd name="T35" fmla="*/ 296 h 366"/>
                <a:gd name="T36" fmla="*/ 78 w 200"/>
                <a:gd name="T37" fmla="*/ 300 h 366"/>
                <a:gd name="T38" fmla="*/ 82 w 200"/>
                <a:gd name="T39" fmla="*/ 306 h 366"/>
                <a:gd name="T40" fmla="*/ 82 w 200"/>
                <a:gd name="T41" fmla="*/ 320 h 366"/>
                <a:gd name="T42" fmla="*/ 76 w 200"/>
                <a:gd name="T43" fmla="*/ 338 h 366"/>
                <a:gd name="T44" fmla="*/ 98 w 200"/>
                <a:gd name="T45" fmla="*/ 262 h 366"/>
                <a:gd name="T46" fmla="*/ 96 w 200"/>
                <a:gd name="T47" fmla="*/ 266 h 366"/>
                <a:gd name="T48" fmla="*/ 90 w 200"/>
                <a:gd name="T49" fmla="*/ 268 h 366"/>
                <a:gd name="T50" fmla="*/ 80 w 200"/>
                <a:gd name="T51" fmla="*/ 266 h 366"/>
                <a:gd name="T52" fmla="*/ 66 w 200"/>
                <a:gd name="T53" fmla="*/ 262 h 366"/>
                <a:gd name="T54" fmla="*/ 54 w 200"/>
                <a:gd name="T55" fmla="*/ 256 h 366"/>
                <a:gd name="T56" fmla="*/ 46 w 200"/>
                <a:gd name="T57" fmla="*/ 250 h 366"/>
                <a:gd name="T58" fmla="*/ 44 w 200"/>
                <a:gd name="T59" fmla="*/ 244 h 366"/>
                <a:gd name="T60" fmla="*/ 44 w 200"/>
                <a:gd name="T61" fmla="*/ 240 h 366"/>
                <a:gd name="T62" fmla="*/ 130 w 200"/>
                <a:gd name="T63" fmla="*/ 8 h 366"/>
                <a:gd name="T64" fmla="*/ 134 w 200"/>
                <a:gd name="T65" fmla="*/ 2 h 366"/>
                <a:gd name="T66" fmla="*/ 140 w 200"/>
                <a:gd name="T67" fmla="*/ 0 h 366"/>
                <a:gd name="T68" fmla="*/ 152 w 200"/>
                <a:gd name="T69" fmla="*/ 2 h 366"/>
                <a:gd name="T70" fmla="*/ 170 w 200"/>
                <a:gd name="T71" fmla="*/ 8 h 366"/>
                <a:gd name="T72" fmla="*/ 186 w 200"/>
                <a:gd name="T73" fmla="*/ 16 h 366"/>
                <a:gd name="T74" fmla="*/ 196 w 200"/>
                <a:gd name="T75" fmla="*/ 22 h 366"/>
                <a:gd name="T76" fmla="*/ 200 w 200"/>
                <a:gd name="T77" fmla="*/ 30 h 366"/>
                <a:gd name="T78" fmla="*/ 98 w 200"/>
                <a:gd name="T79" fmla="*/ 2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366">
                  <a:moveTo>
                    <a:pt x="76" y="338"/>
                  </a:moveTo>
                  <a:lnTo>
                    <a:pt x="76" y="338"/>
                  </a:lnTo>
                  <a:lnTo>
                    <a:pt x="68" y="356"/>
                  </a:lnTo>
                  <a:lnTo>
                    <a:pt x="68" y="356"/>
                  </a:lnTo>
                  <a:lnTo>
                    <a:pt x="64" y="362"/>
                  </a:lnTo>
                  <a:lnTo>
                    <a:pt x="58" y="364"/>
                  </a:lnTo>
                  <a:lnTo>
                    <a:pt x="58" y="364"/>
                  </a:lnTo>
                  <a:lnTo>
                    <a:pt x="52" y="366"/>
                  </a:lnTo>
                  <a:lnTo>
                    <a:pt x="44" y="366"/>
                  </a:lnTo>
                  <a:lnTo>
                    <a:pt x="44" y="366"/>
                  </a:lnTo>
                  <a:lnTo>
                    <a:pt x="26" y="362"/>
                  </a:lnTo>
                  <a:lnTo>
                    <a:pt x="26" y="362"/>
                  </a:lnTo>
                  <a:lnTo>
                    <a:pt x="16" y="358"/>
                  </a:lnTo>
                  <a:lnTo>
                    <a:pt x="10" y="352"/>
                  </a:lnTo>
                  <a:lnTo>
                    <a:pt x="10" y="352"/>
                  </a:lnTo>
                  <a:lnTo>
                    <a:pt x="4" y="348"/>
                  </a:lnTo>
                  <a:lnTo>
                    <a:pt x="2" y="342"/>
                  </a:lnTo>
                  <a:lnTo>
                    <a:pt x="2" y="342"/>
                  </a:lnTo>
                  <a:lnTo>
                    <a:pt x="0" y="336"/>
                  </a:lnTo>
                  <a:lnTo>
                    <a:pt x="0" y="328"/>
                  </a:lnTo>
                  <a:lnTo>
                    <a:pt x="0" y="328"/>
                  </a:lnTo>
                  <a:lnTo>
                    <a:pt x="6" y="310"/>
                  </a:lnTo>
                  <a:lnTo>
                    <a:pt x="6" y="310"/>
                  </a:lnTo>
                  <a:lnTo>
                    <a:pt x="14" y="292"/>
                  </a:lnTo>
                  <a:lnTo>
                    <a:pt x="14" y="292"/>
                  </a:lnTo>
                  <a:lnTo>
                    <a:pt x="20" y="288"/>
                  </a:lnTo>
                  <a:lnTo>
                    <a:pt x="24" y="284"/>
                  </a:lnTo>
                  <a:lnTo>
                    <a:pt x="24" y="284"/>
                  </a:lnTo>
                  <a:lnTo>
                    <a:pt x="32" y="282"/>
                  </a:lnTo>
                  <a:lnTo>
                    <a:pt x="38" y="282"/>
                  </a:lnTo>
                  <a:lnTo>
                    <a:pt x="38" y="282"/>
                  </a:lnTo>
                  <a:lnTo>
                    <a:pt x="46" y="284"/>
                  </a:lnTo>
                  <a:lnTo>
                    <a:pt x="56" y="286"/>
                  </a:lnTo>
                  <a:lnTo>
                    <a:pt x="56" y="286"/>
                  </a:lnTo>
                  <a:lnTo>
                    <a:pt x="66" y="292"/>
                  </a:lnTo>
                  <a:lnTo>
                    <a:pt x="72" y="296"/>
                  </a:lnTo>
                  <a:lnTo>
                    <a:pt x="72" y="296"/>
                  </a:lnTo>
                  <a:lnTo>
                    <a:pt x="78" y="300"/>
                  </a:lnTo>
                  <a:lnTo>
                    <a:pt x="82" y="306"/>
                  </a:lnTo>
                  <a:lnTo>
                    <a:pt x="82" y="306"/>
                  </a:lnTo>
                  <a:lnTo>
                    <a:pt x="82" y="314"/>
                  </a:lnTo>
                  <a:lnTo>
                    <a:pt x="82" y="320"/>
                  </a:lnTo>
                  <a:lnTo>
                    <a:pt x="82" y="320"/>
                  </a:lnTo>
                  <a:lnTo>
                    <a:pt x="76" y="338"/>
                  </a:lnTo>
                  <a:lnTo>
                    <a:pt x="76" y="338"/>
                  </a:lnTo>
                  <a:close/>
                  <a:moveTo>
                    <a:pt x="98" y="262"/>
                  </a:moveTo>
                  <a:lnTo>
                    <a:pt x="98" y="262"/>
                  </a:lnTo>
                  <a:lnTo>
                    <a:pt x="96" y="266"/>
                  </a:lnTo>
                  <a:lnTo>
                    <a:pt x="96" y="266"/>
                  </a:lnTo>
                  <a:lnTo>
                    <a:pt x="90" y="268"/>
                  </a:lnTo>
                  <a:lnTo>
                    <a:pt x="90" y="268"/>
                  </a:lnTo>
                  <a:lnTo>
                    <a:pt x="80" y="266"/>
                  </a:lnTo>
                  <a:lnTo>
                    <a:pt x="80" y="266"/>
                  </a:lnTo>
                  <a:lnTo>
                    <a:pt x="66" y="262"/>
                  </a:lnTo>
                  <a:lnTo>
                    <a:pt x="66" y="262"/>
                  </a:lnTo>
                  <a:lnTo>
                    <a:pt x="54" y="256"/>
                  </a:lnTo>
                  <a:lnTo>
                    <a:pt x="54" y="256"/>
                  </a:lnTo>
                  <a:lnTo>
                    <a:pt x="46" y="250"/>
                  </a:lnTo>
                  <a:lnTo>
                    <a:pt x="46" y="250"/>
                  </a:lnTo>
                  <a:lnTo>
                    <a:pt x="44" y="244"/>
                  </a:lnTo>
                  <a:lnTo>
                    <a:pt x="44" y="244"/>
                  </a:lnTo>
                  <a:lnTo>
                    <a:pt x="44" y="240"/>
                  </a:lnTo>
                  <a:lnTo>
                    <a:pt x="130" y="8"/>
                  </a:lnTo>
                  <a:lnTo>
                    <a:pt x="130" y="8"/>
                  </a:lnTo>
                  <a:lnTo>
                    <a:pt x="134" y="2"/>
                  </a:lnTo>
                  <a:lnTo>
                    <a:pt x="134" y="2"/>
                  </a:lnTo>
                  <a:lnTo>
                    <a:pt x="140" y="0"/>
                  </a:lnTo>
                  <a:lnTo>
                    <a:pt x="140" y="0"/>
                  </a:lnTo>
                  <a:lnTo>
                    <a:pt x="152" y="2"/>
                  </a:lnTo>
                  <a:lnTo>
                    <a:pt x="152" y="2"/>
                  </a:lnTo>
                  <a:lnTo>
                    <a:pt x="170" y="8"/>
                  </a:lnTo>
                  <a:lnTo>
                    <a:pt x="170" y="8"/>
                  </a:lnTo>
                  <a:lnTo>
                    <a:pt x="186" y="16"/>
                  </a:lnTo>
                  <a:lnTo>
                    <a:pt x="186" y="16"/>
                  </a:lnTo>
                  <a:lnTo>
                    <a:pt x="196" y="22"/>
                  </a:lnTo>
                  <a:lnTo>
                    <a:pt x="196" y="22"/>
                  </a:lnTo>
                  <a:lnTo>
                    <a:pt x="200" y="30"/>
                  </a:lnTo>
                  <a:lnTo>
                    <a:pt x="200" y="30"/>
                  </a:lnTo>
                  <a:lnTo>
                    <a:pt x="198" y="36"/>
                  </a:lnTo>
                  <a:lnTo>
                    <a:pt x="98" y="26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noEditPoints="1"/>
            </p:cNvSpPr>
            <p:nvPr/>
          </p:nvSpPr>
          <p:spPr bwMode="auto">
            <a:xfrm>
              <a:off x="3693" y="2405"/>
              <a:ext cx="146" cy="308"/>
            </a:xfrm>
            <a:custGeom>
              <a:avLst/>
              <a:gdLst>
                <a:gd name="T0" fmla="*/ 116 w 146"/>
                <a:gd name="T1" fmla="*/ 202 h 308"/>
                <a:gd name="T2" fmla="*/ 114 w 146"/>
                <a:gd name="T3" fmla="*/ 208 h 308"/>
                <a:gd name="T4" fmla="*/ 112 w 146"/>
                <a:gd name="T5" fmla="*/ 212 h 308"/>
                <a:gd name="T6" fmla="*/ 106 w 146"/>
                <a:gd name="T7" fmla="*/ 216 h 308"/>
                <a:gd name="T8" fmla="*/ 94 w 146"/>
                <a:gd name="T9" fmla="*/ 220 h 308"/>
                <a:gd name="T10" fmla="*/ 82 w 146"/>
                <a:gd name="T11" fmla="*/ 222 h 308"/>
                <a:gd name="T12" fmla="*/ 74 w 146"/>
                <a:gd name="T13" fmla="*/ 224 h 308"/>
                <a:gd name="T14" fmla="*/ 70 w 146"/>
                <a:gd name="T15" fmla="*/ 222 h 308"/>
                <a:gd name="T16" fmla="*/ 0 w 146"/>
                <a:gd name="T17" fmla="*/ 24 h 308"/>
                <a:gd name="T18" fmla="*/ 0 w 146"/>
                <a:gd name="T19" fmla="*/ 18 h 308"/>
                <a:gd name="T20" fmla="*/ 2 w 146"/>
                <a:gd name="T21" fmla="*/ 14 h 308"/>
                <a:gd name="T22" fmla="*/ 10 w 146"/>
                <a:gd name="T23" fmla="*/ 8 h 308"/>
                <a:gd name="T24" fmla="*/ 26 w 146"/>
                <a:gd name="T25" fmla="*/ 4 h 308"/>
                <a:gd name="T26" fmla="*/ 40 w 146"/>
                <a:gd name="T27" fmla="*/ 0 h 308"/>
                <a:gd name="T28" fmla="*/ 50 w 146"/>
                <a:gd name="T29" fmla="*/ 0 h 308"/>
                <a:gd name="T30" fmla="*/ 54 w 146"/>
                <a:gd name="T31" fmla="*/ 2 h 308"/>
                <a:gd name="T32" fmla="*/ 58 w 146"/>
                <a:gd name="T33" fmla="*/ 6 h 308"/>
                <a:gd name="T34" fmla="*/ 142 w 146"/>
                <a:gd name="T35" fmla="*/ 264 h 308"/>
                <a:gd name="T36" fmla="*/ 146 w 146"/>
                <a:gd name="T37" fmla="*/ 278 h 308"/>
                <a:gd name="T38" fmla="*/ 146 w 146"/>
                <a:gd name="T39" fmla="*/ 286 h 308"/>
                <a:gd name="T40" fmla="*/ 144 w 146"/>
                <a:gd name="T41" fmla="*/ 290 h 308"/>
                <a:gd name="T42" fmla="*/ 136 w 146"/>
                <a:gd name="T43" fmla="*/ 298 h 308"/>
                <a:gd name="T44" fmla="*/ 122 w 146"/>
                <a:gd name="T45" fmla="*/ 304 h 308"/>
                <a:gd name="T46" fmla="*/ 106 w 146"/>
                <a:gd name="T47" fmla="*/ 308 h 308"/>
                <a:gd name="T48" fmla="*/ 100 w 146"/>
                <a:gd name="T49" fmla="*/ 308 h 308"/>
                <a:gd name="T50" fmla="*/ 96 w 146"/>
                <a:gd name="T51" fmla="*/ 306 h 308"/>
                <a:gd name="T52" fmla="*/ 88 w 146"/>
                <a:gd name="T53" fmla="*/ 298 h 308"/>
                <a:gd name="T54" fmla="*/ 82 w 146"/>
                <a:gd name="T55" fmla="*/ 284 h 308"/>
                <a:gd name="T56" fmla="*/ 78 w 146"/>
                <a:gd name="T57" fmla="*/ 268 h 308"/>
                <a:gd name="T58" fmla="*/ 78 w 146"/>
                <a:gd name="T59" fmla="*/ 262 h 308"/>
                <a:gd name="T60" fmla="*/ 80 w 146"/>
                <a:gd name="T61" fmla="*/ 256 h 308"/>
                <a:gd name="T62" fmla="*/ 88 w 146"/>
                <a:gd name="T63" fmla="*/ 248 h 308"/>
                <a:gd name="T64" fmla="*/ 102 w 146"/>
                <a:gd name="T65" fmla="*/ 242 h 308"/>
                <a:gd name="T66" fmla="*/ 116 w 146"/>
                <a:gd name="T67" fmla="*/ 238 h 308"/>
                <a:gd name="T68" fmla="*/ 122 w 146"/>
                <a:gd name="T69" fmla="*/ 238 h 308"/>
                <a:gd name="T70" fmla="*/ 128 w 146"/>
                <a:gd name="T71" fmla="*/ 240 h 308"/>
                <a:gd name="T72" fmla="*/ 136 w 146"/>
                <a:gd name="T73" fmla="*/ 248 h 308"/>
                <a:gd name="T74" fmla="*/ 142 w 146"/>
                <a:gd name="T75" fmla="*/ 26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308">
                  <a:moveTo>
                    <a:pt x="116" y="202"/>
                  </a:moveTo>
                  <a:lnTo>
                    <a:pt x="116" y="202"/>
                  </a:lnTo>
                  <a:lnTo>
                    <a:pt x="114" y="208"/>
                  </a:lnTo>
                  <a:lnTo>
                    <a:pt x="114" y="208"/>
                  </a:lnTo>
                  <a:lnTo>
                    <a:pt x="112" y="212"/>
                  </a:lnTo>
                  <a:lnTo>
                    <a:pt x="112" y="212"/>
                  </a:lnTo>
                  <a:lnTo>
                    <a:pt x="106" y="216"/>
                  </a:lnTo>
                  <a:lnTo>
                    <a:pt x="106" y="216"/>
                  </a:lnTo>
                  <a:lnTo>
                    <a:pt x="94" y="220"/>
                  </a:lnTo>
                  <a:lnTo>
                    <a:pt x="94" y="220"/>
                  </a:lnTo>
                  <a:lnTo>
                    <a:pt x="82" y="222"/>
                  </a:lnTo>
                  <a:lnTo>
                    <a:pt x="82" y="222"/>
                  </a:lnTo>
                  <a:lnTo>
                    <a:pt x="74" y="224"/>
                  </a:lnTo>
                  <a:lnTo>
                    <a:pt x="74" y="224"/>
                  </a:lnTo>
                  <a:lnTo>
                    <a:pt x="70" y="222"/>
                  </a:lnTo>
                  <a:lnTo>
                    <a:pt x="70" y="222"/>
                  </a:lnTo>
                  <a:lnTo>
                    <a:pt x="68" y="218"/>
                  </a:lnTo>
                  <a:lnTo>
                    <a:pt x="0" y="24"/>
                  </a:lnTo>
                  <a:lnTo>
                    <a:pt x="0" y="24"/>
                  </a:lnTo>
                  <a:lnTo>
                    <a:pt x="0" y="18"/>
                  </a:lnTo>
                  <a:lnTo>
                    <a:pt x="0" y="18"/>
                  </a:lnTo>
                  <a:lnTo>
                    <a:pt x="2" y="14"/>
                  </a:lnTo>
                  <a:lnTo>
                    <a:pt x="2" y="14"/>
                  </a:lnTo>
                  <a:lnTo>
                    <a:pt x="10" y="8"/>
                  </a:lnTo>
                  <a:lnTo>
                    <a:pt x="10" y="8"/>
                  </a:lnTo>
                  <a:lnTo>
                    <a:pt x="26" y="4"/>
                  </a:lnTo>
                  <a:lnTo>
                    <a:pt x="26" y="4"/>
                  </a:lnTo>
                  <a:lnTo>
                    <a:pt x="40" y="0"/>
                  </a:lnTo>
                  <a:lnTo>
                    <a:pt x="40" y="0"/>
                  </a:lnTo>
                  <a:lnTo>
                    <a:pt x="50" y="0"/>
                  </a:lnTo>
                  <a:lnTo>
                    <a:pt x="50" y="0"/>
                  </a:lnTo>
                  <a:lnTo>
                    <a:pt x="54" y="2"/>
                  </a:lnTo>
                  <a:lnTo>
                    <a:pt x="54" y="2"/>
                  </a:lnTo>
                  <a:lnTo>
                    <a:pt x="58" y="6"/>
                  </a:lnTo>
                  <a:lnTo>
                    <a:pt x="116" y="202"/>
                  </a:lnTo>
                  <a:close/>
                  <a:moveTo>
                    <a:pt x="142" y="264"/>
                  </a:moveTo>
                  <a:lnTo>
                    <a:pt x="142" y="264"/>
                  </a:lnTo>
                  <a:lnTo>
                    <a:pt x="146" y="278"/>
                  </a:lnTo>
                  <a:lnTo>
                    <a:pt x="146" y="278"/>
                  </a:lnTo>
                  <a:lnTo>
                    <a:pt x="146" y="286"/>
                  </a:lnTo>
                  <a:lnTo>
                    <a:pt x="144" y="290"/>
                  </a:lnTo>
                  <a:lnTo>
                    <a:pt x="144" y="290"/>
                  </a:lnTo>
                  <a:lnTo>
                    <a:pt x="140" y="294"/>
                  </a:lnTo>
                  <a:lnTo>
                    <a:pt x="136" y="298"/>
                  </a:lnTo>
                  <a:lnTo>
                    <a:pt x="136" y="298"/>
                  </a:lnTo>
                  <a:lnTo>
                    <a:pt x="122" y="304"/>
                  </a:lnTo>
                  <a:lnTo>
                    <a:pt x="122" y="304"/>
                  </a:lnTo>
                  <a:lnTo>
                    <a:pt x="106" y="308"/>
                  </a:lnTo>
                  <a:lnTo>
                    <a:pt x="106" y="308"/>
                  </a:lnTo>
                  <a:lnTo>
                    <a:pt x="100" y="308"/>
                  </a:lnTo>
                  <a:lnTo>
                    <a:pt x="96" y="306"/>
                  </a:lnTo>
                  <a:lnTo>
                    <a:pt x="96" y="306"/>
                  </a:lnTo>
                  <a:lnTo>
                    <a:pt x="92" y="302"/>
                  </a:lnTo>
                  <a:lnTo>
                    <a:pt x="88" y="298"/>
                  </a:lnTo>
                  <a:lnTo>
                    <a:pt x="88" y="298"/>
                  </a:lnTo>
                  <a:lnTo>
                    <a:pt x="82" y="284"/>
                  </a:lnTo>
                  <a:lnTo>
                    <a:pt x="82" y="284"/>
                  </a:lnTo>
                  <a:lnTo>
                    <a:pt x="78" y="268"/>
                  </a:lnTo>
                  <a:lnTo>
                    <a:pt x="78" y="268"/>
                  </a:lnTo>
                  <a:lnTo>
                    <a:pt x="78" y="262"/>
                  </a:lnTo>
                  <a:lnTo>
                    <a:pt x="80" y="256"/>
                  </a:lnTo>
                  <a:lnTo>
                    <a:pt x="80" y="256"/>
                  </a:lnTo>
                  <a:lnTo>
                    <a:pt x="82" y="252"/>
                  </a:lnTo>
                  <a:lnTo>
                    <a:pt x="88" y="248"/>
                  </a:lnTo>
                  <a:lnTo>
                    <a:pt x="88" y="248"/>
                  </a:lnTo>
                  <a:lnTo>
                    <a:pt x="102" y="242"/>
                  </a:lnTo>
                  <a:lnTo>
                    <a:pt x="102" y="242"/>
                  </a:lnTo>
                  <a:lnTo>
                    <a:pt x="116" y="238"/>
                  </a:lnTo>
                  <a:lnTo>
                    <a:pt x="116" y="238"/>
                  </a:lnTo>
                  <a:lnTo>
                    <a:pt x="122" y="238"/>
                  </a:lnTo>
                  <a:lnTo>
                    <a:pt x="128" y="240"/>
                  </a:lnTo>
                  <a:lnTo>
                    <a:pt x="128" y="240"/>
                  </a:lnTo>
                  <a:lnTo>
                    <a:pt x="132" y="244"/>
                  </a:lnTo>
                  <a:lnTo>
                    <a:pt x="136" y="248"/>
                  </a:lnTo>
                  <a:lnTo>
                    <a:pt x="136" y="248"/>
                  </a:lnTo>
                  <a:lnTo>
                    <a:pt x="142" y="264"/>
                  </a:lnTo>
                  <a:lnTo>
                    <a:pt x="142" y="26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3917" y="2075"/>
              <a:ext cx="128" cy="484"/>
            </a:xfrm>
            <a:custGeom>
              <a:avLst/>
              <a:gdLst>
                <a:gd name="T0" fmla="*/ 98 w 128"/>
                <a:gd name="T1" fmla="*/ 436 h 484"/>
                <a:gd name="T2" fmla="*/ 94 w 128"/>
                <a:gd name="T3" fmla="*/ 460 h 484"/>
                <a:gd name="T4" fmla="*/ 90 w 128"/>
                <a:gd name="T5" fmla="*/ 468 h 484"/>
                <a:gd name="T6" fmla="*/ 84 w 128"/>
                <a:gd name="T7" fmla="*/ 476 h 484"/>
                <a:gd name="T8" fmla="*/ 68 w 128"/>
                <a:gd name="T9" fmla="*/ 482 h 484"/>
                <a:gd name="T10" fmla="*/ 58 w 128"/>
                <a:gd name="T11" fmla="*/ 484 h 484"/>
                <a:gd name="T12" fmla="*/ 44 w 128"/>
                <a:gd name="T13" fmla="*/ 484 h 484"/>
                <a:gd name="T14" fmla="*/ 22 w 128"/>
                <a:gd name="T15" fmla="*/ 478 h 484"/>
                <a:gd name="T16" fmla="*/ 12 w 128"/>
                <a:gd name="T17" fmla="*/ 474 h 484"/>
                <a:gd name="T18" fmla="*/ 6 w 128"/>
                <a:gd name="T19" fmla="*/ 470 h 484"/>
                <a:gd name="T20" fmla="*/ 0 w 128"/>
                <a:gd name="T21" fmla="*/ 452 h 484"/>
                <a:gd name="T22" fmla="*/ 0 w 128"/>
                <a:gd name="T23" fmla="*/ 442 h 484"/>
                <a:gd name="T24" fmla="*/ 0 w 128"/>
                <a:gd name="T25" fmla="*/ 428 h 484"/>
                <a:gd name="T26" fmla="*/ 4 w 128"/>
                <a:gd name="T27" fmla="*/ 404 h 484"/>
                <a:gd name="T28" fmla="*/ 8 w 128"/>
                <a:gd name="T29" fmla="*/ 396 h 484"/>
                <a:gd name="T30" fmla="*/ 14 w 128"/>
                <a:gd name="T31" fmla="*/ 390 h 484"/>
                <a:gd name="T32" fmla="*/ 28 w 128"/>
                <a:gd name="T33" fmla="*/ 382 h 484"/>
                <a:gd name="T34" fmla="*/ 40 w 128"/>
                <a:gd name="T35" fmla="*/ 380 h 484"/>
                <a:gd name="T36" fmla="*/ 52 w 128"/>
                <a:gd name="T37" fmla="*/ 382 h 484"/>
                <a:gd name="T38" fmla="*/ 76 w 128"/>
                <a:gd name="T39" fmla="*/ 386 h 484"/>
                <a:gd name="T40" fmla="*/ 84 w 128"/>
                <a:gd name="T41" fmla="*/ 390 h 484"/>
                <a:gd name="T42" fmla="*/ 90 w 128"/>
                <a:gd name="T43" fmla="*/ 396 h 484"/>
                <a:gd name="T44" fmla="*/ 96 w 128"/>
                <a:gd name="T45" fmla="*/ 412 h 484"/>
                <a:gd name="T46" fmla="*/ 98 w 128"/>
                <a:gd name="T47" fmla="*/ 424 h 484"/>
                <a:gd name="T48" fmla="*/ 98 w 128"/>
                <a:gd name="T49" fmla="*/ 436 h 484"/>
                <a:gd name="T50" fmla="*/ 94 w 128"/>
                <a:gd name="T51" fmla="*/ 334 h 484"/>
                <a:gd name="T52" fmla="*/ 92 w 128"/>
                <a:gd name="T53" fmla="*/ 340 h 484"/>
                <a:gd name="T54" fmla="*/ 86 w 128"/>
                <a:gd name="T55" fmla="*/ 344 h 484"/>
                <a:gd name="T56" fmla="*/ 74 w 128"/>
                <a:gd name="T57" fmla="*/ 346 h 484"/>
                <a:gd name="T58" fmla="*/ 56 w 128"/>
                <a:gd name="T59" fmla="*/ 346 h 484"/>
                <a:gd name="T60" fmla="*/ 38 w 128"/>
                <a:gd name="T61" fmla="*/ 344 h 484"/>
                <a:gd name="T62" fmla="*/ 26 w 128"/>
                <a:gd name="T63" fmla="*/ 340 h 484"/>
                <a:gd name="T64" fmla="*/ 20 w 128"/>
                <a:gd name="T65" fmla="*/ 334 h 484"/>
                <a:gd name="T66" fmla="*/ 34 w 128"/>
                <a:gd name="T67" fmla="*/ 14 h 484"/>
                <a:gd name="T68" fmla="*/ 36 w 128"/>
                <a:gd name="T69" fmla="*/ 6 h 484"/>
                <a:gd name="T70" fmla="*/ 40 w 128"/>
                <a:gd name="T71" fmla="*/ 4 h 484"/>
                <a:gd name="T72" fmla="*/ 44 w 128"/>
                <a:gd name="T73" fmla="*/ 2 h 484"/>
                <a:gd name="T74" fmla="*/ 60 w 128"/>
                <a:gd name="T75" fmla="*/ 0 h 484"/>
                <a:gd name="T76" fmla="*/ 82 w 128"/>
                <a:gd name="T77" fmla="*/ 0 h 484"/>
                <a:gd name="T78" fmla="*/ 106 w 128"/>
                <a:gd name="T79" fmla="*/ 4 h 484"/>
                <a:gd name="T80" fmla="*/ 120 w 128"/>
                <a:gd name="T81" fmla="*/ 8 h 484"/>
                <a:gd name="T82" fmla="*/ 126 w 128"/>
                <a:gd name="T83" fmla="*/ 14 h 484"/>
                <a:gd name="T84" fmla="*/ 128 w 128"/>
                <a:gd name="T85" fmla="*/ 18 h 484"/>
                <a:gd name="T86" fmla="*/ 94 w 128"/>
                <a:gd name="T87" fmla="*/ 33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484">
                  <a:moveTo>
                    <a:pt x="98" y="436"/>
                  </a:moveTo>
                  <a:lnTo>
                    <a:pt x="98" y="436"/>
                  </a:lnTo>
                  <a:lnTo>
                    <a:pt x="96" y="450"/>
                  </a:lnTo>
                  <a:lnTo>
                    <a:pt x="94" y="460"/>
                  </a:lnTo>
                  <a:lnTo>
                    <a:pt x="94" y="460"/>
                  </a:lnTo>
                  <a:lnTo>
                    <a:pt x="90" y="468"/>
                  </a:lnTo>
                  <a:lnTo>
                    <a:pt x="84" y="476"/>
                  </a:lnTo>
                  <a:lnTo>
                    <a:pt x="84" y="476"/>
                  </a:lnTo>
                  <a:lnTo>
                    <a:pt x="76" y="480"/>
                  </a:lnTo>
                  <a:lnTo>
                    <a:pt x="68" y="482"/>
                  </a:lnTo>
                  <a:lnTo>
                    <a:pt x="68" y="482"/>
                  </a:lnTo>
                  <a:lnTo>
                    <a:pt x="58" y="484"/>
                  </a:lnTo>
                  <a:lnTo>
                    <a:pt x="44" y="484"/>
                  </a:lnTo>
                  <a:lnTo>
                    <a:pt x="44" y="484"/>
                  </a:lnTo>
                  <a:lnTo>
                    <a:pt x="32" y="482"/>
                  </a:lnTo>
                  <a:lnTo>
                    <a:pt x="22" y="478"/>
                  </a:lnTo>
                  <a:lnTo>
                    <a:pt x="22" y="478"/>
                  </a:lnTo>
                  <a:lnTo>
                    <a:pt x="12" y="474"/>
                  </a:lnTo>
                  <a:lnTo>
                    <a:pt x="6" y="470"/>
                  </a:lnTo>
                  <a:lnTo>
                    <a:pt x="6" y="470"/>
                  </a:lnTo>
                  <a:lnTo>
                    <a:pt x="2" y="462"/>
                  </a:lnTo>
                  <a:lnTo>
                    <a:pt x="0" y="452"/>
                  </a:lnTo>
                  <a:lnTo>
                    <a:pt x="0" y="452"/>
                  </a:lnTo>
                  <a:lnTo>
                    <a:pt x="0" y="442"/>
                  </a:lnTo>
                  <a:lnTo>
                    <a:pt x="0" y="428"/>
                  </a:lnTo>
                  <a:lnTo>
                    <a:pt x="0" y="428"/>
                  </a:lnTo>
                  <a:lnTo>
                    <a:pt x="2" y="416"/>
                  </a:lnTo>
                  <a:lnTo>
                    <a:pt x="4" y="404"/>
                  </a:lnTo>
                  <a:lnTo>
                    <a:pt x="4" y="404"/>
                  </a:lnTo>
                  <a:lnTo>
                    <a:pt x="8" y="396"/>
                  </a:lnTo>
                  <a:lnTo>
                    <a:pt x="14" y="390"/>
                  </a:lnTo>
                  <a:lnTo>
                    <a:pt x="14" y="390"/>
                  </a:lnTo>
                  <a:lnTo>
                    <a:pt x="20" y="384"/>
                  </a:lnTo>
                  <a:lnTo>
                    <a:pt x="28" y="382"/>
                  </a:lnTo>
                  <a:lnTo>
                    <a:pt x="28" y="382"/>
                  </a:lnTo>
                  <a:lnTo>
                    <a:pt x="40" y="380"/>
                  </a:lnTo>
                  <a:lnTo>
                    <a:pt x="52" y="382"/>
                  </a:lnTo>
                  <a:lnTo>
                    <a:pt x="52" y="382"/>
                  </a:lnTo>
                  <a:lnTo>
                    <a:pt x="66" y="382"/>
                  </a:lnTo>
                  <a:lnTo>
                    <a:pt x="76" y="386"/>
                  </a:lnTo>
                  <a:lnTo>
                    <a:pt x="76" y="386"/>
                  </a:lnTo>
                  <a:lnTo>
                    <a:pt x="84" y="390"/>
                  </a:lnTo>
                  <a:lnTo>
                    <a:pt x="90" y="396"/>
                  </a:lnTo>
                  <a:lnTo>
                    <a:pt x="90" y="396"/>
                  </a:lnTo>
                  <a:lnTo>
                    <a:pt x="94" y="402"/>
                  </a:lnTo>
                  <a:lnTo>
                    <a:pt x="96" y="412"/>
                  </a:lnTo>
                  <a:lnTo>
                    <a:pt x="96" y="412"/>
                  </a:lnTo>
                  <a:lnTo>
                    <a:pt x="98" y="424"/>
                  </a:lnTo>
                  <a:lnTo>
                    <a:pt x="98" y="436"/>
                  </a:lnTo>
                  <a:lnTo>
                    <a:pt x="98" y="436"/>
                  </a:lnTo>
                  <a:close/>
                  <a:moveTo>
                    <a:pt x="94" y="334"/>
                  </a:moveTo>
                  <a:lnTo>
                    <a:pt x="94" y="334"/>
                  </a:lnTo>
                  <a:lnTo>
                    <a:pt x="92" y="340"/>
                  </a:lnTo>
                  <a:lnTo>
                    <a:pt x="92" y="340"/>
                  </a:lnTo>
                  <a:lnTo>
                    <a:pt x="86" y="344"/>
                  </a:lnTo>
                  <a:lnTo>
                    <a:pt x="86" y="344"/>
                  </a:lnTo>
                  <a:lnTo>
                    <a:pt x="74" y="346"/>
                  </a:lnTo>
                  <a:lnTo>
                    <a:pt x="74" y="346"/>
                  </a:lnTo>
                  <a:lnTo>
                    <a:pt x="56" y="346"/>
                  </a:lnTo>
                  <a:lnTo>
                    <a:pt x="56" y="346"/>
                  </a:lnTo>
                  <a:lnTo>
                    <a:pt x="38" y="344"/>
                  </a:lnTo>
                  <a:lnTo>
                    <a:pt x="38" y="344"/>
                  </a:lnTo>
                  <a:lnTo>
                    <a:pt x="26" y="340"/>
                  </a:lnTo>
                  <a:lnTo>
                    <a:pt x="26" y="340"/>
                  </a:lnTo>
                  <a:lnTo>
                    <a:pt x="20" y="334"/>
                  </a:lnTo>
                  <a:lnTo>
                    <a:pt x="20" y="334"/>
                  </a:lnTo>
                  <a:lnTo>
                    <a:pt x="18" y="328"/>
                  </a:lnTo>
                  <a:lnTo>
                    <a:pt x="34" y="14"/>
                  </a:lnTo>
                  <a:lnTo>
                    <a:pt x="34" y="14"/>
                  </a:lnTo>
                  <a:lnTo>
                    <a:pt x="36" y="6"/>
                  </a:lnTo>
                  <a:lnTo>
                    <a:pt x="36" y="6"/>
                  </a:lnTo>
                  <a:lnTo>
                    <a:pt x="40" y="4"/>
                  </a:lnTo>
                  <a:lnTo>
                    <a:pt x="44" y="2"/>
                  </a:lnTo>
                  <a:lnTo>
                    <a:pt x="44" y="2"/>
                  </a:lnTo>
                  <a:lnTo>
                    <a:pt x="60" y="0"/>
                  </a:lnTo>
                  <a:lnTo>
                    <a:pt x="60" y="0"/>
                  </a:lnTo>
                  <a:lnTo>
                    <a:pt x="82" y="0"/>
                  </a:lnTo>
                  <a:lnTo>
                    <a:pt x="82" y="0"/>
                  </a:lnTo>
                  <a:lnTo>
                    <a:pt x="106" y="4"/>
                  </a:lnTo>
                  <a:lnTo>
                    <a:pt x="106" y="4"/>
                  </a:lnTo>
                  <a:lnTo>
                    <a:pt x="120" y="8"/>
                  </a:lnTo>
                  <a:lnTo>
                    <a:pt x="120" y="8"/>
                  </a:lnTo>
                  <a:lnTo>
                    <a:pt x="124" y="10"/>
                  </a:lnTo>
                  <a:lnTo>
                    <a:pt x="126" y="14"/>
                  </a:lnTo>
                  <a:lnTo>
                    <a:pt x="126" y="14"/>
                  </a:lnTo>
                  <a:lnTo>
                    <a:pt x="128" y="18"/>
                  </a:lnTo>
                  <a:lnTo>
                    <a:pt x="128" y="22"/>
                  </a:lnTo>
                  <a:lnTo>
                    <a:pt x="94" y="33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Rectangle 12"/>
          <p:cNvSpPr/>
          <p:nvPr/>
        </p:nvSpPr>
        <p:spPr>
          <a:xfrm>
            <a:off x="1567684" y="3225497"/>
            <a:ext cx="1606337" cy="400110"/>
          </a:xfrm>
          <a:prstGeom prst="rect">
            <a:avLst/>
          </a:prstGeom>
        </p:spPr>
        <p:txBody>
          <a:bodyPr wrap="none">
            <a:spAutoFit/>
          </a:bodyPr>
          <a:lstStyle/>
          <a:p>
            <a:pPr lvl="0"/>
            <a:r>
              <a:rPr lang="en-US" sz="2000" dirty="0"/>
              <a:t>Authorization</a:t>
            </a:r>
          </a:p>
        </p:txBody>
      </p:sp>
      <p:sp>
        <p:nvSpPr>
          <p:cNvPr id="14" name="Rectangle 13"/>
          <p:cNvSpPr/>
          <p:nvPr/>
        </p:nvSpPr>
        <p:spPr>
          <a:xfrm>
            <a:off x="7151852" y="3226892"/>
            <a:ext cx="1532920" cy="461665"/>
          </a:xfrm>
          <a:prstGeom prst="rect">
            <a:avLst/>
          </a:prstGeom>
        </p:spPr>
        <p:txBody>
          <a:bodyPr wrap="none">
            <a:spAutoFit/>
          </a:bodyPr>
          <a:lstStyle/>
          <a:p>
            <a:pPr lvl="0"/>
            <a:r>
              <a:rPr lang="en-US" sz="2400" dirty="0"/>
              <a:t>Encryption</a:t>
            </a:r>
          </a:p>
        </p:txBody>
      </p:sp>
      <p:sp>
        <p:nvSpPr>
          <p:cNvPr id="15" name="Rectangle 14"/>
          <p:cNvSpPr/>
          <p:nvPr/>
        </p:nvSpPr>
        <p:spPr>
          <a:xfrm>
            <a:off x="1967538" y="3849196"/>
            <a:ext cx="806631" cy="461665"/>
          </a:xfrm>
          <a:prstGeom prst="rect">
            <a:avLst/>
          </a:prstGeom>
        </p:spPr>
        <p:txBody>
          <a:bodyPr wrap="none">
            <a:spAutoFit/>
          </a:bodyPr>
          <a:lstStyle/>
          <a:p>
            <a:r>
              <a:rPr lang="en-US" sz="2400" dirty="0"/>
              <a:t>Hash</a:t>
            </a:r>
          </a:p>
        </p:txBody>
      </p:sp>
      <p:sp>
        <p:nvSpPr>
          <p:cNvPr id="16" name="Rectangle 15"/>
          <p:cNvSpPr/>
          <p:nvPr/>
        </p:nvSpPr>
        <p:spPr>
          <a:xfrm>
            <a:off x="1234525" y="4720177"/>
            <a:ext cx="1320683" cy="400110"/>
          </a:xfrm>
          <a:prstGeom prst="rect">
            <a:avLst/>
          </a:prstGeom>
        </p:spPr>
        <p:txBody>
          <a:bodyPr wrap="none">
            <a:spAutoFit/>
          </a:bodyPr>
          <a:lstStyle/>
          <a:p>
            <a:pPr lvl="0"/>
            <a:r>
              <a:rPr lang="en-US" sz="2000" dirty="0"/>
              <a:t>Availability</a:t>
            </a:r>
          </a:p>
        </p:txBody>
      </p:sp>
      <p:sp>
        <p:nvSpPr>
          <p:cNvPr id="17" name="Rectangle 16"/>
          <p:cNvSpPr/>
          <p:nvPr/>
        </p:nvSpPr>
        <p:spPr>
          <a:xfrm>
            <a:off x="9094302" y="5181842"/>
            <a:ext cx="1235403" cy="369332"/>
          </a:xfrm>
          <a:prstGeom prst="rect">
            <a:avLst/>
          </a:prstGeom>
        </p:spPr>
        <p:txBody>
          <a:bodyPr wrap="none">
            <a:spAutoFit/>
          </a:bodyPr>
          <a:lstStyle/>
          <a:p>
            <a:pPr lvl="0"/>
            <a:r>
              <a:rPr lang="en-US" dirty="0"/>
              <a:t>Accounting</a:t>
            </a:r>
          </a:p>
        </p:txBody>
      </p:sp>
      <p:sp>
        <p:nvSpPr>
          <p:cNvPr id="18" name="Rectangle 17"/>
          <p:cNvSpPr/>
          <p:nvPr/>
        </p:nvSpPr>
        <p:spPr>
          <a:xfrm>
            <a:off x="7460870" y="4720177"/>
            <a:ext cx="1156727" cy="461665"/>
          </a:xfrm>
          <a:prstGeom prst="rect">
            <a:avLst/>
          </a:prstGeom>
        </p:spPr>
        <p:txBody>
          <a:bodyPr wrap="none">
            <a:spAutoFit/>
          </a:bodyPr>
          <a:lstStyle/>
          <a:p>
            <a:pPr lvl="0"/>
            <a:r>
              <a:rPr lang="en-US" sz="2400" dirty="0"/>
              <a:t>Firewall</a:t>
            </a:r>
          </a:p>
        </p:txBody>
      </p:sp>
      <p:sp>
        <p:nvSpPr>
          <p:cNvPr id="19" name="Rectangle 18"/>
          <p:cNvSpPr/>
          <p:nvPr/>
        </p:nvSpPr>
        <p:spPr>
          <a:xfrm>
            <a:off x="9687556" y="3305298"/>
            <a:ext cx="1064394" cy="400110"/>
          </a:xfrm>
          <a:prstGeom prst="rect">
            <a:avLst/>
          </a:prstGeom>
        </p:spPr>
        <p:txBody>
          <a:bodyPr wrap="none">
            <a:spAutoFit/>
          </a:bodyPr>
          <a:lstStyle/>
          <a:p>
            <a:pPr lvl="0"/>
            <a:r>
              <a:rPr lang="en-US" sz="2000" dirty="0"/>
              <a:t>Integrity</a:t>
            </a:r>
          </a:p>
        </p:txBody>
      </p:sp>
      <p:sp>
        <p:nvSpPr>
          <p:cNvPr id="20" name="Rectangle 19"/>
          <p:cNvSpPr/>
          <p:nvPr/>
        </p:nvSpPr>
        <p:spPr>
          <a:xfrm>
            <a:off x="8413187" y="2602664"/>
            <a:ext cx="2226956" cy="461665"/>
          </a:xfrm>
          <a:prstGeom prst="rect">
            <a:avLst/>
          </a:prstGeom>
        </p:spPr>
        <p:txBody>
          <a:bodyPr wrap="none">
            <a:spAutoFit/>
          </a:bodyPr>
          <a:lstStyle/>
          <a:p>
            <a:pPr lvl="0"/>
            <a:r>
              <a:rPr lang="en-US" sz="2400" dirty="0"/>
              <a:t>Physical security</a:t>
            </a:r>
          </a:p>
        </p:txBody>
      </p:sp>
      <p:sp>
        <p:nvSpPr>
          <p:cNvPr id="21" name="Rectangle 20"/>
          <p:cNvSpPr/>
          <p:nvPr/>
        </p:nvSpPr>
        <p:spPr>
          <a:xfrm>
            <a:off x="1772336" y="5300079"/>
            <a:ext cx="2043829" cy="461665"/>
          </a:xfrm>
          <a:prstGeom prst="rect">
            <a:avLst/>
          </a:prstGeom>
        </p:spPr>
        <p:txBody>
          <a:bodyPr wrap="none">
            <a:spAutoFit/>
          </a:bodyPr>
          <a:lstStyle/>
          <a:p>
            <a:pPr lvl="0"/>
            <a:r>
              <a:rPr lang="en-US" sz="2400" dirty="0"/>
              <a:t>Authentication</a:t>
            </a:r>
          </a:p>
        </p:txBody>
      </p:sp>
      <p:sp>
        <p:nvSpPr>
          <p:cNvPr id="22" name="Rectangle 21"/>
          <p:cNvSpPr/>
          <p:nvPr/>
        </p:nvSpPr>
        <p:spPr>
          <a:xfrm>
            <a:off x="2528633" y="2023302"/>
            <a:ext cx="1988814" cy="369332"/>
          </a:xfrm>
          <a:prstGeom prst="rect">
            <a:avLst/>
          </a:prstGeom>
        </p:spPr>
        <p:txBody>
          <a:bodyPr wrap="none">
            <a:spAutoFit/>
          </a:bodyPr>
          <a:lstStyle/>
          <a:p>
            <a:pPr lvl="0"/>
            <a:r>
              <a:rPr lang="en-US" dirty="0"/>
              <a:t>Business continuity</a:t>
            </a:r>
          </a:p>
        </p:txBody>
      </p:sp>
      <p:sp>
        <p:nvSpPr>
          <p:cNvPr id="23" name="Rectangle 22"/>
          <p:cNvSpPr/>
          <p:nvPr/>
        </p:nvSpPr>
        <p:spPr>
          <a:xfrm>
            <a:off x="3861496" y="2433387"/>
            <a:ext cx="1711687" cy="400110"/>
          </a:xfrm>
          <a:prstGeom prst="rect">
            <a:avLst/>
          </a:prstGeom>
        </p:spPr>
        <p:txBody>
          <a:bodyPr wrap="none">
            <a:spAutoFit/>
          </a:bodyPr>
          <a:lstStyle/>
          <a:p>
            <a:pPr lvl="0"/>
            <a:r>
              <a:rPr lang="en-US" sz="2000" dirty="0"/>
              <a:t>Confidentiality</a:t>
            </a:r>
          </a:p>
        </p:txBody>
      </p:sp>
      <p:sp>
        <p:nvSpPr>
          <p:cNvPr id="24" name="Rectangle 23"/>
          <p:cNvSpPr/>
          <p:nvPr/>
        </p:nvSpPr>
        <p:spPr>
          <a:xfrm>
            <a:off x="8874378" y="4578077"/>
            <a:ext cx="2117759" cy="400110"/>
          </a:xfrm>
          <a:prstGeom prst="rect">
            <a:avLst/>
          </a:prstGeom>
        </p:spPr>
        <p:txBody>
          <a:bodyPr wrap="none">
            <a:spAutoFit/>
          </a:bodyPr>
          <a:lstStyle/>
          <a:p>
            <a:pPr lvl="0"/>
            <a:r>
              <a:rPr lang="en-US" sz="2000" dirty="0"/>
              <a:t>Demilitarized zone</a:t>
            </a:r>
          </a:p>
        </p:txBody>
      </p:sp>
      <p:sp>
        <p:nvSpPr>
          <p:cNvPr id="25" name="Rectangle 24"/>
          <p:cNvSpPr/>
          <p:nvPr/>
        </p:nvSpPr>
        <p:spPr>
          <a:xfrm>
            <a:off x="3397319" y="3791920"/>
            <a:ext cx="1911742" cy="400110"/>
          </a:xfrm>
          <a:prstGeom prst="rect">
            <a:avLst/>
          </a:prstGeom>
        </p:spPr>
        <p:txBody>
          <a:bodyPr wrap="none">
            <a:spAutoFit/>
          </a:bodyPr>
          <a:lstStyle/>
          <a:p>
            <a:pPr lvl="0"/>
            <a:r>
              <a:rPr lang="en-US" sz="2000" dirty="0"/>
              <a:t>Non-repudiation</a:t>
            </a:r>
          </a:p>
        </p:txBody>
      </p:sp>
      <p:sp>
        <p:nvSpPr>
          <p:cNvPr id="26" name="Rectangle 25"/>
          <p:cNvSpPr/>
          <p:nvPr/>
        </p:nvSpPr>
        <p:spPr>
          <a:xfrm>
            <a:off x="2932598" y="4506540"/>
            <a:ext cx="1773242" cy="369332"/>
          </a:xfrm>
          <a:prstGeom prst="rect">
            <a:avLst/>
          </a:prstGeom>
        </p:spPr>
        <p:txBody>
          <a:bodyPr wrap="none">
            <a:spAutoFit/>
          </a:bodyPr>
          <a:lstStyle/>
          <a:p>
            <a:pPr lvl="0"/>
            <a:r>
              <a:rPr lang="en-US" dirty="0"/>
              <a:t>Security baseline</a:t>
            </a:r>
          </a:p>
        </p:txBody>
      </p:sp>
      <p:sp>
        <p:nvSpPr>
          <p:cNvPr id="27" name="Rectangle 26"/>
          <p:cNvSpPr/>
          <p:nvPr/>
        </p:nvSpPr>
        <p:spPr>
          <a:xfrm>
            <a:off x="6452890" y="2522361"/>
            <a:ext cx="1678473" cy="400110"/>
          </a:xfrm>
          <a:prstGeom prst="rect">
            <a:avLst/>
          </a:prstGeom>
        </p:spPr>
        <p:txBody>
          <a:bodyPr wrap="none">
            <a:spAutoFit/>
          </a:bodyPr>
          <a:lstStyle/>
          <a:p>
            <a:pPr lvl="0"/>
            <a:r>
              <a:rPr lang="en-US" sz="2000" dirty="0"/>
              <a:t>Least privilege</a:t>
            </a:r>
          </a:p>
        </p:txBody>
      </p:sp>
      <p:sp>
        <p:nvSpPr>
          <p:cNvPr id="28" name="Rectangle 27"/>
          <p:cNvSpPr/>
          <p:nvPr/>
        </p:nvSpPr>
        <p:spPr>
          <a:xfrm>
            <a:off x="4259392" y="5441388"/>
            <a:ext cx="1190069" cy="400110"/>
          </a:xfrm>
          <a:prstGeom prst="rect">
            <a:avLst/>
          </a:prstGeom>
        </p:spPr>
        <p:txBody>
          <a:bodyPr wrap="none">
            <a:spAutoFit/>
          </a:bodyPr>
          <a:lstStyle/>
          <a:p>
            <a:pPr lvl="0"/>
            <a:r>
              <a:rPr lang="en-US" sz="2000" dirty="0"/>
              <a:t>Discovery</a:t>
            </a:r>
          </a:p>
        </p:txBody>
      </p:sp>
      <p:sp>
        <p:nvSpPr>
          <p:cNvPr id="29" name="Rectangle 28"/>
          <p:cNvSpPr/>
          <p:nvPr/>
        </p:nvSpPr>
        <p:spPr>
          <a:xfrm>
            <a:off x="3292332" y="2912079"/>
            <a:ext cx="1934119" cy="461665"/>
          </a:xfrm>
          <a:prstGeom prst="rect">
            <a:avLst/>
          </a:prstGeom>
        </p:spPr>
        <p:txBody>
          <a:bodyPr wrap="none">
            <a:spAutoFit/>
          </a:bodyPr>
          <a:lstStyle/>
          <a:p>
            <a:pPr lvl="0"/>
            <a:r>
              <a:rPr lang="en-US" sz="2400" dirty="0"/>
              <a:t>Need to know</a:t>
            </a:r>
          </a:p>
        </p:txBody>
      </p:sp>
      <p:sp>
        <p:nvSpPr>
          <p:cNvPr id="30" name="Rectangle 29"/>
          <p:cNvSpPr/>
          <p:nvPr/>
        </p:nvSpPr>
        <p:spPr>
          <a:xfrm>
            <a:off x="7420798" y="3873227"/>
            <a:ext cx="2044470" cy="400110"/>
          </a:xfrm>
          <a:prstGeom prst="rect">
            <a:avLst/>
          </a:prstGeom>
        </p:spPr>
        <p:txBody>
          <a:bodyPr wrap="none">
            <a:spAutoFit/>
          </a:bodyPr>
          <a:lstStyle/>
          <a:p>
            <a:pPr lvl="0"/>
            <a:r>
              <a:rPr lang="en-US" sz="2000" dirty="0"/>
              <a:t>Risk management</a:t>
            </a:r>
          </a:p>
        </p:txBody>
      </p:sp>
      <p:sp>
        <p:nvSpPr>
          <p:cNvPr id="31" name="Rectangle 30"/>
          <p:cNvSpPr/>
          <p:nvPr/>
        </p:nvSpPr>
        <p:spPr>
          <a:xfrm>
            <a:off x="6877603" y="5456192"/>
            <a:ext cx="1472391" cy="400110"/>
          </a:xfrm>
          <a:prstGeom prst="rect">
            <a:avLst/>
          </a:prstGeom>
        </p:spPr>
        <p:txBody>
          <a:bodyPr wrap="none">
            <a:spAutoFit/>
          </a:bodyPr>
          <a:lstStyle/>
          <a:p>
            <a:pPr lvl="0"/>
            <a:r>
              <a:rPr lang="en-US" sz="2000" dirty="0"/>
              <a:t>Footprinting</a:t>
            </a:r>
          </a:p>
        </p:txBody>
      </p:sp>
      <p:sp>
        <p:nvSpPr>
          <p:cNvPr id="32" name="Rectangle 31"/>
          <p:cNvSpPr/>
          <p:nvPr/>
        </p:nvSpPr>
        <p:spPr>
          <a:xfrm>
            <a:off x="4917721" y="1771931"/>
            <a:ext cx="2397772" cy="461665"/>
          </a:xfrm>
          <a:prstGeom prst="rect">
            <a:avLst/>
          </a:prstGeom>
        </p:spPr>
        <p:txBody>
          <a:bodyPr wrap="none">
            <a:spAutoFit/>
          </a:bodyPr>
          <a:lstStyle/>
          <a:p>
            <a:pPr lvl="0"/>
            <a:r>
              <a:rPr lang="en-US" sz="2400" dirty="0"/>
              <a:t>Countermeasures</a:t>
            </a:r>
          </a:p>
        </p:txBody>
      </p:sp>
      <p:sp>
        <p:nvSpPr>
          <p:cNvPr id="33" name="Rectangle 32"/>
          <p:cNvSpPr/>
          <p:nvPr/>
        </p:nvSpPr>
        <p:spPr>
          <a:xfrm>
            <a:off x="1924736" y="2617284"/>
            <a:ext cx="1287532" cy="369332"/>
          </a:xfrm>
          <a:prstGeom prst="rect">
            <a:avLst/>
          </a:prstGeom>
        </p:spPr>
        <p:txBody>
          <a:bodyPr wrap="none">
            <a:spAutoFit/>
          </a:bodyPr>
          <a:lstStyle/>
          <a:p>
            <a:pPr lvl="0"/>
            <a:r>
              <a:rPr lang="en-US" dirty="0"/>
              <a:t>Compliance</a:t>
            </a:r>
          </a:p>
        </p:txBody>
      </p:sp>
      <p:sp>
        <p:nvSpPr>
          <p:cNvPr id="34" name="Rectangle 33"/>
          <p:cNvSpPr/>
          <p:nvPr/>
        </p:nvSpPr>
        <p:spPr>
          <a:xfrm>
            <a:off x="7715767" y="2022433"/>
            <a:ext cx="1802801" cy="369332"/>
          </a:xfrm>
          <a:prstGeom prst="rect">
            <a:avLst/>
          </a:prstGeom>
        </p:spPr>
        <p:txBody>
          <a:bodyPr wrap="none">
            <a:spAutoFit/>
          </a:bodyPr>
          <a:lstStyle/>
          <a:p>
            <a:pPr lvl="0"/>
            <a:r>
              <a:rPr lang="en-US" dirty="0"/>
              <a:t>Disaster recovery</a:t>
            </a:r>
          </a:p>
        </p:txBody>
      </p:sp>
      <p:sp>
        <p:nvSpPr>
          <p:cNvPr id="35" name="Rectangle 34"/>
          <p:cNvSpPr/>
          <p:nvPr/>
        </p:nvSpPr>
        <p:spPr>
          <a:xfrm>
            <a:off x="8992689" y="5754829"/>
            <a:ext cx="1856277" cy="369332"/>
          </a:xfrm>
          <a:prstGeom prst="rect">
            <a:avLst/>
          </a:prstGeom>
        </p:spPr>
        <p:txBody>
          <a:bodyPr wrap="none">
            <a:spAutoFit/>
          </a:bodyPr>
          <a:lstStyle/>
          <a:p>
            <a:pPr lvl="0"/>
            <a:r>
              <a:rPr lang="en-US" dirty="0"/>
              <a:t>System hardening</a:t>
            </a:r>
          </a:p>
        </p:txBody>
      </p:sp>
      <p:sp>
        <p:nvSpPr>
          <p:cNvPr id="36" name="Rectangle 35"/>
          <p:cNvSpPr/>
          <p:nvPr/>
        </p:nvSpPr>
        <p:spPr>
          <a:xfrm>
            <a:off x="1374692" y="5841498"/>
            <a:ext cx="1180516" cy="369332"/>
          </a:xfrm>
          <a:prstGeom prst="rect">
            <a:avLst/>
          </a:prstGeom>
        </p:spPr>
        <p:txBody>
          <a:bodyPr wrap="none">
            <a:spAutoFit/>
          </a:bodyPr>
          <a:lstStyle/>
          <a:p>
            <a:pPr lvl="0"/>
            <a:r>
              <a:rPr lang="en-US" dirty="0"/>
              <a:t>Biometrics</a:t>
            </a:r>
          </a:p>
        </p:txBody>
      </p:sp>
    </p:spTree>
    <p:extLst>
      <p:ext uri="{BB962C8B-B14F-4D97-AF65-F5344CB8AC3E}">
        <p14:creationId xmlns:p14="http://schemas.microsoft.com/office/powerpoint/2010/main" val="170312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2920F5-E2F5-53BB-8237-6AA6D2CC4A69}"/>
              </a:ext>
            </a:extLst>
          </p:cNvPr>
          <p:cNvSpPr>
            <a:spLocks noGrp="1"/>
          </p:cNvSpPr>
          <p:nvPr>
            <p:ph type="title"/>
          </p:nvPr>
        </p:nvSpPr>
        <p:spPr>
          <a:xfrm>
            <a:off x="1527755" y="791317"/>
            <a:ext cx="10571998" cy="970450"/>
          </a:xfrm>
        </p:spPr>
        <p:txBody>
          <a:bodyPr anchor="ctr">
            <a:normAutofit/>
          </a:bodyPr>
          <a:lstStyle/>
          <a:p>
            <a:r>
              <a:rPr lang="en-US" dirty="0"/>
              <a:t>Cybersecurity Warfare Domain</a:t>
            </a:r>
          </a:p>
        </p:txBody>
      </p:sp>
      <p:pic>
        <p:nvPicPr>
          <p:cNvPr id="6" name="Picture 5" descr="A poster of military ships and a computer">
            <a:extLst>
              <a:ext uri="{FF2B5EF4-FFF2-40B4-BE49-F238E27FC236}">
                <a16:creationId xmlns:a16="http://schemas.microsoft.com/office/drawing/2014/main" id="{D9DAF505-B8E4-CE3C-10DD-0EA5BD6AE2C2}"/>
              </a:ext>
            </a:extLst>
          </p:cNvPr>
          <p:cNvPicPr>
            <a:picLocks noChangeAspect="1"/>
          </p:cNvPicPr>
          <p:nvPr/>
        </p:nvPicPr>
        <p:blipFill rotWithShape="1">
          <a:blip r:embed="rId3"/>
          <a:srcRect l="-1" t="1921" r="-1" b="1"/>
          <a:stretch/>
        </p:blipFill>
        <p:spPr>
          <a:xfrm>
            <a:off x="1448735" y="353331"/>
            <a:ext cx="9194728" cy="5901954"/>
          </a:xfrm>
          <a:prstGeom prst="rect">
            <a:avLst/>
          </a:prstGeom>
          <a:noFill/>
        </p:spPr>
      </p:pic>
    </p:spTree>
    <p:extLst>
      <p:ext uri="{BB962C8B-B14F-4D97-AF65-F5344CB8AC3E}">
        <p14:creationId xmlns:p14="http://schemas.microsoft.com/office/powerpoint/2010/main" val="78382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3 DEPI Presentation Tempalate.pptx" id="{C6669CE0-87B0-4B45-940E-9E6FE9772979}" vid="{D3E652C5-7CAF-41FB-BD56-A285DF75D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CS_Basics_S (1)</Template>
  <TotalTime>245</TotalTime>
  <Words>3973</Words>
  <Application>Microsoft Office PowerPoint</Application>
  <PresentationFormat>Widescreen</PresentationFormat>
  <Paragraphs>673</Paragraphs>
  <Slides>55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helveticaregular</vt:lpstr>
      <vt:lpstr>Stencil</vt:lpstr>
      <vt:lpstr>Times New Roman</vt:lpstr>
      <vt:lpstr>Wingdings 2</vt:lpstr>
      <vt:lpstr>Office Theme</vt:lpstr>
      <vt:lpstr>Cybersecurity Foundations</vt:lpstr>
      <vt:lpstr>PowerPoint Presentation</vt:lpstr>
      <vt:lpstr>PowerPoint Presentation</vt:lpstr>
      <vt:lpstr>PowerPoint Presentation</vt:lpstr>
      <vt:lpstr>PowerPoint Presentation</vt:lpstr>
      <vt:lpstr>Module 2: Network Discovery</vt:lpstr>
      <vt:lpstr>Discussion</vt:lpstr>
      <vt:lpstr>What is security?</vt:lpstr>
      <vt:lpstr>Cybersecurity Warfare Domain</vt:lpstr>
      <vt:lpstr>CIA TRIAD</vt:lpstr>
      <vt:lpstr>CIA VS DAD TRIADS</vt:lpstr>
      <vt:lpstr>Extension of the CIA triad</vt:lpstr>
      <vt:lpstr>Discussion</vt:lpstr>
      <vt:lpstr>Security baselining</vt:lpstr>
      <vt:lpstr>Discussion</vt:lpstr>
      <vt:lpstr>Security concerns: External humans</vt:lpstr>
      <vt:lpstr>Security concerns: Internal humans</vt:lpstr>
      <vt:lpstr>Internal administrative controls</vt:lpstr>
      <vt:lpstr>Types of threats</vt:lpstr>
      <vt:lpstr>Discussion</vt:lpstr>
      <vt:lpstr>Security controls</vt:lpstr>
      <vt:lpstr>Discussion</vt:lpstr>
      <vt:lpstr>Compensating security controls</vt:lpstr>
      <vt:lpstr>What is hacking?</vt:lpstr>
      <vt:lpstr>Discussion</vt:lpstr>
      <vt:lpstr>Risk management</vt:lpstr>
      <vt:lpstr>Quantitative vs. qualitative risk analysis</vt:lpstr>
      <vt:lpstr>Data in motion vs. data at rest</vt:lpstr>
      <vt:lpstr>Poll</vt:lpstr>
      <vt:lpstr>Networking review</vt:lpstr>
      <vt:lpstr>OSI model</vt:lpstr>
      <vt:lpstr>TCP/IP model</vt:lpstr>
      <vt:lpstr>Security controls at different layers</vt:lpstr>
      <vt:lpstr>Network devices</vt:lpstr>
      <vt:lpstr>Compromised access</vt:lpstr>
      <vt:lpstr>Discovery, footprinting, and scanning</vt:lpstr>
      <vt:lpstr>Discussion</vt:lpstr>
      <vt:lpstr>Discovery tools</vt:lpstr>
      <vt:lpstr>Internet Control Message Protocol</vt:lpstr>
      <vt:lpstr>ICMP example: ping and traceroute</vt:lpstr>
      <vt:lpstr>ICMP example: Identifying an IP address owner</vt:lpstr>
      <vt:lpstr>Nmap, Zenmap, and SuperScan</vt:lpstr>
      <vt:lpstr>Protocol analyzers</vt:lpstr>
      <vt:lpstr>Simple Network Management Protocol</vt:lpstr>
      <vt:lpstr>Nessus/Retina</vt:lpstr>
      <vt:lpstr>Common Vulnerabilities and Exposures</vt:lpstr>
      <vt:lpstr>Security policies</vt:lpstr>
      <vt:lpstr>Reflection</vt:lpstr>
      <vt:lpstr>Vulnerabilities</vt:lpstr>
      <vt:lpstr>Module Review</vt:lpstr>
      <vt:lpstr>Module Review</vt:lpstr>
      <vt:lpstr>Module Review</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 Abdelrahman</dc:creator>
  <cp:lastModifiedBy>ahmed170159@feng.bu.edu.eg</cp:lastModifiedBy>
  <cp:revision>3</cp:revision>
  <dcterms:created xsi:type="dcterms:W3CDTF">2024-04-26T23:45:13Z</dcterms:created>
  <dcterms:modified xsi:type="dcterms:W3CDTF">2024-06-21T04:13:36Z</dcterms:modified>
</cp:coreProperties>
</file>