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31" r:id="rId2"/>
    <p:sldId id="256" r:id="rId3"/>
    <p:sldId id="306" r:id="rId4"/>
    <p:sldId id="279" r:id="rId5"/>
    <p:sldId id="280" r:id="rId6"/>
    <p:sldId id="281" r:id="rId7"/>
    <p:sldId id="282" r:id="rId8"/>
    <p:sldId id="284" r:id="rId9"/>
    <p:sldId id="302" r:id="rId10"/>
    <p:sldId id="301" r:id="rId11"/>
    <p:sldId id="305"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278" r:id="rId48"/>
    <p:sldId id="275" r:id="rId49"/>
    <p:sldId id="274" r:id="rId50"/>
    <p:sldId id="276" r:id="rId51"/>
    <p:sldId id="277" r:id="rId52"/>
    <p:sldId id="326" r:id="rId53"/>
    <p:sldId id="327" r:id="rId54"/>
    <p:sldId id="328" r:id="rId55"/>
    <p:sldId id="329" r:id="rId56"/>
    <p:sldId id="33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CA6CA-0D13-4D08-B580-C334B4AC8FAE}" v="20" dt="2024-04-27T04:25:08.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0"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tafa Abdelrahman" userId="d22b29dc-e85e-4b67-b030-a5b3d2d2dcce" providerId="ADAL" clId="{172CA6CA-0D13-4D08-B580-C334B4AC8FAE}"/>
    <pc:docChg chg="undo custSel addSld delSld modSld sldOrd">
      <pc:chgData name="Moustafa Abdelrahman" userId="d22b29dc-e85e-4b67-b030-a5b3d2d2dcce" providerId="ADAL" clId="{172CA6CA-0D13-4D08-B580-C334B4AC8FAE}" dt="2024-04-27T04:25:14.469" v="217" actId="20577"/>
      <pc:docMkLst>
        <pc:docMk/>
      </pc:docMkLst>
      <pc:sldChg chg="del">
        <pc:chgData name="Moustafa Abdelrahman" userId="d22b29dc-e85e-4b67-b030-a5b3d2d2dcce" providerId="ADAL" clId="{172CA6CA-0D13-4D08-B580-C334B4AC8FAE}" dt="2024-04-27T02:44:34.547" v="0" actId="47"/>
        <pc:sldMkLst>
          <pc:docMk/>
          <pc:sldMk cId="3244494641" sldId="256"/>
        </pc:sldMkLst>
      </pc:sldChg>
      <pc:sldChg chg="delSp modSp add mod modClrScheme chgLayout">
        <pc:chgData name="Moustafa Abdelrahman" userId="d22b29dc-e85e-4b67-b030-a5b3d2d2dcce" providerId="ADAL" clId="{172CA6CA-0D13-4D08-B580-C334B4AC8FAE}" dt="2024-04-27T02:47:03.746" v="30" actId="478"/>
        <pc:sldMkLst>
          <pc:docMk/>
          <pc:sldMk cId="3537362842" sldId="256"/>
        </pc:sldMkLst>
        <pc:spChg chg="del mod ord">
          <ac:chgData name="Moustafa Abdelrahman" userId="d22b29dc-e85e-4b67-b030-a5b3d2d2dcce" providerId="ADAL" clId="{172CA6CA-0D13-4D08-B580-C334B4AC8FAE}" dt="2024-04-27T02:47:03.746" v="30" actId="478"/>
          <ac:spMkLst>
            <pc:docMk/>
            <pc:sldMk cId="3537362842" sldId="256"/>
            <ac:spMk id="4"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2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2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28"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30"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0"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1"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2"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3"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4"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8"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59"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7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7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7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78"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79"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0"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1"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2"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3"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4"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88"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0"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1"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2"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3"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4"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8"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99"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0"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1"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2"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3"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4"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5"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6"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7" creationId="{00000000-0000-0000-0000-000000000000}"/>
          </ac:spMkLst>
        </pc:spChg>
        <pc:spChg chg="mod">
          <ac:chgData name="Moustafa Abdelrahman" userId="d22b29dc-e85e-4b67-b030-a5b3d2d2dcce" providerId="ADAL" clId="{172CA6CA-0D13-4D08-B580-C334B4AC8FAE}" dt="2024-04-27T02:46:56.250" v="29" actId="1076"/>
          <ac:spMkLst>
            <pc:docMk/>
            <pc:sldMk cId="3537362842" sldId="256"/>
            <ac:spMk id="108" creationId="{00000000-0000-0000-0000-000000000000}"/>
          </ac:spMkLst>
        </pc:spChg>
        <pc:grpChg chg="mod">
          <ac:chgData name="Moustafa Abdelrahman" userId="d22b29dc-e85e-4b67-b030-a5b3d2d2dcce" providerId="ADAL" clId="{172CA6CA-0D13-4D08-B580-C334B4AC8FAE}" dt="2024-04-27T02:46:56.250" v="29" actId="1076"/>
          <ac:grpSpMkLst>
            <pc:docMk/>
            <pc:sldMk cId="3537362842" sldId="256"/>
            <ac:grpSpMk id="2" creationId="{00000000-0000-0000-0000-000000000000}"/>
          </ac:grpSpMkLst>
        </pc:grpChg>
        <pc:grpChg chg="mod">
          <ac:chgData name="Moustafa Abdelrahman" userId="d22b29dc-e85e-4b67-b030-a5b3d2d2dcce" providerId="ADAL" clId="{172CA6CA-0D13-4D08-B580-C334B4AC8FAE}" dt="2024-04-27T02:46:56.250" v="29" actId="1076"/>
          <ac:grpSpMkLst>
            <pc:docMk/>
            <pc:sldMk cId="3537362842" sldId="256"/>
            <ac:grpSpMk id="49" creationId="{00000000-0000-0000-0000-000000000000}"/>
          </ac:grpSpMkLst>
        </pc:grpChg>
        <pc:grpChg chg="mod">
          <ac:chgData name="Moustafa Abdelrahman" userId="d22b29dc-e85e-4b67-b030-a5b3d2d2dcce" providerId="ADAL" clId="{172CA6CA-0D13-4D08-B580-C334B4AC8FAE}" dt="2024-04-27T02:46:56.250" v="29" actId="1076"/>
          <ac:grpSpMkLst>
            <pc:docMk/>
            <pc:sldMk cId="3537362842" sldId="256"/>
            <ac:grpSpMk id="89" creationId="{00000000-0000-0000-0000-000000000000}"/>
          </ac:grpSpMkLst>
        </pc:grpChg>
      </pc:sldChg>
      <pc:sldChg chg="del">
        <pc:chgData name="Moustafa Abdelrahman" userId="d22b29dc-e85e-4b67-b030-a5b3d2d2dcce" providerId="ADAL" clId="{172CA6CA-0D13-4D08-B580-C334B4AC8FAE}" dt="2024-04-27T02:44:34.547" v="0" actId="47"/>
        <pc:sldMkLst>
          <pc:docMk/>
          <pc:sldMk cId="2406321794" sldId="257"/>
        </pc:sldMkLst>
      </pc:sldChg>
      <pc:sldChg chg="del">
        <pc:chgData name="Moustafa Abdelrahman" userId="d22b29dc-e85e-4b67-b030-a5b3d2d2dcce" providerId="ADAL" clId="{172CA6CA-0D13-4D08-B580-C334B4AC8FAE}" dt="2024-04-27T02:44:34.547" v="0" actId="47"/>
        <pc:sldMkLst>
          <pc:docMk/>
          <pc:sldMk cId="1703128600" sldId="258"/>
        </pc:sldMkLst>
      </pc:sldChg>
      <pc:sldChg chg="del">
        <pc:chgData name="Moustafa Abdelrahman" userId="d22b29dc-e85e-4b67-b030-a5b3d2d2dcce" providerId="ADAL" clId="{172CA6CA-0D13-4D08-B580-C334B4AC8FAE}" dt="2024-04-27T02:44:34.547" v="0" actId="47"/>
        <pc:sldMkLst>
          <pc:docMk/>
          <pc:sldMk cId="761776802" sldId="259"/>
        </pc:sldMkLst>
      </pc:sldChg>
      <pc:sldChg chg="del">
        <pc:chgData name="Moustafa Abdelrahman" userId="d22b29dc-e85e-4b67-b030-a5b3d2d2dcce" providerId="ADAL" clId="{172CA6CA-0D13-4D08-B580-C334B4AC8FAE}" dt="2024-04-27T02:44:34.547" v="0" actId="47"/>
        <pc:sldMkLst>
          <pc:docMk/>
          <pc:sldMk cId="3320028029" sldId="260"/>
        </pc:sldMkLst>
      </pc:sldChg>
      <pc:sldChg chg="del">
        <pc:chgData name="Moustafa Abdelrahman" userId="d22b29dc-e85e-4b67-b030-a5b3d2d2dcce" providerId="ADAL" clId="{172CA6CA-0D13-4D08-B580-C334B4AC8FAE}" dt="2024-04-27T02:44:34.547" v="0" actId="47"/>
        <pc:sldMkLst>
          <pc:docMk/>
          <pc:sldMk cId="918063590" sldId="261"/>
        </pc:sldMkLst>
      </pc:sldChg>
      <pc:sldChg chg="del">
        <pc:chgData name="Moustafa Abdelrahman" userId="d22b29dc-e85e-4b67-b030-a5b3d2d2dcce" providerId="ADAL" clId="{172CA6CA-0D13-4D08-B580-C334B4AC8FAE}" dt="2024-04-27T02:44:34.547" v="0" actId="47"/>
        <pc:sldMkLst>
          <pc:docMk/>
          <pc:sldMk cId="813370042" sldId="262"/>
        </pc:sldMkLst>
      </pc:sldChg>
      <pc:sldChg chg="del">
        <pc:chgData name="Moustafa Abdelrahman" userId="d22b29dc-e85e-4b67-b030-a5b3d2d2dcce" providerId="ADAL" clId="{172CA6CA-0D13-4D08-B580-C334B4AC8FAE}" dt="2024-04-27T02:44:34.547" v="0" actId="47"/>
        <pc:sldMkLst>
          <pc:docMk/>
          <pc:sldMk cId="275409580" sldId="263"/>
        </pc:sldMkLst>
      </pc:sldChg>
      <pc:sldChg chg="del">
        <pc:chgData name="Moustafa Abdelrahman" userId="d22b29dc-e85e-4b67-b030-a5b3d2d2dcce" providerId="ADAL" clId="{172CA6CA-0D13-4D08-B580-C334B4AC8FAE}" dt="2024-04-27T02:44:34.547" v="0" actId="47"/>
        <pc:sldMkLst>
          <pc:docMk/>
          <pc:sldMk cId="1660133493" sldId="264"/>
        </pc:sldMkLst>
      </pc:sldChg>
      <pc:sldChg chg="del">
        <pc:chgData name="Moustafa Abdelrahman" userId="d22b29dc-e85e-4b67-b030-a5b3d2d2dcce" providerId="ADAL" clId="{172CA6CA-0D13-4D08-B580-C334B4AC8FAE}" dt="2024-04-27T02:44:34.547" v="0" actId="47"/>
        <pc:sldMkLst>
          <pc:docMk/>
          <pc:sldMk cId="3761092108" sldId="265"/>
        </pc:sldMkLst>
      </pc:sldChg>
      <pc:sldChg chg="del">
        <pc:chgData name="Moustafa Abdelrahman" userId="d22b29dc-e85e-4b67-b030-a5b3d2d2dcce" providerId="ADAL" clId="{172CA6CA-0D13-4D08-B580-C334B4AC8FAE}" dt="2024-04-27T02:44:34.547" v="0" actId="47"/>
        <pc:sldMkLst>
          <pc:docMk/>
          <pc:sldMk cId="3327377537" sldId="266"/>
        </pc:sldMkLst>
      </pc:sldChg>
      <pc:sldChg chg="del">
        <pc:chgData name="Moustafa Abdelrahman" userId="d22b29dc-e85e-4b67-b030-a5b3d2d2dcce" providerId="ADAL" clId="{172CA6CA-0D13-4D08-B580-C334B4AC8FAE}" dt="2024-04-27T02:44:34.547" v="0" actId="47"/>
        <pc:sldMkLst>
          <pc:docMk/>
          <pc:sldMk cId="3870761329" sldId="267"/>
        </pc:sldMkLst>
      </pc:sldChg>
      <pc:sldChg chg="del">
        <pc:chgData name="Moustafa Abdelrahman" userId="d22b29dc-e85e-4b67-b030-a5b3d2d2dcce" providerId="ADAL" clId="{172CA6CA-0D13-4D08-B580-C334B4AC8FAE}" dt="2024-04-27T02:44:34.547" v="0" actId="47"/>
        <pc:sldMkLst>
          <pc:docMk/>
          <pc:sldMk cId="1412498679" sldId="268"/>
        </pc:sldMkLst>
      </pc:sldChg>
      <pc:sldChg chg="del">
        <pc:chgData name="Moustafa Abdelrahman" userId="d22b29dc-e85e-4b67-b030-a5b3d2d2dcce" providerId="ADAL" clId="{172CA6CA-0D13-4D08-B580-C334B4AC8FAE}" dt="2024-04-27T02:44:34.547" v="0" actId="47"/>
        <pc:sldMkLst>
          <pc:docMk/>
          <pc:sldMk cId="3851861216" sldId="269"/>
        </pc:sldMkLst>
      </pc:sldChg>
      <pc:sldChg chg="del">
        <pc:chgData name="Moustafa Abdelrahman" userId="d22b29dc-e85e-4b67-b030-a5b3d2d2dcce" providerId="ADAL" clId="{172CA6CA-0D13-4D08-B580-C334B4AC8FAE}" dt="2024-04-27T02:44:34.547" v="0" actId="47"/>
        <pc:sldMkLst>
          <pc:docMk/>
          <pc:sldMk cId="1196717963" sldId="270"/>
        </pc:sldMkLst>
      </pc:sldChg>
      <pc:sldChg chg="del">
        <pc:chgData name="Moustafa Abdelrahman" userId="d22b29dc-e85e-4b67-b030-a5b3d2d2dcce" providerId="ADAL" clId="{172CA6CA-0D13-4D08-B580-C334B4AC8FAE}" dt="2024-04-27T02:44:34.547" v="0" actId="47"/>
        <pc:sldMkLst>
          <pc:docMk/>
          <pc:sldMk cId="543164356" sldId="271"/>
        </pc:sldMkLst>
      </pc:sldChg>
      <pc:sldChg chg="del">
        <pc:chgData name="Moustafa Abdelrahman" userId="d22b29dc-e85e-4b67-b030-a5b3d2d2dcce" providerId="ADAL" clId="{172CA6CA-0D13-4D08-B580-C334B4AC8FAE}" dt="2024-04-27T02:44:34.547" v="0" actId="47"/>
        <pc:sldMkLst>
          <pc:docMk/>
          <pc:sldMk cId="2812217800" sldId="272"/>
        </pc:sldMkLst>
      </pc:sldChg>
      <pc:sldChg chg="del">
        <pc:chgData name="Moustafa Abdelrahman" userId="d22b29dc-e85e-4b67-b030-a5b3d2d2dcce" providerId="ADAL" clId="{172CA6CA-0D13-4D08-B580-C334B4AC8FAE}" dt="2024-04-27T02:44:34.547" v="0" actId="47"/>
        <pc:sldMkLst>
          <pc:docMk/>
          <pc:sldMk cId="3639239721" sldId="273"/>
        </pc:sldMkLst>
      </pc:sldChg>
      <pc:sldChg chg="delSp modSp add mod modClrScheme chgLayout">
        <pc:chgData name="Moustafa Abdelrahman" userId="d22b29dc-e85e-4b67-b030-a5b3d2d2dcce" providerId="ADAL" clId="{172CA6CA-0D13-4D08-B580-C334B4AC8FAE}" dt="2024-04-27T02:59:58.866" v="162" actId="478"/>
        <pc:sldMkLst>
          <pc:docMk/>
          <pc:sldMk cId="444403606" sldId="274"/>
        </pc:sldMkLst>
        <pc:spChg chg="del mod ord">
          <ac:chgData name="Moustafa Abdelrahman" userId="d22b29dc-e85e-4b67-b030-a5b3d2d2dcce" providerId="ADAL" clId="{172CA6CA-0D13-4D08-B580-C334B4AC8FAE}" dt="2024-04-27T02:59:58.866" v="162" actId="478"/>
          <ac:spMkLst>
            <pc:docMk/>
            <pc:sldMk cId="444403606" sldId="274"/>
            <ac:spMk id="7" creationId="{00000000-0000-0000-0000-000000000000}"/>
          </ac:spMkLst>
        </pc:spChg>
        <pc:spChg chg="mod ord">
          <ac:chgData name="Moustafa Abdelrahman" userId="d22b29dc-e85e-4b67-b030-a5b3d2d2dcce" providerId="ADAL" clId="{172CA6CA-0D13-4D08-B580-C334B4AC8FAE}" dt="2024-04-27T02:59:53.302" v="160" actId="1076"/>
          <ac:spMkLst>
            <pc:docMk/>
            <pc:sldMk cId="444403606" sldId="274"/>
            <ac:spMk id="8" creationId="{00000000-0000-0000-0000-000000000000}"/>
          </ac:spMkLst>
        </pc:spChg>
        <pc:spChg chg="mod">
          <ac:chgData name="Moustafa Abdelrahman" userId="d22b29dc-e85e-4b67-b030-a5b3d2d2dcce" providerId="ADAL" clId="{172CA6CA-0D13-4D08-B580-C334B4AC8FAE}" dt="2024-04-27T02:59:56.974" v="161" actId="1076"/>
          <ac:spMkLst>
            <pc:docMk/>
            <pc:sldMk cId="444403606" sldId="274"/>
            <ac:spMk id="9" creationId="{00000000-0000-0000-0000-000000000000}"/>
          </ac:spMkLst>
        </pc:spChg>
      </pc:sldChg>
      <pc:sldChg chg="del">
        <pc:chgData name="Moustafa Abdelrahman" userId="d22b29dc-e85e-4b67-b030-a5b3d2d2dcce" providerId="ADAL" clId="{172CA6CA-0D13-4D08-B580-C334B4AC8FAE}" dt="2024-04-27T02:44:34.547" v="0" actId="47"/>
        <pc:sldMkLst>
          <pc:docMk/>
          <pc:sldMk cId="3769636544" sldId="274"/>
        </pc:sldMkLst>
      </pc:sldChg>
      <pc:sldChg chg="delSp modSp add mod modClrScheme chgLayout">
        <pc:chgData name="Moustafa Abdelrahman" userId="d22b29dc-e85e-4b67-b030-a5b3d2d2dcce" providerId="ADAL" clId="{172CA6CA-0D13-4D08-B580-C334B4AC8FAE}" dt="2024-04-27T02:59:47.059" v="159" actId="478"/>
        <pc:sldMkLst>
          <pc:docMk/>
          <pc:sldMk cId="2003357526" sldId="275"/>
        </pc:sldMkLst>
        <pc:spChg chg="del mod ord">
          <ac:chgData name="Moustafa Abdelrahman" userId="d22b29dc-e85e-4b67-b030-a5b3d2d2dcce" providerId="ADAL" clId="{172CA6CA-0D13-4D08-B580-C334B4AC8FAE}" dt="2024-04-27T02:59:47.059" v="159" actId="478"/>
          <ac:spMkLst>
            <pc:docMk/>
            <pc:sldMk cId="2003357526" sldId="275"/>
            <ac:spMk id="7" creationId="{00000000-0000-0000-0000-000000000000}"/>
          </ac:spMkLst>
        </pc:spChg>
        <pc:spChg chg="mod ord">
          <ac:chgData name="Moustafa Abdelrahman" userId="d22b29dc-e85e-4b67-b030-a5b3d2d2dcce" providerId="ADAL" clId="{172CA6CA-0D13-4D08-B580-C334B4AC8FAE}" dt="2024-04-27T02:59:44.949" v="158" actId="1076"/>
          <ac:spMkLst>
            <pc:docMk/>
            <pc:sldMk cId="2003357526" sldId="275"/>
            <ac:spMk id="8" creationId="{00000000-0000-0000-0000-000000000000}"/>
          </ac:spMkLst>
        </pc:spChg>
      </pc:sldChg>
      <pc:sldChg chg="del">
        <pc:chgData name="Moustafa Abdelrahman" userId="d22b29dc-e85e-4b67-b030-a5b3d2d2dcce" providerId="ADAL" clId="{172CA6CA-0D13-4D08-B580-C334B4AC8FAE}" dt="2024-04-27T02:44:34.547" v="0" actId="47"/>
        <pc:sldMkLst>
          <pc:docMk/>
          <pc:sldMk cId="2980529056" sldId="275"/>
        </pc:sldMkLst>
      </pc:sldChg>
      <pc:sldChg chg="del">
        <pc:chgData name="Moustafa Abdelrahman" userId="d22b29dc-e85e-4b67-b030-a5b3d2d2dcce" providerId="ADAL" clId="{172CA6CA-0D13-4D08-B580-C334B4AC8FAE}" dt="2024-04-27T02:44:34.547" v="0" actId="47"/>
        <pc:sldMkLst>
          <pc:docMk/>
          <pc:sldMk cId="2132362432" sldId="276"/>
        </pc:sldMkLst>
      </pc:sldChg>
      <pc:sldChg chg="delSp modSp add mod modClrScheme chgLayout">
        <pc:chgData name="Moustafa Abdelrahman" userId="d22b29dc-e85e-4b67-b030-a5b3d2d2dcce" providerId="ADAL" clId="{172CA6CA-0D13-4D08-B580-C334B4AC8FAE}" dt="2024-04-27T03:00:09.078" v="164" actId="478"/>
        <pc:sldMkLst>
          <pc:docMk/>
          <pc:sldMk cId="3330629665" sldId="276"/>
        </pc:sldMkLst>
        <pc:spChg chg="del mod ord">
          <ac:chgData name="Moustafa Abdelrahman" userId="d22b29dc-e85e-4b67-b030-a5b3d2d2dcce" providerId="ADAL" clId="{172CA6CA-0D13-4D08-B580-C334B4AC8FAE}" dt="2024-04-27T03:00:09.078" v="164" actId="478"/>
          <ac:spMkLst>
            <pc:docMk/>
            <pc:sldMk cId="3330629665" sldId="276"/>
            <ac:spMk id="7" creationId="{00000000-0000-0000-0000-000000000000}"/>
          </ac:spMkLst>
        </pc:spChg>
        <pc:spChg chg="mod ord">
          <ac:chgData name="Moustafa Abdelrahman" userId="d22b29dc-e85e-4b67-b030-a5b3d2d2dcce" providerId="ADAL" clId="{172CA6CA-0D13-4D08-B580-C334B4AC8FAE}" dt="2024-04-27T03:00:03.895" v="163" actId="1076"/>
          <ac:spMkLst>
            <pc:docMk/>
            <pc:sldMk cId="3330629665" sldId="276"/>
            <ac:spMk id="8" creationId="{00000000-0000-0000-0000-000000000000}"/>
          </ac:spMkLst>
        </pc:spChg>
      </pc:sldChg>
      <pc:sldChg chg="delSp modSp add mod modClrScheme chgLayout">
        <pc:chgData name="Moustafa Abdelrahman" userId="d22b29dc-e85e-4b67-b030-a5b3d2d2dcce" providerId="ADAL" clId="{172CA6CA-0D13-4D08-B580-C334B4AC8FAE}" dt="2024-04-27T03:00:17.809" v="167" actId="478"/>
        <pc:sldMkLst>
          <pc:docMk/>
          <pc:sldMk cId="333192874" sldId="277"/>
        </pc:sldMkLst>
        <pc:spChg chg="del mod ord">
          <ac:chgData name="Moustafa Abdelrahman" userId="d22b29dc-e85e-4b67-b030-a5b3d2d2dcce" providerId="ADAL" clId="{172CA6CA-0D13-4D08-B580-C334B4AC8FAE}" dt="2024-04-27T03:00:17.809" v="167" actId="478"/>
          <ac:spMkLst>
            <pc:docMk/>
            <pc:sldMk cId="333192874" sldId="277"/>
            <ac:spMk id="7" creationId="{00000000-0000-0000-0000-000000000000}"/>
          </ac:spMkLst>
        </pc:spChg>
        <pc:spChg chg="mod ord">
          <ac:chgData name="Moustafa Abdelrahman" userId="d22b29dc-e85e-4b67-b030-a5b3d2d2dcce" providerId="ADAL" clId="{172CA6CA-0D13-4D08-B580-C334B4AC8FAE}" dt="2024-04-27T03:00:15.666" v="166" actId="1076"/>
          <ac:spMkLst>
            <pc:docMk/>
            <pc:sldMk cId="333192874" sldId="277"/>
            <ac:spMk id="8" creationId="{00000000-0000-0000-0000-000000000000}"/>
          </ac:spMkLst>
        </pc:spChg>
      </pc:sldChg>
      <pc:sldChg chg="del">
        <pc:chgData name="Moustafa Abdelrahman" userId="d22b29dc-e85e-4b67-b030-a5b3d2d2dcce" providerId="ADAL" clId="{172CA6CA-0D13-4D08-B580-C334B4AC8FAE}" dt="2024-04-27T02:44:34.547" v="0" actId="47"/>
        <pc:sldMkLst>
          <pc:docMk/>
          <pc:sldMk cId="694628350" sldId="277"/>
        </pc:sldMkLst>
      </pc:sldChg>
      <pc:sldChg chg="del">
        <pc:chgData name="Moustafa Abdelrahman" userId="d22b29dc-e85e-4b67-b030-a5b3d2d2dcce" providerId="ADAL" clId="{172CA6CA-0D13-4D08-B580-C334B4AC8FAE}" dt="2024-04-27T02:44:34.547" v="0" actId="47"/>
        <pc:sldMkLst>
          <pc:docMk/>
          <pc:sldMk cId="369916326" sldId="278"/>
        </pc:sldMkLst>
      </pc:sldChg>
      <pc:sldChg chg="modSp add mod modClrScheme chgLayout">
        <pc:chgData name="Moustafa Abdelrahman" userId="d22b29dc-e85e-4b67-b030-a5b3d2d2dcce" providerId="ADAL" clId="{172CA6CA-0D13-4D08-B580-C334B4AC8FAE}" dt="2024-04-27T03:04:04.868" v="212" actId="14100"/>
        <pc:sldMkLst>
          <pc:docMk/>
          <pc:sldMk cId="3070582884" sldId="278"/>
        </pc:sldMkLst>
        <pc:spChg chg="mod">
          <ac:chgData name="Moustafa Abdelrahman" userId="d22b29dc-e85e-4b67-b030-a5b3d2d2dcce" providerId="ADAL" clId="{172CA6CA-0D13-4D08-B580-C334B4AC8FAE}" dt="2024-04-27T03:04:04.868" v="212" actId="14100"/>
          <ac:spMkLst>
            <pc:docMk/>
            <pc:sldMk cId="3070582884" sldId="278"/>
            <ac:spMk id="2" creationId="{00000000-0000-0000-0000-000000000000}"/>
          </ac:spMkLst>
        </pc:spChg>
        <pc:spChg chg="mod">
          <ac:chgData name="Moustafa Abdelrahman" userId="d22b29dc-e85e-4b67-b030-a5b3d2d2dcce" providerId="ADAL" clId="{172CA6CA-0D13-4D08-B580-C334B4AC8FAE}" dt="2024-04-27T03:03:49.781" v="208" actId="14100"/>
          <ac:spMkLst>
            <pc:docMk/>
            <pc:sldMk cId="3070582884" sldId="278"/>
            <ac:spMk id="5" creationId="{00000000-0000-0000-0000-000000000000}"/>
          </ac:spMkLst>
        </pc:spChg>
        <pc:spChg chg="mod ord">
          <ac:chgData name="Moustafa Abdelrahman" userId="d22b29dc-e85e-4b67-b030-a5b3d2d2dcce" providerId="ADAL" clId="{172CA6CA-0D13-4D08-B580-C334B4AC8FAE}" dt="2024-04-27T02:59:40.047" v="157" actId="14100"/>
          <ac:spMkLst>
            <pc:docMk/>
            <pc:sldMk cId="3070582884" sldId="278"/>
            <ac:spMk id="7" creationId="{00000000-0000-0000-0000-000000000000}"/>
          </ac:spMkLst>
        </pc:spChg>
        <pc:spChg chg="mod ord">
          <ac:chgData name="Moustafa Abdelrahman" userId="d22b29dc-e85e-4b67-b030-a5b3d2d2dcce" providerId="ADAL" clId="{172CA6CA-0D13-4D08-B580-C334B4AC8FAE}" dt="2024-04-27T02:59:34.124" v="155" actId="1076"/>
          <ac:spMkLst>
            <pc:docMk/>
            <pc:sldMk cId="3070582884" sldId="278"/>
            <ac:spMk id="8" creationId="{00000000-0000-0000-0000-000000000000}"/>
          </ac:spMkLst>
        </pc:spChg>
      </pc:sldChg>
      <pc:sldChg chg="del">
        <pc:chgData name="Moustafa Abdelrahman" userId="d22b29dc-e85e-4b67-b030-a5b3d2d2dcce" providerId="ADAL" clId="{172CA6CA-0D13-4D08-B580-C334B4AC8FAE}" dt="2024-04-27T02:44:34.547" v="0" actId="47"/>
        <pc:sldMkLst>
          <pc:docMk/>
          <pc:sldMk cId="10073917" sldId="279"/>
        </pc:sldMkLst>
      </pc:sldChg>
      <pc:sldChg chg="addSp delSp modSp add mod modClrScheme chgLayout">
        <pc:chgData name="Moustafa Abdelrahman" userId="d22b29dc-e85e-4b67-b030-a5b3d2d2dcce" providerId="ADAL" clId="{172CA6CA-0D13-4D08-B580-C334B4AC8FAE}" dt="2024-04-27T02:48:16.054" v="41" actId="478"/>
        <pc:sldMkLst>
          <pc:docMk/>
          <pc:sldMk cId="65649917" sldId="279"/>
        </pc:sldMkLst>
        <pc:spChg chg="mod ord">
          <ac:chgData name="Moustafa Abdelrahman" userId="d22b29dc-e85e-4b67-b030-a5b3d2d2dcce" providerId="ADAL" clId="{172CA6CA-0D13-4D08-B580-C334B4AC8FAE}" dt="2024-04-27T02:48:02.614" v="38" actId="26606"/>
          <ac:spMkLst>
            <pc:docMk/>
            <pc:sldMk cId="65649917" sldId="279"/>
            <ac:spMk id="4" creationId="{00000000-0000-0000-0000-000000000000}"/>
          </ac:spMkLst>
        </pc:spChg>
        <pc:spChg chg="mod ord">
          <ac:chgData name="Moustafa Abdelrahman" userId="d22b29dc-e85e-4b67-b030-a5b3d2d2dcce" providerId="ADAL" clId="{172CA6CA-0D13-4D08-B580-C334B4AC8FAE}" dt="2024-04-27T02:48:02.614" v="38" actId="26606"/>
          <ac:spMkLst>
            <pc:docMk/>
            <pc:sldMk cId="65649917" sldId="279"/>
            <ac:spMk id="5" creationId="{00000000-0000-0000-0000-000000000000}"/>
          </ac:spMkLst>
        </pc:spChg>
        <pc:spChg chg="add del mod">
          <ac:chgData name="Moustafa Abdelrahman" userId="d22b29dc-e85e-4b67-b030-a5b3d2d2dcce" providerId="ADAL" clId="{172CA6CA-0D13-4D08-B580-C334B4AC8FAE}" dt="2024-04-27T02:48:16.054" v="41" actId="478"/>
          <ac:spMkLst>
            <pc:docMk/>
            <pc:sldMk cId="65649917" sldId="279"/>
            <ac:spMk id="10" creationId="{F89E4C17-F196-0F47-B12C-39FE382759D6}"/>
          </ac:spMkLst>
        </pc:spChg>
        <pc:spChg chg="add del mod">
          <ac:chgData name="Moustafa Abdelrahman" userId="d22b29dc-e85e-4b67-b030-a5b3d2d2dcce" providerId="ADAL" clId="{172CA6CA-0D13-4D08-B580-C334B4AC8FAE}" dt="2024-04-27T02:48:10.116" v="39" actId="478"/>
          <ac:spMkLst>
            <pc:docMk/>
            <pc:sldMk cId="65649917" sldId="279"/>
            <ac:spMk id="12" creationId="{15ECBCDB-299E-C4C1-D4F4-7E9224E1DCFE}"/>
          </ac:spMkLst>
        </pc:spChg>
        <pc:spChg chg="add del mod">
          <ac:chgData name="Moustafa Abdelrahman" userId="d22b29dc-e85e-4b67-b030-a5b3d2d2dcce" providerId="ADAL" clId="{172CA6CA-0D13-4D08-B580-C334B4AC8FAE}" dt="2024-04-27T02:48:13.085" v="40" actId="478"/>
          <ac:spMkLst>
            <pc:docMk/>
            <pc:sldMk cId="65649917" sldId="279"/>
            <ac:spMk id="14" creationId="{9F75EE52-FE7B-BC2F-12E0-65FCC6D356FA}"/>
          </ac:spMkLst>
        </pc:spChg>
      </pc:sldChg>
      <pc:sldChg chg="del">
        <pc:chgData name="Moustafa Abdelrahman" userId="d22b29dc-e85e-4b67-b030-a5b3d2d2dcce" providerId="ADAL" clId="{172CA6CA-0D13-4D08-B580-C334B4AC8FAE}" dt="2024-04-27T02:44:34.547" v="0" actId="47"/>
        <pc:sldMkLst>
          <pc:docMk/>
          <pc:sldMk cId="57564696" sldId="280"/>
        </pc:sldMkLst>
      </pc:sldChg>
      <pc:sldChg chg="modSp add mod modClrScheme chgLayout">
        <pc:chgData name="Moustafa Abdelrahman" userId="d22b29dc-e85e-4b67-b030-a5b3d2d2dcce" providerId="ADAL" clId="{172CA6CA-0D13-4D08-B580-C334B4AC8FAE}" dt="2024-04-27T02:45:04.884" v="11" actId="700"/>
        <pc:sldMkLst>
          <pc:docMk/>
          <pc:sldMk cId="2337052375" sldId="280"/>
        </pc:sldMkLst>
        <pc:spChg chg="mod ord">
          <ac:chgData name="Moustafa Abdelrahman" userId="d22b29dc-e85e-4b67-b030-a5b3d2d2dcce" providerId="ADAL" clId="{172CA6CA-0D13-4D08-B580-C334B4AC8FAE}" dt="2024-04-27T02:45:04.884" v="11" actId="700"/>
          <ac:spMkLst>
            <pc:docMk/>
            <pc:sldMk cId="2337052375" sldId="280"/>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2337052375" sldId="280"/>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900716800" sldId="281"/>
        </pc:sldMkLst>
      </pc:sldChg>
      <pc:sldChg chg="modSp add mod modClrScheme chgLayout">
        <pc:chgData name="Moustafa Abdelrahman" userId="d22b29dc-e85e-4b67-b030-a5b3d2d2dcce" providerId="ADAL" clId="{172CA6CA-0D13-4D08-B580-C334B4AC8FAE}" dt="2024-04-27T02:48:36.106" v="44" actId="1076"/>
        <pc:sldMkLst>
          <pc:docMk/>
          <pc:sldMk cId="4081585263" sldId="281"/>
        </pc:sldMkLst>
        <pc:spChg chg="mod ord">
          <ac:chgData name="Moustafa Abdelrahman" userId="d22b29dc-e85e-4b67-b030-a5b3d2d2dcce" providerId="ADAL" clId="{172CA6CA-0D13-4D08-B580-C334B4AC8FAE}" dt="2024-04-27T02:45:04.884" v="11" actId="700"/>
          <ac:spMkLst>
            <pc:docMk/>
            <pc:sldMk cId="4081585263" sldId="281"/>
            <ac:spMk id="2" creationId="{00000000-0000-0000-0000-000000000000}"/>
          </ac:spMkLst>
        </pc:spChg>
        <pc:spChg chg="mod ord">
          <ac:chgData name="Moustafa Abdelrahman" userId="d22b29dc-e85e-4b67-b030-a5b3d2d2dcce" providerId="ADAL" clId="{172CA6CA-0D13-4D08-B580-C334B4AC8FAE}" dt="2024-04-27T02:48:36.106" v="44" actId="1076"/>
          <ac:spMkLst>
            <pc:docMk/>
            <pc:sldMk cId="4081585263" sldId="281"/>
            <ac:spMk id="3" creationId="{00000000-0000-0000-0000-000000000000}"/>
          </ac:spMkLst>
        </pc:spChg>
      </pc:sldChg>
      <pc:sldChg chg="modSp add mod modClrScheme chgLayout">
        <pc:chgData name="Moustafa Abdelrahman" userId="d22b29dc-e85e-4b67-b030-a5b3d2d2dcce" providerId="ADAL" clId="{172CA6CA-0D13-4D08-B580-C334B4AC8FAE}" dt="2024-04-27T02:48:44.058" v="47" actId="1076"/>
        <pc:sldMkLst>
          <pc:docMk/>
          <pc:sldMk cId="1471949321" sldId="282"/>
        </pc:sldMkLst>
        <pc:spChg chg="mod ord">
          <ac:chgData name="Moustafa Abdelrahman" userId="d22b29dc-e85e-4b67-b030-a5b3d2d2dcce" providerId="ADAL" clId="{172CA6CA-0D13-4D08-B580-C334B4AC8FAE}" dt="2024-04-27T02:45:04.884" v="11" actId="700"/>
          <ac:spMkLst>
            <pc:docMk/>
            <pc:sldMk cId="1471949321" sldId="282"/>
            <ac:spMk id="2" creationId="{00000000-0000-0000-0000-000000000000}"/>
          </ac:spMkLst>
        </pc:spChg>
        <pc:spChg chg="mod ord">
          <ac:chgData name="Moustafa Abdelrahman" userId="d22b29dc-e85e-4b67-b030-a5b3d2d2dcce" providerId="ADAL" clId="{172CA6CA-0D13-4D08-B580-C334B4AC8FAE}" dt="2024-04-27T02:48:44.058" v="47" actId="1076"/>
          <ac:spMkLst>
            <pc:docMk/>
            <pc:sldMk cId="1471949321" sldId="282"/>
            <ac:spMk id="3" creationId="{00000000-0000-0000-0000-000000000000}"/>
          </ac:spMkLst>
        </pc:spChg>
      </pc:sldChg>
      <pc:sldChg chg="del">
        <pc:chgData name="Moustafa Abdelrahman" userId="d22b29dc-e85e-4b67-b030-a5b3d2d2dcce" providerId="ADAL" clId="{172CA6CA-0D13-4D08-B580-C334B4AC8FAE}" dt="2024-04-27T02:46:39.441" v="28" actId="47"/>
        <pc:sldMkLst>
          <pc:docMk/>
          <pc:sldMk cId="768554197" sldId="283"/>
        </pc:sldMkLst>
      </pc:sldChg>
      <pc:sldChg chg="modSp add mod modClrScheme chgLayout">
        <pc:chgData name="Moustafa Abdelrahman" userId="d22b29dc-e85e-4b67-b030-a5b3d2d2dcce" providerId="ADAL" clId="{172CA6CA-0D13-4D08-B580-C334B4AC8FAE}" dt="2024-04-27T02:48:54.820" v="48" actId="1076"/>
        <pc:sldMkLst>
          <pc:docMk/>
          <pc:sldMk cId="2839293101" sldId="284"/>
        </pc:sldMkLst>
        <pc:spChg chg="mod ord">
          <ac:chgData name="Moustafa Abdelrahman" userId="d22b29dc-e85e-4b67-b030-a5b3d2d2dcce" providerId="ADAL" clId="{172CA6CA-0D13-4D08-B580-C334B4AC8FAE}" dt="2024-04-27T02:45:04.884" v="11" actId="700"/>
          <ac:spMkLst>
            <pc:docMk/>
            <pc:sldMk cId="2839293101" sldId="284"/>
            <ac:spMk id="4" creationId="{00000000-0000-0000-0000-000000000000}"/>
          </ac:spMkLst>
        </pc:spChg>
        <pc:graphicFrameChg chg="mod ord">
          <ac:chgData name="Moustafa Abdelrahman" userId="d22b29dc-e85e-4b67-b030-a5b3d2d2dcce" providerId="ADAL" clId="{172CA6CA-0D13-4D08-B580-C334B4AC8FAE}" dt="2024-04-27T02:48:54.820" v="48" actId="1076"/>
          <ac:graphicFrameMkLst>
            <pc:docMk/>
            <pc:sldMk cId="2839293101" sldId="284"/>
            <ac:graphicFrameMk id="6" creationId="{00000000-0000-0000-0000-000000000000}"/>
          </ac:graphicFrameMkLst>
        </pc:graphicFrameChg>
      </pc:sldChg>
      <pc:sldChg chg="modSp add mod modClrScheme chgLayout">
        <pc:chgData name="Moustafa Abdelrahman" userId="d22b29dc-e85e-4b67-b030-a5b3d2d2dcce" providerId="ADAL" clId="{172CA6CA-0D13-4D08-B580-C334B4AC8FAE}" dt="2024-04-27T02:45:04.884" v="11" actId="700"/>
        <pc:sldMkLst>
          <pc:docMk/>
          <pc:sldMk cId="2517947051" sldId="285"/>
        </pc:sldMkLst>
        <pc:spChg chg="mod ord">
          <ac:chgData name="Moustafa Abdelrahman" userId="d22b29dc-e85e-4b67-b030-a5b3d2d2dcce" providerId="ADAL" clId="{172CA6CA-0D13-4D08-B580-C334B4AC8FAE}" dt="2024-04-27T02:45:04.884" v="11" actId="700"/>
          <ac:spMkLst>
            <pc:docMk/>
            <pc:sldMk cId="2517947051" sldId="285"/>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2517947051" sldId="285"/>
            <ac:spMk id="3" creationId="{00000000-0000-0000-0000-000000000000}"/>
          </ac:spMkLst>
        </pc:spChg>
      </pc:sldChg>
      <pc:sldChg chg="modSp add mod modClrScheme chgLayout">
        <pc:chgData name="Moustafa Abdelrahman" userId="d22b29dc-e85e-4b67-b030-a5b3d2d2dcce" providerId="ADAL" clId="{172CA6CA-0D13-4D08-B580-C334B4AC8FAE}" dt="2024-04-27T02:50:37.494" v="62" actId="1076"/>
        <pc:sldMkLst>
          <pc:docMk/>
          <pc:sldMk cId="2935226043" sldId="286"/>
        </pc:sldMkLst>
        <pc:spChg chg="mod ord">
          <ac:chgData name="Moustafa Abdelrahman" userId="d22b29dc-e85e-4b67-b030-a5b3d2d2dcce" providerId="ADAL" clId="{172CA6CA-0D13-4D08-B580-C334B4AC8FAE}" dt="2024-04-27T02:50:37.494" v="62" actId="1076"/>
          <ac:spMkLst>
            <pc:docMk/>
            <pc:sldMk cId="2935226043" sldId="286"/>
            <ac:spMk id="4" creationId="{00000000-0000-0000-0000-000000000000}"/>
          </ac:spMkLst>
        </pc:spChg>
      </pc:sldChg>
      <pc:sldChg chg="modSp add mod modClrScheme chgLayout">
        <pc:chgData name="Moustafa Abdelrahman" userId="d22b29dc-e85e-4b67-b030-a5b3d2d2dcce" providerId="ADAL" clId="{172CA6CA-0D13-4D08-B580-C334B4AC8FAE}" dt="2024-04-27T02:45:04.884" v="11" actId="700"/>
        <pc:sldMkLst>
          <pc:docMk/>
          <pc:sldMk cId="2945316497" sldId="287"/>
        </pc:sldMkLst>
        <pc:spChg chg="mod ord">
          <ac:chgData name="Moustafa Abdelrahman" userId="d22b29dc-e85e-4b67-b030-a5b3d2d2dcce" providerId="ADAL" clId="{172CA6CA-0D13-4D08-B580-C334B4AC8FAE}" dt="2024-04-27T02:45:04.884" v="11" actId="700"/>
          <ac:spMkLst>
            <pc:docMk/>
            <pc:sldMk cId="2945316497" sldId="287"/>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2945316497" sldId="287"/>
            <ac:spMk id="4" creationId="{00000000-0000-0000-0000-000000000000}"/>
          </ac:spMkLst>
        </pc:spChg>
      </pc:sldChg>
      <pc:sldChg chg="modSp add mod modClrScheme chgLayout">
        <pc:chgData name="Moustafa Abdelrahman" userId="d22b29dc-e85e-4b67-b030-a5b3d2d2dcce" providerId="ADAL" clId="{172CA6CA-0D13-4D08-B580-C334B4AC8FAE}" dt="2024-04-27T02:50:48.583" v="64" actId="27636"/>
        <pc:sldMkLst>
          <pc:docMk/>
          <pc:sldMk cId="1816998810" sldId="288"/>
        </pc:sldMkLst>
        <pc:spChg chg="mod ord">
          <ac:chgData name="Moustafa Abdelrahman" userId="d22b29dc-e85e-4b67-b030-a5b3d2d2dcce" providerId="ADAL" clId="{172CA6CA-0D13-4D08-B580-C334B4AC8FAE}" dt="2024-04-27T02:50:48.583" v="64" actId="27636"/>
          <ac:spMkLst>
            <pc:docMk/>
            <pc:sldMk cId="1816998810" sldId="288"/>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1816998810" sldId="288"/>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2048403366" sldId="288"/>
        </pc:sldMkLst>
      </pc:sldChg>
      <pc:sldChg chg="modSp add mod modClrScheme chgLayout">
        <pc:chgData name="Moustafa Abdelrahman" userId="d22b29dc-e85e-4b67-b030-a5b3d2d2dcce" providerId="ADAL" clId="{172CA6CA-0D13-4D08-B580-C334B4AC8FAE}" dt="2024-04-27T02:50:54.750" v="65" actId="1076"/>
        <pc:sldMkLst>
          <pc:docMk/>
          <pc:sldMk cId="1672808092" sldId="289"/>
        </pc:sldMkLst>
        <pc:spChg chg="mod ord">
          <ac:chgData name="Moustafa Abdelrahman" userId="d22b29dc-e85e-4b67-b030-a5b3d2d2dcce" providerId="ADAL" clId="{172CA6CA-0D13-4D08-B580-C334B4AC8FAE}" dt="2024-04-27T02:45:04.884" v="11" actId="700"/>
          <ac:spMkLst>
            <pc:docMk/>
            <pc:sldMk cId="1672808092" sldId="289"/>
            <ac:spMk id="2" creationId="{00000000-0000-0000-0000-000000000000}"/>
          </ac:spMkLst>
        </pc:spChg>
        <pc:spChg chg="mod ord">
          <ac:chgData name="Moustafa Abdelrahman" userId="d22b29dc-e85e-4b67-b030-a5b3d2d2dcce" providerId="ADAL" clId="{172CA6CA-0D13-4D08-B580-C334B4AC8FAE}" dt="2024-04-27T02:50:54.750" v="65" actId="1076"/>
          <ac:spMkLst>
            <pc:docMk/>
            <pc:sldMk cId="1672808092" sldId="289"/>
            <ac:spMk id="4" creationId="{00000000-0000-0000-0000-000000000000}"/>
          </ac:spMkLst>
        </pc:spChg>
      </pc:sldChg>
      <pc:sldChg chg="modSp add mod modClrScheme chgLayout">
        <pc:chgData name="Moustafa Abdelrahman" userId="d22b29dc-e85e-4b67-b030-a5b3d2d2dcce" providerId="ADAL" clId="{172CA6CA-0D13-4D08-B580-C334B4AC8FAE}" dt="2024-04-27T02:51:04.374" v="67" actId="14100"/>
        <pc:sldMkLst>
          <pc:docMk/>
          <pc:sldMk cId="3328784738" sldId="290"/>
        </pc:sldMkLst>
        <pc:spChg chg="mod ord">
          <ac:chgData name="Moustafa Abdelrahman" userId="d22b29dc-e85e-4b67-b030-a5b3d2d2dcce" providerId="ADAL" clId="{172CA6CA-0D13-4D08-B580-C334B4AC8FAE}" dt="2024-04-27T02:51:04.374" v="67" actId="14100"/>
          <ac:spMkLst>
            <pc:docMk/>
            <pc:sldMk cId="3328784738" sldId="290"/>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3328784738" sldId="290"/>
            <ac:spMk id="4" creationId="{00000000-0000-0000-0000-000000000000}"/>
          </ac:spMkLst>
        </pc:spChg>
      </pc:sldChg>
      <pc:sldChg chg="modSp add mod modClrScheme chgLayout">
        <pc:chgData name="Moustafa Abdelrahman" userId="d22b29dc-e85e-4b67-b030-a5b3d2d2dcce" providerId="ADAL" clId="{172CA6CA-0D13-4D08-B580-C334B4AC8FAE}" dt="2024-04-27T02:51:30.741" v="68" actId="1076"/>
        <pc:sldMkLst>
          <pc:docMk/>
          <pc:sldMk cId="92598660" sldId="291"/>
        </pc:sldMkLst>
        <pc:spChg chg="mod ord">
          <ac:chgData name="Moustafa Abdelrahman" userId="d22b29dc-e85e-4b67-b030-a5b3d2d2dcce" providerId="ADAL" clId="{172CA6CA-0D13-4D08-B580-C334B4AC8FAE}" dt="2024-04-27T02:45:04.884" v="11" actId="700"/>
          <ac:spMkLst>
            <pc:docMk/>
            <pc:sldMk cId="92598660" sldId="291"/>
            <ac:spMk id="2" creationId="{00000000-0000-0000-0000-000000000000}"/>
          </ac:spMkLst>
        </pc:spChg>
        <pc:spChg chg="mod ord">
          <ac:chgData name="Moustafa Abdelrahman" userId="d22b29dc-e85e-4b67-b030-a5b3d2d2dcce" providerId="ADAL" clId="{172CA6CA-0D13-4D08-B580-C334B4AC8FAE}" dt="2024-04-27T02:51:30.741" v="68" actId="1076"/>
          <ac:spMkLst>
            <pc:docMk/>
            <pc:sldMk cId="92598660" sldId="291"/>
            <ac:spMk id="4" creationId="{00000000-0000-0000-0000-000000000000}"/>
          </ac:spMkLst>
        </pc:spChg>
      </pc:sldChg>
      <pc:sldChg chg="modSp add mod modClrScheme chgLayout">
        <pc:chgData name="Moustafa Abdelrahman" userId="d22b29dc-e85e-4b67-b030-a5b3d2d2dcce" providerId="ADAL" clId="{172CA6CA-0D13-4D08-B580-C334B4AC8FAE}" dt="2024-04-27T02:51:41.182" v="70" actId="1076"/>
        <pc:sldMkLst>
          <pc:docMk/>
          <pc:sldMk cId="1003292907" sldId="292"/>
        </pc:sldMkLst>
        <pc:spChg chg="mod ord">
          <ac:chgData name="Moustafa Abdelrahman" userId="d22b29dc-e85e-4b67-b030-a5b3d2d2dcce" providerId="ADAL" clId="{172CA6CA-0D13-4D08-B580-C334B4AC8FAE}" dt="2024-04-27T02:51:41.182" v="70" actId="1076"/>
          <ac:spMkLst>
            <pc:docMk/>
            <pc:sldMk cId="1003292907" sldId="292"/>
            <ac:spMk id="63" creationId="{00000000-0000-0000-0000-000000000000}"/>
          </ac:spMkLst>
        </pc:spChg>
      </pc:sldChg>
      <pc:sldChg chg="modSp add mod modClrScheme chgLayout">
        <pc:chgData name="Moustafa Abdelrahman" userId="d22b29dc-e85e-4b67-b030-a5b3d2d2dcce" providerId="ADAL" clId="{172CA6CA-0D13-4D08-B580-C334B4AC8FAE}" dt="2024-04-27T02:45:04.884" v="11" actId="700"/>
        <pc:sldMkLst>
          <pc:docMk/>
          <pc:sldMk cId="2097926701" sldId="293"/>
        </pc:sldMkLst>
        <pc:spChg chg="mod ord">
          <ac:chgData name="Moustafa Abdelrahman" userId="d22b29dc-e85e-4b67-b030-a5b3d2d2dcce" providerId="ADAL" clId="{172CA6CA-0D13-4D08-B580-C334B4AC8FAE}" dt="2024-04-27T02:45:04.884" v="11" actId="700"/>
          <ac:spMkLst>
            <pc:docMk/>
            <pc:sldMk cId="2097926701" sldId="293"/>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2097926701" sldId="293"/>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2147334540" sldId="293"/>
        </pc:sldMkLst>
      </pc:sldChg>
      <pc:sldChg chg="modSp add mod modClrScheme chgLayout">
        <pc:chgData name="Moustafa Abdelrahman" userId="d22b29dc-e85e-4b67-b030-a5b3d2d2dcce" providerId="ADAL" clId="{172CA6CA-0D13-4D08-B580-C334B4AC8FAE}" dt="2024-04-27T02:51:49.208" v="71" actId="1076"/>
        <pc:sldMkLst>
          <pc:docMk/>
          <pc:sldMk cId="2843142674" sldId="294"/>
        </pc:sldMkLst>
        <pc:spChg chg="mod ord">
          <ac:chgData name="Moustafa Abdelrahman" userId="d22b29dc-e85e-4b67-b030-a5b3d2d2dcce" providerId="ADAL" clId="{172CA6CA-0D13-4D08-B580-C334B4AC8FAE}" dt="2024-04-27T02:51:49.208" v="71" actId="1076"/>
          <ac:spMkLst>
            <pc:docMk/>
            <pc:sldMk cId="2843142674" sldId="294"/>
            <ac:spMk id="4" creationId="{00000000-0000-0000-0000-000000000000}"/>
          </ac:spMkLst>
        </pc:spChg>
      </pc:sldChg>
      <pc:sldChg chg="modSp add mod modClrScheme chgLayout">
        <pc:chgData name="Moustafa Abdelrahman" userId="d22b29dc-e85e-4b67-b030-a5b3d2d2dcce" providerId="ADAL" clId="{172CA6CA-0D13-4D08-B580-C334B4AC8FAE}" dt="2024-04-27T02:51:55.254" v="72" actId="1076"/>
        <pc:sldMkLst>
          <pc:docMk/>
          <pc:sldMk cId="947472289" sldId="295"/>
        </pc:sldMkLst>
        <pc:spChg chg="mod ord">
          <ac:chgData name="Moustafa Abdelrahman" userId="d22b29dc-e85e-4b67-b030-a5b3d2d2dcce" providerId="ADAL" clId="{172CA6CA-0D13-4D08-B580-C334B4AC8FAE}" dt="2024-04-27T02:51:55.254" v="72" actId="1076"/>
          <ac:spMkLst>
            <pc:docMk/>
            <pc:sldMk cId="947472289" sldId="295"/>
            <ac:spMk id="4" creationId="{00000000-0000-0000-0000-000000000000}"/>
          </ac:spMkLst>
        </pc:spChg>
      </pc:sldChg>
      <pc:sldChg chg="modSp add mod modClrScheme chgLayout">
        <pc:chgData name="Moustafa Abdelrahman" userId="d22b29dc-e85e-4b67-b030-a5b3d2d2dcce" providerId="ADAL" clId="{172CA6CA-0D13-4D08-B580-C334B4AC8FAE}" dt="2024-04-27T02:52:04.701" v="73" actId="1076"/>
        <pc:sldMkLst>
          <pc:docMk/>
          <pc:sldMk cId="2534162527" sldId="296"/>
        </pc:sldMkLst>
        <pc:spChg chg="mod ord">
          <ac:chgData name="Moustafa Abdelrahman" userId="d22b29dc-e85e-4b67-b030-a5b3d2d2dcce" providerId="ADAL" clId="{172CA6CA-0D13-4D08-B580-C334B4AC8FAE}" dt="2024-04-27T02:52:04.701" v="73" actId="1076"/>
          <ac:spMkLst>
            <pc:docMk/>
            <pc:sldMk cId="2534162527" sldId="296"/>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2534162527" sldId="296"/>
            <ac:spMk id="3" creationId="{00000000-0000-0000-0000-000000000000}"/>
          </ac:spMkLst>
        </pc:spChg>
      </pc:sldChg>
      <pc:sldChg chg="modSp add mod modClrScheme chgLayout">
        <pc:chgData name="Moustafa Abdelrahman" userId="d22b29dc-e85e-4b67-b030-a5b3d2d2dcce" providerId="ADAL" clId="{172CA6CA-0D13-4D08-B580-C334B4AC8FAE}" dt="2024-04-27T02:52:18.088" v="78" actId="27636"/>
        <pc:sldMkLst>
          <pc:docMk/>
          <pc:sldMk cId="4222885718" sldId="297"/>
        </pc:sldMkLst>
        <pc:spChg chg="mod ord">
          <ac:chgData name="Moustafa Abdelrahman" userId="d22b29dc-e85e-4b67-b030-a5b3d2d2dcce" providerId="ADAL" clId="{172CA6CA-0D13-4D08-B580-C334B4AC8FAE}" dt="2024-04-27T02:52:11.991" v="74" actId="1076"/>
          <ac:spMkLst>
            <pc:docMk/>
            <pc:sldMk cId="4222885718" sldId="297"/>
            <ac:spMk id="2" creationId="{00000000-0000-0000-0000-000000000000}"/>
          </ac:spMkLst>
        </pc:spChg>
        <pc:spChg chg="mod ord">
          <ac:chgData name="Moustafa Abdelrahman" userId="d22b29dc-e85e-4b67-b030-a5b3d2d2dcce" providerId="ADAL" clId="{172CA6CA-0D13-4D08-B580-C334B4AC8FAE}" dt="2024-04-27T02:52:18.088" v="78" actId="27636"/>
          <ac:spMkLst>
            <pc:docMk/>
            <pc:sldMk cId="4222885718" sldId="297"/>
            <ac:spMk id="3" creationId="{00000000-0000-0000-0000-000000000000}"/>
          </ac:spMkLst>
        </pc:spChg>
      </pc:sldChg>
      <pc:sldChg chg="modSp add mod modClrScheme chgLayout">
        <pc:chgData name="Moustafa Abdelrahman" userId="d22b29dc-e85e-4b67-b030-a5b3d2d2dcce" providerId="ADAL" clId="{172CA6CA-0D13-4D08-B580-C334B4AC8FAE}" dt="2024-04-27T02:52:24.372" v="79" actId="1076"/>
        <pc:sldMkLst>
          <pc:docMk/>
          <pc:sldMk cId="1915084139" sldId="298"/>
        </pc:sldMkLst>
        <pc:spChg chg="mod ord">
          <ac:chgData name="Moustafa Abdelrahman" userId="d22b29dc-e85e-4b67-b030-a5b3d2d2dcce" providerId="ADAL" clId="{172CA6CA-0D13-4D08-B580-C334B4AC8FAE}" dt="2024-04-27T02:52:24.372" v="79" actId="1076"/>
          <ac:spMkLst>
            <pc:docMk/>
            <pc:sldMk cId="1915084139" sldId="298"/>
            <ac:spMk id="2" creationId="{00000000-0000-0000-0000-000000000000}"/>
          </ac:spMkLst>
        </pc:spChg>
        <pc:spChg chg="mod ord">
          <ac:chgData name="Moustafa Abdelrahman" userId="d22b29dc-e85e-4b67-b030-a5b3d2d2dcce" providerId="ADAL" clId="{172CA6CA-0D13-4D08-B580-C334B4AC8FAE}" dt="2024-04-27T02:45:04.884" v="11" actId="700"/>
          <ac:spMkLst>
            <pc:docMk/>
            <pc:sldMk cId="1915084139" sldId="298"/>
            <ac:spMk id="3" creationId="{00000000-0000-0000-0000-000000000000}"/>
          </ac:spMkLst>
        </pc:spChg>
      </pc:sldChg>
      <pc:sldChg chg="modSp add mod modClrScheme chgLayout">
        <pc:chgData name="Moustafa Abdelrahman" userId="d22b29dc-e85e-4b67-b030-a5b3d2d2dcce" providerId="ADAL" clId="{172CA6CA-0D13-4D08-B580-C334B4AC8FAE}" dt="2024-04-27T02:52:45.303" v="82" actId="1076"/>
        <pc:sldMkLst>
          <pc:docMk/>
          <pc:sldMk cId="347892301" sldId="299"/>
        </pc:sldMkLst>
        <pc:spChg chg="mod ord">
          <ac:chgData name="Moustafa Abdelrahman" userId="d22b29dc-e85e-4b67-b030-a5b3d2d2dcce" providerId="ADAL" clId="{172CA6CA-0D13-4D08-B580-C334B4AC8FAE}" dt="2024-04-27T02:45:04.884" v="11" actId="700"/>
          <ac:spMkLst>
            <pc:docMk/>
            <pc:sldMk cId="347892301" sldId="299"/>
            <ac:spMk id="2" creationId="{00000000-0000-0000-0000-000000000000}"/>
          </ac:spMkLst>
        </pc:spChg>
        <pc:spChg chg="mod ord">
          <ac:chgData name="Moustafa Abdelrahman" userId="d22b29dc-e85e-4b67-b030-a5b3d2d2dcce" providerId="ADAL" clId="{172CA6CA-0D13-4D08-B580-C334B4AC8FAE}" dt="2024-04-27T02:52:45.303" v="82" actId="1076"/>
          <ac:spMkLst>
            <pc:docMk/>
            <pc:sldMk cId="347892301" sldId="299"/>
            <ac:spMk id="3" creationId="{00000000-0000-0000-0000-000000000000}"/>
          </ac:spMkLst>
        </pc:spChg>
        <pc:picChg chg="mod ord">
          <ac:chgData name="Moustafa Abdelrahman" userId="d22b29dc-e85e-4b67-b030-a5b3d2d2dcce" providerId="ADAL" clId="{172CA6CA-0D13-4D08-B580-C334B4AC8FAE}" dt="2024-04-27T02:45:04.884" v="11" actId="700"/>
          <ac:picMkLst>
            <pc:docMk/>
            <pc:sldMk cId="347892301" sldId="299"/>
            <ac:picMk id="7" creationId="{00000000-0000-0000-0000-000000000000}"/>
          </ac:picMkLst>
        </pc:picChg>
      </pc:sldChg>
      <pc:sldChg chg="modSp add mod modClrScheme chgLayout">
        <pc:chgData name="Moustafa Abdelrahman" userId="d22b29dc-e85e-4b67-b030-a5b3d2d2dcce" providerId="ADAL" clId="{172CA6CA-0D13-4D08-B580-C334B4AC8FAE}" dt="2024-04-27T02:52:57.506" v="86" actId="27636"/>
        <pc:sldMkLst>
          <pc:docMk/>
          <pc:sldMk cId="860388147" sldId="300"/>
        </pc:sldMkLst>
        <pc:spChg chg="mod ord">
          <ac:chgData name="Moustafa Abdelrahman" userId="d22b29dc-e85e-4b67-b030-a5b3d2d2dcce" providerId="ADAL" clId="{172CA6CA-0D13-4D08-B580-C334B4AC8FAE}" dt="2024-04-27T02:45:04.884" v="11" actId="700"/>
          <ac:spMkLst>
            <pc:docMk/>
            <pc:sldMk cId="860388147" sldId="300"/>
            <ac:spMk id="2" creationId="{00000000-0000-0000-0000-000000000000}"/>
          </ac:spMkLst>
        </pc:spChg>
        <pc:spChg chg="mod ord">
          <ac:chgData name="Moustafa Abdelrahman" userId="d22b29dc-e85e-4b67-b030-a5b3d2d2dcce" providerId="ADAL" clId="{172CA6CA-0D13-4D08-B580-C334B4AC8FAE}" dt="2024-04-27T02:52:57.506" v="86" actId="27636"/>
          <ac:spMkLst>
            <pc:docMk/>
            <pc:sldMk cId="860388147" sldId="300"/>
            <ac:spMk id="3" creationId="{00000000-0000-0000-0000-000000000000}"/>
          </ac:spMkLst>
        </pc:spChg>
      </pc:sldChg>
      <pc:sldChg chg="del">
        <pc:chgData name="Moustafa Abdelrahman" userId="d22b29dc-e85e-4b67-b030-a5b3d2d2dcce" providerId="ADAL" clId="{172CA6CA-0D13-4D08-B580-C334B4AC8FAE}" dt="2024-04-27T02:44:34.547" v="0" actId="47"/>
        <pc:sldMkLst>
          <pc:docMk/>
          <pc:sldMk cId="581569072" sldId="301"/>
        </pc:sldMkLst>
      </pc:sldChg>
      <pc:sldChg chg="modSp add mod modClrScheme chgLayout">
        <pc:chgData name="Moustafa Abdelrahman" userId="d22b29dc-e85e-4b67-b030-a5b3d2d2dcce" providerId="ADAL" clId="{172CA6CA-0D13-4D08-B580-C334B4AC8FAE}" dt="2024-04-27T02:50:12.533" v="60" actId="1076"/>
        <pc:sldMkLst>
          <pc:docMk/>
          <pc:sldMk cId="775601705" sldId="301"/>
        </pc:sldMkLst>
        <pc:spChg chg="mod ord">
          <ac:chgData name="Moustafa Abdelrahman" userId="d22b29dc-e85e-4b67-b030-a5b3d2d2dcce" providerId="ADAL" clId="{172CA6CA-0D13-4D08-B580-C334B4AC8FAE}" dt="2024-04-27T02:50:12.533" v="60" actId="1076"/>
          <ac:spMkLst>
            <pc:docMk/>
            <pc:sldMk cId="775601705" sldId="301"/>
            <ac:spMk id="2" creationId="{00000000-0000-0000-0000-000000000000}"/>
          </ac:spMkLst>
        </pc:spChg>
      </pc:sldChg>
      <pc:sldChg chg="del">
        <pc:chgData name="Moustafa Abdelrahman" userId="d22b29dc-e85e-4b67-b030-a5b3d2d2dcce" providerId="ADAL" clId="{172CA6CA-0D13-4D08-B580-C334B4AC8FAE}" dt="2024-04-27T02:44:34.547" v="0" actId="47"/>
        <pc:sldMkLst>
          <pc:docMk/>
          <pc:sldMk cId="783823188" sldId="302"/>
        </pc:sldMkLst>
      </pc:sldChg>
      <pc:sldChg chg="modSp add mod modClrScheme chgLayout">
        <pc:chgData name="Moustafa Abdelrahman" userId="d22b29dc-e85e-4b67-b030-a5b3d2d2dcce" providerId="ADAL" clId="{172CA6CA-0D13-4D08-B580-C334B4AC8FAE}" dt="2024-04-27T02:50:08.895" v="59" actId="1076"/>
        <pc:sldMkLst>
          <pc:docMk/>
          <pc:sldMk cId="2511568783" sldId="302"/>
        </pc:sldMkLst>
        <pc:spChg chg="mod ord">
          <ac:chgData name="Moustafa Abdelrahman" userId="d22b29dc-e85e-4b67-b030-a5b3d2d2dcce" providerId="ADAL" clId="{172CA6CA-0D13-4D08-B580-C334B4AC8FAE}" dt="2024-04-27T02:50:08.895" v="59" actId="1076"/>
          <ac:spMkLst>
            <pc:docMk/>
            <pc:sldMk cId="2511568783" sldId="302"/>
            <ac:spMk id="4"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6"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7"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8"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9"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10"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11"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12" creationId="{00000000-0000-0000-0000-000000000000}"/>
          </ac:spMkLst>
        </pc:spChg>
        <pc:spChg chg="mod">
          <ac:chgData name="Moustafa Abdelrahman" userId="d22b29dc-e85e-4b67-b030-a5b3d2d2dcce" providerId="ADAL" clId="{172CA6CA-0D13-4D08-B580-C334B4AC8FAE}" dt="2024-04-27T02:49:10.170" v="49" actId="1076"/>
          <ac:spMkLst>
            <pc:docMk/>
            <pc:sldMk cId="2511568783" sldId="302"/>
            <ac:spMk id="13" creationId="{00000000-0000-0000-0000-000000000000}"/>
          </ac:spMkLst>
        </pc:spChg>
        <pc:spChg chg="mod">
          <ac:chgData name="Moustafa Abdelrahman" userId="d22b29dc-e85e-4b67-b030-a5b3d2d2dcce" providerId="ADAL" clId="{172CA6CA-0D13-4D08-B580-C334B4AC8FAE}" dt="2024-04-27T02:49:49.880" v="57" actId="1076"/>
          <ac:spMkLst>
            <pc:docMk/>
            <pc:sldMk cId="2511568783" sldId="302"/>
            <ac:spMk id="16" creationId="{00000000-0000-0000-0000-000000000000}"/>
          </ac:spMkLst>
        </pc:spChg>
        <pc:spChg chg="mod">
          <ac:chgData name="Moustafa Abdelrahman" userId="d22b29dc-e85e-4b67-b030-a5b3d2d2dcce" providerId="ADAL" clId="{172CA6CA-0D13-4D08-B580-C334B4AC8FAE}" dt="2024-04-27T02:49:53.315" v="58" actId="1076"/>
          <ac:spMkLst>
            <pc:docMk/>
            <pc:sldMk cId="2511568783" sldId="302"/>
            <ac:spMk id="20" creationId="{00000000-0000-0000-0000-000000000000}"/>
          </ac:spMkLst>
        </pc:spChg>
        <pc:spChg chg="mod">
          <ac:chgData name="Moustafa Abdelrahman" userId="d22b29dc-e85e-4b67-b030-a5b3d2d2dcce" providerId="ADAL" clId="{172CA6CA-0D13-4D08-B580-C334B4AC8FAE}" dt="2024-04-27T02:49:45.453" v="56" actId="1076"/>
          <ac:spMkLst>
            <pc:docMk/>
            <pc:sldMk cId="2511568783" sldId="302"/>
            <ac:spMk id="22" creationId="{00000000-0000-0000-0000-000000000000}"/>
          </ac:spMkLst>
        </pc:spChg>
        <pc:spChg chg="mod">
          <ac:chgData name="Moustafa Abdelrahman" userId="d22b29dc-e85e-4b67-b030-a5b3d2d2dcce" providerId="ADAL" clId="{172CA6CA-0D13-4D08-B580-C334B4AC8FAE}" dt="2024-04-27T02:49:26.574" v="51" actId="1076"/>
          <ac:spMkLst>
            <pc:docMk/>
            <pc:sldMk cId="2511568783" sldId="302"/>
            <ac:spMk id="26" creationId="{00000000-0000-0000-0000-000000000000}"/>
          </ac:spMkLst>
        </pc:spChg>
        <pc:spChg chg="mod">
          <ac:chgData name="Moustafa Abdelrahman" userId="d22b29dc-e85e-4b67-b030-a5b3d2d2dcce" providerId="ADAL" clId="{172CA6CA-0D13-4D08-B580-C334B4AC8FAE}" dt="2024-04-27T02:49:30.580" v="52" actId="1076"/>
          <ac:spMkLst>
            <pc:docMk/>
            <pc:sldMk cId="2511568783" sldId="302"/>
            <ac:spMk id="27" creationId="{00000000-0000-0000-0000-000000000000}"/>
          </ac:spMkLst>
        </pc:spChg>
        <pc:spChg chg="mod">
          <ac:chgData name="Moustafa Abdelrahman" userId="d22b29dc-e85e-4b67-b030-a5b3d2d2dcce" providerId="ADAL" clId="{172CA6CA-0D13-4D08-B580-C334B4AC8FAE}" dt="2024-04-27T02:49:39.034" v="54" actId="1076"/>
          <ac:spMkLst>
            <pc:docMk/>
            <pc:sldMk cId="2511568783" sldId="302"/>
            <ac:spMk id="38" creationId="{00000000-0000-0000-0000-000000000000}"/>
          </ac:spMkLst>
        </pc:spChg>
        <pc:spChg chg="mod">
          <ac:chgData name="Moustafa Abdelrahman" userId="d22b29dc-e85e-4b67-b030-a5b3d2d2dcce" providerId="ADAL" clId="{172CA6CA-0D13-4D08-B580-C334B4AC8FAE}" dt="2024-04-27T02:49:34.592" v="53" actId="1076"/>
          <ac:spMkLst>
            <pc:docMk/>
            <pc:sldMk cId="2511568783" sldId="302"/>
            <ac:spMk id="43" creationId="{00000000-0000-0000-0000-000000000000}"/>
          </ac:spMkLst>
        </pc:spChg>
        <pc:grpChg chg="mod">
          <ac:chgData name="Moustafa Abdelrahman" userId="d22b29dc-e85e-4b67-b030-a5b3d2d2dcce" providerId="ADAL" clId="{172CA6CA-0D13-4D08-B580-C334B4AC8FAE}" dt="2024-04-27T02:49:10.170" v="49" actId="1076"/>
          <ac:grpSpMkLst>
            <pc:docMk/>
            <pc:sldMk cId="2511568783" sldId="302"/>
            <ac:grpSpMk id="3" creationId="{00000000-0000-0000-0000-000000000000}"/>
          </ac:grpSpMkLst>
        </pc:grpChg>
      </pc:sldChg>
      <pc:sldChg chg="del">
        <pc:chgData name="Moustafa Abdelrahman" userId="d22b29dc-e85e-4b67-b030-a5b3d2d2dcce" providerId="ADAL" clId="{172CA6CA-0D13-4D08-B580-C334B4AC8FAE}" dt="2024-04-27T02:44:34.547" v="0" actId="47"/>
        <pc:sldMkLst>
          <pc:docMk/>
          <pc:sldMk cId="37286056" sldId="303"/>
        </pc:sldMkLst>
      </pc:sldChg>
      <pc:sldChg chg="del">
        <pc:chgData name="Moustafa Abdelrahman" userId="d22b29dc-e85e-4b67-b030-a5b3d2d2dcce" providerId="ADAL" clId="{172CA6CA-0D13-4D08-B580-C334B4AC8FAE}" dt="2024-04-27T02:44:34.547" v="0" actId="47"/>
        <pc:sldMkLst>
          <pc:docMk/>
          <pc:sldMk cId="2199015364" sldId="304"/>
        </pc:sldMkLst>
      </pc:sldChg>
      <pc:sldChg chg="modSp add mod modClrScheme chgLayout">
        <pc:chgData name="Moustafa Abdelrahman" userId="d22b29dc-e85e-4b67-b030-a5b3d2d2dcce" providerId="ADAL" clId="{172CA6CA-0D13-4D08-B580-C334B4AC8FAE}" dt="2024-04-27T02:50:17.024" v="61" actId="1076"/>
        <pc:sldMkLst>
          <pc:docMk/>
          <pc:sldMk cId="304218537" sldId="305"/>
        </pc:sldMkLst>
        <pc:spChg chg="mod ord">
          <ac:chgData name="Moustafa Abdelrahman" userId="d22b29dc-e85e-4b67-b030-a5b3d2d2dcce" providerId="ADAL" clId="{172CA6CA-0D13-4D08-B580-C334B4AC8FAE}" dt="2024-04-27T02:50:17.024" v="61" actId="1076"/>
          <ac:spMkLst>
            <pc:docMk/>
            <pc:sldMk cId="304218537" sldId="305"/>
            <ac:spMk id="2" creationId="{00000000-0000-0000-0000-000000000000}"/>
          </ac:spMkLst>
        </pc:spChg>
      </pc:sldChg>
      <pc:sldChg chg="del">
        <pc:chgData name="Moustafa Abdelrahman" userId="d22b29dc-e85e-4b67-b030-a5b3d2d2dcce" providerId="ADAL" clId="{172CA6CA-0D13-4D08-B580-C334B4AC8FAE}" dt="2024-04-27T02:44:34.547" v="0" actId="47"/>
        <pc:sldMkLst>
          <pc:docMk/>
          <pc:sldMk cId="3305283226" sldId="305"/>
        </pc:sldMkLst>
      </pc:sldChg>
      <pc:sldChg chg="del">
        <pc:chgData name="Moustafa Abdelrahman" userId="d22b29dc-e85e-4b67-b030-a5b3d2d2dcce" providerId="ADAL" clId="{172CA6CA-0D13-4D08-B580-C334B4AC8FAE}" dt="2024-04-27T02:44:34.547" v="0" actId="47"/>
        <pc:sldMkLst>
          <pc:docMk/>
          <pc:sldMk cId="419882293" sldId="306"/>
        </pc:sldMkLst>
      </pc:sldChg>
      <pc:sldChg chg="delSp modSp add mod ord modClrScheme chgLayout">
        <pc:chgData name="Moustafa Abdelrahman" userId="d22b29dc-e85e-4b67-b030-a5b3d2d2dcce" providerId="ADAL" clId="{172CA6CA-0D13-4D08-B580-C334B4AC8FAE}" dt="2024-04-27T02:47:36.666" v="34" actId="1076"/>
        <pc:sldMkLst>
          <pc:docMk/>
          <pc:sldMk cId="4091282505" sldId="306"/>
        </pc:sldMkLst>
        <pc:spChg chg="del mod ord">
          <ac:chgData name="Moustafa Abdelrahman" userId="d22b29dc-e85e-4b67-b030-a5b3d2d2dcce" providerId="ADAL" clId="{172CA6CA-0D13-4D08-B580-C334B4AC8FAE}" dt="2024-04-27T02:47:16.816" v="33" actId="478"/>
          <ac:spMkLst>
            <pc:docMk/>
            <pc:sldMk cId="4091282505" sldId="306"/>
            <ac:spMk id="4"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6"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0"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1"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2"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3"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5"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6"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58"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6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7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78"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79"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0"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1"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2"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3"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4"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5"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6"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8"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89"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0"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1"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2"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3"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4"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5"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6"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8"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199"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0"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1"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2"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3"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4"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5"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6"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7"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8" creationId="{00000000-0000-0000-0000-000000000000}"/>
          </ac:spMkLst>
        </pc:spChg>
        <pc:spChg chg="mod">
          <ac:chgData name="Moustafa Abdelrahman" userId="d22b29dc-e85e-4b67-b030-a5b3d2d2dcce" providerId="ADAL" clId="{172CA6CA-0D13-4D08-B580-C334B4AC8FAE}" dt="2024-04-27T02:47:36.666" v="34" actId="1076"/>
          <ac:spMkLst>
            <pc:docMk/>
            <pc:sldMk cId="4091282505" sldId="306"/>
            <ac:spMk id="209" creationId="{00000000-0000-0000-0000-000000000000}"/>
          </ac:spMkLst>
        </pc:spChg>
        <pc:grpChg chg="mod">
          <ac:chgData name="Moustafa Abdelrahman" userId="d22b29dc-e85e-4b67-b030-a5b3d2d2dcce" providerId="ADAL" clId="{172CA6CA-0D13-4D08-B580-C334B4AC8FAE}" dt="2024-04-27T02:47:36.666" v="34" actId="1076"/>
          <ac:grpSpMkLst>
            <pc:docMk/>
            <pc:sldMk cId="4091282505" sldId="306"/>
            <ac:grpSpMk id="2" creationId="{00000000-0000-0000-0000-000000000000}"/>
          </ac:grpSpMkLst>
        </pc:grpChg>
        <pc:grpChg chg="mod">
          <ac:chgData name="Moustafa Abdelrahman" userId="d22b29dc-e85e-4b67-b030-a5b3d2d2dcce" providerId="ADAL" clId="{172CA6CA-0D13-4D08-B580-C334B4AC8FAE}" dt="2024-04-27T02:47:36.666" v="34" actId="1076"/>
          <ac:grpSpMkLst>
            <pc:docMk/>
            <pc:sldMk cId="4091282505" sldId="306"/>
            <ac:grpSpMk id="3" creationId="{00000000-0000-0000-0000-000000000000}"/>
          </ac:grpSpMkLst>
        </pc:grpChg>
        <pc:grpChg chg="mod">
          <ac:chgData name="Moustafa Abdelrahman" userId="d22b29dc-e85e-4b67-b030-a5b3d2d2dcce" providerId="ADAL" clId="{172CA6CA-0D13-4D08-B580-C334B4AC8FAE}" dt="2024-04-27T02:47:36.666" v="34" actId="1076"/>
          <ac:grpSpMkLst>
            <pc:docMk/>
            <pc:sldMk cId="4091282505" sldId="306"/>
            <ac:grpSpMk id="5" creationId="{00000000-0000-0000-0000-000000000000}"/>
          </ac:grpSpMkLst>
        </pc:grpChg>
        <pc:grpChg chg="mod">
          <ac:chgData name="Moustafa Abdelrahman" userId="d22b29dc-e85e-4b67-b030-a5b3d2d2dcce" providerId="ADAL" clId="{172CA6CA-0D13-4D08-B580-C334B4AC8FAE}" dt="2024-04-27T02:47:36.666" v="34" actId="1076"/>
          <ac:grpSpMkLst>
            <pc:docMk/>
            <pc:sldMk cId="4091282505" sldId="306"/>
            <ac:grpSpMk id="29" creationId="{00000000-0000-0000-0000-000000000000}"/>
          </ac:grpSpMkLst>
        </pc:grpChg>
        <pc:grpChg chg="mod">
          <ac:chgData name="Moustafa Abdelrahman" userId="d22b29dc-e85e-4b67-b030-a5b3d2d2dcce" providerId="ADAL" clId="{172CA6CA-0D13-4D08-B580-C334B4AC8FAE}" dt="2024-04-27T02:47:36.666" v="34" actId="1076"/>
          <ac:grpSpMkLst>
            <pc:docMk/>
            <pc:sldMk cId="4091282505" sldId="306"/>
            <ac:grpSpMk id="176" creationId="{00000000-0000-0000-0000-000000000000}"/>
          </ac:grpSpMkLst>
        </pc:grpChg>
      </pc:sldChg>
      <pc:sldChg chg="del">
        <pc:chgData name="Moustafa Abdelrahman" userId="d22b29dc-e85e-4b67-b030-a5b3d2d2dcce" providerId="ADAL" clId="{172CA6CA-0D13-4D08-B580-C334B4AC8FAE}" dt="2024-04-27T02:44:34.547" v="0" actId="47"/>
        <pc:sldMkLst>
          <pc:docMk/>
          <pc:sldMk cId="1329843643" sldId="307"/>
        </pc:sldMkLst>
      </pc:sldChg>
      <pc:sldChg chg="addSp delSp modSp add mod modClrScheme chgLayout">
        <pc:chgData name="Moustafa Abdelrahman" userId="d22b29dc-e85e-4b67-b030-a5b3d2d2dcce" providerId="ADAL" clId="{172CA6CA-0D13-4D08-B580-C334B4AC8FAE}" dt="2024-04-27T02:53:19.904" v="91" actId="478"/>
        <pc:sldMkLst>
          <pc:docMk/>
          <pc:sldMk cId="4172627948" sldId="307"/>
        </pc:sldMkLst>
        <pc:spChg chg="mod ord">
          <ac:chgData name="Moustafa Abdelrahman" userId="d22b29dc-e85e-4b67-b030-a5b3d2d2dcce" providerId="ADAL" clId="{172CA6CA-0D13-4D08-B580-C334B4AC8FAE}" dt="2024-04-27T02:53:12.171" v="88" actId="26606"/>
          <ac:spMkLst>
            <pc:docMk/>
            <pc:sldMk cId="4172627948" sldId="307"/>
            <ac:spMk id="2" creationId="{00000000-0000-0000-0000-000000000000}"/>
          </ac:spMkLst>
        </pc:spChg>
        <pc:spChg chg="mod ord">
          <ac:chgData name="Moustafa Abdelrahman" userId="d22b29dc-e85e-4b67-b030-a5b3d2d2dcce" providerId="ADAL" clId="{172CA6CA-0D13-4D08-B580-C334B4AC8FAE}" dt="2024-04-27T02:53:12.171" v="88" actId="26606"/>
          <ac:spMkLst>
            <pc:docMk/>
            <pc:sldMk cId="4172627948" sldId="307"/>
            <ac:spMk id="3" creationId="{00000000-0000-0000-0000-000000000000}"/>
          </ac:spMkLst>
        </pc:spChg>
        <pc:spChg chg="add del mod">
          <ac:chgData name="Moustafa Abdelrahman" userId="d22b29dc-e85e-4b67-b030-a5b3d2d2dcce" providerId="ADAL" clId="{172CA6CA-0D13-4D08-B580-C334B4AC8FAE}" dt="2024-04-27T02:53:18.077" v="90" actId="478"/>
          <ac:spMkLst>
            <pc:docMk/>
            <pc:sldMk cId="4172627948" sldId="307"/>
            <ac:spMk id="8" creationId="{2AF13C1E-2D6C-ED6E-A46E-B693C2854F6E}"/>
          </ac:spMkLst>
        </pc:spChg>
        <pc:spChg chg="add del mod">
          <ac:chgData name="Moustafa Abdelrahman" userId="d22b29dc-e85e-4b67-b030-a5b3d2d2dcce" providerId="ADAL" clId="{172CA6CA-0D13-4D08-B580-C334B4AC8FAE}" dt="2024-04-27T02:53:16.395" v="89" actId="478"/>
          <ac:spMkLst>
            <pc:docMk/>
            <pc:sldMk cId="4172627948" sldId="307"/>
            <ac:spMk id="10" creationId="{1D450D8B-1EAD-C65C-6139-ECA7140D2F1E}"/>
          </ac:spMkLst>
        </pc:spChg>
        <pc:spChg chg="add del mod">
          <ac:chgData name="Moustafa Abdelrahman" userId="d22b29dc-e85e-4b67-b030-a5b3d2d2dcce" providerId="ADAL" clId="{172CA6CA-0D13-4D08-B580-C334B4AC8FAE}" dt="2024-04-27T02:53:19.904" v="91" actId="478"/>
          <ac:spMkLst>
            <pc:docMk/>
            <pc:sldMk cId="4172627948" sldId="307"/>
            <ac:spMk id="12" creationId="{B04B97FA-5707-1A70-494D-A95E4C4EE2A7}"/>
          </ac:spMkLst>
        </pc:spChg>
      </pc:sldChg>
      <pc:sldChg chg="modSp add mod">
        <pc:chgData name="Moustafa Abdelrahman" userId="d22b29dc-e85e-4b67-b030-a5b3d2d2dcce" providerId="ADAL" clId="{172CA6CA-0D13-4D08-B580-C334B4AC8FAE}" dt="2024-04-27T02:53:29.912" v="92" actId="1076"/>
        <pc:sldMkLst>
          <pc:docMk/>
          <pc:sldMk cId="101332871" sldId="308"/>
        </pc:sldMkLst>
        <pc:spChg chg="mod">
          <ac:chgData name="Moustafa Abdelrahman" userId="d22b29dc-e85e-4b67-b030-a5b3d2d2dcce" providerId="ADAL" clId="{172CA6CA-0D13-4D08-B580-C334B4AC8FAE}" dt="2024-04-27T02:53:29.912" v="92" actId="1076"/>
          <ac:spMkLst>
            <pc:docMk/>
            <pc:sldMk cId="101332871" sldId="308"/>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2351529339" sldId="308"/>
        </pc:sldMkLst>
      </pc:sldChg>
      <pc:sldChg chg="modSp add mod modClrScheme chgLayout">
        <pc:chgData name="Moustafa Abdelrahman" userId="d22b29dc-e85e-4b67-b030-a5b3d2d2dcce" providerId="ADAL" clId="{172CA6CA-0D13-4D08-B580-C334B4AC8FAE}" dt="2024-04-27T02:53:44.562" v="95" actId="1076"/>
        <pc:sldMkLst>
          <pc:docMk/>
          <pc:sldMk cId="373157276" sldId="309"/>
        </pc:sldMkLst>
        <pc:spChg chg="mod ord">
          <ac:chgData name="Moustafa Abdelrahman" userId="d22b29dc-e85e-4b67-b030-a5b3d2d2dcce" providerId="ADAL" clId="{172CA6CA-0D13-4D08-B580-C334B4AC8FAE}" dt="2024-04-27T02:53:44.562" v="95" actId="1076"/>
          <ac:spMkLst>
            <pc:docMk/>
            <pc:sldMk cId="373157276" sldId="309"/>
            <ac:spMk id="2" creationId="{00000000-0000-0000-0000-000000000000}"/>
          </ac:spMkLst>
        </pc:spChg>
        <pc:spChg chg="mod ord">
          <ac:chgData name="Moustafa Abdelrahman" userId="d22b29dc-e85e-4b67-b030-a5b3d2d2dcce" providerId="ADAL" clId="{172CA6CA-0D13-4D08-B580-C334B4AC8FAE}" dt="2024-04-27T02:53:37.874" v="93" actId="700"/>
          <ac:spMkLst>
            <pc:docMk/>
            <pc:sldMk cId="373157276" sldId="309"/>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447683796" sldId="309"/>
        </pc:sldMkLst>
      </pc:sldChg>
      <pc:sldChg chg="modSp add mod">
        <pc:chgData name="Moustafa Abdelrahman" userId="d22b29dc-e85e-4b67-b030-a5b3d2d2dcce" providerId="ADAL" clId="{172CA6CA-0D13-4D08-B580-C334B4AC8FAE}" dt="2024-04-27T02:53:52.350" v="96" actId="1076"/>
        <pc:sldMkLst>
          <pc:docMk/>
          <pc:sldMk cId="3629261085" sldId="310"/>
        </pc:sldMkLst>
        <pc:spChg chg="mod">
          <ac:chgData name="Moustafa Abdelrahman" userId="d22b29dc-e85e-4b67-b030-a5b3d2d2dcce" providerId="ADAL" clId="{172CA6CA-0D13-4D08-B580-C334B4AC8FAE}" dt="2024-04-27T02:53:52.350" v="96" actId="1076"/>
          <ac:spMkLst>
            <pc:docMk/>
            <pc:sldMk cId="3629261085" sldId="310"/>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3748100978" sldId="310"/>
        </pc:sldMkLst>
      </pc:sldChg>
      <pc:sldChg chg="del">
        <pc:chgData name="Moustafa Abdelrahman" userId="d22b29dc-e85e-4b67-b030-a5b3d2d2dcce" providerId="ADAL" clId="{172CA6CA-0D13-4D08-B580-C334B4AC8FAE}" dt="2024-04-27T02:44:34.547" v="0" actId="47"/>
        <pc:sldMkLst>
          <pc:docMk/>
          <pc:sldMk cId="3846003984" sldId="311"/>
        </pc:sldMkLst>
      </pc:sldChg>
      <pc:sldChg chg="modSp add mod">
        <pc:chgData name="Moustafa Abdelrahman" userId="d22b29dc-e85e-4b67-b030-a5b3d2d2dcce" providerId="ADAL" clId="{172CA6CA-0D13-4D08-B580-C334B4AC8FAE}" dt="2024-04-27T02:53:56.660" v="97" actId="1076"/>
        <pc:sldMkLst>
          <pc:docMk/>
          <pc:sldMk cId="4249199860" sldId="311"/>
        </pc:sldMkLst>
        <pc:spChg chg="mod">
          <ac:chgData name="Moustafa Abdelrahman" userId="d22b29dc-e85e-4b67-b030-a5b3d2d2dcce" providerId="ADAL" clId="{172CA6CA-0D13-4D08-B580-C334B4AC8FAE}" dt="2024-04-27T02:53:56.660" v="97" actId="1076"/>
          <ac:spMkLst>
            <pc:docMk/>
            <pc:sldMk cId="4249199860" sldId="311"/>
            <ac:spMk id="4" creationId="{00000000-0000-0000-0000-000000000000}"/>
          </ac:spMkLst>
        </pc:spChg>
      </pc:sldChg>
      <pc:sldChg chg="modSp add mod">
        <pc:chgData name="Moustafa Abdelrahman" userId="d22b29dc-e85e-4b67-b030-a5b3d2d2dcce" providerId="ADAL" clId="{172CA6CA-0D13-4D08-B580-C334B4AC8FAE}" dt="2024-04-27T02:54:02.567" v="98" actId="1076"/>
        <pc:sldMkLst>
          <pc:docMk/>
          <pc:sldMk cId="321944110" sldId="312"/>
        </pc:sldMkLst>
        <pc:spChg chg="mod">
          <ac:chgData name="Moustafa Abdelrahman" userId="d22b29dc-e85e-4b67-b030-a5b3d2d2dcce" providerId="ADAL" clId="{172CA6CA-0D13-4D08-B580-C334B4AC8FAE}" dt="2024-04-27T02:54:02.567" v="98" actId="1076"/>
          <ac:spMkLst>
            <pc:docMk/>
            <pc:sldMk cId="321944110" sldId="312"/>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2877204398" sldId="312"/>
        </pc:sldMkLst>
      </pc:sldChg>
      <pc:sldChg chg="modSp add mod modClrScheme chgLayout">
        <pc:chgData name="Moustafa Abdelrahman" userId="d22b29dc-e85e-4b67-b030-a5b3d2d2dcce" providerId="ADAL" clId="{172CA6CA-0D13-4D08-B580-C334B4AC8FAE}" dt="2024-04-27T02:54:24.811" v="102" actId="14100"/>
        <pc:sldMkLst>
          <pc:docMk/>
          <pc:sldMk cId="2525197388" sldId="313"/>
        </pc:sldMkLst>
        <pc:spChg chg="mod ord">
          <ac:chgData name="Moustafa Abdelrahman" userId="d22b29dc-e85e-4b67-b030-a5b3d2d2dcce" providerId="ADAL" clId="{172CA6CA-0D13-4D08-B580-C334B4AC8FAE}" dt="2024-04-27T02:54:21.445" v="101" actId="1076"/>
          <ac:spMkLst>
            <pc:docMk/>
            <pc:sldMk cId="2525197388" sldId="313"/>
            <ac:spMk id="4" creationId="{00000000-0000-0000-0000-000000000000}"/>
          </ac:spMkLst>
        </pc:spChg>
        <pc:spChg chg="mod ord">
          <ac:chgData name="Moustafa Abdelrahman" userId="d22b29dc-e85e-4b67-b030-a5b3d2d2dcce" providerId="ADAL" clId="{172CA6CA-0D13-4D08-B580-C334B4AC8FAE}" dt="2024-04-27T02:54:24.811" v="102" actId="14100"/>
          <ac:spMkLst>
            <pc:docMk/>
            <pc:sldMk cId="2525197388" sldId="313"/>
            <ac:spMk id="5" creationId="{00000000-0000-0000-0000-000000000000}"/>
          </ac:spMkLst>
        </pc:spChg>
      </pc:sldChg>
      <pc:sldChg chg="del">
        <pc:chgData name="Moustafa Abdelrahman" userId="d22b29dc-e85e-4b67-b030-a5b3d2d2dcce" providerId="ADAL" clId="{172CA6CA-0D13-4D08-B580-C334B4AC8FAE}" dt="2024-04-27T02:44:34.547" v="0" actId="47"/>
        <pc:sldMkLst>
          <pc:docMk/>
          <pc:sldMk cId="4162050383" sldId="313"/>
        </pc:sldMkLst>
      </pc:sldChg>
      <pc:sldChg chg="modSp add mod">
        <pc:chgData name="Moustafa Abdelrahman" userId="d22b29dc-e85e-4b67-b030-a5b3d2d2dcce" providerId="ADAL" clId="{172CA6CA-0D13-4D08-B580-C334B4AC8FAE}" dt="2024-04-27T02:54:31.386" v="104" actId="1076"/>
        <pc:sldMkLst>
          <pc:docMk/>
          <pc:sldMk cId="528721931" sldId="314"/>
        </pc:sldMkLst>
        <pc:spChg chg="mod">
          <ac:chgData name="Moustafa Abdelrahman" userId="d22b29dc-e85e-4b67-b030-a5b3d2d2dcce" providerId="ADAL" clId="{172CA6CA-0D13-4D08-B580-C334B4AC8FAE}" dt="2024-04-27T02:54:31.386" v="104" actId="1076"/>
          <ac:spMkLst>
            <pc:docMk/>
            <pc:sldMk cId="528721931" sldId="314"/>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1606933681" sldId="314"/>
        </pc:sldMkLst>
      </pc:sldChg>
      <pc:sldChg chg="modSp add mod modClrScheme chgLayout">
        <pc:chgData name="Moustafa Abdelrahman" userId="d22b29dc-e85e-4b67-b030-a5b3d2d2dcce" providerId="ADAL" clId="{172CA6CA-0D13-4D08-B580-C334B4AC8FAE}" dt="2024-04-27T02:54:43.797" v="107" actId="1076"/>
        <pc:sldMkLst>
          <pc:docMk/>
          <pc:sldMk cId="3916445110" sldId="315"/>
        </pc:sldMkLst>
        <pc:spChg chg="mod ord">
          <ac:chgData name="Moustafa Abdelrahman" userId="d22b29dc-e85e-4b67-b030-a5b3d2d2dcce" providerId="ADAL" clId="{172CA6CA-0D13-4D08-B580-C334B4AC8FAE}" dt="2024-04-27T02:54:43.797" v="107" actId="1076"/>
          <ac:spMkLst>
            <pc:docMk/>
            <pc:sldMk cId="3916445110" sldId="315"/>
            <ac:spMk id="4" creationId="{00000000-0000-0000-0000-000000000000}"/>
          </ac:spMkLst>
        </pc:spChg>
        <pc:spChg chg="mod ord">
          <ac:chgData name="Moustafa Abdelrahman" userId="d22b29dc-e85e-4b67-b030-a5b3d2d2dcce" providerId="ADAL" clId="{172CA6CA-0D13-4D08-B580-C334B4AC8FAE}" dt="2024-04-27T02:54:38.808" v="105" actId="700"/>
          <ac:spMkLst>
            <pc:docMk/>
            <pc:sldMk cId="3916445110" sldId="315"/>
            <ac:spMk id="5" creationId="{00000000-0000-0000-0000-000000000000}"/>
          </ac:spMkLst>
        </pc:spChg>
      </pc:sldChg>
      <pc:sldChg chg="del">
        <pc:chgData name="Moustafa Abdelrahman" userId="d22b29dc-e85e-4b67-b030-a5b3d2d2dcce" providerId="ADAL" clId="{172CA6CA-0D13-4D08-B580-C334B4AC8FAE}" dt="2024-04-27T02:44:34.547" v="0" actId="47"/>
        <pc:sldMkLst>
          <pc:docMk/>
          <pc:sldMk cId="4038485621" sldId="315"/>
        </pc:sldMkLst>
      </pc:sldChg>
      <pc:sldChg chg="modSp add mod modClrScheme chgLayout">
        <pc:chgData name="Moustafa Abdelrahman" userId="d22b29dc-e85e-4b67-b030-a5b3d2d2dcce" providerId="ADAL" clId="{172CA6CA-0D13-4D08-B580-C334B4AC8FAE}" dt="2024-04-27T02:54:58.379" v="110" actId="1076"/>
        <pc:sldMkLst>
          <pc:docMk/>
          <pc:sldMk cId="3303395885" sldId="316"/>
        </pc:sldMkLst>
        <pc:spChg chg="mod ord">
          <ac:chgData name="Moustafa Abdelrahman" userId="d22b29dc-e85e-4b67-b030-a5b3d2d2dcce" providerId="ADAL" clId="{172CA6CA-0D13-4D08-B580-C334B4AC8FAE}" dt="2024-04-27T02:54:52.743" v="108" actId="700"/>
          <ac:spMkLst>
            <pc:docMk/>
            <pc:sldMk cId="3303395885" sldId="316"/>
            <ac:spMk id="2" creationId="{00000000-0000-0000-0000-000000000000}"/>
          </ac:spMkLst>
        </pc:spChg>
        <pc:spChg chg="mod ord">
          <ac:chgData name="Moustafa Abdelrahman" userId="d22b29dc-e85e-4b67-b030-a5b3d2d2dcce" providerId="ADAL" clId="{172CA6CA-0D13-4D08-B580-C334B4AC8FAE}" dt="2024-04-27T02:54:58.379" v="110" actId="1076"/>
          <ac:spMkLst>
            <pc:docMk/>
            <pc:sldMk cId="3303395885" sldId="316"/>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3864023411" sldId="316"/>
        </pc:sldMkLst>
      </pc:sldChg>
      <pc:sldChg chg="modSp add mod modClrScheme chgLayout">
        <pc:chgData name="Moustafa Abdelrahman" userId="d22b29dc-e85e-4b67-b030-a5b3d2d2dcce" providerId="ADAL" clId="{172CA6CA-0D13-4D08-B580-C334B4AC8FAE}" dt="2024-04-27T02:55:17.697" v="114" actId="1076"/>
        <pc:sldMkLst>
          <pc:docMk/>
          <pc:sldMk cId="784618939" sldId="317"/>
        </pc:sldMkLst>
        <pc:spChg chg="mod ord">
          <ac:chgData name="Moustafa Abdelrahman" userId="d22b29dc-e85e-4b67-b030-a5b3d2d2dcce" providerId="ADAL" clId="{172CA6CA-0D13-4D08-B580-C334B4AC8FAE}" dt="2024-04-27T02:55:10.126" v="113" actId="1076"/>
          <ac:spMkLst>
            <pc:docMk/>
            <pc:sldMk cId="784618939" sldId="317"/>
            <ac:spMk id="4" creationId="{00000000-0000-0000-0000-000000000000}"/>
          </ac:spMkLst>
        </pc:spChg>
        <pc:spChg chg="mod ord">
          <ac:chgData name="Moustafa Abdelrahman" userId="d22b29dc-e85e-4b67-b030-a5b3d2d2dcce" providerId="ADAL" clId="{172CA6CA-0D13-4D08-B580-C334B4AC8FAE}" dt="2024-04-27T02:55:17.697" v="114" actId="1076"/>
          <ac:spMkLst>
            <pc:docMk/>
            <pc:sldMk cId="784618939" sldId="317"/>
            <ac:spMk id="5" creationId="{00000000-0000-0000-0000-000000000000}"/>
          </ac:spMkLst>
        </pc:spChg>
      </pc:sldChg>
      <pc:sldChg chg="del">
        <pc:chgData name="Moustafa Abdelrahman" userId="d22b29dc-e85e-4b67-b030-a5b3d2d2dcce" providerId="ADAL" clId="{172CA6CA-0D13-4D08-B580-C334B4AC8FAE}" dt="2024-04-27T02:44:34.547" v="0" actId="47"/>
        <pc:sldMkLst>
          <pc:docMk/>
          <pc:sldMk cId="3153896910" sldId="317"/>
        </pc:sldMkLst>
      </pc:sldChg>
      <pc:sldChg chg="del">
        <pc:chgData name="Moustafa Abdelrahman" userId="d22b29dc-e85e-4b67-b030-a5b3d2d2dcce" providerId="ADAL" clId="{172CA6CA-0D13-4D08-B580-C334B4AC8FAE}" dt="2024-04-27T02:44:34.547" v="0" actId="47"/>
        <pc:sldMkLst>
          <pc:docMk/>
          <pc:sldMk cId="2681010947" sldId="318"/>
        </pc:sldMkLst>
      </pc:sldChg>
      <pc:sldChg chg="addSp delSp modSp add mod modClrScheme chgLayout">
        <pc:chgData name="Moustafa Abdelrahman" userId="d22b29dc-e85e-4b67-b030-a5b3d2d2dcce" providerId="ADAL" clId="{172CA6CA-0D13-4D08-B580-C334B4AC8FAE}" dt="2024-04-27T02:56:11.999" v="123" actId="478"/>
        <pc:sldMkLst>
          <pc:docMk/>
          <pc:sldMk cId="3389845617" sldId="318"/>
        </pc:sldMkLst>
        <pc:spChg chg="mod ord">
          <ac:chgData name="Moustafa Abdelrahman" userId="d22b29dc-e85e-4b67-b030-a5b3d2d2dcce" providerId="ADAL" clId="{172CA6CA-0D13-4D08-B580-C334B4AC8FAE}" dt="2024-04-27T02:55:58.373" v="119" actId="26606"/>
          <ac:spMkLst>
            <pc:docMk/>
            <pc:sldMk cId="3389845617" sldId="318"/>
            <ac:spMk id="4" creationId="{00000000-0000-0000-0000-000000000000}"/>
          </ac:spMkLst>
        </pc:spChg>
        <pc:spChg chg="mod ord">
          <ac:chgData name="Moustafa Abdelrahman" userId="d22b29dc-e85e-4b67-b030-a5b3d2d2dcce" providerId="ADAL" clId="{172CA6CA-0D13-4D08-B580-C334B4AC8FAE}" dt="2024-04-27T02:55:58.373" v="119" actId="26606"/>
          <ac:spMkLst>
            <pc:docMk/>
            <pc:sldMk cId="3389845617" sldId="318"/>
            <ac:spMk id="5" creationId="{00000000-0000-0000-0000-000000000000}"/>
          </ac:spMkLst>
        </pc:spChg>
        <pc:spChg chg="add del mod">
          <ac:chgData name="Moustafa Abdelrahman" userId="d22b29dc-e85e-4b67-b030-a5b3d2d2dcce" providerId="ADAL" clId="{172CA6CA-0D13-4D08-B580-C334B4AC8FAE}" dt="2024-04-27T02:56:10.275" v="122" actId="478"/>
          <ac:spMkLst>
            <pc:docMk/>
            <pc:sldMk cId="3389845617" sldId="318"/>
            <ac:spMk id="10" creationId="{9025B696-4900-0626-3D61-A966B565ABB1}"/>
          </ac:spMkLst>
        </pc:spChg>
        <pc:spChg chg="add del mod">
          <ac:chgData name="Moustafa Abdelrahman" userId="d22b29dc-e85e-4b67-b030-a5b3d2d2dcce" providerId="ADAL" clId="{172CA6CA-0D13-4D08-B580-C334B4AC8FAE}" dt="2024-04-27T02:56:05.680" v="120" actId="478"/>
          <ac:spMkLst>
            <pc:docMk/>
            <pc:sldMk cId="3389845617" sldId="318"/>
            <ac:spMk id="12" creationId="{765A397A-AEF9-CCDC-2CC6-132E9CB041E0}"/>
          </ac:spMkLst>
        </pc:spChg>
        <pc:spChg chg="add del mod">
          <ac:chgData name="Moustafa Abdelrahman" userId="d22b29dc-e85e-4b67-b030-a5b3d2d2dcce" providerId="ADAL" clId="{172CA6CA-0D13-4D08-B580-C334B4AC8FAE}" dt="2024-04-27T02:56:11.999" v="123" actId="478"/>
          <ac:spMkLst>
            <pc:docMk/>
            <pc:sldMk cId="3389845617" sldId="318"/>
            <ac:spMk id="14" creationId="{9712D528-0845-2121-1F64-DE76CB8FD542}"/>
          </ac:spMkLst>
        </pc:spChg>
      </pc:sldChg>
      <pc:sldChg chg="del">
        <pc:chgData name="Moustafa Abdelrahman" userId="d22b29dc-e85e-4b67-b030-a5b3d2d2dcce" providerId="ADAL" clId="{172CA6CA-0D13-4D08-B580-C334B4AC8FAE}" dt="2024-04-27T02:44:34.547" v="0" actId="47"/>
        <pc:sldMkLst>
          <pc:docMk/>
          <pc:sldMk cId="93685268" sldId="319"/>
        </pc:sldMkLst>
      </pc:sldChg>
      <pc:sldChg chg="modSp add mod">
        <pc:chgData name="Moustafa Abdelrahman" userId="d22b29dc-e85e-4b67-b030-a5b3d2d2dcce" providerId="ADAL" clId="{172CA6CA-0D13-4D08-B580-C334B4AC8FAE}" dt="2024-04-27T02:56:18.154" v="124" actId="1076"/>
        <pc:sldMkLst>
          <pc:docMk/>
          <pc:sldMk cId="3558703033" sldId="319"/>
        </pc:sldMkLst>
        <pc:spChg chg="mod">
          <ac:chgData name="Moustafa Abdelrahman" userId="d22b29dc-e85e-4b67-b030-a5b3d2d2dcce" providerId="ADAL" clId="{172CA6CA-0D13-4D08-B580-C334B4AC8FAE}" dt="2024-04-27T02:56:18.154" v="124" actId="1076"/>
          <ac:spMkLst>
            <pc:docMk/>
            <pc:sldMk cId="3558703033" sldId="319"/>
            <ac:spMk id="4" creationId="{00000000-0000-0000-0000-000000000000}"/>
          </ac:spMkLst>
        </pc:spChg>
      </pc:sldChg>
      <pc:sldChg chg="modSp add mod modClrScheme chgLayout">
        <pc:chgData name="Moustafa Abdelrahman" userId="d22b29dc-e85e-4b67-b030-a5b3d2d2dcce" providerId="ADAL" clId="{172CA6CA-0D13-4D08-B580-C334B4AC8FAE}" dt="2024-04-27T02:56:43.665" v="127" actId="1076"/>
        <pc:sldMkLst>
          <pc:docMk/>
          <pc:sldMk cId="1663860795" sldId="320"/>
        </pc:sldMkLst>
        <pc:spChg chg="mod ord">
          <ac:chgData name="Moustafa Abdelrahman" userId="d22b29dc-e85e-4b67-b030-a5b3d2d2dcce" providerId="ADAL" clId="{172CA6CA-0D13-4D08-B580-C334B4AC8FAE}" dt="2024-04-27T02:56:43.665" v="127" actId="1076"/>
          <ac:spMkLst>
            <pc:docMk/>
            <pc:sldMk cId="1663860795" sldId="320"/>
            <ac:spMk id="2" creationId="{00000000-0000-0000-0000-000000000000}"/>
          </ac:spMkLst>
        </pc:spChg>
        <pc:spChg chg="mod ord">
          <ac:chgData name="Moustafa Abdelrahman" userId="d22b29dc-e85e-4b67-b030-a5b3d2d2dcce" providerId="ADAL" clId="{172CA6CA-0D13-4D08-B580-C334B4AC8FAE}" dt="2024-04-27T02:56:38.335" v="126" actId="1076"/>
          <ac:spMkLst>
            <pc:docMk/>
            <pc:sldMk cId="1663860795" sldId="320"/>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3268061069" sldId="320"/>
        </pc:sldMkLst>
      </pc:sldChg>
      <pc:sldChg chg="modSp add mod modClrScheme chgLayout">
        <pc:chgData name="Moustafa Abdelrahman" userId="d22b29dc-e85e-4b67-b030-a5b3d2d2dcce" providerId="ADAL" clId="{172CA6CA-0D13-4D08-B580-C334B4AC8FAE}" dt="2024-04-27T02:57:09.479" v="133" actId="1076"/>
        <pc:sldMkLst>
          <pc:docMk/>
          <pc:sldMk cId="168316084" sldId="321"/>
        </pc:sldMkLst>
        <pc:spChg chg="mod ord">
          <ac:chgData name="Moustafa Abdelrahman" userId="d22b29dc-e85e-4b67-b030-a5b3d2d2dcce" providerId="ADAL" clId="{172CA6CA-0D13-4D08-B580-C334B4AC8FAE}" dt="2024-04-27T02:57:09.479" v="133" actId="1076"/>
          <ac:spMkLst>
            <pc:docMk/>
            <pc:sldMk cId="168316084" sldId="321"/>
            <ac:spMk id="2" creationId="{00000000-0000-0000-0000-000000000000}"/>
          </ac:spMkLst>
        </pc:spChg>
        <pc:spChg chg="mod ord">
          <ac:chgData name="Moustafa Abdelrahman" userId="d22b29dc-e85e-4b67-b030-a5b3d2d2dcce" providerId="ADAL" clId="{172CA6CA-0D13-4D08-B580-C334B4AC8FAE}" dt="2024-04-27T02:56:55.158" v="130" actId="1076"/>
          <ac:spMkLst>
            <pc:docMk/>
            <pc:sldMk cId="168316084" sldId="321"/>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3205571846" sldId="321"/>
        </pc:sldMkLst>
      </pc:sldChg>
      <pc:sldChg chg="addSp delSp modSp add mod modClrScheme chgLayout">
        <pc:chgData name="Moustafa Abdelrahman" userId="d22b29dc-e85e-4b67-b030-a5b3d2d2dcce" providerId="ADAL" clId="{172CA6CA-0D13-4D08-B580-C334B4AC8FAE}" dt="2024-04-27T02:58:25.750" v="149" actId="1076"/>
        <pc:sldMkLst>
          <pc:docMk/>
          <pc:sldMk cId="9040942" sldId="322"/>
        </pc:sldMkLst>
        <pc:spChg chg="mod ord">
          <ac:chgData name="Moustafa Abdelrahman" userId="d22b29dc-e85e-4b67-b030-a5b3d2d2dcce" providerId="ADAL" clId="{172CA6CA-0D13-4D08-B580-C334B4AC8FAE}" dt="2024-04-27T02:58:25.750" v="149" actId="1076"/>
          <ac:spMkLst>
            <pc:docMk/>
            <pc:sldMk cId="9040942" sldId="322"/>
            <ac:spMk id="4" creationId="{00000000-0000-0000-0000-000000000000}"/>
          </ac:spMkLst>
        </pc:spChg>
        <pc:spChg chg="del mod ord">
          <ac:chgData name="Moustafa Abdelrahman" userId="d22b29dc-e85e-4b67-b030-a5b3d2d2dcce" providerId="ADAL" clId="{172CA6CA-0D13-4D08-B580-C334B4AC8FAE}" dt="2024-04-27T02:57:30.118" v="136" actId="26606"/>
          <ac:spMkLst>
            <pc:docMk/>
            <pc:sldMk cId="9040942" sldId="322"/>
            <ac:spMk id="5" creationId="{00000000-0000-0000-0000-000000000000}"/>
          </ac:spMkLst>
        </pc:spChg>
        <pc:spChg chg="add del mod">
          <ac:chgData name="Moustafa Abdelrahman" userId="d22b29dc-e85e-4b67-b030-a5b3d2d2dcce" providerId="ADAL" clId="{172CA6CA-0D13-4D08-B580-C334B4AC8FAE}" dt="2024-04-27T02:58:00.078" v="143" actId="478"/>
          <ac:spMkLst>
            <pc:docMk/>
            <pc:sldMk cId="9040942" sldId="322"/>
            <ac:spMk id="12" creationId="{E0BC8419-CC8C-279F-5DBF-1635DF68F644}"/>
          </ac:spMkLst>
        </pc:spChg>
        <pc:spChg chg="add del mod">
          <ac:chgData name="Moustafa Abdelrahman" userId="d22b29dc-e85e-4b67-b030-a5b3d2d2dcce" providerId="ADAL" clId="{172CA6CA-0D13-4D08-B580-C334B4AC8FAE}" dt="2024-04-27T02:57:58.236" v="142" actId="478"/>
          <ac:spMkLst>
            <pc:docMk/>
            <pc:sldMk cId="9040942" sldId="322"/>
            <ac:spMk id="14" creationId="{209AAB55-A4F9-19A4-F8E2-7047EF52C382}"/>
          </ac:spMkLst>
        </pc:spChg>
        <pc:spChg chg="add del mod">
          <ac:chgData name="Moustafa Abdelrahman" userId="d22b29dc-e85e-4b67-b030-a5b3d2d2dcce" providerId="ADAL" clId="{172CA6CA-0D13-4D08-B580-C334B4AC8FAE}" dt="2024-04-27T02:57:56.155" v="141" actId="478"/>
          <ac:spMkLst>
            <pc:docMk/>
            <pc:sldMk cId="9040942" sldId="322"/>
            <ac:spMk id="16" creationId="{7B07138B-21B8-3C9D-7541-47AA956546DF}"/>
          </ac:spMkLst>
        </pc:spChg>
        <pc:graphicFrameChg chg="add mod ord modGraphic">
          <ac:chgData name="Moustafa Abdelrahman" userId="d22b29dc-e85e-4b67-b030-a5b3d2d2dcce" providerId="ADAL" clId="{172CA6CA-0D13-4D08-B580-C334B4AC8FAE}" dt="2024-04-27T02:58:21.111" v="148" actId="1076"/>
          <ac:graphicFrameMkLst>
            <pc:docMk/>
            <pc:sldMk cId="9040942" sldId="322"/>
            <ac:graphicFrameMk id="7" creationId="{84550257-2AE9-DCA4-71BE-5B4A9D9A8A2B}"/>
          </ac:graphicFrameMkLst>
        </pc:graphicFrameChg>
      </pc:sldChg>
      <pc:sldChg chg="del">
        <pc:chgData name="Moustafa Abdelrahman" userId="d22b29dc-e85e-4b67-b030-a5b3d2d2dcce" providerId="ADAL" clId="{172CA6CA-0D13-4D08-B580-C334B4AC8FAE}" dt="2024-04-27T02:44:34.547" v="0" actId="47"/>
        <pc:sldMkLst>
          <pc:docMk/>
          <pc:sldMk cId="2481821463" sldId="322"/>
        </pc:sldMkLst>
      </pc:sldChg>
      <pc:sldChg chg="del">
        <pc:chgData name="Moustafa Abdelrahman" userId="d22b29dc-e85e-4b67-b030-a5b3d2d2dcce" providerId="ADAL" clId="{172CA6CA-0D13-4D08-B580-C334B4AC8FAE}" dt="2024-04-27T02:44:34.547" v="0" actId="47"/>
        <pc:sldMkLst>
          <pc:docMk/>
          <pc:sldMk cId="7503110" sldId="323"/>
        </pc:sldMkLst>
      </pc:sldChg>
      <pc:sldChg chg="modSp add mod modClrScheme chgLayout">
        <pc:chgData name="Moustafa Abdelrahman" userId="d22b29dc-e85e-4b67-b030-a5b3d2d2dcce" providerId="ADAL" clId="{172CA6CA-0D13-4D08-B580-C334B4AC8FAE}" dt="2024-04-27T02:58:43.524" v="151" actId="1076"/>
        <pc:sldMkLst>
          <pc:docMk/>
          <pc:sldMk cId="572968769" sldId="323"/>
        </pc:sldMkLst>
        <pc:spChg chg="mod ord">
          <ac:chgData name="Moustafa Abdelrahman" userId="d22b29dc-e85e-4b67-b030-a5b3d2d2dcce" providerId="ADAL" clId="{172CA6CA-0D13-4D08-B580-C334B4AC8FAE}" dt="2024-04-27T02:58:43.524" v="151" actId="1076"/>
          <ac:spMkLst>
            <pc:docMk/>
            <pc:sldMk cId="572968769" sldId="323"/>
            <ac:spMk id="2" creationId="{00000000-0000-0000-0000-000000000000}"/>
          </ac:spMkLst>
        </pc:spChg>
        <pc:spChg chg="mod ord">
          <ac:chgData name="Moustafa Abdelrahman" userId="d22b29dc-e85e-4b67-b030-a5b3d2d2dcce" providerId="ADAL" clId="{172CA6CA-0D13-4D08-B580-C334B4AC8FAE}" dt="2024-04-27T02:58:37.469" v="150" actId="700"/>
          <ac:spMkLst>
            <pc:docMk/>
            <pc:sldMk cId="572968769" sldId="323"/>
            <ac:spMk id="4" creationId="{00000000-0000-0000-0000-000000000000}"/>
          </ac:spMkLst>
        </pc:spChg>
      </pc:sldChg>
      <pc:sldChg chg="del">
        <pc:chgData name="Moustafa Abdelrahman" userId="d22b29dc-e85e-4b67-b030-a5b3d2d2dcce" providerId="ADAL" clId="{172CA6CA-0D13-4D08-B580-C334B4AC8FAE}" dt="2024-04-27T02:44:34.547" v="0" actId="47"/>
        <pc:sldMkLst>
          <pc:docMk/>
          <pc:sldMk cId="439421857" sldId="324"/>
        </pc:sldMkLst>
      </pc:sldChg>
      <pc:sldChg chg="modSp add mod modClrScheme chgLayout">
        <pc:chgData name="Moustafa Abdelrahman" userId="d22b29dc-e85e-4b67-b030-a5b3d2d2dcce" providerId="ADAL" clId="{172CA6CA-0D13-4D08-B580-C334B4AC8FAE}" dt="2024-04-27T02:58:57.928" v="152" actId="700"/>
        <pc:sldMkLst>
          <pc:docMk/>
          <pc:sldMk cId="845923469" sldId="324"/>
        </pc:sldMkLst>
        <pc:spChg chg="mod ord">
          <ac:chgData name="Moustafa Abdelrahman" userId="d22b29dc-e85e-4b67-b030-a5b3d2d2dcce" providerId="ADAL" clId="{172CA6CA-0D13-4D08-B580-C334B4AC8FAE}" dt="2024-04-27T02:58:57.928" v="152" actId="700"/>
          <ac:spMkLst>
            <pc:docMk/>
            <pc:sldMk cId="845923469" sldId="324"/>
            <ac:spMk id="4" creationId="{00000000-0000-0000-0000-000000000000}"/>
          </ac:spMkLst>
        </pc:spChg>
        <pc:spChg chg="mod ord">
          <ac:chgData name="Moustafa Abdelrahman" userId="d22b29dc-e85e-4b67-b030-a5b3d2d2dcce" providerId="ADAL" clId="{172CA6CA-0D13-4D08-B580-C334B4AC8FAE}" dt="2024-04-27T02:58:57.928" v="152" actId="700"/>
          <ac:spMkLst>
            <pc:docMk/>
            <pc:sldMk cId="845923469" sldId="324"/>
            <ac:spMk id="5" creationId="{00000000-0000-0000-0000-000000000000}"/>
          </ac:spMkLst>
        </pc:spChg>
      </pc:sldChg>
      <pc:sldChg chg="modSp add mod modClrScheme chgLayout">
        <pc:chgData name="Moustafa Abdelrahman" userId="d22b29dc-e85e-4b67-b030-a5b3d2d2dcce" providerId="ADAL" clId="{172CA6CA-0D13-4D08-B580-C334B4AC8FAE}" dt="2024-04-27T02:59:21.744" v="154" actId="1076"/>
        <pc:sldMkLst>
          <pc:docMk/>
          <pc:sldMk cId="3386589965" sldId="325"/>
        </pc:sldMkLst>
        <pc:spChg chg="mod ord">
          <ac:chgData name="Moustafa Abdelrahman" userId="d22b29dc-e85e-4b67-b030-a5b3d2d2dcce" providerId="ADAL" clId="{172CA6CA-0D13-4D08-B580-C334B4AC8FAE}" dt="2024-04-27T02:59:21.744" v="154" actId="1076"/>
          <ac:spMkLst>
            <pc:docMk/>
            <pc:sldMk cId="3386589965" sldId="325"/>
            <ac:spMk id="2" creationId="{00000000-0000-0000-0000-000000000000}"/>
          </ac:spMkLst>
        </pc:spChg>
        <pc:spChg chg="mod ord">
          <ac:chgData name="Moustafa Abdelrahman" userId="d22b29dc-e85e-4b67-b030-a5b3d2d2dcce" providerId="ADAL" clId="{172CA6CA-0D13-4D08-B580-C334B4AC8FAE}" dt="2024-04-27T02:59:16.667" v="153" actId="700"/>
          <ac:spMkLst>
            <pc:docMk/>
            <pc:sldMk cId="3386589965" sldId="325"/>
            <ac:spMk id="3" creationId="{00000000-0000-0000-0000-000000000000}"/>
          </ac:spMkLst>
        </pc:spChg>
      </pc:sldChg>
      <pc:sldChg chg="modSp add mod ord modClrScheme chgLayout">
        <pc:chgData name="Moustafa Abdelrahman" userId="d22b29dc-e85e-4b67-b030-a5b3d2d2dcce" providerId="ADAL" clId="{172CA6CA-0D13-4D08-B580-C334B4AC8FAE}" dt="2024-04-27T03:05:04.186" v="214" actId="1076"/>
        <pc:sldMkLst>
          <pc:docMk/>
          <pc:sldMk cId="1194181890" sldId="326"/>
        </pc:sldMkLst>
        <pc:spChg chg="mod">
          <ac:chgData name="Moustafa Abdelrahman" userId="d22b29dc-e85e-4b67-b030-a5b3d2d2dcce" providerId="ADAL" clId="{172CA6CA-0D13-4D08-B580-C334B4AC8FAE}" dt="2024-04-27T03:04:57.370" v="213" actId="1076"/>
          <ac:spMkLst>
            <pc:docMk/>
            <pc:sldMk cId="1194181890" sldId="326"/>
            <ac:spMk id="2" creationId="{00000000-0000-0000-0000-000000000000}"/>
          </ac:spMkLst>
        </pc:spChg>
        <pc:spChg chg="mod">
          <ac:chgData name="Moustafa Abdelrahman" userId="d22b29dc-e85e-4b67-b030-a5b3d2d2dcce" providerId="ADAL" clId="{172CA6CA-0D13-4D08-B580-C334B4AC8FAE}" dt="2024-04-27T03:05:04.186" v="214" actId="1076"/>
          <ac:spMkLst>
            <pc:docMk/>
            <pc:sldMk cId="1194181890" sldId="326"/>
            <ac:spMk id="5" creationId="{00000000-0000-0000-0000-000000000000}"/>
          </ac:spMkLst>
        </pc:spChg>
        <pc:spChg chg="mod ord">
          <ac:chgData name="Moustafa Abdelrahman" userId="d22b29dc-e85e-4b67-b030-a5b3d2d2dcce" providerId="ADAL" clId="{172CA6CA-0D13-4D08-B580-C334B4AC8FAE}" dt="2024-04-27T03:01:25.740" v="185" actId="700"/>
          <ac:spMkLst>
            <pc:docMk/>
            <pc:sldMk cId="1194181890" sldId="326"/>
            <ac:spMk id="7" creationId="{00000000-0000-0000-0000-000000000000}"/>
          </ac:spMkLst>
        </pc:spChg>
        <pc:spChg chg="mod ord">
          <ac:chgData name="Moustafa Abdelrahman" userId="d22b29dc-e85e-4b67-b030-a5b3d2d2dcce" providerId="ADAL" clId="{172CA6CA-0D13-4D08-B580-C334B4AC8FAE}" dt="2024-04-27T03:01:25.740" v="185" actId="700"/>
          <ac:spMkLst>
            <pc:docMk/>
            <pc:sldMk cId="1194181890" sldId="326"/>
            <ac:spMk id="8" creationId="{00000000-0000-0000-0000-000000000000}"/>
          </ac:spMkLst>
        </pc:spChg>
      </pc:sldChg>
      <pc:sldChg chg="addSp delSp modSp add mod ord modClrScheme chgLayout">
        <pc:chgData name="Moustafa Abdelrahman" userId="d22b29dc-e85e-4b67-b030-a5b3d2d2dcce" providerId="ADAL" clId="{172CA6CA-0D13-4D08-B580-C334B4AC8FAE}" dt="2024-04-27T03:01:50.914" v="191" actId="1036"/>
        <pc:sldMkLst>
          <pc:docMk/>
          <pc:sldMk cId="958928628" sldId="327"/>
        </pc:sldMkLst>
        <pc:spChg chg="add del mod">
          <ac:chgData name="Moustafa Abdelrahman" userId="d22b29dc-e85e-4b67-b030-a5b3d2d2dcce" providerId="ADAL" clId="{172CA6CA-0D13-4D08-B580-C334B4AC8FAE}" dt="2024-04-27T03:01:39.757" v="187" actId="478"/>
          <ac:spMkLst>
            <pc:docMk/>
            <pc:sldMk cId="958928628" sldId="327"/>
            <ac:spMk id="3" creationId="{64569D9C-C737-5E33-7BC5-DC6C774E0A98}"/>
          </ac:spMkLst>
        </pc:spChg>
        <pc:spChg chg="del">
          <ac:chgData name="Moustafa Abdelrahman" userId="d22b29dc-e85e-4b67-b030-a5b3d2d2dcce" providerId="ADAL" clId="{172CA6CA-0D13-4D08-B580-C334B4AC8FAE}" dt="2024-04-27T03:01:37.924" v="186" actId="478"/>
          <ac:spMkLst>
            <pc:docMk/>
            <pc:sldMk cId="958928628" sldId="327"/>
            <ac:spMk id="7" creationId="{00000000-0000-0000-0000-000000000000}"/>
          </ac:spMkLst>
        </pc:spChg>
        <pc:spChg chg="mod">
          <ac:chgData name="Moustafa Abdelrahman" userId="d22b29dc-e85e-4b67-b030-a5b3d2d2dcce" providerId="ADAL" clId="{172CA6CA-0D13-4D08-B580-C334B4AC8FAE}" dt="2024-04-27T03:01:50.914" v="191" actId="1036"/>
          <ac:spMkLst>
            <pc:docMk/>
            <pc:sldMk cId="958928628" sldId="327"/>
            <ac:spMk id="8" creationId="{00000000-0000-0000-0000-000000000000}"/>
          </ac:spMkLst>
        </pc:spChg>
        <pc:spChg chg="mod ord">
          <ac:chgData name="Moustafa Abdelrahman" userId="d22b29dc-e85e-4b67-b030-a5b3d2d2dcce" providerId="ADAL" clId="{172CA6CA-0D13-4D08-B580-C334B4AC8FAE}" dt="2024-04-27T03:01:48.113" v="190" actId="26606"/>
          <ac:spMkLst>
            <pc:docMk/>
            <pc:sldMk cId="958928628" sldId="327"/>
            <ac:spMk id="9" creationId="{00000000-0000-0000-0000-000000000000}"/>
          </ac:spMkLst>
        </pc:spChg>
        <pc:spChg chg="mod">
          <ac:chgData name="Moustafa Abdelrahman" userId="d22b29dc-e85e-4b67-b030-a5b3d2d2dcce" providerId="ADAL" clId="{172CA6CA-0D13-4D08-B580-C334B4AC8FAE}" dt="2024-04-27T03:01:48.113" v="190" actId="26606"/>
          <ac:spMkLst>
            <pc:docMk/>
            <pc:sldMk cId="958928628" sldId="327"/>
            <ac:spMk id="10" creationId="{00000000-0000-0000-0000-000000000000}"/>
          </ac:spMkLst>
        </pc:spChg>
        <pc:spChg chg="mod">
          <ac:chgData name="Moustafa Abdelrahman" userId="d22b29dc-e85e-4b67-b030-a5b3d2d2dcce" providerId="ADAL" clId="{172CA6CA-0D13-4D08-B580-C334B4AC8FAE}" dt="2024-04-27T03:01:48.113" v="190" actId="26606"/>
          <ac:spMkLst>
            <pc:docMk/>
            <pc:sldMk cId="958928628" sldId="327"/>
            <ac:spMk id="11" creationId="{00000000-0000-0000-0000-000000000000}"/>
          </ac:spMkLst>
        </pc:spChg>
        <pc:spChg chg="add del mod">
          <ac:chgData name="Moustafa Abdelrahman" userId="d22b29dc-e85e-4b67-b030-a5b3d2d2dcce" providerId="ADAL" clId="{172CA6CA-0D13-4D08-B580-C334B4AC8FAE}" dt="2024-04-27T03:01:48.113" v="190" actId="26606"/>
          <ac:spMkLst>
            <pc:docMk/>
            <pc:sldMk cId="958928628" sldId="327"/>
            <ac:spMk id="16" creationId="{E1C5C58D-D8AA-09B8-198A-6D00EE5BED45}"/>
          </ac:spMkLst>
        </pc:spChg>
        <pc:spChg chg="add del mod">
          <ac:chgData name="Moustafa Abdelrahman" userId="d22b29dc-e85e-4b67-b030-a5b3d2d2dcce" providerId="ADAL" clId="{172CA6CA-0D13-4D08-B580-C334B4AC8FAE}" dt="2024-04-27T03:01:48.113" v="190" actId="26606"/>
          <ac:spMkLst>
            <pc:docMk/>
            <pc:sldMk cId="958928628" sldId="327"/>
            <ac:spMk id="18" creationId="{702E3B6B-CBB9-E51C-DE65-24EF361BDB23}"/>
          </ac:spMkLst>
        </pc:spChg>
        <pc:spChg chg="add del mod">
          <ac:chgData name="Moustafa Abdelrahman" userId="d22b29dc-e85e-4b67-b030-a5b3d2d2dcce" providerId="ADAL" clId="{172CA6CA-0D13-4D08-B580-C334B4AC8FAE}" dt="2024-04-27T03:01:48.113" v="190" actId="26606"/>
          <ac:spMkLst>
            <pc:docMk/>
            <pc:sldMk cId="958928628" sldId="327"/>
            <ac:spMk id="20" creationId="{61CBB20D-68C0-42AD-A844-F76A6EC46798}"/>
          </ac:spMkLst>
        </pc:spChg>
        <pc:spChg chg="add del mod">
          <ac:chgData name="Moustafa Abdelrahman" userId="d22b29dc-e85e-4b67-b030-a5b3d2d2dcce" providerId="ADAL" clId="{172CA6CA-0D13-4D08-B580-C334B4AC8FAE}" dt="2024-04-27T03:01:48.113" v="190" actId="26606"/>
          <ac:spMkLst>
            <pc:docMk/>
            <pc:sldMk cId="958928628" sldId="327"/>
            <ac:spMk id="22" creationId="{88BC12CC-59C6-C9ED-C9FD-859541EA9F6B}"/>
          </ac:spMkLst>
        </pc:spChg>
      </pc:sldChg>
      <pc:sldChg chg="modSp add mod ord">
        <pc:chgData name="Moustafa Abdelrahman" userId="d22b29dc-e85e-4b67-b030-a5b3d2d2dcce" providerId="ADAL" clId="{172CA6CA-0D13-4D08-B580-C334B4AC8FAE}" dt="2024-04-27T03:02:05.282" v="196" actId="20577"/>
        <pc:sldMkLst>
          <pc:docMk/>
          <pc:sldMk cId="2102166518" sldId="328"/>
        </pc:sldMkLst>
        <pc:spChg chg="mod">
          <ac:chgData name="Moustafa Abdelrahman" userId="d22b29dc-e85e-4b67-b030-a5b3d2d2dcce" providerId="ADAL" clId="{172CA6CA-0D13-4D08-B580-C334B4AC8FAE}" dt="2024-04-27T03:02:05.282" v="196" actId="20577"/>
          <ac:spMkLst>
            <pc:docMk/>
            <pc:sldMk cId="2102166518" sldId="328"/>
            <ac:spMk id="8" creationId="{00000000-0000-0000-0000-000000000000}"/>
          </ac:spMkLst>
        </pc:spChg>
      </pc:sldChg>
      <pc:sldChg chg="modSp add mod ord">
        <pc:chgData name="Moustafa Abdelrahman" userId="d22b29dc-e85e-4b67-b030-a5b3d2d2dcce" providerId="ADAL" clId="{172CA6CA-0D13-4D08-B580-C334B4AC8FAE}" dt="2024-04-27T03:02:14.369" v="201" actId="20577"/>
        <pc:sldMkLst>
          <pc:docMk/>
          <pc:sldMk cId="377326657" sldId="329"/>
        </pc:sldMkLst>
        <pc:spChg chg="mod">
          <ac:chgData name="Moustafa Abdelrahman" userId="d22b29dc-e85e-4b67-b030-a5b3d2d2dcce" providerId="ADAL" clId="{172CA6CA-0D13-4D08-B580-C334B4AC8FAE}" dt="2024-04-27T03:02:14.369" v="201" actId="20577"/>
          <ac:spMkLst>
            <pc:docMk/>
            <pc:sldMk cId="377326657" sldId="329"/>
            <ac:spMk id="8" creationId="{00000000-0000-0000-0000-000000000000}"/>
          </ac:spMkLst>
        </pc:spChg>
      </pc:sldChg>
      <pc:sldChg chg="modSp add mod ord">
        <pc:chgData name="Moustafa Abdelrahman" userId="d22b29dc-e85e-4b67-b030-a5b3d2d2dcce" providerId="ADAL" clId="{172CA6CA-0D13-4D08-B580-C334B4AC8FAE}" dt="2024-04-27T03:02:24.989" v="207" actId="20577"/>
        <pc:sldMkLst>
          <pc:docMk/>
          <pc:sldMk cId="2124782904" sldId="330"/>
        </pc:sldMkLst>
        <pc:spChg chg="mod">
          <ac:chgData name="Moustafa Abdelrahman" userId="d22b29dc-e85e-4b67-b030-a5b3d2d2dcce" providerId="ADAL" clId="{172CA6CA-0D13-4D08-B580-C334B4AC8FAE}" dt="2024-04-27T03:02:24.989" v="207" actId="20577"/>
          <ac:spMkLst>
            <pc:docMk/>
            <pc:sldMk cId="2124782904" sldId="330"/>
            <ac:spMk id="8" creationId="{00000000-0000-0000-0000-000000000000}"/>
          </ac:spMkLst>
        </pc:spChg>
      </pc:sldChg>
      <pc:sldChg chg="modSp add mod">
        <pc:chgData name="Moustafa Abdelrahman" userId="d22b29dc-e85e-4b67-b030-a5b3d2d2dcce" providerId="ADAL" clId="{172CA6CA-0D13-4D08-B580-C334B4AC8FAE}" dt="2024-04-27T04:25:14.469" v="217" actId="20577"/>
        <pc:sldMkLst>
          <pc:docMk/>
          <pc:sldMk cId="946554452" sldId="331"/>
        </pc:sldMkLst>
        <pc:spChg chg="mod">
          <ac:chgData name="Moustafa Abdelrahman" userId="d22b29dc-e85e-4b67-b030-a5b3d2d2dcce" providerId="ADAL" clId="{172CA6CA-0D13-4D08-B580-C334B4AC8FAE}" dt="2024-04-27T04:25:14.469" v="217" actId="20577"/>
          <ac:spMkLst>
            <pc:docMk/>
            <pc:sldMk cId="946554452" sldId="331"/>
            <ac:spMk id="4" creationId="{7A990B8D-F2B3-568A-A773-1DDF2694B1A0}"/>
          </ac:spMkLst>
        </pc:spChg>
      </pc:sldChg>
      <pc:sldChg chg="add del">
        <pc:chgData name="Moustafa Abdelrahman" userId="d22b29dc-e85e-4b67-b030-a5b3d2d2dcce" providerId="ADAL" clId="{172CA6CA-0D13-4D08-B580-C334B4AC8FAE}" dt="2024-04-27T02:46:20.150" v="27" actId="47"/>
        <pc:sldMkLst>
          <pc:docMk/>
          <pc:sldMk cId="3297124353" sldId="331"/>
        </pc:sldMkLst>
      </pc:sldChg>
      <pc:sldChg chg="add del">
        <pc:chgData name="Moustafa Abdelrahman" userId="d22b29dc-e85e-4b67-b030-a5b3d2d2dcce" providerId="ADAL" clId="{172CA6CA-0D13-4D08-B580-C334B4AC8FAE}" dt="2024-04-27T02:46:20.150" v="27" actId="47"/>
        <pc:sldMkLst>
          <pc:docMk/>
          <pc:sldMk cId="3227464979" sldId="332"/>
        </pc:sldMkLst>
      </pc:sldChg>
      <pc:sldMasterChg chg="delSldLayout">
        <pc:chgData name="Moustafa Abdelrahman" userId="d22b29dc-e85e-4b67-b030-a5b3d2d2dcce" providerId="ADAL" clId="{172CA6CA-0D13-4D08-B580-C334B4AC8FAE}" dt="2024-04-27T02:46:20.150" v="27" actId="47"/>
        <pc:sldMasterMkLst>
          <pc:docMk/>
          <pc:sldMasterMk cId="489635555" sldId="2147483648"/>
        </pc:sldMasterMkLst>
        <pc:sldLayoutChg chg="del">
          <pc:chgData name="Moustafa Abdelrahman" userId="d22b29dc-e85e-4b67-b030-a5b3d2d2dcce" providerId="ADAL" clId="{172CA6CA-0D13-4D08-B580-C334B4AC8FAE}" dt="2024-04-27T02:46:20.150" v="27" actId="47"/>
          <pc:sldLayoutMkLst>
            <pc:docMk/>
            <pc:sldMasterMk cId="489635555" sldId="2147483648"/>
            <pc:sldLayoutMk cId="1586359615" sldId="2147483667"/>
          </pc:sldLayoutMkLst>
        </pc:sldLayoutChg>
      </pc:sldMasterChg>
    </pc:docChg>
  </pc:docChgLst>
  <pc:docChgLst>
    <pc:chgData name="Moustafa Abdelrahman" userId="d22b29dc-e85e-4b67-b030-a5b3d2d2dcce" providerId="ADAL" clId="{EEA142FF-1549-413D-9EE1-3C7563283D02}"/>
    <pc:docChg chg="delSld">
      <pc:chgData name="Moustafa Abdelrahman" userId="d22b29dc-e85e-4b67-b030-a5b3d2d2dcce" providerId="ADAL" clId="{EEA142FF-1549-413D-9EE1-3C7563283D02}" dt="2024-04-27T00:06:49.190" v="0" actId="47"/>
      <pc:docMkLst>
        <pc:docMk/>
      </pc:docMkLst>
      <pc:sldChg chg="del">
        <pc:chgData name="Moustafa Abdelrahman" userId="d22b29dc-e85e-4b67-b030-a5b3d2d2dcce" providerId="ADAL" clId="{EEA142FF-1549-413D-9EE1-3C7563283D02}" dt="2024-04-27T00:06:49.190" v="0" actId="47"/>
        <pc:sldMkLst>
          <pc:docMk/>
          <pc:sldMk cId="2153884343" sldId="28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2ADDE-AE7F-44EC-8D2C-709C50C525D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4EDE52-2C99-46A6-8658-712115AB7AEB}">
      <dgm:prSet/>
      <dgm:spPr/>
      <dgm:t>
        <a:bodyPr/>
        <a:lstStyle/>
        <a:p>
          <a:pPr>
            <a:lnSpc>
              <a:spcPct val="100000"/>
            </a:lnSpc>
          </a:pPr>
          <a:r>
            <a:rPr lang="en-US"/>
            <a:t>Two primary recovery solutions:</a:t>
          </a:r>
        </a:p>
      </dgm:t>
    </dgm:pt>
    <dgm:pt modelId="{02936A42-47AA-43C0-94C1-DB8099292026}" type="parTrans" cxnId="{14BCABCE-AF24-4256-ACBE-34160D40DEEE}">
      <dgm:prSet/>
      <dgm:spPr/>
      <dgm:t>
        <a:bodyPr/>
        <a:lstStyle/>
        <a:p>
          <a:endParaRPr lang="en-US"/>
        </a:p>
      </dgm:t>
    </dgm:pt>
    <dgm:pt modelId="{89C12944-1D00-4198-B58F-AA32D35D6CAD}" type="sibTrans" cxnId="{14BCABCE-AF24-4256-ACBE-34160D40DEEE}">
      <dgm:prSet/>
      <dgm:spPr/>
      <dgm:t>
        <a:bodyPr/>
        <a:lstStyle/>
        <a:p>
          <a:endParaRPr lang="en-US"/>
        </a:p>
      </dgm:t>
    </dgm:pt>
    <dgm:pt modelId="{9795DF0C-C698-46D2-9984-54CF87425C72}">
      <dgm:prSet/>
      <dgm:spPr/>
      <dgm:t>
        <a:bodyPr/>
        <a:lstStyle/>
        <a:p>
          <a:pPr>
            <a:lnSpc>
              <a:spcPct val="100000"/>
            </a:lnSpc>
          </a:pPr>
          <a:r>
            <a:rPr lang="en-US" dirty="0"/>
            <a:t>Recover the information (DRA).</a:t>
          </a:r>
        </a:p>
      </dgm:t>
    </dgm:pt>
    <dgm:pt modelId="{4F33D1F0-1DFD-40AD-B175-DB5C4B297786}" type="parTrans" cxnId="{9F33C123-F2AB-44A9-A686-085CB25BFDEA}">
      <dgm:prSet/>
      <dgm:spPr/>
      <dgm:t>
        <a:bodyPr/>
        <a:lstStyle/>
        <a:p>
          <a:endParaRPr lang="en-US"/>
        </a:p>
      </dgm:t>
    </dgm:pt>
    <dgm:pt modelId="{D8467EE9-7C4C-4F74-873E-F2BD3274BBE2}" type="sibTrans" cxnId="{9F33C123-F2AB-44A9-A686-085CB25BFDEA}">
      <dgm:prSet/>
      <dgm:spPr/>
      <dgm:t>
        <a:bodyPr/>
        <a:lstStyle/>
        <a:p>
          <a:endParaRPr lang="en-US"/>
        </a:p>
      </dgm:t>
    </dgm:pt>
    <dgm:pt modelId="{EA87053E-E17B-4047-BA19-DD0F27A433D2}">
      <dgm:prSet/>
      <dgm:spPr/>
      <dgm:t>
        <a:bodyPr/>
        <a:lstStyle/>
        <a:p>
          <a:pPr>
            <a:lnSpc>
              <a:spcPct val="100000"/>
            </a:lnSpc>
          </a:pPr>
          <a:r>
            <a:rPr lang="en-US"/>
            <a:t>Recover the certificate (KRA).</a:t>
          </a:r>
        </a:p>
      </dgm:t>
    </dgm:pt>
    <dgm:pt modelId="{FFFDA683-6371-47CC-9D21-B0E17D89F765}" type="parTrans" cxnId="{94323239-24A6-47AA-AD21-BB16251CDD53}">
      <dgm:prSet/>
      <dgm:spPr/>
      <dgm:t>
        <a:bodyPr/>
        <a:lstStyle/>
        <a:p>
          <a:endParaRPr lang="en-US"/>
        </a:p>
      </dgm:t>
    </dgm:pt>
    <dgm:pt modelId="{E816DD1C-CFF8-4ACD-B613-4652A628165C}" type="sibTrans" cxnId="{94323239-24A6-47AA-AD21-BB16251CDD53}">
      <dgm:prSet/>
      <dgm:spPr/>
      <dgm:t>
        <a:bodyPr/>
        <a:lstStyle/>
        <a:p>
          <a:endParaRPr lang="en-US"/>
        </a:p>
      </dgm:t>
    </dgm:pt>
    <dgm:pt modelId="{665DFCCB-05CF-4065-822E-B35210B46EA4}">
      <dgm:prSet/>
      <dgm:spPr/>
      <dgm:t>
        <a:bodyPr/>
        <a:lstStyle/>
        <a:p>
          <a:pPr>
            <a:lnSpc>
              <a:spcPct val="100000"/>
            </a:lnSpc>
          </a:pPr>
          <a:r>
            <a:rPr lang="en-US" dirty="0"/>
            <a:t>Additionally, key escrow can be used under specific situations, such as ones involving a legal case.</a:t>
          </a:r>
        </a:p>
      </dgm:t>
    </dgm:pt>
    <dgm:pt modelId="{4FC1D693-120B-4611-9692-659E0E894D19}" type="parTrans" cxnId="{29B8D68A-56CA-4CFE-AF99-0475ADF93C25}">
      <dgm:prSet/>
      <dgm:spPr/>
      <dgm:t>
        <a:bodyPr/>
        <a:lstStyle/>
        <a:p>
          <a:endParaRPr lang="en-US"/>
        </a:p>
      </dgm:t>
    </dgm:pt>
    <dgm:pt modelId="{999C5473-4E64-4CF7-B534-BF44EE8BFEFF}" type="sibTrans" cxnId="{29B8D68A-56CA-4CFE-AF99-0475ADF93C25}">
      <dgm:prSet/>
      <dgm:spPr/>
      <dgm:t>
        <a:bodyPr/>
        <a:lstStyle/>
        <a:p>
          <a:endParaRPr lang="en-US"/>
        </a:p>
      </dgm:t>
    </dgm:pt>
    <dgm:pt modelId="{5125F976-44D3-4BC3-BFBC-72C38C4A7B86}" type="pres">
      <dgm:prSet presAssocID="{1992ADDE-AE7F-44EC-8D2C-709C50C525D3}" presName="root" presStyleCnt="0">
        <dgm:presLayoutVars>
          <dgm:dir/>
          <dgm:resizeHandles val="exact"/>
        </dgm:presLayoutVars>
      </dgm:prSet>
      <dgm:spPr/>
    </dgm:pt>
    <dgm:pt modelId="{6636564C-8D5C-4912-8316-585EABECD849}" type="pres">
      <dgm:prSet presAssocID="{CD4EDE52-2C99-46A6-8658-712115AB7AEB}" presName="compNode" presStyleCnt="0"/>
      <dgm:spPr/>
    </dgm:pt>
    <dgm:pt modelId="{A47B1752-0273-4C3C-9F03-FF120E9D892D}" type="pres">
      <dgm:prSet presAssocID="{CD4EDE52-2C99-46A6-8658-712115AB7AEB}" presName="bgRect" presStyleLbl="bgShp" presStyleIdx="0" presStyleCnt="2" custLinFactNeighborX="2538" custLinFactNeighborY="7677"/>
      <dgm:spPr/>
    </dgm:pt>
    <dgm:pt modelId="{7EB39B09-10FB-4863-AB2D-D71E20F7E7EC}" type="pres">
      <dgm:prSet presAssocID="{CD4EDE52-2C99-46A6-8658-712115AB7A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a:ext>
      </dgm:extLst>
    </dgm:pt>
    <dgm:pt modelId="{6B153CC4-5A5A-4569-9CD7-E0D060331CAA}" type="pres">
      <dgm:prSet presAssocID="{CD4EDE52-2C99-46A6-8658-712115AB7AEB}" presName="spaceRect" presStyleCnt="0"/>
      <dgm:spPr/>
    </dgm:pt>
    <dgm:pt modelId="{12BD3FE2-87BE-47FE-AEF3-C3FB08A3C7A1}" type="pres">
      <dgm:prSet presAssocID="{CD4EDE52-2C99-46A6-8658-712115AB7AEB}" presName="parTx" presStyleLbl="revTx" presStyleIdx="0" presStyleCnt="3">
        <dgm:presLayoutVars>
          <dgm:chMax val="0"/>
          <dgm:chPref val="0"/>
        </dgm:presLayoutVars>
      </dgm:prSet>
      <dgm:spPr/>
    </dgm:pt>
    <dgm:pt modelId="{631A63A8-336D-4A81-81AE-F627CF001A92}" type="pres">
      <dgm:prSet presAssocID="{CD4EDE52-2C99-46A6-8658-712115AB7AEB}" presName="desTx" presStyleLbl="revTx" presStyleIdx="1" presStyleCnt="3">
        <dgm:presLayoutVars/>
      </dgm:prSet>
      <dgm:spPr/>
    </dgm:pt>
    <dgm:pt modelId="{02AC4D5C-9D7C-4352-89D4-50BDF9A411D9}" type="pres">
      <dgm:prSet presAssocID="{89C12944-1D00-4198-B58F-AA32D35D6CAD}" presName="sibTrans" presStyleCnt="0"/>
      <dgm:spPr/>
    </dgm:pt>
    <dgm:pt modelId="{07F4FC75-4F3A-4911-9CF7-B7668424BDC5}" type="pres">
      <dgm:prSet presAssocID="{665DFCCB-05CF-4065-822E-B35210B46EA4}" presName="compNode" presStyleCnt="0"/>
      <dgm:spPr/>
    </dgm:pt>
    <dgm:pt modelId="{09323A6B-A3B4-4C98-8B7D-B327E81E87D2}" type="pres">
      <dgm:prSet presAssocID="{665DFCCB-05CF-4065-822E-B35210B46EA4}" presName="bgRect" presStyleLbl="bgShp" presStyleIdx="1" presStyleCnt="2"/>
      <dgm:spPr/>
    </dgm:pt>
    <dgm:pt modelId="{85DD3348-20BC-4001-ACCD-48B62A1FA477}" type="pres">
      <dgm:prSet presAssocID="{665DFCCB-05CF-4065-822E-B35210B46E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A9E1FD9C-8C3C-4196-9110-FCD6E9AB51A9}" type="pres">
      <dgm:prSet presAssocID="{665DFCCB-05CF-4065-822E-B35210B46EA4}" presName="spaceRect" presStyleCnt="0"/>
      <dgm:spPr/>
    </dgm:pt>
    <dgm:pt modelId="{C0FA0524-23DE-4696-B6C6-41DBA64CC3A1}" type="pres">
      <dgm:prSet presAssocID="{665DFCCB-05CF-4065-822E-B35210B46EA4}" presName="parTx" presStyleLbl="revTx" presStyleIdx="2" presStyleCnt="3">
        <dgm:presLayoutVars>
          <dgm:chMax val="0"/>
          <dgm:chPref val="0"/>
        </dgm:presLayoutVars>
      </dgm:prSet>
      <dgm:spPr/>
    </dgm:pt>
  </dgm:ptLst>
  <dgm:cxnLst>
    <dgm:cxn modelId="{9F33C123-F2AB-44A9-A686-085CB25BFDEA}" srcId="{CD4EDE52-2C99-46A6-8658-712115AB7AEB}" destId="{9795DF0C-C698-46D2-9984-54CF87425C72}" srcOrd="0" destOrd="0" parTransId="{4F33D1F0-1DFD-40AD-B175-DB5C4B297786}" sibTransId="{D8467EE9-7C4C-4F74-873E-F2BD3274BBE2}"/>
    <dgm:cxn modelId="{DE03BD25-B65A-4877-BA7A-4F01E11C143D}" type="presOf" srcId="{CD4EDE52-2C99-46A6-8658-712115AB7AEB}" destId="{12BD3FE2-87BE-47FE-AEF3-C3FB08A3C7A1}" srcOrd="0" destOrd="0" presId="urn:microsoft.com/office/officeart/2018/2/layout/IconVerticalSolidList"/>
    <dgm:cxn modelId="{A9183F38-7D79-46FD-9E47-EAA4C27830B7}" type="presOf" srcId="{1992ADDE-AE7F-44EC-8D2C-709C50C525D3}" destId="{5125F976-44D3-4BC3-BFBC-72C38C4A7B86}" srcOrd="0" destOrd="0" presId="urn:microsoft.com/office/officeart/2018/2/layout/IconVerticalSolidList"/>
    <dgm:cxn modelId="{94323239-24A6-47AA-AD21-BB16251CDD53}" srcId="{CD4EDE52-2C99-46A6-8658-712115AB7AEB}" destId="{EA87053E-E17B-4047-BA19-DD0F27A433D2}" srcOrd="1" destOrd="0" parTransId="{FFFDA683-6371-47CC-9D21-B0E17D89F765}" sibTransId="{E816DD1C-CFF8-4ACD-B613-4652A628165C}"/>
    <dgm:cxn modelId="{9D91F246-47CA-4BCB-99D4-AFAAD6304995}" type="presOf" srcId="{EA87053E-E17B-4047-BA19-DD0F27A433D2}" destId="{631A63A8-336D-4A81-81AE-F627CF001A92}" srcOrd="0" destOrd="1" presId="urn:microsoft.com/office/officeart/2018/2/layout/IconVerticalSolidList"/>
    <dgm:cxn modelId="{F7184879-94E4-4353-BCBA-3CDE7385F87E}" type="presOf" srcId="{665DFCCB-05CF-4065-822E-B35210B46EA4}" destId="{C0FA0524-23DE-4696-B6C6-41DBA64CC3A1}" srcOrd="0" destOrd="0" presId="urn:microsoft.com/office/officeart/2018/2/layout/IconVerticalSolidList"/>
    <dgm:cxn modelId="{43AE6180-493A-40EA-A554-E6C66279B41E}" type="presOf" srcId="{9795DF0C-C698-46D2-9984-54CF87425C72}" destId="{631A63A8-336D-4A81-81AE-F627CF001A92}" srcOrd="0" destOrd="0" presId="urn:microsoft.com/office/officeart/2018/2/layout/IconVerticalSolidList"/>
    <dgm:cxn modelId="{29B8D68A-56CA-4CFE-AF99-0475ADF93C25}" srcId="{1992ADDE-AE7F-44EC-8D2C-709C50C525D3}" destId="{665DFCCB-05CF-4065-822E-B35210B46EA4}" srcOrd="1" destOrd="0" parTransId="{4FC1D693-120B-4611-9692-659E0E894D19}" sibTransId="{999C5473-4E64-4CF7-B534-BF44EE8BFEFF}"/>
    <dgm:cxn modelId="{14BCABCE-AF24-4256-ACBE-34160D40DEEE}" srcId="{1992ADDE-AE7F-44EC-8D2C-709C50C525D3}" destId="{CD4EDE52-2C99-46A6-8658-712115AB7AEB}" srcOrd="0" destOrd="0" parTransId="{02936A42-47AA-43C0-94C1-DB8099292026}" sibTransId="{89C12944-1D00-4198-B58F-AA32D35D6CAD}"/>
    <dgm:cxn modelId="{5E4D66DA-8147-466B-9EA5-38DBBAEE744E}" type="presParOf" srcId="{5125F976-44D3-4BC3-BFBC-72C38C4A7B86}" destId="{6636564C-8D5C-4912-8316-585EABECD849}" srcOrd="0" destOrd="0" presId="urn:microsoft.com/office/officeart/2018/2/layout/IconVerticalSolidList"/>
    <dgm:cxn modelId="{4035AD34-94FE-4649-B9F1-01EAA46ABC79}" type="presParOf" srcId="{6636564C-8D5C-4912-8316-585EABECD849}" destId="{A47B1752-0273-4C3C-9F03-FF120E9D892D}" srcOrd="0" destOrd="0" presId="urn:microsoft.com/office/officeart/2018/2/layout/IconVerticalSolidList"/>
    <dgm:cxn modelId="{0CA5B56A-7FFB-47C7-A735-D92B05DFCAF3}" type="presParOf" srcId="{6636564C-8D5C-4912-8316-585EABECD849}" destId="{7EB39B09-10FB-4863-AB2D-D71E20F7E7EC}" srcOrd="1" destOrd="0" presId="urn:microsoft.com/office/officeart/2018/2/layout/IconVerticalSolidList"/>
    <dgm:cxn modelId="{3EB3AAD0-76A1-44FC-B108-6C23EA6A61F3}" type="presParOf" srcId="{6636564C-8D5C-4912-8316-585EABECD849}" destId="{6B153CC4-5A5A-4569-9CD7-E0D060331CAA}" srcOrd="2" destOrd="0" presId="urn:microsoft.com/office/officeart/2018/2/layout/IconVerticalSolidList"/>
    <dgm:cxn modelId="{04474156-4F5F-4D01-91B2-C76DB9F67E83}" type="presParOf" srcId="{6636564C-8D5C-4912-8316-585EABECD849}" destId="{12BD3FE2-87BE-47FE-AEF3-C3FB08A3C7A1}" srcOrd="3" destOrd="0" presId="urn:microsoft.com/office/officeart/2018/2/layout/IconVerticalSolidList"/>
    <dgm:cxn modelId="{A480E170-970A-4AD4-97F8-3A3687E6818E}" type="presParOf" srcId="{6636564C-8D5C-4912-8316-585EABECD849}" destId="{631A63A8-336D-4A81-81AE-F627CF001A92}" srcOrd="4" destOrd="0" presId="urn:microsoft.com/office/officeart/2018/2/layout/IconVerticalSolidList"/>
    <dgm:cxn modelId="{95A5F331-EAE5-4A5A-80D4-C27D28D4529C}" type="presParOf" srcId="{5125F976-44D3-4BC3-BFBC-72C38C4A7B86}" destId="{02AC4D5C-9D7C-4352-89D4-50BDF9A411D9}" srcOrd="1" destOrd="0" presId="urn:microsoft.com/office/officeart/2018/2/layout/IconVerticalSolidList"/>
    <dgm:cxn modelId="{B7158E35-6EB1-4E56-AF15-AB8C7D65149E}" type="presParOf" srcId="{5125F976-44D3-4BC3-BFBC-72C38C4A7B86}" destId="{07F4FC75-4F3A-4911-9CF7-B7668424BDC5}" srcOrd="2" destOrd="0" presId="urn:microsoft.com/office/officeart/2018/2/layout/IconVerticalSolidList"/>
    <dgm:cxn modelId="{552CD4F2-6834-4AE1-A06E-C739B560FD20}" type="presParOf" srcId="{07F4FC75-4F3A-4911-9CF7-B7668424BDC5}" destId="{09323A6B-A3B4-4C98-8B7D-B327E81E87D2}" srcOrd="0" destOrd="0" presId="urn:microsoft.com/office/officeart/2018/2/layout/IconVerticalSolidList"/>
    <dgm:cxn modelId="{81E180F3-6140-49A3-9802-40B5DC2F76D5}" type="presParOf" srcId="{07F4FC75-4F3A-4911-9CF7-B7668424BDC5}" destId="{85DD3348-20BC-4001-ACCD-48B62A1FA477}" srcOrd="1" destOrd="0" presId="urn:microsoft.com/office/officeart/2018/2/layout/IconVerticalSolidList"/>
    <dgm:cxn modelId="{9C98D4F1-7BBE-4ECF-81A6-9420B46FBB91}" type="presParOf" srcId="{07F4FC75-4F3A-4911-9CF7-B7668424BDC5}" destId="{A9E1FD9C-8C3C-4196-9110-FCD6E9AB51A9}" srcOrd="2" destOrd="0" presId="urn:microsoft.com/office/officeart/2018/2/layout/IconVerticalSolidList"/>
    <dgm:cxn modelId="{8DDD30EF-F8D4-4724-8903-65CFFB9C6567}" type="presParOf" srcId="{07F4FC75-4F3A-4911-9CF7-B7668424BDC5}" destId="{C0FA0524-23DE-4696-B6C6-41DBA64CC3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B1752-0273-4C3C-9F03-FF120E9D892D}">
      <dsp:nvSpPr>
        <dsp:cNvPr id="0" name=""/>
        <dsp:cNvSpPr/>
      </dsp:nvSpPr>
      <dsp:spPr>
        <a:xfrm>
          <a:off x="0" y="1029678"/>
          <a:ext cx="11603038" cy="1664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39B09-10FB-4863-AB2D-D71E20F7E7EC}">
      <dsp:nvSpPr>
        <dsp:cNvPr id="0" name=""/>
        <dsp:cNvSpPr/>
      </dsp:nvSpPr>
      <dsp:spPr>
        <a:xfrm>
          <a:off x="503653" y="1276477"/>
          <a:ext cx="915733" cy="915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BD3FE2-87BE-47FE-AEF3-C3FB08A3C7A1}">
      <dsp:nvSpPr>
        <dsp:cNvPr id="0" name=""/>
        <dsp:cNvSpPr/>
      </dsp:nvSpPr>
      <dsp:spPr>
        <a:xfrm>
          <a:off x="1923040" y="901858"/>
          <a:ext cx="5221367" cy="1664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209" tIns="176209" rIns="176209" bIns="176209" numCol="1" spcCol="1270" anchor="ctr" anchorCtr="0">
          <a:noAutofit/>
        </a:bodyPr>
        <a:lstStyle/>
        <a:p>
          <a:pPr marL="0" lvl="0" indent="0" algn="l" defTabSz="1111250">
            <a:lnSpc>
              <a:spcPct val="100000"/>
            </a:lnSpc>
            <a:spcBef>
              <a:spcPct val="0"/>
            </a:spcBef>
            <a:spcAft>
              <a:spcPct val="35000"/>
            </a:spcAft>
            <a:buNone/>
          </a:pPr>
          <a:r>
            <a:rPr lang="en-US" sz="2500" kern="1200"/>
            <a:t>Two primary recovery solutions:</a:t>
          </a:r>
        </a:p>
      </dsp:txBody>
      <dsp:txXfrm>
        <a:off x="1923040" y="901858"/>
        <a:ext cx="5221367" cy="1664970"/>
      </dsp:txXfrm>
    </dsp:sp>
    <dsp:sp modelId="{631A63A8-336D-4A81-81AE-F627CF001A92}">
      <dsp:nvSpPr>
        <dsp:cNvPr id="0" name=""/>
        <dsp:cNvSpPr/>
      </dsp:nvSpPr>
      <dsp:spPr>
        <a:xfrm>
          <a:off x="7144407" y="901858"/>
          <a:ext cx="4458630" cy="1664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209" tIns="176209" rIns="176209" bIns="176209" numCol="1" spcCol="1270" anchor="ctr" anchorCtr="0">
          <a:noAutofit/>
        </a:bodyPr>
        <a:lstStyle/>
        <a:p>
          <a:pPr marL="0" lvl="0" indent="0" algn="l" defTabSz="800100">
            <a:lnSpc>
              <a:spcPct val="100000"/>
            </a:lnSpc>
            <a:spcBef>
              <a:spcPct val="0"/>
            </a:spcBef>
            <a:spcAft>
              <a:spcPct val="35000"/>
            </a:spcAft>
            <a:buNone/>
          </a:pPr>
          <a:r>
            <a:rPr lang="en-US" sz="1800" kern="1200" dirty="0"/>
            <a:t>Recover the information (DRA).</a:t>
          </a:r>
        </a:p>
        <a:p>
          <a:pPr marL="0" lvl="0" indent="0" algn="l" defTabSz="800100">
            <a:lnSpc>
              <a:spcPct val="100000"/>
            </a:lnSpc>
            <a:spcBef>
              <a:spcPct val="0"/>
            </a:spcBef>
            <a:spcAft>
              <a:spcPct val="35000"/>
            </a:spcAft>
            <a:buNone/>
          </a:pPr>
          <a:r>
            <a:rPr lang="en-US" sz="1800" kern="1200"/>
            <a:t>Recover the certificate (KRA).</a:t>
          </a:r>
        </a:p>
      </dsp:txBody>
      <dsp:txXfrm>
        <a:off x="7144407" y="901858"/>
        <a:ext cx="4458630" cy="1664970"/>
      </dsp:txXfrm>
    </dsp:sp>
    <dsp:sp modelId="{09323A6B-A3B4-4C98-8B7D-B327E81E87D2}">
      <dsp:nvSpPr>
        <dsp:cNvPr id="0" name=""/>
        <dsp:cNvSpPr/>
      </dsp:nvSpPr>
      <dsp:spPr>
        <a:xfrm>
          <a:off x="0" y="2983071"/>
          <a:ext cx="11603038" cy="16649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D3348-20BC-4001-ACCD-48B62A1FA477}">
      <dsp:nvSpPr>
        <dsp:cNvPr id="0" name=""/>
        <dsp:cNvSpPr/>
      </dsp:nvSpPr>
      <dsp:spPr>
        <a:xfrm>
          <a:off x="503653" y="3357689"/>
          <a:ext cx="915733" cy="915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A0524-23DE-4696-B6C6-41DBA64CC3A1}">
      <dsp:nvSpPr>
        <dsp:cNvPr id="0" name=""/>
        <dsp:cNvSpPr/>
      </dsp:nvSpPr>
      <dsp:spPr>
        <a:xfrm>
          <a:off x="1923040" y="2983071"/>
          <a:ext cx="9679997" cy="1664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209" tIns="176209" rIns="176209" bIns="176209" numCol="1" spcCol="1270" anchor="ctr" anchorCtr="0">
          <a:noAutofit/>
        </a:bodyPr>
        <a:lstStyle/>
        <a:p>
          <a:pPr marL="0" lvl="0" indent="0" algn="l" defTabSz="1111250">
            <a:lnSpc>
              <a:spcPct val="100000"/>
            </a:lnSpc>
            <a:spcBef>
              <a:spcPct val="0"/>
            </a:spcBef>
            <a:spcAft>
              <a:spcPct val="35000"/>
            </a:spcAft>
            <a:buNone/>
          </a:pPr>
          <a:r>
            <a:rPr lang="en-US" sz="2500" kern="1200" dirty="0"/>
            <a:t>Additionally, key escrow can be used under specific situations, such as ones involving a legal case.</a:t>
          </a:r>
        </a:p>
      </dsp:txBody>
      <dsp:txXfrm>
        <a:off x="1923040" y="2983071"/>
        <a:ext cx="9679997" cy="16649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Instructor Notes:</a:t>
            </a:r>
          </a:p>
          <a:p>
            <a:r>
              <a:rPr lang="en-US" sz="1000" dirty="0"/>
              <a:t>If you would like to print your presentation with multiple slides and their corresponding notes per page, follow the instructions below.</a:t>
            </a:r>
          </a:p>
          <a:p>
            <a:endParaRPr lang="en-US" sz="1000" dirty="0"/>
          </a:p>
          <a:p>
            <a:r>
              <a:rPr lang="en-US" sz="1000" i="1" dirty="0"/>
              <a:t>Power Point 2013</a:t>
            </a:r>
          </a:p>
          <a:p>
            <a:pPr marL="228600" indent="-228600">
              <a:buFont typeface="+mj-lt"/>
              <a:buAutoNum type="arabicPeriod"/>
            </a:pPr>
            <a:r>
              <a:rPr lang="en-US" sz="1000" dirty="0"/>
              <a:t>Click the </a:t>
            </a:r>
            <a:r>
              <a:rPr lang="en-US" sz="1000" b="1" dirty="0"/>
              <a:t>File</a:t>
            </a:r>
            <a:r>
              <a:rPr lang="en-US" sz="1000" dirty="0"/>
              <a:t> tab in the upper left corner of your PPT window.</a:t>
            </a:r>
          </a:p>
          <a:p>
            <a:pPr marL="228600" indent="-228600">
              <a:buFont typeface="+mj-lt"/>
              <a:buAutoNum type="arabicPeriod"/>
            </a:pPr>
            <a:r>
              <a:rPr lang="en-US" sz="1000" dirty="0"/>
              <a:t>Select </a:t>
            </a:r>
            <a:r>
              <a:rPr lang="en-US" sz="1000" b="1" dirty="0"/>
              <a:t>Export</a:t>
            </a:r>
            <a:r>
              <a:rPr lang="en-US" sz="1000" dirty="0"/>
              <a:t> from the menu on the left. </a:t>
            </a:r>
          </a:p>
          <a:p>
            <a:pPr marL="228600" indent="-228600">
              <a:buFont typeface="+mj-lt"/>
              <a:buAutoNum type="arabicPeriod"/>
            </a:pPr>
            <a:r>
              <a:rPr lang="en-US" sz="1000" dirty="0"/>
              <a:t>Select </a:t>
            </a:r>
            <a:r>
              <a:rPr lang="en-US" sz="1000" b="1" dirty="0"/>
              <a:t>Create Handouts </a:t>
            </a:r>
            <a:r>
              <a:rPr lang="en-US" sz="1000" dirty="0"/>
              <a:t>in the Export menu and click the </a:t>
            </a:r>
            <a:r>
              <a:rPr lang="en-US" sz="1000" b="1" dirty="0"/>
              <a:t>Create Handouts </a:t>
            </a:r>
            <a:r>
              <a:rPr lang="en-US" sz="1000" dirty="0"/>
              <a:t>button in the </a:t>
            </a:r>
            <a:r>
              <a:rPr lang="en-US" sz="1000" dirty="0" err="1"/>
              <a:t>righthand</a:t>
            </a:r>
            <a:r>
              <a:rPr lang="en-US" sz="1000" dirty="0"/>
              <a:t> pane.</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a:p>
            <a:endParaRPr lang="en-US" sz="1000" i="1" dirty="0"/>
          </a:p>
          <a:p>
            <a:r>
              <a:rPr lang="en-US" sz="1000" i="1" dirty="0"/>
              <a:t>Power Point 2007</a:t>
            </a:r>
          </a:p>
          <a:p>
            <a:pPr marL="228600" indent="-228600">
              <a:buFont typeface="+mj-lt"/>
              <a:buAutoNum type="arabicPeriod"/>
            </a:pPr>
            <a:r>
              <a:rPr lang="en-US" sz="1000" dirty="0"/>
              <a:t>Click the </a:t>
            </a:r>
            <a:r>
              <a:rPr lang="en-US" sz="1000" b="1" dirty="0"/>
              <a:t>Office button </a:t>
            </a:r>
            <a:r>
              <a:rPr lang="en-US" sz="1000" dirty="0"/>
              <a:t>in the upper left corner of your PPT window.</a:t>
            </a:r>
          </a:p>
          <a:p>
            <a:pPr marL="228600" indent="-228600">
              <a:buFont typeface="+mj-lt"/>
              <a:buAutoNum type="arabicPeriod"/>
            </a:pPr>
            <a:r>
              <a:rPr lang="en-US" sz="1000" dirty="0"/>
              <a:t>Select </a:t>
            </a:r>
            <a:r>
              <a:rPr lang="en-US" sz="1000" b="1" dirty="0"/>
              <a:t>Publish</a:t>
            </a:r>
            <a:r>
              <a:rPr lang="en-US" sz="1000" dirty="0"/>
              <a:t> from the menu.</a:t>
            </a:r>
          </a:p>
          <a:p>
            <a:pPr marL="228600" indent="-228600">
              <a:buFont typeface="+mj-lt"/>
              <a:buAutoNum type="arabicPeriod"/>
            </a:pPr>
            <a:r>
              <a:rPr lang="en-US" sz="1000" dirty="0"/>
              <a:t>Select </a:t>
            </a:r>
            <a:r>
              <a:rPr lang="en-US" sz="1000" b="1" dirty="0"/>
              <a:t>Create Handouts in Microsoft Word</a:t>
            </a:r>
            <a:r>
              <a:rPr lang="en-US" sz="1000" dirty="0"/>
              <a:t>.</a:t>
            </a:r>
          </a:p>
          <a:p>
            <a:pPr marL="228600" indent="-228600">
              <a:buFont typeface="+mj-lt"/>
              <a:buAutoNum type="arabicPeriod"/>
            </a:pPr>
            <a:r>
              <a:rPr lang="en-US" sz="1000" dirty="0"/>
              <a:t>In the dialog box that opens, choose </a:t>
            </a:r>
            <a:r>
              <a:rPr lang="en-US" sz="1000" b="1" dirty="0"/>
              <a:t>Notes Next to Slides</a:t>
            </a:r>
            <a:r>
              <a:rPr lang="en-US" sz="1000" dirty="0"/>
              <a:t>. This will produce a layout with up to 3 slides per page depending on the length of the corresponding notes. At the bottom of the dialog box, select the radio button next to </a:t>
            </a:r>
            <a:r>
              <a:rPr lang="en-US" sz="1000" b="1" dirty="0"/>
              <a:t>Paste</a:t>
            </a:r>
            <a:r>
              <a:rPr lang="en-US" sz="1000" dirty="0"/>
              <a:t>.</a:t>
            </a:r>
          </a:p>
          <a:p>
            <a:pPr marL="228600" indent="-228600">
              <a:buFont typeface="+mj-lt"/>
              <a:buAutoNum type="arabicPeriod"/>
            </a:pPr>
            <a:r>
              <a:rPr lang="en-US" sz="1000" dirty="0"/>
              <a:t>Click </a:t>
            </a:r>
            <a:r>
              <a:rPr lang="en-US" sz="1000" b="1" dirty="0"/>
              <a:t>OK</a:t>
            </a:r>
            <a:r>
              <a:rPr lang="en-US" sz="1000" dirty="0"/>
              <a:t>. PPT will convert the slides and notes into Word handouts. In Word, you can modify margins, slide and font size to customize the handouts for your needs.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14618F-322E-4ACA-BC7B-F6D40A7742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65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5-10 min discussion.</a:t>
            </a:r>
          </a:p>
        </p:txBody>
      </p:sp>
      <p:sp>
        <p:nvSpPr>
          <p:cNvPr id="4" name="Slide Number Placeholder 3"/>
          <p:cNvSpPr>
            <a:spLocks noGrp="1"/>
          </p:cNvSpPr>
          <p:nvPr>
            <p:ph type="sldNum" sz="quarter" idx="10"/>
          </p:nvPr>
        </p:nvSpPr>
        <p:spPr/>
        <p:txBody>
          <a:bodyPr/>
          <a:lstStyle/>
          <a:p>
            <a:fld id="{DD14618F-322E-4ACA-BC7B-F6D40A7742BD}" type="slidenum">
              <a:rPr lang="en-US" smtClean="0"/>
              <a:t>12</a:t>
            </a:fld>
            <a:endParaRPr lang="en-US"/>
          </a:p>
        </p:txBody>
      </p:sp>
    </p:spTree>
    <p:extLst>
      <p:ext uri="{BB962C8B-B14F-4D97-AF65-F5344CB8AC3E}">
        <p14:creationId xmlns:p14="http://schemas.microsoft.com/office/powerpoint/2010/main" val="2309065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Explain each principle</a:t>
            </a:r>
            <a:r>
              <a:rPr lang="en-CA" baseline="0" dirty="0"/>
              <a:t> so that participants get a good idea of the reasons why to use.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13</a:t>
            </a:fld>
            <a:endParaRPr lang="en-US"/>
          </a:p>
        </p:txBody>
      </p:sp>
    </p:spTree>
    <p:extLst>
      <p:ext uri="{BB962C8B-B14F-4D97-AF65-F5344CB8AC3E}">
        <p14:creationId xmlns:p14="http://schemas.microsoft.com/office/powerpoint/2010/main" val="146690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Hashing</a:t>
            </a:r>
            <a:r>
              <a:rPr lang="en-CA" baseline="0" dirty="0"/>
              <a:t> is not encryption! No key involved means not possible to come back to original value once hashed.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14</a:t>
            </a:fld>
            <a:endParaRPr lang="en-US"/>
          </a:p>
        </p:txBody>
      </p:sp>
    </p:spTree>
    <p:extLst>
      <p:ext uri="{BB962C8B-B14F-4D97-AF65-F5344CB8AC3E}">
        <p14:creationId xmlns:p14="http://schemas.microsoft.com/office/powerpoint/2010/main" val="3569657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 a hash is used</a:t>
            </a:r>
            <a:r>
              <a:rPr lang="en-CA" baseline="0" dirty="0"/>
              <a:t> for INTEGRITY reasons, to verify a file has not changed.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15</a:t>
            </a:fld>
            <a:endParaRPr lang="en-US"/>
          </a:p>
        </p:txBody>
      </p:sp>
    </p:spTree>
    <p:extLst>
      <p:ext uri="{BB962C8B-B14F-4D97-AF65-F5344CB8AC3E}">
        <p14:creationId xmlns:p14="http://schemas.microsoft.com/office/powerpoint/2010/main" val="276237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Purpose is SECRECY</a:t>
            </a:r>
            <a:r>
              <a:rPr lang="en-CA" baseline="0" dirty="0"/>
              <a:t>: converting plaintext to a hash to hide the real plaintext value.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16</a:t>
            </a:fld>
            <a:endParaRPr lang="en-US"/>
          </a:p>
        </p:txBody>
      </p:sp>
    </p:spTree>
    <p:extLst>
      <p:ext uri="{BB962C8B-B14F-4D97-AF65-F5344CB8AC3E}">
        <p14:creationId xmlns:p14="http://schemas.microsoft.com/office/powerpoint/2010/main" val="408443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Practical</a:t>
            </a:r>
            <a:r>
              <a:rPr lang="en-CA" baseline="0" dirty="0"/>
              <a:t> use of a hash when used for secrecy: password hashing.</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17</a:t>
            </a:fld>
            <a:endParaRPr lang="en-US"/>
          </a:p>
        </p:txBody>
      </p:sp>
    </p:spTree>
    <p:extLst>
      <p:ext uri="{BB962C8B-B14F-4D97-AF65-F5344CB8AC3E}">
        <p14:creationId xmlns:p14="http://schemas.microsoft.com/office/powerpoint/2010/main" val="3203934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Non-repudiation: sender cannot</a:t>
            </a:r>
            <a:r>
              <a:rPr lang="en-CA" baseline="0" dirty="0"/>
              <a:t> deny the message has been sent from it.</a:t>
            </a:r>
          </a:p>
          <a:p>
            <a:r>
              <a:rPr lang="en-CA" baseline="0" dirty="0"/>
              <a:t>Encryption + integrity = authenticity = possible to know the data is trusted, that it has not been altered, and that the source can be verified.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18</a:t>
            </a:fld>
            <a:endParaRPr lang="en-US"/>
          </a:p>
        </p:txBody>
      </p:sp>
    </p:spTree>
    <p:extLst>
      <p:ext uri="{BB962C8B-B14F-4D97-AF65-F5344CB8AC3E}">
        <p14:creationId xmlns:p14="http://schemas.microsoft.com/office/powerpoint/2010/main" val="3738747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Explain how a</a:t>
            </a:r>
            <a:r>
              <a:rPr lang="en-CA" baseline="0" dirty="0"/>
              <a:t> digital signature process works.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19</a:t>
            </a:fld>
            <a:endParaRPr lang="en-US"/>
          </a:p>
        </p:txBody>
      </p:sp>
    </p:spTree>
    <p:extLst>
      <p:ext uri="{BB962C8B-B14F-4D97-AF65-F5344CB8AC3E}">
        <p14:creationId xmlns:p14="http://schemas.microsoft.com/office/powerpoint/2010/main" val="4204162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More details in the next</a:t>
            </a:r>
            <a:r>
              <a:rPr lang="en-CA" baseline="0" dirty="0"/>
              <a:t> slides – mention different models exist, and that they depend on the type of organization that you are trying to protect.</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20</a:t>
            </a:fld>
            <a:endParaRPr lang="en-US"/>
          </a:p>
        </p:txBody>
      </p:sp>
    </p:spTree>
    <p:extLst>
      <p:ext uri="{BB962C8B-B14F-4D97-AF65-F5344CB8AC3E}">
        <p14:creationId xmlns:p14="http://schemas.microsoft.com/office/powerpoint/2010/main" val="15646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Permissions</a:t>
            </a:r>
            <a:r>
              <a:rPr lang="en-CA" baseline="0" dirty="0"/>
              <a:t> = file restrictions</a:t>
            </a:r>
          </a:p>
          <a:p>
            <a:r>
              <a:rPr lang="en-CA" baseline="0" dirty="0"/>
              <a:t>Rights = system restrictions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21</a:t>
            </a:fld>
            <a:endParaRPr lang="en-US"/>
          </a:p>
        </p:txBody>
      </p:sp>
    </p:spTree>
    <p:extLst>
      <p:ext uri="{BB962C8B-B14F-4D97-AF65-F5344CB8AC3E}">
        <p14:creationId xmlns:p14="http://schemas.microsoft.com/office/powerpoint/2010/main" val="142348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a:t>
            </a:fld>
            <a:endParaRPr lang="en-US"/>
          </a:p>
        </p:txBody>
      </p:sp>
    </p:spTree>
    <p:extLst>
      <p:ext uri="{BB962C8B-B14F-4D97-AF65-F5344CB8AC3E}">
        <p14:creationId xmlns:p14="http://schemas.microsoft.com/office/powerpoint/2010/main" val="2760072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Centralized</a:t>
            </a:r>
            <a:r>
              <a:rPr lang="en-CA" baseline="0" dirty="0"/>
              <a:t> = one entity takes care of the permissions (ex. MAC)</a:t>
            </a:r>
          </a:p>
          <a:p>
            <a:r>
              <a:rPr lang="en-CA" baseline="0" dirty="0"/>
              <a:t>Decentralized = it is up to the owner of the resource to assign permissions (ex. DAC)</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22</a:t>
            </a:fld>
            <a:endParaRPr lang="en-US"/>
          </a:p>
        </p:txBody>
      </p:sp>
    </p:spTree>
    <p:extLst>
      <p:ext uri="{BB962C8B-B14F-4D97-AF65-F5344CB8AC3E}">
        <p14:creationId xmlns:p14="http://schemas.microsoft.com/office/powerpoint/2010/main" val="1220527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common type of permission control,</a:t>
            </a:r>
            <a:r>
              <a:rPr lang="en-CA" baseline="0" dirty="0"/>
              <a:t> decentralized. Corporate sector use.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23</a:t>
            </a:fld>
            <a:endParaRPr lang="en-US"/>
          </a:p>
        </p:txBody>
      </p:sp>
    </p:spTree>
    <p:extLst>
      <p:ext uri="{BB962C8B-B14F-4D97-AF65-F5344CB8AC3E}">
        <p14:creationId xmlns:p14="http://schemas.microsoft.com/office/powerpoint/2010/main" val="51319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 difficult</a:t>
            </a:r>
            <a:r>
              <a:rPr lang="en-CA" baseline="0" dirty="0"/>
              <a:t> to implement, but most secure. Not fully implemented in the corporate sector, designed most for military. Centralized.</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24</a:t>
            </a:fld>
            <a:endParaRPr lang="en-US"/>
          </a:p>
        </p:txBody>
      </p:sp>
    </p:spTree>
    <p:extLst>
      <p:ext uri="{BB962C8B-B14F-4D97-AF65-F5344CB8AC3E}">
        <p14:creationId xmlns:p14="http://schemas.microsoft.com/office/powerpoint/2010/main" val="352425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Newer type of access control, based on roles (1 role = multiple permissions</a:t>
            </a:r>
            <a:r>
              <a:rPr lang="en-CA" baseline="0" dirty="0"/>
              <a:t> assignment based on specific rights to operate a system). More flexible, used in most products today.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25</a:t>
            </a:fld>
            <a:endParaRPr lang="en-US"/>
          </a:p>
        </p:txBody>
      </p:sp>
    </p:spTree>
    <p:extLst>
      <p:ext uri="{BB962C8B-B14F-4D97-AF65-F5344CB8AC3E}">
        <p14:creationId xmlns:p14="http://schemas.microsoft.com/office/powerpoint/2010/main" val="1798748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Works against most endpoint</a:t>
            </a:r>
            <a:r>
              <a:rPr lang="en-CA" baseline="0" dirty="0"/>
              <a:t> security solutions to </a:t>
            </a:r>
            <a:r>
              <a:rPr lang="en-CA" baseline="0" dirty="0" err="1"/>
              <a:t>exfiltrate</a:t>
            </a:r>
            <a:r>
              <a:rPr lang="en-CA" baseline="0" dirty="0"/>
              <a:t> data.</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26</a:t>
            </a:fld>
            <a:endParaRPr lang="en-US"/>
          </a:p>
        </p:txBody>
      </p:sp>
    </p:spTree>
    <p:extLst>
      <p:ext uri="{BB962C8B-B14F-4D97-AF65-F5344CB8AC3E}">
        <p14:creationId xmlns:p14="http://schemas.microsoft.com/office/powerpoint/2010/main" val="934993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Keeps the permissions outside of premises,</a:t>
            </a:r>
            <a:r>
              <a:rPr lang="en-CA" baseline="0" dirty="0"/>
              <a:t> data access is verified based on a control list that defines more advanced permissions, such as print, forward, etc.</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27</a:t>
            </a:fld>
            <a:endParaRPr lang="en-US"/>
          </a:p>
        </p:txBody>
      </p:sp>
    </p:spTree>
    <p:extLst>
      <p:ext uri="{BB962C8B-B14F-4D97-AF65-F5344CB8AC3E}">
        <p14:creationId xmlns:p14="http://schemas.microsoft.com/office/powerpoint/2010/main" val="118838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 for this question is because PKI relies on trust to operate. All components must have a relationship configured, in some form of an entity/server role.</a:t>
            </a:r>
          </a:p>
          <a:p>
            <a:r>
              <a:rPr lang="en-US" sz="1200" kern="1200" dirty="0">
                <a:solidFill>
                  <a:schemeClr val="tx1"/>
                </a:solidFill>
                <a:effectLst/>
                <a:latin typeface="+mn-lt"/>
                <a:ea typeface="+mn-ea"/>
                <a:cs typeface="+mn-cs"/>
              </a:rPr>
              <a:t>Applied to the classroom, an instructor is hired by Global Knowledge to perform work. Do students trust the instructor?</a:t>
            </a:r>
          </a:p>
          <a:p>
            <a:r>
              <a:rPr lang="en-US" sz="1200" kern="1200" dirty="0">
                <a:solidFill>
                  <a:schemeClr val="tx1"/>
                </a:solidFill>
                <a:effectLst/>
                <a:latin typeface="+mn-lt"/>
                <a:ea typeface="+mn-ea"/>
                <a:cs typeface="+mn-cs"/>
              </a:rPr>
              <a:t>Applied to technology, an entity accesses a server to retrieve information in a secure way. The server has been secured by a CA. Does the entity trust the server it is connecting to?</a:t>
            </a:r>
          </a:p>
          <a:p>
            <a:r>
              <a:rPr lang="en-US" sz="1200" kern="1200" dirty="0">
                <a:solidFill>
                  <a:schemeClr val="tx1"/>
                </a:solidFill>
                <a:effectLst/>
                <a:latin typeface="+mn-lt"/>
                <a:ea typeface="+mn-ea"/>
                <a:cs typeface="+mn-cs"/>
              </a:rPr>
              <a:t>This is a good introduction to bring the topic of the core components of the PKI.</a:t>
            </a:r>
          </a:p>
        </p:txBody>
      </p:sp>
      <p:sp>
        <p:nvSpPr>
          <p:cNvPr id="4" name="Slide Number Placeholder 3"/>
          <p:cNvSpPr>
            <a:spLocks noGrp="1"/>
          </p:cNvSpPr>
          <p:nvPr>
            <p:ph type="sldNum" sz="quarter" idx="10"/>
          </p:nvPr>
        </p:nvSpPr>
        <p:spPr/>
        <p:txBody>
          <a:bodyPr/>
          <a:lstStyle/>
          <a:p>
            <a:fld id="{DD14618F-322E-4ACA-BC7B-F6D40A7742BD}" type="slidenum">
              <a:rPr lang="en-US" smtClean="0"/>
              <a:t>28</a:t>
            </a:fld>
            <a:endParaRPr lang="en-US"/>
          </a:p>
        </p:txBody>
      </p:sp>
    </p:spTree>
    <p:extLst>
      <p:ext uri="{BB962C8B-B14F-4D97-AF65-F5344CB8AC3E}">
        <p14:creationId xmlns:p14="http://schemas.microsoft.com/office/powerpoint/2010/main" val="3628733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technical implementation</a:t>
            </a:r>
            <a:r>
              <a:rPr lang="en-CA" baseline="0" dirty="0"/>
              <a:t> of symmetric and asymmetric cryptography is done through PKI.</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29</a:t>
            </a:fld>
            <a:endParaRPr lang="en-US"/>
          </a:p>
        </p:txBody>
      </p:sp>
    </p:spTree>
    <p:extLst>
      <p:ext uri="{BB962C8B-B14F-4D97-AF65-F5344CB8AC3E}">
        <p14:creationId xmlns:p14="http://schemas.microsoft.com/office/powerpoint/2010/main" val="2174341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Define each</a:t>
            </a:r>
            <a:r>
              <a:rPr lang="en-CA" baseline="0" dirty="0"/>
              <a:t> of the components and establish relationships to understand the overall picture of the solution.</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30</a:t>
            </a:fld>
            <a:endParaRPr lang="en-US"/>
          </a:p>
        </p:txBody>
      </p:sp>
    </p:spTree>
    <p:extLst>
      <p:ext uri="{BB962C8B-B14F-4D97-AF65-F5344CB8AC3E}">
        <p14:creationId xmlns:p14="http://schemas.microsoft.com/office/powerpoint/2010/main" val="252171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CA involves different properties, such</a:t>
            </a:r>
            <a:r>
              <a:rPr lang="en-CA" baseline="0" dirty="0"/>
              <a:t> as storage, issued keys sizes, etc. Discuss them here.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31</a:t>
            </a:fld>
            <a:endParaRPr lang="en-US"/>
          </a:p>
        </p:txBody>
      </p:sp>
    </p:spTree>
    <p:extLst>
      <p:ext uri="{BB962C8B-B14F-4D97-AF65-F5344CB8AC3E}">
        <p14:creationId xmlns:p14="http://schemas.microsoft.com/office/powerpoint/2010/main" val="309940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Stay</a:t>
            </a:r>
            <a:r>
              <a:rPr lang="en-CA" baseline="0" dirty="0"/>
              <a:t> at high level. Cryptography is not encryption – encryption is a piece of it.</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a:t>
            </a:fld>
            <a:endParaRPr lang="en-US"/>
          </a:p>
        </p:txBody>
      </p:sp>
    </p:spTree>
    <p:extLst>
      <p:ext uri="{BB962C8B-B14F-4D97-AF65-F5344CB8AC3E}">
        <p14:creationId xmlns:p14="http://schemas.microsoft.com/office/powerpoint/2010/main" val="66444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a:t>
            </a:r>
            <a:r>
              <a:rPr lang="en-CA" baseline="0" dirty="0"/>
              <a:t> a smaller environment, a subordinate is not required, but it provides greater flexibility to expand the PKI environment.</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32</a:t>
            </a:fld>
            <a:endParaRPr lang="en-US"/>
          </a:p>
        </p:txBody>
      </p:sp>
    </p:spTree>
    <p:extLst>
      <p:ext uri="{BB962C8B-B14F-4D97-AF65-F5344CB8AC3E}">
        <p14:creationId xmlns:p14="http://schemas.microsoft.com/office/powerpoint/2010/main" val="1348945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a:t>
            </a:r>
            <a:r>
              <a:rPr lang="en-CA" baseline="0" dirty="0"/>
              <a:t>ot mandatory to use internal CAs, especially if all resources are published externally. Adds complexity.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33</a:t>
            </a:fld>
            <a:endParaRPr lang="en-US"/>
          </a:p>
        </p:txBody>
      </p:sp>
    </p:spTree>
    <p:extLst>
      <p:ext uri="{BB962C8B-B14F-4D97-AF65-F5344CB8AC3E}">
        <p14:creationId xmlns:p14="http://schemas.microsoft.com/office/powerpoint/2010/main" val="3310638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Standalone</a:t>
            </a:r>
            <a:r>
              <a:rPr lang="en-CA" baseline="0" dirty="0"/>
              <a:t> is not connected to any directory service – manual certificate request is required.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34</a:t>
            </a:fld>
            <a:endParaRPr lang="en-US"/>
          </a:p>
        </p:txBody>
      </p:sp>
    </p:spTree>
    <p:extLst>
      <p:ext uri="{BB962C8B-B14F-4D97-AF65-F5344CB8AC3E}">
        <p14:creationId xmlns:p14="http://schemas.microsoft.com/office/powerpoint/2010/main" val="2014866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Automated process,</a:t>
            </a:r>
            <a:r>
              <a:rPr lang="en-CA" baseline="0" dirty="0"/>
              <a:t> more flexible, and less user interaction.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highlight>
                  <a:srgbClr val="FFFFFF"/>
                </a:highlight>
                <a:latin typeface="Inter"/>
              </a:rPr>
              <a:t>Enterprise CAs let you leverage services already provided by Active Directory (AD—e.g., Kerberos authentication and Group Policy) to automate many of the tasks associated with managing a public key infrastructure (PKI).</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35</a:t>
            </a:fld>
            <a:endParaRPr lang="en-US"/>
          </a:p>
        </p:txBody>
      </p:sp>
    </p:spTree>
    <p:extLst>
      <p:ext uri="{BB962C8B-B14F-4D97-AF65-F5344CB8AC3E}">
        <p14:creationId xmlns:p14="http://schemas.microsoft.com/office/powerpoint/2010/main" val="3870678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 trust =</a:t>
            </a:r>
            <a:r>
              <a:rPr lang="en-CA" baseline="0" dirty="0"/>
              <a:t> no certificate issuance because no way to verify information about the other party. Exchange public keys to achieve.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36</a:t>
            </a:fld>
            <a:endParaRPr lang="en-US"/>
          </a:p>
        </p:txBody>
      </p:sp>
    </p:spTree>
    <p:extLst>
      <p:ext uri="{BB962C8B-B14F-4D97-AF65-F5344CB8AC3E}">
        <p14:creationId xmlns:p14="http://schemas.microsoft.com/office/powerpoint/2010/main" val="723167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from where the certificate comes from: a CA or self-signed and its properties.</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37</a:t>
            </a:fld>
            <a:endParaRPr lang="en-US"/>
          </a:p>
        </p:txBody>
      </p:sp>
    </p:spTree>
    <p:extLst>
      <p:ext uri="{BB962C8B-B14F-4D97-AF65-F5344CB8AC3E}">
        <p14:creationId xmlns:p14="http://schemas.microsoft.com/office/powerpoint/2010/main" val="7783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Briefly</a:t>
            </a:r>
            <a:r>
              <a:rPr lang="en-CA" baseline="0" dirty="0"/>
              <a:t> explain each of the common certificates usages.</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38</a:t>
            </a:fld>
            <a:endParaRPr lang="en-US"/>
          </a:p>
        </p:txBody>
      </p:sp>
    </p:spTree>
    <p:extLst>
      <p:ext uri="{BB962C8B-B14F-4D97-AF65-F5344CB8AC3E}">
        <p14:creationId xmlns:p14="http://schemas.microsoft.com/office/powerpoint/2010/main" val="380086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certificate</a:t>
            </a:r>
            <a:r>
              <a:rPr lang="en-CA" baseline="0" dirty="0"/>
              <a:t> comes from a standalone CA, the only way to acquire it is through Web.</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39</a:t>
            </a:fld>
            <a:endParaRPr lang="en-US"/>
          </a:p>
        </p:txBody>
      </p:sp>
    </p:spTree>
    <p:extLst>
      <p:ext uri="{BB962C8B-B14F-4D97-AF65-F5344CB8AC3E}">
        <p14:creationId xmlns:p14="http://schemas.microsoft.com/office/powerpoint/2010/main" val="663997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Explain that a</a:t>
            </a:r>
            <a:r>
              <a:rPr lang="en-CA" baseline="0" dirty="0"/>
              <a:t>n expired or revoked certificate cannot be used. It is found in the blacklist of a CRL that is checked any time a resource tries to use the certificate.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40</a:t>
            </a:fld>
            <a:endParaRPr lang="en-US"/>
          </a:p>
        </p:txBody>
      </p:sp>
    </p:spTree>
    <p:extLst>
      <p:ext uri="{BB962C8B-B14F-4D97-AF65-F5344CB8AC3E}">
        <p14:creationId xmlns:p14="http://schemas.microsoft.com/office/powerpoint/2010/main" val="2405091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CRL must</a:t>
            </a:r>
            <a:r>
              <a:rPr lang="en-CA" baseline="0" dirty="0"/>
              <a:t> be published and accessible all time, especially applicable if certificate is issued by an internal CA. OCSP is for more scalability, not mandatory. Can use a standalone CRL.</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41</a:t>
            </a:fld>
            <a:endParaRPr lang="en-US"/>
          </a:p>
        </p:txBody>
      </p:sp>
    </p:spTree>
    <p:extLst>
      <p:ext uri="{BB962C8B-B14F-4D97-AF65-F5344CB8AC3E}">
        <p14:creationId xmlns:p14="http://schemas.microsoft.com/office/powerpoint/2010/main" val="282193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Encryptio</a:t>
            </a:r>
            <a:r>
              <a:rPr lang="en-CA" baseline="0" dirty="0"/>
              <a:t>n = to achieve data confidentiality.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5</a:t>
            </a:fld>
            <a:endParaRPr lang="en-US"/>
          </a:p>
        </p:txBody>
      </p:sp>
    </p:spTree>
    <p:extLst>
      <p:ext uri="{BB962C8B-B14F-4D97-AF65-F5344CB8AC3E}">
        <p14:creationId xmlns:p14="http://schemas.microsoft.com/office/powerpoint/2010/main" val="3154400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By</a:t>
            </a:r>
            <a:r>
              <a:rPr lang="en-CA" baseline="0" dirty="0"/>
              <a:t> default, certificates are stored on the computer locally. But, securely store in directories, smart cards, or TPM chips of the local computer, that is by design secure.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42</a:t>
            </a:fld>
            <a:endParaRPr lang="en-US"/>
          </a:p>
        </p:txBody>
      </p:sp>
    </p:spTree>
    <p:extLst>
      <p:ext uri="{BB962C8B-B14F-4D97-AF65-F5344CB8AC3E}">
        <p14:creationId xmlns:p14="http://schemas.microsoft.com/office/powerpoint/2010/main" val="2487735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 example:</a:t>
            </a:r>
            <a:r>
              <a:rPr lang="en-CA" baseline="0" dirty="0"/>
              <a:t> decrypt a file to allow encryption with a new certificate.</a:t>
            </a:r>
          </a:p>
          <a:p>
            <a:r>
              <a:rPr lang="en-CA" baseline="0" dirty="0"/>
              <a:t>KRA example: ability to use key recovery to regenerate a certificate that is lost but not corrupted.</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43</a:t>
            </a:fld>
            <a:endParaRPr lang="en-US"/>
          </a:p>
        </p:txBody>
      </p:sp>
    </p:spTree>
    <p:extLst>
      <p:ext uri="{BB962C8B-B14F-4D97-AF65-F5344CB8AC3E}">
        <p14:creationId xmlns:p14="http://schemas.microsoft.com/office/powerpoint/2010/main" val="7076488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more technical/in-depth</a:t>
            </a:r>
            <a:r>
              <a:rPr lang="en-CA" baseline="0" dirty="0"/>
              <a:t> explanation of the DRA and KRA on the next slide.</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44</a:t>
            </a:fld>
            <a:endParaRPr lang="en-US"/>
          </a:p>
        </p:txBody>
      </p:sp>
    </p:spTree>
    <p:extLst>
      <p:ext uri="{BB962C8B-B14F-4D97-AF65-F5344CB8AC3E}">
        <p14:creationId xmlns:p14="http://schemas.microsoft.com/office/powerpoint/2010/main" val="508383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Different concerns</a:t>
            </a:r>
            <a:r>
              <a:rPr lang="en-CA" baseline="0" dirty="0"/>
              <a:t> exist with PKI – plan carefully the implementation.</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46</a:t>
            </a:fld>
            <a:endParaRPr lang="en-US"/>
          </a:p>
        </p:txBody>
      </p:sp>
    </p:spTree>
    <p:extLst>
      <p:ext uri="{BB962C8B-B14F-4D97-AF65-F5344CB8AC3E}">
        <p14:creationId xmlns:p14="http://schemas.microsoft.com/office/powerpoint/2010/main" val="23900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Don’t focus too much</a:t>
            </a:r>
            <a:r>
              <a:rPr lang="en-CA" baseline="0" dirty="0"/>
              <a:t> on the technicalities of the algorithms, explain briefly by key functionality of every algorithm, at the following level:</a:t>
            </a:r>
          </a:p>
          <a:p>
            <a:r>
              <a:rPr lang="en-CA" baseline="0" dirty="0"/>
              <a:t>AES – current standard, DES/3DES – legacy, etc.</a:t>
            </a:r>
          </a:p>
          <a:p>
            <a:r>
              <a:rPr lang="en-CA" baseline="0" dirty="0"/>
              <a:t>Mention an example of use of them as well, for example AES for EFS.</a:t>
            </a:r>
          </a:p>
          <a:p>
            <a:endParaRPr lang="en-CA" baseline="0" dirty="0"/>
          </a:p>
          <a:p>
            <a:r>
              <a:rPr lang="en-CA" baseline="0" dirty="0"/>
              <a:t>Focus on what symmetric is used for the most – to encrypt the data itself, and generate a key that is same for encryption and decryption.</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6</a:t>
            </a:fld>
            <a:endParaRPr lang="en-US"/>
          </a:p>
        </p:txBody>
      </p:sp>
    </p:spTree>
    <p:extLst>
      <p:ext uri="{BB962C8B-B14F-4D97-AF65-F5344CB8AC3E}">
        <p14:creationId xmlns:p14="http://schemas.microsoft.com/office/powerpoint/2010/main" val="27061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that there is a key pair for every user</a:t>
            </a:r>
            <a:r>
              <a:rPr lang="en-CA" baseline="0" dirty="0"/>
              <a:t>, more complex and much slower, but more management capabilities. Same as symmetric, mention some information regarding the common algorithms (RSA – factoring prime numbers, DH – pure key exchange system, El Gamal – mobile device use, etc.)</a:t>
            </a:r>
          </a:p>
          <a:p>
            <a:r>
              <a:rPr lang="en-CA" baseline="0" dirty="0"/>
              <a:t>Give few examples – IPSEC uses DH, DSA – digital signatures, etc.</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7</a:t>
            </a:fld>
            <a:endParaRPr lang="en-US"/>
          </a:p>
        </p:txBody>
      </p:sp>
    </p:spTree>
    <p:extLst>
      <p:ext uri="{BB962C8B-B14F-4D97-AF65-F5344CB8AC3E}">
        <p14:creationId xmlns:p14="http://schemas.microsoft.com/office/powerpoint/2010/main" val="205162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Mention</a:t>
            </a:r>
            <a:r>
              <a:rPr lang="en-CA" baseline="0" dirty="0"/>
              <a:t> common differences (speed, overhead, reason of use, etc.).</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8</a:t>
            </a:fld>
            <a:endParaRPr lang="en-US"/>
          </a:p>
        </p:txBody>
      </p:sp>
    </p:spTree>
    <p:extLst>
      <p:ext uri="{BB962C8B-B14F-4D97-AF65-F5344CB8AC3E}">
        <p14:creationId xmlns:p14="http://schemas.microsoft.com/office/powerpoint/2010/main" val="218131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encryption is hybrid = symmetric</a:t>
            </a:r>
            <a:r>
              <a:rPr lang="en-CA" baseline="0" dirty="0"/>
              <a:t> + asymmetric work together for accomplishing cryptography.</a:t>
            </a:r>
            <a:endParaRPr lang="en-CA" dirty="0"/>
          </a:p>
        </p:txBody>
      </p:sp>
      <p:sp>
        <p:nvSpPr>
          <p:cNvPr id="4" name="Slide Number Placeholder 3"/>
          <p:cNvSpPr>
            <a:spLocks noGrp="1"/>
          </p:cNvSpPr>
          <p:nvPr>
            <p:ph type="sldNum" sz="quarter" idx="10"/>
          </p:nvPr>
        </p:nvSpPr>
        <p:spPr/>
        <p:txBody>
          <a:bodyPr/>
          <a:lstStyle/>
          <a:p>
            <a:fld id="{DD14618F-322E-4ACA-BC7B-F6D40A7742BD}" type="slidenum">
              <a:rPr lang="en-US" smtClean="0"/>
              <a:t>9</a:t>
            </a:fld>
            <a:endParaRPr lang="en-US"/>
          </a:p>
        </p:txBody>
      </p:sp>
    </p:spTree>
    <p:extLst>
      <p:ext uri="{BB962C8B-B14F-4D97-AF65-F5344CB8AC3E}">
        <p14:creationId xmlns:p14="http://schemas.microsoft.com/office/powerpoint/2010/main" val="321077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secret key is the symmetric piece and is used to encrypt the original document. The secret key is then encrypted with</a:t>
            </a:r>
            <a:r>
              <a:rPr lang="en-US" baseline="0" dirty="0"/>
              <a:t> the receiver’s public key. The two “chunks” of encrypted information (message and secret key) are sent and decrypted in reverse order to get back to the original plaintext “Hello” on the receiver’s end.</a:t>
            </a:r>
          </a:p>
          <a:p>
            <a:endParaRPr lang="en-US" baseline="0" dirty="0"/>
          </a:p>
          <a:p>
            <a:r>
              <a:rPr lang="en-US" baseline="0" dirty="0"/>
              <a:t>Only the receivers are using asymmetric crypto to achieve confidentiality.</a:t>
            </a:r>
            <a:endParaRPr lang="en-US" dirty="0"/>
          </a:p>
        </p:txBody>
      </p:sp>
      <p:sp>
        <p:nvSpPr>
          <p:cNvPr id="4" name="Slide Number Placeholder 3"/>
          <p:cNvSpPr>
            <a:spLocks noGrp="1"/>
          </p:cNvSpPr>
          <p:nvPr>
            <p:ph type="sldNum" sz="quarter" idx="10"/>
          </p:nvPr>
        </p:nvSpPr>
        <p:spPr/>
        <p:txBody>
          <a:bodyPr/>
          <a:lstStyle/>
          <a:p>
            <a:fld id="{DD14618F-322E-4ACA-BC7B-F6D40A7742BD}" type="slidenum">
              <a:rPr lang="en-US" smtClean="0"/>
              <a:t>10</a:t>
            </a:fld>
            <a:endParaRPr lang="en-US"/>
          </a:p>
        </p:txBody>
      </p:sp>
    </p:spTree>
    <p:extLst>
      <p:ext uri="{BB962C8B-B14F-4D97-AF65-F5344CB8AC3E}">
        <p14:creationId xmlns:p14="http://schemas.microsoft.com/office/powerpoint/2010/main" val="2192614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6/21/2024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6/21/2024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6/21/2024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6/21/2024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Module Objectives">
    <p:spTree>
      <p:nvGrpSpPr>
        <p:cNvPr id="1" name=""/>
        <p:cNvGrpSpPr/>
        <p:nvPr/>
      </p:nvGrpSpPr>
      <p:grpSpPr>
        <a:xfrm>
          <a:off x="0" y="0"/>
          <a:ext cx="0" cy="0"/>
          <a:chOff x="0" y="0"/>
          <a:chExt cx="0" cy="0"/>
        </a:xfrm>
      </p:grpSpPr>
      <p:sp>
        <p:nvSpPr>
          <p:cNvPr id="7" name="Rectangle 6"/>
          <p:cNvSpPr/>
          <p:nvPr/>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p:cNvSpPr>
            <a:spLocks noGrp="1"/>
          </p:cNvSpPr>
          <p:nvPr>
            <p:ph sz="quarter" idx="10" hasCustomPrompt="1"/>
          </p:nvPr>
        </p:nvSpPr>
        <p:spPr>
          <a:xfrm>
            <a:off x="283462" y="6062177"/>
            <a:ext cx="11603737" cy="685800"/>
          </a:xfrm>
        </p:spPr>
        <p:txBody>
          <a:bodyPr lIns="91440" tIns="45720" rIns="91440" bIns="45720" anchor="b">
            <a:noAutofit/>
          </a:bodyPr>
          <a:lstStyle>
            <a:lvl1pPr marL="0" indent="0" algn="l">
              <a:buNone/>
              <a:defRPr sz="3000" cap="none" spc="-50" baseline="0">
                <a:solidFill>
                  <a:srgbClr val="F5F5F5"/>
                </a:solidFill>
                <a:latin typeface="+mn-lt"/>
              </a:defRPr>
            </a:lvl1pPr>
          </a:lstStyle>
          <a:p>
            <a:pPr lvl="0"/>
            <a:r>
              <a:rPr lang="en-US" dirty="0"/>
              <a:t>Click to edit master title style</a:t>
            </a:r>
          </a:p>
        </p:txBody>
      </p:sp>
      <p:sp>
        <p:nvSpPr>
          <p:cNvPr id="5" name="Content Placeholder 4"/>
          <p:cNvSpPr>
            <a:spLocks noGrp="1"/>
          </p:cNvSpPr>
          <p:nvPr>
            <p:ph sz="quarter" idx="11"/>
          </p:nvPr>
        </p:nvSpPr>
        <p:spPr>
          <a:xfrm>
            <a:off x="286326" y="1371600"/>
            <a:ext cx="9772525" cy="4409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283463" y="246991"/>
            <a:ext cx="9774937" cy="1005840"/>
          </a:xfrm>
        </p:spPr>
        <p:txBody>
          <a:bodyPr anchor="b"/>
          <a:lstStyle>
            <a:lvl1pPr>
              <a:defRPr>
                <a:solidFill>
                  <a:srgbClr val="004B88"/>
                </a:solidFill>
              </a:defRPr>
            </a:lvl1pPr>
          </a:lstStyle>
          <a:p>
            <a:r>
              <a:rPr lang="en-US" dirty="0"/>
              <a:t>Click to edit Master title style</a:t>
            </a:r>
          </a:p>
        </p:txBody>
      </p:sp>
    </p:spTree>
    <p:extLst>
      <p:ext uri="{BB962C8B-B14F-4D97-AF65-F5344CB8AC3E}">
        <p14:creationId xmlns:p14="http://schemas.microsoft.com/office/powerpoint/2010/main" val="2051528677"/>
      </p:ext>
    </p:extLst>
  </p:cSld>
  <p:clrMapOvr>
    <a:masterClrMapping/>
  </p:clrMapOvr>
  <p:extLst>
    <p:ext uri="{DCECCB84-F9BA-43D5-87BE-67443E8EF086}">
      <p15:sldGuideLst xmlns:p15="http://schemas.microsoft.com/office/powerpoint/2012/main">
        <p15:guide id="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dule Titl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83464" y="243840"/>
            <a:ext cx="11603736" cy="5550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3175" y="5947877"/>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3" y="6062177"/>
            <a:ext cx="11603737" cy="685800"/>
          </a:xfrm>
        </p:spPr>
        <p:txBody>
          <a:bodyPr>
            <a:normAutofit/>
          </a:bodyPr>
          <a:lstStyle>
            <a:lvl1pPr>
              <a:defRPr sz="3000" baseline="0">
                <a:solidFill>
                  <a:srgbClr val="F5F5F5"/>
                </a:solidFill>
              </a:defRPr>
            </a:lvl1pPr>
          </a:lstStyle>
          <a:p>
            <a:r>
              <a:rPr lang="en-US" dirty="0"/>
              <a:t>Click to edit master title style</a:t>
            </a:r>
          </a:p>
        </p:txBody>
      </p:sp>
    </p:spTree>
    <p:extLst>
      <p:ext uri="{BB962C8B-B14F-4D97-AF65-F5344CB8AC3E}">
        <p14:creationId xmlns:p14="http://schemas.microsoft.com/office/powerpoint/2010/main" val="3911922591"/>
      </p:ext>
    </p:extLst>
  </p:cSld>
  <p:clrMapOvr>
    <a:masterClrMapping/>
  </p:clrMapOvr>
  <p:extLst>
    <p:ext uri="{DCECCB84-F9BA-43D5-87BE-67443E8EF086}">
      <p15:sldGuideLst xmlns:p15="http://schemas.microsoft.com/office/powerpoint/2012/main">
        <p15:guide id="1" orient="horz" pos="144">
          <p15:clr>
            <a:srgbClr val="FBAE40"/>
          </p15:clr>
        </p15:guide>
        <p15:guide id="2" orient="horz" pos="2160">
          <p15:clr>
            <a:srgbClr val="FBAE40"/>
          </p15:clr>
        </p15:guide>
        <p15:guide id="3" pos="16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Energizer_Title and Content">
    <p:spTree>
      <p:nvGrpSpPr>
        <p:cNvPr id="1" name=""/>
        <p:cNvGrpSpPr/>
        <p:nvPr/>
      </p:nvGrpSpPr>
      <p:grpSpPr>
        <a:xfrm>
          <a:off x="0" y="0"/>
          <a:ext cx="0" cy="0"/>
          <a:chOff x="0" y="0"/>
          <a:chExt cx="0" cy="0"/>
        </a:xfrm>
      </p:grpSpPr>
      <p:sp>
        <p:nvSpPr>
          <p:cNvPr id="5" name="Rectangle 4"/>
          <p:cNvSpPr/>
          <p:nvPr/>
        </p:nvSpPr>
        <p:spPr>
          <a:xfrm>
            <a:off x="3175" y="0"/>
            <a:ext cx="12188825" cy="6858000"/>
          </a:xfrm>
          <a:prstGeom prst="rect">
            <a:avLst/>
          </a:prstGeom>
          <a:solidFill>
            <a:srgbClr val="BEE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sz="quarter" idx="10"/>
          </p:nvPr>
        </p:nvSpPr>
        <p:spPr>
          <a:xfrm>
            <a:off x="1097280" y="1466189"/>
            <a:ext cx="10058400" cy="5029200"/>
          </a:xfrm>
        </p:spPr>
        <p:txBody>
          <a:bodyPr/>
          <a:lstStyle>
            <a:lvl1pPr>
              <a:buClr>
                <a:srgbClr val="474747"/>
              </a:buClr>
              <a:defRPr>
                <a:solidFill>
                  <a:srgbClr val="474747"/>
                </a:solidFill>
              </a:defRPr>
            </a:lvl1pPr>
            <a:lvl2pPr>
              <a:buClr>
                <a:srgbClr val="474747"/>
              </a:buClr>
              <a:defRPr>
                <a:solidFill>
                  <a:srgbClr val="474747"/>
                </a:solidFill>
              </a:defRPr>
            </a:lvl2pPr>
            <a:lvl3pPr>
              <a:buClr>
                <a:srgbClr val="474747"/>
              </a:buClr>
              <a:defRPr>
                <a:solidFill>
                  <a:srgbClr val="474747"/>
                </a:solidFill>
              </a:defRPr>
            </a:lvl3pPr>
            <a:lvl4pPr>
              <a:buClr>
                <a:srgbClr val="474747"/>
              </a:buClr>
              <a:defRPr>
                <a:solidFill>
                  <a:srgbClr val="474747"/>
                </a:solidFill>
              </a:defRPr>
            </a:lvl4pPr>
            <a:lvl5pPr>
              <a:buClr>
                <a:srgbClr val="474747"/>
              </a:buClr>
              <a:defRPr>
                <a:solidFill>
                  <a:srgbClr val="4747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097280" y="286603"/>
            <a:ext cx="10058400" cy="1084997"/>
          </a:xfrm>
        </p:spPr>
        <p:txBody>
          <a:bodyPr anchor="b"/>
          <a:lstStyle>
            <a:lvl1pPr>
              <a:defRPr>
                <a:solidFill>
                  <a:srgbClr val="474747"/>
                </a:solidFill>
              </a:defRPr>
            </a:lvl1pPr>
          </a:lstStyle>
          <a:p>
            <a:r>
              <a:rPr lang="en-US"/>
              <a:t>Click to edit Master title style</a:t>
            </a:r>
          </a:p>
        </p:txBody>
      </p:sp>
    </p:spTree>
    <p:extLst>
      <p:ext uri="{BB962C8B-B14F-4D97-AF65-F5344CB8AC3E}">
        <p14:creationId xmlns:p14="http://schemas.microsoft.com/office/powerpoint/2010/main" val="2452021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Content_Text Only">
    <p:spTree>
      <p:nvGrpSpPr>
        <p:cNvPr id="1" name=""/>
        <p:cNvGrpSpPr/>
        <p:nvPr/>
      </p:nvGrpSpPr>
      <p:grpSpPr>
        <a:xfrm>
          <a:off x="0" y="0"/>
          <a:ext cx="0" cy="0"/>
          <a:chOff x="0" y="0"/>
          <a:chExt cx="0" cy="0"/>
        </a:xfrm>
      </p:grpSpPr>
      <p:sp>
        <p:nvSpPr>
          <p:cNvPr id="8" name="Title 7"/>
          <p:cNvSpPr>
            <a:spLocks noGrp="1"/>
          </p:cNvSpPr>
          <p:nvPr>
            <p:ph type="title"/>
          </p:nvPr>
        </p:nvSpPr>
        <p:spPr>
          <a:xfrm>
            <a:off x="723900" y="147438"/>
            <a:ext cx="9334500"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53528" y="1371598"/>
            <a:ext cx="9304872" cy="5245181"/>
          </a:xfrm>
        </p:spPr>
        <p:txBody>
          <a:bodyPr lIns="91440" rIns="91440"/>
          <a:lstStyle>
            <a:lvl1pPr marL="0" indent="0">
              <a:buNone/>
              <a:defRPr sz="3000"/>
            </a:lvl1pPr>
            <a:lvl2pPr>
              <a:defRPr sz="2800"/>
            </a:lvl2pPr>
            <a:lvl3pPr>
              <a:defRPr sz="2600"/>
            </a:lvl3pPr>
            <a:lvl4pPr>
              <a:defRPr sz="24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4106" y="0"/>
            <a:ext cx="631309" cy="6858000"/>
            <a:chOff x="-4106" y="0"/>
            <a:chExt cx="348432" cy="6858000"/>
          </a:xfrm>
        </p:grpSpPr>
        <p:sp>
          <p:nvSpPr>
            <p:cNvPr id="9" name="Rectangle 8"/>
            <p:cNvSpPr/>
            <p:nvPr/>
          </p:nvSpPr>
          <p:spPr>
            <a:xfrm>
              <a:off x="-4106" y="0"/>
              <a:ext cx="302806"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293858"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grpSp>
    </p:spTree>
    <p:extLst>
      <p:ext uri="{BB962C8B-B14F-4D97-AF65-F5344CB8AC3E}">
        <p14:creationId xmlns:p14="http://schemas.microsoft.com/office/powerpoint/2010/main" val="255007156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scription and Object">
    <p:spTree>
      <p:nvGrpSpPr>
        <p:cNvPr id="1" name=""/>
        <p:cNvGrpSpPr/>
        <p:nvPr/>
      </p:nvGrpSpPr>
      <p:grpSpPr>
        <a:xfrm>
          <a:off x="0" y="0"/>
          <a:ext cx="0" cy="0"/>
          <a:chOff x="0" y="0"/>
          <a:chExt cx="0" cy="0"/>
        </a:xfrm>
      </p:grpSpPr>
      <p:grpSp>
        <p:nvGrpSpPr>
          <p:cNvPr id="10" name="Group 9"/>
          <p:cNvGrpSpPr/>
          <p:nvPr/>
        </p:nvGrpSpPr>
        <p:grpSpPr>
          <a:xfrm>
            <a:off x="0" y="0"/>
            <a:ext cx="4031666" cy="6858000"/>
            <a:chOff x="-1878229" y="0"/>
            <a:chExt cx="2225160" cy="6858000"/>
          </a:xfrm>
        </p:grpSpPr>
        <p:sp>
          <p:nvSpPr>
            <p:cNvPr id="14" name="Rectangle 13"/>
            <p:cNvSpPr/>
            <p:nvPr/>
          </p:nvSpPr>
          <p:spPr>
            <a:xfrm>
              <a:off x="296463" y="0"/>
              <a:ext cx="50468" cy="6858000"/>
            </a:xfrm>
            <a:prstGeom prst="rect">
              <a:avLst/>
            </a:prstGeom>
            <a:solidFill>
              <a:srgbClr val="00A0D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878229" y="0"/>
              <a:ext cx="2176929" cy="68580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8" name="Title 7"/>
          <p:cNvSpPr>
            <a:spLocks noGrp="1"/>
          </p:cNvSpPr>
          <p:nvPr>
            <p:ph type="title"/>
          </p:nvPr>
        </p:nvSpPr>
        <p:spPr>
          <a:xfrm>
            <a:off x="4160374" y="145395"/>
            <a:ext cx="7726826" cy="1051560"/>
          </a:xfrm>
        </p:spPr>
        <p:txBody>
          <a:bodyPr anchor="b"/>
          <a:lstStyle>
            <a:lvl1pPr>
              <a:defRPr>
                <a:solidFill>
                  <a:srgbClr val="004B8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99698" y="1371600"/>
            <a:ext cx="3599900" cy="5245179"/>
          </a:xfrm>
        </p:spPr>
        <p:txBody>
          <a:bodyPr>
            <a:normAutofit/>
          </a:bodyPr>
          <a:lstStyle>
            <a:lvl1pPr>
              <a:lnSpc>
                <a:spcPct val="100000"/>
              </a:lnSpc>
              <a:spcBef>
                <a:spcPts val="1200"/>
              </a:spcBef>
              <a:spcAft>
                <a:spcPts val="200"/>
              </a:spcAft>
              <a:buClr>
                <a:schemeClr val="bg2"/>
              </a:buClr>
              <a:defRPr sz="3000">
                <a:solidFill>
                  <a:srgbClr val="F5F5F5"/>
                </a:solidFill>
              </a:defRPr>
            </a:lvl1pPr>
            <a:lvl2pPr>
              <a:buClr>
                <a:srgbClr val="F5F5F5"/>
              </a:buClr>
              <a:defRPr baseline="0">
                <a:solidFill>
                  <a:srgbClr val="F5F5F5"/>
                </a:solidFill>
              </a:defRPr>
            </a:lvl2pPr>
            <a:lvl3pPr>
              <a:buClr>
                <a:srgbClr val="F5F5F5"/>
              </a:buClr>
              <a:defRPr baseline="0">
                <a:solidFill>
                  <a:srgbClr val="F5F5F5"/>
                </a:solidFill>
              </a:defRPr>
            </a:lvl3pPr>
            <a:lvl4pPr>
              <a:buClr>
                <a:srgbClr val="F5F5F5"/>
              </a:buClr>
              <a:defRPr baseline="0">
                <a:solidFill>
                  <a:srgbClr val="F5F5F5"/>
                </a:solidFill>
              </a:defRPr>
            </a:lvl4pPr>
            <a:lvl5pPr>
              <a:buClr>
                <a:srgbClr val="F5F5F5"/>
              </a:buClr>
              <a:defRPr baseline="0">
                <a:solidFill>
                  <a:srgbClr val="F5F5F5"/>
                </a:solidFill>
              </a:defRPr>
            </a:lvl5pPr>
          </a:lstStyle>
          <a:p>
            <a:pPr lvl="0"/>
            <a:r>
              <a:rPr lang="en-US"/>
              <a:t>Click to edit Master text styles</a:t>
            </a:r>
          </a:p>
        </p:txBody>
      </p:sp>
      <p:sp>
        <p:nvSpPr>
          <p:cNvPr id="4" name="Content Placeholder 3"/>
          <p:cNvSpPr>
            <a:spLocks noGrp="1"/>
          </p:cNvSpPr>
          <p:nvPr>
            <p:ph sz="half" idx="2"/>
          </p:nvPr>
        </p:nvSpPr>
        <p:spPr>
          <a:xfrm>
            <a:off x="4172294" y="1371600"/>
            <a:ext cx="7714906" cy="5257800"/>
          </a:xfrm>
        </p:spPr>
        <p:txBody>
          <a:bodyPr/>
          <a:lstStyle>
            <a:lvl1pPr marL="115888"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5102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odule Review_Question">
    <p:spTree>
      <p:nvGrpSpPr>
        <p:cNvPr id="1" name=""/>
        <p:cNvGrpSpPr/>
        <p:nvPr/>
      </p:nvGrpSpPr>
      <p:grpSpPr>
        <a:xfrm>
          <a:off x="0" y="0"/>
          <a:ext cx="0" cy="0"/>
          <a:chOff x="0" y="0"/>
          <a:chExt cx="0" cy="0"/>
        </a:xfrm>
      </p:grpSpPr>
      <p:sp>
        <p:nvSpPr>
          <p:cNvPr id="3" name="Rectangle 2"/>
          <p:cNvSpPr/>
          <p:nvPr userDrawn="1"/>
        </p:nvSpPr>
        <p:spPr>
          <a:xfrm>
            <a:off x="3175" y="5943600"/>
            <a:ext cx="12188825" cy="914400"/>
          </a:xfrm>
          <a:prstGeom prst="rect">
            <a:avLst/>
          </a:prstGeom>
          <a:solidFill>
            <a:srgbClr val="004B8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83462" y="6057900"/>
            <a:ext cx="11603738" cy="685800"/>
          </a:xfrm>
        </p:spPr>
        <p:txBody>
          <a:bodyPr>
            <a:normAutofit/>
          </a:bodyPr>
          <a:lstStyle>
            <a:lvl1pPr>
              <a:defRPr sz="3000" baseline="0">
                <a:solidFill>
                  <a:srgbClr val="F5F5F5"/>
                </a:solidFill>
              </a:defRPr>
            </a:lvl1pPr>
          </a:lstStyle>
          <a:p>
            <a:r>
              <a:rPr lang="en-US" dirty="0"/>
              <a:t>Click to edit master title style</a:t>
            </a:r>
          </a:p>
        </p:txBody>
      </p:sp>
      <p:sp>
        <p:nvSpPr>
          <p:cNvPr id="5" name="Content Placeholder 4"/>
          <p:cNvSpPr>
            <a:spLocks noGrp="1"/>
          </p:cNvSpPr>
          <p:nvPr>
            <p:ph sz="quarter" idx="10"/>
          </p:nvPr>
        </p:nvSpPr>
        <p:spPr>
          <a:xfrm>
            <a:off x="722376" y="685800"/>
            <a:ext cx="9336024" cy="4279392"/>
          </a:xfrm>
        </p:spPr>
        <p:txBody>
          <a:bodyPr/>
          <a:lstStyle>
            <a:lvl1pPr marL="514350" indent="-514350">
              <a:buFont typeface="+mj-lt"/>
              <a:buAutoNum type="arabicPeriod"/>
              <a:defRPr sz="3200"/>
            </a:lvl1pPr>
            <a:lvl2pPr marL="974725" indent="-457200">
              <a:buFont typeface="+mj-lt"/>
              <a:buAutoNum type="alphaUcPeriod"/>
              <a:defRPr sz="30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3745360"/>
      </p:ext>
    </p:extLst>
  </p:cSld>
  <p:clrMapOvr>
    <a:masterClrMapping/>
  </p:clrMapOvr>
  <p:extLst>
    <p:ext uri="{DCECCB84-F9BA-43D5-87BE-67443E8EF086}">
      <p15:sldGuideLst xmlns:p15="http://schemas.microsoft.com/office/powerpoint/2012/main">
        <p15:guide id="1" orient="horz" pos="4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6/21/2024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6/21/2024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6/21/2024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6/21/2024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6/21/2024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6/21/2024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6/21/2024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6/21/2024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6/21/2024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990B8D-F2B3-568A-A773-1DDF2694B1A0}"/>
              </a:ext>
            </a:extLst>
          </p:cNvPr>
          <p:cNvSpPr txBox="1">
            <a:spLocks/>
          </p:cNvSpPr>
          <p:nvPr/>
        </p:nvSpPr>
        <p:spPr>
          <a:xfrm>
            <a:off x="4182221" y="2208780"/>
            <a:ext cx="4602550" cy="2440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Calibri Light" panose="020F0302020204030204"/>
                <a:ea typeface="+mj-ea"/>
                <a:cs typeface="+mj-cs"/>
              </a:rPr>
              <a:t>Session 3</a:t>
            </a:r>
          </a:p>
        </p:txBody>
      </p:sp>
    </p:spTree>
    <p:extLst>
      <p:ext uri="{BB962C8B-B14F-4D97-AF65-F5344CB8AC3E}">
        <p14:creationId xmlns:p14="http://schemas.microsoft.com/office/powerpoint/2010/main" val="94655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90916" y="99674"/>
            <a:ext cx="10515600" cy="1325563"/>
          </a:xfrm>
        </p:spPr>
        <p:txBody>
          <a:bodyPr/>
          <a:lstStyle/>
          <a:p>
            <a:r>
              <a:rPr lang="en-US" dirty="0"/>
              <a:t>Hybrid encryption</a:t>
            </a:r>
          </a:p>
        </p:txBody>
      </p:sp>
      <p:sp>
        <p:nvSpPr>
          <p:cNvPr id="5" name="AutoShape 3"/>
          <p:cNvSpPr>
            <a:spLocks noChangeAspect="1" noChangeArrowheads="1" noTextEdit="1"/>
          </p:cNvSpPr>
          <p:nvPr/>
        </p:nvSpPr>
        <p:spPr bwMode="auto">
          <a:xfrm>
            <a:off x="2393042" y="2122943"/>
            <a:ext cx="7499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a:off x="3687880" y="4768340"/>
            <a:ext cx="530860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004719" y="4704840"/>
            <a:ext cx="107950" cy="12700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ChangeAspect="1" noEditPoints="1"/>
          </p:cNvSpPr>
          <p:nvPr/>
        </p:nvSpPr>
        <p:spPr bwMode="auto">
          <a:xfrm>
            <a:off x="1717846" y="2200062"/>
            <a:ext cx="371348" cy="695198"/>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376550" y="4133340"/>
            <a:ext cx="1524000" cy="1371600"/>
          </a:xfrm>
          <a:custGeom>
            <a:avLst/>
            <a:gdLst>
              <a:gd name="T0" fmla="*/ 380 w 960"/>
              <a:gd name="T1" fmla="*/ 814 h 864"/>
              <a:gd name="T2" fmla="*/ 214 w 960"/>
              <a:gd name="T3" fmla="*/ 836 h 864"/>
              <a:gd name="T4" fmla="*/ 214 w 960"/>
              <a:gd name="T5" fmla="*/ 838 h 864"/>
              <a:gd name="T6" fmla="*/ 208 w 960"/>
              <a:gd name="T7" fmla="*/ 838 h 864"/>
              <a:gd name="T8" fmla="*/ 208 w 960"/>
              <a:gd name="T9" fmla="*/ 864 h 864"/>
              <a:gd name="T10" fmla="*/ 214 w 960"/>
              <a:gd name="T11" fmla="*/ 864 h 864"/>
              <a:gd name="T12" fmla="*/ 748 w 960"/>
              <a:gd name="T13" fmla="*/ 864 h 864"/>
              <a:gd name="T14" fmla="*/ 752 w 960"/>
              <a:gd name="T15" fmla="*/ 864 h 864"/>
              <a:gd name="T16" fmla="*/ 752 w 960"/>
              <a:gd name="T17" fmla="*/ 838 h 864"/>
              <a:gd name="T18" fmla="*/ 748 w 960"/>
              <a:gd name="T19" fmla="*/ 838 h 864"/>
              <a:gd name="T20" fmla="*/ 748 w 960"/>
              <a:gd name="T21" fmla="*/ 836 h 864"/>
              <a:gd name="T22" fmla="*/ 580 w 960"/>
              <a:gd name="T23" fmla="*/ 814 h 864"/>
              <a:gd name="T24" fmla="*/ 580 w 960"/>
              <a:gd name="T25" fmla="*/ 644 h 864"/>
              <a:gd name="T26" fmla="*/ 748 w 960"/>
              <a:gd name="T27" fmla="*/ 644 h 864"/>
              <a:gd name="T28" fmla="*/ 960 w 960"/>
              <a:gd name="T29" fmla="*/ 644 h 864"/>
              <a:gd name="T30" fmla="*/ 960 w 960"/>
              <a:gd name="T31" fmla="*/ 602 h 864"/>
              <a:gd name="T32" fmla="*/ 958 w 960"/>
              <a:gd name="T33" fmla="*/ 0 h 864"/>
              <a:gd name="T34" fmla="*/ 748 w 960"/>
              <a:gd name="T35" fmla="*/ 0 h 864"/>
              <a:gd name="T36" fmla="*/ 214 w 960"/>
              <a:gd name="T37" fmla="*/ 0 h 864"/>
              <a:gd name="T38" fmla="*/ 2 w 960"/>
              <a:gd name="T39" fmla="*/ 0 h 864"/>
              <a:gd name="T40" fmla="*/ 0 w 960"/>
              <a:gd name="T41" fmla="*/ 602 h 864"/>
              <a:gd name="T42" fmla="*/ 0 w 960"/>
              <a:gd name="T43" fmla="*/ 644 h 864"/>
              <a:gd name="T44" fmla="*/ 214 w 960"/>
              <a:gd name="T45" fmla="*/ 644 h 864"/>
              <a:gd name="T46" fmla="*/ 380 w 960"/>
              <a:gd name="T47" fmla="*/ 644 h 864"/>
              <a:gd name="T48" fmla="*/ 3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380" y="814"/>
                </a:moveTo>
                <a:lnTo>
                  <a:pt x="214" y="836"/>
                </a:lnTo>
                <a:lnTo>
                  <a:pt x="214" y="838"/>
                </a:lnTo>
                <a:lnTo>
                  <a:pt x="208" y="838"/>
                </a:lnTo>
                <a:lnTo>
                  <a:pt x="208" y="864"/>
                </a:lnTo>
                <a:lnTo>
                  <a:pt x="214" y="864"/>
                </a:lnTo>
                <a:lnTo>
                  <a:pt x="748" y="864"/>
                </a:lnTo>
                <a:lnTo>
                  <a:pt x="752" y="864"/>
                </a:lnTo>
                <a:lnTo>
                  <a:pt x="752" y="838"/>
                </a:lnTo>
                <a:lnTo>
                  <a:pt x="748" y="838"/>
                </a:lnTo>
                <a:lnTo>
                  <a:pt x="748" y="836"/>
                </a:lnTo>
                <a:lnTo>
                  <a:pt x="580" y="814"/>
                </a:lnTo>
                <a:lnTo>
                  <a:pt x="580" y="644"/>
                </a:lnTo>
                <a:lnTo>
                  <a:pt x="748" y="644"/>
                </a:lnTo>
                <a:lnTo>
                  <a:pt x="960" y="644"/>
                </a:lnTo>
                <a:lnTo>
                  <a:pt x="960" y="602"/>
                </a:lnTo>
                <a:lnTo>
                  <a:pt x="958" y="0"/>
                </a:lnTo>
                <a:lnTo>
                  <a:pt x="748" y="0"/>
                </a:lnTo>
                <a:lnTo>
                  <a:pt x="214" y="0"/>
                </a:lnTo>
                <a:lnTo>
                  <a:pt x="2" y="0"/>
                </a:lnTo>
                <a:lnTo>
                  <a:pt x="0" y="602"/>
                </a:lnTo>
                <a:lnTo>
                  <a:pt x="0" y="644"/>
                </a:lnTo>
                <a:lnTo>
                  <a:pt x="214" y="644"/>
                </a:lnTo>
                <a:lnTo>
                  <a:pt x="380" y="644"/>
                </a:lnTo>
                <a:lnTo>
                  <a:pt x="3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2452750" y="4203190"/>
            <a:ext cx="1371600" cy="876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376550" y="5577965"/>
            <a:ext cx="1568450" cy="314325"/>
          </a:xfrm>
          <a:custGeom>
            <a:avLst/>
            <a:gdLst>
              <a:gd name="T0" fmla="*/ 988 w 988"/>
              <a:gd name="T1" fmla="*/ 198 h 198"/>
              <a:gd name="T2" fmla="*/ 0 w 988"/>
              <a:gd name="T3" fmla="*/ 198 h 198"/>
              <a:gd name="T4" fmla="*/ 84 w 988"/>
              <a:gd name="T5" fmla="*/ 0 h 198"/>
              <a:gd name="T6" fmla="*/ 904 w 988"/>
              <a:gd name="T7" fmla="*/ 0 h 198"/>
              <a:gd name="T8" fmla="*/ 988 w 988"/>
              <a:gd name="T9" fmla="*/ 198 h 198"/>
            </a:gdLst>
            <a:ahLst/>
            <a:cxnLst>
              <a:cxn ang="0">
                <a:pos x="T0" y="T1"/>
              </a:cxn>
              <a:cxn ang="0">
                <a:pos x="T2" y="T3"/>
              </a:cxn>
              <a:cxn ang="0">
                <a:pos x="T4" y="T5"/>
              </a:cxn>
              <a:cxn ang="0">
                <a:pos x="T6" y="T7"/>
              </a:cxn>
              <a:cxn ang="0">
                <a:pos x="T8" y="T9"/>
              </a:cxn>
            </a:cxnLst>
            <a:rect l="0" t="0" r="r" b="b"/>
            <a:pathLst>
              <a:path w="988" h="198">
                <a:moveTo>
                  <a:pt x="988" y="198"/>
                </a:moveTo>
                <a:lnTo>
                  <a:pt x="0" y="198"/>
                </a:lnTo>
                <a:lnTo>
                  <a:pt x="84" y="0"/>
                </a:lnTo>
                <a:lnTo>
                  <a:pt x="904" y="0"/>
                </a:lnTo>
                <a:lnTo>
                  <a:pt x="988"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9157119" y="4133340"/>
            <a:ext cx="1524000" cy="1371600"/>
          </a:xfrm>
          <a:custGeom>
            <a:avLst/>
            <a:gdLst>
              <a:gd name="T0" fmla="*/ 580 w 960"/>
              <a:gd name="T1" fmla="*/ 814 h 864"/>
              <a:gd name="T2" fmla="*/ 748 w 960"/>
              <a:gd name="T3" fmla="*/ 836 h 864"/>
              <a:gd name="T4" fmla="*/ 748 w 960"/>
              <a:gd name="T5" fmla="*/ 838 h 864"/>
              <a:gd name="T6" fmla="*/ 752 w 960"/>
              <a:gd name="T7" fmla="*/ 838 h 864"/>
              <a:gd name="T8" fmla="*/ 752 w 960"/>
              <a:gd name="T9" fmla="*/ 864 h 864"/>
              <a:gd name="T10" fmla="*/ 748 w 960"/>
              <a:gd name="T11" fmla="*/ 864 h 864"/>
              <a:gd name="T12" fmla="*/ 212 w 960"/>
              <a:gd name="T13" fmla="*/ 864 h 864"/>
              <a:gd name="T14" fmla="*/ 208 w 960"/>
              <a:gd name="T15" fmla="*/ 864 h 864"/>
              <a:gd name="T16" fmla="*/ 208 w 960"/>
              <a:gd name="T17" fmla="*/ 838 h 864"/>
              <a:gd name="T18" fmla="*/ 212 w 960"/>
              <a:gd name="T19" fmla="*/ 838 h 864"/>
              <a:gd name="T20" fmla="*/ 212 w 960"/>
              <a:gd name="T21" fmla="*/ 836 h 864"/>
              <a:gd name="T22" fmla="*/ 380 w 960"/>
              <a:gd name="T23" fmla="*/ 814 h 864"/>
              <a:gd name="T24" fmla="*/ 380 w 960"/>
              <a:gd name="T25" fmla="*/ 644 h 864"/>
              <a:gd name="T26" fmla="*/ 212 w 960"/>
              <a:gd name="T27" fmla="*/ 644 h 864"/>
              <a:gd name="T28" fmla="*/ 0 w 960"/>
              <a:gd name="T29" fmla="*/ 644 h 864"/>
              <a:gd name="T30" fmla="*/ 0 w 960"/>
              <a:gd name="T31" fmla="*/ 602 h 864"/>
              <a:gd name="T32" fmla="*/ 2 w 960"/>
              <a:gd name="T33" fmla="*/ 0 h 864"/>
              <a:gd name="T34" fmla="*/ 212 w 960"/>
              <a:gd name="T35" fmla="*/ 0 h 864"/>
              <a:gd name="T36" fmla="*/ 748 w 960"/>
              <a:gd name="T37" fmla="*/ 0 h 864"/>
              <a:gd name="T38" fmla="*/ 958 w 960"/>
              <a:gd name="T39" fmla="*/ 0 h 864"/>
              <a:gd name="T40" fmla="*/ 960 w 960"/>
              <a:gd name="T41" fmla="*/ 602 h 864"/>
              <a:gd name="T42" fmla="*/ 960 w 960"/>
              <a:gd name="T43" fmla="*/ 644 h 864"/>
              <a:gd name="T44" fmla="*/ 748 w 960"/>
              <a:gd name="T45" fmla="*/ 644 h 864"/>
              <a:gd name="T46" fmla="*/ 580 w 960"/>
              <a:gd name="T47" fmla="*/ 644 h 864"/>
              <a:gd name="T48" fmla="*/ 5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580" y="814"/>
                </a:moveTo>
                <a:lnTo>
                  <a:pt x="748" y="836"/>
                </a:lnTo>
                <a:lnTo>
                  <a:pt x="748" y="838"/>
                </a:lnTo>
                <a:lnTo>
                  <a:pt x="752" y="838"/>
                </a:lnTo>
                <a:lnTo>
                  <a:pt x="752" y="864"/>
                </a:lnTo>
                <a:lnTo>
                  <a:pt x="748" y="864"/>
                </a:lnTo>
                <a:lnTo>
                  <a:pt x="212" y="864"/>
                </a:lnTo>
                <a:lnTo>
                  <a:pt x="208" y="864"/>
                </a:lnTo>
                <a:lnTo>
                  <a:pt x="208" y="838"/>
                </a:lnTo>
                <a:lnTo>
                  <a:pt x="212" y="838"/>
                </a:lnTo>
                <a:lnTo>
                  <a:pt x="212" y="836"/>
                </a:lnTo>
                <a:lnTo>
                  <a:pt x="380" y="814"/>
                </a:lnTo>
                <a:lnTo>
                  <a:pt x="380" y="644"/>
                </a:lnTo>
                <a:lnTo>
                  <a:pt x="212" y="644"/>
                </a:lnTo>
                <a:lnTo>
                  <a:pt x="0" y="644"/>
                </a:lnTo>
                <a:lnTo>
                  <a:pt x="0" y="602"/>
                </a:lnTo>
                <a:lnTo>
                  <a:pt x="2" y="0"/>
                </a:lnTo>
                <a:lnTo>
                  <a:pt x="212" y="0"/>
                </a:lnTo>
                <a:lnTo>
                  <a:pt x="748" y="0"/>
                </a:lnTo>
                <a:lnTo>
                  <a:pt x="958" y="0"/>
                </a:lnTo>
                <a:lnTo>
                  <a:pt x="960" y="602"/>
                </a:lnTo>
                <a:lnTo>
                  <a:pt x="960" y="644"/>
                </a:lnTo>
                <a:lnTo>
                  <a:pt x="748" y="644"/>
                </a:lnTo>
                <a:lnTo>
                  <a:pt x="580" y="644"/>
                </a:lnTo>
                <a:lnTo>
                  <a:pt x="5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9233319" y="4203190"/>
            <a:ext cx="1371600" cy="876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9112669" y="5577965"/>
            <a:ext cx="1568450" cy="314325"/>
          </a:xfrm>
          <a:custGeom>
            <a:avLst/>
            <a:gdLst>
              <a:gd name="T0" fmla="*/ 0 w 988"/>
              <a:gd name="T1" fmla="*/ 198 h 198"/>
              <a:gd name="T2" fmla="*/ 988 w 988"/>
              <a:gd name="T3" fmla="*/ 198 h 198"/>
              <a:gd name="T4" fmla="*/ 904 w 988"/>
              <a:gd name="T5" fmla="*/ 0 h 198"/>
              <a:gd name="T6" fmla="*/ 84 w 988"/>
              <a:gd name="T7" fmla="*/ 0 h 198"/>
              <a:gd name="T8" fmla="*/ 0 w 988"/>
              <a:gd name="T9" fmla="*/ 198 h 198"/>
            </a:gdLst>
            <a:ahLst/>
            <a:cxnLst>
              <a:cxn ang="0">
                <a:pos x="T0" y="T1"/>
              </a:cxn>
              <a:cxn ang="0">
                <a:pos x="T2" y="T3"/>
              </a:cxn>
              <a:cxn ang="0">
                <a:pos x="T4" y="T5"/>
              </a:cxn>
              <a:cxn ang="0">
                <a:pos x="T6" y="T7"/>
              </a:cxn>
              <a:cxn ang="0">
                <a:pos x="T8" y="T9"/>
              </a:cxn>
            </a:cxnLst>
            <a:rect l="0" t="0" r="r" b="b"/>
            <a:pathLst>
              <a:path w="988" h="198">
                <a:moveTo>
                  <a:pt x="0" y="198"/>
                </a:moveTo>
                <a:lnTo>
                  <a:pt x="988" y="198"/>
                </a:lnTo>
                <a:lnTo>
                  <a:pt x="904" y="0"/>
                </a:lnTo>
                <a:lnTo>
                  <a:pt x="84" y="0"/>
                </a:lnTo>
                <a:lnTo>
                  <a:pt x="0"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27"/>
          <p:cNvSpPr>
            <a:spLocks noChangeShapeType="1"/>
          </p:cNvSpPr>
          <p:nvPr/>
        </p:nvSpPr>
        <p:spPr bwMode="auto">
          <a:xfrm>
            <a:off x="5834742" y="5079490"/>
            <a:ext cx="815975"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6638017" y="5054090"/>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2799460" y="5922451"/>
            <a:ext cx="803425" cy="369332"/>
          </a:xfrm>
          <a:prstGeom prst="rect">
            <a:avLst/>
          </a:prstGeom>
          <a:noFill/>
        </p:spPr>
        <p:txBody>
          <a:bodyPr wrap="none" rtlCol="0">
            <a:spAutoFit/>
          </a:bodyPr>
          <a:lstStyle/>
          <a:p>
            <a:r>
              <a:rPr lang="en-US" dirty="0"/>
              <a:t>User A</a:t>
            </a:r>
          </a:p>
        </p:txBody>
      </p:sp>
      <p:sp>
        <p:nvSpPr>
          <p:cNvPr id="32" name="TextBox 31"/>
          <p:cNvSpPr txBox="1"/>
          <p:nvPr/>
        </p:nvSpPr>
        <p:spPr>
          <a:xfrm>
            <a:off x="9557169" y="5922451"/>
            <a:ext cx="803425" cy="369332"/>
          </a:xfrm>
          <a:prstGeom prst="rect">
            <a:avLst/>
          </a:prstGeom>
          <a:noFill/>
        </p:spPr>
        <p:txBody>
          <a:bodyPr wrap="none" rtlCol="0">
            <a:spAutoFit/>
          </a:bodyPr>
          <a:lstStyle/>
          <a:p>
            <a:r>
              <a:rPr lang="en-US" dirty="0"/>
              <a:t>User B</a:t>
            </a:r>
          </a:p>
        </p:txBody>
      </p:sp>
      <p:sp>
        <p:nvSpPr>
          <p:cNvPr id="33" name="TextBox 32"/>
          <p:cNvSpPr txBox="1"/>
          <p:nvPr/>
        </p:nvSpPr>
        <p:spPr>
          <a:xfrm>
            <a:off x="8275146" y="4830807"/>
            <a:ext cx="881973" cy="369332"/>
          </a:xfrm>
          <a:prstGeom prst="rect">
            <a:avLst/>
          </a:prstGeom>
          <a:noFill/>
        </p:spPr>
        <p:txBody>
          <a:bodyPr wrap="none" rtlCol="0">
            <a:spAutoFit/>
          </a:bodyPr>
          <a:lstStyle/>
          <a:p>
            <a:r>
              <a:rPr lang="en-US" dirty="0"/>
              <a:t>Session</a:t>
            </a:r>
          </a:p>
        </p:txBody>
      </p:sp>
      <p:sp>
        <p:nvSpPr>
          <p:cNvPr id="34" name="TextBox 33"/>
          <p:cNvSpPr txBox="1"/>
          <p:nvPr/>
        </p:nvSpPr>
        <p:spPr>
          <a:xfrm>
            <a:off x="3907577" y="4830807"/>
            <a:ext cx="881973" cy="369332"/>
          </a:xfrm>
          <a:prstGeom prst="rect">
            <a:avLst/>
          </a:prstGeom>
          <a:noFill/>
        </p:spPr>
        <p:txBody>
          <a:bodyPr wrap="none" rtlCol="0">
            <a:spAutoFit/>
          </a:bodyPr>
          <a:lstStyle/>
          <a:p>
            <a:r>
              <a:rPr lang="en-US" dirty="0"/>
              <a:t>Session</a:t>
            </a:r>
          </a:p>
        </p:txBody>
      </p:sp>
      <p:sp>
        <p:nvSpPr>
          <p:cNvPr id="35" name="TextBox 34"/>
          <p:cNvSpPr txBox="1"/>
          <p:nvPr/>
        </p:nvSpPr>
        <p:spPr>
          <a:xfrm>
            <a:off x="1320522" y="1834849"/>
            <a:ext cx="1159035" cy="369332"/>
          </a:xfrm>
          <a:prstGeom prst="rect">
            <a:avLst/>
          </a:prstGeom>
          <a:noFill/>
        </p:spPr>
        <p:txBody>
          <a:bodyPr wrap="none" rtlCol="0">
            <a:spAutoFit/>
          </a:bodyPr>
          <a:lstStyle/>
          <a:p>
            <a:r>
              <a:rPr lang="en-US" dirty="0">
                <a:solidFill>
                  <a:srgbClr val="0070C0"/>
                </a:solidFill>
              </a:rPr>
              <a:t>Secret key</a:t>
            </a:r>
          </a:p>
        </p:txBody>
      </p:sp>
      <p:sp>
        <p:nvSpPr>
          <p:cNvPr id="37" name="TextBox 36"/>
          <p:cNvSpPr txBox="1"/>
          <p:nvPr/>
        </p:nvSpPr>
        <p:spPr>
          <a:xfrm>
            <a:off x="5610665" y="5098539"/>
            <a:ext cx="1396088" cy="369332"/>
          </a:xfrm>
          <a:prstGeom prst="rect">
            <a:avLst/>
          </a:prstGeom>
          <a:noFill/>
        </p:spPr>
        <p:txBody>
          <a:bodyPr wrap="none" rtlCol="0">
            <a:spAutoFit/>
          </a:bodyPr>
          <a:lstStyle/>
          <a:p>
            <a:r>
              <a:rPr lang="en-US" dirty="0"/>
              <a:t>(Obfuscated)</a:t>
            </a:r>
          </a:p>
        </p:txBody>
      </p:sp>
      <p:sp>
        <p:nvSpPr>
          <p:cNvPr id="40" name="TextBox 39"/>
          <p:cNvSpPr txBox="1"/>
          <p:nvPr/>
        </p:nvSpPr>
        <p:spPr>
          <a:xfrm>
            <a:off x="3165298" y="2394653"/>
            <a:ext cx="748258" cy="369332"/>
          </a:xfrm>
          <a:prstGeom prst="rect">
            <a:avLst/>
          </a:prstGeom>
          <a:noFill/>
          <a:ln>
            <a:solidFill>
              <a:srgbClr val="6B6B6B"/>
            </a:solidFill>
          </a:ln>
        </p:spPr>
        <p:txBody>
          <a:bodyPr wrap="square" rtlCol="0">
            <a:spAutoFit/>
          </a:bodyPr>
          <a:lstStyle/>
          <a:p>
            <a:pPr algn="ctr"/>
            <a:r>
              <a:rPr lang="en-US" dirty="0"/>
              <a:t>Hello</a:t>
            </a:r>
          </a:p>
        </p:txBody>
      </p:sp>
      <p:sp>
        <p:nvSpPr>
          <p:cNvPr id="42" name="Freeform 12"/>
          <p:cNvSpPr>
            <a:spLocks noEditPoints="1"/>
          </p:cNvSpPr>
          <p:nvPr/>
        </p:nvSpPr>
        <p:spPr bwMode="auto">
          <a:xfrm>
            <a:off x="1773436" y="3429194"/>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TextBox 50"/>
          <p:cNvSpPr txBox="1"/>
          <p:nvPr/>
        </p:nvSpPr>
        <p:spPr>
          <a:xfrm>
            <a:off x="1443030" y="3060778"/>
            <a:ext cx="931665" cy="369332"/>
          </a:xfrm>
          <a:prstGeom prst="rect">
            <a:avLst/>
          </a:prstGeom>
          <a:noFill/>
        </p:spPr>
        <p:txBody>
          <a:bodyPr wrap="none" rtlCol="0">
            <a:spAutoFit/>
          </a:bodyPr>
          <a:lstStyle/>
          <a:p>
            <a:r>
              <a:rPr lang="en-US" dirty="0">
                <a:solidFill>
                  <a:srgbClr val="0070C0"/>
                </a:solidFill>
              </a:rPr>
              <a:t>B public</a:t>
            </a:r>
          </a:p>
        </p:txBody>
      </p:sp>
      <p:sp>
        <p:nvSpPr>
          <p:cNvPr id="53" name="TextBox 52"/>
          <p:cNvSpPr txBox="1"/>
          <p:nvPr/>
        </p:nvSpPr>
        <p:spPr>
          <a:xfrm>
            <a:off x="2089194" y="2231144"/>
            <a:ext cx="899733" cy="369332"/>
          </a:xfrm>
          <a:prstGeom prst="rect">
            <a:avLst/>
          </a:prstGeom>
          <a:noFill/>
        </p:spPr>
        <p:txBody>
          <a:bodyPr wrap="none" rtlCol="0">
            <a:spAutoFit/>
          </a:bodyPr>
          <a:lstStyle/>
          <a:p>
            <a:r>
              <a:rPr lang="en-US" dirty="0"/>
              <a:t>Encrypt</a:t>
            </a:r>
          </a:p>
        </p:txBody>
      </p:sp>
      <p:sp>
        <p:nvSpPr>
          <p:cNvPr id="44" name="Line 27"/>
          <p:cNvSpPr>
            <a:spLocks noChangeShapeType="1"/>
          </p:cNvSpPr>
          <p:nvPr/>
        </p:nvSpPr>
        <p:spPr bwMode="auto">
          <a:xfrm>
            <a:off x="2139843" y="2581822"/>
            <a:ext cx="822960"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2964353" y="2534296"/>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TextBox 46"/>
          <p:cNvSpPr txBox="1"/>
          <p:nvPr/>
        </p:nvSpPr>
        <p:spPr>
          <a:xfrm>
            <a:off x="2166894" y="3344580"/>
            <a:ext cx="899733" cy="369332"/>
          </a:xfrm>
          <a:prstGeom prst="rect">
            <a:avLst/>
          </a:prstGeom>
          <a:noFill/>
        </p:spPr>
        <p:txBody>
          <a:bodyPr wrap="none" rtlCol="0">
            <a:spAutoFit/>
          </a:bodyPr>
          <a:lstStyle/>
          <a:p>
            <a:r>
              <a:rPr lang="en-US" dirty="0"/>
              <a:t>Encrypt</a:t>
            </a:r>
          </a:p>
        </p:txBody>
      </p:sp>
      <p:sp>
        <p:nvSpPr>
          <p:cNvPr id="58" name="Freeform 57"/>
          <p:cNvSpPr>
            <a:spLocks noChangeAspect="1" noEditPoints="1"/>
          </p:cNvSpPr>
          <p:nvPr/>
        </p:nvSpPr>
        <p:spPr bwMode="auto">
          <a:xfrm>
            <a:off x="3308450" y="3255694"/>
            <a:ext cx="371348" cy="695198"/>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27"/>
          <p:cNvSpPr>
            <a:spLocks noChangeShapeType="1"/>
          </p:cNvSpPr>
          <p:nvPr/>
        </p:nvSpPr>
        <p:spPr bwMode="auto">
          <a:xfrm>
            <a:off x="2139843" y="3706386"/>
            <a:ext cx="954445"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p:cNvSpPr>
          <p:nvPr/>
        </p:nvSpPr>
        <p:spPr bwMode="auto">
          <a:xfrm>
            <a:off x="3097085" y="3677910"/>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TextBox 64"/>
          <p:cNvSpPr txBox="1"/>
          <p:nvPr/>
        </p:nvSpPr>
        <p:spPr>
          <a:xfrm>
            <a:off x="4234027" y="2394653"/>
            <a:ext cx="1106117" cy="369332"/>
          </a:xfrm>
          <a:prstGeom prst="rect">
            <a:avLst/>
          </a:prstGeom>
          <a:noFill/>
          <a:ln>
            <a:solidFill>
              <a:srgbClr val="6B6B6B"/>
            </a:solidFill>
          </a:ln>
        </p:spPr>
        <p:txBody>
          <a:bodyPr wrap="square" rtlCol="0">
            <a:spAutoFit/>
          </a:bodyPr>
          <a:lstStyle/>
          <a:p>
            <a:pPr algn="ctr"/>
            <a:r>
              <a:rPr lang="en-US" dirty="0"/>
              <a:t>&amp;A31!B)*</a:t>
            </a:r>
          </a:p>
        </p:txBody>
      </p:sp>
      <p:sp>
        <p:nvSpPr>
          <p:cNvPr id="66" name="TextBox 65"/>
          <p:cNvSpPr txBox="1"/>
          <p:nvPr/>
        </p:nvSpPr>
        <p:spPr>
          <a:xfrm>
            <a:off x="3921098" y="2401872"/>
            <a:ext cx="300082" cy="369332"/>
          </a:xfrm>
          <a:prstGeom prst="rect">
            <a:avLst/>
          </a:prstGeom>
          <a:noFill/>
        </p:spPr>
        <p:txBody>
          <a:bodyPr wrap="none" rtlCol="0">
            <a:spAutoFit/>
          </a:bodyPr>
          <a:lstStyle/>
          <a:p>
            <a:r>
              <a:rPr lang="en-US" dirty="0"/>
              <a:t>=</a:t>
            </a:r>
          </a:p>
        </p:txBody>
      </p:sp>
      <p:sp>
        <p:nvSpPr>
          <p:cNvPr id="67" name="TextBox 66"/>
          <p:cNvSpPr txBox="1"/>
          <p:nvPr/>
        </p:nvSpPr>
        <p:spPr>
          <a:xfrm>
            <a:off x="4234027" y="3474973"/>
            <a:ext cx="610115" cy="369332"/>
          </a:xfrm>
          <a:prstGeom prst="rect">
            <a:avLst/>
          </a:prstGeom>
          <a:noFill/>
          <a:ln>
            <a:solidFill>
              <a:srgbClr val="6B6B6B"/>
            </a:solidFill>
          </a:ln>
        </p:spPr>
        <p:txBody>
          <a:bodyPr wrap="square" rtlCol="0">
            <a:spAutoFit/>
          </a:bodyPr>
          <a:lstStyle/>
          <a:p>
            <a:pPr algn="ctr"/>
            <a:r>
              <a:rPr lang="en-US" dirty="0">
                <a:solidFill>
                  <a:srgbClr val="0070C0"/>
                </a:solidFill>
              </a:rPr>
              <a:t>BH^</a:t>
            </a:r>
          </a:p>
        </p:txBody>
      </p:sp>
      <p:sp>
        <p:nvSpPr>
          <p:cNvPr id="68" name="TextBox 67"/>
          <p:cNvSpPr txBox="1"/>
          <p:nvPr/>
        </p:nvSpPr>
        <p:spPr>
          <a:xfrm>
            <a:off x="3921098" y="3482192"/>
            <a:ext cx="300082" cy="369332"/>
          </a:xfrm>
          <a:prstGeom prst="rect">
            <a:avLst/>
          </a:prstGeom>
          <a:noFill/>
        </p:spPr>
        <p:txBody>
          <a:bodyPr wrap="none" rtlCol="0">
            <a:spAutoFit/>
          </a:bodyPr>
          <a:lstStyle/>
          <a:p>
            <a:r>
              <a:rPr lang="en-US" dirty="0"/>
              <a:t>=</a:t>
            </a:r>
          </a:p>
        </p:txBody>
      </p:sp>
      <p:sp>
        <p:nvSpPr>
          <p:cNvPr id="69" name="TextBox 68"/>
          <p:cNvSpPr txBox="1"/>
          <p:nvPr/>
        </p:nvSpPr>
        <p:spPr>
          <a:xfrm>
            <a:off x="838416" y="2281611"/>
            <a:ext cx="772071" cy="369332"/>
          </a:xfrm>
          <a:prstGeom prst="rect">
            <a:avLst/>
          </a:prstGeom>
          <a:noFill/>
        </p:spPr>
        <p:txBody>
          <a:bodyPr wrap="none" rtlCol="0">
            <a:spAutoFit/>
          </a:bodyPr>
          <a:lstStyle/>
          <a:p>
            <a:r>
              <a:rPr lang="en-US" dirty="0"/>
              <a:t>Step 1</a:t>
            </a:r>
          </a:p>
        </p:txBody>
      </p:sp>
      <p:sp>
        <p:nvSpPr>
          <p:cNvPr id="70" name="TextBox 69"/>
          <p:cNvSpPr txBox="1"/>
          <p:nvPr/>
        </p:nvSpPr>
        <p:spPr>
          <a:xfrm>
            <a:off x="3044101" y="1985136"/>
            <a:ext cx="1009892" cy="369332"/>
          </a:xfrm>
          <a:prstGeom prst="rect">
            <a:avLst/>
          </a:prstGeom>
          <a:noFill/>
        </p:spPr>
        <p:txBody>
          <a:bodyPr wrap="none" rtlCol="0">
            <a:spAutoFit/>
          </a:bodyPr>
          <a:lstStyle/>
          <a:p>
            <a:pPr algn="ctr"/>
            <a:r>
              <a:rPr lang="en-US" dirty="0">
                <a:solidFill>
                  <a:srgbClr val="0070C0"/>
                </a:solidFill>
              </a:rPr>
              <a:t>Message</a:t>
            </a:r>
          </a:p>
        </p:txBody>
      </p:sp>
      <p:sp>
        <p:nvSpPr>
          <p:cNvPr id="71" name="TextBox 70"/>
          <p:cNvSpPr txBox="1"/>
          <p:nvPr/>
        </p:nvSpPr>
        <p:spPr>
          <a:xfrm>
            <a:off x="833904" y="3459429"/>
            <a:ext cx="772071" cy="369332"/>
          </a:xfrm>
          <a:prstGeom prst="rect">
            <a:avLst/>
          </a:prstGeom>
          <a:noFill/>
        </p:spPr>
        <p:txBody>
          <a:bodyPr wrap="none" rtlCol="0">
            <a:spAutoFit/>
          </a:bodyPr>
          <a:lstStyle/>
          <a:p>
            <a:r>
              <a:rPr lang="en-US" dirty="0"/>
              <a:t>Step 2</a:t>
            </a:r>
          </a:p>
        </p:txBody>
      </p:sp>
      <p:sp>
        <p:nvSpPr>
          <p:cNvPr id="73" name="TextBox 72"/>
          <p:cNvSpPr txBox="1"/>
          <p:nvPr/>
        </p:nvSpPr>
        <p:spPr>
          <a:xfrm>
            <a:off x="2940036" y="2926622"/>
            <a:ext cx="1159035" cy="369332"/>
          </a:xfrm>
          <a:prstGeom prst="rect">
            <a:avLst/>
          </a:prstGeom>
          <a:noFill/>
        </p:spPr>
        <p:txBody>
          <a:bodyPr wrap="none" rtlCol="0">
            <a:spAutoFit/>
          </a:bodyPr>
          <a:lstStyle/>
          <a:p>
            <a:r>
              <a:rPr lang="en-US" dirty="0">
                <a:solidFill>
                  <a:srgbClr val="0070C0"/>
                </a:solidFill>
              </a:rPr>
              <a:t>Secret key</a:t>
            </a:r>
          </a:p>
        </p:txBody>
      </p:sp>
      <p:sp>
        <p:nvSpPr>
          <p:cNvPr id="75" name="TextBox 74"/>
          <p:cNvSpPr txBox="1"/>
          <p:nvPr/>
        </p:nvSpPr>
        <p:spPr>
          <a:xfrm>
            <a:off x="5530649" y="4576168"/>
            <a:ext cx="1578856" cy="369332"/>
          </a:xfrm>
          <a:prstGeom prst="rect">
            <a:avLst/>
          </a:prstGeom>
          <a:solidFill>
            <a:schemeClr val="bg1"/>
          </a:solidFill>
          <a:ln>
            <a:solidFill>
              <a:srgbClr val="0070C0"/>
            </a:solidFill>
          </a:ln>
        </p:spPr>
        <p:txBody>
          <a:bodyPr wrap="square" rtlCol="0">
            <a:spAutoFit/>
          </a:bodyPr>
          <a:lstStyle/>
          <a:p>
            <a:pPr algn="ctr"/>
            <a:r>
              <a:rPr lang="en-US" dirty="0"/>
              <a:t>&amp;A31!B)*</a:t>
            </a:r>
            <a:r>
              <a:rPr lang="en-US" dirty="0">
                <a:solidFill>
                  <a:srgbClr val="0070C0"/>
                </a:solidFill>
              </a:rPr>
              <a:t> BH^</a:t>
            </a:r>
            <a:endParaRPr lang="en-US" dirty="0"/>
          </a:p>
        </p:txBody>
      </p:sp>
      <p:sp>
        <p:nvSpPr>
          <p:cNvPr id="61" name="Freeform 60"/>
          <p:cNvSpPr>
            <a:spLocks noChangeAspect="1" noEditPoints="1"/>
          </p:cNvSpPr>
          <p:nvPr/>
        </p:nvSpPr>
        <p:spPr bwMode="auto">
          <a:xfrm>
            <a:off x="8136894" y="3253487"/>
            <a:ext cx="371348" cy="695198"/>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TextBox 61"/>
          <p:cNvSpPr txBox="1"/>
          <p:nvPr/>
        </p:nvSpPr>
        <p:spPr>
          <a:xfrm>
            <a:off x="7768947" y="1834849"/>
            <a:ext cx="1016625" cy="369332"/>
          </a:xfrm>
          <a:prstGeom prst="rect">
            <a:avLst/>
          </a:prstGeom>
          <a:noFill/>
        </p:spPr>
        <p:txBody>
          <a:bodyPr wrap="none" rtlCol="0">
            <a:spAutoFit/>
          </a:bodyPr>
          <a:lstStyle/>
          <a:p>
            <a:r>
              <a:rPr lang="en-US" dirty="0">
                <a:solidFill>
                  <a:srgbClr val="0070C0"/>
                </a:solidFill>
              </a:rPr>
              <a:t>B private</a:t>
            </a:r>
          </a:p>
        </p:txBody>
      </p:sp>
      <p:sp>
        <p:nvSpPr>
          <p:cNvPr id="63" name="TextBox 62"/>
          <p:cNvSpPr txBox="1"/>
          <p:nvPr/>
        </p:nvSpPr>
        <p:spPr>
          <a:xfrm>
            <a:off x="11162366" y="3474973"/>
            <a:ext cx="748258" cy="369332"/>
          </a:xfrm>
          <a:prstGeom prst="rect">
            <a:avLst/>
          </a:prstGeom>
          <a:noFill/>
          <a:ln>
            <a:solidFill>
              <a:srgbClr val="6B6B6B"/>
            </a:solidFill>
          </a:ln>
        </p:spPr>
        <p:txBody>
          <a:bodyPr wrap="square" rtlCol="0">
            <a:spAutoFit/>
          </a:bodyPr>
          <a:lstStyle/>
          <a:p>
            <a:pPr algn="ctr"/>
            <a:r>
              <a:rPr lang="en-US" dirty="0"/>
              <a:t>Hello</a:t>
            </a:r>
          </a:p>
        </p:txBody>
      </p:sp>
      <p:sp>
        <p:nvSpPr>
          <p:cNvPr id="64" name="Freeform 12"/>
          <p:cNvSpPr>
            <a:spLocks noEditPoints="1"/>
          </p:cNvSpPr>
          <p:nvPr/>
        </p:nvSpPr>
        <p:spPr bwMode="auto">
          <a:xfrm>
            <a:off x="8190813" y="2297385"/>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7752700" y="2891193"/>
            <a:ext cx="1139736" cy="369332"/>
          </a:xfrm>
          <a:prstGeom prst="rect">
            <a:avLst/>
          </a:prstGeom>
          <a:noFill/>
        </p:spPr>
        <p:txBody>
          <a:bodyPr wrap="none" rtlCol="0">
            <a:spAutoFit/>
          </a:bodyPr>
          <a:lstStyle/>
          <a:p>
            <a:r>
              <a:rPr lang="en-US" dirty="0">
                <a:solidFill>
                  <a:srgbClr val="0070C0"/>
                </a:solidFill>
              </a:rPr>
              <a:t>Secret key</a:t>
            </a:r>
          </a:p>
        </p:txBody>
      </p:sp>
      <p:sp>
        <p:nvSpPr>
          <p:cNvPr id="74" name="TextBox 73"/>
          <p:cNvSpPr txBox="1"/>
          <p:nvPr/>
        </p:nvSpPr>
        <p:spPr>
          <a:xfrm>
            <a:off x="8537619" y="2231144"/>
            <a:ext cx="923779" cy="369332"/>
          </a:xfrm>
          <a:prstGeom prst="rect">
            <a:avLst/>
          </a:prstGeom>
          <a:noFill/>
        </p:spPr>
        <p:txBody>
          <a:bodyPr wrap="none" rtlCol="0">
            <a:spAutoFit/>
          </a:bodyPr>
          <a:lstStyle/>
          <a:p>
            <a:r>
              <a:rPr lang="en-US" dirty="0"/>
              <a:t>Decrypt</a:t>
            </a:r>
          </a:p>
        </p:txBody>
      </p:sp>
      <p:sp>
        <p:nvSpPr>
          <p:cNvPr id="96" name="Line 27"/>
          <p:cNvSpPr>
            <a:spLocks noChangeShapeType="1"/>
          </p:cNvSpPr>
          <p:nvPr/>
        </p:nvSpPr>
        <p:spPr bwMode="auto">
          <a:xfrm>
            <a:off x="8588268" y="2581822"/>
            <a:ext cx="822960"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6"/>
          <p:cNvSpPr>
            <a:spLocks/>
          </p:cNvSpPr>
          <p:nvPr/>
        </p:nvSpPr>
        <p:spPr bwMode="auto">
          <a:xfrm>
            <a:off x="9412778" y="2534296"/>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TextBox 97"/>
          <p:cNvSpPr txBox="1"/>
          <p:nvPr/>
        </p:nvSpPr>
        <p:spPr>
          <a:xfrm>
            <a:off x="8615319" y="3344580"/>
            <a:ext cx="923779" cy="369332"/>
          </a:xfrm>
          <a:prstGeom prst="rect">
            <a:avLst/>
          </a:prstGeom>
          <a:noFill/>
        </p:spPr>
        <p:txBody>
          <a:bodyPr wrap="none" rtlCol="0">
            <a:spAutoFit/>
          </a:bodyPr>
          <a:lstStyle/>
          <a:p>
            <a:r>
              <a:rPr lang="en-US" dirty="0"/>
              <a:t>Decrypt</a:t>
            </a:r>
          </a:p>
        </p:txBody>
      </p:sp>
      <p:sp>
        <p:nvSpPr>
          <p:cNvPr id="99" name="Freeform 98"/>
          <p:cNvSpPr>
            <a:spLocks noChangeAspect="1" noEditPoints="1"/>
          </p:cNvSpPr>
          <p:nvPr/>
        </p:nvSpPr>
        <p:spPr bwMode="auto">
          <a:xfrm>
            <a:off x="10729451" y="2200062"/>
            <a:ext cx="371348" cy="695198"/>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Line 27"/>
          <p:cNvSpPr>
            <a:spLocks noChangeShapeType="1"/>
          </p:cNvSpPr>
          <p:nvPr/>
        </p:nvSpPr>
        <p:spPr bwMode="auto">
          <a:xfrm>
            <a:off x="8588268" y="3706386"/>
            <a:ext cx="954445"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0"/>
          <p:cNvSpPr>
            <a:spLocks/>
          </p:cNvSpPr>
          <p:nvPr/>
        </p:nvSpPr>
        <p:spPr bwMode="auto">
          <a:xfrm>
            <a:off x="9545510" y="3677910"/>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TextBox 101"/>
          <p:cNvSpPr txBox="1"/>
          <p:nvPr/>
        </p:nvSpPr>
        <p:spPr>
          <a:xfrm>
            <a:off x="9729051" y="3482192"/>
            <a:ext cx="1106117" cy="369332"/>
          </a:xfrm>
          <a:prstGeom prst="rect">
            <a:avLst/>
          </a:prstGeom>
          <a:noFill/>
          <a:ln>
            <a:solidFill>
              <a:srgbClr val="6B6B6B"/>
            </a:solidFill>
          </a:ln>
        </p:spPr>
        <p:txBody>
          <a:bodyPr wrap="square" rtlCol="0">
            <a:spAutoFit/>
          </a:bodyPr>
          <a:lstStyle/>
          <a:p>
            <a:pPr algn="ctr"/>
            <a:r>
              <a:rPr lang="en-US" dirty="0"/>
              <a:t>&amp;A31!B)*</a:t>
            </a:r>
          </a:p>
        </p:txBody>
      </p:sp>
      <p:sp>
        <p:nvSpPr>
          <p:cNvPr id="103" name="TextBox 102"/>
          <p:cNvSpPr txBox="1"/>
          <p:nvPr/>
        </p:nvSpPr>
        <p:spPr>
          <a:xfrm>
            <a:off x="10369523" y="2401872"/>
            <a:ext cx="300082" cy="369332"/>
          </a:xfrm>
          <a:prstGeom prst="rect">
            <a:avLst/>
          </a:prstGeom>
          <a:noFill/>
        </p:spPr>
        <p:txBody>
          <a:bodyPr wrap="none" rtlCol="0">
            <a:spAutoFit/>
          </a:bodyPr>
          <a:lstStyle/>
          <a:p>
            <a:r>
              <a:rPr lang="en-US" dirty="0"/>
              <a:t>=</a:t>
            </a:r>
          </a:p>
        </p:txBody>
      </p:sp>
      <p:sp>
        <p:nvSpPr>
          <p:cNvPr id="104" name="TextBox 103"/>
          <p:cNvSpPr txBox="1"/>
          <p:nvPr/>
        </p:nvSpPr>
        <p:spPr>
          <a:xfrm>
            <a:off x="9692414" y="2412089"/>
            <a:ext cx="610115" cy="369332"/>
          </a:xfrm>
          <a:prstGeom prst="rect">
            <a:avLst/>
          </a:prstGeom>
          <a:noFill/>
          <a:ln>
            <a:solidFill>
              <a:srgbClr val="6B6B6B"/>
            </a:solidFill>
          </a:ln>
        </p:spPr>
        <p:txBody>
          <a:bodyPr wrap="square" rtlCol="0">
            <a:spAutoFit/>
          </a:bodyPr>
          <a:lstStyle/>
          <a:p>
            <a:pPr algn="ctr"/>
            <a:r>
              <a:rPr lang="en-US" dirty="0">
                <a:solidFill>
                  <a:srgbClr val="0070C0"/>
                </a:solidFill>
              </a:rPr>
              <a:t>BH^</a:t>
            </a:r>
          </a:p>
        </p:txBody>
      </p:sp>
      <p:sp>
        <p:nvSpPr>
          <p:cNvPr id="105" name="TextBox 104"/>
          <p:cNvSpPr txBox="1"/>
          <p:nvPr/>
        </p:nvSpPr>
        <p:spPr>
          <a:xfrm>
            <a:off x="10867525" y="3461490"/>
            <a:ext cx="300082" cy="369332"/>
          </a:xfrm>
          <a:prstGeom prst="rect">
            <a:avLst/>
          </a:prstGeom>
          <a:noFill/>
        </p:spPr>
        <p:txBody>
          <a:bodyPr wrap="none" rtlCol="0">
            <a:spAutoFit/>
          </a:bodyPr>
          <a:lstStyle/>
          <a:p>
            <a:r>
              <a:rPr lang="en-US" dirty="0"/>
              <a:t>=</a:t>
            </a:r>
          </a:p>
        </p:txBody>
      </p:sp>
      <p:sp>
        <p:nvSpPr>
          <p:cNvPr id="106" name="TextBox 105"/>
          <p:cNvSpPr txBox="1"/>
          <p:nvPr/>
        </p:nvSpPr>
        <p:spPr>
          <a:xfrm>
            <a:off x="7286841" y="2281611"/>
            <a:ext cx="772071" cy="369332"/>
          </a:xfrm>
          <a:prstGeom prst="rect">
            <a:avLst/>
          </a:prstGeom>
          <a:noFill/>
        </p:spPr>
        <p:txBody>
          <a:bodyPr wrap="none" rtlCol="0">
            <a:spAutoFit/>
          </a:bodyPr>
          <a:lstStyle/>
          <a:p>
            <a:r>
              <a:rPr lang="en-US" dirty="0"/>
              <a:t>Step 3</a:t>
            </a:r>
          </a:p>
        </p:txBody>
      </p:sp>
      <p:sp>
        <p:nvSpPr>
          <p:cNvPr id="107" name="TextBox 106"/>
          <p:cNvSpPr txBox="1"/>
          <p:nvPr/>
        </p:nvSpPr>
        <p:spPr>
          <a:xfrm>
            <a:off x="11031549" y="3066410"/>
            <a:ext cx="1009892" cy="369332"/>
          </a:xfrm>
          <a:prstGeom prst="rect">
            <a:avLst/>
          </a:prstGeom>
          <a:noFill/>
        </p:spPr>
        <p:txBody>
          <a:bodyPr wrap="none" rtlCol="0">
            <a:spAutoFit/>
          </a:bodyPr>
          <a:lstStyle/>
          <a:p>
            <a:pPr algn="ctr"/>
            <a:r>
              <a:rPr lang="en-US" dirty="0">
                <a:solidFill>
                  <a:srgbClr val="0070C0"/>
                </a:solidFill>
              </a:rPr>
              <a:t>Message</a:t>
            </a:r>
          </a:p>
        </p:txBody>
      </p:sp>
      <p:sp>
        <p:nvSpPr>
          <p:cNvPr id="108" name="TextBox 107"/>
          <p:cNvSpPr txBox="1"/>
          <p:nvPr/>
        </p:nvSpPr>
        <p:spPr>
          <a:xfrm>
            <a:off x="7282329" y="3459429"/>
            <a:ext cx="772071" cy="369332"/>
          </a:xfrm>
          <a:prstGeom prst="rect">
            <a:avLst/>
          </a:prstGeom>
          <a:noFill/>
        </p:spPr>
        <p:txBody>
          <a:bodyPr wrap="none" rtlCol="0">
            <a:spAutoFit/>
          </a:bodyPr>
          <a:lstStyle/>
          <a:p>
            <a:r>
              <a:rPr lang="en-US" dirty="0"/>
              <a:t>Step 4</a:t>
            </a:r>
          </a:p>
        </p:txBody>
      </p:sp>
      <p:sp>
        <p:nvSpPr>
          <p:cNvPr id="109" name="TextBox 108"/>
          <p:cNvSpPr txBox="1"/>
          <p:nvPr/>
        </p:nvSpPr>
        <p:spPr>
          <a:xfrm>
            <a:off x="10330730" y="1837892"/>
            <a:ext cx="1159035" cy="369332"/>
          </a:xfrm>
          <a:prstGeom prst="rect">
            <a:avLst/>
          </a:prstGeom>
          <a:noFill/>
        </p:spPr>
        <p:txBody>
          <a:bodyPr wrap="none" rtlCol="0">
            <a:spAutoFit/>
          </a:bodyPr>
          <a:lstStyle/>
          <a:p>
            <a:r>
              <a:rPr lang="en-US" dirty="0">
                <a:solidFill>
                  <a:srgbClr val="0070C0"/>
                </a:solidFill>
              </a:rPr>
              <a:t>Secret key</a:t>
            </a:r>
          </a:p>
        </p:txBody>
      </p:sp>
    </p:spTree>
    <p:extLst>
      <p:ext uri="{BB962C8B-B14F-4D97-AF65-F5344CB8AC3E}">
        <p14:creationId xmlns:p14="http://schemas.microsoft.com/office/powerpoint/2010/main" val="77560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82095" y="100983"/>
            <a:ext cx="10515600" cy="1325563"/>
          </a:xfrm>
        </p:spPr>
        <p:txBody>
          <a:bodyPr/>
          <a:lstStyle/>
          <a:p>
            <a:r>
              <a:rPr lang="en-US" dirty="0"/>
              <a:t>Hybrid encryption</a:t>
            </a:r>
          </a:p>
        </p:txBody>
      </p:sp>
      <p:grpSp>
        <p:nvGrpSpPr>
          <p:cNvPr id="4" name="Group 4"/>
          <p:cNvGrpSpPr>
            <a:grpSpLocks noChangeAspect="1"/>
          </p:cNvGrpSpPr>
          <p:nvPr/>
        </p:nvGrpSpPr>
        <p:grpSpPr bwMode="auto">
          <a:xfrm>
            <a:off x="2393042" y="1905455"/>
            <a:ext cx="7499350" cy="4437063"/>
            <a:chOff x="2696" y="1054"/>
            <a:chExt cx="4724" cy="2795"/>
          </a:xfrm>
        </p:grpSpPr>
        <p:sp>
          <p:nvSpPr>
            <p:cNvPr id="5" name="AutoShape 3"/>
            <p:cNvSpPr>
              <a:spLocks noChangeAspect="1" noChangeArrowheads="1" noTextEdit="1"/>
            </p:cNvSpPr>
            <p:nvPr/>
          </p:nvSpPr>
          <p:spPr bwMode="auto">
            <a:xfrm>
              <a:off x="2696" y="1191"/>
              <a:ext cx="4724" cy="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a:off x="3032" y="2247"/>
              <a:ext cx="3344"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6364" y="2207"/>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981" y="1054"/>
              <a:ext cx="240" cy="280"/>
            </a:xfrm>
            <a:custGeom>
              <a:avLst/>
              <a:gdLst>
                <a:gd name="T0" fmla="*/ 0 w 240"/>
                <a:gd name="T1" fmla="*/ 0 h 136"/>
                <a:gd name="T2" fmla="*/ 240 w 240"/>
                <a:gd name="T3" fmla="*/ 0 h 136"/>
                <a:gd name="T4" fmla="*/ 240 w 240"/>
                <a:gd name="T5" fmla="*/ 136 h 136"/>
              </a:gdLst>
              <a:ahLst/>
              <a:cxnLst>
                <a:cxn ang="0">
                  <a:pos x="T0" y="T1"/>
                </a:cxn>
                <a:cxn ang="0">
                  <a:pos x="T2" y="T3"/>
                </a:cxn>
                <a:cxn ang="0">
                  <a:pos x="T4" y="T5"/>
                </a:cxn>
              </a:cxnLst>
              <a:rect l="0" t="0" r="r" b="b"/>
              <a:pathLst>
                <a:path w="240" h="136">
                  <a:moveTo>
                    <a:pt x="0" y="0"/>
                  </a:moveTo>
                  <a:lnTo>
                    <a:pt x="240" y="0"/>
                  </a:lnTo>
                  <a:lnTo>
                    <a:pt x="24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3388" y="1195"/>
              <a:ext cx="890" cy="620"/>
            </a:xfrm>
            <a:custGeom>
              <a:avLst/>
              <a:gdLst>
                <a:gd name="T0" fmla="*/ 780 w 890"/>
                <a:gd name="T1" fmla="*/ 0 h 620"/>
                <a:gd name="T2" fmla="*/ 110 w 890"/>
                <a:gd name="T3" fmla="*/ 0 h 620"/>
                <a:gd name="T4" fmla="*/ 110 w 890"/>
                <a:gd name="T5" fmla="*/ 0 h 620"/>
                <a:gd name="T6" fmla="*/ 88 w 890"/>
                <a:gd name="T7" fmla="*/ 2 h 620"/>
                <a:gd name="T8" fmla="*/ 66 w 890"/>
                <a:gd name="T9" fmla="*/ 8 h 620"/>
                <a:gd name="T10" fmla="*/ 48 w 890"/>
                <a:gd name="T11" fmla="*/ 18 h 620"/>
                <a:gd name="T12" fmla="*/ 32 w 890"/>
                <a:gd name="T13" fmla="*/ 32 h 620"/>
                <a:gd name="T14" fmla="*/ 18 w 890"/>
                <a:gd name="T15" fmla="*/ 48 h 620"/>
                <a:gd name="T16" fmla="*/ 8 w 890"/>
                <a:gd name="T17" fmla="*/ 66 h 620"/>
                <a:gd name="T18" fmla="*/ 2 w 890"/>
                <a:gd name="T19" fmla="*/ 88 h 620"/>
                <a:gd name="T20" fmla="*/ 0 w 890"/>
                <a:gd name="T21" fmla="*/ 110 h 620"/>
                <a:gd name="T22" fmla="*/ 0 w 890"/>
                <a:gd name="T23" fmla="*/ 326 h 620"/>
                <a:gd name="T24" fmla="*/ 0 w 890"/>
                <a:gd name="T25" fmla="*/ 326 h 620"/>
                <a:gd name="T26" fmla="*/ 2 w 890"/>
                <a:gd name="T27" fmla="*/ 348 h 620"/>
                <a:gd name="T28" fmla="*/ 8 w 890"/>
                <a:gd name="T29" fmla="*/ 368 h 620"/>
                <a:gd name="T30" fmla="*/ 18 w 890"/>
                <a:gd name="T31" fmla="*/ 388 h 620"/>
                <a:gd name="T32" fmla="*/ 32 w 890"/>
                <a:gd name="T33" fmla="*/ 404 h 620"/>
                <a:gd name="T34" fmla="*/ 48 w 890"/>
                <a:gd name="T35" fmla="*/ 416 h 620"/>
                <a:gd name="T36" fmla="*/ 66 w 890"/>
                <a:gd name="T37" fmla="*/ 428 h 620"/>
                <a:gd name="T38" fmla="*/ 88 w 890"/>
                <a:gd name="T39" fmla="*/ 434 h 620"/>
                <a:gd name="T40" fmla="*/ 110 w 890"/>
                <a:gd name="T41" fmla="*/ 436 h 620"/>
                <a:gd name="T42" fmla="*/ 132 w 890"/>
                <a:gd name="T43" fmla="*/ 436 h 620"/>
                <a:gd name="T44" fmla="*/ 132 w 890"/>
                <a:gd name="T45" fmla="*/ 620 h 620"/>
                <a:gd name="T46" fmla="*/ 316 w 890"/>
                <a:gd name="T47" fmla="*/ 436 h 620"/>
                <a:gd name="T48" fmla="*/ 780 w 890"/>
                <a:gd name="T49" fmla="*/ 436 h 620"/>
                <a:gd name="T50" fmla="*/ 780 w 890"/>
                <a:gd name="T51" fmla="*/ 436 h 620"/>
                <a:gd name="T52" fmla="*/ 802 w 890"/>
                <a:gd name="T53" fmla="*/ 434 h 620"/>
                <a:gd name="T54" fmla="*/ 822 w 890"/>
                <a:gd name="T55" fmla="*/ 428 h 620"/>
                <a:gd name="T56" fmla="*/ 842 w 890"/>
                <a:gd name="T57" fmla="*/ 416 h 620"/>
                <a:gd name="T58" fmla="*/ 858 w 890"/>
                <a:gd name="T59" fmla="*/ 404 h 620"/>
                <a:gd name="T60" fmla="*/ 872 w 890"/>
                <a:gd name="T61" fmla="*/ 388 h 620"/>
                <a:gd name="T62" fmla="*/ 882 w 890"/>
                <a:gd name="T63" fmla="*/ 368 h 620"/>
                <a:gd name="T64" fmla="*/ 888 w 890"/>
                <a:gd name="T65" fmla="*/ 348 h 620"/>
                <a:gd name="T66" fmla="*/ 890 w 890"/>
                <a:gd name="T67" fmla="*/ 326 h 620"/>
                <a:gd name="T68" fmla="*/ 890 w 890"/>
                <a:gd name="T69" fmla="*/ 110 h 620"/>
                <a:gd name="T70" fmla="*/ 890 w 890"/>
                <a:gd name="T71" fmla="*/ 110 h 620"/>
                <a:gd name="T72" fmla="*/ 888 w 890"/>
                <a:gd name="T73" fmla="*/ 88 h 620"/>
                <a:gd name="T74" fmla="*/ 882 w 890"/>
                <a:gd name="T75" fmla="*/ 66 h 620"/>
                <a:gd name="T76" fmla="*/ 872 w 890"/>
                <a:gd name="T77" fmla="*/ 48 h 620"/>
                <a:gd name="T78" fmla="*/ 858 w 890"/>
                <a:gd name="T79" fmla="*/ 32 h 620"/>
                <a:gd name="T80" fmla="*/ 842 w 890"/>
                <a:gd name="T81" fmla="*/ 18 h 620"/>
                <a:gd name="T82" fmla="*/ 822 w 890"/>
                <a:gd name="T83" fmla="*/ 8 h 620"/>
                <a:gd name="T84" fmla="*/ 802 w 890"/>
                <a:gd name="T85" fmla="*/ 2 h 620"/>
                <a:gd name="T86" fmla="*/ 780 w 890"/>
                <a:gd name="T87" fmla="*/ 0 h 620"/>
                <a:gd name="T88" fmla="*/ 780 w 890"/>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0" h="620">
                  <a:moveTo>
                    <a:pt x="780" y="0"/>
                  </a:moveTo>
                  <a:lnTo>
                    <a:pt x="110" y="0"/>
                  </a:lnTo>
                  <a:lnTo>
                    <a:pt x="110" y="0"/>
                  </a:lnTo>
                  <a:lnTo>
                    <a:pt x="88" y="2"/>
                  </a:lnTo>
                  <a:lnTo>
                    <a:pt x="66" y="8"/>
                  </a:lnTo>
                  <a:lnTo>
                    <a:pt x="48" y="18"/>
                  </a:lnTo>
                  <a:lnTo>
                    <a:pt x="32" y="32"/>
                  </a:lnTo>
                  <a:lnTo>
                    <a:pt x="18" y="48"/>
                  </a:lnTo>
                  <a:lnTo>
                    <a:pt x="8" y="66"/>
                  </a:lnTo>
                  <a:lnTo>
                    <a:pt x="2" y="88"/>
                  </a:lnTo>
                  <a:lnTo>
                    <a:pt x="0" y="110"/>
                  </a:lnTo>
                  <a:lnTo>
                    <a:pt x="0" y="326"/>
                  </a:lnTo>
                  <a:lnTo>
                    <a:pt x="0" y="326"/>
                  </a:lnTo>
                  <a:lnTo>
                    <a:pt x="2" y="348"/>
                  </a:lnTo>
                  <a:lnTo>
                    <a:pt x="8" y="368"/>
                  </a:lnTo>
                  <a:lnTo>
                    <a:pt x="18" y="388"/>
                  </a:lnTo>
                  <a:lnTo>
                    <a:pt x="32" y="404"/>
                  </a:lnTo>
                  <a:lnTo>
                    <a:pt x="48" y="416"/>
                  </a:lnTo>
                  <a:lnTo>
                    <a:pt x="66" y="428"/>
                  </a:lnTo>
                  <a:lnTo>
                    <a:pt x="88" y="434"/>
                  </a:lnTo>
                  <a:lnTo>
                    <a:pt x="110" y="436"/>
                  </a:lnTo>
                  <a:lnTo>
                    <a:pt x="132" y="436"/>
                  </a:lnTo>
                  <a:lnTo>
                    <a:pt x="132" y="620"/>
                  </a:lnTo>
                  <a:lnTo>
                    <a:pt x="316" y="436"/>
                  </a:lnTo>
                  <a:lnTo>
                    <a:pt x="780" y="436"/>
                  </a:lnTo>
                  <a:lnTo>
                    <a:pt x="780" y="436"/>
                  </a:lnTo>
                  <a:lnTo>
                    <a:pt x="802" y="434"/>
                  </a:lnTo>
                  <a:lnTo>
                    <a:pt x="822" y="428"/>
                  </a:lnTo>
                  <a:lnTo>
                    <a:pt x="842" y="416"/>
                  </a:lnTo>
                  <a:lnTo>
                    <a:pt x="858" y="404"/>
                  </a:lnTo>
                  <a:lnTo>
                    <a:pt x="872" y="388"/>
                  </a:lnTo>
                  <a:lnTo>
                    <a:pt x="882" y="368"/>
                  </a:lnTo>
                  <a:lnTo>
                    <a:pt x="888" y="348"/>
                  </a:lnTo>
                  <a:lnTo>
                    <a:pt x="890" y="326"/>
                  </a:lnTo>
                  <a:lnTo>
                    <a:pt x="890" y="110"/>
                  </a:lnTo>
                  <a:lnTo>
                    <a:pt x="890" y="110"/>
                  </a:lnTo>
                  <a:lnTo>
                    <a:pt x="888" y="88"/>
                  </a:lnTo>
                  <a:lnTo>
                    <a:pt x="882" y="66"/>
                  </a:lnTo>
                  <a:lnTo>
                    <a:pt x="872" y="48"/>
                  </a:lnTo>
                  <a:lnTo>
                    <a:pt x="858" y="32"/>
                  </a:lnTo>
                  <a:lnTo>
                    <a:pt x="842" y="18"/>
                  </a:lnTo>
                  <a:lnTo>
                    <a:pt x="822" y="8"/>
                  </a:lnTo>
                  <a:lnTo>
                    <a:pt x="802" y="2"/>
                  </a:lnTo>
                  <a:lnTo>
                    <a:pt x="780" y="0"/>
                  </a:lnTo>
                  <a:lnTo>
                    <a:pt x="78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p:nvSpPr>
          <p:spPr bwMode="auto">
            <a:xfrm>
              <a:off x="2757" y="1179"/>
              <a:ext cx="344" cy="644"/>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96" y="1847"/>
              <a:ext cx="960" cy="864"/>
            </a:xfrm>
            <a:custGeom>
              <a:avLst/>
              <a:gdLst>
                <a:gd name="T0" fmla="*/ 380 w 960"/>
                <a:gd name="T1" fmla="*/ 814 h 864"/>
                <a:gd name="T2" fmla="*/ 214 w 960"/>
                <a:gd name="T3" fmla="*/ 836 h 864"/>
                <a:gd name="T4" fmla="*/ 214 w 960"/>
                <a:gd name="T5" fmla="*/ 838 h 864"/>
                <a:gd name="T6" fmla="*/ 208 w 960"/>
                <a:gd name="T7" fmla="*/ 838 h 864"/>
                <a:gd name="T8" fmla="*/ 208 w 960"/>
                <a:gd name="T9" fmla="*/ 864 h 864"/>
                <a:gd name="T10" fmla="*/ 214 w 960"/>
                <a:gd name="T11" fmla="*/ 864 h 864"/>
                <a:gd name="T12" fmla="*/ 748 w 960"/>
                <a:gd name="T13" fmla="*/ 864 h 864"/>
                <a:gd name="T14" fmla="*/ 752 w 960"/>
                <a:gd name="T15" fmla="*/ 864 h 864"/>
                <a:gd name="T16" fmla="*/ 752 w 960"/>
                <a:gd name="T17" fmla="*/ 838 h 864"/>
                <a:gd name="T18" fmla="*/ 748 w 960"/>
                <a:gd name="T19" fmla="*/ 838 h 864"/>
                <a:gd name="T20" fmla="*/ 748 w 960"/>
                <a:gd name="T21" fmla="*/ 836 h 864"/>
                <a:gd name="T22" fmla="*/ 580 w 960"/>
                <a:gd name="T23" fmla="*/ 814 h 864"/>
                <a:gd name="T24" fmla="*/ 580 w 960"/>
                <a:gd name="T25" fmla="*/ 644 h 864"/>
                <a:gd name="T26" fmla="*/ 748 w 960"/>
                <a:gd name="T27" fmla="*/ 644 h 864"/>
                <a:gd name="T28" fmla="*/ 960 w 960"/>
                <a:gd name="T29" fmla="*/ 644 h 864"/>
                <a:gd name="T30" fmla="*/ 960 w 960"/>
                <a:gd name="T31" fmla="*/ 602 h 864"/>
                <a:gd name="T32" fmla="*/ 958 w 960"/>
                <a:gd name="T33" fmla="*/ 0 h 864"/>
                <a:gd name="T34" fmla="*/ 748 w 960"/>
                <a:gd name="T35" fmla="*/ 0 h 864"/>
                <a:gd name="T36" fmla="*/ 214 w 960"/>
                <a:gd name="T37" fmla="*/ 0 h 864"/>
                <a:gd name="T38" fmla="*/ 2 w 960"/>
                <a:gd name="T39" fmla="*/ 0 h 864"/>
                <a:gd name="T40" fmla="*/ 0 w 960"/>
                <a:gd name="T41" fmla="*/ 602 h 864"/>
                <a:gd name="T42" fmla="*/ 0 w 960"/>
                <a:gd name="T43" fmla="*/ 644 h 864"/>
                <a:gd name="T44" fmla="*/ 214 w 960"/>
                <a:gd name="T45" fmla="*/ 644 h 864"/>
                <a:gd name="T46" fmla="*/ 380 w 960"/>
                <a:gd name="T47" fmla="*/ 644 h 864"/>
                <a:gd name="T48" fmla="*/ 3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380" y="814"/>
                  </a:moveTo>
                  <a:lnTo>
                    <a:pt x="214" y="836"/>
                  </a:lnTo>
                  <a:lnTo>
                    <a:pt x="214" y="838"/>
                  </a:lnTo>
                  <a:lnTo>
                    <a:pt x="208" y="838"/>
                  </a:lnTo>
                  <a:lnTo>
                    <a:pt x="208" y="864"/>
                  </a:lnTo>
                  <a:lnTo>
                    <a:pt x="214" y="864"/>
                  </a:lnTo>
                  <a:lnTo>
                    <a:pt x="748" y="864"/>
                  </a:lnTo>
                  <a:lnTo>
                    <a:pt x="752" y="864"/>
                  </a:lnTo>
                  <a:lnTo>
                    <a:pt x="752" y="838"/>
                  </a:lnTo>
                  <a:lnTo>
                    <a:pt x="748" y="838"/>
                  </a:lnTo>
                  <a:lnTo>
                    <a:pt x="748" y="836"/>
                  </a:lnTo>
                  <a:lnTo>
                    <a:pt x="580" y="814"/>
                  </a:lnTo>
                  <a:lnTo>
                    <a:pt x="580" y="644"/>
                  </a:lnTo>
                  <a:lnTo>
                    <a:pt x="748" y="644"/>
                  </a:lnTo>
                  <a:lnTo>
                    <a:pt x="960" y="644"/>
                  </a:lnTo>
                  <a:lnTo>
                    <a:pt x="960" y="602"/>
                  </a:lnTo>
                  <a:lnTo>
                    <a:pt x="958" y="0"/>
                  </a:lnTo>
                  <a:lnTo>
                    <a:pt x="748" y="0"/>
                  </a:lnTo>
                  <a:lnTo>
                    <a:pt x="214" y="0"/>
                  </a:lnTo>
                  <a:lnTo>
                    <a:pt x="2" y="0"/>
                  </a:lnTo>
                  <a:lnTo>
                    <a:pt x="0" y="602"/>
                  </a:lnTo>
                  <a:lnTo>
                    <a:pt x="0" y="644"/>
                  </a:lnTo>
                  <a:lnTo>
                    <a:pt x="214" y="644"/>
                  </a:lnTo>
                  <a:lnTo>
                    <a:pt x="380" y="644"/>
                  </a:lnTo>
                  <a:lnTo>
                    <a:pt x="3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2744"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696" y="2757"/>
              <a:ext cx="988" cy="198"/>
            </a:xfrm>
            <a:custGeom>
              <a:avLst/>
              <a:gdLst>
                <a:gd name="T0" fmla="*/ 988 w 988"/>
                <a:gd name="T1" fmla="*/ 198 h 198"/>
                <a:gd name="T2" fmla="*/ 0 w 988"/>
                <a:gd name="T3" fmla="*/ 198 h 198"/>
                <a:gd name="T4" fmla="*/ 84 w 988"/>
                <a:gd name="T5" fmla="*/ 0 h 198"/>
                <a:gd name="T6" fmla="*/ 904 w 988"/>
                <a:gd name="T7" fmla="*/ 0 h 198"/>
                <a:gd name="T8" fmla="*/ 988 w 988"/>
                <a:gd name="T9" fmla="*/ 198 h 198"/>
              </a:gdLst>
              <a:ahLst/>
              <a:cxnLst>
                <a:cxn ang="0">
                  <a:pos x="T0" y="T1"/>
                </a:cxn>
                <a:cxn ang="0">
                  <a:pos x="T2" y="T3"/>
                </a:cxn>
                <a:cxn ang="0">
                  <a:pos x="T4" y="T5"/>
                </a:cxn>
                <a:cxn ang="0">
                  <a:pos x="T6" y="T7"/>
                </a:cxn>
                <a:cxn ang="0">
                  <a:pos x="T8" y="T9"/>
                </a:cxn>
              </a:cxnLst>
              <a:rect l="0" t="0" r="r" b="b"/>
              <a:pathLst>
                <a:path w="988" h="198">
                  <a:moveTo>
                    <a:pt x="988" y="198"/>
                  </a:moveTo>
                  <a:lnTo>
                    <a:pt x="0" y="198"/>
                  </a:lnTo>
                  <a:lnTo>
                    <a:pt x="84" y="0"/>
                  </a:lnTo>
                  <a:lnTo>
                    <a:pt x="904" y="0"/>
                  </a:lnTo>
                  <a:lnTo>
                    <a:pt x="988"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852" y="1054"/>
              <a:ext cx="234" cy="266"/>
            </a:xfrm>
            <a:custGeom>
              <a:avLst/>
              <a:gdLst>
                <a:gd name="T0" fmla="*/ 234 w 234"/>
                <a:gd name="T1" fmla="*/ 0 h 136"/>
                <a:gd name="T2" fmla="*/ 0 w 234"/>
                <a:gd name="T3" fmla="*/ 0 h 136"/>
                <a:gd name="T4" fmla="*/ 0 w 234"/>
                <a:gd name="T5" fmla="*/ 136 h 136"/>
              </a:gdLst>
              <a:ahLst/>
              <a:cxnLst>
                <a:cxn ang="0">
                  <a:pos x="T0" y="T1"/>
                </a:cxn>
                <a:cxn ang="0">
                  <a:pos x="T2" y="T3"/>
                </a:cxn>
                <a:cxn ang="0">
                  <a:pos x="T4" y="T5"/>
                </a:cxn>
              </a:cxnLst>
              <a:rect l="0" t="0" r="r" b="b"/>
              <a:pathLst>
                <a:path w="234" h="136">
                  <a:moveTo>
                    <a:pt x="234" y="0"/>
                  </a:moveTo>
                  <a:lnTo>
                    <a:pt x="0" y="0"/>
                  </a:lnTo>
                  <a:lnTo>
                    <a:pt x="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5800" y="1195"/>
              <a:ext cx="892" cy="620"/>
            </a:xfrm>
            <a:custGeom>
              <a:avLst/>
              <a:gdLst>
                <a:gd name="T0" fmla="*/ 110 w 892"/>
                <a:gd name="T1" fmla="*/ 0 h 620"/>
                <a:gd name="T2" fmla="*/ 782 w 892"/>
                <a:gd name="T3" fmla="*/ 0 h 620"/>
                <a:gd name="T4" fmla="*/ 782 w 892"/>
                <a:gd name="T5" fmla="*/ 0 h 620"/>
                <a:gd name="T6" fmla="*/ 804 w 892"/>
                <a:gd name="T7" fmla="*/ 2 h 620"/>
                <a:gd name="T8" fmla="*/ 824 w 892"/>
                <a:gd name="T9" fmla="*/ 8 h 620"/>
                <a:gd name="T10" fmla="*/ 842 w 892"/>
                <a:gd name="T11" fmla="*/ 18 h 620"/>
                <a:gd name="T12" fmla="*/ 860 w 892"/>
                <a:gd name="T13" fmla="*/ 32 h 620"/>
                <a:gd name="T14" fmla="*/ 872 w 892"/>
                <a:gd name="T15" fmla="*/ 48 h 620"/>
                <a:gd name="T16" fmla="*/ 882 w 892"/>
                <a:gd name="T17" fmla="*/ 66 h 620"/>
                <a:gd name="T18" fmla="*/ 890 w 892"/>
                <a:gd name="T19" fmla="*/ 88 h 620"/>
                <a:gd name="T20" fmla="*/ 892 w 892"/>
                <a:gd name="T21" fmla="*/ 110 h 620"/>
                <a:gd name="T22" fmla="*/ 892 w 892"/>
                <a:gd name="T23" fmla="*/ 326 h 620"/>
                <a:gd name="T24" fmla="*/ 892 w 892"/>
                <a:gd name="T25" fmla="*/ 326 h 620"/>
                <a:gd name="T26" fmla="*/ 890 w 892"/>
                <a:gd name="T27" fmla="*/ 348 h 620"/>
                <a:gd name="T28" fmla="*/ 882 w 892"/>
                <a:gd name="T29" fmla="*/ 368 h 620"/>
                <a:gd name="T30" fmla="*/ 872 w 892"/>
                <a:gd name="T31" fmla="*/ 388 h 620"/>
                <a:gd name="T32" fmla="*/ 860 w 892"/>
                <a:gd name="T33" fmla="*/ 404 h 620"/>
                <a:gd name="T34" fmla="*/ 842 w 892"/>
                <a:gd name="T35" fmla="*/ 416 h 620"/>
                <a:gd name="T36" fmla="*/ 824 w 892"/>
                <a:gd name="T37" fmla="*/ 428 h 620"/>
                <a:gd name="T38" fmla="*/ 804 w 892"/>
                <a:gd name="T39" fmla="*/ 434 h 620"/>
                <a:gd name="T40" fmla="*/ 782 w 892"/>
                <a:gd name="T41" fmla="*/ 436 h 620"/>
                <a:gd name="T42" fmla="*/ 758 w 892"/>
                <a:gd name="T43" fmla="*/ 436 h 620"/>
                <a:gd name="T44" fmla="*/ 758 w 892"/>
                <a:gd name="T45" fmla="*/ 620 h 620"/>
                <a:gd name="T46" fmla="*/ 574 w 892"/>
                <a:gd name="T47" fmla="*/ 436 h 620"/>
                <a:gd name="T48" fmla="*/ 110 w 892"/>
                <a:gd name="T49" fmla="*/ 436 h 620"/>
                <a:gd name="T50" fmla="*/ 110 w 892"/>
                <a:gd name="T51" fmla="*/ 436 h 620"/>
                <a:gd name="T52" fmla="*/ 88 w 892"/>
                <a:gd name="T53" fmla="*/ 434 h 620"/>
                <a:gd name="T54" fmla="*/ 68 w 892"/>
                <a:gd name="T55" fmla="*/ 428 h 620"/>
                <a:gd name="T56" fmla="*/ 48 w 892"/>
                <a:gd name="T57" fmla="*/ 416 h 620"/>
                <a:gd name="T58" fmla="*/ 32 w 892"/>
                <a:gd name="T59" fmla="*/ 404 h 620"/>
                <a:gd name="T60" fmla="*/ 20 w 892"/>
                <a:gd name="T61" fmla="*/ 388 h 620"/>
                <a:gd name="T62" fmla="*/ 8 w 892"/>
                <a:gd name="T63" fmla="*/ 368 h 620"/>
                <a:gd name="T64" fmla="*/ 2 w 892"/>
                <a:gd name="T65" fmla="*/ 348 h 620"/>
                <a:gd name="T66" fmla="*/ 0 w 892"/>
                <a:gd name="T67" fmla="*/ 326 h 620"/>
                <a:gd name="T68" fmla="*/ 0 w 892"/>
                <a:gd name="T69" fmla="*/ 110 h 620"/>
                <a:gd name="T70" fmla="*/ 0 w 892"/>
                <a:gd name="T71" fmla="*/ 110 h 620"/>
                <a:gd name="T72" fmla="*/ 2 w 892"/>
                <a:gd name="T73" fmla="*/ 88 h 620"/>
                <a:gd name="T74" fmla="*/ 8 w 892"/>
                <a:gd name="T75" fmla="*/ 66 h 620"/>
                <a:gd name="T76" fmla="*/ 20 w 892"/>
                <a:gd name="T77" fmla="*/ 48 h 620"/>
                <a:gd name="T78" fmla="*/ 32 w 892"/>
                <a:gd name="T79" fmla="*/ 32 h 620"/>
                <a:gd name="T80" fmla="*/ 48 w 892"/>
                <a:gd name="T81" fmla="*/ 18 h 620"/>
                <a:gd name="T82" fmla="*/ 68 w 892"/>
                <a:gd name="T83" fmla="*/ 8 h 620"/>
                <a:gd name="T84" fmla="*/ 88 w 892"/>
                <a:gd name="T85" fmla="*/ 2 h 620"/>
                <a:gd name="T86" fmla="*/ 110 w 892"/>
                <a:gd name="T87" fmla="*/ 0 h 620"/>
                <a:gd name="T88" fmla="*/ 110 w 892"/>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2" h="620">
                  <a:moveTo>
                    <a:pt x="110" y="0"/>
                  </a:moveTo>
                  <a:lnTo>
                    <a:pt x="782" y="0"/>
                  </a:lnTo>
                  <a:lnTo>
                    <a:pt x="782" y="0"/>
                  </a:lnTo>
                  <a:lnTo>
                    <a:pt x="804" y="2"/>
                  </a:lnTo>
                  <a:lnTo>
                    <a:pt x="824" y="8"/>
                  </a:lnTo>
                  <a:lnTo>
                    <a:pt x="842" y="18"/>
                  </a:lnTo>
                  <a:lnTo>
                    <a:pt x="860" y="32"/>
                  </a:lnTo>
                  <a:lnTo>
                    <a:pt x="872" y="48"/>
                  </a:lnTo>
                  <a:lnTo>
                    <a:pt x="882" y="66"/>
                  </a:lnTo>
                  <a:lnTo>
                    <a:pt x="890" y="88"/>
                  </a:lnTo>
                  <a:lnTo>
                    <a:pt x="892" y="110"/>
                  </a:lnTo>
                  <a:lnTo>
                    <a:pt x="892" y="326"/>
                  </a:lnTo>
                  <a:lnTo>
                    <a:pt x="892" y="326"/>
                  </a:lnTo>
                  <a:lnTo>
                    <a:pt x="890" y="348"/>
                  </a:lnTo>
                  <a:lnTo>
                    <a:pt x="882" y="368"/>
                  </a:lnTo>
                  <a:lnTo>
                    <a:pt x="872" y="388"/>
                  </a:lnTo>
                  <a:lnTo>
                    <a:pt x="860" y="404"/>
                  </a:lnTo>
                  <a:lnTo>
                    <a:pt x="842" y="416"/>
                  </a:lnTo>
                  <a:lnTo>
                    <a:pt x="824" y="428"/>
                  </a:lnTo>
                  <a:lnTo>
                    <a:pt x="804" y="434"/>
                  </a:lnTo>
                  <a:lnTo>
                    <a:pt x="782" y="436"/>
                  </a:lnTo>
                  <a:lnTo>
                    <a:pt x="758" y="436"/>
                  </a:lnTo>
                  <a:lnTo>
                    <a:pt x="758" y="620"/>
                  </a:lnTo>
                  <a:lnTo>
                    <a:pt x="574" y="436"/>
                  </a:lnTo>
                  <a:lnTo>
                    <a:pt x="110" y="436"/>
                  </a:lnTo>
                  <a:lnTo>
                    <a:pt x="110" y="436"/>
                  </a:lnTo>
                  <a:lnTo>
                    <a:pt x="88" y="434"/>
                  </a:lnTo>
                  <a:lnTo>
                    <a:pt x="68" y="428"/>
                  </a:lnTo>
                  <a:lnTo>
                    <a:pt x="48" y="416"/>
                  </a:lnTo>
                  <a:lnTo>
                    <a:pt x="32" y="404"/>
                  </a:lnTo>
                  <a:lnTo>
                    <a:pt x="20" y="388"/>
                  </a:lnTo>
                  <a:lnTo>
                    <a:pt x="8" y="368"/>
                  </a:lnTo>
                  <a:lnTo>
                    <a:pt x="2" y="348"/>
                  </a:lnTo>
                  <a:lnTo>
                    <a:pt x="0" y="326"/>
                  </a:lnTo>
                  <a:lnTo>
                    <a:pt x="0" y="110"/>
                  </a:lnTo>
                  <a:lnTo>
                    <a:pt x="0" y="110"/>
                  </a:lnTo>
                  <a:lnTo>
                    <a:pt x="2" y="88"/>
                  </a:lnTo>
                  <a:lnTo>
                    <a:pt x="8" y="66"/>
                  </a:lnTo>
                  <a:lnTo>
                    <a:pt x="20" y="48"/>
                  </a:lnTo>
                  <a:lnTo>
                    <a:pt x="32" y="32"/>
                  </a:lnTo>
                  <a:lnTo>
                    <a:pt x="48" y="18"/>
                  </a:lnTo>
                  <a:lnTo>
                    <a:pt x="68" y="8"/>
                  </a:lnTo>
                  <a:lnTo>
                    <a:pt x="88" y="2"/>
                  </a:lnTo>
                  <a:lnTo>
                    <a:pt x="110" y="0"/>
                  </a:lnTo>
                  <a:lnTo>
                    <a:pt x="11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6986" y="1179"/>
              <a:ext cx="344" cy="644"/>
            </a:xfrm>
            <a:custGeom>
              <a:avLst/>
              <a:gdLst>
                <a:gd name="T0" fmla="*/ 0 w 344"/>
                <a:gd name="T1" fmla="*/ 172 h 644"/>
                <a:gd name="T2" fmla="*/ 8 w 344"/>
                <a:gd name="T3" fmla="*/ 224 h 644"/>
                <a:gd name="T4" fmla="*/ 30 w 344"/>
                <a:gd name="T5" fmla="*/ 268 h 644"/>
                <a:gd name="T6" fmla="*/ 64 w 344"/>
                <a:gd name="T7" fmla="*/ 306 h 644"/>
                <a:gd name="T8" fmla="*/ 108 w 344"/>
                <a:gd name="T9" fmla="*/ 330 h 644"/>
                <a:gd name="T10" fmla="*/ 142 w 344"/>
                <a:gd name="T11" fmla="*/ 416 h 644"/>
                <a:gd name="T12" fmla="*/ 142 w 344"/>
                <a:gd name="T13" fmla="*/ 478 h 644"/>
                <a:gd name="T14" fmla="*/ 142 w 344"/>
                <a:gd name="T15" fmla="*/ 536 h 644"/>
                <a:gd name="T16" fmla="*/ 108 w 344"/>
                <a:gd name="T17" fmla="*/ 594 h 644"/>
                <a:gd name="T18" fmla="*/ 236 w 344"/>
                <a:gd name="T19" fmla="*/ 594 h 644"/>
                <a:gd name="T20" fmla="*/ 236 w 344"/>
                <a:gd name="T21" fmla="*/ 330 h 644"/>
                <a:gd name="T22" fmla="*/ 280 w 344"/>
                <a:gd name="T23" fmla="*/ 306 h 644"/>
                <a:gd name="T24" fmla="*/ 314 w 344"/>
                <a:gd name="T25" fmla="*/ 268 h 644"/>
                <a:gd name="T26" fmla="*/ 336 w 344"/>
                <a:gd name="T27" fmla="*/ 224 h 644"/>
                <a:gd name="T28" fmla="*/ 344 w 344"/>
                <a:gd name="T29" fmla="*/ 172 h 644"/>
                <a:gd name="T30" fmla="*/ 344 w 344"/>
                <a:gd name="T31" fmla="*/ 154 h 644"/>
                <a:gd name="T32" fmla="*/ 336 w 344"/>
                <a:gd name="T33" fmla="*/ 120 h 644"/>
                <a:gd name="T34" fmla="*/ 324 w 344"/>
                <a:gd name="T35" fmla="*/ 90 h 644"/>
                <a:gd name="T36" fmla="*/ 304 w 344"/>
                <a:gd name="T37" fmla="*/ 62 h 644"/>
                <a:gd name="T38" fmla="*/ 282 w 344"/>
                <a:gd name="T39" fmla="*/ 38 h 644"/>
                <a:gd name="T40" fmla="*/ 254 w 344"/>
                <a:gd name="T41" fmla="*/ 20 h 644"/>
                <a:gd name="T42" fmla="*/ 224 w 344"/>
                <a:gd name="T43" fmla="*/ 6 h 644"/>
                <a:gd name="T44" fmla="*/ 190 w 344"/>
                <a:gd name="T45" fmla="*/ 0 h 644"/>
                <a:gd name="T46" fmla="*/ 172 w 344"/>
                <a:gd name="T47" fmla="*/ 0 h 644"/>
                <a:gd name="T48" fmla="*/ 138 w 344"/>
                <a:gd name="T49" fmla="*/ 2 h 644"/>
                <a:gd name="T50" fmla="*/ 106 w 344"/>
                <a:gd name="T51" fmla="*/ 12 h 644"/>
                <a:gd name="T52" fmla="*/ 76 w 344"/>
                <a:gd name="T53" fmla="*/ 28 h 644"/>
                <a:gd name="T54" fmla="*/ 50 w 344"/>
                <a:gd name="T55" fmla="*/ 50 h 644"/>
                <a:gd name="T56" fmla="*/ 30 w 344"/>
                <a:gd name="T57" fmla="*/ 76 h 644"/>
                <a:gd name="T58" fmla="*/ 14 w 344"/>
                <a:gd name="T59" fmla="*/ 104 h 644"/>
                <a:gd name="T60" fmla="*/ 4 w 344"/>
                <a:gd name="T61" fmla="*/ 136 h 644"/>
                <a:gd name="T62" fmla="*/ 0 w 344"/>
                <a:gd name="T63" fmla="*/ 172 h 644"/>
                <a:gd name="T64" fmla="*/ 128 w 344"/>
                <a:gd name="T65" fmla="*/ 86 h 644"/>
                <a:gd name="T66" fmla="*/ 128 w 344"/>
                <a:gd name="T67" fmla="*/ 76 h 644"/>
                <a:gd name="T68" fmla="*/ 136 w 344"/>
                <a:gd name="T69" fmla="*/ 60 h 644"/>
                <a:gd name="T70" fmla="*/ 148 w 344"/>
                <a:gd name="T71" fmla="*/ 48 h 644"/>
                <a:gd name="T72" fmla="*/ 164 w 344"/>
                <a:gd name="T73" fmla="*/ 42 h 644"/>
                <a:gd name="T74" fmla="*/ 172 w 344"/>
                <a:gd name="T75" fmla="*/ 42 h 644"/>
                <a:gd name="T76" fmla="*/ 190 w 344"/>
                <a:gd name="T77" fmla="*/ 44 h 644"/>
                <a:gd name="T78" fmla="*/ 204 w 344"/>
                <a:gd name="T79" fmla="*/ 54 h 644"/>
                <a:gd name="T80" fmla="*/ 214 w 344"/>
                <a:gd name="T81" fmla="*/ 68 h 644"/>
                <a:gd name="T82" fmla="*/ 216 w 344"/>
                <a:gd name="T83" fmla="*/ 86 h 644"/>
                <a:gd name="T84" fmla="*/ 216 w 344"/>
                <a:gd name="T85" fmla="*/ 94 h 644"/>
                <a:gd name="T86" fmla="*/ 210 w 344"/>
                <a:gd name="T87" fmla="*/ 110 h 644"/>
                <a:gd name="T88" fmla="*/ 198 w 344"/>
                <a:gd name="T89" fmla="*/ 122 h 644"/>
                <a:gd name="T90" fmla="*/ 182 w 344"/>
                <a:gd name="T91" fmla="*/ 130 h 644"/>
                <a:gd name="T92" fmla="*/ 172 w 344"/>
                <a:gd name="T93" fmla="*/ 130 h 644"/>
                <a:gd name="T94" fmla="*/ 154 w 344"/>
                <a:gd name="T95" fmla="*/ 126 h 644"/>
                <a:gd name="T96" fmla="*/ 140 w 344"/>
                <a:gd name="T97" fmla="*/ 118 h 644"/>
                <a:gd name="T98" fmla="*/ 132 w 344"/>
                <a:gd name="T99" fmla="*/ 104 h 644"/>
                <a:gd name="T100" fmla="*/ 128 w 344"/>
                <a:gd name="T101" fmla="*/ 8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0" y="172"/>
                  </a:moveTo>
                  <a:lnTo>
                    <a:pt x="0" y="172"/>
                  </a:lnTo>
                  <a:lnTo>
                    <a:pt x="2" y="198"/>
                  </a:lnTo>
                  <a:lnTo>
                    <a:pt x="8" y="224"/>
                  </a:lnTo>
                  <a:lnTo>
                    <a:pt x="18" y="246"/>
                  </a:lnTo>
                  <a:lnTo>
                    <a:pt x="30" y="268"/>
                  </a:lnTo>
                  <a:lnTo>
                    <a:pt x="46" y="288"/>
                  </a:lnTo>
                  <a:lnTo>
                    <a:pt x="64" y="306"/>
                  </a:lnTo>
                  <a:lnTo>
                    <a:pt x="86" y="320"/>
                  </a:lnTo>
                  <a:lnTo>
                    <a:pt x="108" y="330"/>
                  </a:lnTo>
                  <a:lnTo>
                    <a:pt x="108" y="384"/>
                  </a:lnTo>
                  <a:lnTo>
                    <a:pt x="142" y="416"/>
                  </a:lnTo>
                  <a:lnTo>
                    <a:pt x="108" y="442"/>
                  </a:lnTo>
                  <a:lnTo>
                    <a:pt x="142" y="478"/>
                  </a:lnTo>
                  <a:lnTo>
                    <a:pt x="108" y="508"/>
                  </a:lnTo>
                  <a:lnTo>
                    <a:pt x="142" y="536"/>
                  </a:lnTo>
                  <a:lnTo>
                    <a:pt x="108" y="562"/>
                  </a:lnTo>
                  <a:lnTo>
                    <a:pt x="108" y="594"/>
                  </a:lnTo>
                  <a:lnTo>
                    <a:pt x="176" y="644"/>
                  </a:lnTo>
                  <a:lnTo>
                    <a:pt x="236" y="594"/>
                  </a:lnTo>
                  <a:lnTo>
                    <a:pt x="236" y="330"/>
                  </a:lnTo>
                  <a:lnTo>
                    <a:pt x="236" y="330"/>
                  </a:lnTo>
                  <a:lnTo>
                    <a:pt x="258" y="320"/>
                  </a:lnTo>
                  <a:lnTo>
                    <a:pt x="280" y="306"/>
                  </a:lnTo>
                  <a:lnTo>
                    <a:pt x="298" y="288"/>
                  </a:lnTo>
                  <a:lnTo>
                    <a:pt x="314" y="268"/>
                  </a:lnTo>
                  <a:lnTo>
                    <a:pt x="326" y="246"/>
                  </a:lnTo>
                  <a:lnTo>
                    <a:pt x="336" y="224"/>
                  </a:lnTo>
                  <a:lnTo>
                    <a:pt x="342" y="198"/>
                  </a:lnTo>
                  <a:lnTo>
                    <a:pt x="344" y="172"/>
                  </a:lnTo>
                  <a:lnTo>
                    <a:pt x="344" y="172"/>
                  </a:lnTo>
                  <a:lnTo>
                    <a:pt x="344" y="154"/>
                  </a:lnTo>
                  <a:lnTo>
                    <a:pt x="340" y="136"/>
                  </a:lnTo>
                  <a:lnTo>
                    <a:pt x="336" y="120"/>
                  </a:lnTo>
                  <a:lnTo>
                    <a:pt x="330" y="104"/>
                  </a:lnTo>
                  <a:lnTo>
                    <a:pt x="324" y="90"/>
                  </a:lnTo>
                  <a:lnTo>
                    <a:pt x="314" y="76"/>
                  </a:lnTo>
                  <a:lnTo>
                    <a:pt x="304" y="62"/>
                  </a:lnTo>
                  <a:lnTo>
                    <a:pt x="294" y="50"/>
                  </a:lnTo>
                  <a:lnTo>
                    <a:pt x="282" y="38"/>
                  </a:lnTo>
                  <a:lnTo>
                    <a:pt x="268" y="28"/>
                  </a:lnTo>
                  <a:lnTo>
                    <a:pt x="254" y="20"/>
                  </a:lnTo>
                  <a:lnTo>
                    <a:pt x="240" y="12"/>
                  </a:lnTo>
                  <a:lnTo>
                    <a:pt x="224" y="6"/>
                  </a:lnTo>
                  <a:lnTo>
                    <a:pt x="206" y="2"/>
                  </a:lnTo>
                  <a:lnTo>
                    <a:pt x="190" y="0"/>
                  </a:lnTo>
                  <a:lnTo>
                    <a:pt x="172" y="0"/>
                  </a:lnTo>
                  <a:lnTo>
                    <a:pt x="172" y="0"/>
                  </a:lnTo>
                  <a:lnTo>
                    <a:pt x="154" y="0"/>
                  </a:lnTo>
                  <a:lnTo>
                    <a:pt x="138" y="2"/>
                  </a:lnTo>
                  <a:lnTo>
                    <a:pt x="122" y="6"/>
                  </a:lnTo>
                  <a:lnTo>
                    <a:pt x="106" y="12"/>
                  </a:lnTo>
                  <a:lnTo>
                    <a:pt x="90" y="20"/>
                  </a:lnTo>
                  <a:lnTo>
                    <a:pt x="76" y="28"/>
                  </a:lnTo>
                  <a:lnTo>
                    <a:pt x="62" y="38"/>
                  </a:lnTo>
                  <a:lnTo>
                    <a:pt x="50" y="50"/>
                  </a:lnTo>
                  <a:lnTo>
                    <a:pt x="40" y="62"/>
                  </a:lnTo>
                  <a:lnTo>
                    <a:pt x="30" y="76"/>
                  </a:lnTo>
                  <a:lnTo>
                    <a:pt x="22" y="90"/>
                  </a:lnTo>
                  <a:lnTo>
                    <a:pt x="14" y="104"/>
                  </a:lnTo>
                  <a:lnTo>
                    <a:pt x="8" y="120"/>
                  </a:lnTo>
                  <a:lnTo>
                    <a:pt x="4" y="136"/>
                  </a:lnTo>
                  <a:lnTo>
                    <a:pt x="2" y="154"/>
                  </a:lnTo>
                  <a:lnTo>
                    <a:pt x="0" y="172"/>
                  </a:lnTo>
                  <a:lnTo>
                    <a:pt x="0" y="172"/>
                  </a:lnTo>
                  <a:close/>
                  <a:moveTo>
                    <a:pt x="128" y="86"/>
                  </a:moveTo>
                  <a:lnTo>
                    <a:pt x="128" y="86"/>
                  </a:lnTo>
                  <a:lnTo>
                    <a:pt x="128" y="76"/>
                  </a:lnTo>
                  <a:lnTo>
                    <a:pt x="132" y="68"/>
                  </a:lnTo>
                  <a:lnTo>
                    <a:pt x="136" y="60"/>
                  </a:lnTo>
                  <a:lnTo>
                    <a:pt x="140" y="54"/>
                  </a:lnTo>
                  <a:lnTo>
                    <a:pt x="148" y="48"/>
                  </a:lnTo>
                  <a:lnTo>
                    <a:pt x="154" y="44"/>
                  </a:lnTo>
                  <a:lnTo>
                    <a:pt x="164" y="42"/>
                  </a:lnTo>
                  <a:lnTo>
                    <a:pt x="172" y="42"/>
                  </a:lnTo>
                  <a:lnTo>
                    <a:pt x="172" y="42"/>
                  </a:lnTo>
                  <a:lnTo>
                    <a:pt x="182" y="42"/>
                  </a:lnTo>
                  <a:lnTo>
                    <a:pt x="190" y="44"/>
                  </a:lnTo>
                  <a:lnTo>
                    <a:pt x="198" y="48"/>
                  </a:lnTo>
                  <a:lnTo>
                    <a:pt x="204" y="54"/>
                  </a:lnTo>
                  <a:lnTo>
                    <a:pt x="210" y="60"/>
                  </a:lnTo>
                  <a:lnTo>
                    <a:pt x="214" y="68"/>
                  </a:lnTo>
                  <a:lnTo>
                    <a:pt x="216" y="76"/>
                  </a:lnTo>
                  <a:lnTo>
                    <a:pt x="216" y="86"/>
                  </a:lnTo>
                  <a:lnTo>
                    <a:pt x="216" y="86"/>
                  </a:lnTo>
                  <a:lnTo>
                    <a:pt x="216" y="94"/>
                  </a:lnTo>
                  <a:lnTo>
                    <a:pt x="214" y="104"/>
                  </a:lnTo>
                  <a:lnTo>
                    <a:pt x="210" y="110"/>
                  </a:lnTo>
                  <a:lnTo>
                    <a:pt x="204" y="118"/>
                  </a:lnTo>
                  <a:lnTo>
                    <a:pt x="198" y="122"/>
                  </a:lnTo>
                  <a:lnTo>
                    <a:pt x="190" y="126"/>
                  </a:lnTo>
                  <a:lnTo>
                    <a:pt x="182" y="130"/>
                  </a:lnTo>
                  <a:lnTo>
                    <a:pt x="172" y="130"/>
                  </a:lnTo>
                  <a:lnTo>
                    <a:pt x="172" y="130"/>
                  </a:lnTo>
                  <a:lnTo>
                    <a:pt x="164" y="130"/>
                  </a:lnTo>
                  <a:lnTo>
                    <a:pt x="154" y="126"/>
                  </a:lnTo>
                  <a:lnTo>
                    <a:pt x="148" y="122"/>
                  </a:lnTo>
                  <a:lnTo>
                    <a:pt x="140" y="118"/>
                  </a:lnTo>
                  <a:lnTo>
                    <a:pt x="136" y="110"/>
                  </a:lnTo>
                  <a:lnTo>
                    <a:pt x="132" y="104"/>
                  </a:lnTo>
                  <a:lnTo>
                    <a:pt x="128" y="94"/>
                  </a:lnTo>
                  <a:lnTo>
                    <a:pt x="128" y="86"/>
                  </a:lnTo>
                  <a:lnTo>
                    <a:pt x="128" y="8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6460" y="1847"/>
              <a:ext cx="960" cy="864"/>
            </a:xfrm>
            <a:custGeom>
              <a:avLst/>
              <a:gdLst>
                <a:gd name="T0" fmla="*/ 580 w 960"/>
                <a:gd name="T1" fmla="*/ 814 h 864"/>
                <a:gd name="T2" fmla="*/ 748 w 960"/>
                <a:gd name="T3" fmla="*/ 836 h 864"/>
                <a:gd name="T4" fmla="*/ 748 w 960"/>
                <a:gd name="T5" fmla="*/ 838 h 864"/>
                <a:gd name="T6" fmla="*/ 752 w 960"/>
                <a:gd name="T7" fmla="*/ 838 h 864"/>
                <a:gd name="T8" fmla="*/ 752 w 960"/>
                <a:gd name="T9" fmla="*/ 864 h 864"/>
                <a:gd name="T10" fmla="*/ 748 w 960"/>
                <a:gd name="T11" fmla="*/ 864 h 864"/>
                <a:gd name="T12" fmla="*/ 212 w 960"/>
                <a:gd name="T13" fmla="*/ 864 h 864"/>
                <a:gd name="T14" fmla="*/ 208 w 960"/>
                <a:gd name="T15" fmla="*/ 864 h 864"/>
                <a:gd name="T16" fmla="*/ 208 w 960"/>
                <a:gd name="T17" fmla="*/ 838 h 864"/>
                <a:gd name="T18" fmla="*/ 212 w 960"/>
                <a:gd name="T19" fmla="*/ 838 h 864"/>
                <a:gd name="T20" fmla="*/ 212 w 960"/>
                <a:gd name="T21" fmla="*/ 836 h 864"/>
                <a:gd name="T22" fmla="*/ 380 w 960"/>
                <a:gd name="T23" fmla="*/ 814 h 864"/>
                <a:gd name="T24" fmla="*/ 380 w 960"/>
                <a:gd name="T25" fmla="*/ 644 h 864"/>
                <a:gd name="T26" fmla="*/ 212 w 960"/>
                <a:gd name="T27" fmla="*/ 644 h 864"/>
                <a:gd name="T28" fmla="*/ 0 w 960"/>
                <a:gd name="T29" fmla="*/ 644 h 864"/>
                <a:gd name="T30" fmla="*/ 0 w 960"/>
                <a:gd name="T31" fmla="*/ 602 h 864"/>
                <a:gd name="T32" fmla="*/ 2 w 960"/>
                <a:gd name="T33" fmla="*/ 0 h 864"/>
                <a:gd name="T34" fmla="*/ 212 w 960"/>
                <a:gd name="T35" fmla="*/ 0 h 864"/>
                <a:gd name="T36" fmla="*/ 748 w 960"/>
                <a:gd name="T37" fmla="*/ 0 h 864"/>
                <a:gd name="T38" fmla="*/ 958 w 960"/>
                <a:gd name="T39" fmla="*/ 0 h 864"/>
                <a:gd name="T40" fmla="*/ 960 w 960"/>
                <a:gd name="T41" fmla="*/ 602 h 864"/>
                <a:gd name="T42" fmla="*/ 960 w 960"/>
                <a:gd name="T43" fmla="*/ 644 h 864"/>
                <a:gd name="T44" fmla="*/ 748 w 960"/>
                <a:gd name="T45" fmla="*/ 644 h 864"/>
                <a:gd name="T46" fmla="*/ 580 w 960"/>
                <a:gd name="T47" fmla="*/ 644 h 864"/>
                <a:gd name="T48" fmla="*/ 5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580" y="814"/>
                  </a:moveTo>
                  <a:lnTo>
                    <a:pt x="748" y="836"/>
                  </a:lnTo>
                  <a:lnTo>
                    <a:pt x="748" y="838"/>
                  </a:lnTo>
                  <a:lnTo>
                    <a:pt x="752" y="838"/>
                  </a:lnTo>
                  <a:lnTo>
                    <a:pt x="752" y="864"/>
                  </a:lnTo>
                  <a:lnTo>
                    <a:pt x="748" y="864"/>
                  </a:lnTo>
                  <a:lnTo>
                    <a:pt x="212" y="864"/>
                  </a:lnTo>
                  <a:lnTo>
                    <a:pt x="208" y="864"/>
                  </a:lnTo>
                  <a:lnTo>
                    <a:pt x="208" y="838"/>
                  </a:lnTo>
                  <a:lnTo>
                    <a:pt x="212" y="838"/>
                  </a:lnTo>
                  <a:lnTo>
                    <a:pt x="212" y="836"/>
                  </a:lnTo>
                  <a:lnTo>
                    <a:pt x="380" y="814"/>
                  </a:lnTo>
                  <a:lnTo>
                    <a:pt x="380" y="644"/>
                  </a:lnTo>
                  <a:lnTo>
                    <a:pt x="212" y="644"/>
                  </a:lnTo>
                  <a:lnTo>
                    <a:pt x="0" y="644"/>
                  </a:lnTo>
                  <a:lnTo>
                    <a:pt x="0" y="602"/>
                  </a:lnTo>
                  <a:lnTo>
                    <a:pt x="2" y="0"/>
                  </a:lnTo>
                  <a:lnTo>
                    <a:pt x="212" y="0"/>
                  </a:lnTo>
                  <a:lnTo>
                    <a:pt x="748" y="0"/>
                  </a:lnTo>
                  <a:lnTo>
                    <a:pt x="958" y="0"/>
                  </a:lnTo>
                  <a:lnTo>
                    <a:pt x="960" y="602"/>
                  </a:lnTo>
                  <a:lnTo>
                    <a:pt x="960" y="644"/>
                  </a:lnTo>
                  <a:lnTo>
                    <a:pt x="748" y="644"/>
                  </a:lnTo>
                  <a:lnTo>
                    <a:pt x="580" y="644"/>
                  </a:lnTo>
                  <a:lnTo>
                    <a:pt x="5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508"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6432" y="2757"/>
              <a:ext cx="988" cy="198"/>
            </a:xfrm>
            <a:custGeom>
              <a:avLst/>
              <a:gdLst>
                <a:gd name="T0" fmla="*/ 0 w 988"/>
                <a:gd name="T1" fmla="*/ 198 h 198"/>
                <a:gd name="T2" fmla="*/ 988 w 988"/>
                <a:gd name="T3" fmla="*/ 198 h 198"/>
                <a:gd name="T4" fmla="*/ 904 w 988"/>
                <a:gd name="T5" fmla="*/ 0 h 198"/>
                <a:gd name="T6" fmla="*/ 84 w 988"/>
                <a:gd name="T7" fmla="*/ 0 h 198"/>
                <a:gd name="T8" fmla="*/ 0 w 988"/>
                <a:gd name="T9" fmla="*/ 198 h 198"/>
              </a:gdLst>
              <a:ahLst/>
              <a:cxnLst>
                <a:cxn ang="0">
                  <a:pos x="T0" y="T1"/>
                </a:cxn>
                <a:cxn ang="0">
                  <a:pos x="T2" y="T3"/>
                </a:cxn>
                <a:cxn ang="0">
                  <a:pos x="T4" y="T5"/>
                </a:cxn>
                <a:cxn ang="0">
                  <a:pos x="T6" y="T7"/>
                </a:cxn>
                <a:cxn ang="0">
                  <a:pos x="T8" y="T9"/>
                </a:cxn>
              </a:cxnLst>
              <a:rect l="0" t="0" r="r" b="b"/>
              <a:pathLst>
                <a:path w="988" h="198">
                  <a:moveTo>
                    <a:pt x="0" y="198"/>
                  </a:moveTo>
                  <a:lnTo>
                    <a:pt x="988" y="198"/>
                  </a:lnTo>
                  <a:lnTo>
                    <a:pt x="904" y="0"/>
                  </a:lnTo>
                  <a:lnTo>
                    <a:pt x="84" y="0"/>
                  </a:lnTo>
                  <a:lnTo>
                    <a:pt x="0"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27"/>
            <p:cNvSpPr>
              <a:spLocks noChangeShapeType="1"/>
            </p:cNvSpPr>
            <p:nvPr/>
          </p:nvSpPr>
          <p:spPr bwMode="auto">
            <a:xfrm>
              <a:off x="4732" y="2443"/>
              <a:ext cx="514"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5238" y="2415"/>
              <a:ext cx="48" cy="56"/>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774" y="2167"/>
              <a:ext cx="278" cy="1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 name="TextBox 30"/>
          <p:cNvSpPr txBox="1"/>
          <p:nvPr/>
        </p:nvSpPr>
        <p:spPr>
          <a:xfrm>
            <a:off x="2815952" y="4953454"/>
            <a:ext cx="803425" cy="369332"/>
          </a:xfrm>
          <a:prstGeom prst="rect">
            <a:avLst/>
          </a:prstGeom>
          <a:noFill/>
        </p:spPr>
        <p:txBody>
          <a:bodyPr wrap="none" rtlCol="0">
            <a:spAutoFit/>
          </a:bodyPr>
          <a:lstStyle/>
          <a:p>
            <a:r>
              <a:rPr lang="en-US" dirty="0"/>
              <a:t>User A</a:t>
            </a:r>
          </a:p>
        </p:txBody>
      </p:sp>
      <p:sp>
        <p:nvSpPr>
          <p:cNvPr id="32" name="TextBox 31"/>
          <p:cNvSpPr txBox="1"/>
          <p:nvPr/>
        </p:nvSpPr>
        <p:spPr>
          <a:xfrm>
            <a:off x="8768442" y="4953454"/>
            <a:ext cx="803425" cy="369332"/>
          </a:xfrm>
          <a:prstGeom prst="rect">
            <a:avLst/>
          </a:prstGeom>
          <a:noFill/>
        </p:spPr>
        <p:txBody>
          <a:bodyPr wrap="none" rtlCol="0">
            <a:spAutoFit/>
          </a:bodyPr>
          <a:lstStyle/>
          <a:p>
            <a:r>
              <a:rPr lang="en-US" dirty="0"/>
              <a:t>User B</a:t>
            </a:r>
          </a:p>
        </p:txBody>
      </p:sp>
      <p:sp>
        <p:nvSpPr>
          <p:cNvPr id="33" name="TextBox 32"/>
          <p:cNvSpPr txBox="1"/>
          <p:nvPr/>
        </p:nvSpPr>
        <p:spPr>
          <a:xfrm>
            <a:off x="7295242" y="3970276"/>
            <a:ext cx="881973" cy="369332"/>
          </a:xfrm>
          <a:prstGeom prst="rect">
            <a:avLst/>
          </a:prstGeom>
          <a:noFill/>
        </p:spPr>
        <p:txBody>
          <a:bodyPr wrap="none" rtlCol="0">
            <a:spAutoFit/>
          </a:bodyPr>
          <a:lstStyle/>
          <a:p>
            <a:r>
              <a:rPr lang="en-US" dirty="0"/>
              <a:t>Session</a:t>
            </a:r>
          </a:p>
        </p:txBody>
      </p:sp>
      <p:sp>
        <p:nvSpPr>
          <p:cNvPr id="34" name="TextBox 33"/>
          <p:cNvSpPr txBox="1"/>
          <p:nvPr/>
        </p:nvSpPr>
        <p:spPr>
          <a:xfrm>
            <a:off x="3924069" y="3970276"/>
            <a:ext cx="881973" cy="369332"/>
          </a:xfrm>
          <a:prstGeom prst="rect">
            <a:avLst/>
          </a:prstGeom>
          <a:noFill/>
        </p:spPr>
        <p:txBody>
          <a:bodyPr wrap="none" rtlCol="0">
            <a:spAutoFit/>
          </a:bodyPr>
          <a:lstStyle/>
          <a:p>
            <a:r>
              <a:rPr lang="en-US" dirty="0"/>
              <a:t>Session</a:t>
            </a:r>
          </a:p>
        </p:txBody>
      </p:sp>
      <p:sp>
        <p:nvSpPr>
          <p:cNvPr id="35" name="TextBox 34"/>
          <p:cNvSpPr txBox="1"/>
          <p:nvPr/>
        </p:nvSpPr>
        <p:spPr>
          <a:xfrm>
            <a:off x="1326522" y="2222275"/>
            <a:ext cx="1159035" cy="369332"/>
          </a:xfrm>
          <a:prstGeom prst="rect">
            <a:avLst/>
          </a:prstGeom>
          <a:noFill/>
        </p:spPr>
        <p:txBody>
          <a:bodyPr wrap="none" rtlCol="0">
            <a:spAutoFit/>
          </a:bodyPr>
          <a:lstStyle/>
          <a:p>
            <a:r>
              <a:rPr lang="en-US" dirty="0">
                <a:solidFill>
                  <a:srgbClr val="0070C0"/>
                </a:solidFill>
              </a:rPr>
              <a:t>Secret key</a:t>
            </a:r>
          </a:p>
        </p:txBody>
      </p:sp>
      <p:sp>
        <p:nvSpPr>
          <p:cNvPr id="36" name="TextBox 35"/>
          <p:cNvSpPr txBox="1"/>
          <p:nvPr/>
        </p:nvSpPr>
        <p:spPr>
          <a:xfrm>
            <a:off x="9762793" y="2222275"/>
            <a:ext cx="1159035" cy="369332"/>
          </a:xfrm>
          <a:prstGeom prst="rect">
            <a:avLst/>
          </a:prstGeom>
          <a:noFill/>
        </p:spPr>
        <p:txBody>
          <a:bodyPr wrap="none" rtlCol="0">
            <a:spAutoFit/>
          </a:bodyPr>
          <a:lstStyle/>
          <a:p>
            <a:r>
              <a:rPr lang="en-US" dirty="0">
                <a:solidFill>
                  <a:srgbClr val="0070C0"/>
                </a:solidFill>
              </a:rPr>
              <a:t>Secret key</a:t>
            </a:r>
          </a:p>
        </p:txBody>
      </p:sp>
      <p:sp>
        <p:nvSpPr>
          <p:cNvPr id="37" name="TextBox 36"/>
          <p:cNvSpPr txBox="1"/>
          <p:nvPr/>
        </p:nvSpPr>
        <p:spPr>
          <a:xfrm>
            <a:off x="5401115" y="4129542"/>
            <a:ext cx="1396088" cy="369332"/>
          </a:xfrm>
          <a:prstGeom prst="rect">
            <a:avLst/>
          </a:prstGeom>
          <a:noFill/>
        </p:spPr>
        <p:txBody>
          <a:bodyPr wrap="none" rtlCol="0">
            <a:spAutoFit/>
          </a:bodyPr>
          <a:lstStyle/>
          <a:p>
            <a:r>
              <a:rPr lang="en-US" dirty="0"/>
              <a:t>(Obfuscated)</a:t>
            </a:r>
          </a:p>
        </p:txBody>
      </p:sp>
      <p:sp>
        <p:nvSpPr>
          <p:cNvPr id="40" name="TextBox 39"/>
          <p:cNvSpPr txBox="1"/>
          <p:nvPr/>
        </p:nvSpPr>
        <p:spPr>
          <a:xfrm>
            <a:off x="3855603" y="2287983"/>
            <a:ext cx="671979" cy="369332"/>
          </a:xfrm>
          <a:prstGeom prst="rect">
            <a:avLst/>
          </a:prstGeom>
          <a:noFill/>
        </p:spPr>
        <p:txBody>
          <a:bodyPr wrap="none" rtlCol="0">
            <a:spAutoFit/>
          </a:bodyPr>
          <a:lstStyle/>
          <a:p>
            <a:pPr algn="ctr"/>
            <a:r>
              <a:rPr lang="en-US" dirty="0"/>
              <a:t>Hello</a:t>
            </a:r>
          </a:p>
        </p:txBody>
      </p:sp>
      <p:sp>
        <p:nvSpPr>
          <p:cNvPr id="41" name="TextBox 40"/>
          <p:cNvSpPr txBox="1"/>
          <p:nvPr/>
        </p:nvSpPr>
        <p:spPr>
          <a:xfrm>
            <a:off x="7685302" y="2287983"/>
            <a:ext cx="671979" cy="369332"/>
          </a:xfrm>
          <a:prstGeom prst="rect">
            <a:avLst/>
          </a:prstGeom>
          <a:noFill/>
        </p:spPr>
        <p:txBody>
          <a:bodyPr wrap="none" rtlCol="0">
            <a:spAutoFit/>
          </a:bodyPr>
          <a:lstStyle/>
          <a:p>
            <a:pPr algn="ctr"/>
            <a:r>
              <a:rPr lang="en-US" dirty="0"/>
              <a:t>Hello</a:t>
            </a:r>
          </a:p>
        </p:txBody>
      </p:sp>
      <p:sp>
        <p:nvSpPr>
          <p:cNvPr id="42" name="Freeform 12"/>
          <p:cNvSpPr>
            <a:spLocks noEditPoints="1"/>
          </p:cNvSpPr>
          <p:nvPr/>
        </p:nvSpPr>
        <p:spPr bwMode="auto">
          <a:xfrm>
            <a:off x="1510845" y="3071614"/>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EditPoints="1"/>
          </p:cNvSpPr>
          <p:nvPr/>
        </p:nvSpPr>
        <p:spPr bwMode="auto">
          <a:xfrm>
            <a:off x="10368306" y="3071614"/>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45" name="Elbow Connector 44"/>
          <p:cNvCxnSpPr>
            <a:stCxn id="42" idx="20"/>
          </p:cNvCxnSpPr>
          <p:nvPr/>
        </p:nvCxnSpPr>
        <p:spPr>
          <a:xfrm flipV="1">
            <a:off x="1745481" y="2776993"/>
            <a:ext cx="820109" cy="5213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a:off x="9628867" y="2789693"/>
            <a:ext cx="785803" cy="5086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13620" y="3593717"/>
            <a:ext cx="931665" cy="369332"/>
          </a:xfrm>
          <a:prstGeom prst="rect">
            <a:avLst/>
          </a:prstGeom>
          <a:noFill/>
        </p:spPr>
        <p:txBody>
          <a:bodyPr wrap="none" rtlCol="0">
            <a:spAutoFit/>
          </a:bodyPr>
          <a:lstStyle/>
          <a:p>
            <a:r>
              <a:rPr lang="en-US" dirty="0"/>
              <a:t>B public</a:t>
            </a:r>
          </a:p>
        </p:txBody>
      </p:sp>
      <p:sp>
        <p:nvSpPr>
          <p:cNvPr id="52" name="TextBox 51"/>
          <p:cNvSpPr txBox="1"/>
          <p:nvPr/>
        </p:nvSpPr>
        <p:spPr>
          <a:xfrm>
            <a:off x="10008462" y="3593717"/>
            <a:ext cx="1016625" cy="369332"/>
          </a:xfrm>
          <a:prstGeom prst="rect">
            <a:avLst/>
          </a:prstGeom>
          <a:noFill/>
        </p:spPr>
        <p:txBody>
          <a:bodyPr wrap="none" rtlCol="0">
            <a:spAutoFit/>
          </a:bodyPr>
          <a:lstStyle/>
          <a:p>
            <a:r>
              <a:rPr lang="en-US" dirty="0"/>
              <a:t>B private</a:t>
            </a:r>
          </a:p>
        </p:txBody>
      </p:sp>
      <p:sp>
        <p:nvSpPr>
          <p:cNvPr id="53" name="TextBox 52"/>
          <p:cNvSpPr txBox="1"/>
          <p:nvPr/>
        </p:nvSpPr>
        <p:spPr>
          <a:xfrm>
            <a:off x="2009437" y="1710584"/>
            <a:ext cx="899733" cy="369332"/>
          </a:xfrm>
          <a:prstGeom prst="rect">
            <a:avLst/>
          </a:prstGeom>
          <a:noFill/>
        </p:spPr>
        <p:txBody>
          <a:bodyPr wrap="none" rtlCol="0">
            <a:spAutoFit/>
          </a:bodyPr>
          <a:lstStyle/>
          <a:p>
            <a:r>
              <a:rPr lang="en-US" dirty="0"/>
              <a:t>Encrypt</a:t>
            </a:r>
          </a:p>
        </p:txBody>
      </p:sp>
      <p:sp>
        <p:nvSpPr>
          <p:cNvPr id="54" name="TextBox 53"/>
          <p:cNvSpPr txBox="1"/>
          <p:nvPr/>
        </p:nvSpPr>
        <p:spPr>
          <a:xfrm>
            <a:off x="9331218" y="1702298"/>
            <a:ext cx="923779" cy="369332"/>
          </a:xfrm>
          <a:prstGeom prst="rect">
            <a:avLst/>
          </a:prstGeom>
          <a:noFill/>
        </p:spPr>
        <p:txBody>
          <a:bodyPr wrap="none" rtlCol="0">
            <a:spAutoFit/>
          </a:bodyPr>
          <a:lstStyle/>
          <a:p>
            <a:r>
              <a:rPr lang="en-US" dirty="0"/>
              <a:t>Decrypt</a:t>
            </a:r>
          </a:p>
        </p:txBody>
      </p:sp>
      <p:sp>
        <p:nvSpPr>
          <p:cNvPr id="44" name="Line 27"/>
          <p:cNvSpPr>
            <a:spLocks noChangeShapeType="1"/>
          </p:cNvSpPr>
          <p:nvPr/>
        </p:nvSpPr>
        <p:spPr bwMode="auto">
          <a:xfrm>
            <a:off x="3062904" y="2406590"/>
            <a:ext cx="357787"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3363005" y="2368242"/>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TextBox 46"/>
          <p:cNvSpPr txBox="1"/>
          <p:nvPr/>
        </p:nvSpPr>
        <p:spPr>
          <a:xfrm>
            <a:off x="867384" y="2704243"/>
            <a:ext cx="899733" cy="369332"/>
          </a:xfrm>
          <a:prstGeom prst="rect">
            <a:avLst/>
          </a:prstGeom>
          <a:noFill/>
        </p:spPr>
        <p:txBody>
          <a:bodyPr wrap="none" rtlCol="0">
            <a:spAutoFit/>
          </a:bodyPr>
          <a:lstStyle/>
          <a:p>
            <a:r>
              <a:rPr lang="en-US" dirty="0"/>
              <a:t>Encrypt</a:t>
            </a:r>
          </a:p>
        </p:txBody>
      </p:sp>
      <p:sp>
        <p:nvSpPr>
          <p:cNvPr id="49" name="Line 27"/>
          <p:cNvSpPr>
            <a:spLocks noChangeShapeType="1"/>
          </p:cNvSpPr>
          <p:nvPr/>
        </p:nvSpPr>
        <p:spPr bwMode="auto">
          <a:xfrm>
            <a:off x="1703202" y="2906579"/>
            <a:ext cx="357787"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27"/>
          <p:cNvSpPr>
            <a:spLocks noChangeShapeType="1"/>
          </p:cNvSpPr>
          <p:nvPr/>
        </p:nvSpPr>
        <p:spPr bwMode="auto">
          <a:xfrm>
            <a:off x="8796355" y="2400875"/>
            <a:ext cx="357787"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rot="10800000">
            <a:off x="8776155" y="2362140"/>
            <a:ext cx="76200" cy="88900"/>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Line 27"/>
          <p:cNvSpPr>
            <a:spLocks noChangeShapeType="1"/>
          </p:cNvSpPr>
          <p:nvPr/>
        </p:nvSpPr>
        <p:spPr bwMode="auto">
          <a:xfrm>
            <a:off x="10111483" y="2888909"/>
            <a:ext cx="357787"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TextBox 56"/>
          <p:cNvSpPr txBox="1"/>
          <p:nvPr/>
        </p:nvSpPr>
        <p:spPr>
          <a:xfrm>
            <a:off x="10462894" y="2682866"/>
            <a:ext cx="923779" cy="369332"/>
          </a:xfrm>
          <a:prstGeom prst="rect">
            <a:avLst/>
          </a:prstGeom>
          <a:noFill/>
        </p:spPr>
        <p:txBody>
          <a:bodyPr wrap="none" rtlCol="0">
            <a:spAutoFit/>
          </a:bodyPr>
          <a:lstStyle/>
          <a:p>
            <a:r>
              <a:rPr lang="en-US" dirty="0"/>
              <a:t>Decrypt</a:t>
            </a:r>
          </a:p>
        </p:txBody>
      </p:sp>
    </p:spTree>
    <p:extLst>
      <p:ext uri="{BB962C8B-B14F-4D97-AF65-F5344CB8AC3E}">
        <p14:creationId xmlns:p14="http://schemas.microsoft.com/office/powerpoint/2010/main" val="30421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33600" y="1466850"/>
            <a:ext cx="10058400" cy="5029200"/>
          </a:xfrm>
        </p:spPr>
        <p:txBody>
          <a:bodyPr/>
          <a:lstStyle/>
          <a:p>
            <a:r>
              <a:rPr lang="en-US" dirty="0"/>
              <a:t>What data needs to be encrypted to stay secure?</a:t>
            </a:r>
          </a:p>
          <a:p>
            <a:endParaRPr lang="en-US" dirty="0"/>
          </a:p>
        </p:txBody>
      </p:sp>
      <p:sp>
        <p:nvSpPr>
          <p:cNvPr id="2" name="Title 1"/>
          <p:cNvSpPr>
            <a:spLocks noGrp="1"/>
          </p:cNvSpPr>
          <p:nvPr>
            <p:ph type="title" idx="4294967295"/>
          </p:nvPr>
        </p:nvSpPr>
        <p:spPr>
          <a:xfrm>
            <a:off x="2133600" y="287338"/>
            <a:ext cx="10058400" cy="1084262"/>
          </a:xfrm>
        </p:spPr>
        <p:txBody>
          <a:bodyPr/>
          <a:lstStyle/>
          <a:p>
            <a:r>
              <a:rPr lang="en-US" dirty="0"/>
              <a:t>Discussion</a:t>
            </a:r>
          </a:p>
        </p:txBody>
      </p:sp>
    </p:spTree>
    <p:extLst>
      <p:ext uri="{BB962C8B-B14F-4D97-AF65-F5344CB8AC3E}">
        <p14:creationId xmlns:p14="http://schemas.microsoft.com/office/powerpoint/2010/main" val="2517947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63713" y="374650"/>
            <a:ext cx="10515600" cy="1325563"/>
          </a:xfrm>
        </p:spPr>
        <p:txBody>
          <a:bodyPr/>
          <a:lstStyle/>
          <a:p>
            <a:r>
              <a:rPr lang="en-US" dirty="0"/>
              <a:t>Practical uses</a:t>
            </a:r>
          </a:p>
        </p:txBody>
      </p:sp>
      <p:grpSp>
        <p:nvGrpSpPr>
          <p:cNvPr id="7" name="Group 4"/>
          <p:cNvGrpSpPr>
            <a:grpSpLocks noChangeAspect="1"/>
          </p:cNvGrpSpPr>
          <p:nvPr/>
        </p:nvGrpSpPr>
        <p:grpSpPr bwMode="auto">
          <a:xfrm>
            <a:off x="1646238" y="1846263"/>
            <a:ext cx="9350375" cy="4295775"/>
            <a:chOff x="1037" y="1163"/>
            <a:chExt cx="5890" cy="2706"/>
          </a:xfrm>
        </p:grpSpPr>
        <p:sp>
          <p:nvSpPr>
            <p:cNvPr id="8" name="AutoShape 3"/>
            <p:cNvSpPr>
              <a:spLocks noChangeAspect="1" noChangeArrowheads="1" noTextEdit="1"/>
            </p:cNvSpPr>
            <p:nvPr/>
          </p:nvSpPr>
          <p:spPr bwMode="auto">
            <a:xfrm>
              <a:off x="1037" y="1163"/>
              <a:ext cx="5890" cy="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2785" y="1765"/>
              <a:ext cx="486" cy="166"/>
            </a:xfrm>
            <a:custGeom>
              <a:avLst/>
              <a:gdLst>
                <a:gd name="T0" fmla="*/ 8 w 486"/>
                <a:gd name="T1" fmla="*/ 116 h 166"/>
                <a:gd name="T2" fmla="*/ 8 w 486"/>
                <a:gd name="T3" fmla="*/ 116 h 166"/>
                <a:gd name="T4" fmla="*/ 30 w 486"/>
                <a:gd name="T5" fmla="*/ 128 h 166"/>
                <a:gd name="T6" fmla="*/ 62 w 486"/>
                <a:gd name="T7" fmla="*/ 140 h 166"/>
                <a:gd name="T8" fmla="*/ 62 w 486"/>
                <a:gd name="T9" fmla="*/ 140 h 166"/>
                <a:gd name="T10" fmla="*/ 98 w 486"/>
                <a:gd name="T11" fmla="*/ 150 h 166"/>
                <a:gd name="T12" fmla="*/ 142 w 486"/>
                <a:gd name="T13" fmla="*/ 158 h 166"/>
                <a:gd name="T14" fmla="*/ 190 w 486"/>
                <a:gd name="T15" fmla="*/ 164 h 166"/>
                <a:gd name="T16" fmla="*/ 242 w 486"/>
                <a:gd name="T17" fmla="*/ 166 h 166"/>
                <a:gd name="T18" fmla="*/ 242 w 486"/>
                <a:gd name="T19" fmla="*/ 166 h 166"/>
                <a:gd name="T20" fmla="*/ 276 w 486"/>
                <a:gd name="T21" fmla="*/ 166 h 166"/>
                <a:gd name="T22" fmla="*/ 310 w 486"/>
                <a:gd name="T23" fmla="*/ 162 h 166"/>
                <a:gd name="T24" fmla="*/ 342 w 486"/>
                <a:gd name="T25" fmla="*/ 160 h 166"/>
                <a:gd name="T26" fmla="*/ 370 w 486"/>
                <a:gd name="T27" fmla="*/ 154 h 166"/>
                <a:gd name="T28" fmla="*/ 398 w 486"/>
                <a:gd name="T29" fmla="*/ 148 h 166"/>
                <a:gd name="T30" fmla="*/ 422 w 486"/>
                <a:gd name="T31" fmla="*/ 140 h 166"/>
                <a:gd name="T32" fmla="*/ 444 w 486"/>
                <a:gd name="T33" fmla="*/ 134 h 166"/>
                <a:gd name="T34" fmla="*/ 462 w 486"/>
                <a:gd name="T35" fmla="*/ 126 h 166"/>
                <a:gd name="T36" fmla="*/ 462 w 486"/>
                <a:gd name="T37" fmla="*/ 126 h 166"/>
                <a:gd name="T38" fmla="*/ 476 w 486"/>
                <a:gd name="T39" fmla="*/ 118 h 166"/>
                <a:gd name="T40" fmla="*/ 486 w 486"/>
                <a:gd name="T41" fmla="*/ 110 h 166"/>
                <a:gd name="T42" fmla="*/ 486 w 486"/>
                <a:gd name="T43" fmla="*/ 0 h 166"/>
                <a:gd name="T44" fmla="*/ 486 w 486"/>
                <a:gd name="T45" fmla="*/ 0 h 166"/>
                <a:gd name="T46" fmla="*/ 462 w 486"/>
                <a:gd name="T47" fmla="*/ 14 h 166"/>
                <a:gd name="T48" fmla="*/ 430 w 486"/>
                <a:gd name="T49" fmla="*/ 26 h 166"/>
                <a:gd name="T50" fmla="*/ 430 w 486"/>
                <a:gd name="T51" fmla="*/ 26 h 166"/>
                <a:gd name="T52" fmla="*/ 392 w 486"/>
                <a:gd name="T53" fmla="*/ 36 h 166"/>
                <a:gd name="T54" fmla="*/ 346 w 486"/>
                <a:gd name="T55" fmla="*/ 46 h 166"/>
                <a:gd name="T56" fmla="*/ 296 w 486"/>
                <a:gd name="T57" fmla="*/ 50 h 166"/>
                <a:gd name="T58" fmla="*/ 242 w 486"/>
                <a:gd name="T59" fmla="*/ 52 h 166"/>
                <a:gd name="T60" fmla="*/ 242 w 486"/>
                <a:gd name="T61" fmla="*/ 52 h 166"/>
                <a:gd name="T62" fmla="*/ 208 w 486"/>
                <a:gd name="T63" fmla="*/ 52 h 166"/>
                <a:gd name="T64" fmla="*/ 174 w 486"/>
                <a:gd name="T65" fmla="*/ 50 h 166"/>
                <a:gd name="T66" fmla="*/ 140 w 486"/>
                <a:gd name="T67" fmla="*/ 46 h 166"/>
                <a:gd name="T68" fmla="*/ 110 w 486"/>
                <a:gd name="T69" fmla="*/ 40 h 166"/>
                <a:gd name="T70" fmla="*/ 82 w 486"/>
                <a:gd name="T71" fmla="*/ 34 h 166"/>
                <a:gd name="T72" fmla="*/ 56 w 486"/>
                <a:gd name="T73" fmla="*/ 26 h 166"/>
                <a:gd name="T74" fmla="*/ 34 w 486"/>
                <a:gd name="T75" fmla="*/ 18 h 166"/>
                <a:gd name="T76" fmla="*/ 14 w 486"/>
                <a:gd name="T77" fmla="*/ 10 h 166"/>
                <a:gd name="T78" fmla="*/ 14 w 486"/>
                <a:gd name="T79" fmla="*/ 10 h 166"/>
                <a:gd name="T80" fmla="*/ 0 w 486"/>
                <a:gd name="T81" fmla="*/ 0 h 166"/>
                <a:gd name="T82" fmla="*/ 0 w 486"/>
                <a:gd name="T83" fmla="*/ 110 h 166"/>
                <a:gd name="T84" fmla="*/ 0 w 486"/>
                <a:gd name="T85" fmla="*/ 110 h 166"/>
                <a:gd name="T86" fmla="*/ 8 w 486"/>
                <a:gd name="T87" fmla="*/ 116 h 166"/>
                <a:gd name="T88" fmla="*/ 8 w 486"/>
                <a:gd name="T89" fmla="*/ 11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6" h="166">
                  <a:moveTo>
                    <a:pt x="8" y="116"/>
                  </a:moveTo>
                  <a:lnTo>
                    <a:pt x="8" y="116"/>
                  </a:lnTo>
                  <a:lnTo>
                    <a:pt x="30" y="128"/>
                  </a:lnTo>
                  <a:lnTo>
                    <a:pt x="62" y="140"/>
                  </a:lnTo>
                  <a:lnTo>
                    <a:pt x="62" y="140"/>
                  </a:lnTo>
                  <a:lnTo>
                    <a:pt x="98" y="150"/>
                  </a:lnTo>
                  <a:lnTo>
                    <a:pt x="142" y="158"/>
                  </a:lnTo>
                  <a:lnTo>
                    <a:pt x="190" y="164"/>
                  </a:lnTo>
                  <a:lnTo>
                    <a:pt x="242" y="166"/>
                  </a:lnTo>
                  <a:lnTo>
                    <a:pt x="242" y="166"/>
                  </a:lnTo>
                  <a:lnTo>
                    <a:pt x="276" y="166"/>
                  </a:lnTo>
                  <a:lnTo>
                    <a:pt x="310" y="162"/>
                  </a:lnTo>
                  <a:lnTo>
                    <a:pt x="342" y="160"/>
                  </a:lnTo>
                  <a:lnTo>
                    <a:pt x="370" y="154"/>
                  </a:lnTo>
                  <a:lnTo>
                    <a:pt x="398" y="148"/>
                  </a:lnTo>
                  <a:lnTo>
                    <a:pt x="422" y="140"/>
                  </a:lnTo>
                  <a:lnTo>
                    <a:pt x="444" y="134"/>
                  </a:lnTo>
                  <a:lnTo>
                    <a:pt x="462" y="126"/>
                  </a:lnTo>
                  <a:lnTo>
                    <a:pt x="462" y="126"/>
                  </a:lnTo>
                  <a:lnTo>
                    <a:pt x="476" y="118"/>
                  </a:lnTo>
                  <a:lnTo>
                    <a:pt x="486" y="110"/>
                  </a:lnTo>
                  <a:lnTo>
                    <a:pt x="486" y="0"/>
                  </a:lnTo>
                  <a:lnTo>
                    <a:pt x="486" y="0"/>
                  </a:lnTo>
                  <a:lnTo>
                    <a:pt x="462" y="14"/>
                  </a:lnTo>
                  <a:lnTo>
                    <a:pt x="430" y="26"/>
                  </a:lnTo>
                  <a:lnTo>
                    <a:pt x="430" y="26"/>
                  </a:lnTo>
                  <a:lnTo>
                    <a:pt x="392" y="36"/>
                  </a:lnTo>
                  <a:lnTo>
                    <a:pt x="346" y="46"/>
                  </a:lnTo>
                  <a:lnTo>
                    <a:pt x="296" y="50"/>
                  </a:lnTo>
                  <a:lnTo>
                    <a:pt x="242" y="52"/>
                  </a:lnTo>
                  <a:lnTo>
                    <a:pt x="242" y="52"/>
                  </a:lnTo>
                  <a:lnTo>
                    <a:pt x="208" y="52"/>
                  </a:lnTo>
                  <a:lnTo>
                    <a:pt x="174" y="50"/>
                  </a:lnTo>
                  <a:lnTo>
                    <a:pt x="140" y="46"/>
                  </a:lnTo>
                  <a:lnTo>
                    <a:pt x="110" y="40"/>
                  </a:lnTo>
                  <a:lnTo>
                    <a:pt x="82" y="34"/>
                  </a:lnTo>
                  <a:lnTo>
                    <a:pt x="56" y="26"/>
                  </a:lnTo>
                  <a:lnTo>
                    <a:pt x="34" y="18"/>
                  </a:lnTo>
                  <a:lnTo>
                    <a:pt x="14" y="10"/>
                  </a:lnTo>
                  <a:lnTo>
                    <a:pt x="14" y="10"/>
                  </a:lnTo>
                  <a:lnTo>
                    <a:pt x="0" y="0"/>
                  </a:lnTo>
                  <a:lnTo>
                    <a:pt x="0" y="110"/>
                  </a:lnTo>
                  <a:lnTo>
                    <a:pt x="0" y="110"/>
                  </a:lnTo>
                  <a:lnTo>
                    <a:pt x="8" y="116"/>
                  </a:lnTo>
                  <a:lnTo>
                    <a:pt x="8" y="11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2785" y="1915"/>
              <a:ext cx="486" cy="166"/>
            </a:xfrm>
            <a:custGeom>
              <a:avLst/>
              <a:gdLst>
                <a:gd name="T0" fmla="*/ 8 w 486"/>
                <a:gd name="T1" fmla="*/ 116 h 166"/>
                <a:gd name="T2" fmla="*/ 8 w 486"/>
                <a:gd name="T3" fmla="*/ 116 h 166"/>
                <a:gd name="T4" fmla="*/ 30 w 486"/>
                <a:gd name="T5" fmla="*/ 128 h 166"/>
                <a:gd name="T6" fmla="*/ 62 w 486"/>
                <a:gd name="T7" fmla="*/ 140 h 166"/>
                <a:gd name="T8" fmla="*/ 62 w 486"/>
                <a:gd name="T9" fmla="*/ 140 h 166"/>
                <a:gd name="T10" fmla="*/ 98 w 486"/>
                <a:gd name="T11" fmla="*/ 150 h 166"/>
                <a:gd name="T12" fmla="*/ 142 w 486"/>
                <a:gd name="T13" fmla="*/ 158 h 166"/>
                <a:gd name="T14" fmla="*/ 190 w 486"/>
                <a:gd name="T15" fmla="*/ 164 h 166"/>
                <a:gd name="T16" fmla="*/ 242 w 486"/>
                <a:gd name="T17" fmla="*/ 166 h 166"/>
                <a:gd name="T18" fmla="*/ 242 w 486"/>
                <a:gd name="T19" fmla="*/ 166 h 166"/>
                <a:gd name="T20" fmla="*/ 276 w 486"/>
                <a:gd name="T21" fmla="*/ 164 h 166"/>
                <a:gd name="T22" fmla="*/ 310 w 486"/>
                <a:gd name="T23" fmla="*/ 162 h 166"/>
                <a:gd name="T24" fmla="*/ 342 w 486"/>
                <a:gd name="T25" fmla="*/ 158 h 166"/>
                <a:gd name="T26" fmla="*/ 370 w 486"/>
                <a:gd name="T27" fmla="*/ 154 h 166"/>
                <a:gd name="T28" fmla="*/ 398 w 486"/>
                <a:gd name="T29" fmla="*/ 148 h 166"/>
                <a:gd name="T30" fmla="*/ 422 w 486"/>
                <a:gd name="T31" fmla="*/ 140 h 166"/>
                <a:gd name="T32" fmla="*/ 444 w 486"/>
                <a:gd name="T33" fmla="*/ 132 h 166"/>
                <a:gd name="T34" fmla="*/ 462 w 486"/>
                <a:gd name="T35" fmla="*/ 124 h 166"/>
                <a:gd name="T36" fmla="*/ 462 w 486"/>
                <a:gd name="T37" fmla="*/ 124 h 166"/>
                <a:gd name="T38" fmla="*/ 476 w 486"/>
                <a:gd name="T39" fmla="*/ 116 h 166"/>
                <a:gd name="T40" fmla="*/ 486 w 486"/>
                <a:gd name="T41" fmla="*/ 108 h 166"/>
                <a:gd name="T42" fmla="*/ 486 w 486"/>
                <a:gd name="T43" fmla="*/ 0 h 166"/>
                <a:gd name="T44" fmla="*/ 486 w 486"/>
                <a:gd name="T45" fmla="*/ 0 h 166"/>
                <a:gd name="T46" fmla="*/ 462 w 486"/>
                <a:gd name="T47" fmla="*/ 14 h 166"/>
                <a:gd name="T48" fmla="*/ 430 w 486"/>
                <a:gd name="T49" fmla="*/ 26 h 166"/>
                <a:gd name="T50" fmla="*/ 430 w 486"/>
                <a:gd name="T51" fmla="*/ 26 h 166"/>
                <a:gd name="T52" fmla="*/ 392 w 486"/>
                <a:gd name="T53" fmla="*/ 36 h 166"/>
                <a:gd name="T54" fmla="*/ 346 w 486"/>
                <a:gd name="T55" fmla="*/ 44 h 166"/>
                <a:gd name="T56" fmla="*/ 296 w 486"/>
                <a:gd name="T57" fmla="*/ 50 h 166"/>
                <a:gd name="T58" fmla="*/ 242 w 486"/>
                <a:gd name="T59" fmla="*/ 52 h 166"/>
                <a:gd name="T60" fmla="*/ 242 w 486"/>
                <a:gd name="T61" fmla="*/ 52 h 166"/>
                <a:gd name="T62" fmla="*/ 208 w 486"/>
                <a:gd name="T63" fmla="*/ 52 h 166"/>
                <a:gd name="T64" fmla="*/ 174 w 486"/>
                <a:gd name="T65" fmla="*/ 48 h 166"/>
                <a:gd name="T66" fmla="*/ 140 w 486"/>
                <a:gd name="T67" fmla="*/ 44 h 166"/>
                <a:gd name="T68" fmla="*/ 110 w 486"/>
                <a:gd name="T69" fmla="*/ 40 h 166"/>
                <a:gd name="T70" fmla="*/ 82 w 486"/>
                <a:gd name="T71" fmla="*/ 34 h 166"/>
                <a:gd name="T72" fmla="*/ 56 w 486"/>
                <a:gd name="T73" fmla="*/ 26 h 166"/>
                <a:gd name="T74" fmla="*/ 34 w 486"/>
                <a:gd name="T75" fmla="*/ 18 h 166"/>
                <a:gd name="T76" fmla="*/ 14 w 486"/>
                <a:gd name="T77" fmla="*/ 8 h 166"/>
                <a:gd name="T78" fmla="*/ 14 w 486"/>
                <a:gd name="T79" fmla="*/ 8 h 166"/>
                <a:gd name="T80" fmla="*/ 0 w 486"/>
                <a:gd name="T81" fmla="*/ 0 h 166"/>
                <a:gd name="T82" fmla="*/ 0 w 486"/>
                <a:gd name="T83" fmla="*/ 108 h 166"/>
                <a:gd name="T84" fmla="*/ 0 w 486"/>
                <a:gd name="T85" fmla="*/ 108 h 166"/>
                <a:gd name="T86" fmla="*/ 8 w 486"/>
                <a:gd name="T87" fmla="*/ 116 h 166"/>
                <a:gd name="T88" fmla="*/ 8 w 486"/>
                <a:gd name="T89" fmla="*/ 11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6" h="166">
                  <a:moveTo>
                    <a:pt x="8" y="116"/>
                  </a:moveTo>
                  <a:lnTo>
                    <a:pt x="8" y="116"/>
                  </a:lnTo>
                  <a:lnTo>
                    <a:pt x="30" y="128"/>
                  </a:lnTo>
                  <a:lnTo>
                    <a:pt x="62" y="140"/>
                  </a:lnTo>
                  <a:lnTo>
                    <a:pt x="62" y="140"/>
                  </a:lnTo>
                  <a:lnTo>
                    <a:pt x="98" y="150"/>
                  </a:lnTo>
                  <a:lnTo>
                    <a:pt x="142" y="158"/>
                  </a:lnTo>
                  <a:lnTo>
                    <a:pt x="190" y="164"/>
                  </a:lnTo>
                  <a:lnTo>
                    <a:pt x="242" y="166"/>
                  </a:lnTo>
                  <a:lnTo>
                    <a:pt x="242" y="166"/>
                  </a:lnTo>
                  <a:lnTo>
                    <a:pt x="276" y="164"/>
                  </a:lnTo>
                  <a:lnTo>
                    <a:pt x="310" y="162"/>
                  </a:lnTo>
                  <a:lnTo>
                    <a:pt x="342" y="158"/>
                  </a:lnTo>
                  <a:lnTo>
                    <a:pt x="370" y="154"/>
                  </a:lnTo>
                  <a:lnTo>
                    <a:pt x="398" y="148"/>
                  </a:lnTo>
                  <a:lnTo>
                    <a:pt x="422" y="140"/>
                  </a:lnTo>
                  <a:lnTo>
                    <a:pt x="444" y="132"/>
                  </a:lnTo>
                  <a:lnTo>
                    <a:pt x="462" y="124"/>
                  </a:lnTo>
                  <a:lnTo>
                    <a:pt x="462" y="124"/>
                  </a:lnTo>
                  <a:lnTo>
                    <a:pt x="476" y="116"/>
                  </a:lnTo>
                  <a:lnTo>
                    <a:pt x="486" y="108"/>
                  </a:lnTo>
                  <a:lnTo>
                    <a:pt x="486" y="0"/>
                  </a:lnTo>
                  <a:lnTo>
                    <a:pt x="486" y="0"/>
                  </a:lnTo>
                  <a:lnTo>
                    <a:pt x="462" y="14"/>
                  </a:lnTo>
                  <a:lnTo>
                    <a:pt x="430" y="26"/>
                  </a:lnTo>
                  <a:lnTo>
                    <a:pt x="430" y="26"/>
                  </a:lnTo>
                  <a:lnTo>
                    <a:pt x="392" y="36"/>
                  </a:lnTo>
                  <a:lnTo>
                    <a:pt x="346" y="44"/>
                  </a:lnTo>
                  <a:lnTo>
                    <a:pt x="296" y="50"/>
                  </a:lnTo>
                  <a:lnTo>
                    <a:pt x="242" y="52"/>
                  </a:lnTo>
                  <a:lnTo>
                    <a:pt x="242" y="52"/>
                  </a:lnTo>
                  <a:lnTo>
                    <a:pt x="208" y="52"/>
                  </a:lnTo>
                  <a:lnTo>
                    <a:pt x="174" y="48"/>
                  </a:lnTo>
                  <a:lnTo>
                    <a:pt x="140" y="44"/>
                  </a:lnTo>
                  <a:lnTo>
                    <a:pt x="110" y="40"/>
                  </a:lnTo>
                  <a:lnTo>
                    <a:pt x="82" y="34"/>
                  </a:lnTo>
                  <a:lnTo>
                    <a:pt x="56" y="26"/>
                  </a:lnTo>
                  <a:lnTo>
                    <a:pt x="34" y="18"/>
                  </a:lnTo>
                  <a:lnTo>
                    <a:pt x="14" y="8"/>
                  </a:lnTo>
                  <a:lnTo>
                    <a:pt x="14" y="8"/>
                  </a:lnTo>
                  <a:lnTo>
                    <a:pt x="0" y="0"/>
                  </a:lnTo>
                  <a:lnTo>
                    <a:pt x="0" y="108"/>
                  </a:lnTo>
                  <a:lnTo>
                    <a:pt x="0" y="108"/>
                  </a:lnTo>
                  <a:lnTo>
                    <a:pt x="8" y="116"/>
                  </a:lnTo>
                  <a:lnTo>
                    <a:pt x="8" y="11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785" y="1553"/>
              <a:ext cx="486" cy="232"/>
            </a:xfrm>
            <a:custGeom>
              <a:avLst/>
              <a:gdLst>
                <a:gd name="T0" fmla="*/ 8 w 486"/>
                <a:gd name="T1" fmla="*/ 180 h 232"/>
                <a:gd name="T2" fmla="*/ 8 w 486"/>
                <a:gd name="T3" fmla="*/ 180 h 232"/>
                <a:gd name="T4" fmla="*/ 30 w 486"/>
                <a:gd name="T5" fmla="*/ 194 h 232"/>
                <a:gd name="T6" fmla="*/ 62 w 486"/>
                <a:gd name="T7" fmla="*/ 206 h 232"/>
                <a:gd name="T8" fmla="*/ 62 w 486"/>
                <a:gd name="T9" fmla="*/ 206 h 232"/>
                <a:gd name="T10" fmla="*/ 98 w 486"/>
                <a:gd name="T11" fmla="*/ 216 h 232"/>
                <a:gd name="T12" fmla="*/ 142 w 486"/>
                <a:gd name="T13" fmla="*/ 224 h 232"/>
                <a:gd name="T14" fmla="*/ 190 w 486"/>
                <a:gd name="T15" fmla="*/ 230 h 232"/>
                <a:gd name="T16" fmla="*/ 242 w 486"/>
                <a:gd name="T17" fmla="*/ 232 h 232"/>
                <a:gd name="T18" fmla="*/ 242 w 486"/>
                <a:gd name="T19" fmla="*/ 232 h 232"/>
                <a:gd name="T20" fmla="*/ 276 w 486"/>
                <a:gd name="T21" fmla="*/ 230 h 232"/>
                <a:gd name="T22" fmla="*/ 310 w 486"/>
                <a:gd name="T23" fmla="*/ 228 h 232"/>
                <a:gd name="T24" fmla="*/ 342 w 486"/>
                <a:gd name="T25" fmla="*/ 224 h 232"/>
                <a:gd name="T26" fmla="*/ 370 w 486"/>
                <a:gd name="T27" fmla="*/ 220 h 232"/>
                <a:gd name="T28" fmla="*/ 398 w 486"/>
                <a:gd name="T29" fmla="*/ 214 h 232"/>
                <a:gd name="T30" fmla="*/ 422 w 486"/>
                <a:gd name="T31" fmla="*/ 206 h 232"/>
                <a:gd name="T32" fmla="*/ 444 w 486"/>
                <a:gd name="T33" fmla="*/ 198 h 232"/>
                <a:gd name="T34" fmla="*/ 462 w 486"/>
                <a:gd name="T35" fmla="*/ 190 h 232"/>
                <a:gd name="T36" fmla="*/ 462 w 486"/>
                <a:gd name="T37" fmla="*/ 190 h 232"/>
                <a:gd name="T38" fmla="*/ 476 w 486"/>
                <a:gd name="T39" fmla="*/ 182 h 232"/>
                <a:gd name="T40" fmla="*/ 486 w 486"/>
                <a:gd name="T41" fmla="*/ 174 h 232"/>
                <a:gd name="T42" fmla="*/ 486 w 486"/>
                <a:gd name="T43" fmla="*/ 50 h 232"/>
                <a:gd name="T44" fmla="*/ 486 w 486"/>
                <a:gd name="T45" fmla="*/ 50 h 232"/>
                <a:gd name="T46" fmla="*/ 486 w 486"/>
                <a:gd name="T47" fmla="*/ 50 h 232"/>
                <a:gd name="T48" fmla="*/ 486 w 486"/>
                <a:gd name="T49" fmla="*/ 50 h 232"/>
                <a:gd name="T50" fmla="*/ 486 w 486"/>
                <a:gd name="T51" fmla="*/ 50 h 232"/>
                <a:gd name="T52" fmla="*/ 486 w 486"/>
                <a:gd name="T53" fmla="*/ 48 h 232"/>
                <a:gd name="T54" fmla="*/ 486 w 486"/>
                <a:gd name="T55" fmla="*/ 48 h 232"/>
                <a:gd name="T56" fmla="*/ 486 w 486"/>
                <a:gd name="T57" fmla="*/ 50 h 232"/>
                <a:gd name="T58" fmla="*/ 486 w 486"/>
                <a:gd name="T59" fmla="*/ 50 h 232"/>
                <a:gd name="T60" fmla="*/ 484 w 486"/>
                <a:gd name="T61" fmla="*/ 44 h 232"/>
                <a:gd name="T62" fmla="*/ 480 w 486"/>
                <a:gd name="T63" fmla="*/ 38 h 232"/>
                <a:gd name="T64" fmla="*/ 480 w 486"/>
                <a:gd name="T65" fmla="*/ 38 h 232"/>
                <a:gd name="T66" fmla="*/ 474 w 486"/>
                <a:gd name="T67" fmla="*/ 32 h 232"/>
                <a:gd name="T68" fmla="*/ 466 w 486"/>
                <a:gd name="T69" fmla="*/ 28 h 232"/>
                <a:gd name="T70" fmla="*/ 446 w 486"/>
                <a:gd name="T71" fmla="*/ 20 h 232"/>
                <a:gd name="T72" fmla="*/ 446 w 486"/>
                <a:gd name="T73" fmla="*/ 20 h 232"/>
                <a:gd name="T74" fmla="*/ 408 w 486"/>
                <a:gd name="T75" fmla="*/ 12 h 232"/>
                <a:gd name="T76" fmla="*/ 360 w 486"/>
                <a:gd name="T77" fmla="*/ 6 h 232"/>
                <a:gd name="T78" fmla="*/ 304 w 486"/>
                <a:gd name="T79" fmla="*/ 2 h 232"/>
                <a:gd name="T80" fmla="*/ 242 w 486"/>
                <a:gd name="T81" fmla="*/ 0 h 232"/>
                <a:gd name="T82" fmla="*/ 242 w 486"/>
                <a:gd name="T83" fmla="*/ 0 h 232"/>
                <a:gd name="T84" fmla="*/ 194 w 486"/>
                <a:gd name="T85" fmla="*/ 2 h 232"/>
                <a:gd name="T86" fmla="*/ 150 w 486"/>
                <a:gd name="T87" fmla="*/ 4 h 232"/>
                <a:gd name="T88" fmla="*/ 110 w 486"/>
                <a:gd name="T89" fmla="*/ 8 h 232"/>
                <a:gd name="T90" fmla="*/ 74 w 486"/>
                <a:gd name="T91" fmla="*/ 12 h 232"/>
                <a:gd name="T92" fmla="*/ 74 w 486"/>
                <a:gd name="T93" fmla="*/ 12 h 232"/>
                <a:gd name="T94" fmla="*/ 44 w 486"/>
                <a:gd name="T95" fmla="*/ 20 h 232"/>
                <a:gd name="T96" fmla="*/ 22 w 486"/>
                <a:gd name="T97" fmla="*/ 28 h 232"/>
                <a:gd name="T98" fmla="*/ 22 w 486"/>
                <a:gd name="T99" fmla="*/ 28 h 232"/>
                <a:gd name="T100" fmla="*/ 12 w 486"/>
                <a:gd name="T101" fmla="*/ 32 h 232"/>
                <a:gd name="T102" fmla="*/ 6 w 486"/>
                <a:gd name="T103" fmla="*/ 38 h 232"/>
                <a:gd name="T104" fmla="*/ 6 w 486"/>
                <a:gd name="T105" fmla="*/ 38 h 232"/>
                <a:gd name="T106" fmla="*/ 2 w 486"/>
                <a:gd name="T107" fmla="*/ 42 h 232"/>
                <a:gd name="T108" fmla="*/ 0 w 486"/>
                <a:gd name="T109" fmla="*/ 48 h 232"/>
                <a:gd name="T110" fmla="*/ 0 w 486"/>
                <a:gd name="T111" fmla="*/ 48 h 232"/>
                <a:gd name="T112" fmla="*/ 0 w 486"/>
                <a:gd name="T113" fmla="*/ 48 h 232"/>
                <a:gd name="T114" fmla="*/ 0 w 486"/>
                <a:gd name="T115" fmla="*/ 174 h 232"/>
                <a:gd name="T116" fmla="*/ 0 w 486"/>
                <a:gd name="T117" fmla="*/ 174 h 232"/>
                <a:gd name="T118" fmla="*/ 8 w 486"/>
                <a:gd name="T119" fmla="*/ 180 h 232"/>
                <a:gd name="T120" fmla="*/ 8 w 486"/>
                <a:gd name="T121"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232">
                  <a:moveTo>
                    <a:pt x="8" y="180"/>
                  </a:moveTo>
                  <a:lnTo>
                    <a:pt x="8" y="180"/>
                  </a:lnTo>
                  <a:lnTo>
                    <a:pt x="30" y="194"/>
                  </a:lnTo>
                  <a:lnTo>
                    <a:pt x="62" y="206"/>
                  </a:lnTo>
                  <a:lnTo>
                    <a:pt x="62" y="206"/>
                  </a:lnTo>
                  <a:lnTo>
                    <a:pt x="98" y="216"/>
                  </a:lnTo>
                  <a:lnTo>
                    <a:pt x="142" y="224"/>
                  </a:lnTo>
                  <a:lnTo>
                    <a:pt x="190" y="230"/>
                  </a:lnTo>
                  <a:lnTo>
                    <a:pt x="242" y="232"/>
                  </a:lnTo>
                  <a:lnTo>
                    <a:pt x="242" y="232"/>
                  </a:lnTo>
                  <a:lnTo>
                    <a:pt x="276" y="230"/>
                  </a:lnTo>
                  <a:lnTo>
                    <a:pt x="310" y="228"/>
                  </a:lnTo>
                  <a:lnTo>
                    <a:pt x="342" y="224"/>
                  </a:lnTo>
                  <a:lnTo>
                    <a:pt x="370" y="220"/>
                  </a:lnTo>
                  <a:lnTo>
                    <a:pt x="398" y="214"/>
                  </a:lnTo>
                  <a:lnTo>
                    <a:pt x="422" y="206"/>
                  </a:lnTo>
                  <a:lnTo>
                    <a:pt x="444" y="198"/>
                  </a:lnTo>
                  <a:lnTo>
                    <a:pt x="462" y="190"/>
                  </a:lnTo>
                  <a:lnTo>
                    <a:pt x="462" y="190"/>
                  </a:lnTo>
                  <a:lnTo>
                    <a:pt x="476" y="182"/>
                  </a:lnTo>
                  <a:lnTo>
                    <a:pt x="486" y="174"/>
                  </a:lnTo>
                  <a:lnTo>
                    <a:pt x="486" y="50"/>
                  </a:lnTo>
                  <a:lnTo>
                    <a:pt x="486" y="50"/>
                  </a:lnTo>
                  <a:lnTo>
                    <a:pt x="486" y="50"/>
                  </a:lnTo>
                  <a:lnTo>
                    <a:pt x="486" y="50"/>
                  </a:lnTo>
                  <a:lnTo>
                    <a:pt x="486" y="50"/>
                  </a:lnTo>
                  <a:lnTo>
                    <a:pt x="486" y="48"/>
                  </a:lnTo>
                  <a:lnTo>
                    <a:pt x="486" y="48"/>
                  </a:lnTo>
                  <a:lnTo>
                    <a:pt x="486" y="50"/>
                  </a:lnTo>
                  <a:lnTo>
                    <a:pt x="486" y="50"/>
                  </a:lnTo>
                  <a:lnTo>
                    <a:pt x="484" y="44"/>
                  </a:lnTo>
                  <a:lnTo>
                    <a:pt x="480" y="38"/>
                  </a:lnTo>
                  <a:lnTo>
                    <a:pt x="480" y="38"/>
                  </a:lnTo>
                  <a:lnTo>
                    <a:pt x="474" y="32"/>
                  </a:lnTo>
                  <a:lnTo>
                    <a:pt x="466" y="28"/>
                  </a:lnTo>
                  <a:lnTo>
                    <a:pt x="446" y="20"/>
                  </a:lnTo>
                  <a:lnTo>
                    <a:pt x="446" y="20"/>
                  </a:lnTo>
                  <a:lnTo>
                    <a:pt x="408" y="12"/>
                  </a:lnTo>
                  <a:lnTo>
                    <a:pt x="360" y="6"/>
                  </a:lnTo>
                  <a:lnTo>
                    <a:pt x="304" y="2"/>
                  </a:lnTo>
                  <a:lnTo>
                    <a:pt x="242" y="0"/>
                  </a:lnTo>
                  <a:lnTo>
                    <a:pt x="242" y="0"/>
                  </a:lnTo>
                  <a:lnTo>
                    <a:pt x="194" y="2"/>
                  </a:lnTo>
                  <a:lnTo>
                    <a:pt x="150" y="4"/>
                  </a:lnTo>
                  <a:lnTo>
                    <a:pt x="110" y="8"/>
                  </a:lnTo>
                  <a:lnTo>
                    <a:pt x="74" y="12"/>
                  </a:lnTo>
                  <a:lnTo>
                    <a:pt x="74" y="12"/>
                  </a:lnTo>
                  <a:lnTo>
                    <a:pt x="44" y="20"/>
                  </a:lnTo>
                  <a:lnTo>
                    <a:pt x="22" y="28"/>
                  </a:lnTo>
                  <a:lnTo>
                    <a:pt x="22" y="28"/>
                  </a:lnTo>
                  <a:lnTo>
                    <a:pt x="12" y="32"/>
                  </a:lnTo>
                  <a:lnTo>
                    <a:pt x="6" y="38"/>
                  </a:lnTo>
                  <a:lnTo>
                    <a:pt x="6" y="38"/>
                  </a:lnTo>
                  <a:lnTo>
                    <a:pt x="2" y="42"/>
                  </a:lnTo>
                  <a:lnTo>
                    <a:pt x="0" y="48"/>
                  </a:lnTo>
                  <a:lnTo>
                    <a:pt x="0" y="48"/>
                  </a:lnTo>
                  <a:lnTo>
                    <a:pt x="0" y="48"/>
                  </a:lnTo>
                  <a:lnTo>
                    <a:pt x="0" y="174"/>
                  </a:lnTo>
                  <a:lnTo>
                    <a:pt x="0" y="174"/>
                  </a:lnTo>
                  <a:lnTo>
                    <a:pt x="8" y="180"/>
                  </a:lnTo>
                  <a:lnTo>
                    <a:pt x="8" y="1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785" y="2067"/>
              <a:ext cx="486" cy="158"/>
            </a:xfrm>
            <a:custGeom>
              <a:avLst/>
              <a:gdLst>
                <a:gd name="T0" fmla="*/ 430 w 486"/>
                <a:gd name="T1" fmla="*/ 24 h 158"/>
                <a:gd name="T2" fmla="*/ 430 w 486"/>
                <a:gd name="T3" fmla="*/ 24 h 158"/>
                <a:gd name="T4" fmla="*/ 392 w 486"/>
                <a:gd name="T5" fmla="*/ 34 h 158"/>
                <a:gd name="T6" fmla="*/ 346 w 486"/>
                <a:gd name="T7" fmla="*/ 44 h 158"/>
                <a:gd name="T8" fmla="*/ 296 w 486"/>
                <a:gd name="T9" fmla="*/ 50 h 158"/>
                <a:gd name="T10" fmla="*/ 242 w 486"/>
                <a:gd name="T11" fmla="*/ 52 h 158"/>
                <a:gd name="T12" fmla="*/ 242 w 486"/>
                <a:gd name="T13" fmla="*/ 52 h 158"/>
                <a:gd name="T14" fmla="*/ 208 w 486"/>
                <a:gd name="T15" fmla="*/ 50 h 158"/>
                <a:gd name="T16" fmla="*/ 174 w 486"/>
                <a:gd name="T17" fmla="*/ 48 h 158"/>
                <a:gd name="T18" fmla="*/ 140 w 486"/>
                <a:gd name="T19" fmla="*/ 44 h 158"/>
                <a:gd name="T20" fmla="*/ 110 w 486"/>
                <a:gd name="T21" fmla="*/ 38 h 158"/>
                <a:gd name="T22" fmla="*/ 82 w 486"/>
                <a:gd name="T23" fmla="*/ 32 h 158"/>
                <a:gd name="T24" fmla="*/ 56 w 486"/>
                <a:gd name="T25" fmla="*/ 24 h 158"/>
                <a:gd name="T26" fmla="*/ 34 w 486"/>
                <a:gd name="T27" fmla="*/ 16 h 158"/>
                <a:gd name="T28" fmla="*/ 14 w 486"/>
                <a:gd name="T29" fmla="*/ 8 h 158"/>
                <a:gd name="T30" fmla="*/ 14 w 486"/>
                <a:gd name="T31" fmla="*/ 8 h 158"/>
                <a:gd name="T32" fmla="*/ 0 w 486"/>
                <a:gd name="T33" fmla="*/ 0 h 158"/>
                <a:gd name="T34" fmla="*/ 0 w 486"/>
                <a:gd name="T35" fmla="*/ 84 h 158"/>
                <a:gd name="T36" fmla="*/ 0 w 486"/>
                <a:gd name="T37" fmla="*/ 84 h 158"/>
                <a:gd name="T38" fmla="*/ 0 w 486"/>
                <a:gd name="T39" fmla="*/ 90 h 158"/>
                <a:gd name="T40" fmla="*/ 4 w 486"/>
                <a:gd name="T41" fmla="*/ 96 h 158"/>
                <a:gd name="T42" fmla="*/ 10 w 486"/>
                <a:gd name="T43" fmla="*/ 104 h 158"/>
                <a:gd name="T44" fmla="*/ 18 w 486"/>
                <a:gd name="T45" fmla="*/ 110 h 158"/>
                <a:gd name="T46" fmla="*/ 40 w 486"/>
                <a:gd name="T47" fmla="*/ 122 h 158"/>
                <a:gd name="T48" fmla="*/ 70 w 486"/>
                <a:gd name="T49" fmla="*/ 134 h 158"/>
                <a:gd name="T50" fmla="*/ 106 w 486"/>
                <a:gd name="T51" fmla="*/ 144 h 158"/>
                <a:gd name="T52" fmla="*/ 148 w 486"/>
                <a:gd name="T53" fmla="*/ 152 h 158"/>
                <a:gd name="T54" fmla="*/ 194 w 486"/>
                <a:gd name="T55" fmla="*/ 156 h 158"/>
                <a:gd name="T56" fmla="*/ 242 w 486"/>
                <a:gd name="T57" fmla="*/ 158 h 158"/>
                <a:gd name="T58" fmla="*/ 242 w 486"/>
                <a:gd name="T59" fmla="*/ 158 h 158"/>
                <a:gd name="T60" fmla="*/ 292 w 486"/>
                <a:gd name="T61" fmla="*/ 156 h 158"/>
                <a:gd name="T62" fmla="*/ 338 w 486"/>
                <a:gd name="T63" fmla="*/ 152 h 158"/>
                <a:gd name="T64" fmla="*/ 378 w 486"/>
                <a:gd name="T65" fmla="*/ 144 h 158"/>
                <a:gd name="T66" fmla="*/ 414 w 486"/>
                <a:gd name="T67" fmla="*/ 134 h 158"/>
                <a:gd name="T68" fmla="*/ 444 w 486"/>
                <a:gd name="T69" fmla="*/ 122 h 158"/>
                <a:gd name="T70" fmla="*/ 466 w 486"/>
                <a:gd name="T71" fmla="*/ 110 h 158"/>
                <a:gd name="T72" fmla="*/ 474 w 486"/>
                <a:gd name="T73" fmla="*/ 104 h 158"/>
                <a:gd name="T74" fmla="*/ 480 w 486"/>
                <a:gd name="T75" fmla="*/ 96 h 158"/>
                <a:gd name="T76" fmla="*/ 484 w 486"/>
                <a:gd name="T77" fmla="*/ 90 h 158"/>
                <a:gd name="T78" fmla="*/ 486 w 486"/>
                <a:gd name="T79" fmla="*/ 84 h 158"/>
                <a:gd name="T80" fmla="*/ 486 w 486"/>
                <a:gd name="T81" fmla="*/ 0 h 158"/>
                <a:gd name="T82" fmla="*/ 486 w 486"/>
                <a:gd name="T83" fmla="*/ 0 h 158"/>
                <a:gd name="T84" fmla="*/ 462 w 486"/>
                <a:gd name="T85" fmla="*/ 12 h 158"/>
                <a:gd name="T86" fmla="*/ 430 w 486"/>
                <a:gd name="T87" fmla="*/ 24 h 158"/>
                <a:gd name="T88" fmla="*/ 430 w 486"/>
                <a:gd name="T89" fmla="*/ 2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6" h="158">
                  <a:moveTo>
                    <a:pt x="430" y="24"/>
                  </a:moveTo>
                  <a:lnTo>
                    <a:pt x="430" y="24"/>
                  </a:lnTo>
                  <a:lnTo>
                    <a:pt x="392" y="34"/>
                  </a:lnTo>
                  <a:lnTo>
                    <a:pt x="346" y="44"/>
                  </a:lnTo>
                  <a:lnTo>
                    <a:pt x="296" y="50"/>
                  </a:lnTo>
                  <a:lnTo>
                    <a:pt x="242" y="52"/>
                  </a:lnTo>
                  <a:lnTo>
                    <a:pt x="242" y="52"/>
                  </a:lnTo>
                  <a:lnTo>
                    <a:pt x="208" y="50"/>
                  </a:lnTo>
                  <a:lnTo>
                    <a:pt x="174" y="48"/>
                  </a:lnTo>
                  <a:lnTo>
                    <a:pt x="140" y="44"/>
                  </a:lnTo>
                  <a:lnTo>
                    <a:pt x="110" y="38"/>
                  </a:lnTo>
                  <a:lnTo>
                    <a:pt x="82" y="32"/>
                  </a:lnTo>
                  <a:lnTo>
                    <a:pt x="56" y="24"/>
                  </a:lnTo>
                  <a:lnTo>
                    <a:pt x="34" y="16"/>
                  </a:lnTo>
                  <a:lnTo>
                    <a:pt x="14" y="8"/>
                  </a:lnTo>
                  <a:lnTo>
                    <a:pt x="14" y="8"/>
                  </a:lnTo>
                  <a:lnTo>
                    <a:pt x="0" y="0"/>
                  </a:lnTo>
                  <a:lnTo>
                    <a:pt x="0" y="84"/>
                  </a:lnTo>
                  <a:lnTo>
                    <a:pt x="0" y="84"/>
                  </a:lnTo>
                  <a:lnTo>
                    <a:pt x="0" y="90"/>
                  </a:lnTo>
                  <a:lnTo>
                    <a:pt x="4" y="96"/>
                  </a:lnTo>
                  <a:lnTo>
                    <a:pt x="10" y="104"/>
                  </a:lnTo>
                  <a:lnTo>
                    <a:pt x="18" y="110"/>
                  </a:lnTo>
                  <a:lnTo>
                    <a:pt x="40" y="122"/>
                  </a:lnTo>
                  <a:lnTo>
                    <a:pt x="70" y="134"/>
                  </a:lnTo>
                  <a:lnTo>
                    <a:pt x="106" y="144"/>
                  </a:lnTo>
                  <a:lnTo>
                    <a:pt x="148" y="152"/>
                  </a:lnTo>
                  <a:lnTo>
                    <a:pt x="194" y="156"/>
                  </a:lnTo>
                  <a:lnTo>
                    <a:pt x="242" y="158"/>
                  </a:lnTo>
                  <a:lnTo>
                    <a:pt x="242" y="158"/>
                  </a:lnTo>
                  <a:lnTo>
                    <a:pt x="292" y="156"/>
                  </a:lnTo>
                  <a:lnTo>
                    <a:pt x="338" y="152"/>
                  </a:lnTo>
                  <a:lnTo>
                    <a:pt x="378" y="144"/>
                  </a:lnTo>
                  <a:lnTo>
                    <a:pt x="414" y="134"/>
                  </a:lnTo>
                  <a:lnTo>
                    <a:pt x="444" y="122"/>
                  </a:lnTo>
                  <a:lnTo>
                    <a:pt x="466" y="110"/>
                  </a:lnTo>
                  <a:lnTo>
                    <a:pt x="474" y="104"/>
                  </a:lnTo>
                  <a:lnTo>
                    <a:pt x="480" y="96"/>
                  </a:lnTo>
                  <a:lnTo>
                    <a:pt x="484" y="90"/>
                  </a:lnTo>
                  <a:lnTo>
                    <a:pt x="486" y="84"/>
                  </a:lnTo>
                  <a:lnTo>
                    <a:pt x="486" y="0"/>
                  </a:lnTo>
                  <a:lnTo>
                    <a:pt x="486" y="0"/>
                  </a:lnTo>
                  <a:lnTo>
                    <a:pt x="462" y="12"/>
                  </a:lnTo>
                  <a:lnTo>
                    <a:pt x="430" y="24"/>
                  </a:lnTo>
                  <a:lnTo>
                    <a:pt x="430" y="2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799" y="1603"/>
              <a:ext cx="458" cy="52"/>
            </a:xfrm>
            <a:custGeom>
              <a:avLst/>
              <a:gdLst>
                <a:gd name="T0" fmla="*/ 454 w 458"/>
                <a:gd name="T1" fmla="*/ 0 h 52"/>
                <a:gd name="T2" fmla="*/ 458 w 458"/>
                <a:gd name="T3" fmla="*/ 4 h 52"/>
                <a:gd name="T4" fmla="*/ 458 w 458"/>
                <a:gd name="T5" fmla="*/ 6 h 52"/>
                <a:gd name="T6" fmla="*/ 450 w 458"/>
                <a:gd name="T7" fmla="*/ 16 h 52"/>
                <a:gd name="T8" fmla="*/ 440 w 458"/>
                <a:gd name="T9" fmla="*/ 22 h 52"/>
                <a:gd name="T10" fmla="*/ 396 w 458"/>
                <a:gd name="T11" fmla="*/ 36 h 52"/>
                <a:gd name="T12" fmla="*/ 360 w 458"/>
                <a:gd name="T13" fmla="*/ 44 h 52"/>
                <a:gd name="T14" fmla="*/ 318 w 458"/>
                <a:gd name="T15" fmla="*/ 48 h 52"/>
                <a:gd name="T16" fmla="*/ 228 w 458"/>
                <a:gd name="T17" fmla="*/ 52 h 52"/>
                <a:gd name="T18" fmla="*/ 182 w 458"/>
                <a:gd name="T19" fmla="*/ 52 h 52"/>
                <a:gd name="T20" fmla="*/ 138 w 458"/>
                <a:gd name="T21" fmla="*/ 48 h 52"/>
                <a:gd name="T22" fmla="*/ 60 w 458"/>
                <a:gd name="T23" fmla="*/ 36 h 52"/>
                <a:gd name="T24" fmla="*/ 30 w 458"/>
                <a:gd name="T25" fmla="*/ 28 h 52"/>
                <a:gd name="T26" fmla="*/ 8 w 458"/>
                <a:gd name="T27" fmla="*/ 16 h 52"/>
                <a:gd name="T28" fmla="*/ 0 w 458"/>
                <a:gd name="T29" fmla="*/ 10 h 52"/>
                <a:gd name="T30" fmla="*/ 0 w 458"/>
                <a:gd name="T31" fmla="*/ 4 h 52"/>
                <a:gd name="T32" fmla="*/ 2 w 458"/>
                <a:gd name="T33" fmla="*/ 0 h 52"/>
                <a:gd name="T34" fmla="*/ 4 w 458"/>
                <a:gd name="T35" fmla="*/ 0 h 52"/>
                <a:gd name="T36" fmla="*/ 0 w 458"/>
                <a:gd name="T37" fmla="*/ 4 h 52"/>
                <a:gd name="T38" fmla="*/ 0 w 458"/>
                <a:gd name="T39" fmla="*/ 6 h 52"/>
                <a:gd name="T40" fmla="*/ 10 w 458"/>
                <a:gd name="T41" fmla="*/ 14 h 52"/>
                <a:gd name="T42" fmla="*/ 20 w 458"/>
                <a:gd name="T43" fmla="*/ 18 h 52"/>
                <a:gd name="T44" fmla="*/ 62 w 458"/>
                <a:gd name="T45" fmla="*/ 26 h 52"/>
                <a:gd name="T46" fmla="*/ 98 w 458"/>
                <a:gd name="T47" fmla="*/ 30 h 52"/>
                <a:gd name="T48" fmla="*/ 140 w 458"/>
                <a:gd name="T49" fmla="*/ 32 h 52"/>
                <a:gd name="T50" fmla="*/ 228 w 458"/>
                <a:gd name="T51" fmla="*/ 34 h 52"/>
                <a:gd name="T52" fmla="*/ 274 w 458"/>
                <a:gd name="T53" fmla="*/ 34 h 52"/>
                <a:gd name="T54" fmla="*/ 318 w 458"/>
                <a:gd name="T55" fmla="*/ 32 h 52"/>
                <a:gd name="T56" fmla="*/ 394 w 458"/>
                <a:gd name="T57" fmla="*/ 26 h 52"/>
                <a:gd name="T58" fmla="*/ 426 w 458"/>
                <a:gd name="T59" fmla="*/ 20 h 52"/>
                <a:gd name="T60" fmla="*/ 438 w 458"/>
                <a:gd name="T61" fmla="*/ 18 h 52"/>
                <a:gd name="T62" fmla="*/ 448 w 458"/>
                <a:gd name="T63" fmla="*/ 14 h 52"/>
                <a:gd name="T64" fmla="*/ 456 w 458"/>
                <a:gd name="T65" fmla="*/ 6 h 52"/>
                <a:gd name="T66" fmla="*/ 456 w 458"/>
                <a:gd name="T67" fmla="*/ 4 h 52"/>
                <a:gd name="T68" fmla="*/ 454 w 458"/>
                <a:gd name="T6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8" h="52">
                  <a:moveTo>
                    <a:pt x="454" y="0"/>
                  </a:moveTo>
                  <a:lnTo>
                    <a:pt x="454" y="0"/>
                  </a:lnTo>
                  <a:lnTo>
                    <a:pt x="456" y="0"/>
                  </a:lnTo>
                  <a:lnTo>
                    <a:pt x="458" y="4"/>
                  </a:lnTo>
                  <a:lnTo>
                    <a:pt x="458" y="4"/>
                  </a:lnTo>
                  <a:lnTo>
                    <a:pt x="458" y="6"/>
                  </a:lnTo>
                  <a:lnTo>
                    <a:pt x="456" y="10"/>
                  </a:lnTo>
                  <a:lnTo>
                    <a:pt x="450" y="16"/>
                  </a:lnTo>
                  <a:lnTo>
                    <a:pt x="450" y="16"/>
                  </a:lnTo>
                  <a:lnTo>
                    <a:pt x="440" y="22"/>
                  </a:lnTo>
                  <a:lnTo>
                    <a:pt x="428" y="28"/>
                  </a:lnTo>
                  <a:lnTo>
                    <a:pt x="396" y="36"/>
                  </a:lnTo>
                  <a:lnTo>
                    <a:pt x="396" y="36"/>
                  </a:lnTo>
                  <a:lnTo>
                    <a:pt x="360" y="44"/>
                  </a:lnTo>
                  <a:lnTo>
                    <a:pt x="318" y="48"/>
                  </a:lnTo>
                  <a:lnTo>
                    <a:pt x="318" y="48"/>
                  </a:lnTo>
                  <a:lnTo>
                    <a:pt x="274" y="52"/>
                  </a:lnTo>
                  <a:lnTo>
                    <a:pt x="228" y="52"/>
                  </a:lnTo>
                  <a:lnTo>
                    <a:pt x="228" y="52"/>
                  </a:lnTo>
                  <a:lnTo>
                    <a:pt x="182" y="52"/>
                  </a:lnTo>
                  <a:lnTo>
                    <a:pt x="138" y="48"/>
                  </a:lnTo>
                  <a:lnTo>
                    <a:pt x="138" y="48"/>
                  </a:lnTo>
                  <a:lnTo>
                    <a:pt x="98" y="44"/>
                  </a:lnTo>
                  <a:lnTo>
                    <a:pt x="60" y="36"/>
                  </a:lnTo>
                  <a:lnTo>
                    <a:pt x="60" y="36"/>
                  </a:lnTo>
                  <a:lnTo>
                    <a:pt x="30" y="28"/>
                  </a:lnTo>
                  <a:lnTo>
                    <a:pt x="18" y="22"/>
                  </a:lnTo>
                  <a:lnTo>
                    <a:pt x="8" y="16"/>
                  </a:lnTo>
                  <a:lnTo>
                    <a:pt x="8" y="16"/>
                  </a:lnTo>
                  <a:lnTo>
                    <a:pt x="0" y="10"/>
                  </a:lnTo>
                  <a:lnTo>
                    <a:pt x="0" y="6"/>
                  </a:lnTo>
                  <a:lnTo>
                    <a:pt x="0" y="4"/>
                  </a:lnTo>
                  <a:lnTo>
                    <a:pt x="0" y="4"/>
                  </a:lnTo>
                  <a:lnTo>
                    <a:pt x="2" y="0"/>
                  </a:lnTo>
                  <a:lnTo>
                    <a:pt x="4" y="0"/>
                  </a:lnTo>
                  <a:lnTo>
                    <a:pt x="4" y="0"/>
                  </a:lnTo>
                  <a:lnTo>
                    <a:pt x="2" y="0"/>
                  </a:lnTo>
                  <a:lnTo>
                    <a:pt x="0" y="4"/>
                  </a:lnTo>
                  <a:lnTo>
                    <a:pt x="0" y="4"/>
                  </a:lnTo>
                  <a:lnTo>
                    <a:pt x="0" y="6"/>
                  </a:lnTo>
                  <a:lnTo>
                    <a:pt x="2" y="8"/>
                  </a:lnTo>
                  <a:lnTo>
                    <a:pt x="10" y="14"/>
                  </a:lnTo>
                  <a:lnTo>
                    <a:pt x="10" y="14"/>
                  </a:lnTo>
                  <a:lnTo>
                    <a:pt x="20" y="18"/>
                  </a:lnTo>
                  <a:lnTo>
                    <a:pt x="32" y="20"/>
                  </a:lnTo>
                  <a:lnTo>
                    <a:pt x="62" y="26"/>
                  </a:lnTo>
                  <a:lnTo>
                    <a:pt x="62" y="26"/>
                  </a:lnTo>
                  <a:lnTo>
                    <a:pt x="98" y="30"/>
                  </a:lnTo>
                  <a:lnTo>
                    <a:pt x="140" y="32"/>
                  </a:lnTo>
                  <a:lnTo>
                    <a:pt x="140" y="32"/>
                  </a:lnTo>
                  <a:lnTo>
                    <a:pt x="184" y="34"/>
                  </a:lnTo>
                  <a:lnTo>
                    <a:pt x="228" y="34"/>
                  </a:lnTo>
                  <a:lnTo>
                    <a:pt x="228" y="34"/>
                  </a:lnTo>
                  <a:lnTo>
                    <a:pt x="274" y="34"/>
                  </a:lnTo>
                  <a:lnTo>
                    <a:pt x="318" y="32"/>
                  </a:lnTo>
                  <a:lnTo>
                    <a:pt x="318" y="32"/>
                  </a:lnTo>
                  <a:lnTo>
                    <a:pt x="358" y="30"/>
                  </a:lnTo>
                  <a:lnTo>
                    <a:pt x="394" y="26"/>
                  </a:lnTo>
                  <a:lnTo>
                    <a:pt x="394" y="26"/>
                  </a:lnTo>
                  <a:lnTo>
                    <a:pt x="426" y="20"/>
                  </a:lnTo>
                  <a:lnTo>
                    <a:pt x="426" y="20"/>
                  </a:lnTo>
                  <a:lnTo>
                    <a:pt x="438" y="18"/>
                  </a:lnTo>
                  <a:lnTo>
                    <a:pt x="448" y="14"/>
                  </a:lnTo>
                  <a:lnTo>
                    <a:pt x="448" y="14"/>
                  </a:lnTo>
                  <a:lnTo>
                    <a:pt x="454" y="8"/>
                  </a:lnTo>
                  <a:lnTo>
                    <a:pt x="456" y="6"/>
                  </a:lnTo>
                  <a:lnTo>
                    <a:pt x="456" y="4"/>
                  </a:lnTo>
                  <a:lnTo>
                    <a:pt x="456" y="4"/>
                  </a:lnTo>
                  <a:lnTo>
                    <a:pt x="454" y="0"/>
                  </a:lnTo>
                  <a:lnTo>
                    <a:pt x="454" y="0"/>
                  </a:lnTo>
                  <a:lnTo>
                    <a:pt x="4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037" y="1545"/>
              <a:ext cx="1520" cy="1372"/>
            </a:xfrm>
            <a:custGeom>
              <a:avLst/>
              <a:gdLst>
                <a:gd name="T0" fmla="*/ 602 w 1520"/>
                <a:gd name="T1" fmla="*/ 1292 h 1372"/>
                <a:gd name="T2" fmla="*/ 336 w 1520"/>
                <a:gd name="T3" fmla="*/ 1328 h 1372"/>
                <a:gd name="T4" fmla="*/ 336 w 1520"/>
                <a:gd name="T5" fmla="*/ 1328 h 1372"/>
                <a:gd name="T6" fmla="*/ 328 w 1520"/>
                <a:gd name="T7" fmla="*/ 1330 h 1372"/>
                <a:gd name="T8" fmla="*/ 328 w 1520"/>
                <a:gd name="T9" fmla="*/ 1372 h 1372"/>
                <a:gd name="T10" fmla="*/ 336 w 1520"/>
                <a:gd name="T11" fmla="*/ 1372 h 1372"/>
                <a:gd name="T12" fmla="*/ 1184 w 1520"/>
                <a:gd name="T13" fmla="*/ 1372 h 1372"/>
                <a:gd name="T14" fmla="*/ 1192 w 1520"/>
                <a:gd name="T15" fmla="*/ 1372 h 1372"/>
                <a:gd name="T16" fmla="*/ 1192 w 1520"/>
                <a:gd name="T17" fmla="*/ 1330 h 1372"/>
                <a:gd name="T18" fmla="*/ 1184 w 1520"/>
                <a:gd name="T19" fmla="*/ 1328 h 1372"/>
                <a:gd name="T20" fmla="*/ 1184 w 1520"/>
                <a:gd name="T21" fmla="*/ 1328 h 1372"/>
                <a:gd name="T22" fmla="*/ 918 w 1520"/>
                <a:gd name="T23" fmla="*/ 1292 h 1372"/>
                <a:gd name="T24" fmla="*/ 918 w 1520"/>
                <a:gd name="T25" fmla="*/ 1022 h 1372"/>
                <a:gd name="T26" fmla="*/ 1184 w 1520"/>
                <a:gd name="T27" fmla="*/ 1022 h 1372"/>
                <a:gd name="T28" fmla="*/ 1520 w 1520"/>
                <a:gd name="T29" fmla="*/ 1022 h 1372"/>
                <a:gd name="T30" fmla="*/ 1520 w 1520"/>
                <a:gd name="T31" fmla="*/ 956 h 1372"/>
                <a:gd name="T32" fmla="*/ 1518 w 1520"/>
                <a:gd name="T33" fmla="*/ 0 h 1372"/>
                <a:gd name="T34" fmla="*/ 1184 w 1520"/>
                <a:gd name="T35" fmla="*/ 0 h 1372"/>
                <a:gd name="T36" fmla="*/ 336 w 1520"/>
                <a:gd name="T37" fmla="*/ 0 h 1372"/>
                <a:gd name="T38" fmla="*/ 2 w 1520"/>
                <a:gd name="T39" fmla="*/ 0 h 1372"/>
                <a:gd name="T40" fmla="*/ 0 w 1520"/>
                <a:gd name="T41" fmla="*/ 956 h 1372"/>
                <a:gd name="T42" fmla="*/ 0 w 1520"/>
                <a:gd name="T43" fmla="*/ 1022 h 1372"/>
                <a:gd name="T44" fmla="*/ 336 w 1520"/>
                <a:gd name="T45" fmla="*/ 1022 h 1372"/>
                <a:gd name="T46" fmla="*/ 602 w 1520"/>
                <a:gd name="T47" fmla="*/ 1022 h 1372"/>
                <a:gd name="T48" fmla="*/ 602 w 1520"/>
                <a:gd name="T49" fmla="*/ 1292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0" h="1372">
                  <a:moveTo>
                    <a:pt x="602" y="1292"/>
                  </a:moveTo>
                  <a:lnTo>
                    <a:pt x="336" y="1328"/>
                  </a:lnTo>
                  <a:lnTo>
                    <a:pt x="336" y="1328"/>
                  </a:lnTo>
                  <a:lnTo>
                    <a:pt x="328" y="1330"/>
                  </a:lnTo>
                  <a:lnTo>
                    <a:pt x="328" y="1372"/>
                  </a:lnTo>
                  <a:lnTo>
                    <a:pt x="336" y="1372"/>
                  </a:lnTo>
                  <a:lnTo>
                    <a:pt x="1184" y="1372"/>
                  </a:lnTo>
                  <a:lnTo>
                    <a:pt x="1192" y="1372"/>
                  </a:lnTo>
                  <a:lnTo>
                    <a:pt x="1192" y="1330"/>
                  </a:lnTo>
                  <a:lnTo>
                    <a:pt x="1184" y="1328"/>
                  </a:lnTo>
                  <a:lnTo>
                    <a:pt x="1184" y="1328"/>
                  </a:lnTo>
                  <a:lnTo>
                    <a:pt x="918" y="1292"/>
                  </a:lnTo>
                  <a:lnTo>
                    <a:pt x="918" y="1022"/>
                  </a:lnTo>
                  <a:lnTo>
                    <a:pt x="1184" y="1022"/>
                  </a:lnTo>
                  <a:lnTo>
                    <a:pt x="1520" y="1022"/>
                  </a:lnTo>
                  <a:lnTo>
                    <a:pt x="1520" y="956"/>
                  </a:lnTo>
                  <a:lnTo>
                    <a:pt x="1518" y="0"/>
                  </a:lnTo>
                  <a:lnTo>
                    <a:pt x="1184" y="0"/>
                  </a:lnTo>
                  <a:lnTo>
                    <a:pt x="336" y="0"/>
                  </a:lnTo>
                  <a:lnTo>
                    <a:pt x="2" y="0"/>
                  </a:lnTo>
                  <a:lnTo>
                    <a:pt x="0" y="956"/>
                  </a:lnTo>
                  <a:lnTo>
                    <a:pt x="0" y="1022"/>
                  </a:lnTo>
                  <a:lnTo>
                    <a:pt x="336" y="1022"/>
                  </a:lnTo>
                  <a:lnTo>
                    <a:pt x="602" y="1022"/>
                  </a:lnTo>
                  <a:lnTo>
                    <a:pt x="602" y="129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111" y="1615"/>
              <a:ext cx="1372" cy="8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1037" y="2989"/>
              <a:ext cx="1564" cy="314"/>
            </a:xfrm>
            <a:custGeom>
              <a:avLst/>
              <a:gdLst>
                <a:gd name="T0" fmla="*/ 1564 w 1564"/>
                <a:gd name="T1" fmla="*/ 314 h 314"/>
                <a:gd name="T2" fmla="*/ 0 w 1564"/>
                <a:gd name="T3" fmla="*/ 314 h 314"/>
                <a:gd name="T4" fmla="*/ 132 w 1564"/>
                <a:gd name="T5" fmla="*/ 0 h 314"/>
                <a:gd name="T6" fmla="*/ 1432 w 1564"/>
                <a:gd name="T7" fmla="*/ 0 h 314"/>
                <a:gd name="T8" fmla="*/ 1564 w 1564"/>
                <a:gd name="T9" fmla="*/ 314 h 314"/>
              </a:gdLst>
              <a:ahLst/>
              <a:cxnLst>
                <a:cxn ang="0">
                  <a:pos x="T0" y="T1"/>
                </a:cxn>
                <a:cxn ang="0">
                  <a:pos x="T2" y="T3"/>
                </a:cxn>
                <a:cxn ang="0">
                  <a:pos x="T4" y="T5"/>
                </a:cxn>
                <a:cxn ang="0">
                  <a:pos x="T6" y="T7"/>
                </a:cxn>
                <a:cxn ang="0">
                  <a:pos x="T8" y="T9"/>
                </a:cxn>
              </a:cxnLst>
              <a:rect l="0" t="0" r="r" b="b"/>
              <a:pathLst>
                <a:path w="1564" h="314">
                  <a:moveTo>
                    <a:pt x="1564" y="314"/>
                  </a:moveTo>
                  <a:lnTo>
                    <a:pt x="0" y="314"/>
                  </a:lnTo>
                  <a:lnTo>
                    <a:pt x="132" y="0"/>
                  </a:lnTo>
                  <a:lnTo>
                    <a:pt x="1432" y="0"/>
                  </a:lnTo>
                  <a:lnTo>
                    <a:pt x="1564" y="31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2521" y="1849"/>
              <a:ext cx="34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2947" y="1813"/>
              <a:ext cx="160" cy="236"/>
            </a:xfrm>
            <a:custGeom>
              <a:avLst/>
              <a:gdLst>
                <a:gd name="T0" fmla="*/ 0 w 160"/>
                <a:gd name="T1" fmla="*/ 236 h 236"/>
                <a:gd name="T2" fmla="*/ 0 w 160"/>
                <a:gd name="T3" fmla="*/ 94 h 236"/>
                <a:gd name="T4" fmla="*/ 12 w 160"/>
                <a:gd name="T5" fmla="*/ 94 h 236"/>
                <a:gd name="T6" fmla="*/ 12 w 160"/>
                <a:gd name="T7" fmla="*/ 70 h 236"/>
                <a:gd name="T8" fmla="*/ 12 w 160"/>
                <a:gd name="T9" fmla="*/ 70 h 236"/>
                <a:gd name="T10" fmla="*/ 14 w 160"/>
                <a:gd name="T11" fmla="*/ 56 h 236"/>
                <a:gd name="T12" fmla="*/ 18 w 160"/>
                <a:gd name="T13" fmla="*/ 42 h 236"/>
                <a:gd name="T14" fmla="*/ 24 w 160"/>
                <a:gd name="T15" fmla="*/ 30 h 236"/>
                <a:gd name="T16" fmla="*/ 32 w 160"/>
                <a:gd name="T17" fmla="*/ 20 h 236"/>
                <a:gd name="T18" fmla="*/ 42 w 160"/>
                <a:gd name="T19" fmla="*/ 12 h 236"/>
                <a:gd name="T20" fmla="*/ 54 w 160"/>
                <a:gd name="T21" fmla="*/ 6 h 236"/>
                <a:gd name="T22" fmla="*/ 66 w 160"/>
                <a:gd name="T23" fmla="*/ 2 h 236"/>
                <a:gd name="T24" fmla="*/ 80 w 160"/>
                <a:gd name="T25" fmla="*/ 0 h 236"/>
                <a:gd name="T26" fmla="*/ 80 w 160"/>
                <a:gd name="T27" fmla="*/ 0 h 236"/>
                <a:gd name="T28" fmla="*/ 94 w 160"/>
                <a:gd name="T29" fmla="*/ 2 h 236"/>
                <a:gd name="T30" fmla="*/ 108 w 160"/>
                <a:gd name="T31" fmla="*/ 6 h 236"/>
                <a:gd name="T32" fmla="*/ 118 w 160"/>
                <a:gd name="T33" fmla="*/ 12 h 236"/>
                <a:gd name="T34" fmla="*/ 130 w 160"/>
                <a:gd name="T35" fmla="*/ 20 h 236"/>
                <a:gd name="T36" fmla="*/ 138 w 160"/>
                <a:gd name="T37" fmla="*/ 30 h 236"/>
                <a:gd name="T38" fmla="*/ 144 w 160"/>
                <a:gd name="T39" fmla="*/ 42 h 236"/>
                <a:gd name="T40" fmla="*/ 148 w 160"/>
                <a:gd name="T41" fmla="*/ 56 h 236"/>
                <a:gd name="T42" fmla="*/ 150 w 160"/>
                <a:gd name="T43" fmla="*/ 70 h 236"/>
                <a:gd name="T44" fmla="*/ 150 w 160"/>
                <a:gd name="T45" fmla="*/ 94 h 236"/>
                <a:gd name="T46" fmla="*/ 160 w 160"/>
                <a:gd name="T47" fmla="*/ 94 h 236"/>
                <a:gd name="T48" fmla="*/ 160 w 160"/>
                <a:gd name="T49" fmla="*/ 236 h 236"/>
                <a:gd name="T50" fmla="*/ 0 w 160"/>
                <a:gd name="T51" fmla="*/ 236 h 236"/>
                <a:gd name="T52" fmla="*/ 116 w 160"/>
                <a:gd name="T53" fmla="*/ 94 h 236"/>
                <a:gd name="T54" fmla="*/ 116 w 160"/>
                <a:gd name="T55" fmla="*/ 70 h 236"/>
                <a:gd name="T56" fmla="*/ 116 w 160"/>
                <a:gd name="T57" fmla="*/ 70 h 236"/>
                <a:gd name="T58" fmla="*/ 114 w 160"/>
                <a:gd name="T59" fmla="*/ 62 h 236"/>
                <a:gd name="T60" fmla="*/ 112 w 160"/>
                <a:gd name="T61" fmla="*/ 56 h 236"/>
                <a:gd name="T62" fmla="*/ 110 w 160"/>
                <a:gd name="T63" fmla="*/ 50 h 236"/>
                <a:gd name="T64" fmla="*/ 106 w 160"/>
                <a:gd name="T65" fmla="*/ 44 h 236"/>
                <a:gd name="T66" fmla="*/ 106 w 160"/>
                <a:gd name="T67" fmla="*/ 44 h 236"/>
                <a:gd name="T68" fmla="*/ 100 w 160"/>
                <a:gd name="T69" fmla="*/ 40 h 236"/>
                <a:gd name="T70" fmla="*/ 94 w 160"/>
                <a:gd name="T71" fmla="*/ 38 h 236"/>
                <a:gd name="T72" fmla="*/ 88 w 160"/>
                <a:gd name="T73" fmla="*/ 36 h 236"/>
                <a:gd name="T74" fmla="*/ 80 w 160"/>
                <a:gd name="T75" fmla="*/ 34 h 236"/>
                <a:gd name="T76" fmla="*/ 80 w 160"/>
                <a:gd name="T77" fmla="*/ 34 h 236"/>
                <a:gd name="T78" fmla="*/ 74 w 160"/>
                <a:gd name="T79" fmla="*/ 36 h 236"/>
                <a:gd name="T80" fmla="*/ 68 w 160"/>
                <a:gd name="T81" fmla="*/ 38 h 236"/>
                <a:gd name="T82" fmla="*/ 62 w 160"/>
                <a:gd name="T83" fmla="*/ 40 h 236"/>
                <a:gd name="T84" fmla="*/ 56 w 160"/>
                <a:gd name="T85" fmla="*/ 44 h 236"/>
                <a:gd name="T86" fmla="*/ 52 w 160"/>
                <a:gd name="T87" fmla="*/ 50 h 236"/>
                <a:gd name="T88" fmla="*/ 48 w 160"/>
                <a:gd name="T89" fmla="*/ 56 h 236"/>
                <a:gd name="T90" fmla="*/ 46 w 160"/>
                <a:gd name="T91" fmla="*/ 62 h 236"/>
                <a:gd name="T92" fmla="*/ 46 w 160"/>
                <a:gd name="T93" fmla="*/ 70 h 236"/>
                <a:gd name="T94" fmla="*/ 46 w 160"/>
                <a:gd name="T95" fmla="*/ 94 h 236"/>
                <a:gd name="T96" fmla="*/ 116 w 160"/>
                <a:gd name="T97" fmla="*/ 9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236">
                  <a:moveTo>
                    <a:pt x="0" y="236"/>
                  </a:moveTo>
                  <a:lnTo>
                    <a:pt x="0" y="94"/>
                  </a:lnTo>
                  <a:lnTo>
                    <a:pt x="12" y="94"/>
                  </a:lnTo>
                  <a:lnTo>
                    <a:pt x="12" y="70"/>
                  </a:lnTo>
                  <a:lnTo>
                    <a:pt x="12" y="70"/>
                  </a:lnTo>
                  <a:lnTo>
                    <a:pt x="14" y="56"/>
                  </a:lnTo>
                  <a:lnTo>
                    <a:pt x="18" y="42"/>
                  </a:lnTo>
                  <a:lnTo>
                    <a:pt x="24" y="30"/>
                  </a:lnTo>
                  <a:lnTo>
                    <a:pt x="32" y="20"/>
                  </a:lnTo>
                  <a:lnTo>
                    <a:pt x="42" y="12"/>
                  </a:lnTo>
                  <a:lnTo>
                    <a:pt x="54" y="6"/>
                  </a:lnTo>
                  <a:lnTo>
                    <a:pt x="66" y="2"/>
                  </a:lnTo>
                  <a:lnTo>
                    <a:pt x="80" y="0"/>
                  </a:lnTo>
                  <a:lnTo>
                    <a:pt x="80" y="0"/>
                  </a:lnTo>
                  <a:lnTo>
                    <a:pt x="94" y="2"/>
                  </a:lnTo>
                  <a:lnTo>
                    <a:pt x="108" y="6"/>
                  </a:lnTo>
                  <a:lnTo>
                    <a:pt x="118" y="12"/>
                  </a:lnTo>
                  <a:lnTo>
                    <a:pt x="130" y="20"/>
                  </a:lnTo>
                  <a:lnTo>
                    <a:pt x="138" y="30"/>
                  </a:lnTo>
                  <a:lnTo>
                    <a:pt x="144" y="42"/>
                  </a:lnTo>
                  <a:lnTo>
                    <a:pt x="148" y="56"/>
                  </a:lnTo>
                  <a:lnTo>
                    <a:pt x="150" y="70"/>
                  </a:lnTo>
                  <a:lnTo>
                    <a:pt x="150" y="94"/>
                  </a:lnTo>
                  <a:lnTo>
                    <a:pt x="160" y="94"/>
                  </a:lnTo>
                  <a:lnTo>
                    <a:pt x="160" y="236"/>
                  </a:lnTo>
                  <a:lnTo>
                    <a:pt x="0" y="236"/>
                  </a:lnTo>
                  <a:close/>
                  <a:moveTo>
                    <a:pt x="116" y="94"/>
                  </a:moveTo>
                  <a:lnTo>
                    <a:pt x="116" y="70"/>
                  </a:lnTo>
                  <a:lnTo>
                    <a:pt x="116" y="70"/>
                  </a:lnTo>
                  <a:lnTo>
                    <a:pt x="114" y="62"/>
                  </a:lnTo>
                  <a:lnTo>
                    <a:pt x="112" y="56"/>
                  </a:lnTo>
                  <a:lnTo>
                    <a:pt x="110" y="50"/>
                  </a:lnTo>
                  <a:lnTo>
                    <a:pt x="106" y="44"/>
                  </a:lnTo>
                  <a:lnTo>
                    <a:pt x="106" y="44"/>
                  </a:lnTo>
                  <a:lnTo>
                    <a:pt x="100" y="40"/>
                  </a:lnTo>
                  <a:lnTo>
                    <a:pt x="94" y="38"/>
                  </a:lnTo>
                  <a:lnTo>
                    <a:pt x="88" y="36"/>
                  </a:lnTo>
                  <a:lnTo>
                    <a:pt x="80" y="34"/>
                  </a:lnTo>
                  <a:lnTo>
                    <a:pt x="80" y="34"/>
                  </a:lnTo>
                  <a:lnTo>
                    <a:pt x="74" y="36"/>
                  </a:lnTo>
                  <a:lnTo>
                    <a:pt x="68" y="38"/>
                  </a:lnTo>
                  <a:lnTo>
                    <a:pt x="62" y="40"/>
                  </a:lnTo>
                  <a:lnTo>
                    <a:pt x="56" y="44"/>
                  </a:lnTo>
                  <a:lnTo>
                    <a:pt x="52" y="50"/>
                  </a:lnTo>
                  <a:lnTo>
                    <a:pt x="48" y="56"/>
                  </a:lnTo>
                  <a:lnTo>
                    <a:pt x="46" y="62"/>
                  </a:lnTo>
                  <a:lnTo>
                    <a:pt x="46" y="70"/>
                  </a:lnTo>
                  <a:lnTo>
                    <a:pt x="46" y="94"/>
                  </a:lnTo>
                  <a:lnTo>
                    <a:pt x="116" y="9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943" y="1809"/>
              <a:ext cx="168" cy="244"/>
            </a:xfrm>
            <a:custGeom>
              <a:avLst/>
              <a:gdLst>
                <a:gd name="T0" fmla="*/ 84 w 168"/>
                <a:gd name="T1" fmla="*/ 8 h 244"/>
                <a:gd name="T2" fmla="*/ 110 w 168"/>
                <a:gd name="T3" fmla="*/ 14 h 244"/>
                <a:gd name="T4" fmla="*/ 130 w 168"/>
                <a:gd name="T5" fmla="*/ 28 h 244"/>
                <a:gd name="T6" fmla="*/ 144 w 168"/>
                <a:gd name="T7" fmla="*/ 48 h 244"/>
                <a:gd name="T8" fmla="*/ 150 w 168"/>
                <a:gd name="T9" fmla="*/ 74 h 244"/>
                <a:gd name="T10" fmla="*/ 160 w 168"/>
                <a:gd name="T11" fmla="*/ 102 h 244"/>
                <a:gd name="T12" fmla="*/ 8 w 168"/>
                <a:gd name="T13" fmla="*/ 236 h 244"/>
                <a:gd name="T14" fmla="*/ 20 w 168"/>
                <a:gd name="T15" fmla="*/ 102 h 244"/>
                <a:gd name="T16" fmla="*/ 20 w 168"/>
                <a:gd name="T17" fmla="*/ 74 h 244"/>
                <a:gd name="T18" fmla="*/ 24 w 168"/>
                <a:gd name="T19" fmla="*/ 48 h 244"/>
                <a:gd name="T20" fmla="*/ 38 w 168"/>
                <a:gd name="T21" fmla="*/ 28 h 244"/>
                <a:gd name="T22" fmla="*/ 60 w 168"/>
                <a:gd name="T23" fmla="*/ 14 h 244"/>
                <a:gd name="T24" fmla="*/ 84 w 168"/>
                <a:gd name="T25" fmla="*/ 8 h 244"/>
                <a:gd name="T26" fmla="*/ 124 w 168"/>
                <a:gd name="T27" fmla="*/ 102 h 244"/>
                <a:gd name="T28" fmla="*/ 124 w 168"/>
                <a:gd name="T29" fmla="*/ 74 h 244"/>
                <a:gd name="T30" fmla="*/ 122 w 168"/>
                <a:gd name="T31" fmla="*/ 66 h 244"/>
                <a:gd name="T32" fmla="*/ 116 w 168"/>
                <a:gd name="T33" fmla="*/ 52 h 244"/>
                <a:gd name="T34" fmla="*/ 106 w 168"/>
                <a:gd name="T35" fmla="*/ 42 h 244"/>
                <a:gd name="T36" fmla="*/ 92 w 168"/>
                <a:gd name="T37" fmla="*/ 36 h 244"/>
                <a:gd name="T38" fmla="*/ 84 w 168"/>
                <a:gd name="T39" fmla="*/ 34 h 244"/>
                <a:gd name="T40" fmla="*/ 70 w 168"/>
                <a:gd name="T41" fmla="*/ 38 h 244"/>
                <a:gd name="T42" fmla="*/ 58 w 168"/>
                <a:gd name="T43" fmla="*/ 46 h 244"/>
                <a:gd name="T44" fmla="*/ 48 w 168"/>
                <a:gd name="T45" fmla="*/ 58 h 244"/>
                <a:gd name="T46" fmla="*/ 46 w 168"/>
                <a:gd name="T47" fmla="*/ 74 h 244"/>
                <a:gd name="T48" fmla="*/ 46 w 168"/>
                <a:gd name="T49" fmla="*/ 102 h 244"/>
                <a:gd name="T50" fmla="*/ 84 w 168"/>
                <a:gd name="T51" fmla="*/ 0 h 244"/>
                <a:gd name="T52" fmla="*/ 56 w 168"/>
                <a:gd name="T53" fmla="*/ 6 h 244"/>
                <a:gd name="T54" fmla="*/ 34 w 168"/>
                <a:gd name="T55" fmla="*/ 22 h 244"/>
                <a:gd name="T56" fmla="*/ 18 w 168"/>
                <a:gd name="T57" fmla="*/ 44 h 244"/>
                <a:gd name="T58" fmla="*/ 12 w 168"/>
                <a:gd name="T59" fmla="*/ 74 h 244"/>
                <a:gd name="T60" fmla="*/ 8 w 168"/>
                <a:gd name="T61" fmla="*/ 94 h 244"/>
                <a:gd name="T62" fmla="*/ 0 w 168"/>
                <a:gd name="T63" fmla="*/ 102 h 244"/>
                <a:gd name="T64" fmla="*/ 0 w 168"/>
                <a:gd name="T65" fmla="*/ 244 h 244"/>
                <a:gd name="T66" fmla="*/ 160 w 168"/>
                <a:gd name="T67" fmla="*/ 244 h 244"/>
                <a:gd name="T68" fmla="*/ 168 w 168"/>
                <a:gd name="T69" fmla="*/ 236 h 244"/>
                <a:gd name="T70" fmla="*/ 168 w 168"/>
                <a:gd name="T71" fmla="*/ 94 h 244"/>
                <a:gd name="T72" fmla="*/ 158 w 168"/>
                <a:gd name="T73" fmla="*/ 94 h 244"/>
                <a:gd name="T74" fmla="*/ 158 w 168"/>
                <a:gd name="T75" fmla="*/ 74 h 244"/>
                <a:gd name="T76" fmla="*/ 152 w 168"/>
                <a:gd name="T77" fmla="*/ 44 h 244"/>
                <a:gd name="T78" fmla="*/ 136 w 168"/>
                <a:gd name="T79" fmla="*/ 22 h 244"/>
                <a:gd name="T80" fmla="*/ 112 w 168"/>
                <a:gd name="T81" fmla="*/ 6 h 244"/>
                <a:gd name="T82" fmla="*/ 84 w 168"/>
                <a:gd name="T83" fmla="*/ 0 h 244"/>
                <a:gd name="T84" fmla="*/ 54 w 168"/>
                <a:gd name="T85" fmla="*/ 82 h 244"/>
                <a:gd name="T86" fmla="*/ 54 w 168"/>
                <a:gd name="T87" fmla="*/ 74 h 244"/>
                <a:gd name="T88" fmla="*/ 56 w 168"/>
                <a:gd name="T89" fmla="*/ 62 h 244"/>
                <a:gd name="T90" fmla="*/ 72 w 168"/>
                <a:gd name="T91" fmla="*/ 44 h 244"/>
                <a:gd name="T92" fmla="*/ 84 w 168"/>
                <a:gd name="T93" fmla="*/ 42 h 244"/>
                <a:gd name="T94" fmla="*/ 90 w 168"/>
                <a:gd name="T95" fmla="*/ 44 h 244"/>
                <a:gd name="T96" fmla="*/ 106 w 168"/>
                <a:gd name="T97" fmla="*/ 52 h 244"/>
                <a:gd name="T98" fmla="*/ 114 w 168"/>
                <a:gd name="T99" fmla="*/ 66 h 244"/>
                <a:gd name="T100" fmla="*/ 116 w 168"/>
                <a:gd name="T101" fmla="*/ 74 h 244"/>
                <a:gd name="T102" fmla="*/ 54 w 168"/>
                <a:gd name="T103" fmla="*/ 94 h 244"/>
                <a:gd name="T104" fmla="*/ 54 w 168"/>
                <a:gd name="T105" fmla="*/ 8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8" h="244">
                  <a:moveTo>
                    <a:pt x="84" y="8"/>
                  </a:moveTo>
                  <a:lnTo>
                    <a:pt x="84" y="8"/>
                  </a:lnTo>
                  <a:lnTo>
                    <a:pt x="98" y="10"/>
                  </a:lnTo>
                  <a:lnTo>
                    <a:pt x="110" y="14"/>
                  </a:lnTo>
                  <a:lnTo>
                    <a:pt x="120" y="20"/>
                  </a:lnTo>
                  <a:lnTo>
                    <a:pt x="130" y="28"/>
                  </a:lnTo>
                  <a:lnTo>
                    <a:pt x="138" y="36"/>
                  </a:lnTo>
                  <a:lnTo>
                    <a:pt x="144" y="48"/>
                  </a:lnTo>
                  <a:lnTo>
                    <a:pt x="148" y="60"/>
                  </a:lnTo>
                  <a:lnTo>
                    <a:pt x="150" y="74"/>
                  </a:lnTo>
                  <a:lnTo>
                    <a:pt x="150" y="102"/>
                  </a:lnTo>
                  <a:lnTo>
                    <a:pt x="160" y="102"/>
                  </a:lnTo>
                  <a:lnTo>
                    <a:pt x="160" y="236"/>
                  </a:lnTo>
                  <a:lnTo>
                    <a:pt x="8" y="236"/>
                  </a:lnTo>
                  <a:lnTo>
                    <a:pt x="8" y="102"/>
                  </a:lnTo>
                  <a:lnTo>
                    <a:pt x="20" y="102"/>
                  </a:lnTo>
                  <a:lnTo>
                    <a:pt x="20" y="74"/>
                  </a:lnTo>
                  <a:lnTo>
                    <a:pt x="20" y="74"/>
                  </a:lnTo>
                  <a:lnTo>
                    <a:pt x="22" y="60"/>
                  </a:lnTo>
                  <a:lnTo>
                    <a:pt x="24" y="48"/>
                  </a:lnTo>
                  <a:lnTo>
                    <a:pt x="30" y="36"/>
                  </a:lnTo>
                  <a:lnTo>
                    <a:pt x="38" y="28"/>
                  </a:lnTo>
                  <a:lnTo>
                    <a:pt x="48" y="20"/>
                  </a:lnTo>
                  <a:lnTo>
                    <a:pt x="60" y="14"/>
                  </a:lnTo>
                  <a:lnTo>
                    <a:pt x="72" y="10"/>
                  </a:lnTo>
                  <a:lnTo>
                    <a:pt x="84" y="8"/>
                  </a:lnTo>
                  <a:close/>
                  <a:moveTo>
                    <a:pt x="46" y="102"/>
                  </a:moveTo>
                  <a:lnTo>
                    <a:pt x="124" y="102"/>
                  </a:lnTo>
                  <a:lnTo>
                    <a:pt x="124" y="74"/>
                  </a:lnTo>
                  <a:lnTo>
                    <a:pt x="124" y="74"/>
                  </a:lnTo>
                  <a:lnTo>
                    <a:pt x="124" y="74"/>
                  </a:lnTo>
                  <a:lnTo>
                    <a:pt x="122" y="66"/>
                  </a:lnTo>
                  <a:lnTo>
                    <a:pt x="120" y="58"/>
                  </a:lnTo>
                  <a:lnTo>
                    <a:pt x="116" y="52"/>
                  </a:lnTo>
                  <a:lnTo>
                    <a:pt x="112" y="46"/>
                  </a:lnTo>
                  <a:lnTo>
                    <a:pt x="106" y="42"/>
                  </a:lnTo>
                  <a:lnTo>
                    <a:pt x="100" y="38"/>
                  </a:lnTo>
                  <a:lnTo>
                    <a:pt x="92" y="36"/>
                  </a:lnTo>
                  <a:lnTo>
                    <a:pt x="84" y="34"/>
                  </a:lnTo>
                  <a:lnTo>
                    <a:pt x="84" y="34"/>
                  </a:lnTo>
                  <a:lnTo>
                    <a:pt x="76" y="36"/>
                  </a:lnTo>
                  <a:lnTo>
                    <a:pt x="70" y="38"/>
                  </a:lnTo>
                  <a:lnTo>
                    <a:pt x="62" y="42"/>
                  </a:lnTo>
                  <a:lnTo>
                    <a:pt x="58" y="46"/>
                  </a:lnTo>
                  <a:lnTo>
                    <a:pt x="52" y="52"/>
                  </a:lnTo>
                  <a:lnTo>
                    <a:pt x="48" y="58"/>
                  </a:lnTo>
                  <a:lnTo>
                    <a:pt x="46" y="66"/>
                  </a:lnTo>
                  <a:lnTo>
                    <a:pt x="46" y="74"/>
                  </a:lnTo>
                  <a:lnTo>
                    <a:pt x="46" y="74"/>
                  </a:lnTo>
                  <a:lnTo>
                    <a:pt x="46" y="102"/>
                  </a:lnTo>
                  <a:close/>
                  <a:moveTo>
                    <a:pt x="84" y="0"/>
                  </a:moveTo>
                  <a:lnTo>
                    <a:pt x="84" y="0"/>
                  </a:lnTo>
                  <a:lnTo>
                    <a:pt x="70" y="2"/>
                  </a:lnTo>
                  <a:lnTo>
                    <a:pt x="56" y="6"/>
                  </a:lnTo>
                  <a:lnTo>
                    <a:pt x="44" y="12"/>
                  </a:lnTo>
                  <a:lnTo>
                    <a:pt x="34" y="22"/>
                  </a:lnTo>
                  <a:lnTo>
                    <a:pt x="24" y="32"/>
                  </a:lnTo>
                  <a:lnTo>
                    <a:pt x="18" y="44"/>
                  </a:lnTo>
                  <a:lnTo>
                    <a:pt x="14" y="58"/>
                  </a:lnTo>
                  <a:lnTo>
                    <a:pt x="12" y="74"/>
                  </a:lnTo>
                  <a:lnTo>
                    <a:pt x="12" y="94"/>
                  </a:lnTo>
                  <a:lnTo>
                    <a:pt x="8" y="94"/>
                  </a:lnTo>
                  <a:lnTo>
                    <a:pt x="0" y="94"/>
                  </a:lnTo>
                  <a:lnTo>
                    <a:pt x="0" y="102"/>
                  </a:lnTo>
                  <a:lnTo>
                    <a:pt x="0" y="236"/>
                  </a:lnTo>
                  <a:lnTo>
                    <a:pt x="0" y="244"/>
                  </a:lnTo>
                  <a:lnTo>
                    <a:pt x="8" y="244"/>
                  </a:lnTo>
                  <a:lnTo>
                    <a:pt x="160" y="244"/>
                  </a:lnTo>
                  <a:lnTo>
                    <a:pt x="168" y="244"/>
                  </a:lnTo>
                  <a:lnTo>
                    <a:pt x="168" y="236"/>
                  </a:lnTo>
                  <a:lnTo>
                    <a:pt x="168" y="102"/>
                  </a:lnTo>
                  <a:lnTo>
                    <a:pt x="168" y="94"/>
                  </a:lnTo>
                  <a:lnTo>
                    <a:pt x="160" y="94"/>
                  </a:lnTo>
                  <a:lnTo>
                    <a:pt x="158" y="94"/>
                  </a:lnTo>
                  <a:lnTo>
                    <a:pt x="158" y="74"/>
                  </a:lnTo>
                  <a:lnTo>
                    <a:pt x="158" y="74"/>
                  </a:lnTo>
                  <a:lnTo>
                    <a:pt x="156" y="58"/>
                  </a:lnTo>
                  <a:lnTo>
                    <a:pt x="152" y="44"/>
                  </a:lnTo>
                  <a:lnTo>
                    <a:pt x="144" y="32"/>
                  </a:lnTo>
                  <a:lnTo>
                    <a:pt x="136" y="22"/>
                  </a:lnTo>
                  <a:lnTo>
                    <a:pt x="126" y="12"/>
                  </a:lnTo>
                  <a:lnTo>
                    <a:pt x="112" y="6"/>
                  </a:lnTo>
                  <a:lnTo>
                    <a:pt x="100" y="2"/>
                  </a:lnTo>
                  <a:lnTo>
                    <a:pt x="84" y="0"/>
                  </a:lnTo>
                  <a:lnTo>
                    <a:pt x="84" y="0"/>
                  </a:lnTo>
                  <a:close/>
                  <a:moveTo>
                    <a:pt x="54" y="82"/>
                  </a:moveTo>
                  <a:lnTo>
                    <a:pt x="54" y="74"/>
                  </a:lnTo>
                  <a:lnTo>
                    <a:pt x="54" y="74"/>
                  </a:lnTo>
                  <a:lnTo>
                    <a:pt x="54" y="68"/>
                  </a:lnTo>
                  <a:lnTo>
                    <a:pt x="56" y="62"/>
                  </a:lnTo>
                  <a:lnTo>
                    <a:pt x="62" y="52"/>
                  </a:lnTo>
                  <a:lnTo>
                    <a:pt x="72" y="44"/>
                  </a:lnTo>
                  <a:lnTo>
                    <a:pt x="78" y="44"/>
                  </a:lnTo>
                  <a:lnTo>
                    <a:pt x="84" y="42"/>
                  </a:lnTo>
                  <a:lnTo>
                    <a:pt x="84" y="42"/>
                  </a:lnTo>
                  <a:lnTo>
                    <a:pt x="90" y="44"/>
                  </a:lnTo>
                  <a:lnTo>
                    <a:pt x="96" y="44"/>
                  </a:lnTo>
                  <a:lnTo>
                    <a:pt x="106" y="52"/>
                  </a:lnTo>
                  <a:lnTo>
                    <a:pt x="112" y="60"/>
                  </a:lnTo>
                  <a:lnTo>
                    <a:pt x="114" y="66"/>
                  </a:lnTo>
                  <a:lnTo>
                    <a:pt x="116" y="72"/>
                  </a:lnTo>
                  <a:lnTo>
                    <a:pt x="116" y="74"/>
                  </a:lnTo>
                  <a:lnTo>
                    <a:pt x="116" y="94"/>
                  </a:lnTo>
                  <a:lnTo>
                    <a:pt x="54" y="94"/>
                  </a:lnTo>
                  <a:lnTo>
                    <a:pt x="54" y="82"/>
                  </a:lnTo>
                  <a:lnTo>
                    <a:pt x="5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951" y="1817"/>
              <a:ext cx="152" cy="228"/>
            </a:xfrm>
            <a:custGeom>
              <a:avLst/>
              <a:gdLst>
                <a:gd name="T0" fmla="*/ 76 w 152"/>
                <a:gd name="T1" fmla="*/ 0 h 228"/>
                <a:gd name="T2" fmla="*/ 76 w 152"/>
                <a:gd name="T3" fmla="*/ 0 h 228"/>
                <a:gd name="T4" fmla="*/ 90 w 152"/>
                <a:gd name="T5" fmla="*/ 2 h 228"/>
                <a:gd name="T6" fmla="*/ 102 w 152"/>
                <a:gd name="T7" fmla="*/ 6 h 228"/>
                <a:gd name="T8" fmla="*/ 112 w 152"/>
                <a:gd name="T9" fmla="*/ 12 h 228"/>
                <a:gd name="T10" fmla="*/ 122 w 152"/>
                <a:gd name="T11" fmla="*/ 20 h 228"/>
                <a:gd name="T12" fmla="*/ 130 w 152"/>
                <a:gd name="T13" fmla="*/ 28 h 228"/>
                <a:gd name="T14" fmla="*/ 136 w 152"/>
                <a:gd name="T15" fmla="*/ 40 h 228"/>
                <a:gd name="T16" fmla="*/ 140 w 152"/>
                <a:gd name="T17" fmla="*/ 52 h 228"/>
                <a:gd name="T18" fmla="*/ 142 w 152"/>
                <a:gd name="T19" fmla="*/ 66 h 228"/>
                <a:gd name="T20" fmla="*/ 142 w 152"/>
                <a:gd name="T21" fmla="*/ 94 h 228"/>
                <a:gd name="T22" fmla="*/ 152 w 152"/>
                <a:gd name="T23" fmla="*/ 94 h 228"/>
                <a:gd name="T24" fmla="*/ 152 w 152"/>
                <a:gd name="T25" fmla="*/ 228 h 228"/>
                <a:gd name="T26" fmla="*/ 0 w 152"/>
                <a:gd name="T27" fmla="*/ 228 h 228"/>
                <a:gd name="T28" fmla="*/ 0 w 152"/>
                <a:gd name="T29" fmla="*/ 94 h 228"/>
                <a:gd name="T30" fmla="*/ 12 w 152"/>
                <a:gd name="T31" fmla="*/ 94 h 228"/>
                <a:gd name="T32" fmla="*/ 12 w 152"/>
                <a:gd name="T33" fmla="*/ 66 h 228"/>
                <a:gd name="T34" fmla="*/ 12 w 152"/>
                <a:gd name="T35" fmla="*/ 66 h 228"/>
                <a:gd name="T36" fmla="*/ 14 w 152"/>
                <a:gd name="T37" fmla="*/ 52 h 228"/>
                <a:gd name="T38" fmla="*/ 16 w 152"/>
                <a:gd name="T39" fmla="*/ 40 h 228"/>
                <a:gd name="T40" fmla="*/ 22 w 152"/>
                <a:gd name="T41" fmla="*/ 28 h 228"/>
                <a:gd name="T42" fmla="*/ 30 w 152"/>
                <a:gd name="T43" fmla="*/ 20 h 228"/>
                <a:gd name="T44" fmla="*/ 40 w 152"/>
                <a:gd name="T45" fmla="*/ 12 h 228"/>
                <a:gd name="T46" fmla="*/ 52 w 152"/>
                <a:gd name="T47" fmla="*/ 6 h 228"/>
                <a:gd name="T48" fmla="*/ 64 w 152"/>
                <a:gd name="T49" fmla="*/ 2 h 228"/>
                <a:gd name="T50" fmla="*/ 76 w 152"/>
                <a:gd name="T5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28">
                  <a:moveTo>
                    <a:pt x="76" y="0"/>
                  </a:moveTo>
                  <a:lnTo>
                    <a:pt x="76" y="0"/>
                  </a:lnTo>
                  <a:lnTo>
                    <a:pt x="90" y="2"/>
                  </a:lnTo>
                  <a:lnTo>
                    <a:pt x="102" y="6"/>
                  </a:lnTo>
                  <a:lnTo>
                    <a:pt x="112" y="12"/>
                  </a:lnTo>
                  <a:lnTo>
                    <a:pt x="122" y="20"/>
                  </a:lnTo>
                  <a:lnTo>
                    <a:pt x="130" y="28"/>
                  </a:lnTo>
                  <a:lnTo>
                    <a:pt x="136" y="40"/>
                  </a:lnTo>
                  <a:lnTo>
                    <a:pt x="140" y="52"/>
                  </a:lnTo>
                  <a:lnTo>
                    <a:pt x="142" y="66"/>
                  </a:lnTo>
                  <a:lnTo>
                    <a:pt x="142" y="94"/>
                  </a:lnTo>
                  <a:lnTo>
                    <a:pt x="152" y="94"/>
                  </a:lnTo>
                  <a:lnTo>
                    <a:pt x="152" y="228"/>
                  </a:lnTo>
                  <a:lnTo>
                    <a:pt x="0" y="228"/>
                  </a:lnTo>
                  <a:lnTo>
                    <a:pt x="0" y="94"/>
                  </a:lnTo>
                  <a:lnTo>
                    <a:pt x="12" y="94"/>
                  </a:lnTo>
                  <a:lnTo>
                    <a:pt x="12" y="66"/>
                  </a:lnTo>
                  <a:lnTo>
                    <a:pt x="12" y="66"/>
                  </a:lnTo>
                  <a:lnTo>
                    <a:pt x="14" y="52"/>
                  </a:lnTo>
                  <a:lnTo>
                    <a:pt x="16" y="40"/>
                  </a:lnTo>
                  <a:lnTo>
                    <a:pt x="22" y="28"/>
                  </a:lnTo>
                  <a:lnTo>
                    <a:pt x="30" y="20"/>
                  </a:lnTo>
                  <a:lnTo>
                    <a:pt x="40" y="12"/>
                  </a:lnTo>
                  <a:lnTo>
                    <a:pt x="52" y="6"/>
                  </a:lnTo>
                  <a:lnTo>
                    <a:pt x="64" y="2"/>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989" y="1843"/>
              <a:ext cx="78" cy="68"/>
            </a:xfrm>
            <a:custGeom>
              <a:avLst/>
              <a:gdLst>
                <a:gd name="T0" fmla="*/ 0 w 78"/>
                <a:gd name="T1" fmla="*/ 68 h 68"/>
                <a:gd name="T2" fmla="*/ 78 w 78"/>
                <a:gd name="T3" fmla="*/ 68 h 68"/>
                <a:gd name="T4" fmla="*/ 78 w 78"/>
                <a:gd name="T5" fmla="*/ 40 h 68"/>
                <a:gd name="T6" fmla="*/ 78 w 78"/>
                <a:gd name="T7" fmla="*/ 40 h 68"/>
                <a:gd name="T8" fmla="*/ 78 w 78"/>
                <a:gd name="T9" fmla="*/ 40 h 68"/>
                <a:gd name="T10" fmla="*/ 76 w 78"/>
                <a:gd name="T11" fmla="*/ 32 h 68"/>
                <a:gd name="T12" fmla="*/ 74 w 78"/>
                <a:gd name="T13" fmla="*/ 24 h 68"/>
                <a:gd name="T14" fmla="*/ 70 w 78"/>
                <a:gd name="T15" fmla="*/ 18 h 68"/>
                <a:gd name="T16" fmla="*/ 66 w 78"/>
                <a:gd name="T17" fmla="*/ 12 h 68"/>
                <a:gd name="T18" fmla="*/ 60 w 78"/>
                <a:gd name="T19" fmla="*/ 8 h 68"/>
                <a:gd name="T20" fmla="*/ 54 w 78"/>
                <a:gd name="T21" fmla="*/ 4 h 68"/>
                <a:gd name="T22" fmla="*/ 46 w 78"/>
                <a:gd name="T23" fmla="*/ 2 h 68"/>
                <a:gd name="T24" fmla="*/ 38 w 78"/>
                <a:gd name="T25" fmla="*/ 0 h 68"/>
                <a:gd name="T26" fmla="*/ 38 w 78"/>
                <a:gd name="T27" fmla="*/ 0 h 68"/>
                <a:gd name="T28" fmla="*/ 30 w 78"/>
                <a:gd name="T29" fmla="*/ 2 h 68"/>
                <a:gd name="T30" fmla="*/ 24 w 78"/>
                <a:gd name="T31" fmla="*/ 4 h 68"/>
                <a:gd name="T32" fmla="*/ 16 w 78"/>
                <a:gd name="T33" fmla="*/ 8 h 68"/>
                <a:gd name="T34" fmla="*/ 12 w 78"/>
                <a:gd name="T35" fmla="*/ 12 h 68"/>
                <a:gd name="T36" fmla="*/ 6 w 78"/>
                <a:gd name="T37" fmla="*/ 18 h 68"/>
                <a:gd name="T38" fmla="*/ 2 w 78"/>
                <a:gd name="T39" fmla="*/ 24 h 68"/>
                <a:gd name="T40" fmla="*/ 0 w 78"/>
                <a:gd name="T41" fmla="*/ 32 h 68"/>
                <a:gd name="T42" fmla="*/ 0 w 78"/>
                <a:gd name="T43" fmla="*/ 40 h 68"/>
                <a:gd name="T44" fmla="*/ 0 w 78"/>
                <a:gd name="T45" fmla="*/ 40 h 68"/>
                <a:gd name="T46" fmla="*/ 0 w 78"/>
                <a:gd name="T4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8">
                  <a:moveTo>
                    <a:pt x="0" y="68"/>
                  </a:moveTo>
                  <a:lnTo>
                    <a:pt x="78" y="68"/>
                  </a:lnTo>
                  <a:lnTo>
                    <a:pt x="78" y="40"/>
                  </a:lnTo>
                  <a:lnTo>
                    <a:pt x="78" y="40"/>
                  </a:lnTo>
                  <a:lnTo>
                    <a:pt x="78" y="40"/>
                  </a:lnTo>
                  <a:lnTo>
                    <a:pt x="76" y="32"/>
                  </a:lnTo>
                  <a:lnTo>
                    <a:pt x="74" y="24"/>
                  </a:lnTo>
                  <a:lnTo>
                    <a:pt x="70" y="18"/>
                  </a:lnTo>
                  <a:lnTo>
                    <a:pt x="66" y="12"/>
                  </a:lnTo>
                  <a:lnTo>
                    <a:pt x="60" y="8"/>
                  </a:lnTo>
                  <a:lnTo>
                    <a:pt x="54" y="4"/>
                  </a:lnTo>
                  <a:lnTo>
                    <a:pt x="46" y="2"/>
                  </a:lnTo>
                  <a:lnTo>
                    <a:pt x="38" y="0"/>
                  </a:lnTo>
                  <a:lnTo>
                    <a:pt x="38" y="0"/>
                  </a:lnTo>
                  <a:lnTo>
                    <a:pt x="30" y="2"/>
                  </a:lnTo>
                  <a:lnTo>
                    <a:pt x="24" y="4"/>
                  </a:lnTo>
                  <a:lnTo>
                    <a:pt x="16" y="8"/>
                  </a:lnTo>
                  <a:lnTo>
                    <a:pt x="12" y="12"/>
                  </a:lnTo>
                  <a:lnTo>
                    <a:pt x="6" y="18"/>
                  </a:lnTo>
                  <a:lnTo>
                    <a:pt x="2" y="24"/>
                  </a:lnTo>
                  <a:lnTo>
                    <a:pt x="0" y="32"/>
                  </a:lnTo>
                  <a:lnTo>
                    <a:pt x="0" y="40"/>
                  </a:lnTo>
                  <a:lnTo>
                    <a:pt x="0" y="40"/>
                  </a:lnTo>
                  <a:lnTo>
                    <a:pt x="0" y="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943" y="1809"/>
              <a:ext cx="168" cy="244"/>
            </a:xfrm>
            <a:custGeom>
              <a:avLst/>
              <a:gdLst>
                <a:gd name="T0" fmla="*/ 84 w 168"/>
                <a:gd name="T1" fmla="*/ 0 h 244"/>
                <a:gd name="T2" fmla="*/ 84 w 168"/>
                <a:gd name="T3" fmla="*/ 0 h 244"/>
                <a:gd name="T4" fmla="*/ 70 w 168"/>
                <a:gd name="T5" fmla="*/ 2 h 244"/>
                <a:gd name="T6" fmla="*/ 56 w 168"/>
                <a:gd name="T7" fmla="*/ 6 h 244"/>
                <a:gd name="T8" fmla="*/ 44 w 168"/>
                <a:gd name="T9" fmla="*/ 12 h 244"/>
                <a:gd name="T10" fmla="*/ 34 w 168"/>
                <a:gd name="T11" fmla="*/ 22 h 244"/>
                <a:gd name="T12" fmla="*/ 24 w 168"/>
                <a:gd name="T13" fmla="*/ 32 h 244"/>
                <a:gd name="T14" fmla="*/ 18 w 168"/>
                <a:gd name="T15" fmla="*/ 44 h 244"/>
                <a:gd name="T16" fmla="*/ 14 w 168"/>
                <a:gd name="T17" fmla="*/ 58 h 244"/>
                <a:gd name="T18" fmla="*/ 12 w 168"/>
                <a:gd name="T19" fmla="*/ 74 h 244"/>
                <a:gd name="T20" fmla="*/ 12 w 168"/>
                <a:gd name="T21" fmla="*/ 94 h 244"/>
                <a:gd name="T22" fmla="*/ 8 w 168"/>
                <a:gd name="T23" fmla="*/ 94 h 244"/>
                <a:gd name="T24" fmla="*/ 0 w 168"/>
                <a:gd name="T25" fmla="*/ 94 h 244"/>
                <a:gd name="T26" fmla="*/ 0 w 168"/>
                <a:gd name="T27" fmla="*/ 102 h 244"/>
                <a:gd name="T28" fmla="*/ 0 w 168"/>
                <a:gd name="T29" fmla="*/ 236 h 244"/>
                <a:gd name="T30" fmla="*/ 0 w 168"/>
                <a:gd name="T31" fmla="*/ 244 h 244"/>
                <a:gd name="T32" fmla="*/ 8 w 168"/>
                <a:gd name="T33" fmla="*/ 244 h 244"/>
                <a:gd name="T34" fmla="*/ 160 w 168"/>
                <a:gd name="T35" fmla="*/ 244 h 244"/>
                <a:gd name="T36" fmla="*/ 168 w 168"/>
                <a:gd name="T37" fmla="*/ 244 h 244"/>
                <a:gd name="T38" fmla="*/ 168 w 168"/>
                <a:gd name="T39" fmla="*/ 236 h 244"/>
                <a:gd name="T40" fmla="*/ 168 w 168"/>
                <a:gd name="T41" fmla="*/ 102 h 244"/>
                <a:gd name="T42" fmla="*/ 168 w 168"/>
                <a:gd name="T43" fmla="*/ 94 h 244"/>
                <a:gd name="T44" fmla="*/ 160 w 168"/>
                <a:gd name="T45" fmla="*/ 94 h 244"/>
                <a:gd name="T46" fmla="*/ 158 w 168"/>
                <a:gd name="T47" fmla="*/ 94 h 244"/>
                <a:gd name="T48" fmla="*/ 158 w 168"/>
                <a:gd name="T49" fmla="*/ 74 h 244"/>
                <a:gd name="T50" fmla="*/ 158 w 168"/>
                <a:gd name="T51" fmla="*/ 74 h 244"/>
                <a:gd name="T52" fmla="*/ 156 w 168"/>
                <a:gd name="T53" fmla="*/ 58 h 244"/>
                <a:gd name="T54" fmla="*/ 152 w 168"/>
                <a:gd name="T55" fmla="*/ 44 h 244"/>
                <a:gd name="T56" fmla="*/ 144 w 168"/>
                <a:gd name="T57" fmla="*/ 32 h 244"/>
                <a:gd name="T58" fmla="*/ 136 w 168"/>
                <a:gd name="T59" fmla="*/ 22 h 244"/>
                <a:gd name="T60" fmla="*/ 126 w 168"/>
                <a:gd name="T61" fmla="*/ 12 h 244"/>
                <a:gd name="T62" fmla="*/ 112 w 168"/>
                <a:gd name="T63" fmla="*/ 6 h 244"/>
                <a:gd name="T64" fmla="*/ 100 w 168"/>
                <a:gd name="T65" fmla="*/ 2 h 244"/>
                <a:gd name="T66" fmla="*/ 84 w 168"/>
                <a:gd name="T67" fmla="*/ 0 h 244"/>
                <a:gd name="T68" fmla="*/ 84 w 168"/>
                <a:gd name="T6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244">
                  <a:moveTo>
                    <a:pt x="84" y="0"/>
                  </a:moveTo>
                  <a:lnTo>
                    <a:pt x="84" y="0"/>
                  </a:lnTo>
                  <a:lnTo>
                    <a:pt x="70" y="2"/>
                  </a:lnTo>
                  <a:lnTo>
                    <a:pt x="56" y="6"/>
                  </a:lnTo>
                  <a:lnTo>
                    <a:pt x="44" y="12"/>
                  </a:lnTo>
                  <a:lnTo>
                    <a:pt x="34" y="22"/>
                  </a:lnTo>
                  <a:lnTo>
                    <a:pt x="24" y="32"/>
                  </a:lnTo>
                  <a:lnTo>
                    <a:pt x="18" y="44"/>
                  </a:lnTo>
                  <a:lnTo>
                    <a:pt x="14" y="58"/>
                  </a:lnTo>
                  <a:lnTo>
                    <a:pt x="12" y="74"/>
                  </a:lnTo>
                  <a:lnTo>
                    <a:pt x="12" y="94"/>
                  </a:lnTo>
                  <a:lnTo>
                    <a:pt x="8" y="94"/>
                  </a:lnTo>
                  <a:lnTo>
                    <a:pt x="0" y="94"/>
                  </a:lnTo>
                  <a:lnTo>
                    <a:pt x="0" y="102"/>
                  </a:lnTo>
                  <a:lnTo>
                    <a:pt x="0" y="236"/>
                  </a:lnTo>
                  <a:lnTo>
                    <a:pt x="0" y="244"/>
                  </a:lnTo>
                  <a:lnTo>
                    <a:pt x="8" y="244"/>
                  </a:lnTo>
                  <a:lnTo>
                    <a:pt x="160" y="244"/>
                  </a:lnTo>
                  <a:lnTo>
                    <a:pt x="168" y="244"/>
                  </a:lnTo>
                  <a:lnTo>
                    <a:pt x="168" y="236"/>
                  </a:lnTo>
                  <a:lnTo>
                    <a:pt x="168" y="102"/>
                  </a:lnTo>
                  <a:lnTo>
                    <a:pt x="168" y="94"/>
                  </a:lnTo>
                  <a:lnTo>
                    <a:pt x="160" y="94"/>
                  </a:lnTo>
                  <a:lnTo>
                    <a:pt x="158" y="94"/>
                  </a:lnTo>
                  <a:lnTo>
                    <a:pt x="158" y="74"/>
                  </a:lnTo>
                  <a:lnTo>
                    <a:pt x="158" y="74"/>
                  </a:lnTo>
                  <a:lnTo>
                    <a:pt x="156" y="58"/>
                  </a:lnTo>
                  <a:lnTo>
                    <a:pt x="152" y="44"/>
                  </a:lnTo>
                  <a:lnTo>
                    <a:pt x="144" y="32"/>
                  </a:lnTo>
                  <a:lnTo>
                    <a:pt x="136" y="22"/>
                  </a:lnTo>
                  <a:lnTo>
                    <a:pt x="126" y="12"/>
                  </a:lnTo>
                  <a:lnTo>
                    <a:pt x="112" y="6"/>
                  </a:lnTo>
                  <a:lnTo>
                    <a:pt x="100" y="2"/>
                  </a:lnTo>
                  <a:lnTo>
                    <a:pt x="84" y="0"/>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997" y="1851"/>
              <a:ext cx="62" cy="52"/>
            </a:xfrm>
            <a:custGeom>
              <a:avLst/>
              <a:gdLst>
                <a:gd name="T0" fmla="*/ 0 w 62"/>
                <a:gd name="T1" fmla="*/ 40 h 52"/>
                <a:gd name="T2" fmla="*/ 0 w 62"/>
                <a:gd name="T3" fmla="*/ 32 h 52"/>
                <a:gd name="T4" fmla="*/ 0 w 62"/>
                <a:gd name="T5" fmla="*/ 32 h 52"/>
                <a:gd name="T6" fmla="*/ 0 w 62"/>
                <a:gd name="T7" fmla="*/ 26 h 52"/>
                <a:gd name="T8" fmla="*/ 2 w 62"/>
                <a:gd name="T9" fmla="*/ 20 h 52"/>
                <a:gd name="T10" fmla="*/ 8 w 62"/>
                <a:gd name="T11" fmla="*/ 10 h 52"/>
                <a:gd name="T12" fmla="*/ 18 w 62"/>
                <a:gd name="T13" fmla="*/ 2 h 52"/>
                <a:gd name="T14" fmla="*/ 24 w 62"/>
                <a:gd name="T15" fmla="*/ 2 h 52"/>
                <a:gd name="T16" fmla="*/ 30 w 62"/>
                <a:gd name="T17" fmla="*/ 0 h 52"/>
                <a:gd name="T18" fmla="*/ 30 w 62"/>
                <a:gd name="T19" fmla="*/ 0 h 52"/>
                <a:gd name="T20" fmla="*/ 36 w 62"/>
                <a:gd name="T21" fmla="*/ 2 h 52"/>
                <a:gd name="T22" fmla="*/ 42 w 62"/>
                <a:gd name="T23" fmla="*/ 2 h 52"/>
                <a:gd name="T24" fmla="*/ 52 w 62"/>
                <a:gd name="T25" fmla="*/ 10 h 52"/>
                <a:gd name="T26" fmla="*/ 58 w 62"/>
                <a:gd name="T27" fmla="*/ 18 h 52"/>
                <a:gd name="T28" fmla="*/ 60 w 62"/>
                <a:gd name="T29" fmla="*/ 24 h 52"/>
                <a:gd name="T30" fmla="*/ 62 w 62"/>
                <a:gd name="T31" fmla="*/ 30 h 52"/>
                <a:gd name="T32" fmla="*/ 62 w 62"/>
                <a:gd name="T33" fmla="*/ 32 h 52"/>
                <a:gd name="T34" fmla="*/ 62 w 62"/>
                <a:gd name="T35" fmla="*/ 52 h 52"/>
                <a:gd name="T36" fmla="*/ 0 w 62"/>
                <a:gd name="T37" fmla="*/ 52 h 52"/>
                <a:gd name="T38" fmla="*/ 0 w 62"/>
                <a:gd name="T39" fmla="*/ 40 h 52"/>
                <a:gd name="T40" fmla="*/ 0 w 62"/>
                <a:gd name="T4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52">
                  <a:moveTo>
                    <a:pt x="0" y="40"/>
                  </a:moveTo>
                  <a:lnTo>
                    <a:pt x="0" y="32"/>
                  </a:lnTo>
                  <a:lnTo>
                    <a:pt x="0" y="32"/>
                  </a:lnTo>
                  <a:lnTo>
                    <a:pt x="0" y="26"/>
                  </a:lnTo>
                  <a:lnTo>
                    <a:pt x="2" y="20"/>
                  </a:lnTo>
                  <a:lnTo>
                    <a:pt x="8" y="10"/>
                  </a:lnTo>
                  <a:lnTo>
                    <a:pt x="18" y="2"/>
                  </a:lnTo>
                  <a:lnTo>
                    <a:pt x="24" y="2"/>
                  </a:lnTo>
                  <a:lnTo>
                    <a:pt x="30" y="0"/>
                  </a:lnTo>
                  <a:lnTo>
                    <a:pt x="30" y="0"/>
                  </a:lnTo>
                  <a:lnTo>
                    <a:pt x="36" y="2"/>
                  </a:lnTo>
                  <a:lnTo>
                    <a:pt x="42" y="2"/>
                  </a:lnTo>
                  <a:lnTo>
                    <a:pt x="52" y="10"/>
                  </a:lnTo>
                  <a:lnTo>
                    <a:pt x="58" y="18"/>
                  </a:lnTo>
                  <a:lnTo>
                    <a:pt x="60" y="24"/>
                  </a:lnTo>
                  <a:lnTo>
                    <a:pt x="62" y="30"/>
                  </a:lnTo>
                  <a:lnTo>
                    <a:pt x="62" y="32"/>
                  </a:lnTo>
                  <a:lnTo>
                    <a:pt x="62" y="52"/>
                  </a:lnTo>
                  <a:lnTo>
                    <a:pt x="0" y="52"/>
                  </a:lnTo>
                  <a:lnTo>
                    <a:pt x="0" y="40"/>
                  </a:lnTo>
                  <a:lnTo>
                    <a:pt x="0"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999" y="1943"/>
              <a:ext cx="56" cy="86"/>
            </a:xfrm>
            <a:custGeom>
              <a:avLst/>
              <a:gdLst>
                <a:gd name="T0" fmla="*/ 0 w 56"/>
                <a:gd name="T1" fmla="*/ 86 h 86"/>
                <a:gd name="T2" fmla="*/ 18 w 56"/>
                <a:gd name="T3" fmla="*/ 46 h 86"/>
                <a:gd name="T4" fmla="*/ 18 w 56"/>
                <a:gd name="T5" fmla="*/ 46 h 86"/>
                <a:gd name="T6" fmla="*/ 12 w 56"/>
                <a:gd name="T7" fmla="*/ 42 h 86"/>
                <a:gd name="T8" fmla="*/ 8 w 56"/>
                <a:gd name="T9" fmla="*/ 36 h 86"/>
                <a:gd name="T10" fmla="*/ 6 w 56"/>
                <a:gd name="T11" fmla="*/ 30 h 86"/>
                <a:gd name="T12" fmla="*/ 4 w 56"/>
                <a:gd name="T13" fmla="*/ 24 h 86"/>
                <a:gd name="T14" fmla="*/ 4 w 56"/>
                <a:gd name="T15" fmla="*/ 24 h 86"/>
                <a:gd name="T16" fmla="*/ 6 w 56"/>
                <a:gd name="T17" fmla="*/ 16 h 86"/>
                <a:gd name="T18" fmla="*/ 12 w 56"/>
                <a:gd name="T19" fmla="*/ 8 h 86"/>
                <a:gd name="T20" fmla="*/ 20 w 56"/>
                <a:gd name="T21" fmla="*/ 2 h 86"/>
                <a:gd name="T22" fmla="*/ 28 w 56"/>
                <a:gd name="T23" fmla="*/ 0 h 86"/>
                <a:gd name="T24" fmla="*/ 28 w 56"/>
                <a:gd name="T25" fmla="*/ 0 h 86"/>
                <a:gd name="T26" fmla="*/ 38 w 56"/>
                <a:gd name="T27" fmla="*/ 2 h 86"/>
                <a:gd name="T28" fmla="*/ 46 w 56"/>
                <a:gd name="T29" fmla="*/ 8 h 86"/>
                <a:gd name="T30" fmla="*/ 50 w 56"/>
                <a:gd name="T31" fmla="*/ 16 h 86"/>
                <a:gd name="T32" fmla="*/ 52 w 56"/>
                <a:gd name="T33" fmla="*/ 24 h 86"/>
                <a:gd name="T34" fmla="*/ 52 w 56"/>
                <a:gd name="T35" fmla="*/ 24 h 86"/>
                <a:gd name="T36" fmla="*/ 52 w 56"/>
                <a:gd name="T37" fmla="*/ 30 h 86"/>
                <a:gd name="T38" fmla="*/ 48 w 56"/>
                <a:gd name="T39" fmla="*/ 36 h 86"/>
                <a:gd name="T40" fmla="*/ 44 w 56"/>
                <a:gd name="T41" fmla="*/ 42 h 86"/>
                <a:gd name="T42" fmla="*/ 40 w 56"/>
                <a:gd name="T43" fmla="*/ 46 h 86"/>
                <a:gd name="T44" fmla="*/ 56 w 56"/>
                <a:gd name="T45" fmla="*/ 86 h 86"/>
                <a:gd name="T46" fmla="*/ 0 w 56"/>
                <a:gd name="T4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86">
                  <a:moveTo>
                    <a:pt x="0" y="86"/>
                  </a:moveTo>
                  <a:lnTo>
                    <a:pt x="18" y="46"/>
                  </a:lnTo>
                  <a:lnTo>
                    <a:pt x="18" y="46"/>
                  </a:lnTo>
                  <a:lnTo>
                    <a:pt x="12" y="42"/>
                  </a:lnTo>
                  <a:lnTo>
                    <a:pt x="8" y="36"/>
                  </a:lnTo>
                  <a:lnTo>
                    <a:pt x="6" y="30"/>
                  </a:lnTo>
                  <a:lnTo>
                    <a:pt x="4" y="24"/>
                  </a:lnTo>
                  <a:lnTo>
                    <a:pt x="4" y="24"/>
                  </a:lnTo>
                  <a:lnTo>
                    <a:pt x="6" y="16"/>
                  </a:lnTo>
                  <a:lnTo>
                    <a:pt x="12" y="8"/>
                  </a:lnTo>
                  <a:lnTo>
                    <a:pt x="20" y="2"/>
                  </a:lnTo>
                  <a:lnTo>
                    <a:pt x="28" y="0"/>
                  </a:lnTo>
                  <a:lnTo>
                    <a:pt x="28" y="0"/>
                  </a:lnTo>
                  <a:lnTo>
                    <a:pt x="38" y="2"/>
                  </a:lnTo>
                  <a:lnTo>
                    <a:pt x="46" y="8"/>
                  </a:lnTo>
                  <a:lnTo>
                    <a:pt x="50" y="16"/>
                  </a:lnTo>
                  <a:lnTo>
                    <a:pt x="52" y="24"/>
                  </a:lnTo>
                  <a:lnTo>
                    <a:pt x="52" y="24"/>
                  </a:lnTo>
                  <a:lnTo>
                    <a:pt x="52" y="30"/>
                  </a:lnTo>
                  <a:lnTo>
                    <a:pt x="48" y="36"/>
                  </a:lnTo>
                  <a:lnTo>
                    <a:pt x="44" y="42"/>
                  </a:lnTo>
                  <a:lnTo>
                    <a:pt x="40" y="46"/>
                  </a:lnTo>
                  <a:lnTo>
                    <a:pt x="56" y="86"/>
                  </a:lnTo>
                  <a:lnTo>
                    <a:pt x="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6087" y="2735"/>
              <a:ext cx="542" cy="1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6087" y="2735"/>
              <a:ext cx="542" cy="1134"/>
            </a:xfrm>
            <a:custGeom>
              <a:avLst/>
              <a:gdLst>
                <a:gd name="T0" fmla="*/ 0 w 542"/>
                <a:gd name="T1" fmla="*/ 1134 h 1134"/>
                <a:gd name="T2" fmla="*/ 542 w 542"/>
                <a:gd name="T3" fmla="*/ 0 h 1134"/>
                <a:gd name="T4" fmla="*/ 260 w 542"/>
                <a:gd name="T5" fmla="*/ 982 h 1134"/>
                <a:gd name="T6" fmla="*/ 244 w 542"/>
                <a:gd name="T7" fmla="*/ 980 h 1134"/>
                <a:gd name="T8" fmla="*/ 216 w 542"/>
                <a:gd name="T9" fmla="*/ 968 h 1134"/>
                <a:gd name="T10" fmla="*/ 196 w 542"/>
                <a:gd name="T11" fmla="*/ 948 h 1134"/>
                <a:gd name="T12" fmla="*/ 184 w 542"/>
                <a:gd name="T13" fmla="*/ 920 h 1134"/>
                <a:gd name="T14" fmla="*/ 182 w 542"/>
                <a:gd name="T15" fmla="*/ 904 h 1134"/>
                <a:gd name="T16" fmla="*/ 186 w 542"/>
                <a:gd name="T17" fmla="*/ 882 h 1134"/>
                <a:gd name="T18" fmla="*/ 196 w 542"/>
                <a:gd name="T19" fmla="*/ 860 h 1134"/>
                <a:gd name="T20" fmla="*/ 212 w 542"/>
                <a:gd name="T21" fmla="*/ 844 h 1134"/>
                <a:gd name="T22" fmla="*/ 232 w 542"/>
                <a:gd name="T23" fmla="*/ 834 h 1134"/>
                <a:gd name="T24" fmla="*/ 232 w 542"/>
                <a:gd name="T25" fmla="*/ 880 h 1134"/>
                <a:gd name="T26" fmla="*/ 224 w 542"/>
                <a:gd name="T27" fmla="*/ 890 h 1134"/>
                <a:gd name="T28" fmla="*/ 222 w 542"/>
                <a:gd name="T29" fmla="*/ 904 h 1134"/>
                <a:gd name="T30" fmla="*/ 222 w 542"/>
                <a:gd name="T31" fmla="*/ 912 h 1134"/>
                <a:gd name="T32" fmla="*/ 228 w 542"/>
                <a:gd name="T33" fmla="*/ 926 h 1134"/>
                <a:gd name="T34" fmla="*/ 238 w 542"/>
                <a:gd name="T35" fmla="*/ 936 h 1134"/>
                <a:gd name="T36" fmla="*/ 252 w 542"/>
                <a:gd name="T37" fmla="*/ 942 h 1134"/>
                <a:gd name="T38" fmla="*/ 260 w 542"/>
                <a:gd name="T39" fmla="*/ 944 h 1134"/>
                <a:gd name="T40" fmla="*/ 274 w 542"/>
                <a:gd name="T41" fmla="*/ 940 h 1134"/>
                <a:gd name="T42" fmla="*/ 286 w 542"/>
                <a:gd name="T43" fmla="*/ 932 h 1134"/>
                <a:gd name="T44" fmla="*/ 294 w 542"/>
                <a:gd name="T45" fmla="*/ 920 h 1134"/>
                <a:gd name="T46" fmla="*/ 298 w 542"/>
                <a:gd name="T47" fmla="*/ 904 h 1134"/>
                <a:gd name="T48" fmla="*/ 298 w 542"/>
                <a:gd name="T49" fmla="*/ 898 h 1134"/>
                <a:gd name="T50" fmla="*/ 292 w 542"/>
                <a:gd name="T51" fmla="*/ 884 h 1134"/>
                <a:gd name="T52" fmla="*/ 288 w 542"/>
                <a:gd name="T53" fmla="*/ 834 h 1134"/>
                <a:gd name="T54" fmla="*/ 298 w 542"/>
                <a:gd name="T55" fmla="*/ 838 h 1134"/>
                <a:gd name="T56" fmla="*/ 316 w 542"/>
                <a:gd name="T57" fmla="*/ 852 h 1134"/>
                <a:gd name="T58" fmla="*/ 328 w 542"/>
                <a:gd name="T59" fmla="*/ 870 h 1134"/>
                <a:gd name="T60" fmla="*/ 336 w 542"/>
                <a:gd name="T61" fmla="*/ 892 h 1134"/>
                <a:gd name="T62" fmla="*/ 336 w 542"/>
                <a:gd name="T63" fmla="*/ 904 h 1134"/>
                <a:gd name="T64" fmla="*/ 330 w 542"/>
                <a:gd name="T65" fmla="*/ 934 h 1134"/>
                <a:gd name="T66" fmla="*/ 314 w 542"/>
                <a:gd name="T67" fmla="*/ 960 h 1134"/>
                <a:gd name="T68" fmla="*/ 290 w 542"/>
                <a:gd name="T69" fmla="*/ 976 h 1134"/>
                <a:gd name="T70" fmla="*/ 260 w 542"/>
                <a:gd name="T71" fmla="*/ 982 h 1134"/>
                <a:gd name="T72" fmla="*/ 242 w 542"/>
                <a:gd name="T73" fmla="*/ 898 h 1134"/>
                <a:gd name="T74" fmla="*/ 276 w 542"/>
                <a:gd name="T75" fmla="*/ 806 h 1134"/>
                <a:gd name="T76" fmla="*/ 242 w 542"/>
                <a:gd name="T77" fmla="*/ 898 h 1134"/>
                <a:gd name="T78" fmla="*/ 84 w 542"/>
                <a:gd name="T79" fmla="*/ 280 h 1134"/>
                <a:gd name="T80" fmla="*/ 460 w 542"/>
                <a:gd name="T81" fmla="*/ 212 h 1134"/>
                <a:gd name="T82" fmla="*/ 460 w 542"/>
                <a:gd name="T83" fmla="*/ 168 h 1134"/>
                <a:gd name="T84" fmla="*/ 84 w 542"/>
                <a:gd name="T85" fmla="*/ 100 h 1134"/>
                <a:gd name="T86" fmla="*/ 460 w 542"/>
                <a:gd name="T87" fmla="*/ 16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2" h="1134">
                  <a:moveTo>
                    <a:pt x="0" y="0"/>
                  </a:moveTo>
                  <a:lnTo>
                    <a:pt x="0" y="1134"/>
                  </a:lnTo>
                  <a:lnTo>
                    <a:pt x="542" y="1134"/>
                  </a:lnTo>
                  <a:lnTo>
                    <a:pt x="542" y="0"/>
                  </a:lnTo>
                  <a:lnTo>
                    <a:pt x="0" y="0"/>
                  </a:lnTo>
                  <a:close/>
                  <a:moveTo>
                    <a:pt x="260" y="982"/>
                  </a:moveTo>
                  <a:lnTo>
                    <a:pt x="260" y="982"/>
                  </a:lnTo>
                  <a:lnTo>
                    <a:pt x="244" y="980"/>
                  </a:lnTo>
                  <a:lnTo>
                    <a:pt x="230" y="976"/>
                  </a:lnTo>
                  <a:lnTo>
                    <a:pt x="216" y="968"/>
                  </a:lnTo>
                  <a:lnTo>
                    <a:pt x="204" y="960"/>
                  </a:lnTo>
                  <a:lnTo>
                    <a:pt x="196" y="948"/>
                  </a:lnTo>
                  <a:lnTo>
                    <a:pt x="188" y="934"/>
                  </a:lnTo>
                  <a:lnTo>
                    <a:pt x="184" y="920"/>
                  </a:lnTo>
                  <a:lnTo>
                    <a:pt x="182" y="904"/>
                  </a:lnTo>
                  <a:lnTo>
                    <a:pt x="182" y="904"/>
                  </a:lnTo>
                  <a:lnTo>
                    <a:pt x="184" y="892"/>
                  </a:lnTo>
                  <a:lnTo>
                    <a:pt x="186" y="882"/>
                  </a:lnTo>
                  <a:lnTo>
                    <a:pt x="190" y="870"/>
                  </a:lnTo>
                  <a:lnTo>
                    <a:pt x="196" y="860"/>
                  </a:lnTo>
                  <a:lnTo>
                    <a:pt x="204" y="852"/>
                  </a:lnTo>
                  <a:lnTo>
                    <a:pt x="212" y="844"/>
                  </a:lnTo>
                  <a:lnTo>
                    <a:pt x="220" y="838"/>
                  </a:lnTo>
                  <a:lnTo>
                    <a:pt x="232" y="834"/>
                  </a:lnTo>
                  <a:lnTo>
                    <a:pt x="232" y="880"/>
                  </a:lnTo>
                  <a:lnTo>
                    <a:pt x="232" y="880"/>
                  </a:lnTo>
                  <a:lnTo>
                    <a:pt x="228" y="884"/>
                  </a:lnTo>
                  <a:lnTo>
                    <a:pt x="224" y="890"/>
                  </a:lnTo>
                  <a:lnTo>
                    <a:pt x="222" y="898"/>
                  </a:lnTo>
                  <a:lnTo>
                    <a:pt x="222" y="904"/>
                  </a:lnTo>
                  <a:lnTo>
                    <a:pt x="222" y="904"/>
                  </a:lnTo>
                  <a:lnTo>
                    <a:pt x="222" y="912"/>
                  </a:lnTo>
                  <a:lnTo>
                    <a:pt x="224" y="920"/>
                  </a:lnTo>
                  <a:lnTo>
                    <a:pt x="228" y="926"/>
                  </a:lnTo>
                  <a:lnTo>
                    <a:pt x="232" y="932"/>
                  </a:lnTo>
                  <a:lnTo>
                    <a:pt x="238" y="936"/>
                  </a:lnTo>
                  <a:lnTo>
                    <a:pt x="244" y="940"/>
                  </a:lnTo>
                  <a:lnTo>
                    <a:pt x="252" y="942"/>
                  </a:lnTo>
                  <a:lnTo>
                    <a:pt x="260" y="944"/>
                  </a:lnTo>
                  <a:lnTo>
                    <a:pt x="260" y="944"/>
                  </a:lnTo>
                  <a:lnTo>
                    <a:pt x="268" y="942"/>
                  </a:lnTo>
                  <a:lnTo>
                    <a:pt x="274" y="940"/>
                  </a:lnTo>
                  <a:lnTo>
                    <a:pt x="280" y="936"/>
                  </a:lnTo>
                  <a:lnTo>
                    <a:pt x="286" y="932"/>
                  </a:lnTo>
                  <a:lnTo>
                    <a:pt x="292" y="926"/>
                  </a:lnTo>
                  <a:lnTo>
                    <a:pt x="294" y="920"/>
                  </a:lnTo>
                  <a:lnTo>
                    <a:pt x="298" y="912"/>
                  </a:lnTo>
                  <a:lnTo>
                    <a:pt x="298" y="904"/>
                  </a:lnTo>
                  <a:lnTo>
                    <a:pt x="298" y="904"/>
                  </a:lnTo>
                  <a:lnTo>
                    <a:pt x="298" y="898"/>
                  </a:lnTo>
                  <a:lnTo>
                    <a:pt x="296" y="890"/>
                  </a:lnTo>
                  <a:lnTo>
                    <a:pt x="292" y="884"/>
                  </a:lnTo>
                  <a:lnTo>
                    <a:pt x="288" y="880"/>
                  </a:lnTo>
                  <a:lnTo>
                    <a:pt x="288" y="834"/>
                  </a:lnTo>
                  <a:lnTo>
                    <a:pt x="288" y="834"/>
                  </a:lnTo>
                  <a:lnTo>
                    <a:pt x="298" y="838"/>
                  </a:lnTo>
                  <a:lnTo>
                    <a:pt x="308" y="844"/>
                  </a:lnTo>
                  <a:lnTo>
                    <a:pt x="316" y="852"/>
                  </a:lnTo>
                  <a:lnTo>
                    <a:pt x="322" y="860"/>
                  </a:lnTo>
                  <a:lnTo>
                    <a:pt x="328" y="870"/>
                  </a:lnTo>
                  <a:lnTo>
                    <a:pt x="334" y="882"/>
                  </a:lnTo>
                  <a:lnTo>
                    <a:pt x="336" y="892"/>
                  </a:lnTo>
                  <a:lnTo>
                    <a:pt x="336" y="904"/>
                  </a:lnTo>
                  <a:lnTo>
                    <a:pt x="336" y="904"/>
                  </a:lnTo>
                  <a:lnTo>
                    <a:pt x="336" y="920"/>
                  </a:lnTo>
                  <a:lnTo>
                    <a:pt x="330" y="934"/>
                  </a:lnTo>
                  <a:lnTo>
                    <a:pt x="324" y="948"/>
                  </a:lnTo>
                  <a:lnTo>
                    <a:pt x="314" y="960"/>
                  </a:lnTo>
                  <a:lnTo>
                    <a:pt x="302" y="968"/>
                  </a:lnTo>
                  <a:lnTo>
                    <a:pt x="290" y="976"/>
                  </a:lnTo>
                  <a:lnTo>
                    <a:pt x="276" y="980"/>
                  </a:lnTo>
                  <a:lnTo>
                    <a:pt x="260" y="982"/>
                  </a:lnTo>
                  <a:lnTo>
                    <a:pt x="260" y="982"/>
                  </a:lnTo>
                  <a:close/>
                  <a:moveTo>
                    <a:pt x="242" y="898"/>
                  </a:moveTo>
                  <a:lnTo>
                    <a:pt x="242" y="806"/>
                  </a:lnTo>
                  <a:lnTo>
                    <a:pt x="276" y="806"/>
                  </a:lnTo>
                  <a:lnTo>
                    <a:pt x="276" y="898"/>
                  </a:lnTo>
                  <a:lnTo>
                    <a:pt x="242" y="898"/>
                  </a:lnTo>
                  <a:close/>
                  <a:moveTo>
                    <a:pt x="460" y="280"/>
                  </a:moveTo>
                  <a:lnTo>
                    <a:pt x="84" y="280"/>
                  </a:lnTo>
                  <a:lnTo>
                    <a:pt x="84" y="212"/>
                  </a:lnTo>
                  <a:lnTo>
                    <a:pt x="460" y="212"/>
                  </a:lnTo>
                  <a:lnTo>
                    <a:pt x="460" y="280"/>
                  </a:lnTo>
                  <a:close/>
                  <a:moveTo>
                    <a:pt x="460" y="168"/>
                  </a:moveTo>
                  <a:lnTo>
                    <a:pt x="84" y="168"/>
                  </a:lnTo>
                  <a:lnTo>
                    <a:pt x="84" y="100"/>
                  </a:lnTo>
                  <a:lnTo>
                    <a:pt x="460" y="100"/>
                  </a:lnTo>
                  <a:lnTo>
                    <a:pt x="460" y="16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5789" y="1163"/>
              <a:ext cx="1106" cy="998"/>
            </a:xfrm>
            <a:custGeom>
              <a:avLst/>
              <a:gdLst>
                <a:gd name="T0" fmla="*/ 438 w 1106"/>
                <a:gd name="T1" fmla="*/ 940 h 998"/>
                <a:gd name="T2" fmla="*/ 246 w 1106"/>
                <a:gd name="T3" fmla="*/ 964 h 998"/>
                <a:gd name="T4" fmla="*/ 246 w 1106"/>
                <a:gd name="T5" fmla="*/ 966 h 998"/>
                <a:gd name="T6" fmla="*/ 240 w 1106"/>
                <a:gd name="T7" fmla="*/ 966 h 998"/>
                <a:gd name="T8" fmla="*/ 240 w 1106"/>
                <a:gd name="T9" fmla="*/ 998 h 998"/>
                <a:gd name="T10" fmla="*/ 246 w 1106"/>
                <a:gd name="T11" fmla="*/ 998 h 998"/>
                <a:gd name="T12" fmla="*/ 862 w 1106"/>
                <a:gd name="T13" fmla="*/ 998 h 998"/>
                <a:gd name="T14" fmla="*/ 868 w 1106"/>
                <a:gd name="T15" fmla="*/ 998 h 998"/>
                <a:gd name="T16" fmla="*/ 868 w 1106"/>
                <a:gd name="T17" fmla="*/ 966 h 998"/>
                <a:gd name="T18" fmla="*/ 862 w 1106"/>
                <a:gd name="T19" fmla="*/ 966 h 998"/>
                <a:gd name="T20" fmla="*/ 862 w 1106"/>
                <a:gd name="T21" fmla="*/ 964 h 998"/>
                <a:gd name="T22" fmla="*/ 668 w 1106"/>
                <a:gd name="T23" fmla="*/ 940 h 998"/>
                <a:gd name="T24" fmla="*/ 668 w 1106"/>
                <a:gd name="T25" fmla="*/ 742 h 998"/>
                <a:gd name="T26" fmla="*/ 862 w 1106"/>
                <a:gd name="T27" fmla="*/ 742 h 998"/>
                <a:gd name="T28" fmla="*/ 1106 w 1106"/>
                <a:gd name="T29" fmla="*/ 742 h 998"/>
                <a:gd name="T30" fmla="*/ 1106 w 1106"/>
                <a:gd name="T31" fmla="*/ 694 h 998"/>
                <a:gd name="T32" fmla="*/ 1104 w 1106"/>
                <a:gd name="T33" fmla="*/ 0 h 998"/>
                <a:gd name="T34" fmla="*/ 862 w 1106"/>
                <a:gd name="T35" fmla="*/ 0 h 998"/>
                <a:gd name="T36" fmla="*/ 246 w 1106"/>
                <a:gd name="T37" fmla="*/ 0 h 998"/>
                <a:gd name="T38" fmla="*/ 2 w 1106"/>
                <a:gd name="T39" fmla="*/ 0 h 998"/>
                <a:gd name="T40" fmla="*/ 0 w 1106"/>
                <a:gd name="T41" fmla="*/ 694 h 998"/>
                <a:gd name="T42" fmla="*/ 0 w 1106"/>
                <a:gd name="T43" fmla="*/ 742 h 998"/>
                <a:gd name="T44" fmla="*/ 246 w 1106"/>
                <a:gd name="T45" fmla="*/ 742 h 998"/>
                <a:gd name="T46" fmla="*/ 438 w 1106"/>
                <a:gd name="T47" fmla="*/ 742 h 998"/>
                <a:gd name="T48" fmla="*/ 438 w 1106"/>
                <a:gd name="T49" fmla="*/ 94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6" h="998">
                  <a:moveTo>
                    <a:pt x="438" y="940"/>
                  </a:moveTo>
                  <a:lnTo>
                    <a:pt x="246" y="964"/>
                  </a:lnTo>
                  <a:lnTo>
                    <a:pt x="246" y="966"/>
                  </a:lnTo>
                  <a:lnTo>
                    <a:pt x="240" y="966"/>
                  </a:lnTo>
                  <a:lnTo>
                    <a:pt x="240" y="998"/>
                  </a:lnTo>
                  <a:lnTo>
                    <a:pt x="246" y="998"/>
                  </a:lnTo>
                  <a:lnTo>
                    <a:pt x="862" y="998"/>
                  </a:lnTo>
                  <a:lnTo>
                    <a:pt x="868" y="998"/>
                  </a:lnTo>
                  <a:lnTo>
                    <a:pt x="868" y="966"/>
                  </a:lnTo>
                  <a:lnTo>
                    <a:pt x="862" y="966"/>
                  </a:lnTo>
                  <a:lnTo>
                    <a:pt x="862" y="964"/>
                  </a:lnTo>
                  <a:lnTo>
                    <a:pt x="668" y="940"/>
                  </a:lnTo>
                  <a:lnTo>
                    <a:pt x="668" y="742"/>
                  </a:lnTo>
                  <a:lnTo>
                    <a:pt x="862" y="742"/>
                  </a:lnTo>
                  <a:lnTo>
                    <a:pt x="1106" y="742"/>
                  </a:lnTo>
                  <a:lnTo>
                    <a:pt x="1106" y="694"/>
                  </a:lnTo>
                  <a:lnTo>
                    <a:pt x="1104" y="0"/>
                  </a:lnTo>
                  <a:lnTo>
                    <a:pt x="862" y="0"/>
                  </a:lnTo>
                  <a:lnTo>
                    <a:pt x="246" y="0"/>
                  </a:lnTo>
                  <a:lnTo>
                    <a:pt x="2" y="0"/>
                  </a:lnTo>
                  <a:lnTo>
                    <a:pt x="0" y="694"/>
                  </a:lnTo>
                  <a:lnTo>
                    <a:pt x="0" y="742"/>
                  </a:lnTo>
                  <a:lnTo>
                    <a:pt x="246" y="742"/>
                  </a:lnTo>
                  <a:lnTo>
                    <a:pt x="438" y="742"/>
                  </a:lnTo>
                  <a:lnTo>
                    <a:pt x="438" y="94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5845" y="1215"/>
              <a:ext cx="996" cy="6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789" y="2211"/>
              <a:ext cx="1138" cy="230"/>
            </a:xfrm>
            <a:custGeom>
              <a:avLst/>
              <a:gdLst>
                <a:gd name="T0" fmla="*/ 1138 w 1138"/>
                <a:gd name="T1" fmla="*/ 230 h 230"/>
                <a:gd name="T2" fmla="*/ 0 w 1138"/>
                <a:gd name="T3" fmla="*/ 230 h 230"/>
                <a:gd name="T4" fmla="*/ 96 w 1138"/>
                <a:gd name="T5" fmla="*/ 0 h 230"/>
                <a:gd name="T6" fmla="*/ 1042 w 1138"/>
                <a:gd name="T7" fmla="*/ 0 h 230"/>
                <a:gd name="T8" fmla="*/ 1138 w 1138"/>
                <a:gd name="T9" fmla="*/ 230 h 230"/>
              </a:gdLst>
              <a:ahLst/>
              <a:cxnLst>
                <a:cxn ang="0">
                  <a:pos x="T0" y="T1"/>
                </a:cxn>
                <a:cxn ang="0">
                  <a:pos x="T2" y="T3"/>
                </a:cxn>
                <a:cxn ang="0">
                  <a:pos x="T4" y="T5"/>
                </a:cxn>
                <a:cxn ang="0">
                  <a:pos x="T6" y="T7"/>
                </a:cxn>
                <a:cxn ang="0">
                  <a:pos x="T8" y="T9"/>
                </a:cxn>
              </a:cxnLst>
              <a:rect l="0" t="0" r="r" b="b"/>
              <a:pathLst>
                <a:path w="1138" h="230">
                  <a:moveTo>
                    <a:pt x="1138" y="230"/>
                  </a:moveTo>
                  <a:lnTo>
                    <a:pt x="0" y="230"/>
                  </a:lnTo>
                  <a:lnTo>
                    <a:pt x="96" y="0"/>
                  </a:lnTo>
                  <a:lnTo>
                    <a:pt x="1042" y="0"/>
                  </a:lnTo>
                  <a:lnTo>
                    <a:pt x="1138" y="2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2719" y="2379"/>
              <a:ext cx="295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661" y="2339"/>
              <a:ext cx="70" cy="80"/>
            </a:xfrm>
            <a:custGeom>
              <a:avLst/>
              <a:gdLst>
                <a:gd name="T0" fmla="*/ 70 w 70"/>
                <a:gd name="T1" fmla="*/ 80 h 80"/>
                <a:gd name="T2" fmla="*/ 0 w 70"/>
                <a:gd name="T3" fmla="*/ 40 h 80"/>
                <a:gd name="T4" fmla="*/ 70 w 70"/>
                <a:gd name="T5" fmla="*/ 0 h 80"/>
                <a:gd name="T6" fmla="*/ 70 w 70"/>
                <a:gd name="T7" fmla="*/ 80 h 80"/>
              </a:gdLst>
              <a:ahLst/>
              <a:cxnLst>
                <a:cxn ang="0">
                  <a:pos x="T0" y="T1"/>
                </a:cxn>
                <a:cxn ang="0">
                  <a:pos x="T2" y="T3"/>
                </a:cxn>
                <a:cxn ang="0">
                  <a:pos x="T4" y="T5"/>
                </a:cxn>
                <a:cxn ang="0">
                  <a:pos x="T6" y="T7"/>
                </a:cxn>
              </a:cxnLst>
              <a:rect l="0" t="0" r="r" b="b"/>
              <a:pathLst>
                <a:path w="70" h="80">
                  <a:moveTo>
                    <a:pt x="70" y="80"/>
                  </a:moveTo>
                  <a:lnTo>
                    <a:pt x="0" y="40"/>
                  </a:lnTo>
                  <a:lnTo>
                    <a:pt x="70" y="0"/>
                  </a:lnTo>
                  <a:lnTo>
                    <a:pt x="7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665" y="2339"/>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2747" y="3145"/>
              <a:ext cx="3184"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691" y="3105"/>
              <a:ext cx="68" cy="80"/>
            </a:xfrm>
            <a:custGeom>
              <a:avLst/>
              <a:gdLst>
                <a:gd name="T0" fmla="*/ 68 w 68"/>
                <a:gd name="T1" fmla="*/ 80 h 80"/>
                <a:gd name="T2" fmla="*/ 0 w 68"/>
                <a:gd name="T3" fmla="*/ 40 h 80"/>
                <a:gd name="T4" fmla="*/ 68 w 68"/>
                <a:gd name="T5" fmla="*/ 0 h 80"/>
                <a:gd name="T6" fmla="*/ 68 w 68"/>
                <a:gd name="T7" fmla="*/ 80 h 80"/>
              </a:gdLst>
              <a:ahLst/>
              <a:cxnLst>
                <a:cxn ang="0">
                  <a:pos x="T0" y="T1"/>
                </a:cxn>
                <a:cxn ang="0">
                  <a:pos x="T2" y="T3"/>
                </a:cxn>
                <a:cxn ang="0">
                  <a:pos x="T4" y="T5"/>
                </a:cxn>
                <a:cxn ang="0">
                  <a:pos x="T6" y="T7"/>
                </a:cxn>
              </a:cxnLst>
              <a:rect l="0" t="0" r="r" b="b"/>
              <a:pathLst>
                <a:path w="68" h="80">
                  <a:moveTo>
                    <a:pt x="68" y="80"/>
                  </a:moveTo>
                  <a:lnTo>
                    <a:pt x="0" y="40"/>
                  </a:lnTo>
                  <a:lnTo>
                    <a:pt x="68" y="0"/>
                  </a:lnTo>
                  <a:lnTo>
                    <a:pt x="68"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5921" y="3105"/>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p:cNvSpPr txBox="1"/>
          <p:nvPr/>
        </p:nvSpPr>
        <p:spPr>
          <a:xfrm>
            <a:off x="5281181" y="2393732"/>
            <a:ext cx="2518638" cy="646331"/>
          </a:xfrm>
          <a:prstGeom prst="rect">
            <a:avLst/>
          </a:prstGeom>
          <a:noFill/>
        </p:spPr>
        <p:txBody>
          <a:bodyPr wrap="none" rtlCol="0">
            <a:spAutoFit/>
          </a:bodyPr>
          <a:lstStyle/>
          <a:p>
            <a:pPr marL="285750" indent="-285750">
              <a:buFont typeface="Arial" panose="020B0604020202020204" pitchFamily="34" charset="0"/>
              <a:buChar char="•"/>
            </a:pPr>
            <a:r>
              <a:rPr lang="en-US" dirty="0"/>
              <a:t>Encrypting file system</a:t>
            </a:r>
          </a:p>
          <a:p>
            <a:pPr marL="285750" indent="-285750">
              <a:buFont typeface="Arial" panose="020B0604020202020204" pitchFamily="34" charset="0"/>
              <a:buChar char="•"/>
            </a:pPr>
            <a:r>
              <a:rPr lang="en-US" dirty="0"/>
              <a:t>Drive encryption</a:t>
            </a:r>
          </a:p>
        </p:txBody>
      </p:sp>
      <p:sp>
        <p:nvSpPr>
          <p:cNvPr id="37" name="TextBox 36"/>
          <p:cNvSpPr txBox="1"/>
          <p:nvPr/>
        </p:nvSpPr>
        <p:spPr>
          <a:xfrm>
            <a:off x="5295164" y="5013365"/>
            <a:ext cx="2994731" cy="369332"/>
          </a:xfrm>
          <a:prstGeom prst="rect">
            <a:avLst/>
          </a:prstGeom>
          <a:noFill/>
        </p:spPr>
        <p:txBody>
          <a:bodyPr wrap="none" rtlCol="0">
            <a:spAutoFit/>
          </a:bodyPr>
          <a:lstStyle/>
          <a:p>
            <a:r>
              <a:rPr lang="en-US" dirty="0"/>
              <a:t>Secure sockets layer, Kerberos</a:t>
            </a:r>
          </a:p>
        </p:txBody>
      </p:sp>
      <p:sp>
        <p:nvSpPr>
          <p:cNvPr id="39" name="TextBox 38"/>
          <p:cNvSpPr txBox="1"/>
          <p:nvPr/>
        </p:nvSpPr>
        <p:spPr>
          <a:xfrm>
            <a:off x="4615322" y="3840163"/>
            <a:ext cx="4211153" cy="646331"/>
          </a:xfrm>
          <a:prstGeom prst="rect">
            <a:avLst/>
          </a:prstGeom>
          <a:noFill/>
        </p:spPr>
        <p:txBody>
          <a:bodyPr wrap="none" rtlCol="0">
            <a:spAutoFit/>
          </a:bodyPr>
          <a:lstStyle/>
          <a:p>
            <a:pPr algn="ctr"/>
            <a:r>
              <a:rPr lang="en-US" dirty="0"/>
              <a:t>Computer-to-computer, instant messaging,</a:t>
            </a:r>
          </a:p>
          <a:p>
            <a:pPr algn="ctr"/>
            <a:r>
              <a:rPr lang="en-US" dirty="0"/>
              <a:t>secure e-mail</a:t>
            </a:r>
          </a:p>
        </p:txBody>
      </p:sp>
    </p:spTree>
    <p:extLst>
      <p:ext uri="{BB962C8B-B14F-4D97-AF65-F5344CB8AC3E}">
        <p14:creationId xmlns:p14="http://schemas.microsoft.com/office/powerpoint/2010/main" val="293522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Integrity with hashing</a:t>
            </a:r>
          </a:p>
        </p:txBody>
      </p:sp>
      <p:sp>
        <p:nvSpPr>
          <p:cNvPr id="2" name="Content Placeholder 1"/>
          <p:cNvSpPr>
            <a:spLocks noGrp="1"/>
          </p:cNvSpPr>
          <p:nvPr>
            <p:ph sz="half" idx="4294967295"/>
          </p:nvPr>
        </p:nvSpPr>
        <p:spPr>
          <a:xfrm>
            <a:off x="0" y="1371600"/>
            <a:ext cx="3598863" cy="5245100"/>
          </a:xfrm>
        </p:spPr>
        <p:txBody>
          <a:bodyPr/>
          <a:lstStyle/>
          <a:p>
            <a:pPr lvl="1"/>
            <a:r>
              <a:rPr lang="en-US" dirty="0"/>
              <a:t>Hash functions used, digest generated</a:t>
            </a:r>
          </a:p>
          <a:p>
            <a:pPr lvl="1"/>
            <a:r>
              <a:rPr lang="en-US" dirty="0"/>
              <a:t>Comparing hashes verifies integrity</a:t>
            </a:r>
          </a:p>
          <a:p>
            <a:pPr lvl="1"/>
            <a:r>
              <a:rPr lang="en-US" dirty="0"/>
              <a:t>Different than confidentiality</a:t>
            </a:r>
          </a:p>
          <a:p>
            <a:pPr lvl="1"/>
            <a:r>
              <a:rPr lang="en-US" dirty="0"/>
              <a:t>Non-reversible, no keys involved</a:t>
            </a:r>
          </a:p>
          <a:p>
            <a:endParaRPr lang="en-US" dirty="0"/>
          </a:p>
        </p:txBody>
      </p:sp>
      <p:sp>
        <p:nvSpPr>
          <p:cNvPr id="51" name="TextBox 50"/>
          <p:cNvSpPr txBox="1"/>
          <p:nvPr/>
        </p:nvSpPr>
        <p:spPr>
          <a:xfrm>
            <a:off x="5176345" y="1631731"/>
            <a:ext cx="1009892" cy="369332"/>
          </a:xfrm>
          <a:prstGeom prst="rect">
            <a:avLst/>
          </a:prstGeom>
          <a:noFill/>
        </p:spPr>
        <p:txBody>
          <a:bodyPr wrap="none" rtlCol="0">
            <a:spAutoFit/>
          </a:bodyPr>
          <a:lstStyle/>
          <a:p>
            <a:r>
              <a:rPr lang="en-US" dirty="0"/>
              <a:t>Message</a:t>
            </a:r>
          </a:p>
        </p:txBody>
      </p:sp>
      <p:sp>
        <p:nvSpPr>
          <p:cNvPr id="52" name="TextBox 51"/>
          <p:cNvSpPr txBox="1"/>
          <p:nvPr/>
        </p:nvSpPr>
        <p:spPr>
          <a:xfrm>
            <a:off x="10346998" y="1631731"/>
            <a:ext cx="1009892" cy="369332"/>
          </a:xfrm>
          <a:prstGeom prst="rect">
            <a:avLst/>
          </a:prstGeom>
          <a:noFill/>
        </p:spPr>
        <p:txBody>
          <a:bodyPr wrap="none" rtlCol="0">
            <a:spAutoFit/>
          </a:bodyPr>
          <a:lstStyle/>
          <a:p>
            <a:r>
              <a:rPr lang="en-US" dirty="0"/>
              <a:t>Message</a:t>
            </a:r>
          </a:p>
        </p:txBody>
      </p:sp>
      <p:grpSp>
        <p:nvGrpSpPr>
          <p:cNvPr id="55" name="Group 49"/>
          <p:cNvGrpSpPr>
            <a:grpSpLocks noChangeAspect="1"/>
          </p:cNvGrpSpPr>
          <p:nvPr/>
        </p:nvGrpSpPr>
        <p:grpSpPr bwMode="auto">
          <a:xfrm>
            <a:off x="4884738" y="2035175"/>
            <a:ext cx="6283325" cy="3937000"/>
            <a:chOff x="3077" y="1282"/>
            <a:chExt cx="3958" cy="2480"/>
          </a:xfrm>
        </p:grpSpPr>
        <p:sp>
          <p:nvSpPr>
            <p:cNvPr id="57" name="Freeform 50"/>
            <p:cNvSpPr>
              <a:spLocks/>
            </p:cNvSpPr>
            <p:nvPr/>
          </p:nvSpPr>
          <p:spPr bwMode="auto">
            <a:xfrm>
              <a:off x="3387" y="1282"/>
              <a:ext cx="410" cy="582"/>
            </a:xfrm>
            <a:custGeom>
              <a:avLst/>
              <a:gdLst>
                <a:gd name="T0" fmla="*/ 0 w 410"/>
                <a:gd name="T1" fmla="*/ 0 h 582"/>
                <a:gd name="T2" fmla="*/ 0 w 410"/>
                <a:gd name="T3" fmla="*/ 582 h 582"/>
                <a:gd name="T4" fmla="*/ 410 w 410"/>
                <a:gd name="T5" fmla="*/ 582 h 582"/>
                <a:gd name="T6" fmla="*/ 410 w 410"/>
                <a:gd name="T7" fmla="*/ 138 h 582"/>
                <a:gd name="T8" fmla="*/ 274 w 410"/>
                <a:gd name="T9" fmla="*/ 138 h 582"/>
                <a:gd name="T10" fmla="*/ 274 w 410"/>
                <a:gd name="T11" fmla="*/ 0 h 582"/>
                <a:gd name="T12" fmla="*/ 0 w 410"/>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410" h="582">
                  <a:moveTo>
                    <a:pt x="0" y="0"/>
                  </a:moveTo>
                  <a:lnTo>
                    <a:pt x="0" y="582"/>
                  </a:lnTo>
                  <a:lnTo>
                    <a:pt x="410" y="582"/>
                  </a:lnTo>
                  <a:lnTo>
                    <a:pt x="410" y="138"/>
                  </a:lnTo>
                  <a:lnTo>
                    <a:pt x="274" y="138"/>
                  </a:lnTo>
                  <a:lnTo>
                    <a:pt x="274" y="0"/>
                  </a:lnTo>
                  <a:lnTo>
                    <a:pt x="0" y="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3685" y="1296"/>
              <a:ext cx="100" cy="100"/>
            </a:xfrm>
            <a:custGeom>
              <a:avLst/>
              <a:gdLst>
                <a:gd name="T0" fmla="*/ 0 w 100"/>
                <a:gd name="T1" fmla="*/ 100 h 100"/>
                <a:gd name="T2" fmla="*/ 100 w 100"/>
                <a:gd name="T3" fmla="*/ 100 h 100"/>
                <a:gd name="T4" fmla="*/ 0 w 100"/>
                <a:gd name="T5" fmla="*/ 0 h 100"/>
                <a:gd name="T6" fmla="*/ 0 w 100"/>
                <a:gd name="T7" fmla="*/ 100 h 100"/>
              </a:gdLst>
              <a:ahLst/>
              <a:cxnLst>
                <a:cxn ang="0">
                  <a:pos x="T0" y="T1"/>
                </a:cxn>
                <a:cxn ang="0">
                  <a:pos x="T2" y="T3"/>
                </a:cxn>
                <a:cxn ang="0">
                  <a:pos x="T4" y="T5"/>
                </a:cxn>
                <a:cxn ang="0">
                  <a:pos x="T6" y="T7"/>
                </a:cxn>
              </a:cxnLst>
              <a:rect l="0" t="0" r="r" b="b"/>
              <a:pathLst>
                <a:path w="100" h="100">
                  <a:moveTo>
                    <a:pt x="0" y="100"/>
                  </a:moveTo>
                  <a:lnTo>
                    <a:pt x="100" y="100"/>
                  </a:lnTo>
                  <a:lnTo>
                    <a:pt x="0" y="0"/>
                  </a:lnTo>
                  <a:lnTo>
                    <a:pt x="0" y="10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p:nvSpPr>
          <p:spPr bwMode="auto">
            <a:xfrm>
              <a:off x="6625" y="1282"/>
              <a:ext cx="410"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410" h="582">
                  <a:moveTo>
                    <a:pt x="0" y="0"/>
                  </a:moveTo>
                  <a:lnTo>
                    <a:pt x="0" y="582"/>
                  </a:lnTo>
                  <a:lnTo>
                    <a:pt x="410" y="582"/>
                  </a:lnTo>
                  <a:lnTo>
                    <a:pt x="410" y="138"/>
                  </a:lnTo>
                  <a:lnTo>
                    <a:pt x="272" y="138"/>
                  </a:lnTo>
                  <a:lnTo>
                    <a:pt x="272" y="0"/>
                  </a:lnTo>
                  <a:lnTo>
                    <a:pt x="0" y="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6921" y="1296"/>
              <a:ext cx="100" cy="100"/>
            </a:xfrm>
            <a:custGeom>
              <a:avLst/>
              <a:gdLst>
                <a:gd name="T0" fmla="*/ 0 w 100"/>
                <a:gd name="T1" fmla="*/ 100 h 100"/>
                <a:gd name="T2" fmla="*/ 100 w 100"/>
                <a:gd name="T3" fmla="*/ 100 h 100"/>
                <a:gd name="T4" fmla="*/ 0 w 100"/>
                <a:gd name="T5" fmla="*/ 0 h 100"/>
                <a:gd name="T6" fmla="*/ 0 w 100"/>
                <a:gd name="T7" fmla="*/ 100 h 100"/>
              </a:gdLst>
              <a:ahLst/>
              <a:cxnLst>
                <a:cxn ang="0">
                  <a:pos x="T0" y="T1"/>
                </a:cxn>
                <a:cxn ang="0">
                  <a:pos x="T2" y="T3"/>
                </a:cxn>
                <a:cxn ang="0">
                  <a:pos x="T4" y="T5"/>
                </a:cxn>
                <a:cxn ang="0">
                  <a:pos x="T6" y="T7"/>
                </a:cxn>
              </a:cxnLst>
              <a:rect l="0" t="0" r="r" b="b"/>
              <a:pathLst>
                <a:path w="100" h="100">
                  <a:moveTo>
                    <a:pt x="0" y="100"/>
                  </a:moveTo>
                  <a:lnTo>
                    <a:pt x="100" y="100"/>
                  </a:lnTo>
                  <a:lnTo>
                    <a:pt x="0" y="0"/>
                  </a:lnTo>
                  <a:lnTo>
                    <a:pt x="0" y="10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p:nvSpPr>
          <p:spPr bwMode="auto">
            <a:xfrm>
              <a:off x="3077" y="2182"/>
              <a:ext cx="1022" cy="772"/>
            </a:xfrm>
            <a:custGeom>
              <a:avLst/>
              <a:gdLst>
                <a:gd name="T0" fmla="*/ 1022 w 1022"/>
                <a:gd name="T1" fmla="*/ 140 h 772"/>
                <a:gd name="T2" fmla="*/ 1018 w 1022"/>
                <a:gd name="T3" fmla="*/ 126 h 772"/>
                <a:gd name="T4" fmla="*/ 998 w 1022"/>
                <a:gd name="T5" fmla="*/ 98 h 772"/>
                <a:gd name="T6" fmla="*/ 960 w 1022"/>
                <a:gd name="T7" fmla="*/ 74 h 772"/>
                <a:gd name="T8" fmla="*/ 904 w 1022"/>
                <a:gd name="T9" fmla="*/ 50 h 772"/>
                <a:gd name="T10" fmla="*/ 836 w 1022"/>
                <a:gd name="T11" fmla="*/ 32 h 772"/>
                <a:gd name="T12" fmla="*/ 754 w 1022"/>
                <a:gd name="T13" fmla="*/ 16 h 772"/>
                <a:gd name="T14" fmla="*/ 662 w 1022"/>
                <a:gd name="T15" fmla="*/ 6 h 772"/>
                <a:gd name="T16" fmla="*/ 562 w 1022"/>
                <a:gd name="T17" fmla="*/ 0 h 772"/>
                <a:gd name="T18" fmla="*/ 510 w 1022"/>
                <a:gd name="T19" fmla="*/ 0 h 772"/>
                <a:gd name="T20" fmla="*/ 408 w 1022"/>
                <a:gd name="T21" fmla="*/ 2 h 772"/>
                <a:gd name="T22" fmla="*/ 312 w 1022"/>
                <a:gd name="T23" fmla="*/ 10 h 772"/>
                <a:gd name="T24" fmla="*/ 226 w 1022"/>
                <a:gd name="T25" fmla="*/ 24 h 772"/>
                <a:gd name="T26" fmla="*/ 150 w 1022"/>
                <a:gd name="T27" fmla="*/ 40 h 772"/>
                <a:gd name="T28" fmla="*/ 88 w 1022"/>
                <a:gd name="T29" fmla="*/ 62 h 772"/>
                <a:gd name="T30" fmla="*/ 40 w 1022"/>
                <a:gd name="T31" fmla="*/ 86 h 772"/>
                <a:gd name="T32" fmla="*/ 10 w 1022"/>
                <a:gd name="T33" fmla="*/ 112 h 772"/>
                <a:gd name="T34" fmla="*/ 0 w 1022"/>
                <a:gd name="T35" fmla="*/ 134 h 772"/>
                <a:gd name="T36" fmla="*/ 0 w 1022"/>
                <a:gd name="T37" fmla="*/ 140 h 772"/>
                <a:gd name="T38" fmla="*/ 4 w 1022"/>
                <a:gd name="T39" fmla="*/ 168 h 772"/>
                <a:gd name="T40" fmla="*/ 18 w 1022"/>
                <a:gd name="T41" fmla="*/ 196 h 772"/>
                <a:gd name="T42" fmla="*/ 34 w 1022"/>
                <a:gd name="T43" fmla="*/ 218 h 772"/>
                <a:gd name="T44" fmla="*/ 334 w 1022"/>
                <a:gd name="T45" fmla="*/ 720 h 772"/>
                <a:gd name="T46" fmla="*/ 336 w 1022"/>
                <a:gd name="T47" fmla="*/ 730 h 772"/>
                <a:gd name="T48" fmla="*/ 348 w 1022"/>
                <a:gd name="T49" fmla="*/ 740 h 772"/>
                <a:gd name="T50" fmla="*/ 386 w 1022"/>
                <a:gd name="T51" fmla="*/ 756 h 772"/>
                <a:gd name="T52" fmla="*/ 442 w 1022"/>
                <a:gd name="T53" fmla="*/ 768 h 772"/>
                <a:gd name="T54" fmla="*/ 510 w 1022"/>
                <a:gd name="T55" fmla="*/ 772 h 772"/>
                <a:gd name="T56" fmla="*/ 546 w 1022"/>
                <a:gd name="T57" fmla="*/ 772 h 772"/>
                <a:gd name="T58" fmla="*/ 610 w 1022"/>
                <a:gd name="T59" fmla="*/ 764 h 772"/>
                <a:gd name="T60" fmla="*/ 658 w 1022"/>
                <a:gd name="T61" fmla="*/ 748 h 772"/>
                <a:gd name="T62" fmla="*/ 680 w 1022"/>
                <a:gd name="T63" fmla="*/ 734 h 772"/>
                <a:gd name="T64" fmla="*/ 688 w 1022"/>
                <a:gd name="T65" fmla="*/ 724 h 772"/>
                <a:gd name="T66" fmla="*/ 988 w 1022"/>
                <a:gd name="T67" fmla="*/ 218 h 772"/>
                <a:gd name="T68" fmla="*/ 1002 w 1022"/>
                <a:gd name="T69" fmla="*/ 196 h 772"/>
                <a:gd name="T70" fmla="*/ 1010 w 1022"/>
                <a:gd name="T71" fmla="*/ 184 h 772"/>
                <a:gd name="T72" fmla="*/ 1020 w 1022"/>
                <a:gd name="T73" fmla="*/ 152 h 772"/>
                <a:gd name="T74" fmla="*/ 1022 w 1022"/>
                <a:gd name="T75" fmla="*/ 14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2" h="772">
                  <a:moveTo>
                    <a:pt x="1022" y="140"/>
                  </a:moveTo>
                  <a:lnTo>
                    <a:pt x="1022" y="140"/>
                  </a:lnTo>
                  <a:lnTo>
                    <a:pt x="1020" y="134"/>
                  </a:lnTo>
                  <a:lnTo>
                    <a:pt x="1018" y="126"/>
                  </a:lnTo>
                  <a:lnTo>
                    <a:pt x="1012" y="112"/>
                  </a:lnTo>
                  <a:lnTo>
                    <a:pt x="998" y="98"/>
                  </a:lnTo>
                  <a:lnTo>
                    <a:pt x="982" y="86"/>
                  </a:lnTo>
                  <a:lnTo>
                    <a:pt x="960" y="74"/>
                  </a:lnTo>
                  <a:lnTo>
                    <a:pt x="934" y="62"/>
                  </a:lnTo>
                  <a:lnTo>
                    <a:pt x="904" y="50"/>
                  </a:lnTo>
                  <a:lnTo>
                    <a:pt x="872" y="40"/>
                  </a:lnTo>
                  <a:lnTo>
                    <a:pt x="836" y="32"/>
                  </a:lnTo>
                  <a:lnTo>
                    <a:pt x="796" y="24"/>
                  </a:lnTo>
                  <a:lnTo>
                    <a:pt x="754" y="16"/>
                  </a:lnTo>
                  <a:lnTo>
                    <a:pt x="710" y="10"/>
                  </a:lnTo>
                  <a:lnTo>
                    <a:pt x="662" y="6"/>
                  </a:lnTo>
                  <a:lnTo>
                    <a:pt x="614" y="2"/>
                  </a:lnTo>
                  <a:lnTo>
                    <a:pt x="562" y="0"/>
                  </a:lnTo>
                  <a:lnTo>
                    <a:pt x="510" y="0"/>
                  </a:lnTo>
                  <a:lnTo>
                    <a:pt x="510" y="0"/>
                  </a:lnTo>
                  <a:lnTo>
                    <a:pt x="458" y="0"/>
                  </a:lnTo>
                  <a:lnTo>
                    <a:pt x="408" y="2"/>
                  </a:lnTo>
                  <a:lnTo>
                    <a:pt x="358" y="6"/>
                  </a:lnTo>
                  <a:lnTo>
                    <a:pt x="312" y="10"/>
                  </a:lnTo>
                  <a:lnTo>
                    <a:pt x="268" y="16"/>
                  </a:lnTo>
                  <a:lnTo>
                    <a:pt x="226" y="24"/>
                  </a:lnTo>
                  <a:lnTo>
                    <a:pt x="186" y="32"/>
                  </a:lnTo>
                  <a:lnTo>
                    <a:pt x="150" y="40"/>
                  </a:lnTo>
                  <a:lnTo>
                    <a:pt x="116" y="50"/>
                  </a:lnTo>
                  <a:lnTo>
                    <a:pt x="88" y="62"/>
                  </a:lnTo>
                  <a:lnTo>
                    <a:pt x="62" y="74"/>
                  </a:lnTo>
                  <a:lnTo>
                    <a:pt x="40" y="86"/>
                  </a:lnTo>
                  <a:lnTo>
                    <a:pt x="22" y="98"/>
                  </a:lnTo>
                  <a:lnTo>
                    <a:pt x="10" y="112"/>
                  </a:lnTo>
                  <a:lnTo>
                    <a:pt x="2" y="126"/>
                  </a:lnTo>
                  <a:lnTo>
                    <a:pt x="0" y="134"/>
                  </a:lnTo>
                  <a:lnTo>
                    <a:pt x="0" y="140"/>
                  </a:lnTo>
                  <a:lnTo>
                    <a:pt x="0" y="140"/>
                  </a:lnTo>
                  <a:lnTo>
                    <a:pt x="2" y="152"/>
                  </a:lnTo>
                  <a:lnTo>
                    <a:pt x="4" y="168"/>
                  </a:lnTo>
                  <a:lnTo>
                    <a:pt x="10" y="184"/>
                  </a:lnTo>
                  <a:lnTo>
                    <a:pt x="18" y="196"/>
                  </a:lnTo>
                  <a:lnTo>
                    <a:pt x="18" y="196"/>
                  </a:lnTo>
                  <a:lnTo>
                    <a:pt x="34" y="218"/>
                  </a:lnTo>
                  <a:lnTo>
                    <a:pt x="334" y="720"/>
                  </a:lnTo>
                  <a:lnTo>
                    <a:pt x="334" y="720"/>
                  </a:lnTo>
                  <a:lnTo>
                    <a:pt x="334" y="724"/>
                  </a:lnTo>
                  <a:lnTo>
                    <a:pt x="336" y="730"/>
                  </a:lnTo>
                  <a:lnTo>
                    <a:pt x="342" y="734"/>
                  </a:lnTo>
                  <a:lnTo>
                    <a:pt x="348" y="740"/>
                  </a:lnTo>
                  <a:lnTo>
                    <a:pt x="364" y="748"/>
                  </a:lnTo>
                  <a:lnTo>
                    <a:pt x="386" y="756"/>
                  </a:lnTo>
                  <a:lnTo>
                    <a:pt x="412" y="764"/>
                  </a:lnTo>
                  <a:lnTo>
                    <a:pt x="442" y="768"/>
                  </a:lnTo>
                  <a:lnTo>
                    <a:pt x="474" y="772"/>
                  </a:lnTo>
                  <a:lnTo>
                    <a:pt x="510" y="772"/>
                  </a:lnTo>
                  <a:lnTo>
                    <a:pt x="510" y="772"/>
                  </a:lnTo>
                  <a:lnTo>
                    <a:pt x="546" y="772"/>
                  </a:lnTo>
                  <a:lnTo>
                    <a:pt x="580" y="768"/>
                  </a:lnTo>
                  <a:lnTo>
                    <a:pt x="610" y="764"/>
                  </a:lnTo>
                  <a:lnTo>
                    <a:pt x="636" y="756"/>
                  </a:lnTo>
                  <a:lnTo>
                    <a:pt x="658" y="748"/>
                  </a:lnTo>
                  <a:lnTo>
                    <a:pt x="674" y="740"/>
                  </a:lnTo>
                  <a:lnTo>
                    <a:pt x="680" y="734"/>
                  </a:lnTo>
                  <a:lnTo>
                    <a:pt x="684" y="730"/>
                  </a:lnTo>
                  <a:lnTo>
                    <a:pt x="688" y="724"/>
                  </a:lnTo>
                  <a:lnTo>
                    <a:pt x="688" y="720"/>
                  </a:lnTo>
                  <a:lnTo>
                    <a:pt x="988" y="218"/>
                  </a:lnTo>
                  <a:lnTo>
                    <a:pt x="988" y="218"/>
                  </a:lnTo>
                  <a:lnTo>
                    <a:pt x="1002" y="196"/>
                  </a:lnTo>
                  <a:lnTo>
                    <a:pt x="1002" y="196"/>
                  </a:lnTo>
                  <a:lnTo>
                    <a:pt x="1010" y="184"/>
                  </a:lnTo>
                  <a:lnTo>
                    <a:pt x="1016" y="168"/>
                  </a:lnTo>
                  <a:lnTo>
                    <a:pt x="1020" y="152"/>
                  </a:lnTo>
                  <a:lnTo>
                    <a:pt x="1022" y="140"/>
                  </a:lnTo>
                  <a:lnTo>
                    <a:pt x="1022" y="1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3121" y="2204"/>
              <a:ext cx="936" cy="240"/>
            </a:xfrm>
            <a:custGeom>
              <a:avLst/>
              <a:gdLst>
                <a:gd name="T0" fmla="*/ 936 w 936"/>
                <a:gd name="T1" fmla="*/ 120 h 240"/>
                <a:gd name="T2" fmla="*/ 934 w 936"/>
                <a:gd name="T3" fmla="*/ 132 h 240"/>
                <a:gd name="T4" fmla="*/ 916 w 936"/>
                <a:gd name="T5" fmla="*/ 156 h 240"/>
                <a:gd name="T6" fmla="*/ 880 w 936"/>
                <a:gd name="T7" fmla="*/ 176 h 240"/>
                <a:gd name="T8" fmla="*/ 830 w 936"/>
                <a:gd name="T9" fmla="*/ 196 h 240"/>
                <a:gd name="T10" fmla="*/ 766 w 936"/>
                <a:gd name="T11" fmla="*/ 212 h 240"/>
                <a:gd name="T12" fmla="*/ 692 w 936"/>
                <a:gd name="T13" fmla="*/ 226 h 240"/>
                <a:gd name="T14" fmla="*/ 608 w 936"/>
                <a:gd name="T15" fmla="*/ 234 h 240"/>
                <a:gd name="T16" fmla="*/ 516 w 936"/>
                <a:gd name="T17" fmla="*/ 238 h 240"/>
                <a:gd name="T18" fmla="*/ 468 w 936"/>
                <a:gd name="T19" fmla="*/ 240 h 240"/>
                <a:gd name="T20" fmla="*/ 374 w 936"/>
                <a:gd name="T21" fmla="*/ 238 h 240"/>
                <a:gd name="T22" fmla="*/ 286 w 936"/>
                <a:gd name="T23" fmla="*/ 230 h 240"/>
                <a:gd name="T24" fmla="*/ 206 w 936"/>
                <a:gd name="T25" fmla="*/ 220 h 240"/>
                <a:gd name="T26" fmla="*/ 136 w 936"/>
                <a:gd name="T27" fmla="*/ 204 h 240"/>
                <a:gd name="T28" fmla="*/ 80 w 936"/>
                <a:gd name="T29" fmla="*/ 186 h 240"/>
                <a:gd name="T30" fmla="*/ 36 w 936"/>
                <a:gd name="T31" fmla="*/ 166 h 240"/>
                <a:gd name="T32" fmla="*/ 10 w 936"/>
                <a:gd name="T33" fmla="*/ 144 h 240"/>
                <a:gd name="T34" fmla="*/ 0 w 936"/>
                <a:gd name="T35" fmla="*/ 126 h 240"/>
                <a:gd name="T36" fmla="*/ 0 w 936"/>
                <a:gd name="T37" fmla="*/ 120 h 240"/>
                <a:gd name="T38" fmla="*/ 2 w 936"/>
                <a:gd name="T39" fmla="*/ 108 h 240"/>
                <a:gd name="T40" fmla="*/ 20 w 936"/>
                <a:gd name="T41" fmla="*/ 84 h 240"/>
                <a:gd name="T42" fmla="*/ 56 w 936"/>
                <a:gd name="T43" fmla="*/ 62 h 240"/>
                <a:gd name="T44" fmla="*/ 106 w 936"/>
                <a:gd name="T45" fmla="*/ 44 h 240"/>
                <a:gd name="T46" fmla="*/ 170 w 936"/>
                <a:gd name="T47" fmla="*/ 28 h 240"/>
                <a:gd name="T48" fmla="*/ 244 w 936"/>
                <a:gd name="T49" fmla="*/ 14 h 240"/>
                <a:gd name="T50" fmla="*/ 328 w 936"/>
                <a:gd name="T51" fmla="*/ 6 h 240"/>
                <a:gd name="T52" fmla="*/ 420 w 936"/>
                <a:gd name="T53" fmla="*/ 0 h 240"/>
                <a:gd name="T54" fmla="*/ 468 w 936"/>
                <a:gd name="T55" fmla="*/ 0 h 240"/>
                <a:gd name="T56" fmla="*/ 562 w 936"/>
                <a:gd name="T57" fmla="*/ 2 h 240"/>
                <a:gd name="T58" fmla="*/ 650 w 936"/>
                <a:gd name="T59" fmla="*/ 10 h 240"/>
                <a:gd name="T60" fmla="*/ 730 w 936"/>
                <a:gd name="T61" fmla="*/ 20 h 240"/>
                <a:gd name="T62" fmla="*/ 800 w 936"/>
                <a:gd name="T63" fmla="*/ 34 h 240"/>
                <a:gd name="T64" fmla="*/ 856 w 936"/>
                <a:gd name="T65" fmla="*/ 52 h 240"/>
                <a:gd name="T66" fmla="*/ 900 w 936"/>
                <a:gd name="T67" fmla="*/ 72 h 240"/>
                <a:gd name="T68" fmla="*/ 928 w 936"/>
                <a:gd name="T69" fmla="*/ 96 h 240"/>
                <a:gd name="T70" fmla="*/ 936 w 936"/>
                <a:gd name="T71" fmla="*/ 114 h 240"/>
                <a:gd name="T72" fmla="*/ 936 w 936"/>
                <a:gd name="T73"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6" h="240">
                  <a:moveTo>
                    <a:pt x="936" y="120"/>
                  </a:moveTo>
                  <a:lnTo>
                    <a:pt x="936" y="120"/>
                  </a:lnTo>
                  <a:lnTo>
                    <a:pt x="936" y="126"/>
                  </a:lnTo>
                  <a:lnTo>
                    <a:pt x="934" y="132"/>
                  </a:lnTo>
                  <a:lnTo>
                    <a:pt x="928" y="144"/>
                  </a:lnTo>
                  <a:lnTo>
                    <a:pt x="916" y="156"/>
                  </a:lnTo>
                  <a:lnTo>
                    <a:pt x="900" y="166"/>
                  </a:lnTo>
                  <a:lnTo>
                    <a:pt x="880" y="176"/>
                  </a:lnTo>
                  <a:lnTo>
                    <a:pt x="856" y="186"/>
                  </a:lnTo>
                  <a:lnTo>
                    <a:pt x="830" y="196"/>
                  </a:lnTo>
                  <a:lnTo>
                    <a:pt x="800" y="204"/>
                  </a:lnTo>
                  <a:lnTo>
                    <a:pt x="766" y="212"/>
                  </a:lnTo>
                  <a:lnTo>
                    <a:pt x="730" y="220"/>
                  </a:lnTo>
                  <a:lnTo>
                    <a:pt x="692" y="226"/>
                  </a:lnTo>
                  <a:lnTo>
                    <a:pt x="650" y="230"/>
                  </a:lnTo>
                  <a:lnTo>
                    <a:pt x="608" y="234"/>
                  </a:lnTo>
                  <a:lnTo>
                    <a:pt x="562" y="238"/>
                  </a:lnTo>
                  <a:lnTo>
                    <a:pt x="516" y="238"/>
                  </a:lnTo>
                  <a:lnTo>
                    <a:pt x="468" y="240"/>
                  </a:lnTo>
                  <a:lnTo>
                    <a:pt x="468" y="240"/>
                  </a:lnTo>
                  <a:lnTo>
                    <a:pt x="420" y="238"/>
                  </a:lnTo>
                  <a:lnTo>
                    <a:pt x="374" y="238"/>
                  </a:lnTo>
                  <a:lnTo>
                    <a:pt x="328" y="234"/>
                  </a:lnTo>
                  <a:lnTo>
                    <a:pt x="286" y="230"/>
                  </a:lnTo>
                  <a:lnTo>
                    <a:pt x="244" y="226"/>
                  </a:lnTo>
                  <a:lnTo>
                    <a:pt x="206" y="220"/>
                  </a:lnTo>
                  <a:lnTo>
                    <a:pt x="170" y="212"/>
                  </a:lnTo>
                  <a:lnTo>
                    <a:pt x="136" y="204"/>
                  </a:lnTo>
                  <a:lnTo>
                    <a:pt x="106" y="196"/>
                  </a:lnTo>
                  <a:lnTo>
                    <a:pt x="80" y="186"/>
                  </a:lnTo>
                  <a:lnTo>
                    <a:pt x="56" y="176"/>
                  </a:lnTo>
                  <a:lnTo>
                    <a:pt x="36" y="166"/>
                  </a:lnTo>
                  <a:lnTo>
                    <a:pt x="20" y="156"/>
                  </a:lnTo>
                  <a:lnTo>
                    <a:pt x="10" y="144"/>
                  </a:lnTo>
                  <a:lnTo>
                    <a:pt x="2" y="132"/>
                  </a:lnTo>
                  <a:lnTo>
                    <a:pt x="0" y="126"/>
                  </a:lnTo>
                  <a:lnTo>
                    <a:pt x="0" y="120"/>
                  </a:lnTo>
                  <a:lnTo>
                    <a:pt x="0" y="120"/>
                  </a:lnTo>
                  <a:lnTo>
                    <a:pt x="0" y="114"/>
                  </a:lnTo>
                  <a:lnTo>
                    <a:pt x="2" y="108"/>
                  </a:lnTo>
                  <a:lnTo>
                    <a:pt x="10" y="96"/>
                  </a:lnTo>
                  <a:lnTo>
                    <a:pt x="20" y="84"/>
                  </a:lnTo>
                  <a:lnTo>
                    <a:pt x="36" y="72"/>
                  </a:lnTo>
                  <a:lnTo>
                    <a:pt x="56" y="62"/>
                  </a:lnTo>
                  <a:lnTo>
                    <a:pt x="80" y="52"/>
                  </a:lnTo>
                  <a:lnTo>
                    <a:pt x="106" y="44"/>
                  </a:lnTo>
                  <a:lnTo>
                    <a:pt x="136" y="34"/>
                  </a:lnTo>
                  <a:lnTo>
                    <a:pt x="170" y="28"/>
                  </a:lnTo>
                  <a:lnTo>
                    <a:pt x="206" y="20"/>
                  </a:lnTo>
                  <a:lnTo>
                    <a:pt x="244" y="14"/>
                  </a:lnTo>
                  <a:lnTo>
                    <a:pt x="286" y="10"/>
                  </a:lnTo>
                  <a:lnTo>
                    <a:pt x="328" y="6"/>
                  </a:lnTo>
                  <a:lnTo>
                    <a:pt x="374" y="2"/>
                  </a:lnTo>
                  <a:lnTo>
                    <a:pt x="420" y="0"/>
                  </a:lnTo>
                  <a:lnTo>
                    <a:pt x="468" y="0"/>
                  </a:lnTo>
                  <a:lnTo>
                    <a:pt x="468" y="0"/>
                  </a:lnTo>
                  <a:lnTo>
                    <a:pt x="516" y="0"/>
                  </a:lnTo>
                  <a:lnTo>
                    <a:pt x="562" y="2"/>
                  </a:lnTo>
                  <a:lnTo>
                    <a:pt x="608" y="6"/>
                  </a:lnTo>
                  <a:lnTo>
                    <a:pt x="650" y="10"/>
                  </a:lnTo>
                  <a:lnTo>
                    <a:pt x="692" y="14"/>
                  </a:lnTo>
                  <a:lnTo>
                    <a:pt x="730" y="20"/>
                  </a:lnTo>
                  <a:lnTo>
                    <a:pt x="766" y="28"/>
                  </a:lnTo>
                  <a:lnTo>
                    <a:pt x="800" y="34"/>
                  </a:lnTo>
                  <a:lnTo>
                    <a:pt x="830" y="44"/>
                  </a:lnTo>
                  <a:lnTo>
                    <a:pt x="856" y="52"/>
                  </a:lnTo>
                  <a:lnTo>
                    <a:pt x="880" y="62"/>
                  </a:lnTo>
                  <a:lnTo>
                    <a:pt x="900" y="72"/>
                  </a:lnTo>
                  <a:lnTo>
                    <a:pt x="916" y="84"/>
                  </a:lnTo>
                  <a:lnTo>
                    <a:pt x="928" y="96"/>
                  </a:lnTo>
                  <a:lnTo>
                    <a:pt x="934" y="108"/>
                  </a:lnTo>
                  <a:lnTo>
                    <a:pt x="936" y="114"/>
                  </a:lnTo>
                  <a:lnTo>
                    <a:pt x="936" y="120"/>
                  </a:lnTo>
                  <a:lnTo>
                    <a:pt x="936"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6"/>
            <p:cNvSpPr>
              <a:spLocks noChangeShapeType="1"/>
            </p:cNvSpPr>
            <p:nvPr/>
          </p:nvSpPr>
          <p:spPr bwMode="auto">
            <a:xfrm>
              <a:off x="3593" y="1864"/>
              <a:ext cx="0" cy="5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3553" y="2354"/>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58"/>
            <p:cNvSpPr>
              <a:spLocks noChangeShapeType="1"/>
            </p:cNvSpPr>
            <p:nvPr/>
          </p:nvSpPr>
          <p:spPr bwMode="auto">
            <a:xfrm>
              <a:off x="3593" y="2854"/>
              <a:ext cx="0" cy="25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p:nvSpPr>
          <p:spPr bwMode="auto">
            <a:xfrm>
              <a:off x="3553" y="310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p:nvSpPr>
          <p:spPr bwMode="auto">
            <a:xfrm>
              <a:off x="3325" y="3252"/>
              <a:ext cx="510"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Lst>
              <a:ahLst/>
              <a:cxnLst>
                <a:cxn ang="0">
                  <a:pos x="T0" y="T1"/>
                </a:cxn>
                <a:cxn ang="0">
                  <a:pos x="T2" y="T3"/>
                </a:cxn>
                <a:cxn ang="0">
                  <a:pos x="T4" y="T5"/>
                </a:cxn>
                <a:cxn ang="0">
                  <a:pos x="T6" y="T7"/>
                </a:cxn>
                <a:cxn ang="0">
                  <a:pos x="T8" y="T9"/>
                </a:cxn>
                <a:cxn ang="0">
                  <a:pos x="T10" y="T11"/>
                </a:cxn>
              </a:cxnLst>
              <a:rect l="0" t="0" r="r" b="b"/>
              <a:pathLst>
                <a:path w="510" h="464">
                  <a:moveTo>
                    <a:pt x="256" y="0"/>
                  </a:moveTo>
                  <a:lnTo>
                    <a:pt x="0" y="202"/>
                  </a:lnTo>
                  <a:lnTo>
                    <a:pt x="0" y="464"/>
                  </a:lnTo>
                  <a:lnTo>
                    <a:pt x="510" y="464"/>
                  </a:lnTo>
                  <a:lnTo>
                    <a:pt x="510" y="202"/>
                  </a:lnTo>
                  <a:lnTo>
                    <a:pt x="256"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p:nvSpPr>
          <p:spPr bwMode="auto">
            <a:xfrm>
              <a:off x="3317" y="3576"/>
              <a:ext cx="550"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p:nvSpPr>
          <p:spPr bwMode="auto">
            <a:xfrm>
              <a:off x="3365" y="3460"/>
              <a:ext cx="424"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8 w 424"/>
                <a:gd name="T25" fmla="*/ 2 h 8"/>
                <a:gd name="T26" fmla="*/ 358 w 424"/>
                <a:gd name="T27" fmla="*/ 2 h 8"/>
                <a:gd name="T28" fmla="*/ 406 w 424"/>
                <a:gd name="T29" fmla="*/ 4 h 8"/>
                <a:gd name="T30" fmla="*/ 406 w 424"/>
                <a:gd name="T31" fmla="*/ 4 h 8"/>
                <a:gd name="T32" fmla="*/ 424 w 424"/>
                <a:gd name="T33" fmla="*/ 4 h 8"/>
                <a:gd name="T34" fmla="*/ 424 w 424"/>
                <a:gd name="T35" fmla="*/ 4 h 8"/>
                <a:gd name="T36" fmla="*/ 406 w 424"/>
                <a:gd name="T37" fmla="*/ 4 h 8"/>
                <a:gd name="T38" fmla="*/ 406 w 424"/>
                <a:gd name="T39" fmla="*/ 4 h 8"/>
                <a:gd name="T40" fmla="*/ 358 w 424"/>
                <a:gd name="T41" fmla="*/ 6 h 8"/>
                <a:gd name="T42" fmla="*/ 358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8" y="2"/>
                  </a:lnTo>
                  <a:lnTo>
                    <a:pt x="358" y="2"/>
                  </a:lnTo>
                  <a:lnTo>
                    <a:pt x="406" y="4"/>
                  </a:lnTo>
                  <a:lnTo>
                    <a:pt x="406" y="4"/>
                  </a:lnTo>
                  <a:lnTo>
                    <a:pt x="424" y="4"/>
                  </a:lnTo>
                  <a:lnTo>
                    <a:pt x="424" y="4"/>
                  </a:lnTo>
                  <a:lnTo>
                    <a:pt x="406" y="4"/>
                  </a:lnTo>
                  <a:lnTo>
                    <a:pt x="406" y="4"/>
                  </a:lnTo>
                  <a:lnTo>
                    <a:pt x="358" y="6"/>
                  </a:lnTo>
                  <a:lnTo>
                    <a:pt x="358"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3"/>
            <p:cNvSpPr>
              <a:spLocks noChangeArrowheads="1"/>
            </p:cNvSpPr>
            <p:nvPr/>
          </p:nvSpPr>
          <p:spPr bwMode="auto">
            <a:xfrm>
              <a:off x="3381" y="3342"/>
              <a:ext cx="400" cy="1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p:nvSpPr>
          <p:spPr bwMode="auto">
            <a:xfrm>
              <a:off x="3391" y="3354"/>
              <a:ext cx="380" cy="230"/>
            </a:xfrm>
            <a:custGeom>
              <a:avLst/>
              <a:gdLst>
                <a:gd name="T0" fmla="*/ 0 w 380"/>
                <a:gd name="T1" fmla="*/ 0 h 230"/>
                <a:gd name="T2" fmla="*/ 380 w 380"/>
                <a:gd name="T3" fmla="*/ 0 h 230"/>
                <a:gd name="T4" fmla="*/ 380 w 380"/>
                <a:gd name="T5" fmla="*/ 138 h 230"/>
                <a:gd name="T6" fmla="*/ 228 w 380"/>
                <a:gd name="T7" fmla="*/ 230 h 230"/>
                <a:gd name="T8" fmla="*/ 190 w 380"/>
                <a:gd name="T9" fmla="*/ 218 h 230"/>
                <a:gd name="T10" fmla="*/ 166 w 380"/>
                <a:gd name="T11" fmla="*/ 230 h 230"/>
                <a:gd name="T12" fmla="*/ 0 w 380"/>
                <a:gd name="T13" fmla="*/ 142 h 230"/>
                <a:gd name="T14" fmla="*/ 0 w 380"/>
                <a:gd name="T15" fmla="*/ 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230">
                  <a:moveTo>
                    <a:pt x="0" y="0"/>
                  </a:moveTo>
                  <a:lnTo>
                    <a:pt x="380" y="0"/>
                  </a:lnTo>
                  <a:lnTo>
                    <a:pt x="380" y="138"/>
                  </a:lnTo>
                  <a:lnTo>
                    <a:pt x="228" y="230"/>
                  </a:lnTo>
                  <a:lnTo>
                    <a:pt x="190" y="218"/>
                  </a:lnTo>
                  <a:lnTo>
                    <a:pt x="166" y="230"/>
                  </a:lnTo>
                  <a:lnTo>
                    <a:pt x="0" y="1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Line 65"/>
            <p:cNvSpPr>
              <a:spLocks noChangeShapeType="1"/>
            </p:cNvSpPr>
            <p:nvPr/>
          </p:nvSpPr>
          <p:spPr bwMode="auto">
            <a:xfrm flipH="1">
              <a:off x="3415" y="3452"/>
              <a:ext cx="6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6"/>
            <p:cNvSpPr>
              <a:spLocks noChangeShapeType="1"/>
            </p:cNvSpPr>
            <p:nvPr/>
          </p:nvSpPr>
          <p:spPr bwMode="auto">
            <a:xfrm>
              <a:off x="3427" y="3510"/>
              <a:ext cx="29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7"/>
            <p:cNvSpPr>
              <a:spLocks noChangeShapeType="1"/>
            </p:cNvSpPr>
            <p:nvPr/>
          </p:nvSpPr>
          <p:spPr bwMode="auto">
            <a:xfrm>
              <a:off x="3447" y="3528"/>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68"/>
            <p:cNvSpPr>
              <a:spLocks noChangeShapeType="1"/>
            </p:cNvSpPr>
            <p:nvPr/>
          </p:nvSpPr>
          <p:spPr bwMode="auto">
            <a:xfrm>
              <a:off x="3475" y="3546"/>
              <a:ext cx="21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69"/>
            <p:cNvSpPr>
              <a:spLocks noChangeShapeType="1"/>
            </p:cNvSpPr>
            <p:nvPr/>
          </p:nvSpPr>
          <p:spPr bwMode="auto">
            <a:xfrm>
              <a:off x="3511" y="3560"/>
              <a:ext cx="154"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0"/>
            <p:cNvSpPr>
              <a:spLocks/>
            </p:cNvSpPr>
            <p:nvPr/>
          </p:nvSpPr>
          <p:spPr bwMode="auto">
            <a:xfrm>
              <a:off x="3337" y="3464"/>
              <a:ext cx="218" cy="138"/>
            </a:xfrm>
            <a:custGeom>
              <a:avLst/>
              <a:gdLst>
                <a:gd name="T0" fmla="*/ 206 w 218"/>
                <a:gd name="T1" fmla="*/ 138 h 138"/>
                <a:gd name="T2" fmla="*/ 0 w 218"/>
                <a:gd name="T3" fmla="*/ 0 h 138"/>
                <a:gd name="T4" fmla="*/ 218 w 218"/>
                <a:gd name="T5" fmla="*/ 116 h 138"/>
                <a:gd name="T6" fmla="*/ 206 w 218"/>
                <a:gd name="T7" fmla="*/ 138 h 138"/>
              </a:gdLst>
              <a:ahLst/>
              <a:cxnLst>
                <a:cxn ang="0">
                  <a:pos x="T0" y="T1"/>
                </a:cxn>
                <a:cxn ang="0">
                  <a:pos x="T2" y="T3"/>
                </a:cxn>
                <a:cxn ang="0">
                  <a:pos x="T4" y="T5"/>
                </a:cxn>
                <a:cxn ang="0">
                  <a:pos x="T6" y="T7"/>
                </a:cxn>
              </a:cxnLst>
              <a:rect l="0" t="0" r="r" b="b"/>
              <a:pathLst>
                <a:path w="218" h="138">
                  <a:moveTo>
                    <a:pt x="206" y="138"/>
                  </a:moveTo>
                  <a:lnTo>
                    <a:pt x="0" y="0"/>
                  </a:lnTo>
                  <a:lnTo>
                    <a:pt x="218" y="116"/>
                  </a:lnTo>
                  <a:lnTo>
                    <a:pt x="206"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1"/>
            <p:cNvSpPr>
              <a:spLocks/>
            </p:cNvSpPr>
            <p:nvPr/>
          </p:nvSpPr>
          <p:spPr bwMode="auto">
            <a:xfrm>
              <a:off x="3601" y="3464"/>
              <a:ext cx="220" cy="138"/>
            </a:xfrm>
            <a:custGeom>
              <a:avLst/>
              <a:gdLst>
                <a:gd name="T0" fmla="*/ 220 w 220"/>
                <a:gd name="T1" fmla="*/ 0 h 138"/>
                <a:gd name="T2" fmla="*/ 12 w 220"/>
                <a:gd name="T3" fmla="*/ 138 h 138"/>
                <a:gd name="T4" fmla="*/ 0 w 220"/>
                <a:gd name="T5" fmla="*/ 116 h 138"/>
                <a:gd name="T6" fmla="*/ 220 w 220"/>
                <a:gd name="T7" fmla="*/ 0 h 138"/>
              </a:gdLst>
              <a:ahLst/>
              <a:cxnLst>
                <a:cxn ang="0">
                  <a:pos x="T0" y="T1"/>
                </a:cxn>
                <a:cxn ang="0">
                  <a:pos x="T2" y="T3"/>
                </a:cxn>
                <a:cxn ang="0">
                  <a:pos x="T4" y="T5"/>
                </a:cxn>
                <a:cxn ang="0">
                  <a:pos x="T6" y="T7"/>
                </a:cxn>
              </a:cxnLst>
              <a:rect l="0" t="0" r="r" b="b"/>
              <a:pathLst>
                <a:path w="220" h="138">
                  <a:moveTo>
                    <a:pt x="220" y="0"/>
                  </a:moveTo>
                  <a:lnTo>
                    <a:pt x="12" y="138"/>
                  </a:lnTo>
                  <a:lnTo>
                    <a:pt x="0" y="116"/>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2"/>
            <p:cNvSpPr>
              <a:spLocks/>
            </p:cNvSpPr>
            <p:nvPr/>
          </p:nvSpPr>
          <p:spPr bwMode="auto">
            <a:xfrm>
              <a:off x="6241" y="3252"/>
              <a:ext cx="510"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Lst>
              <a:ahLst/>
              <a:cxnLst>
                <a:cxn ang="0">
                  <a:pos x="T0" y="T1"/>
                </a:cxn>
                <a:cxn ang="0">
                  <a:pos x="T2" y="T3"/>
                </a:cxn>
                <a:cxn ang="0">
                  <a:pos x="T4" y="T5"/>
                </a:cxn>
                <a:cxn ang="0">
                  <a:pos x="T6" y="T7"/>
                </a:cxn>
                <a:cxn ang="0">
                  <a:pos x="T8" y="T9"/>
                </a:cxn>
                <a:cxn ang="0">
                  <a:pos x="T10" y="T11"/>
                </a:cxn>
              </a:cxnLst>
              <a:rect l="0" t="0" r="r" b="b"/>
              <a:pathLst>
                <a:path w="510" h="464">
                  <a:moveTo>
                    <a:pt x="256" y="0"/>
                  </a:moveTo>
                  <a:lnTo>
                    <a:pt x="0" y="202"/>
                  </a:lnTo>
                  <a:lnTo>
                    <a:pt x="0" y="464"/>
                  </a:lnTo>
                  <a:lnTo>
                    <a:pt x="510" y="464"/>
                  </a:lnTo>
                  <a:lnTo>
                    <a:pt x="510" y="202"/>
                  </a:lnTo>
                  <a:lnTo>
                    <a:pt x="256"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3"/>
            <p:cNvSpPr>
              <a:spLocks/>
            </p:cNvSpPr>
            <p:nvPr/>
          </p:nvSpPr>
          <p:spPr bwMode="auto">
            <a:xfrm>
              <a:off x="6233" y="3576"/>
              <a:ext cx="550"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4"/>
            <p:cNvSpPr>
              <a:spLocks/>
            </p:cNvSpPr>
            <p:nvPr/>
          </p:nvSpPr>
          <p:spPr bwMode="auto">
            <a:xfrm>
              <a:off x="6281" y="3460"/>
              <a:ext cx="424"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6 w 424"/>
                <a:gd name="T25" fmla="*/ 2 h 8"/>
                <a:gd name="T26" fmla="*/ 356 w 424"/>
                <a:gd name="T27" fmla="*/ 2 h 8"/>
                <a:gd name="T28" fmla="*/ 404 w 424"/>
                <a:gd name="T29" fmla="*/ 4 h 8"/>
                <a:gd name="T30" fmla="*/ 404 w 424"/>
                <a:gd name="T31" fmla="*/ 4 h 8"/>
                <a:gd name="T32" fmla="*/ 424 w 424"/>
                <a:gd name="T33" fmla="*/ 4 h 8"/>
                <a:gd name="T34" fmla="*/ 424 w 424"/>
                <a:gd name="T35" fmla="*/ 4 h 8"/>
                <a:gd name="T36" fmla="*/ 404 w 424"/>
                <a:gd name="T37" fmla="*/ 4 h 8"/>
                <a:gd name="T38" fmla="*/ 404 w 424"/>
                <a:gd name="T39" fmla="*/ 4 h 8"/>
                <a:gd name="T40" fmla="*/ 356 w 424"/>
                <a:gd name="T41" fmla="*/ 6 h 8"/>
                <a:gd name="T42" fmla="*/ 356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6" y="2"/>
                  </a:lnTo>
                  <a:lnTo>
                    <a:pt x="356" y="2"/>
                  </a:lnTo>
                  <a:lnTo>
                    <a:pt x="404" y="4"/>
                  </a:lnTo>
                  <a:lnTo>
                    <a:pt x="404" y="4"/>
                  </a:lnTo>
                  <a:lnTo>
                    <a:pt x="424" y="4"/>
                  </a:lnTo>
                  <a:lnTo>
                    <a:pt x="424" y="4"/>
                  </a:lnTo>
                  <a:lnTo>
                    <a:pt x="404" y="4"/>
                  </a:lnTo>
                  <a:lnTo>
                    <a:pt x="404" y="4"/>
                  </a:lnTo>
                  <a:lnTo>
                    <a:pt x="356" y="6"/>
                  </a:lnTo>
                  <a:lnTo>
                    <a:pt x="356"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5"/>
            <p:cNvSpPr>
              <a:spLocks noChangeArrowheads="1"/>
            </p:cNvSpPr>
            <p:nvPr/>
          </p:nvSpPr>
          <p:spPr bwMode="auto">
            <a:xfrm>
              <a:off x="6295" y="3342"/>
              <a:ext cx="400" cy="13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6"/>
            <p:cNvSpPr>
              <a:spLocks/>
            </p:cNvSpPr>
            <p:nvPr/>
          </p:nvSpPr>
          <p:spPr bwMode="auto">
            <a:xfrm>
              <a:off x="6305" y="3354"/>
              <a:ext cx="380" cy="230"/>
            </a:xfrm>
            <a:custGeom>
              <a:avLst/>
              <a:gdLst>
                <a:gd name="T0" fmla="*/ 0 w 380"/>
                <a:gd name="T1" fmla="*/ 0 h 230"/>
                <a:gd name="T2" fmla="*/ 380 w 380"/>
                <a:gd name="T3" fmla="*/ 0 h 230"/>
                <a:gd name="T4" fmla="*/ 380 w 380"/>
                <a:gd name="T5" fmla="*/ 138 h 230"/>
                <a:gd name="T6" fmla="*/ 228 w 380"/>
                <a:gd name="T7" fmla="*/ 230 h 230"/>
                <a:gd name="T8" fmla="*/ 192 w 380"/>
                <a:gd name="T9" fmla="*/ 218 h 230"/>
                <a:gd name="T10" fmla="*/ 168 w 380"/>
                <a:gd name="T11" fmla="*/ 230 h 230"/>
                <a:gd name="T12" fmla="*/ 0 w 380"/>
                <a:gd name="T13" fmla="*/ 142 h 230"/>
                <a:gd name="T14" fmla="*/ 0 w 380"/>
                <a:gd name="T15" fmla="*/ 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230">
                  <a:moveTo>
                    <a:pt x="0" y="0"/>
                  </a:moveTo>
                  <a:lnTo>
                    <a:pt x="380" y="0"/>
                  </a:lnTo>
                  <a:lnTo>
                    <a:pt x="380" y="138"/>
                  </a:lnTo>
                  <a:lnTo>
                    <a:pt x="228" y="230"/>
                  </a:lnTo>
                  <a:lnTo>
                    <a:pt x="192" y="218"/>
                  </a:lnTo>
                  <a:lnTo>
                    <a:pt x="168" y="230"/>
                  </a:lnTo>
                  <a:lnTo>
                    <a:pt x="0" y="1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77"/>
            <p:cNvSpPr>
              <a:spLocks noChangeShapeType="1"/>
            </p:cNvSpPr>
            <p:nvPr/>
          </p:nvSpPr>
          <p:spPr bwMode="auto">
            <a:xfrm flipH="1">
              <a:off x="6329" y="3452"/>
              <a:ext cx="62"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8"/>
            <p:cNvSpPr>
              <a:spLocks noChangeShapeType="1"/>
            </p:cNvSpPr>
            <p:nvPr/>
          </p:nvSpPr>
          <p:spPr bwMode="auto">
            <a:xfrm>
              <a:off x="6343" y="3510"/>
              <a:ext cx="298"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9"/>
            <p:cNvSpPr>
              <a:spLocks noChangeShapeType="1"/>
            </p:cNvSpPr>
            <p:nvPr/>
          </p:nvSpPr>
          <p:spPr bwMode="auto">
            <a:xfrm>
              <a:off x="6363" y="3528"/>
              <a:ext cx="266"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0"/>
            <p:cNvSpPr>
              <a:spLocks noChangeShapeType="1"/>
            </p:cNvSpPr>
            <p:nvPr/>
          </p:nvSpPr>
          <p:spPr bwMode="auto">
            <a:xfrm>
              <a:off x="6391" y="3546"/>
              <a:ext cx="210"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1"/>
            <p:cNvSpPr>
              <a:spLocks noChangeShapeType="1"/>
            </p:cNvSpPr>
            <p:nvPr/>
          </p:nvSpPr>
          <p:spPr bwMode="auto">
            <a:xfrm>
              <a:off x="6427" y="3560"/>
              <a:ext cx="152"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2"/>
            <p:cNvSpPr>
              <a:spLocks/>
            </p:cNvSpPr>
            <p:nvPr/>
          </p:nvSpPr>
          <p:spPr bwMode="auto">
            <a:xfrm>
              <a:off x="6251" y="3464"/>
              <a:ext cx="220" cy="138"/>
            </a:xfrm>
            <a:custGeom>
              <a:avLst/>
              <a:gdLst>
                <a:gd name="T0" fmla="*/ 208 w 220"/>
                <a:gd name="T1" fmla="*/ 138 h 138"/>
                <a:gd name="T2" fmla="*/ 0 w 220"/>
                <a:gd name="T3" fmla="*/ 0 h 138"/>
                <a:gd name="T4" fmla="*/ 220 w 220"/>
                <a:gd name="T5" fmla="*/ 116 h 138"/>
                <a:gd name="T6" fmla="*/ 208 w 220"/>
                <a:gd name="T7" fmla="*/ 138 h 138"/>
              </a:gdLst>
              <a:ahLst/>
              <a:cxnLst>
                <a:cxn ang="0">
                  <a:pos x="T0" y="T1"/>
                </a:cxn>
                <a:cxn ang="0">
                  <a:pos x="T2" y="T3"/>
                </a:cxn>
                <a:cxn ang="0">
                  <a:pos x="T4" y="T5"/>
                </a:cxn>
                <a:cxn ang="0">
                  <a:pos x="T6" y="T7"/>
                </a:cxn>
              </a:cxnLst>
              <a:rect l="0" t="0" r="r" b="b"/>
              <a:pathLst>
                <a:path w="220" h="138">
                  <a:moveTo>
                    <a:pt x="208" y="138"/>
                  </a:moveTo>
                  <a:lnTo>
                    <a:pt x="0" y="0"/>
                  </a:lnTo>
                  <a:lnTo>
                    <a:pt x="220" y="116"/>
                  </a:lnTo>
                  <a:lnTo>
                    <a:pt x="208"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3"/>
            <p:cNvSpPr>
              <a:spLocks/>
            </p:cNvSpPr>
            <p:nvPr/>
          </p:nvSpPr>
          <p:spPr bwMode="auto">
            <a:xfrm>
              <a:off x="6517" y="3464"/>
              <a:ext cx="220" cy="138"/>
            </a:xfrm>
            <a:custGeom>
              <a:avLst/>
              <a:gdLst>
                <a:gd name="T0" fmla="*/ 220 w 220"/>
                <a:gd name="T1" fmla="*/ 0 h 138"/>
                <a:gd name="T2" fmla="*/ 12 w 220"/>
                <a:gd name="T3" fmla="*/ 138 h 138"/>
                <a:gd name="T4" fmla="*/ 0 w 220"/>
                <a:gd name="T5" fmla="*/ 116 h 138"/>
                <a:gd name="T6" fmla="*/ 220 w 220"/>
                <a:gd name="T7" fmla="*/ 0 h 138"/>
              </a:gdLst>
              <a:ahLst/>
              <a:cxnLst>
                <a:cxn ang="0">
                  <a:pos x="T0" y="T1"/>
                </a:cxn>
                <a:cxn ang="0">
                  <a:pos x="T2" y="T3"/>
                </a:cxn>
                <a:cxn ang="0">
                  <a:pos x="T4" y="T5"/>
                </a:cxn>
                <a:cxn ang="0">
                  <a:pos x="T6" y="T7"/>
                </a:cxn>
              </a:cxnLst>
              <a:rect l="0" t="0" r="r" b="b"/>
              <a:pathLst>
                <a:path w="220" h="138">
                  <a:moveTo>
                    <a:pt x="220" y="0"/>
                  </a:moveTo>
                  <a:lnTo>
                    <a:pt x="12" y="138"/>
                  </a:lnTo>
                  <a:lnTo>
                    <a:pt x="0" y="116"/>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4"/>
            <p:cNvSpPr>
              <a:spLocks noEditPoints="1"/>
            </p:cNvSpPr>
            <p:nvPr/>
          </p:nvSpPr>
          <p:spPr bwMode="auto">
            <a:xfrm>
              <a:off x="5053" y="2346"/>
              <a:ext cx="354" cy="664"/>
            </a:xfrm>
            <a:custGeom>
              <a:avLst/>
              <a:gdLst>
                <a:gd name="T0" fmla="*/ 176 w 354"/>
                <a:gd name="T1" fmla="*/ 0 h 664"/>
                <a:gd name="T2" fmla="*/ 140 w 354"/>
                <a:gd name="T3" fmla="*/ 2 h 664"/>
                <a:gd name="T4" fmla="*/ 108 w 354"/>
                <a:gd name="T5" fmla="*/ 14 h 664"/>
                <a:gd name="T6" fmla="*/ 78 w 354"/>
                <a:gd name="T7" fmla="*/ 30 h 664"/>
                <a:gd name="T8" fmla="*/ 52 w 354"/>
                <a:gd name="T9" fmla="*/ 52 h 664"/>
                <a:gd name="T10" fmla="*/ 30 w 354"/>
                <a:gd name="T11" fmla="*/ 78 h 664"/>
                <a:gd name="T12" fmla="*/ 14 w 354"/>
                <a:gd name="T13" fmla="*/ 108 h 664"/>
                <a:gd name="T14" fmla="*/ 2 w 354"/>
                <a:gd name="T15" fmla="*/ 140 h 664"/>
                <a:gd name="T16" fmla="*/ 0 w 354"/>
                <a:gd name="T17" fmla="*/ 176 h 664"/>
                <a:gd name="T18" fmla="*/ 2 w 354"/>
                <a:gd name="T19" fmla="*/ 204 h 664"/>
                <a:gd name="T20" fmla="*/ 18 w 354"/>
                <a:gd name="T21" fmla="*/ 254 h 664"/>
                <a:gd name="T22" fmla="*/ 46 w 354"/>
                <a:gd name="T23" fmla="*/ 296 h 664"/>
                <a:gd name="T24" fmla="*/ 88 w 354"/>
                <a:gd name="T25" fmla="*/ 328 h 664"/>
                <a:gd name="T26" fmla="*/ 110 w 354"/>
                <a:gd name="T27" fmla="*/ 612 h 664"/>
                <a:gd name="T28" fmla="*/ 242 w 354"/>
                <a:gd name="T29" fmla="*/ 612 h 664"/>
                <a:gd name="T30" fmla="*/ 208 w 354"/>
                <a:gd name="T31" fmla="*/ 552 h 664"/>
                <a:gd name="T32" fmla="*/ 208 w 354"/>
                <a:gd name="T33" fmla="*/ 492 h 664"/>
                <a:gd name="T34" fmla="*/ 208 w 354"/>
                <a:gd name="T35" fmla="*/ 428 h 664"/>
                <a:gd name="T36" fmla="*/ 242 w 354"/>
                <a:gd name="T37" fmla="*/ 340 h 664"/>
                <a:gd name="T38" fmla="*/ 266 w 354"/>
                <a:gd name="T39" fmla="*/ 328 h 664"/>
                <a:gd name="T40" fmla="*/ 306 w 354"/>
                <a:gd name="T41" fmla="*/ 296 h 664"/>
                <a:gd name="T42" fmla="*/ 336 w 354"/>
                <a:gd name="T43" fmla="*/ 254 h 664"/>
                <a:gd name="T44" fmla="*/ 352 w 354"/>
                <a:gd name="T45" fmla="*/ 204 h 664"/>
                <a:gd name="T46" fmla="*/ 354 w 354"/>
                <a:gd name="T47" fmla="*/ 176 h 664"/>
                <a:gd name="T48" fmla="*/ 350 w 354"/>
                <a:gd name="T49" fmla="*/ 140 h 664"/>
                <a:gd name="T50" fmla="*/ 340 w 354"/>
                <a:gd name="T51" fmla="*/ 108 h 664"/>
                <a:gd name="T52" fmla="*/ 324 w 354"/>
                <a:gd name="T53" fmla="*/ 78 h 664"/>
                <a:gd name="T54" fmla="*/ 302 w 354"/>
                <a:gd name="T55" fmla="*/ 52 h 664"/>
                <a:gd name="T56" fmla="*/ 276 w 354"/>
                <a:gd name="T57" fmla="*/ 30 h 664"/>
                <a:gd name="T58" fmla="*/ 246 w 354"/>
                <a:gd name="T59" fmla="*/ 14 h 664"/>
                <a:gd name="T60" fmla="*/ 212 w 354"/>
                <a:gd name="T61" fmla="*/ 2 h 664"/>
                <a:gd name="T62" fmla="*/ 176 w 354"/>
                <a:gd name="T63" fmla="*/ 0 h 664"/>
                <a:gd name="T64" fmla="*/ 176 w 354"/>
                <a:gd name="T65" fmla="*/ 134 h 664"/>
                <a:gd name="T66" fmla="*/ 168 w 354"/>
                <a:gd name="T67" fmla="*/ 134 h 664"/>
                <a:gd name="T68" fmla="*/ 150 w 354"/>
                <a:gd name="T69" fmla="*/ 126 h 664"/>
                <a:gd name="T70" fmla="*/ 138 w 354"/>
                <a:gd name="T71" fmla="*/ 114 h 664"/>
                <a:gd name="T72" fmla="*/ 132 w 354"/>
                <a:gd name="T73" fmla="*/ 98 h 664"/>
                <a:gd name="T74" fmla="*/ 130 w 354"/>
                <a:gd name="T75" fmla="*/ 88 h 664"/>
                <a:gd name="T76" fmla="*/ 134 w 354"/>
                <a:gd name="T77" fmla="*/ 70 h 664"/>
                <a:gd name="T78" fmla="*/ 144 w 354"/>
                <a:gd name="T79" fmla="*/ 56 h 664"/>
                <a:gd name="T80" fmla="*/ 158 w 354"/>
                <a:gd name="T81" fmla="*/ 46 h 664"/>
                <a:gd name="T82" fmla="*/ 176 w 354"/>
                <a:gd name="T83" fmla="*/ 42 h 664"/>
                <a:gd name="T84" fmla="*/ 186 w 354"/>
                <a:gd name="T85" fmla="*/ 44 h 664"/>
                <a:gd name="T86" fmla="*/ 202 w 354"/>
                <a:gd name="T87" fmla="*/ 50 h 664"/>
                <a:gd name="T88" fmla="*/ 214 w 354"/>
                <a:gd name="T89" fmla="*/ 62 h 664"/>
                <a:gd name="T90" fmla="*/ 222 w 354"/>
                <a:gd name="T91" fmla="*/ 80 h 664"/>
                <a:gd name="T92" fmla="*/ 222 w 354"/>
                <a:gd name="T93" fmla="*/ 88 h 664"/>
                <a:gd name="T94" fmla="*/ 218 w 354"/>
                <a:gd name="T95" fmla="*/ 106 h 664"/>
                <a:gd name="T96" fmla="*/ 208 w 354"/>
                <a:gd name="T97" fmla="*/ 120 h 664"/>
                <a:gd name="T98" fmla="*/ 194 w 354"/>
                <a:gd name="T99" fmla="*/ 130 h 664"/>
                <a:gd name="T100" fmla="*/ 176 w 354"/>
                <a:gd name="T101" fmla="*/ 1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 h="664">
                  <a:moveTo>
                    <a:pt x="176" y="0"/>
                  </a:moveTo>
                  <a:lnTo>
                    <a:pt x="176" y="0"/>
                  </a:lnTo>
                  <a:lnTo>
                    <a:pt x="158" y="0"/>
                  </a:lnTo>
                  <a:lnTo>
                    <a:pt x="140" y="2"/>
                  </a:lnTo>
                  <a:lnTo>
                    <a:pt x="124" y="8"/>
                  </a:lnTo>
                  <a:lnTo>
                    <a:pt x="108" y="14"/>
                  </a:lnTo>
                  <a:lnTo>
                    <a:pt x="92" y="20"/>
                  </a:lnTo>
                  <a:lnTo>
                    <a:pt x="78" y="30"/>
                  </a:lnTo>
                  <a:lnTo>
                    <a:pt x="64" y="40"/>
                  </a:lnTo>
                  <a:lnTo>
                    <a:pt x="52" y="52"/>
                  </a:lnTo>
                  <a:lnTo>
                    <a:pt x="40" y="64"/>
                  </a:lnTo>
                  <a:lnTo>
                    <a:pt x="30" y="78"/>
                  </a:lnTo>
                  <a:lnTo>
                    <a:pt x="20" y="92"/>
                  </a:lnTo>
                  <a:lnTo>
                    <a:pt x="14" y="108"/>
                  </a:lnTo>
                  <a:lnTo>
                    <a:pt x="8" y="124"/>
                  </a:lnTo>
                  <a:lnTo>
                    <a:pt x="2" y="140"/>
                  </a:lnTo>
                  <a:lnTo>
                    <a:pt x="0" y="158"/>
                  </a:lnTo>
                  <a:lnTo>
                    <a:pt x="0" y="176"/>
                  </a:lnTo>
                  <a:lnTo>
                    <a:pt x="0" y="176"/>
                  </a:lnTo>
                  <a:lnTo>
                    <a:pt x="2" y="204"/>
                  </a:lnTo>
                  <a:lnTo>
                    <a:pt x="8" y="230"/>
                  </a:lnTo>
                  <a:lnTo>
                    <a:pt x="18" y="254"/>
                  </a:lnTo>
                  <a:lnTo>
                    <a:pt x="30" y="276"/>
                  </a:lnTo>
                  <a:lnTo>
                    <a:pt x="46" y="296"/>
                  </a:lnTo>
                  <a:lnTo>
                    <a:pt x="66" y="314"/>
                  </a:lnTo>
                  <a:lnTo>
                    <a:pt x="88" y="328"/>
                  </a:lnTo>
                  <a:lnTo>
                    <a:pt x="110" y="340"/>
                  </a:lnTo>
                  <a:lnTo>
                    <a:pt x="110" y="612"/>
                  </a:lnTo>
                  <a:lnTo>
                    <a:pt x="172" y="664"/>
                  </a:lnTo>
                  <a:lnTo>
                    <a:pt x="242" y="612"/>
                  </a:lnTo>
                  <a:lnTo>
                    <a:pt x="242" y="578"/>
                  </a:lnTo>
                  <a:lnTo>
                    <a:pt x="208" y="552"/>
                  </a:lnTo>
                  <a:lnTo>
                    <a:pt x="242" y="522"/>
                  </a:lnTo>
                  <a:lnTo>
                    <a:pt x="208" y="492"/>
                  </a:lnTo>
                  <a:lnTo>
                    <a:pt x="242" y="456"/>
                  </a:lnTo>
                  <a:lnTo>
                    <a:pt x="208" y="428"/>
                  </a:lnTo>
                  <a:lnTo>
                    <a:pt x="242" y="396"/>
                  </a:lnTo>
                  <a:lnTo>
                    <a:pt x="242" y="340"/>
                  </a:lnTo>
                  <a:lnTo>
                    <a:pt x="242" y="340"/>
                  </a:lnTo>
                  <a:lnTo>
                    <a:pt x="266" y="328"/>
                  </a:lnTo>
                  <a:lnTo>
                    <a:pt x="286" y="314"/>
                  </a:lnTo>
                  <a:lnTo>
                    <a:pt x="306" y="296"/>
                  </a:lnTo>
                  <a:lnTo>
                    <a:pt x="322" y="276"/>
                  </a:lnTo>
                  <a:lnTo>
                    <a:pt x="336" y="254"/>
                  </a:lnTo>
                  <a:lnTo>
                    <a:pt x="346" y="230"/>
                  </a:lnTo>
                  <a:lnTo>
                    <a:pt x="352" y="204"/>
                  </a:lnTo>
                  <a:lnTo>
                    <a:pt x="354" y="176"/>
                  </a:lnTo>
                  <a:lnTo>
                    <a:pt x="354" y="176"/>
                  </a:lnTo>
                  <a:lnTo>
                    <a:pt x="352" y="158"/>
                  </a:lnTo>
                  <a:lnTo>
                    <a:pt x="350" y="140"/>
                  </a:lnTo>
                  <a:lnTo>
                    <a:pt x="346" y="124"/>
                  </a:lnTo>
                  <a:lnTo>
                    <a:pt x="340" y="108"/>
                  </a:lnTo>
                  <a:lnTo>
                    <a:pt x="332" y="92"/>
                  </a:lnTo>
                  <a:lnTo>
                    <a:pt x="324" y="78"/>
                  </a:lnTo>
                  <a:lnTo>
                    <a:pt x="312" y="64"/>
                  </a:lnTo>
                  <a:lnTo>
                    <a:pt x="302" y="52"/>
                  </a:lnTo>
                  <a:lnTo>
                    <a:pt x="288" y="40"/>
                  </a:lnTo>
                  <a:lnTo>
                    <a:pt x="276" y="30"/>
                  </a:lnTo>
                  <a:lnTo>
                    <a:pt x="260" y="20"/>
                  </a:lnTo>
                  <a:lnTo>
                    <a:pt x="246" y="14"/>
                  </a:lnTo>
                  <a:lnTo>
                    <a:pt x="228" y="8"/>
                  </a:lnTo>
                  <a:lnTo>
                    <a:pt x="212" y="2"/>
                  </a:lnTo>
                  <a:lnTo>
                    <a:pt x="194" y="0"/>
                  </a:lnTo>
                  <a:lnTo>
                    <a:pt x="176" y="0"/>
                  </a:lnTo>
                  <a:lnTo>
                    <a:pt x="176" y="0"/>
                  </a:lnTo>
                  <a:close/>
                  <a:moveTo>
                    <a:pt x="176" y="134"/>
                  </a:moveTo>
                  <a:lnTo>
                    <a:pt x="176" y="134"/>
                  </a:lnTo>
                  <a:lnTo>
                    <a:pt x="168" y="134"/>
                  </a:lnTo>
                  <a:lnTo>
                    <a:pt x="158" y="130"/>
                  </a:lnTo>
                  <a:lnTo>
                    <a:pt x="150" y="126"/>
                  </a:lnTo>
                  <a:lnTo>
                    <a:pt x="144" y="120"/>
                  </a:lnTo>
                  <a:lnTo>
                    <a:pt x="138" y="114"/>
                  </a:lnTo>
                  <a:lnTo>
                    <a:pt x="134" y="106"/>
                  </a:lnTo>
                  <a:lnTo>
                    <a:pt x="132" y="98"/>
                  </a:lnTo>
                  <a:lnTo>
                    <a:pt x="130" y="88"/>
                  </a:lnTo>
                  <a:lnTo>
                    <a:pt x="130" y="88"/>
                  </a:lnTo>
                  <a:lnTo>
                    <a:pt x="132" y="80"/>
                  </a:lnTo>
                  <a:lnTo>
                    <a:pt x="134" y="70"/>
                  </a:lnTo>
                  <a:lnTo>
                    <a:pt x="138" y="62"/>
                  </a:lnTo>
                  <a:lnTo>
                    <a:pt x="144" y="56"/>
                  </a:lnTo>
                  <a:lnTo>
                    <a:pt x="150" y="50"/>
                  </a:lnTo>
                  <a:lnTo>
                    <a:pt x="158" y="46"/>
                  </a:lnTo>
                  <a:lnTo>
                    <a:pt x="168" y="44"/>
                  </a:lnTo>
                  <a:lnTo>
                    <a:pt x="176" y="42"/>
                  </a:lnTo>
                  <a:lnTo>
                    <a:pt x="176" y="42"/>
                  </a:lnTo>
                  <a:lnTo>
                    <a:pt x="186" y="44"/>
                  </a:lnTo>
                  <a:lnTo>
                    <a:pt x="194" y="46"/>
                  </a:lnTo>
                  <a:lnTo>
                    <a:pt x="202" y="50"/>
                  </a:lnTo>
                  <a:lnTo>
                    <a:pt x="208" y="56"/>
                  </a:lnTo>
                  <a:lnTo>
                    <a:pt x="214" y="62"/>
                  </a:lnTo>
                  <a:lnTo>
                    <a:pt x="218" y="70"/>
                  </a:lnTo>
                  <a:lnTo>
                    <a:pt x="222" y="80"/>
                  </a:lnTo>
                  <a:lnTo>
                    <a:pt x="222" y="88"/>
                  </a:lnTo>
                  <a:lnTo>
                    <a:pt x="222" y="88"/>
                  </a:lnTo>
                  <a:lnTo>
                    <a:pt x="222" y="98"/>
                  </a:lnTo>
                  <a:lnTo>
                    <a:pt x="218" y="106"/>
                  </a:lnTo>
                  <a:lnTo>
                    <a:pt x="214" y="114"/>
                  </a:lnTo>
                  <a:lnTo>
                    <a:pt x="208" y="120"/>
                  </a:lnTo>
                  <a:lnTo>
                    <a:pt x="202" y="126"/>
                  </a:lnTo>
                  <a:lnTo>
                    <a:pt x="194" y="130"/>
                  </a:lnTo>
                  <a:lnTo>
                    <a:pt x="186" y="134"/>
                  </a:lnTo>
                  <a:lnTo>
                    <a:pt x="176" y="134"/>
                  </a:lnTo>
                  <a:lnTo>
                    <a:pt x="176" y="1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85"/>
            <p:cNvSpPr>
              <a:spLocks noChangeShapeType="1"/>
            </p:cNvSpPr>
            <p:nvPr/>
          </p:nvSpPr>
          <p:spPr bwMode="auto">
            <a:xfrm>
              <a:off x="3797" y="3590"/>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6"/>
            <p:cNvSpPr>
              <a:spLocks/>
            </p:cNvSpPr>
            <p:nvPr/>
          </p:nvSpPr>
          <p:spPr bwMode="auto">
            <a:xfrm>
              <a:off x="4753" y="3550"/>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87"/>
            <p:cNvSpPr>
              <a:spLocks noChangeShapeType="1"/>
            </p:cNvSpPr>
            <p:nvPr/>
          </p:nvSpPr>
          <p:spPr bwMode="auto">
            <a:xfrm>
              <a:off x="5407" y="3590"/>
              <a:ext cx="75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8"/>
            <p:cNvSpPr>
              <a:spLocks/>
            </p:cNvSpPr>
            <p:nvPr/>
          </p:nvSpPr>
          <p:spPr bwMode="auto">
            <a:xfrm>
              <a:off x="6151" y="3550"/>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9"/>
            <p:cNvSpPr>
              <a:spLocks noChangeArrowheads="1"/>
            </p:cNvSpPr>
            <p:nvPr/>
          </p:nvSpPr>
          <p:spPr bwMode="auto">
            <a:xfrm>
              <a:off x="4875" y="3298"/>
              <a:ext cx="634" cy="46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0"/>
            <p:cNvSpPr>
              <a:spLocks/>
            </p:cNvSpPr>
            <p:nvPr/>
          </p:nvSpPr>
          <p:spPr bwMode="auto">
            <a:xfrm>
              <a:off x="6737" y="2127"/>
              <a:ext cx="90" cy="1463"/>
            </a:xfrm>
            <a:custGeom>
              <a:avLst/>
              <a:gdLst>
                <a:gd name="T0" fmla="*/ 0 w 92"/>
                <a:gd name="T1" fmla="*/ 1606 h 1606"/>
                <a:gd name="T2" fmla="*/ 92 w 92"/>
                <a:gd name="T3" fmla="*/ 1606 h 1606"/>
                <a:gd name="T4" fmla="*/ 92 w 92"/>
                <a:gd name="T5" fmla="*/ 0 h 1606"/>
              </a:gdLst>
              <a:ahLst/>
              <a:cxnLst>
                <a:cxn ang="0">
                  <a:pos x="T0" y="T1"/>
                </a:cxn>
                <a:cxn ang="0">
                  <a:pos x="T2" y="T3"/>
                </a:cxn>
                <a:cxn ang="0">
                  <a:pos x="T4" y="T5"/>
                </a:cxn>
              </a:cxnLst>
              <a:rect l="0" t="0" r="r" b="b"/>
              <a:pathLst>
                <a:path w="92" h="1606">
                  <a:moveTo>
                    <a:pt x="0" y="1606"/>
                  </a:moveTo>
                  <a:lnTo>
                    <a:pt x="92" y="1606"/>
                  </a:lnTo>
                  <a:lnTo>
                    <a:pt x="92"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1"/>
            <p:cNvSpPr>
              <a:spLocks/>
            </p:cNvSpPr>
            <p:nvPr/>
          </p:nvSpPr>
          <p:spPr bwMode="auto">
            <a:xfrm>
              <a:off x="6789" y="2080"/>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2"/>
            <p:cNvSpPr>
              <a:spLocks noChangeArrowheads="1"/>
            </p:cNvSpPr>
            <p:nvPr/>
          </p:nvSpPr>
          <p:spPr bwMode="auto">
            <a:xfrm>
              <a:off x="6625" y="1740"/>
              <a:ext cx="410" cy="12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0" name="TextBox 99"/>
          <p:cNvSpPr txBox="1"/>
          <p:nvPr/>
        </p:nvSpPr>
        <p:spPr>
          <a:xfrm>
            <a:off x="9944101" y="2904093"/>
            <a:ext cx="1705980" cy="369332"/>
          </a:xfrm>
          <a:prstGeom prst="rect">
            <a:avLst/>
          </a:prstGeom>
          <a:noFill/>
        </p:spPr>
        <p:txBody>
          <a:bodyPr wrap="none" rtlCol="0">
            <a:spAutoFit/>
          </a:bodyPr>
          <a:lstStyle/>
          <a:p>
            <a:r>
              <a:rPr lang="en-US" dirty="0"/>
              <a:t>Digital signature</a:t>
            </a:r>
          </a:p>
        </p:txBody>
      </p:sp>
      <p:sp>
        <p:nvSpPr>
          <p:cNvPr id="101" name="TextBox 100"/>
          <p:cNvSpPr txBox="1"/>
          <p:nvPr/>
        </p:nvSpPr>
        <p:spPr>
          <a:xfrm>
            <a:off x="9447641" y="5905500"/>
            <a:ext cx="1722010" cy="369332"/>
          </a:xfrm>
          <a:prstGeom prst="rect">
            <a:avLst/>
          </a:prstGeom>
          <a:noFill/>
        </p:spPr>
        <p:txBody>
          <a:bodyPr wrap="none" rtlCol="0">
            <a:spAutoFit/>
          </a:bodyPr>
          <a:lstStyle/>
          <a:p>
            <a:r>
              <a:rPr lang="en-US" dirty="0"/>
              <a:t>Digital Signature</a:t>
            </a:r>
          </a:p>
        </p:txBody>
      </p:sp>
      <p:sp>
        <p:nvSpPr>
          <p:cNvPr id="102" name="TextBox 101"/>
          <p:cNvSpPr txBox="1"/>
          <p:nvPr/>
        </p:nvSpPr>
        <p:spPr>
          <a:xfrm>
            <a:off x="7778146" y="5423971"/>
            <a:ext cx="899733" cy="369332"/>
          </a:xfrm>
          <a:prstGeom prst="rect">
            <a:avLst/>
          </a:prstGeom>
          <a:noFill/>
        </p:spPr>
        <p:txBody>
          <a:bodyPr wrap="none" rtlCol="0">
            <a:spAutoFit/>
          </a:bodyPr>
          <a:lstStyle/>
          <a:p>
            <a:r>
              <a:rPr lang="en-US" dirty="0">
                <a:solidFill>
                  <a:schemeClr val="bg2"/>
                </a:solidFill>
              </a:rPr>
              <a:t>Encrypt</a:t>
            </a:r>
          </a:p>
        </p:txBody>
      </p:sp>
      <p:sp>
        <p:nvSpPr>
          <p:cNvPr id="103" name="TextBox 102"/>
          <p:cNvSpPr txBox="1"/>
          <p:nvPr/>
        </p:nvSpPr>
        <p:spPr>
          <a:xfrm>
            <a:off x="7309853" y="3354943"/>
            <a:ext cx="1985544" cy="369332"/>
          </a:xfrm>
          <a:prstGeom prst="rect">
            <a:avLst/>
          </a:prstGeom>
          <a:noFill/>
        </p:spPr>
        <p:txBody>
          <a:bodyPr wrap="none" rtlCol="0">
            <a:spAutoFit/>
          </a:bodyPr>
          <a:lstStyle/>
          <a:p>
            <a:r>
              <a:rPr lang="en-US" dirty="0"/>
              <a:t>Signer’s private key</a:t>
            </a:r>
          </a:p>
        </p:txBody>
      </p:sp>
      <p:sp>
        <p:nvSpPr>
          <p:cNvPr id="104" name="TextBox 103"/>
          <p:cNvSpPr txBox="1"/>
          <p:nvPr/>
        </p:nvSpPr>
        <p:spPr>
          <a:xfrm>
            <a:off x="5176345" y="3898900"/>
            <a:ext cx="1017779" cy="646331"/>
          </a:xfrm>
          <a:prstGeom prst="rect">
            <a:avLst/>
          </a:prstGeom>
          <a:noFill/>
        </p:spPr>
        <p:txBody>
          <a:bodyPr wrap="none" rtlCol="0">
            <a:spAutoFit/>
          </a:bodyPr>
          <a:lstStyle/>
          <a:p>
            <a:pPr algn="ctr"/>
            <a:r>
              <a:rPr lang="en-US" dirty="0">
                <a:solidFill>
                  <a:schemeClr val="bg2"/>
                </a:solidFill>
              </a:rPr>
              <a:t>One-way</a:t>
            </a:r>
          </a:p>
          <a:p>
            <a:pPr algn="ctr"/>
            <a:r>
              <a:rPr lang="en-US" dirty="0">
                <a:solidFill>
                  <a:schemeClr val="bg2"/>
                </a:solidFill>
              </a:rPr>
              <a:t>hash</a:t>
            </a:r>
          </a:p>
        </p:txBody>
      </p:sp>
      <p:sp>
        <p:nvSpPr>
          <p:cNvPr id="106" name="TextBox 105"/>
          <p:cNvSpPr txBox="1"/>
          <p:nvPr/>
        </p:nvSpPr>
        <p:spPr>
          <a:xfrm>
            <a:off x="5176345" y="5918200"/>
            <a:ext cx="1009892" cy="646331"/>
          </a:xfrm>
          <a:prstGeom prst="rect">
            <a:avLst/>
          </a:prstGeom>
          <a:noFill/>
        </p:spPr>
        <p:txBody>
          <a:bodyPr wrap="none" rtlCol="0">
            <a:spAutoFit/>
          </a:bodyPr>
          <a:lstStyle/>
          <a:p>
            <a:pPr algn="ctr"/>
            <a:r>
              <a:rPr lang="en-US" dirty="0"/>
              <a:t>Message</a:t>
            </a:r>
          </a:p>
          <a:p>
            <a:pPr algn="ctr"/>
            <a:r>
              <a:rPr lang="en-US" dirty="0"/>
              <a:t>digest</a:t>
            </a:r>
          </a:p>
        </p:txBody>
      </p:sp>
    </p:spTree>
    <p:extLst>
      <p:ext uri="{BB962C8B-B14F-4D97-AF65-F5344CB8AC3E}">
        <p14:creationId xmlns:p14="http://schemas.microsoft.com/office/powerpoint/2010/main" val="294531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a:t>Practical uses</a:t>
            </a:r>
            <a:endParaRPr lang="en-US" dirty="0"/>
          </a:p>
        </p:txBody>
      </p:sp>
      <p:sp>
        <p:nvSpPr>
          <p:cNvPr id="2" name="Content Placeholder 1"/>
          <p:cNvSpPr>
            <a:spLocks noGrp="1"/>
          </p:cNvSpPr>
          <p:nvPr>
            <p:ph sz="half" idx="4294967295"/>
          </p:nvPr>
        </p:nvSpPr>
        <p:spPr>
          <a:xfrm>
            <a:off x="0" y="1371600"/>
            <a:ext cx="4500339" cy="5245100"/>
          </a:xfrm>
        </p:spPr>
        <p:txBody>
          <a:bodyPr>
            <a:normAutofit/>
          </a:bodyPr>
          <a:lstStyle/>
          <a:p>
            <a:pPr marL="714375" lvl="1" indent="-514350">
              <a:buFont typeface="+mj-lt"/>
              <a:buAutoNum type="arabicPeriod"/>
            </a:pPr>
            <a:r>
              <a:rPr lang="en-US" dirty="0"/>
              <a:t>A user finds a file with its hash online.</a:t>
            </a:r>
          </a:p>
          <a:p>
            <a:pPr marL="714375" lvl="1" indent="-514350">
              <a:buFont typeface="+mj-lt"/>
              <a:buAutoNum type="arabicPeriod"/>
            </a:pPr>
            <a:r>
              <a:rPr lang="en-US" dirty="0"/>
              <a:t>He downloads </a:t>
            </a:r>
            <a:br>
              <a:rPr lang="en-US" dirty="0"/>
            </a:br>
            <a:r>
              <a:rPr lang="en-US" dirty="0"/>
              <a:t>the file.</a:t>
            </a:r>
          </a:p>
          <a:p>
            <a:pPr marL="714375" lvl="1" indent="-514350">
              <a:buFont typeface="+mj-lt"/>
              <a:buAutoNum type="arabicPeriod"/>
            </a:pPr>
            <a:r>
              <a:rPr lang="en-US" dirty="0"/>
              <a:t>He runs a local tool against the downloaded data to generate the hash.</a:t>
            </a:r>
          </a:p>
          <a:p>
            <a:pPr marL="714375" lvl="1" indent="-514350">
              <a:buFont typeface="+mj-lt"/>
              <a:buAutoNum type="arabicPeriod"/>
            </a:pPr>
            <a:r>
              <a:rPr lang="en-US" dirty="0"/>
              <a:t>The generated hash is compared with the value online.</a:t>
            </a:r>
          </a:p>
          <a:p>
            <a:pPr marL="714375" lvl="1" indent="-514350">
              <a:buFont typeface="+mj-lt"/>
              <a:buAutoNum type="arabicPeriod"/>
            </a:pPr>
            <a:r>
              <a:rPr lang="en-US" dirty="0"/>
              <a:t>If both hashes are the same, integrity has been kept – file has not been altered.</a:t>
            </a:r>
          </a:p>
          <a:p>
            <a:endParaRPr lang="en-US" dirty="0"/>
          </a:p>
        </p:txBody>
      </p:sp>
      <p:sp>
        <p:nvSpPr>
          <p:cNvPr id="47" name="TextBox 46"/>
          <p:cNvSpPr txBox="1"/>
          <p:nvPr/>
        </p:nvSpPr>
        <p:spPr>
          <a:xfrm>
            <a:off x="9621780" y="1284816"/>
            <a:ext cx="1256498" cy="369332"/>
          </a:xfrm>
          <a:prstGeom prst="rect">
            <a:avLst/>
          </a:prstGeom>
          <a:noFill/>
        </p:spPr>
        <p:txBody>
          <a:bodyPr wrap="none" rtlCol="0">
            <a:spAutoFit/>
          </a:bodyPr>
          <a:lstStyle/>
          <a:p>
            <a:r>
              <a:rPr lang="en-US" dirty="0"/>
              <a:t>Web server</a:t>
            </a:r>
          </a:p>
        </p:txBody>
      </p:sp>
      <p:sp>
        <p:nvSpPr>
          <p:cNvPr id="48" name="TextBox 47"/>
          <p:cNvSpPr txBox="1"/>
          <p:nvPr/>
        </p:nvSpPr>
        <p:spPr>
          <a:xfrm>
            <a:off x="8413012" y="4678621"/>
            <a:ext cx="1432508" cy="646331"/>
          </a:xfrm>
          <a:prstGeom prst="rect">
            <a:avLst/>
          </a:prstGeom>
          <a:noFill/>
        </p:spPr>
        <p:txBody>
          <a:bodyPr wrap="none" rtlCol="0">
            <a:spAutoFit/>
          </a:bodyPr>
          <a:lstStyle/>
          <a:p>
            <a:pPr algn="r"/>
            <a:r>
              <a:rPr lang="en-US" dirty="0"/>
              <a:t>Downloaded </a:t>
            </a:r>
          </a:p>
          <a:p>
            <a:pPr algn="r"/>
            <a:r>
              <a:rPr lang="en-US" dirty="0"/>
              <a:t>hash</a:t>
            </a:r>
          </a:p>
        </p:txBody>
      </p:sp>
      <p:sp>
        <p:nvSpPr>
          <p:cNvPr id="49" name="TextBox 48"/>
          <p:cNvSpPr txBox="1"/>
          <p:nvPr/>
        </p:nvSpPr>
        <p:spPr>
          <a:xfrm>
            <a:off x="6347736" y="4678621"/>
            <a:ext cx="1231684" cy="646331"/>
          </a:xfrm>
          <a:prstGeom prst="rect">
            <a:avLst/>
          </a:prstGeom>
          <a:noFill/>
        </p:spPr>
        <p:txBody>
          <a:bodyPr wrap="none" rtlCol="0">
            <a:spAutoFit/>
          </a:bodyPr>
          <a:lstStyle/>
          <a:p>
            <a:r>
              <a:rPr lang="en-US" dirty="0"/>
              <a:t>Generated </a:t>
            </a:r>
          </a:p>
          <a:p>
            <a:r>
              <a:rPr lang="en-US" dirty="0"/>
              <a:t>hash</a:t>
            </a:r>
          </a:p>
        </p:txBody>
      </p:sp>
      <p:sp>
        <p:nvSpPr>
          <p:cNvPr id="50" name="TextBox 49"/>
          <p:cNvSpPr txBox="1"/>
          <p:nvPr/>
        </p:nvSpPr>
        <p:spPr>
          <a:xfrm>
            <a:off x="4576539" y="3908464"/>
            <a:ext cx="1116011" cy="369332"/>
          </a:xfrm>
          <a:prstGeom prst="rect">
            <a:avLst/>
          </a:prstGeom>
          <a:noFill/>
        </p:spPr>
        <p:txBody>
          <a:bodyPr wrap="none" rtlCol="0">
            <a:spAutoFit/>
          </a:bodyPr>
          <a:lstStyle/>
          <a:p>
            <a:r>
              <a:rPr lang="en-US" dirty="0"/>
              <a:t>Algorithm</a:t>
            </a:r>
          </a:p>
        </p:txBody>
      </p:sp>
      <p:sp>
        <p:nvSpPr>
          <p:cNvPr id="54" name="TextBox 53"/>
          <p:cNvSpPr txBox="1"/>
          <p:nvPr/>
        </p:nvSpPr>
        <p:spPr>
          <a:xfrm>
            <a:off x="5180871" y="3051214"/>
            <a:ext cx="511679" cy="369332"/>
          </a:xfrm>
          <a:prstGeom prst="rect">
            <a:avLst/>
          </a:prstGeom>
          <a:noFill/>
        </p:spPr>
        <p:txBody>
          <a:bodyPr wrap="none" rtlCol="0">
            <a:spAutoFit/>
          </a:bodyPr>
          <a:lstStyle/>
          <a:p>
            <a:r>
              <a:rPr lang="en-US" dirty="0"/>
              <a:t>File</a:t>
            </a:r>
          </a:p>
        </p:txBody>
      </p:sp>
      <p:sp>
        <p:nvSpPr>
          <p:cNvPr id="55" name="TextBox 54"/>
          <p:cNvSpPr txBox="1"/>
          <p:nvPr/>
        </p:nvSpPr>
        <p:spPr>
          <a:xfrm>
            <a:off x="10622440" y="3908464"/>
            <a:ext cx="1116011" cy="369332"/>
          </a:xfrm>
          <a:prstGeom prst="rect">
            <a:avLst/>
          </a:prstGeom>
          <a:noFill/>
        </p:spPr>
        <p:txBody>
          <a:bodyPr wrap="none" rtlCol="0">
            <a:spAutoFit/>
          </a:bodyPr>
          <a:lstStyle/>
          <a:p>
            <a:r>
              <a:rPr lang="en-US" dirty="0"/>
              <a:t>Algorithm</a:t>
            </a:r>
          </a:p>
        </p:txBody>
      </p:sp>
      <p:sp>
        <p:nvSpPr>
          <p:cNvPr id="56" name="TextBox 55"/>
          <p:cNvSpPr txBox="1"/>
          <p:nvPr/>
        </p:nvSpPr>
        <p:spPr>
          <a:xfrm>
            <a:off x="10622440" y="3051214"/>
            <a:ext cx="511679" cy="369332"/>
          </a:xfrm>
          <a:prstGeom prst="rect">
            <a:avLst/>
          </a:prstGeom>
          <a:noFill/>
        </p:spPr>
        <p:txBody>
          <a:bodyPr wrap="none" rtlCol="0">
            <a:spAutoFit/>
          </a:bodyPr>
          <a:lstStyle/>
          <a:p>
            <a:r>
              <a:rPr lang="en-US" dirty="0"/>
              <a:t>File</a:t>
            </a:r>
          </a:p>
        </p:txBody>
      </p:sp>
      <p:grpSp>
        <p:nvGrpSpPr>
          <p:cNvPr id="57" name="Group 46"/>
          <p:cNvGrpSpPr>
            <a:grpSpLocks noChangeAspect="1"/>
          </p:cNvGrpSpPr>
          <p:nvPr/>
        </p:nvGrpSpPr>
        <p:grpSpPr bwMode="auto">
          <a:xfrm>
            <a:off x="5380038" y="1576388"/>
            <a:ext cx="5299075" cy="4841875"/>
            <a:chOff x="3389" y="993"/>
            <a:chExt cx="3338" cy="3050"/>
          </a:xfrm>
        </p:grpSpPr>
        <p:sp>
          <p:nvSpPr>
            <p:cNvPr id="59" name="Freeform 47"/>
            <p:cNvSpPr>
              <a:spLocks/>
            </p:cNvSpPr>
            <p:nvPr/>
          </p:nvSpPr>
          <p:spPr bwMode="auto">
            <a:xfrm>
              <a:off x="6359" y="1907"/>
              <a:ext cx="180" cy="254"/>
            </a:xfrm>
            <a:custGeom>
              <a:avLst/>
              <a:gdLst>
                <a:gd name="T0" fmla="*/ 0 w 180"/>
                <a:gd name="T1" fmla="*/ 0 h 254"/>
                <a:gd name="T2" fmla="*/ 0 w 180"/>
                <a:gd name="T3" fmla="*/ 254 h 254"/>
                <a:gd name="T4" fmla="*/ 180 w 180"/>
                <a:gd name="T5" fmla="*/ 254 h 254"/>
                <a:gd name="T6" fmla="*/ 180 w 180"/>
                <a:gd name="T7" fmla="*/ 60 h 254"/>
                <a:gd name="T8" fmla="*/ 120 w 180"/>
                <a:gd name="T9" fmla="*/ 60 h 254"/>
                <a:gd name="T10" fmla="*/ 120 w 180"/>
                <a:gd name="T11" fmla="*/ 0 h 254"/>
                <a:gd name="T12" fmla="*/ 0 w 180"/>
                <a:gd name="T13" fmla="*/ 0 h 254"/>
              </a:gdLst>
              <a:ahLst/>
              <a:cxnLst>
                <a:cxn ang="0">
                  <a:pos x="T0" y="T1"/>
                </a:cxn>
                <a:cxn ang="0">
                  <a:pos x="T2" y="T3"/>
                </a:cxn>
                <a:cxn ang="0">
                  <a:pos x="T4" y="T5"/>
                </a:cxn>
                <a:cxn ang="0">
                  <a:pos x="T6" y="T7"/>
                </a:cxn>
                <a:cxn ang="0">
                  <a:pos x="T8" y="T9"/>
                </a:cxn>
                <a:cxn ang="0">
                  <a:pos x="T10" y="T11"/>
                </a:cxn>
                <a:cxn ang="0">
                  <a:pos x="T12" y="T13"/>
                </a:cxn>
              </a:cxnLst>
              <a:rect l="0" t="0" r="r" b="b"/>
              <a:pathLst>
                <a:path w="180" h="254">
                  <a:moveTo>
                    <a:pt x="0" y="0"/>
                  </a:moveTo>
                  <a:lnTo>
                    <a:pt x="0" y="254"/>
                  </a:lnTo>
                  <a:lnTo>
                    <a:pt x="180" y="254"/>
                  </a:lnTo>
                  <a:lnTo>
                    <a:pt x="180" y="60"/>
                  </a:lnTo>
                  <a:lnTo>
                    <a:pt x="120" y="60"/>
                  </a:lnTo>
                  <a:lnTo>
                    <a:pt x="12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8"/>
            <p:cNvSpPr>
              <a:spLocks/>
            </p:cNvSpPr>
            <p:nvPr/>
          </p:nvSpPr>
          <p:spPr bwMode="auto">
            <a:xfrm>
              <a:off x="6489" y="1913"/>
              <a:ext cx="44" cy="42"/>
            </a:xfrm>
            <a:custGeom>
              <a:avLst/>
              <a:gdLst>
                <a:gd name="T0" fmla="*/ 0 w 44"/>
                <a:gd name="T1" fmla="*/ 42 h 42"/>
                <a:gd name="T2" fmla="*/ 44 w 44"/>
                <a:gd name="T3" fmla="*/ 42 h 42"/>
                <a:gd name="T4" fmla="*/ 0 w 44"/>
                <a:gd name="T5" fmla="*/ 0 h 42"/>
                <a:gd name="T6" fmla="*/ 0 w 44"/>
                <a:gd name="T7" fmla="*/ 42 h 42"/>
              </a:gdLst>
              <a:ahLst/>
              <a:cxnLst>
                <a:cxn ang="0">
                  <a:pos x="T0" y="T1"/>
                </a:cxn>
                <a:cxn ang="0">
                  <a:pos x="T2" y="T3"/>
                </a:cxn>
                <a:cxn ang="0">
                  <a:pos x="T4" y="T5"/>
                </a:cxn>
                <a:cxn ang="0">
                  <a:pos x="T6" y="T7"/>
                </a:cxn>
              </a:cxnLst>
              <a:rect l="0" t="0" r="r" b="b"/>
              <a:pathLst>
                <a:path w="44" h="42">
                  <a:moveTo>
                    <a:pt x="0" y="42"/>
                  </a:moveTo>
                  <a:lnTo>
                    <a:pt x="44" y="42"/>
                  </a:lnTo>
                  <a:lnTo>
                    <a:pt x="0" y="0"/>
                  </a:lnTo>
                  <a:lnTo>
                    <a:pt x="0" y="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49"/>
            <p:cNvSpPr>
              <a:spLocks noChangeArrowheads="1"/>
            </p:cNvSpPr>
            <p:nvPr/>
          </p:nvSpPr>
          <p:spPr bwMode="auto">
            <a:xfrm>
              <a:off x="6277" y="1037"/>
              <a:ext cx="344"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0"/>
            <p:cNvSpPr>
              <a:spLocks noEditPoints="1"/>
            </p:cNvSpPr>
            <p:nvPr/>
          </p:nvSpPr>
          <p:spPr bwMode="auto">
            <a:xfrm>
              <a:off x="6277" y="1037"/>
              <a:ext cx="344" cy="720"/>
            </a:xfrm>
            <a:custGeom>
              <a:avLst/>
              <a:gdLst>
                <a:gd name="T0" fmla="*/ 0 w 344"/>
                <a:gd name="T1" fmla="*/ 720 h 720"/>
                <a:gd name="T2" fmla="*/ 344 w 344"/>
                <a:gd name="T3" fmla="*/ 0 h 720"/>
                <a:gd name="T4" fmla="*/ 164 w 344"/>
                <a:gd name="T5" fmla="*/ 624 h 720"/>
                <a:gd name="T6" fmla="*/ 154 w 344"/>
                <a:gd name="T7" fmla="*/ 622 h 720"/>
                <a:gd name="T8" fmla="*/ 138 w 344"/>
                <a:gd name="T9" fmla="*/ 616 h 720"/>
                <a:gd name="T10" fmla="*/ 124 w 344"/>
                <a:gd name="T11" fmla="*/ 602 h 720"/>
                <a:gd name="T12" fmla="*/ 116 w 344"/>
                <a:gd name="T13" fmla="*/ 584 h 720"/>
                <a:gd name="T14" fmla="*/ 116 w 344"/>
                <a:gd name="T15" fmla="*/ 574 h 720"/>
                <a:gd name="T16" fmla="*/ 124 w 344"/>
                <a:gd name="T17" fmla="*/ 548 h 720"/>
                <a:gd name="T18" fmla="*/ 146 w 344"/>
                <a:gd name="T19" fmla="*/ 530 h 720"/>
                <a:gd name="T20" fmla="*/ 146 w 344"/>
                <a:gd name="T21" fmla="*/ 558 h 720"/>
                <a:gd name="T22" fmla="*/ 140 w 344"/>
                <a:gd name="T23" fmla="*/ 574 h 720"/>
                <a:gd name="T24" fmla="*/ 142 w 344"/>
                <a:gd name="T25" fmla="*/ 584 h 720"/>
                <a:gd name="T26" fmla="*/ 156 w 344"/>
                <a:gd name="T27" fmla="*/ 598 h 720"/>
                <a:gd name="T28" fmla="*/ 164 w 344"/>
                <a:gd name="T29" fmla="*/ 600 h 720"/>
                <a:gd name="T30" fmla="*/ 182 w 344"/>
                <a:gd name="T31" fmla="*/ 592 h 720"/>
                <a:gd name="T32" fmla="*/ 188 w 344"/>
                <a:gd name="T33" fmla="*/ 574 h 720"/>
                <a:gd name="T34" fmla="*/ 188 w 344"/>
                <a:gd name="T35" fmla="*/ 566 h 720"/>
                <a:gd name="T36" fmla="*/ 182 w 344"/>
                <a:gd name="T37" fmla="*/ 530 h 720"/>
                <a:gd name="T38" fmla="*/ 196 w 344"/>
                <a:gd name="T39" fmla="*/ 536 h 720"/>
                <a:gd name="T40" fmla="*/ 212 w 344"/>
                <a:gd name="T41" fmla="*/ 560 h 720"/>
                <a:gd name="T42" fmla="*/ 214 w 344"/>
                <a:gd name="T43" fmla="*/ 574 h 720"/>
                <a:gd name="T44" fmla="*/ 210 w 344"/>
                <a:gd name="T45" fmla="*/ 594 h 720"/>
                <a:gd name="T46" fmla="*/ 200 w 344"/>
                <a:gd name="T47" fmla="*/ 610 h 720"/>
                <a:gd name="T48" fmla="*/ 184 w 344"/>
                <a:gd name="T49" fmla="*/ 620 h 720"/>
                <a:gd name="T50" fmla="*/ 164 w 344"/>
                <a:gd name="T51" fmla="*/ 624 h 720"/>
                <a:gd name="T52" fmla="*/ 154 w 344"/>
                <a:gd name="T53" fmla="*/ 570 h 720"/>
                <a:gd name="T54" fmla="*/ 176 w 344"/>
                <a:gd name="T55" fmla="*/ 512 h 720"/>
                <a:gd name="T56" fmla="*/ 154 w 344"/>
                <a:gd name="T57" fmla="*/ 570 h 720"/>
                <a:gd name="T58" fmla="*/ 52 w 344"/>
                <a:gd name="T59" fmla="*/ 178 h 720"/>
                <a:gd name="T60" fmla="*/ 292 w 344"/>
                <a:gd name="T61" fmla="*/ 136 h 720"/>
                <a:gd name="T62" fmla="*/ 292 w 344"/>
                <a:gd name="T63" fmla="*/ 108 h 720"/>
                <a:gd name="T64" fmla="*/ 52 w 344"/>
                <a:gd name="T65" fmla="*/ 64 h 720"/>
                <a:gd name="T66" fmla="*/ 292 w 344"/>
                <a:gd name="T67" fmla="*/ 10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4" h="720">
                  <a:moveTo>
                    <a:pt x="0" y="0"/>
                  </a:moveTo>
                  <a:lnTo>
                    <a:pt x="0" y="720"/>
                  </a:lnTo>
                  <a:lnTo>
                    <a:pt x="344" y="720"/>
                  </a:lnTo>
                  <a:lnTo>
                    <a:pt x="344" y="0"/>
                  </a:lnTo>
                  <a:lnTo>
                    <a:pt x="0" y="0"/>
                  </a:lnTo>
                  <a:close/>
                  <a:moveTo>
                    <a:pt x="164" y="624"/>
                  </a:moveTo>
                  <a:lnTo>
                    <a:pt x="164" y="624"/>
                  </a:lnTo>
                  <a:lnTo>
                    <a:pt x="154" y="622"/>
                  </a:lnTo>
                  <a:lnTo>
                    <a:pt x="146" y="620"/>
                  </a:lnTo>
                  <a:lnTo>
                    <a:pt x="138" y="616"/>
                  </a:lnTo>
                  <a:lnTo>
                    <a:pt x="130" y="610"/>
                  </a:lnTo>
                  <a:lnTo>
                    <a:pt x="124" y="602"/>
                  </a:lnTo>
                  <a:lnTo>
                    <a:pt x="120" y="594"/>
                  </a:lnTo>
                  <a:lnTo>
                    <a:pt x="116" y="584"/>
                  </a:lnTo>
                  <a:lnTo>
                    <a:pt x="116" y="574"/>
                  </a:lnTo>
                  <a:lnTo>
                    <a:pt x="116" y="574"/>
                  </a:lnTo>
                  <a:lnTo>
                    <a:pt x="118" y="560"/>
                  </a:lnTo>
                  <a:lnTo>
                    <a:pt x="124" y="548"/>
                  </a:lnTo>
                  <a:lnTo>
                    <a:pt x="134" y="536"/>
                  </a:lnTo>
                  <a:lnTo>
                    <a:pt x="146" y="530"/>
                  </a:lnTo>
                  <a:lnTo>
                    <a:pt x="146" y="558"/>
                  </a:lnTo>
                  <a:lnTo>
                    <a:pt x="146" y="558"/>
                  </a:lnTo>
                  <a:lnTo>
                    <a:pt x="142" y="566"/>
                  </a:lnTo>
                  <a:lnTo>
                    <a:pt x="140" y="574"/>
                  </a:lnTo>
                  <a:lnTo>
                    <a:pt x="140" y="574"/>
                  </a:lnTo>
                  <a:lnTo>
                    <a:pt x="142" y="584"/>
                  </a:lnTo>
                  <a:lnTo>
                    <a:pt x="148" y="592"/>
                  </a:lnTo>
                  <a:lnTo>
                    <a:pt x="156" y="598"/>
                  </a:lnTo>
                  <a:lnTo>
                    <a:pt x="164" y="600"/>
                  </a:lnTo>
                  <a:lnTo>
                    <a:pt x="164" y="600"/>
                  </a:lnTo>
                  <a:lnTo>
                    <a:pt x="174" y="598"/>
                  </a:lnTo>
                  <a:lnTo>
                    <a:pt x="182" y="592"/>
                  </a:lnTo>
                  <a:lnTo>
                    <a:pt x="188" y="584"/>
                  </a:lnTo>
                  <a:lnTo>
                    <a:pt x="188" y="574"/>
                  </a:lnTo>
                  <a:lnTo>
                    <a:pt x="188" y="574"/>
                  </a:lnTo>
                  <a:lnTo>
                    <a:pt x="188" y="566"/>
                  </a:lnTo>
                  <a:lnTo>
                    <a:pt x="182" y="558"/>
                  </a:lnTo>
                  <a:lnTo>
                    <a:pt x="182" y="530"/>
                  </a:lnTo>
                  <a:lnTo>
                    <a:pt x="182" y="530"/>
                  </a:lnTo>
                  <a:lnTo>
                    <a:pt x="196" y="536"/>
                  </a:lnTo>
                  <a:lnTo>
                    <a:pt x="204" y="548"/>
                  </a:lnTo>
                  <a:lnTo>
                    <a:pt x="212" y="560"/>
                  </a:lnTo>
                  <a:lnTo>
                    <a:pt x="214" y="574"/>
                  </a:lnTo>
                  <a:lnTo>
                    <a:pt x="214" y="574"/>
                  </a:lnTo>
                  <a:lnTo>
                    <a:pt x="212" y="584"/>
                  </a:lnTo>
                  <a:lnTo>
                    <a:pt x="210" y="594"/>
                  </a:lnTo>
                  <a:lnTo>
                    <a:pt x="206" y="602"/>
                  </a:lnTo>
                  <a:lnTo>
                    <a:pt x="200" y="610"/>
                  </a:lnTo>
                  <a:lnTo>
                    <a:pt x="192" y="616"/>
                  </a:lnTo>
                  <a:lnTo>
                    <a:pt x="184" y="620"/>
                  </a:lnTo>
                  <a:lnTo>
                    <a:pt x="174" y="622"/>
                  </a:lnTo>
                  <a:lnTo>
                    <a:pt x="164" y="624"/>
                  </a:lnTo>
                  <a:lnTo>
                    <a:pt x="164" y="624"/>
                  </a:lnTo>
                  <a:close/>
                  <a:moveTo>
                    <a:pt x="154" y="570"/>
                  </a:moveTo>
                  <a:lnTo>
                    <a:pt x="154" y="512"/>
                  </a:lnTo>
                  <a:lnTo>
                    <a:pt x="176" y="512"/>
                  </a:lnTo>
                  <a:lnTo>
                    <a:pt x="176" y="570"/>
                  </a:lnTo>
                  <a:lnTo>
                    <a:pt x="154" y="570"/>
                  </a:lnTo>
                  <a:close/>
                  <a:moveTo>
                    <a:pt x="292" y="178"/>
                  </a:moveTo>
                  <a:lnTo>
                    <a:pt x="52" y="178"/>
                  </a:lnTo>
                  <a:lnTo>
                    <a:pt x="52" y="136"/>
                  </a:lnTo>
                  <a:lnTo>
                    <a:pt x="292" y="136"/>
                  </a:lnTo>
                  <a:lnTo>
                    <a:pt x="292" y="178"/>
                  </a:lnTo>
                  <a:close/>
                  <a:moveTo>
                    <a:pt x="292" y="108"/>
                  </a:moveTo>
                  <a:lnTo>
                    <a:pt x="52" y="108"/>
                  </a:lnTo>
                  <a:lnTo>
                    <a:pt x="52" y="64"/>
                  </a:lnTo>
                  <a:lnTo>
                    <a:pt x="292" y="64"/>
                  </a:lnTo>
                  <a:lnTo>
                    <a:pt x="292" y="10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1"/>
            <p:cNvSpPr>
              <a:spLocks/>
            </p:cNvSpPr>
            <p:nvPr/>
          </p:nvSpPr>
          <p:spPr bwMode="auto">
            <a:xfrm>
              <a:off x="3389" y="993"/>
              <a:ext cx="700" cy="632"/>
            </a:xfrm>
            <a:custGeom>
              <a:avLst/>
              <a:gdLst>
                <a:gd name="T0" fmla="*/ 276 w 700"/>
                <a:gd name="T1" fmla="*/ 594 h 632"/>
                <a:gd name="T2" fmla="*/ 154 w 700"/>
                <a:gd name="T3" fmla="*/ 612 h 632"/>
                <a:gd name="T4" fmla="*/ 154 w 700"/>
                <a:gd name="T5" fmla="*/ 612 h 632"/>
                <a:gd name="T6" fmla="*/ 150 w 700"/>
                <a:gd name="T7" fmla="*/ 612 h 632"/>
                <a:gd name="T8" fmla="*/ 150 w 700"/>
                <a:gd name="T9" fmla="*/ 632 h 632"/>
                <a:gd name="T10" fmla="*/ 154 w 700"/>
                <a:gd name="T11" fmla="*/ 632 h 632"/>
                <a:gd name="T12" fmla="*/ 544 w 700"/>
                <a:gd name="T13" fmla="*/ 632 h 632"/>
                <a:gd name="T14" fmla="*/ 548 w 700"/>
                <a:gd name="T15" fmla="*/ 632 h 632"/>
                <a:gd name="T16" fmla="*/ 548 w 700"/>
                <a:gd name="T17" fmla="*/ 612 h 632"/>
                <a:gd name="T18" fmla="*/ 544 w 700"/>
                <a:gd name="T19" fmla="*/ 612 h 632"/>
                <a:gd name="T20" fmla="*/ 544 w 700"/>
                <a:gd name="T21" fmla="*/ 612 h 632"/>
                <a:gd name="T22" fmla="*/ 422 w 700"/>
                <a:gd name="T23" fmla="*/ 594 h 632"/>
                <a:gd name="T24" fmla="*/ 422 w 700"/>
                <a:gd name="T25" fmla="*/ 470 h 632"/>
                <a:gd name="T26" fmla="*/ 544 w 700"/>
                <a:gd name="T27" fmla="*/ 470 h 632"/>
                <a:gd name="T28" fmla="*/ 700 w 700"/>
                <a:gd name="T29" fmla="*/ 470 h 632"/>
                <a:gd name="T30" fmla="*/ 700 w 700"/>
                <a:gd name="T31" fmla="*/ 440 h 632"/>
                <a:gd name="T32" fmla="*/ 700 w 700"/>
                <a:gd name="T33" fmla="*/ 0 h 632"/>
                <a:gd name="T34" fmla="*/ 544 w 700"/>
                <a:gd name="T35" fmla="*/ 0 h 632"/>
                <a:gd name="T36" fmla="*/ 154 w 700"/>
                <a:gd name="T37" fmla="*/ 0 h 632"/>
                <a:gd name="T38" fmla="*/ 0 w 700"/>
                <a:gd name="T39" fmla="*/ 0 h 632"/>
                <a:gd name="T40" fmla="*/ 0 w 700"/>
                <a:gd name="T41" fmla="*/ 440 h 632"/>
                <a:gd name="T42" fmla="*/ 0 w 700"/>
                <a:gd name="T43" fmla="*/ 470 h 632"/>
                <a:gd name="T44" fmla="*/ 154 w 700"/>
                <a:gd name="T45" fmla="*/ 470 h 632"/>
                <a:gd name="T46" fmla="*/ 276 w 700"/>
                <a:gd name="T47" fmla="*/ 470 h 632"/>
                <a:gd name="T48" fmla="*/ 276 w 700"/>
                <a:gd name="T49" fmla="*/ 594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0" h="632">
                  <a:moveTo>
                    <a:pt x="276" y="594"/>
                  </a:moveTo>
                  <a:lnTo>
                    <a:pt x="154" y="612"/>
                  </a:lnTo>
                  <a:lnTo>
                    <a:pt x="154" y="612"/>
                  </a:lnTo>
                  <a:lnTo>
                    <a:pt x="150" y="612"/>
                  </a:lnTo>
                  <a:lnTo>
                    <a:pt x="150" y="632"/>
                  </a:lnTo>
                  <a:lnTo>
                    <a:pt x="154" y="632"/>
                  </a:lnTo>
                  <a:lnTo>
                    <a:pt x="544" y="632"/>
                  </a:lnTo>
                  <a:lnTo>
                    <a:pt x="548" y="632"/>
                  </a:lnTo>
                  <a:lnTo>
                    <a:pt x="548" y="612"/>
                  </a:lnTo>
                  <a:lnTo>
                    <a:pt x="544" y="612"/>
                  </a:lnTo>
                  <a:lnTo>
                    <a:pt x="544" y="612"/>
                  </a:lnTo>
                  <a:lnTo>
                    <a:pt x="422" y="594"/>
                  </a:lnTo>
                  <a:lnTo>
                    <a:pt x="422" y="470"/>
                  </a:lnTo>
                  <a:lnTo>
                    <a:pt x="544" y="470"/>
                  </a:lnTo>
                  <a:lnTo>
                    <a:pt x="700" y="470"/>
                  </a:lnTo>
                  <a:lnTo>
                    <a:pt x="700" y="440"/>
                  </a:lnTo>
                  <a:lnTo>
                    <a:pt x="700" y="0"/>
                  </a:lnTo>
                  <a:lnTo>
                    <a:pt x="544" y="0"/>
                  </a:lnTo>
                  <a:lnTo>
                    <a:pt x="154" y="0"/>
                  </a:lnTo>
                  <a:lnTo>
                    <a:pt x="0" y="0"/>
                  </a:lnTo>
                  <a:lnTo>
                    <a:pt x="0" y="440"/>
                  </a:lnTo>
                  <a:lnTo>
                    <a:pt x="0" y="470"/>
                  </a:lnTo>
                  <a:lnTo>
                    <a:pt x="154" y="470"/>
                  </a:lnTo>
                  <a:lnTo>
                    <a:pt x="276" y="470"/>
                  </a:lnTo>
                  <a:lnTo>
                    <a:pt x="276" y="59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2"/>
            <p:cNvSpPr>
              <a:spLocks noChangeArrowheads="1"/>
            </p:cNvSpPr>
            <p:nvPr/>
          </p:nvSpPr>
          <p:spPr bwMode="auto">
            <a:xfrm>
              <a:off x="3423" y="1025"/>
              <a:ext cx="632"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3"/>
            <p:cNvSpPr>
              <a:spLocks/>
            </p:cNvSpPr>
            <p:nvPr/>
          </p:nvSpPr>
          <p:spPr bwMode="auto">
            <a:xfrm>
              <a:off x="3389" y="1657"/>
              <a:ext cx="720" cy="146"/>
            </a:xfrm>
            <a:custGeom>
              <a:avLst/>
              <a:gdLst>
                <a:gd name="T0" fmla="*/ 720 w 720"/>
                <a:gd name="T1" fmla="*/ 146 h 146"/>
                <a:gd name="T2" fmla="*/ 0 w 720"/>
                <a:gd name="T3" fmla="*/ 146 h 146"/>
                <a:gd name="T4" fmla="*/ 60 w 720"/>
                <a:gd name="T5" fmla="*/ 0 h 146"/>
                <a:gd name="T6" fmla="*/ 660 w 720"/>
                <a:gd name="T7" fmla="*/ 0 h 146"/>
                <a:gd name="T8" fmla="*/ 720 w 720"/>
                <a:gd name="T9" fmla="*/ 146 h 146"/>
              </a:gdLst>
              <a:ahLst/>
              <a:cxnLst>
                <a:cxn ang="0">
                  <a:pos x="T0" y="T1"/>
                </a:cxn>
                <a:cxn ang="0">
                  <a:pos x="T2" y="T3"/>
                </a:cxn>
                <a:cxn ang="0">
                  <a:pos x="T4" y="T5"/>
                </a:cxn>
                <a:cxn ang="0">
                  <a:pos x="T6" y="T7"/>
                </a:cxn>
                <a:cxn ang="0">
                  <a:pos x="T8" y="T9"/>
                </a:cxn>
              </a:cxnLst>
              <a:rect l="0" t="0" r="r" b="b"/>
              <a:pathLst>
                <a:path w="720" h="146">
                  <a:moveTo>
                    <a:pt x="720" y="146"/>
                  </a:moveTo>
                  <a:lnTo>
                    <a:pt x="0" y="146"/>
                  </a:lnTo>
                  <a:lnTo>
                    <a:pt x="60" y="0"/>
                  </a:lnTo>
                  <a:lnTo>
                    <a:pt x="660" y="0"/>
                  </a:lnTo>
                  <a:lnTo>
                    <a:pt x="720" y="1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4"/>
            <p:cNvSpPr>
              <a:spLocks/>
            </p:cNvSpPr>
            <p:nvPr/>
          </p:nvSpPr>
          <p:spPr bwMode="auto">
            <a:xfrm>
              <a:off x="6171" y="2949"/>
              <a:ext cx="556" cy="420"/>
            </a:xfrm>
            <a:custGeom>
              <a:avLst/>
              <a:gdLst>
                <a:gd name="T0" fmla="*/ 556 w 556"/>
                <a:gd name="T1" fmla="*/ 76 h 420"/>
                <a:gd name="T2" fmla="*/ 554 w 556"/>
                <a:gd name="T3" fmla="*/ 68 h 420"/>
                <a:gd name="T4" fmla="*/ 544 w 556"/>
                <a:gd name="T5" fmla="*/ 52 h 420"/>
                <a:gd name="T6" fmla="*/ 522 w 556"/>
                <a:gd name="T7" fmla="*/ 40 h 420"/>
                <a:gd name="T8" fmla="*/ 492 w 556"/>
                <a:gd name="T9" fmla="*/ 26 h 420"/>
                <a:gd name="T10" fmla="*/ 456 w 556"/>
                <a:gd name="T11" fmla="*/ 16 h 420"/>
                <a:gd name="T12" fmla="*/ 410 w 556"/>
                <a:gd name="T13" fmla="*/ 8 h 420"/>
                <a:gd name="T14" fmla="*/ 360 w 556"/>
                <a:gd name="T15" fmla="*/ 2 h 420"/>
                <a:gd name="T16" fmla="*/ 306 w 556"/>
                <a:gd name="T17" fmla="*/ 0 h 420"/>
                <a:gd name="T18" fmla="*/ 278 w 556"/>
                <a:gd name="T19" fmla="*/ 0 h 420"/>
                <a:gd name="T20" fmla="*/ 222 w 556"/>
                <a:gd name="T21" fmla="*/ 0 h 420"/>
                <a:gd name="T22" fmla="*/ 170 w 556"/>
                <a:gd name="T23" fmla="*/ 4 h 420"/>
                <a:gd name="T24" fmla="*/ 124 w 556"/>
                <a:gd name="T25" fmla="*/ 12 h 420"/>
                <a:gd name="T26" fmla="*/ 82 w 556"/>
                <a:gd name="T27" fmla="*/ 20 h 420"/>
                <a:gd name="T28" fmla="*/ 48 w 556"/>
                <a:gd name="T29" fmla="*/ 32 h 420"/>
                <a:gd name="T30" fmla="*/ 22 w 556"/>
                <a:gd name="T31" fmla="*/ 46 h 420"/>
                <a:gd name="T32" fmla="*/ 6 w 556"/>
                <a:gd name="T33" fmla="*/ 60 h 420"/>
                <a:gd name="T34" fmla="*/ 0 w 556"/>
                <a:gd name="T35" fmla="*/ 72 h 420"/>
                <a:gd name="T36" fmla="*/ 0 w 556"/>
                <a:gd name="T37" fmla="*/ 76 h 420"/>
                <a:gd name="T38" fmla="*/ 2 w 556"/>
                <a:gd name="T39" fmla="*/ 90 h 420"/>
                <a:gd name="T40" fmla="*/ 10 w 556"/>
                <a:gd name="T41" fmla="*/ 106 h 420"/>
                <a:gd name="T42" fmla="*/ 18 w 556"/>
                <a:gd name="T43" fmla="*/ 118 h 420"/>
                <a:gd name="T44" fmla="*/ 182 w 556"/>
                <a:gd name="T45" fmla="*/ 390 h 420"/>
                <a:gd name="T46" fmla="*/ 182 w 556"/>
                <a:gd name="T47" fmla="*/ 396 h 420"/>
                <a:gd name="T48" fmla="*/ 190 w 556"/>
                <a:gd name="T49" fmla="*/ 402 h 420"/>
                <a:gd name="T50" fmla="*/ 210 w 556"/>
                <a:gd name="T51" fmla="*/ 410 h 420"/>
                <a:gd name="T52" fmla="*/ 240 w 556"/>
                <a:gd name="T53" fmla="*/ 416 h 420"/>
                <a:gd name="T54" fmla="*/ 278 w 556"/>
                <a:gd name="T55" fmla="*/ 420 h 420"/>
                <a:gd name="T56" fmla="*/ 298 w 556"/>
                <a:gd name="T57" fmla="*/ 420 h 420"/>
                <a:gd name="T58" fmla="*/ 332 w 556"/>
                <a:gd name="T59" fmla="*/ 414 h 420"/>
                <a:gd name="T60" fmla="*/ 358 w 556"/>
                <a:gd name="T61" fmla="*/ 406 h 420"/>
                <a:gd name="T62" fmla="*/ 370 w 556"/>
                <a:gd name="T63" fmla="*/ 398 h 420"/>
                <a:gd name="T64" fmla="*/ 374 w 556"/>
                <a:gd name="T65" fmla="*/ 392 h 420"/>
                <a:gd name="T66" fmla="*/ 538 w 556"/>
                <a:gd name="T67" fmla="*/ 118 h 420"/>
                <a:gd name="T68" fmla="*/ 546 w 556"/>
                <a:gd name="T69" fmla="*/ 106 h 420"/>
                <a:gd name="T70" fmla="*/ 550 w 556"/>
                <a:gd name="T71" fmla="*/ 100 h 420"/>
                <a:gd name="T72" fmla="*/ 556 w 556"/>
                <a:gd name="T73" fmla="*/ 82 h 420"/>
                <a:gd name="T74" fmla="*/ 556 w 556"/>
                <a:gd name="T75" fmla="*/ 76 h 420"/>
                <a:gd name="T76" fmla="*/ 556 w 556"/>
                <a:gd name="T77" fmla="*/ 7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420">
                  <a:moveTo>
                    <a:pt x="556" y="76"/>
                  </a:moveTo>
                  <a:lnTo>
                    <a:pt x="556" y="76"/>
                  </a:lnTo>
                  <a:lnTo>
                    <a:pt x="556" y="72"/>
                  </a:lnTo>
                  <a:lnTo>
                    <a:pt x="554" y="68"/>
                  </a:lnTo>
                  <a:lnTo>
                    <a:pt x="550" y="60"/>
                  </a:lnTo>
                  <a:lnTo>
                    <a:pt x="544" y="52"/>
                  </a:lnTo>
                  <a:lnTo>
                    <a:pt x="534" y="46"/>
                  </a:lnTo>
                  <a:lnTo>
                    <a:pt x="522" y="40"/>
                  </a:lnTo>
                  <a:lnTo>
                    <a:pt x="508" y="32"/>
                  </a:lnTo>
                  <a:lnTo>
                    <a:pt x="492" y="26"/>
                  </a:lnTo>
                  <a:lnTo>
                    <a:pt x="474" y="20"/>
                  </a:lnTo>
                  <a:lnTo>
                    <a:pt x="456" y="16"/>
                  </a:lnTo>
                  <a:lnTo>
                    <a:pt x="434" y="12"/>
                  </a:lnTo>
                  <a:lnTo>
                    <a:pt x="410" y="8"/>
                  </a:lnTo>
                  <a:lnTo>
                    <a:pt x="386" y="4"/>
                  </a:lnTo>
                  <a:lnTo>
                    <a:pt x="360" y="2"/>
                  </a:lnTo>
                  <a:lnTo>
                    <a:pt x="334" y="0"/>
                  </a:lnTo>
                  <a:lnTo>
                    <a:pt x="306" y="0"/>
                  </a:lnTo>
                  <a:lnTo>
                    <a:pt x="278" y="0"/>
                  </a:lnTo>
                  <a:lnTo>
                    <a:pt x="278" y="0"/>
                  </a:lnTo>
                  <a:lnTo>
                    <a:pt x="250" y="0"/>
                  </a:lnTo>
                  <a:lnTo>
                    <a:pt x="222" y="0"/>
                  </a:lnTo>
                  <a:lnTo>
                    <a:pt x="194" y="2"/>
                  </a:lnTo>
                  <a:lnTo>
                    <a:pt x="170" y="4"/>
                  </a:lnTo>
                  <a:lnTo>
                    <a:pt x="146" y="8"/>
                  </a:lnTo>
                  <a:lnTo>
                    <a:pt x="124" y="12"/>
                  </a:lnTo>
                  <a:lnTo>
                    <a:pt x="102" y="16"/>
                  </a:lnTo>
                  <a:lnTo>
                    <a:pt x="82" y="20"/>
                  </a:lnTo>
                  <a:lnTo>
                    <a:pt x="64" y="26"/>
                  </a:lnTo>
                  <a:lnTo>
                    <a:pt x="48" y="32"/>
                  </a:lnTo>
                  <a:lnTo>
                    <a:pt x="34" y="40"/>
                  </a:lnTo>
                  <a:lnTo>
                    <a:pt x="22" y="46"/>
                  </a:lnTo>
                  <a:lnTo>
                    <a:pt x="12" y="52"/>
                  </a:lnTo>
                  <a:lnTo>
                    <a:pt x="6" y="60"/>
                  </a:lnTo>
                  <a:lnTo>
                    <a:pt x="2" y="68"/>
                  </a:lnTo>
                  <a:lnTo>
                    <a:pt x="0" y="72"/>
                  </a:lnTo>
                  <a:lnTo>
                    <a:pt x="0" y="76"/>
                  </a:lnTo>
                  <a:lnTo>
                    <a:pt x="0" y="76"/>
                  </a:lnTo>
                  <a:lnTo>
                    <a:pt x="2" y="82"/>
                  </a:lnTo>
                  <a:lnTo>
                    <a:pt x="2" y="90"/>
                  </a:lnTo>
                  <a:lnTo>
                    <a:pt x="6" y="100"/>
                  </a:lnTo>
                  <a:lnTo>
                    <a:pt x="10" y="106"/>
                  </a:lnTo>
                  <a:lnTo>
                    <a:pt x="10" y="106"/>
                  </a:lnTo>
                  <a:lnTo>
                    <a:pt x="18" y="118"/>
                  </a:lnTo>
                  <a:lnTo>
                    <a:pt x="182" y="390"/>
                  </a:lnTo>
                  <a:lnTo>
                    <a:pt x="182" y="390"/>
                  </a:lnTo>
                  <a:lnTo>
                    <a:pt x="182" y="392"/>
                  </a:lnTo>
                  <a:lnTo>
                    <a:pt x="182" y="396"/>
                  </a:lnTo>
                  <a:lnTo>
                    <a:pt x="186" y="398"/>
                  </a:lnTo>
                  <a:lnTo>
                    <a:pt x="190" y="402"/>
                  </a:lnTo>
                  <a:lnTo>
                    <a:pt x="198" y="406"/>
                  </a:lnTo>
                  <a:lnTo>
                    <a:pt x="210" y="410"/>
                  </a:lnTo>
                  <a:lnTo>
                    <a:pt x="224" y="414"/>
                  </a:lnTo>
                  <a:lnTo>
                    <a:pt x="240" y="416"/>
                  </a:lnTo>
                  <a:lnTo>
                    <a:pt x="258" y="420"/>
                  </a:lnTo>
                  <a:lnTo>
                    <a:pt x="278" y="420"/>
                  </a:lnTo>
                  <a:lnTo>
                    <a:pt x="278" y="420"/>
                  </a:lnTo>
                  <a:lnTo>
                    <a:pt x="298" y="420"/>
                  </a:lnTo>
                  <a:lnTo>
                    <a:pt x="316" y="416"/>
                  </a:lnTo>
                  <a:lnTo>
                    <a:pt x="332" y="414"/>
                  </a:lnTo>
                  <a:lnTo>
                    <a:pt x="346" y="410"/>
                  </a:lnTo>
                  <a:lnTo>
                    <a:pt x="358" y="406"/>
                  </a:lnTo>
                  <a:lnTo>
                    <a:pt x="366" y="402"/>
                  </a:lnTo>
                  <a:lnTo>
                    <a:pt x="370" y="398"/>
                  </a:lnTo>
                  <a:lnTo>
                    <a:pt x="372" y="396"/>
                  </a:lnTo>
                  <a:lnTo>
                    <a:pt x="374" y="392"/>
                  </a:lnTo>
                  <a:lnTo>
                    <a:pt x="374" y="390"/>
                  </a:lnTo>
                  <a:lnTo>
                    <a:pt x="538" y="118"/>
                  </a:lnTo>
                  <a:lnTo>
                    <a:pt x="538" y="118"/>
                  </a:lnTo>
                  <a:lnTo>
                    <a:pt x="546" y="106"/>
                  </a:lnTo>
                  <a:lnTo>
                    <a:pt x="546" y="106"/>
                  </a:lnTo>
                  <a:lnTo>
                    <a:pt x="550" y="100"/>
                  </a:lnTo>
                  <a:lnTo>
                    <a:pt x="554" y="90"/>
                  </a:lnTo>
                  <a:lnTo>
                    <a:pt x="556" y="82"/>
                  </a:lnTo>
                  <a:lnTo>
                    <a:pt x="556" y="76"/>
                  </a:lnTo>
                  <a:lnTo>
                    <a:pt x="556" y="76"/>
                  </a:lnTo>
                  <a:lnTo>
                    <a:pt x="556" y="76"/>
                  </a:lnTo>
                  <a:lnTo>
                    <a:pt x="556" y="7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5"/>
            <p:cNvSpPr>
              <a:spLocks/>
            </p:cNvSpPr>
            <p:nvPr/>
          </p:nvSpPr>
          <p:spPr bwMode="auto">
            <a:xfrm>
              <a:off x="6195" y="2961"/>
              <a:ext cx="510" cy="130"/>
            </a:xfrm>
            <a:custGeom>
              <a:avLst/>
              <a:gdLst>
                <a:gd name="T0" fmla="*/ 510 w 510"/>
                <a:gd name="T1" fmla="*/ 64 h 130"/>
                <a:gd name="T2" fmla="*/ 508 w 510"/>
                <a:gd name="T3" fmla="*/ 70 h 130"/>
                <a:gd name="T4" fmla="*/ 498 w 510"/>
                <a:gd name="T5" fmla="*/ 84 h 130"/>
                <a:gd name="T6" fmla="*/ 478 w 510"/>
                <a:gd name="T7" fmla="*/ 94 h 130"/>
                <a:gd name="T8" fmla="*/ 452 w 510"/>
                <a:gd name="T9" fmla="*/ 106 h 130"/>
                <a:gd name="T10" fmla="*/ 416 w 510"/>
                <a:gd name="T11" fmla="*/ 114 h 130"/>
                <a:gd name="T12" fmla="*/ 376 w 510"/>
                <a:gd name="T13" fmla="*/ 122 h 130"/>
                <a:gd name="T14" fmla="*/ 330 w 510"/>
                <a:gd name="T15" fmla="*/ 126 h 130"/>
                <a:gd name="T16" fmla="*/ 280 w 510"/>
                <a:gd name="T17" fmla="*/ 128 h 130"/>
                <a:gd name="T18" fmla="*/ 254 w 510"/>
                <a:gd name="T19" fmla="*/ 130 h 130"/>
                <a:gd name="T20" fmla="*/ 204 w 510"/>
                <a:gd name="T21" fmla="*/ 128 h 130"/>
                <a:gd name="T22" fmla="*/ 156 w 510"/>
                <a:gd name="T23" fmla="*/ 124 h 130"/>
                <a:gd name="T24" fmla="*/ 112 w 510"/>
                <a:gd name="T25" fmla="*/ 118 h 130"/>
                <a:gd name="T26" fmla="*/ 74 w 510"/>
                <a:gd name="T27" fmla="*/ 110 h 130"/>
                <a:gd name="T28" fmla="*/ 44 w 510"/>
                <a:gd name="T29" fmla="*/ 100 h 130"/>
                <a:gd name="T30" fmla="*/ 20 w 510"/>
                <a:gd name="T31" fmla="*/ 90 h 130"/>
                <a:gd name="T32" fmla="*/ 6 w 510"/>
                <a:gd name="T33" fmla="*/ 78 h 130"/>
                <a:gd name="T34" fmla="*/ 0 w 510"/>
                <a:gd name="T35" fmla="*/ 68 h 130"/>
                <a:gd name="T36" fmla="*/ 0 w 510"/>
                <a:gd name="T37" fmla="*/ 64 h 130"/>
                <a:gd name="T38" fmla="*/ 2 w 510"/>
                <a:gd name="T39" fmla="*/ 58 h 130"/>
                <a:gd name="T40" fmla="*/ 10 w 510"/>
                <a:gd name="T41" fmla="*/ 44 h 130"/>
                <a:gd name="T42" fmla="*/ 30 w 510"/>
                <a:gd name="T43" fmla="*/ 32 h 130"/>
                <a:gd name="T44" fmla="*/ 58 w 510"/>
                <a:gd name="T45" fmla="*/ 24 h 130"/>
                <a:gd name="T46" fmla="*/ 92 w 510"/>
                <a:gd name="T47" fmla="*/ 14 h 130"/>
                <a:gd name="T48" fmla="*/ 132 w 510"/>
                <a:gd name="T49" fmla="*/ 6 h 130"/>
                <a:gd name="T50" fmla="*/ 178 w 510"/>
                <a:gd name="T51" fmla="*/ 2 h 130"/>
                <a:gd name="T52" fmla="*/ 228 w 510"/>
                <a:gd name="T53" fmla="*/ 0 h 130"/>
                <a:gd name="T54" fmla="*/ 254 w 510"/>
                <a:gd name="T55" fmla="*/ 0 h 130"/>
                <a:gd name="T56" fmla="*/ 306 w 510"/>
                <a:gd name="T57" fmla="*/ 0 h 130"/>
                <a:gd name="T58" fmla="*/ 354 w 510"/>
                <a:gd name="T59" fmla="*/ 4 h 130"/>
                <a:gd name="T60" fmla="*/ 398 w 510"/>
                <a:gd name="T61" fmla="*/ 10 h 130"/>
                <a:gd name="T62" fmla="*/ 436 w 510"/>
                <a:gd name="T63" fmla="*/ 18 h 130"/>
                <a:gd name="T64" fmla="*/ 466 w 510"/>
                <a:gd name="T65" fmla="*/ 28 h 130"/>
                <a:gd name="T66" fmla="*/ 490 w 510"/>
                <a:gd name="T67" fmla="*/ 38 h 130"/>
                <a:gd name="T68" fmla="*/ 504 w 510"/>
                <a:gd name="T69" fmla="*/ 52 h 130"/>
                <a:gd name="T70" fmla="*/ 510 w 510"/>
                <a:gd name="T71" fmla="*/ 62 h 130"/>
                <a:gd name="T72" fmla="*/ 510 w 510"/>
                <a:gd name="T73" fmla="*/ 64 h 130"/>
                <a:gd name="T74" fmla="*/ 510 w 510"/>
                <a:gd name="T75" fmla="*/ 6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130">
                  <a:moveTo>
                    <a:pt x="510" y="64"/>
                  </a:moveTo>
                  <a:lnTo>
                    <a:pt x="510" y="64"/>
                  </a:lnTo>
                  <a:lnTo>
                    <a:pt x="510" y="68"/>
                  </a:lnTo>
                  <a:lnTo>
                    <a:pt x="508" y="70"/>
                  </a:lnTo>
                  <a:lnTo>
                    <a:pt x="504" y="78"/>
                  </a:lnTo>
                  <a:lnTo>
                    <a:pt x="498" y="84"/>
                  </a:lnTo>
                  <a:lnTo>
                    <a:pt x="490" y="90"/>
                  </a:lnTo>
                  <a:lnTo>
                    <a:pt x="478" y="94"/>
                  </a:lnTo>
                  <a:lnTo>
                    <a:pt x="466" y="100"/>
                  </a:lnTo>
                  <a:lnTo>
                    <a:pt x="452" y="106"/>
                  </a:lnTo>
                  <a:lnTo>
                    <a:pt x="436" y="110"/>
                  </a:lnTo>
                  <a:lnTo>
                    <a:pt x="416" y="114"/>
                  </a:lnTo>
                  <a:lnTo>
                    <a:pt x="398" y="118"/>
                  </a:lnTo>
                  <a:lnTo>
                    <a:pt x="376" y="122"/>
                  </a:lnTo>
                  <a:lnTo>
                    <a:pt x="354" y="124"/>
                  </a:lnTo>
                  <a:lnTo>
                    <a:pt x="330" y="126"/>
                  </a:lnTo>
                  <a:lnTo>
                    <a:pt x="306" y="128"/>
                  </a:lnTo>
                  <a:lnTo>
                    <a:pt x="280" y="128"/>
                  </a:lnTo>
                  <a:lnTo>
                    <a:pt x="254" y="130"/>
                  </a:lnTo>
                  <a:lnTo>
                    <a:pt x="254" y="130"/>
                  </a:lnTo>
                  <a:lnTo>
                    <a:pt x="228" y="128"/>
                  </a:lnTo>
                  <a:lnTo>
                    <a:pt x="204" y="128"/>
                  </a:lnTo>
                  <a:lnTo>
                    <a:pt x="178" y="126"/>
                  </a:lnTo>
                  <a:lnTo>
                    <a:pt x="156" y="124"/>
                  </a:lnTo>
                  <a:lnTo>
                    <a:pt x="132" y="122"/>
                  </a:lnTo>
                  <a:lnTo>
                    <a:pt x="112" y="118"/>
                  </a:lnTo>
                  <a:lnTo>
                    <a:pt x="92" y="114"/>
                  </a:lnTo>
                  <a:lnTo>
                    <a:pt x="74" y="110"/>
                  </a:lnTo>
                  <a:lnTo>
                    <a:pt x="58" y="106"/>
                  </a:lnTo>
                  <a:lnTo>
                    <a:pt x="44" y="100"/>
                  </a:lnTo>
                  <a:lnTo>
                    <a:pt x="30" y="94"/>
                  </a:lnTo>
                  <a:lnTo>
                    <a:pt x="20" y="90"/>
                  </a:lnTo>
                  <a:lnTo>
                    <a:pt x="10" y="84"/>
                  </a:lnTo>
                  <a:lnTo>
                    <a:pt x="6" y="78"/>
                  </a:lnTo>
                  <a:lnTo>
                    <a:pt x="2" y="70"/>
                  </a:lnTo>
                  <a:lnTo>
                    <a:pt x="0" y="68"/>
                  </a:lnTo>
                  <a:lnTo>
                    <a:pt x="0" y="64"/>
                  </a:lnTo>
                  <a:lnTo>
                    <a:pt x="0" y="64"/>
                  </a:lnTo>
                  <a:lnTo>
                    <a:pt x="0" y="62"/>
                  </a:lnTo>
                  <a:lnTo>
                    <a:pt x="2" y="58"/>
                  </a:lnTo>
                  <a:lnTo>
                    <a:pt x="6" y="52"/>
                  </a:lnTo>
                  <a:lnTo>
                    <a:pt x="10" y="44"/>
                  </a:lnTo>
                  <a:lnTo>
                    <a:pt x="20" y="38"/>
                  </a:lnTo>
                  <a:lnTo>
                    <a:pt x="30" y="32"/>
                  </a:lnTo>
                  <a:lnTo>
                    <a:pt x="44" y="28"/>
                  </a:lnTo>
                  <a:lnTo>
                    <a:pt x="58" y="24"/>
                  </a:lnTo>
                  <a:lnTo>
                    <a:pt x="74" y="18"/>
                  </a:lnTo>
                  <a:lnTo>
                    <a:pt x="92" y="14"/>
                  </a:lnTo>
                  <a:lnTo>
                    <a:pt x="112" y="10"/>
                  </a:lnTo>
                  <a:lnTo>
                    <a:pt x="132" y="6"/>
                  </a:lnTo>
                  <a:lnTo>
                    <a:pt x="156" y="4"/>
                  </a:lnTo>
                  <a:lnTo>
                    <a:pt x="178" y="2"/>
                  </a:lnTo>
                  <a:lnTo>
                    <a:pt x="204" y="0"/>
                  </a:lnTo>
                  <a:lnTo>
                    <a:pt x="228" y="0"/>
                  </a:lnTo>
                  <a:lnTo>
                    <a:pt x="254" y="0"/>
                  </a:lnTo>
                  <a:lnTo>
                    <a:pt x="254" y="0"/>
                  </a:lnTo>
                  <a:lnTo>
                    <a:pt x="280" y="0"/>
                  </a:lnTo>
                  <a:lnTo>
                    <a:pt x="306" y="0"/>
                  </a:lnTo>
                  <a:lnTo>
                    <a:pt x="330" y="2"/>
                  </a:lnTo>
                  <a:lnTo>
                    <a:pt x="354" y="4"/>
                  </a:lnTo>
                  <a:lnTo>
                    <a:pt x="376" y="6"/>
                  </a:lnTo>
                  <a:lnTo>
                    <a:pt x="398" y="10"/>
                  </a:lnTo>
                  <a:lnTo>
                    <a:pt x="416" y="14"/>
                  </a:lnTo>
                  <a:lnTo>
                    <a:pt x="436" y="18"/>
                  </a:lnTo>
                  <a:lnTo>
                    <a:pt x="452" y="24"/>
                  </a:lnTo>
                  <a:lnTo>
                    <a:pt x="466" y="28"/>
                  </a:lnTo>
                  <a:lnTo>
                    <a:pt x="478" y="32"/>
                  </a:lnTo>
                  <a:lnTo>
                    <a:pt x="490" y="38"/>
                  </a:lnTo>
                  <a:lnTo>
                    <a:pt x="498" y="44"/>
                  </a:lnTo>
                  <a:lnTo>
                    <a:pt x="504" y="52"/>
                  </a:lnTo>
                  <a:lnTo>
                    <a:pt x="508" y="58"/>
                  </a:lnTo>
                  <a:lnTo>
                    <a:pt x="510" y="62"/>
                  </a:lnTo>
                  <a:lnTo>
                    <a:pt x="510" y="64"/>
                  </a:lnTo>
                  <a:lnTo>
                    <a:pt x="510" y="64"/>
                  </a:lnTo>
                  <a:lnTo>
                    <a:pt x="510" y="64"/>
                  </a:lnTo>
                  <a:lnTo>
                    <a:pt x="51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6"/>
            <p:cNvSpPr>
              <a:spLocks/>
            </p:cNvSpPr>
            <p:nvPr/>
          </p:nvSpPr>
          <p:spPr bwMode="auto">
            <a:xfrm>
              <a:off x="6283" y="2561"/>
              <a:ext cx="76" cy="74"/>
            </a:xfrm>
            <a:custGeom>
              <a:avLst/>
              <a:gdLst>
                <a:gd name="T0" fmla="*/ 74 w 76"/>
                <a:gd name="T1" fmla="*/ 30 h 74"/>
                <a:gd name="T2" fmla="*/ 74 w 76"/>
                <a:gd name="T3" fmla="*/ 30 h 74"/>
                <a:gd name="T4" fmla="*/ 76 w 76"/>
                <a:gd name="T5" fmla="*/ 38 h 74"/>
                <a:gd name="T6" fmla="*/ 74 w 76"/>
                <a:gd name="T7" fmla="*/ 46 h 74"/>
                <a:gd name="T8" fmla="*/ 72 w 76"/>
                <a:gd name="T9" fmla="*/ 52 h 74"/>
                <a:gd name="T10" fmla="*/ 68 w 76"/>
                <a:gd name="T11" fmla="*/ 58 h 74"/>
                <a:gd name="T12" fmla="*/ 64 w 76"/>
                <a:gd name="T13" fmla="*/ 64 h 74"/>
                <a:gd name="T14" fmla="*/ 58 w 76"/>
                <a:gd name="T15" fmla="*/ 68 h 74"/>
                <a:gd name="T16" fmla="*/ 52 w 76"/>
                <a:gd name="T17" fmla="*/ 72 h 74"/>
                <a:gd name="T18" fmla="*/ 44 w 76"/>
                <a:gd name="T19" fmla="*/ 74 h 74"/>
                <a:gd name="T20" fmla="*/ 44 w 76"/>
                <a:gd name="T21" fmla="*/ 74 h 74"/>
                <a:gd name="T22" fmla="*/ 36 w 76"/>
                <a:gd name="T23" fmla="*/ 74 h 74"/>
                <a:gd name="T24" fmla="*/ 30 w 76"/>
                <a:gd name="T25" fmla="*/ 74 h 74"/>
                <a:gd name="T26" fmla="*/ 22 w 76"/>
                <a:gd name="T27" fmla="*/ 72 h 74"/>
                <a:gd name="T28" fmla="*/ 16 w 76"/>
                <a:gd name="T29" fmla="*/ 68 h 74"/>
                <a:gd name="T30" fmla="*/ 10 w 76"/>
                <a:gd name="T31" fmla="*/ 64 h 74"/>
                <a:gd name="T32" fmla="*/ 6 w 76"/>
                <a:gd name="T33" fmla="*/ 58 h 74"/>
                <a:gd name="T34" fmla="*/ 2 w 76"/>
                <a:gd name="T35" fmla="*/ 50 h 74"/>
                <a:gd name="T36" fmla="*/ 0 w 76"/>
                <a:gd name="T37" fmla="*/ 44 h 74"/>
                <a:gd name="T38" fmla="*/ 0 w 76"/>
                <a:gd name="T39" fmla="*/ 44 h 74"/>
                <a:gd name="T40" fmla="*/ 0 w 76"/>
                <a:gd name="T41" fmla="*/ 36 h 74"/>
                <a:gd name="T42" fmla="*/ 2 w 76"/>
                <a:gd name="T43" fmla="*/ 28 h 74"/>
                <a:gd name="T44" fmla="*/ 4 w 76"/>
                <a:gd name="T45" fmla="*/ 22 h 74"/>
                <a:gd name="T46" fmla="*/ 6 w 76"/>
                <a:gd name="T47" fmla="*/ 16 h 74"/>
                <a:gd name="T48" fmla="*/ 12 w 76"/>
                <a:gd name="T49" fmla="*/ 10 h 74"/>
                <a:gd name="T50" fmla="*/ 18 w 76"/>
                <a:gd name="T51" fmla="*/ 6 h 74"/>
                <a:gd name="T52" fmla="*/ 24 w 76"/>
                <a:gd name="T53" fmla="*/ 2 h 74"/>
                <a:gd name="T54" fmla="*/ 32 w 76"/>
                <a:gd name="T55" fmla="*/ 0 h 74"/>
                <a:gd name="T56" fmla="*/ 32 w 76"/>
                <a:gd name="T57" fmla="*/ 0 h 74"/>
                <a:gd name="T58" fmla="*/ 38 w 76"/>
                <a:gd name="T59" fmla="*/ 0 h 74"/>
                <a:gd name="T60" fmla="*/ 46 w 76"/>
                <a:gd name="T61" fmla="*/ 0 h 74"/>
                <a:gd name="T62" fmla="*/ 52 w 76"/>
                <a:gd name="T63" fmla="*/ 2 h 74"/>
                <a:gd name="T64" fmla="*/ 60 w 76"/>
                <a:gd name="T65" fmla="*/ 6 h 74"/>
                <a:gd name="T66" fmla="*/ 64 w 76"/>
                <a:gd name="T67" fmla="*/ 10 h 74"/>
                <a:gd name="T68" fmla="*/ 70 w 76"/>
                <a:gd name="T69" fmla="*/ 16 h 74"/>
                <a:gd name="T70" fmla="*/ 72 w 76"/>
                <a:gd name="T71" fmla="*/ 24 h 74"/>
                <a:gd name="T72" fmla="*/ 74 w 76"/>
                <a:gd name="T73" fmla="*/ 30 h 74"/>
                <a:gd name="T74" fmla="*/ 74 w 76"/>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4" y="30"/>
                  </a:moveTo>
                  <a:lnTo>
                    <a:pt x="74" y="30"/>
                  </a:lnTo>
                  <a:lnTo>
                    <a:pt x="76" y="38"/>
                  </a:lnTo>
                  <a:lnTo>
                    <a:pt x="74" y="46"/>
                  </a:lnTo>
                  <a:lnTo>
                    <a:pt x="72" y="52"/>
                  </a:lnTo>
                  <a:lnTo>
                    <a:pt x="68" y="58"/>
                  </a:lnTo>
                  <a:lnTo>
                    <a:pt x="64" y="64"/>
                  </a:lnTo>
                  <a:lnTo>
                    <a:pt x="58" y="68"/>
                  </a:lnTo>
                  <a:lnTo>
                    <a:pt x="52" y="72"/>
                  </a:lnTo>
                  <a:lnTo>
                    <a:pt x="44" y="74"/>
                  </a:lnTo>
                  <a:lnTo>
                    <a:pt x="44" y="74"/>
                  </a:lnTo>
                  <a:lnTo>
                    <a:pt x="36" y="74"/>
                  </a:lnTo>
                  <a:lnTo>
                    <a:pt x="30" y="74"/>
                  </a:lnTo>
                  <a:lnTo>
                    <a:pt x="22" y="72"/>
                  </a:lnTo>
                  <a:lnTo>
                    <a:pt x="16" y="68"/>
                  </a:lnTo>
                  <a:lnTo>
                    <a:pt x="10" y="64"/>
                  </a:lnTo>
                  <a:lnTo>
                    <a:pt x="6" y="58"/>
                  </a:lnTo>
                  <a:lnTo>
                    <a:pt x="2" y="50"/>
                  </a:lnTo>
                  <a:lnTo>
                    <a:pt x="0" y="44"/>
                  </a:lnTo>
                  <a:lnTo>
                    <a:pt x="0" y="44"/>
                  </a:lnTo>
                  <a:lnTo>
                    <a:pt x="0" y="36"/>
                  </a:lnTo>
                  <a:lnTo>
                    <a:pt x="2" y="28"/>
                  </a:lnTo>
                  <a:lnTo>
                    <a:pt x="4" y="22"/>
                  </a:lnTo>
                  <a:lnTo>
                    <a:pt x="6" y="16"/>
                  </a:lnTo>
                  <a:lnTo>
                    <a:pt x="12" y="10"/>
                  </a:lnTo>
                  <a:lnTo>
                    <a:pt x="18" y="6"/>
                  </a:lnTo>
                  <a:lnTo>
                    <a:pt x="24" y="2"/>
                  </a:lnTo>
                  <a:lnTo>
                    <a:pt x="32" y="0"/>
                  </a:lnTo>
                  <a:lnTo>
                    <a:pt x="32" y="0"/>
                  </a:lnTo>
                  <a:lnTo>
                    <a:pt x="38" y="0"/>
                  </a:lnTo>
                  <a:lnTo>
                    <a:pt x="46" y="0"/>
                  </a:lnTo>
                  <a:lnTo>
                    <a:pt x="52" y="2"/>
                  </a:lnTo>
                  <a:lnTo>
                    <a:pt x="60" y="6"/>
                  </a:lnTo>
                  <a:lnTo>
                    <a:pt x="64" y="10"/>
                  </a:lnTo>
                  <a:lnTo>
                    <a:pt x="70" y="16"/>
                  </a:lnTo>
                  <a:lnTo>
                    <a:pt x="72" y="24"/>
                  </a:lnTo>
                  <a:lnTo>
                    <a:pt x="74" y="30"/>
                  </a:lnTo>
                  <a:lnTo>
                    <a:pt x="74"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7"/>
            <p:cNvSpPr>
              <a:spLocks/>
            </p:cNvSpPr>
            <p:nvPr/>
          </p:nvSpPr>
          <p:spPr bwMode="auto">
            <a:xfrm>
              <a:off x="6399" y="2621"/>
              <a:ext cx="76" cy="74"/>
            </a:xfrm>
            <a:custGeom>
              <a:avLst/>
              <a:gdLst>
                <a:gd name="T0" fmla="*/ 74 w 76"/>
                <a:gd name="T1" fmla="*/ 30 h 74"/>
                <a:gd name="T2" fmla="*/ 74 w 76"/>
                <a:gd name="T3" fmla="*/ 30 h 74"/>
                <a:gd name="T4" fmla="*/ 76 w 76"/>
                <a:gd name="T5" fmla="*/ 38 h 74"/>
                <a:gd name="T6" fmla="*/ 74 w 76"/>
                <a:gd name="T7" fmla="*/ 46 h 74"/>
                <a:gd name="T8" fmla="*/ 72 w 76"/>
                <a:gd name="T9" fmla="*/ 52 h 74"/>
                <a:gd name="T10" fmla="*/ 68 w 76"/>
                <a:gd name="T11" fmla="*/ 58 h 74"/>
                <a:gd name="T12" fmla="*/ 64 w 76"/>
                <a:gd name="T13" fmla="*/ 64 h 74"/>
                <a:gd name="T14" fmla="*/ 58 w 76"/>
                <a:gd name="T15" fmla="*/ 68 h 74"/>
                <a:gd name="T16" fmla="*/ 52 w 76"/>
                <a:gd name="T17" fmla="*/ 72 h 74"/>
                <a:gd name="T18" fmla="*/ 44 w 76"/>
                <a:gd name="T19" fmla="*/ 74 h 74"/>
                <a:gd name="T20" fmla="*/ 44 w 76"/>
                <a:gd name="T21" fmla="*/ 74 h 74"/>
                <a:gd name="T22" fmla="*/ 36 w 76"/>
                <a:gd name="T23" fmla="*/ 74 h 74"/>
                <a:gd name="T24" fmla="*/ 30 w 76"/>
                <a:gd name="T25" fmla="*/ 74 h 74"/>
                <a:gd name="T26" fmla="*/ 22 w 76"/>
                <a:gd name="T27" fmla="*/ 70 h 74"/>
                <a:gd name="T28" fmla="*/ 16 w 76"/>
                <a:gd name="T29" fmla="*/ 68 h 74"/>
                <a:gd name="T30" fmla="*/ 10 w 76"/>
                <a:gd name="T31" fmla="*/ 62 h 74"/>
                <a:gd name="T32" fmla="*/ 6 w 76"/>
                <a:gd name="T33" fmla="*/ 58 h 74"/>
                <a:gd name="T34" fmla="*/ 2 w 76"/>
                <a:gd name="T35" fmla="*/ 50 h 74"/>
                <a:gd name="T36" fmla="*/ 0 w 76"/>
                <a:gd name="T37" fmla="*/ 44 h 74"/>
                <a:gd name="T38" fmla="*/ 0 w 76"/>
                <a:gd name="T39" fmla="*/ 44 h 74"/>
                <a:gd name="T40" fmla="*/ 0 w 76"/>
                <a:gd name="T41" fmla="*/ 36 h 74"/>
                <a:gd name="T42" fmla="*/ 2 w 76"/>
                <a:gd name="T43" fmla="*/ 28 h 74"/>
                <a:gd name="T44" fmla="*/ 4 w 76"/>
                <a:gd name="T45" fmla="*/ 22 h 74"/>
                <a:gd name="T46" fmla="*/ 8 w 76"/>
                <a:gd name="T47" fmla="*/ 16 h 74"/>
                <a:gd name="T48" fmla="*/ 12 w 76"/>
                <a:gd name="T49" fmla="*/ 10 h 74"/>
                <a:gd name="T50" fmla="*/ 18 w 76"/>
                <a:gd name="T51" fmla="*/ 6 h 74"/>
                <a:gd name="T52" fmla="*/ 24 w 76"/>
                <a:gd name="T53" fmla="*/ 2 h 74"/>
                <a:gd name="T54" fmla="*/ 32 w 76"/>
                <a:gd name="T55" fmla="*/ 0 h 74"/>
                <a:gd name="T56" fmla="*/ 32 w 76"/>
                <a:gd name="T57" fmla="*/ 0 h 74"/>
                <a:gd name="T58" fmla="*/ 38 w 76"/>
                <a:gd name="T59" fmla="*/ 0 h 74"/>
                <a:gd name="T60" fmla="*/ 46 w 76"/>
                <a:gd name="T61" fmla="*/ 0 h 74"/>
                <a:gd name="T62" fmla="*/ 54 w 76"/>
                <a:gd name="T63" fmla="*/ 2 h 74"/>
                <a:gd name="T64" fmla="*/ 60 w 76"/>
                <a:gd name="T65" fmla="*/ 6 h 74"/>
                <a:gd name="T66" fmla="*/ 64 w 76"/>
                <a:gd name="T67" fmla="*/ 10 h 74"/>
                <a:gd name="T68" fmla="*/ 70 w 76"/>
                <a:gd name="T69" fmla="*/ 16 h 74"/>
                <a:gd name="T70" fmla="*/ 72 w 76"/>
                <a:gd name="T71" fmla="*/ 22 h 74"/>
                <a:gd name="T72" fmla="*/ 74 w 76"/>
                <a:gd name="T73" fmla="*/ 30 h 74"/>
                <a:gd name="T74" fmla="*/ 74 w 76"/>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4" y="30"/>
                  </a:moveTo>
                  <a:lnTo>
                    <a:pt x="74" y="30"/>
                  </a:lnTo>
                  <a:lnTo>
                    <a:pt x="76" y="38"/>
                  </a:lnTo>
                  <a:lnTo>
                    <a:pt x="74" y="46"/>
                  </a:lnTo>
                  <a:lnTo>
                    <a:pt x="72" y="52"/>
                  </a:lnTo>
                  <a:lnTo>
                    <a:pt x="68" y="58"/>
                  </a:lnTo>
                  <a:lnTo>
                    <a:pt x="64" y="64"/>
                  </a:lnTo>
                  <a:lnTo>
                    <a:pt x="58" y="68"/>
                  </a:lnTo>
                  <a:lnTo>
                    <a:pt x="52" y="72"/>
                  </a:lnTo>
                  <a:lnTo>
                    <a:pt x="44" y="74"/>
                  </a:lnTo>
                  <a:lnTo>
                    <a:pt x="44" y="74"/>
                  </a:lnTo>
                  <a:lnTo>
                    <a:pt x="36" y="74"/>
                  </a:lnTo>
                  <a:lnTo>
                    <a:pt x="30" y="74"/>
                  </a:lnTo>
                  <a:lnTo>
                    <a:pt x="22" y="70"/>
                  </a:lnTo>
                  <a:lnTo>
                    <a:pt x="16" y="68"/>
                  </a:lnTo>
                  <a:lnTo>
                    <a:pt x="10" y="62"/>
                  </a:lnTo>
                  <a:lnTo>
                    <a:pt x="6" y="58"/>
                  </a:lnTo>
                  <a:lnTo>
                    <a:pt x="2" y="50"/>
                  </a:lnTo>
                  <a:lnTo>
                    <a:pt x="0" y="44"/>
                  </a:lnTo>
                  <a:lnTo>
                    <a:pt x="0" y="44"/>
                  </a:lnTo>
                  <a:lnTo>
                    <a:pt x="0" y="36"/>
                  </a:lnTo>
                  <a:lnTo>
                    <a:pt x="2" y="28"/>
                  </a:lnTo>
                  <a:lnTo>
                    <a:pt x="4" y="22"/>
                  </a:lnTo>
                  <a:lnTo>
                    <a:pt x="8" y="16"/>
                  </a:lnTo>
                  <a:lnTo>
                    <a:pt x="12" y="10"/>
                  </a:lnTo>
                  <a:lnTo>
                    <a:pt x="18" y="6"/>
                  </a:lnTo>
                  <a:lnTo>
                    <a:pt x="24" y="2"/>
                  </a:lnTo>
                  <a:lnTo>
                    <a:pt x="32" y="0"/>
                  </a:lnTo>
                  <a:lnTo>
                    <a:pt x="32" y="0"/>
                  </a:lnTo>
                  <a:lnTo>
                    <a:pt x="38" y="0"/>
                  </a:lnTo>
                  <a:lnTo>
                    <a:pt x="46" y="0"/>
                  </a:lnTo>
                  <a:lnTo>
                    <a:pt x="54" y="2"/>
                  </a:lnTo>
                  <a:lnTo>
                    <a:pt x="60" y="6"/>
                  </a:lnTo>
                  <a:lnTo>
                    <a:pt x="64" y="10"/>
                  </a:lnTo>
                  <a:lnTo>
                    <a:pt x="70" y="16"/>
                  </a:lnTo>
                  <a:lnTo>
                    <a:pt x="72" y="22"/>
                  </a:lnTo>
                  <a:lnTo>
                    <a:pt x="74" y="30"/>
                  </a:lnTo>
                  <a:lnTo>
                    <a:pt x="74"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8"/>
            <p:cNvSpPr>
              <a:spLocks/>
            </p:cNvSpPr>
            <p:nvPr/>
          </p:nvSpPr>
          <p:spPr bwMode="auto">
            <a:xfrm>
              <a:off x="6447" y="2455"/>
              <a:ext cx="74" cy="76"/>
            </a:xfrm>
            <a:custGeom>
              <a:avLst/>
              <a:gdLst>
                <a:gd name="T0" fmla="*/ 74 w 74"/>
                <a:gd name="T1" fmla="*/ 32 h 76"/>
                <a:gd name="T2" fmla="*/ 74 w 74"/>
                <a:gd name="T3" fmla="*/ 32 h 76"/>
                <a:gd name="T4" fmla="*/ 74 w 74"/>
                <a:gd name="T5" fmla="*/ 40 h 76"/>
                <a:gd name="T6" fmla="*/ 74 w 74"/>
                <a:gd name="T7" fmla="*/ 46 h 76"/>
                <a:gd name="T8" fmla="*/ 72 w 74"/>
                <a:gd name="T9" fmla="*/ 54 h 76"/>
                <a:gd name="T10" fmla="*/ 68 w 74"/>
                <a:gd name="T11" fmla="*/ 60 h 76"/>
                <a:gd name="T12" fmla="*/ 62 w 74"/>
                <a:gd name="T13" fmla="*/ 66 h 76"/>
                <a:gd name="T14" fmla="*/ 58 w 74"/>
                <a:gd name="T15" fmla="*/ 70 h 76"/>
                <a:gd name="T16" fmla="*/ 50 w 74"/>
                <a:gd name="T17" fmla="*/ 72 h 76"/>
                <a:gd name="T18" fmla="*/ 44 w 74"/>
                <a:gd name="T19" fmla="*/ 74 h 76"/>
                <a:gd name="T20" fmla="*/ 44 w 74"/>
                <a:gd name="T21" fmla="*/ 74 h 76"/>
                <a:gd name="T22" fmla="*/ 36 w 74"/>
                <a:gd name="T23" fmla="*/ 76 h 76"/>
                <a:gd name="T24" fmla="*/ 28 w 74"/>
                <a:gd name="T25" fmla="*/ 74 h 76"/>
                <a:gd name="T26" fmla="*/ 22 w 74"/>
                <a:gd name="T27" fmla="*/ 72 h 76"/>
                <a:gd name="T28" fmla="*/ 16 w 74"/>
                <a:gd name="T29" fmla="*/ 68 h 76"/>
                <a:gd name="T30" fmla="*/ 10 w 74"/>
                <a:gd name="T31" fmla="*/ 64 h 76"/>
                <a:gd name="T32" fmla="*/ 6 w 74"/>
                <a:gd name="T33" fmla="*/ 58 h 76"/>
                <a:gd name="T34" fmla="*/ 2 w 74"/>
                <a:gd name="T35" fmla="*/ 52 h 76"/>
                <a:gd name="T36" fmla="*/ 0 w 74"/>
                <a:gd name="T37" fmla="*/ 44 h 76"/>
                <a:gd name="T38" fmla="*/ 0 w 74"/>
                <a:gd name="T39" fmla="*/ 44 h 76"/>
                <a:gd name="T40" fmla="*/ 0 w 74"/>
                <a:gd name="T41" fmla="*/ 38 h 76"/>
                <a:gd name="T42" fmla="*/ 0 w 74"/>
                <a:gd name="T43" fmla="*/ 30 h 76"/>
                <a:gd name="T44" fmla="*/ 2 w 74"/>
                <a:gd name="T45" fmla="*/ 22 h 76"/>
                <a:gd name="T46" fmla="*/ 6 w 74"/>
                <a:gd name="T47" fmla="*/ 16 h 76"/>
                <a:gd name="T48" fmla="*/ 10 w 74"/>
                <a:gd name="T49" fmla="*/ 12 h 76"/>
                <a:gd name="T50" fmla="*/ 16 w 74"/>
                <a:gd name="T51" fmla="*/ 6 h 76"/>
                <a:gd name="T52" fmla="*/ 22 w 74"/>
                <a:gd name="T53" fmla="*/ 4 h 76"/>
                <a:gd name="T54" fmla="*/ 30 w 74"/>
                <a:gd name="T55" fmla="*/ 2 h 76"/>
                <a:gd name="T56" fmla="*/ 30 w 74"/>
                <a:gd name="T57" fmla="*/ 2 h 76"/>
                <a:gd name="T58" fmla="*/ 38 w 74"/>
                <a:gd name="T59" fmla="*/ 0 h 76"/>
                <a:gd name="T60" fmla="*/ 46 w 74"/>
                <a:gd name="T61" fmla="*/ 2 h 76"/>
                <a:gd name="T62" fmla="*/ 52 w 74"/>
                <a:gd name="T63" fmla="*/ 4 h 76"/>
                <a:gd name="T64" fmla="*/ 58 w 74"/>
                <a:gd name="T65" fmla="*/ 8 h 76"/>
                <a:gd name="T66" fmla="*/ 64 w 74"/>
                <a:gd name="T67" fmla="*/ 12 h 76"/>
                <a:gd name="T68" fmla="*/ 68 w 74"/>
                <a:gd name="T69" fmla="*/ 18 h 76"/>
                <a:gd name="T70" fmla="*/ 72 w 74"/>
                <a:gd name="T71" fmla="*/ 24 h 76"/>
                <a:gd name="T72" fmla="*/ 74 w 74"/>
                <a:gd name="T73" fmla="*/ 32 h 76"/>
                <a:gd name="T74" fmla="*/ 74 w 74"/>
                <a:gd name="T75"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74" y="32"/>
                  </a:moveTo>
                  <a:lnTo>
                    <a:pt x="74" y="32"/>
                  </a:lnTo>
                  <a:lnTo>
                    <a:pt x="74" y="40"/>
                  </a:lnTo>
                  <a:lnTo>
                    <a:pt x="74" y="46"/>
                  </a:lnTo>
                  <a:lnTo>
                    <a:pt x="72" y="54"/>
                  </a:lnTo>
                  <a:lnTo>
                    <a:pt x="68" y="60"/>
                  </a:lnTo>
                  <a:lnTo>
                    <a:pt x="62" y="66"/>
                  </a:lnTo>
                  <a:lnTo>
                    <a:pt x="58" y="70"/>
                  </a:lnTo>
                  <a:lnTo>
                    <a:pt x="50" y="72"/>
                  </a:lnTo>
                  <a:lnTo>
                    <a:pt x="44" y="74"/>
                  </a:lnTo>
                  <a:lnTo>
                    <a:pt x="44" y="74"/>
                  </a:lnTo>
                  <a:lnTo>
                    <a:pt x="36" y="76"/>
                  </a:lnTo>
                  <a:lnTo>
                    <a:pt x="28" y="74"/>
                  </a:lnTo>
                  <a:lnTo>
                    <a:pt x="22" y="72"/>
                  </a:lnTo>
                  <a:lnTo>
                    <a:pt x="16" y="68"/>
                  </a:lnTo>
                  <a:lnTo>
                    <a:pt x="10" y="64"/>
                  </a:lnTo>
                  <a:lnTo>
                    <a:pt x="6" y="58"/>
                  </a:lnTo>
                  <a:lnTo>
                    <a:pt x="2" y="52"/>
                  </a:lnTo>
                  <a:lnTo>
                    <a:pt x="0" y="44"/>
                  </a:lnTo>
                  <a:lnTo>
                    <a:pt x="0" y="44"/>
                  </a:lnTo>
                  <a:lnTo>
                    <a:pt x="0" y="38"/>
                  </a:lnTo>
                  <a:lnTo>
                    <a:pt x="0" y="30"/>
                  </a:lnTo>
                  <a:lnTo>
                    <a:pt x="2" y="22"/>
                  </a:lnTo>
                  <a:lnTo>
                    <a:pt x="6" y="16"/>
                  </a:lnTo>
                  <a:lnTo>
                    <a:pt x="10" y="12"/>
                  </a:lnTo>
                  <a:lnTo>
                    <a:pt x="16" y="6"/>
                  </a:lnTo>
                  <a:lnTo>
                    <a:pt x="22" y="4"/>
                  </a:lnTo>
                  <a:lnTo>
                    <a:pt x="30" y="2"/>
                  </a:lnTo>
                  <a:lnTo>
                    <a:pt x="30" y="2"/>
                  </a:lnTo>
                  <a:lnTo>
                    <a:pt x="38" y="0"/>
                  </a:lnTo>
                  <a:lnTo>
                    <a:pt x="46" y="2"/>
                  </a:lnTo>
                  <a:lnTo>
                    <a:pt x="52" y="4"/>
                  </a:lnTo>
                  <a:lnTo>
                    <a:pt x="58" y="8"/>
                  </a:lnTo>
                  <a:lnTo>
                    <a:pt x="64" y="12"/>
                  </a:lnTo>
                  <a:lnTo>
                    <a:pt x="68" y="18"/>
                  </a:lnTo>
                  <a:lnTo>
                    <a:pt x="72" y="24"/>
                  </a:lnTo>
                  <a:lnTo>
                    <a:pt x="74" y="32"/>
                  </a:lnTo>
                  <a:lnTo>
                    <a:pt x="74" y="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9"/>
            <p:cNvSpPr>
              <a:spLocks/>
            </p:cNvSpPr>
            <p:nvPr/>
          </p:nvSpPr>
          <p:spPr bwMode="auto">
            <a:xfrm>
              <a:off x="6543" y="2531"/>
              <a:ext cx="74" cy="74"/>
            </a:xfrm>
            <a:custGeom>
              <a:avLst/>
              <a:gdLst>
                <a:gd name="T0" fmla="*/ 74 w 74"/>
                <a:gd name="T1" fmla="*/ 30 h 74"/>
                <a:gd name="T2" fmla="*/ 74 w 74"/>
                <a:gd name="T3" fmla="*/ 30 h 74"/>
                <a:gd name="T4" fmla="*/ 74 w 74"/>
                <a:gd name="T5" fmla="*/ 38 h 74"/>
                <a:gd name="T6" fmla="*/ 74 w 74"/>
                <a:gd name="T7" fmla="*/ 46 h 74"/>
                <a:gd name="T8" fmla="*/ 70 w 74"/>
                <a:gd name="T9" fmla="*/ 52 h 74"/>
                <a:gd name="T10" fmla="*/ 68 w 74"/>
                <a:gd name="T11" fmla="*/ 58 h 74"/>
                <a:gd name="T12" fmla="*/ 62 w 74"/>
                <a:gd name="T13" fmla="*/ 64 h 74"/>
                <a:gd name="T14" fmla="*/ 58 w 74"/>
                <a:gd name="T15" fmla="*/ 68 h 74"/>
                <a:gd name="T16" fmla="*/ 50 w 74"/>
                <a:gd name="T17" fmla="*/ 72 h 74"/>
                <a:gd name="T18" fmla="*/ 44 w 74"/>
                <a:gd name="T19" fmla="*/ 74 h 74"/>
                <a:gd name="T20" fmla="*/ 44 w 74"/>
                <a:gd name="T21" fmla="*/ 74 h 74"/>
                <a:gd name="T22" fmla="*/ 36 w 74"/>
                <a:gd name="T23" fmla="*/ 74 h 74"/>
                <a:gd name="T24" fmla="*/ 28 w 74"/>
                <a:gd name="T25" fmla="*/ 74 h 74"/>
                <a:gd name="T26" fmla="*/ 22 w 74"/>
                <a:gd name="T27" fmla="*/ 72 h 74"/>
                <a:gd name="T28" fmla="*/ 16 w 74"/>
                <a:gd name="T29" fmla="*/ 68 h 74"/>
                <a:gd name="T30" fmla="*/ 10 w 74"/>
                <a:gd name="T31" fmla="*/ 64 h 74"/>
                <a:gd name="T32" fmla="*/ 6 w 74"/>
                <a:gd name="T33" fmla="*/ 58 h 74"/>
                <a:gd name="T34" fmla="*/ 2 w 74"/>
                <a:gd name="T35" fmla="*/ 52 h 74"/>
                <a:gd name="T36" fmla="*/ 0 w 74"/>
                <a:gd name="T37" fmla="*/ 44 h 74"/>
                <a:gd name="T38" fmla="*/ 0 w 74"/>
                <a:gd name="T39" fmla="*/ 44 h 74"/>
                <a:gd name="T40" fmla="*/ 0 w 74"/>
                <a:gd name="T41" fmla="*/ 36 h 74"/>
                <a:gd name="T42" fmla="*/ 0 w 74"/>
                <a:gd name="T43" fmla="*/ 30 h 74"/>
                <a:gd name="T44" fmla="*/ 2 w 74"/>
                <a:gd name="T45" fmla="*/ 22 h 74"/>
                <a:gd name="T46" fmla="*/ 6 w 74"/>
                <a:gd name="T47" fmla="*/ 16 h 74"/>
                <a:gd name="T48" fmla="*/ 10 w 74"/>
                <a:gd name="T49" fmla="*/ 10 h 74"/>
                <a:gd name="T50" fmla="*/ 16 w 74"/>
                <a:gd name="T51" fmla="*/ 6 h 74"/>
                <a:gd name="T52" fmla="*/ 22 w 74"/>
                <a:gd name="T53" fmla="*/ 2 h 74"/>
                <a:gd name="T54" fmla="*/ 30 w 74"/>
                <a:gd name="T55" fmla="*/ 0 h 74"/>
                <a:gd name="T56" fmla="*/ 30 w 74"/>
                <a:gd name="T57" fmla="*/ 0 h 74"/>
                <a:gd name="T58" fmla="*/ 38 w 74"/>
                <a:gd name="T59" fmla="*/ 0 h 74"/>
                <a:gd name="T60" fmla="*/ 46 w 74"/>
                <a:gd name="T61" fmla="*/ 0 h 74"/>
                <a:gd name="T62" fmla="*/ 52 w 74"/>
                <a:gd name="T63" fmla="*/ 4 h 74"/>
                <a:gd name="T64" fmla="*/ 58 w 74"/>
                <a:gd name="T65" fmla="*/ 6 h 74"/>
                <a:gd name="T66" fmla="*/ 64 w 74"/>
                <a:gd name="T67" fmla="*/ 12 h 74"/>
                <a:gd name="T68" fmla="*/ 68 w 74"/>
                <a:gd name="T69" fmla="*/ 18 h 74"/>
                <a:gd name="T70" fmla="*/ 72 w 74"/>
                <a:gd name="T71" fmla="*/ 24 h 74"/>
                <a:gd name="T72" fmla="*/ 74 w 74"/>
                <a:gd name="T73" fmla="*/ 30 h 74"/>
                <a:gd name="T74" fmla="*/ 74 w 74"/>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74" y="30"/>
                  </a:moveTo>
                  <a:lnTo>
                    <a:pt x="74" y="30"/>
                  </a:lnTo>
                  <a:lnTo>
                    <a:pt x="74" y="38"/>
                  </a:lnTo>
                  <a:lnTo>
                    <a:pt x="74" y="46"/>
                  </a:lnTo>
                  <a:lnTo>
                    <a:pt x="70" y="52"/>
                  </a:lnTo>
                  <a:lnTo>
                    <a:pt x="68" y="58"/>
                  </a:lnTo>
                  <a:lnTo>
                    <a:pt x="62" y="64"/>
                  </a:lnTo>
                  <a:lnTo>
                    <a:pt x="58" y="68"/>
                  </a:lnTo>
                  <a:lnTo>
                    <a:pt x="50" y="72"/>
                  </a:lnTo>
                  <a:lnTo>
                    <a:pt x="44" y="74"/>
                  </a:lnTo>
                  <a:lnTo>
                    <a:pt x="44" y="74"/>
                  </a:lnTo>
                  <a:lnTo>
                    <a:pt x="36" y="74"/>
                  </a:lnTo>
                  <a:lnTo>
                    <a:pt x="28" y="74"/>
                  </a:lnTo>
                  <a:lnTo>
                    <a:pt x="22" y="72"/>
                  </a:lnTo>
                  <a:lnTo>
                    <a:pt x="16" y="68"/>
                  </a:lnTo>
                  <a:lnTo>
                    <a:pt x="10" y="64"/>
                  </a:lnTo>
                  <a:lnTo>
                    <a:pt x="6" y="58"/>
                  </a:lnTo>
                  <a:lnTo>
                    <a:pt x="2" y="52"/>
                  </a:lnTo>
                  <a:lnTo>
                    <a:pt x="0" y="44"/>
                  </a:lnTo>
                  <a:lnTo>
                    <a:pt x="0" y="44"/>
                  </a:lnTo>
                  <a:lnTo>
                    <a:pt x="0" y="36"/>
                  </a:lnTo>
                  <a:lnTo>
                    <a:pt x="0" y="30"/>
                  </a:lnTo>
                  <a:lnTo>
                    <a:pt x="2" y="22"/>
                  </a:lnTo>
                  <a:lnTo>
                    <a:pt x="6" y="16"/>
                  </a:lnTo>
                  <a:lnTo>
                    <a:pt x="10" y="10"/>
                  </a:lnTo>
                  <a:lnTo>
                    <a:pt x="16" y="6"/>
                  </a:lnTo>
                  <a:lnTo>
                    <a:pt x="22" y="2"/>
                  </a:lnTo>
                  <a:lnTo>
                    <a:pt x="30" y="0"/>
                  </a:lnTo>
                  <a:lnTo>
                    <a:pt x="30" y="0"/>
                  </a:lnTo>
                  <a:lnTo>
                    <a:pt x="38" y="0"/>
                  </a:lnTo>
                  <a:lnTo>
                    <a:pt x="46" y="0"/>
                  </a:lnTo>
                  <a:lnTo>
                    <a:pt x="52" y="4"/>
                  </a:lnTo>
                  <a:lnTo>
                    <a:pt x="58" y="6"/>
                  </a:lnTo>
                  <a:lnTo>
                    <a:pt x="64" y="12"/>
                  </a:lnTo>
                  <a:lnTo>
                    <a:pt x="68" y="18"/>
                  </a:lnTo>
                  <a:lnTo>
                    <a:pt x="72" y="24"/>
                  </a:lnTo>
                  <a:lnTo>
                    <a:pt x="74" y="30"/>
                  </a:lnTo>
                  <a:lnTo>
                    <a:pt x="74"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0"/>
            <p:cNvSpPr>
              <a:spLocks/>
            </p:cNvSpPr>
            <p:nvPr/>
          </p:nvSpPr>
          <p:spPr bwMode="auto">
            <a:xfrm>
              <a:off x="6321" y="2493"/>
              <a:ext cx="258" cy="164"/>
            </a:xfrm>
            <a:custGeom>
              <a:avLst/>
              <a:gdLst>
                <a:gd name="T0" fmla="*/ 0 w 258"/>
                <a:gd name="T1" fmla="*/ 106 h 164"/>
                <a:gd name="T2" fmla="*/ 116 w 258"/>
                <a:gd name="T3" fmla="*/ 164 h 164"/>
                <a:gd name="T4" fmla="*/ 162 w 258"/>
                <a:gd name="T5" fmla="*/ 0 h 164"/>
                <a:gd name="T6" fmla="*/ 258 w 258"/>
                <a:gd name="T7" fmla="*/ 76 h 164"/>
              </a:gdLst>
              <a:ahLst/>
              <a:cxnLst>
                <a:cxn ang="0">
                  <a:pos x="T0" y="T1"/>
                </a:cxn>
                <a:cxn ang="0">
                  <a:pos x="T2" y="T3"/>
                </a:cxn>
                <a:cxn ang="0">
                  <a:pos x="T4" y="T5"/>
                </a:cxn>
                <a:cxn ang="0">
                  <a:pos x="T6" y="T7"/>
                </a:cxn>
              </a:cxnLst>
              <a:rect l="0" t="0" r="r" b="b"/>
              <a:pathLst>
                <a:path w="258" h="164">
                  <a:moveTo>
                    <a:pt x="0" y="106"/>
                  </a:moveTo>
                  <a:lnTo>
                    <a:pt x="116" y="164"/>
                  </a:lnTo>
                  <a:lnTo>
                    <a:pt x="162" y="0"/>
                  </a:lnTo>
                  <a:lnTo>
                    <a:pt x="258" y="76"/>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1"/>
            <p:cNvSpPr>
              <a:spLocks noChangeShapeType="1"/>
            </p:cNvSpPr>
            <p:nvPr/>
          </p:nvSpPr>
          <p:spPr bwMode="auto">
            <a:xfrm>
              <a:off x="6449" y="2153"/>
              <a:ext cx="0" cy="2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2"/>
            <p:cNvSpPr>
              <a:spLocks/>
            </p:cNvSpPr>
            <p:nvPr/>
          </p:nvSpPr>
          <p:spPr bwMode="auto">
            <a:xfrm>
              <a:off x="6409" y="2343"/>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63"/>
            <p:cNvSpPr>
              <a:spLocks noChangeShapeType="1"/>
            </p:cNvSpPr>
            <p:nvPr/>
          </p:nvSpPr>
          <p:spPr bwMode="auto">
            <a:xfrm flipH="1">
              <a:off x="3991" y="2033"/>
              <a:ext cx="228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4"/>
            <p:cNvSpPr>
              <a:spLocks/>
            </p:cNvSpPr>
            <p:nvPr/>
          </p:nvSpPr>
          <p:spPr bwMode="auto">
            <a:xfrm>
              <a:off x="3933" y="1993"/>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65"/>
            <p:cNvSpPr>
              <a:spLocks noChangeShapeType="1"/>
            </p:cNvSpPr>
            <p:nvPr/>
          </p:nvSpPr>
          <p:spPr bwMode="auto">
            <a:xfrm flipH="1">
              <a:off x="4023" y="2561"/>
              <a:ext cx="219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6"/>
            <p:cNvSpPr>
              <a:spLocks/>
            </p:cNvSpPr>
            <p:nvPr/>
          </p:nvSpPr>
          <p:spPr bwMode="auto">
            <a:xfrm>
              <a:off x="3965" y="2521"/>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67"/>
            <p:cNvSpPr>
              <a:spLocks noChangeShapeType="1"/>
            </p:cNvSpPr>
            <p:nvPr/>
          </p:nvSpPr>
          <p:spPr bwMode="auto">
            <a:xfrm>
              <a:off x="6449" y="2657"/>
              <a:ext cx="0" cy="2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68"/>
            <p:cNvSpPr>
              <a:spLocks/>
            </p:cNvSpPr>
            <p:nvPr/>
          </p:nvSpPr>
          <p:spPr bwMode="auto">
            <a:xfrm>
              <a:off x="6409" y="2847"/>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9"/>
            <p:cNvSpPr>
              <a:spLocks/>
            </p:cNvSpPr>
            <p:nvPr/>
          </p:nvSpPr>
          <p:spPr bwMode="auto">
            <a:xfrm>
              <a:off x="3659" y="1907"/>
              <a:ext cx="180" cy="254"/>
            </a:xfrm>
            <a:custGeom>
              <a:avLst/>
              <a:gdLst>
                <a:gd name="T0" fmla="*/ 0 w 180"/>
                <a:gd name="T1" fmla="*/ 0 h 254"/>
                <a:gd name="T2" fmla="*/ 0 w 180"/>
                <a:gd name="T3" fmla="*/ 254 h 254"/>
                <a:gd name="T4" fmla="*/ 180 w 180"/>
                <a:gd name="T5" fmla="*/ 254 h 254"/>
                <a:gd name="T6" fmla="*/ 180 w 180"/>
                <a:gd name="T7" fmla="*/ 60 h 254"/>
                <a:gd name="T8" fmla="*/ 120 w 180"/>
                <a:gd name="T9" fmla="*/ 60 h 254"/>
                <a:gd name="T10" fmla="*/ 120 w 180"/>
                <a:gd name="T11" fmla="*/ 0 h 254"/>
                <a:gd name="T12" fmla="*/ 0 w 180"/>
                <a:gd name="T13" fmla="*/ 0 h 254"/>
              </a:gdLst>
              <a:ahLst/>
              <a:cxnLst>
                <a:cxn ang="0">
                  <a:pos x="T0" y="T1"/>
                </a:cxn>
                <a:cxn ang="0">
                  <a:pos x="T2" y="T3"/>
                </a:cxn>
                <a:cxn ang="0">
                  <a:pos x="T4" y="T5"/>
                </a:cxn>
                <a:cxn ang="0">
                  <a:pos x="T6" y="T7"/>
                </a:cxn>
                <a:cxn ang="0">
                  <a:pos x="T8" y="T9"/>
                </a:cxn>
                <a:cxn ang="0">
                  <a:pos x="T10" y="T11"/>
                </a:cxn>
                <a:cxn ang="0">
                  <a:pos x="T12" y="T13"/>
                </a:cxn>
              </a:cxnLst>
              <a:rect l="0" t="0" r="r" b="b"/>
              <a:pathLst>
                <a:path w="180" h="254">
                  <a:moveTo>
                    <a:pt x="0" y="0"/>
                  </a:moveTo>
                  <a:lnTo>
                    <a:pt x="0" y="254"/>
                  </a:lnTo>
                  <a:lnTo>
                    <a:pt x="180" y="254"/>
                  </a:lnTo>
                  <a:lnTo>
                    <a:pt x="180" y="60"/>
                  </a:lnTo>
                  <a:lnTo>
                    <a:pt x="120" y="60"/>
                  </a:lnTo>
                  <a:lnTo>
                    <a:pt x="12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0"/>
            <p:cNvSpPr>
              <a:spLocks/>
            </p:cNvSpPr>
            <p:nvPr/>
          </p:nvSpPr>
          <p:spPr bwMode="auto">
            <a:xfrm>
              <a:off x="3789" y="1913"/>
              <a:ext cx="44" cy="42"/>
            </a:xfrm>
            <a:custGeom>
              <a:avLst/>
              <a:gdLst>
                <a:gd name="T0" fmla="*/ 0 w 44"/>
                <a:gd name="T1" fmla="*/ 42 h 42"/>
                <a:gd name="T2" fmla="*/ 44 w 44"/>
                <a:gd name="T3" fmla="*/ 42 h 42"/>
                <a:gd name="T4" fmla="*/ 0 w 44"/>
                <a:gd name="T5" fmla="*/ 0 h 42"/>
                <a:gd name="T6" fmla="*/ 0 w 44"/>
                <a:gd name="T7" fmla="*/ 42 h 42"/>
              </a:gdLst>
              <a:ahLst/>
              <a:cxnLst>
                <a:cxn ang="0">
                  <a:pos x="T0" y="T1"/>
                </a:cxn>
                <a:cxn ang="0">
                  <a:pos x="T2" y="T3"/>
                </a:cxn>
                <a:cxn ang="0">
                  <a:pos x="T4" y="T5"/>
                </a:cxn>
                <a:cxn ang="0">
                  <a:pos x="T6" y="T7"/>
                </a:cxn>
              </a:cxnLst>
              <a:rect l="0" t="0" r="r" b="b"/>
              <a:pathLst>
                <a:path w="44" h="42">
                  <a:moveTo>
                    <a:pt x="0" y="42"/>
                  </a:moveTo>
                  <a:lnTo>
                    <a:pt x="44" y="42"/>
                  </a:lnTo>
                  <a:lnTo>
                    <a:pt x="0" y="0"/>
                  </a:lnTo>
                  <a:lnTo>
                    <a:pt x="0" y="4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1"/>
            <p:cNvSpPr>
              <a:spLocks/>
            </p:cNvSpPr>
            <p:nvPr/>
          </p:nvSpPr>
          <p:spPr bwMode="auto">
            <a:xfrm>
              <a:off x="3471" y="2949"/>
              <a:ext cx="556" cy="420"/>
            </a:xfrm>
            <a:custGeom>
              <a:avLst/>
              <a:gdLst>
                <a:gd name="T0" fmla="*/ 556 w 556"/>
                <a:gd name="T1" fmla="*/ 76 h 420"/>
                <a:gd name="T2" fmla="*/ 554 w 556"/>
                <a:gd name="T3" fmla="*/ 68 h 420"/>
                <a:gd name="T4" fmla="*/ 542 w 556"/>
                <a:gd name="T5" fmla="*/ 52 h 420"/>
                <a:gd name="T6" fmla="*/ 522 w 556"/>
                <a:gd name="T7" fmla="*/ 40 h 420"/>
                <a:gd name="T8" fmla="*/ 492 w 556"/>
                <a:gd name="T9" fmla="*/ 26 h 420"/>
                <a:gd name="T10" fmla="*/ 454 w 556"/>
                <a:gd name="T11" fmla="*/ 16 h 420"/>
                <a:gd name="T12" fmla="*/ 410 w 556"/>
                <a:gd name="T13" fmla="*/ 8 h 420"/>
                <a:gd name="T14" fmla="*/ 360 w 556"/>
                <a:gd name="T15" fmla="*/ 2 h 420"/>
                <a:gd name="T16" fmla="*/ 306 w 556"/>
                <a:gd name="T17" fmla="*/ 0 h 420"/>
                <a:gd name="T18" fmla="*/ 278 w 556"/>
                <a:gd name="T19" fmla="*/ 0 h 420"/>
                <a:gd name="T20" fmla="*/ 222 w 556"/>
                <a:gd name="T21" fmla="*/ 0 h 420"/>
                <a:gd name="T22" fmla="*/ 170 w 556"/>
                <a:gd name="T23" fmla="*/ 4 h 420"/>
                <a:gd name="T24" fmla="*/ 122 w 556"/>
                <a:gd name="T25" fmla="*/ 12 h 420"/>
                <a:gd name="T26" fmla="*/ 82 w 556"/>
                <a:gd name="T27" fmla="*/ 20 h 420"/>
                <a:gd name="T28" fmla="*/ 48 w 556"/>
                <a:gd name="T29" fmla="*/ 32 h 420"/>
                <a:gd name="T30" fmla="*/ 22 w 556"/>
                <a:gd name="T31" fmla="*/ 46 h 420"/>
                <a:gd name="T32" fmla="*/ 4 w 556"/>
                <a:gd name="T33" fmla="*/ 60 h 420"/>
                <a:gd name="T34" fmla="*/ 0 w 556"/>
                <a:gd name="T35" fmla="*/ 72 h 420"/>
                <a:gd name="T36" fmla="*/ 0 w 556"/>
                <a:gd name="T37" fmla="*/ 76 h 420"/>
                <a:gd name="T38" fmla="*/ 2 w 556"/>
                <a:gd name="T39" fmla="*/ 90 h 420"/>
                <a:gd name="T40" fmla="*/ 10 w 556"/>
                <a:gd name="T41" fmla="*/ 106 h 420"/>
                <a:gd name="T42" fmla="*/ 18 w 556"/>
                <a:gd name="T43" fmla="*/ 118 h 420"/>
                <a:gd name="T44" fmla="*/ 182 w 556"/>
                <a:gd name="T45" fmla="*/ 390 h 420"/>
                <a:gd name="T46" fmla="*/ 182 w 556"/>
                <a:gd name="T47" fmla="*/ 396 h 420"/>
                <a:gd name="T48" fmla="*/ 188 w 556"/>
                <a:gd name="T49" fmla="*/ 402 h 420"/>
                <a:gd name="T50" fmla="*/ 210 w 556"/>
                <a:gd name="T51" fmla="*/ 410 h 420"/>
                <a:gd name="T52" fmla="*/ 240 w 556"/>
                <a:gd name="T53" fmla="*/ 416 h 420"/>
                <a:gd name="T54" fmla="*/ 278 w 556"/>
                <a:gd name="T55" fmla="*/ 420 h 420"/>
                <a:gd name="T56" fmla="*/ 296 w 556"/>
                <a:gd name="T57" fmla="*/ 420 h 420"/>
                <a:gd name="T58" fmla="*/ 332 w 556"/>
                <a:gd name="T59" fmla="*/ 414 h 420"/>
                <a:gd name="T60" fmla="*/ 358 w 556"/>
                <a:gd name="T61" fmla="*/ 406 h 420"/>
                <a:gd name="T62" fmla="*/ 370 w 556"/>
                <a:gd name="T63" fmla="*/ 398 h 420"/>
                <a:gd name="T64" fmla="*/ 374 w 556"/>
                <a:gd name="T65" fmla="*/ 392 h 420"/>
                <a:gd name="T66" fmla="*/ 538 w 556"/>
                <a:gd name="T67" fmla="*/ 118 h 420"/>
                <a:gd name="T68" fmla="*/ 544 w 556"/>
                <a:gd name="T69" fmla="*/ 106 h 420"/>
                <a:gd name="T70" fmla="*/ 550 w 556"/>
                <a:gd name="T71" fmla="*/ 100 h 420"/>
                <a:gd name="T72" fmla="*/ 554 w 556"/>
                <a:gd name="T73" fmla="*/ 82 h 420"/>
                <a:gd name="T74" fmla="*/ 556 w 556"/>
                <a:gd name="T75" fmla="*/ 76 h 420"/>
                <a:gd name="T76" fmla="*/ 556 w 556"/>
                <a:gd name="T77" fmla="*/ 7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420">
                  <a:moveTo>
                    <a:pt x="556" y="76"/>
                  </a:moveTo>
                  <a:lnTo>
                    <a:pt x="556" y="76"/>
                  </a:lnTo>
                  <a:lnTo>
                    <a:pt x="554" y="72"/>
                  </a:lnTo>
                  <a:lnTo>
                    <a:pt x="554" y="68"/>
                  </a:lnTo>
                  <a:lnTo>
                    <a:pt x="550" y="60"/>
                  </a:lnTo>
                  <a:lnTo>
                    <a:pt x="542" y="52"/>
                  </a:lnTo>
                  <a:lnTo>
                    <a:pt x="534" y="46"/>
                  </a:lnTo>
                  <a:lnTo>
                    <a:pt x="522" y="40"/>
                  </a:lnTo>
                  <a:lnTo>
                    <a:pt x="508" y="32"/>
                  </a:lnTo>
                  <a:lnTo>
                    <a:pt x="492" y="26"/>
                  </a:lnTo>
                  <a:lnTo>
                    <a:pt x="474" y="20"/>
                  </a:lnTo>
                  <a:lnTo>
                    <a:pt x="454" y="16"/>
                  </a:lnTo>
                  <a:lnTo>
                    <a:pt x="432" y="12"/>
                  </a:lnTo>
                  <a:lnTo>
                    <a:pt x="410" y="8"/>
                  </a:lnTo>
                  <a:lnTo>
                    <a:pt x="386" y="4"/>
                  </a:lnTo>
                  <a:lnTo>
                    <a:pt x="360" y="2"/>
                  </a:lnTo>
                  <a:lnTo>
                    <a:pt x="334" y="0"/>
                  </a:lnTo>
                  <a:lnTo>
                    <a:pt x="306" y="0"/>
                  </a:lnTo>
                  <a:lnTo>
                    <a:pt x="278" y="0"/>
                  </a:lnTo>
                  <a:lnTo>
                    <a:pt x="278" y="0"/>
                  </a:lnTo>
                  <a:lnTo>
                    <a:pt x="248" y="0"/>
                  </a:lnTo>
                  <a:lnTo>
                    <a:pt x="222" y="0"/>
                  </a:lnTo>
                  <a:lnTo>
                    <a:pt x="194" y="2"/>
                  </a:lnTo>
                  <a:lnTo>
                    <a:pt x="170" y="4"/>
                  </a:lnTo>
                  <a:lnTo>
                    <a:pt x="146" y="8"/>
                  </a:lnTo>
                  <a:lnTo>
                    <a:pt x="122" y="12"/>
                  </a:lnTo>
                  <a:lnTo>
                    <a:pt x="100" y="16"/>
                  </a:lnTo>
                  <a:lnTo>
                    <a:pt x="82" y="20"/>
                  </a:lnTo>
                  <a:lnTo>
                    <a:pt x="62" y="26"/>
                  </a:lnTo>
                  <a:lnTo>
                    <a:pt x="48" y="32"/>
                  </a:lnTo>
                  <a:lnTo>
                    <a:pt x="34" y="40"/>
                  </a:lnTo>
                  <a:lnTo>
                    <a:pt x="22" y="46"/>
                  </a:lnTo>
                  <a:lnTo>
                    <a:pt x="12" y="52"/>
                  </a:lnTo>
                  <a:lnTo>
                    <a:pt x="4" y="60"/>
                  </a:lnTo>
                  <a:lnTo>
                    <a:pt x="0" y="68"/>
                  </a:lnTo>
                  <a:lnTo>
                    <a:pt x="0" y="72"/>
                  </a:lnTo>
                  <a:lnTo>
                    <a:pt x="0" y="76"/>
                  </a:lnTo>
                  <a:lnTo>
                    <a:pt x="0" y="76"/>
                  </a:lnTo>
                  <a:lnTo>
                    <a:pt x="0" y="82"/>
                  </a:lnTo>
                  <a:lnTo>
                    <a:pt x="2" y="90"/>
                  </a:lnTo>
                  <a:lnTo>
                    <a:pt x="4" y="100"/>
                  </a:lnTo>
                  <a:lnTo>
                    <a:pt x="10" y="106"/>
                  </a:lnTo>
                  <a:lnTo>
                    <a:pt x="10" y="106"/>
                  </a:lnTo>
                  <a:lnTo>
                    <a:pt x="18" y="118"/>
                  </a:lnTo>
                  <a:lnTo>
                    <a:pt x="182" y="390"/>
                  </a:lnTo>
                  <a:lnTo>
                    <a:pt x="182" y="390"/>
                  </a:lnTo>
                  <a:lnTo>
                    <a:pt x="182" y="392"/>
                  </a:lnTo>
                  <a:lnTo>
                    <a:pt x="182" y="396"/>
                  </a:lnTo>
                  <a:lnTo>
                    <a:pt x="186" y="398"/>
                  </a:lnTo>
                  <a:lnTo>
                    <a:pt x="188" y="402"/>
                  </a:lnTo>
                  <a:lnTo>
                    <a:pt x="198" y="406"/>
                  </a:lnTo>
                  <a:lnTo>
                    <a:pt x="210" y="410"/>
                  </a:lnTo>
                  <a:lnTo>
                    <a:pt x="224" y="414"/>
                  </a:lnTo>
                  <a:lnTo>
                    <a:pt x="240" y="416"/>
                  </a:lnTo>
                  <a:lnTo>
                    <a:pt x="258" y="420"/>
                  </a:lnTo>
                  <a:lnTo>
                    <a:pt x="278" y="420"/>
                  </a:lnTo>
                  <a:lnTo>
                    <a:pt x="278" y="420"/>
                  </a:lnTo>
                  <a:lnTo>
                    <a:pt x="296" y="420"/>
                  </a:lnTo>
                  <a:lnTo>
                    <a:pt x="316" y="416"/>
                  </a:lnTo>
                  <a:lnTo>
                    <a:pt x="332" y="414"/>
                  </a:lnTo>
                  <a:lnTo>
                    <a:pt x="346" y="410"/>
                  </a:lnTo>
                  <a:lnTo>
                    <a:pt x="358" y="406"/>
                  </a:lnTo>
                  <a:lnTo>
                    <a:pt x="366" y="402"/>
                  </a:lnTo>
                  <a:lnTo>
                    <a:pt x="370" y="398"/>
                  </a:lnTo>
                  <a:lnTo>
                    <a:pt x="372" y="396"/>
                  </a:lnTo>
                  <a:lnTo>
                    <a:pt x="374" y="392"/>
                  </a:lnTo>
                  <a:lnTo>
                    <a:pt x="374" y="390"/>
                  </a:lnTo>
                  <a:lnTo>
                    <a:pt x="538" y="118"/>
                  </a:lnTo>
                  <a:lnTo>
                    <a:pt x="538" y="118"/>
                  </a:lnTo>
                  <a:lnTo>
                    <a:pt x="544" y="106"/>
                  </a:lnTo>
                  <a:lnTo>
                    <a:pt x="544" y="106"/>
                  </a:lnTo>
                  <a:lnTo>
                    <a:pt x="550" y="100"/>
                  </a:lnTo>
                  <a:lnTo>
                    <a:pt x="552" y="90"/>
                  </a:lnTo>
                  <a:lnTo>
                    <a:pt x="554" y="82"/>
                  </a:lnTo>
                  <a:lnTo>
                    <a:pt x="556" y="76"/>
                  </a:lnTo>
                  <a:lnTo>
                    <a:pt x="556" y="76"/>
                  </a:lnTo>
                  <a:lnTo>
                    <a:pt x="556" y="76"/>
                  </a:lnTo>
                  <a:lnTo>
                    <a:pt x="556" y="7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2"/>
            <p:cNvSpPr>
              <a:spLocks/>
            </p:cNvSpPr>
            <p:nvPr/>
          </p:nvSpPr>
          <p:spPr bwMode="auto">
            <a:xfrm>
              <a:off x="3495" y="2961"/>
              <a:ext cx="508" cy="130"/>
            </a:xfrm>
            <a:custGeom>
              <a:avLst/>
              <a:gdLst>
                <a:gd name="T0" fmla="*/ 508 w 508"/>
                <a:gd name="T1" fmla="*/ 64 h 130"/>
                <a:gd name="T2" fmla="*/ 508 w 508"/>
                <a:gd name="T3" fmla="*/ 70 h 130"/>
                <a:gd name="T4" fmla="*/ 498 w 508"/>
                <a:gd name="T5" fmla="*/ 84 h 130"/>
                <a:gd name="T6" fmla="*/ 478 w 508"/>
                <a:gd name="T7" fmla="*/ 94 h 130"/>
                <a:gd name="T8" fmla="*/ 452 w 508"/>
                <a:gd name="T9" fmla="*/ 106 h 130"/>
                <a:gd name="T10" fmla="*/ 416 w 508"/>
                <a:gd name="T11" fmla="*/ 114 h 130"/>
                <a:gd name="T12" fmla="*/ 376 w 508"/>
                <a:gd name="T13" fmla="*/ 122 h 130"/>
                <a:gd name="T14" fmla="*/ 330 w 508"/>
                <a:gd name="T15" fmla="*/ 126 h 130"/>
                <a:gd name="T16" fmla="*/ 280 w 508"/>
                <a:gd name="T17" fmla="*/ 128 h 130"/>
                <a:gd name="T18" fmla="*/ 254 w 508"/>
                <a:gd name="T19" fmla="*/ 130 h 130"/>
                <a:gd name="T20" fmla="*/ 202 w 508"/>
                <a:gd name="T21" fmla="*/ 128 h 130"/>
                <a:gd name="T22" fmla="*/ 156 w 508"/>
                <a:gd name="T23" fmla="*/ 124 h 130"/>
                <a:gd name="T24" fmla="*/ 112 w 508"/>
                <a:gd name="T25" fmla="*/ 118 h 130"/>
                <a:gd name="T26" fmla="*/ 74 w 508"/>
                <a:gd name="T27" fmla="*/ 110 h 130"/>
                <a:gd name="T28" fmla="*/ 42 w 508"/>
                <a:gd name="T29" fmla="*/ 100 h 130"/>
                <a:gd name="T30" fmla="*/ 20 w 508"/>
                <a:gd name="T31" fmla="*/ 90 h 130"/>
                <a:gd name="T32" fmla="*/ 4 w 508"/>
                <a:gd name="T33" fmla="*/ 78 h 130"/>
                <a:gd name="T34" fmla="*/ 0 w 508"/>
                <a:gd name="T35" fmla="*/ 68 h 130"/>
                <a:gd name="T36" fmla="*/ 0 w 508"/>
                <a:gd name="T37" fmla="*/ 64 h 130"/>
                <a:gd name="T38" fmla="*/ 0 w 508"/>
                <a:gd name="T39" fmla="*/ 58 h 130"/>
                <a:gd name="T40" fmla="*/ 10 w 508"/>
                <a:gd name="T41" fmla="*/ 44 h 130"/>
                <a:gd name="T42" fmla="*/ 30 w 508"/>
                <a:gd name="T43" fmla="*/ 32 h 130"/>
                <a:gd name="T44" fmla="*/ 58 w 508"/>
                <a:gd name="T45" fmla="*/ 24 h 130"/>
                <a:gd name="T46" fmla="*/ 92 w 508"/>
                <a:gd name="T47" fmla="*/ 14 h 130"/>
                <a:gd name="T48" fmla="*/ 132 w 508"/>
                <a:gd name="T49" fmla="*/ 6 h 130"/>
                <a:gd name="T50" fmla="*/ 178 w 508"/>
                <a:gd name="T51" fmla="*/ 2 h 130"/>
                <a:gd name="T52" fmla="*/ 228 w 508"/>
                <a:gd name="T53" fmla="*/ 0 h 130"/>
                <a:gd name="T54" fmla="*/ 254 w 508"/>
                <a:gd name="T55" fmla="*/ 0 h 130"/>
                <a:gd name="T56" fmla="*/ 306 w 508"/>
                <a:gd name="T57" fmla="*/ 0 h 130"/>
                <a:gd name="T58" fmla="*/ 354 w 508"/>
                <a:gd name="T59" fmla="*/ 4 h 130"/>
                <a:gd name="T60" fmla="*/ 396 w 508"/>
                <a:gd name="T61" fmla="*/ 10 h 130"/>
                <a:gd name="T62" fmla="*/ 434 w 508"/>
                <a:gd name="T63" fmla="*/ 18 h 130"/>
                <a:gd name="T64" fmla="*/ 466 w 508"/>
                <a:gd name="T65" fmla="*/ 28 h 130"/>
                <a:gd name="T66" fmla="*/ 490 w 508"/>
                <a:gd name="T67" fmla="*/ 38 h 130"/>
                <a:gd name="T68" fmla="*/ 504 w 508"/>
                <a:gd name="T69" fmla="*/ 52 h 130"/>
                <a:gd name="T70" fmla="*/ 508 w 508"/>
                <a:gd name="T71" fmla="*/ 62 h 130"/>
                <a:gd name="T72" fmla="*/ 508 w 508"/>
                <a:gd name="T73" fmla="*/ 64 h 130"/>
                <a:gd name="T74" fmla="*/ 508 w 508"/>
                <a:gd name="T75" fmla="*/ 6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8" h="130">
                  <a:moveTo>
                    <a:pt x="508" y="64"/>
                  </a:moveTo>
                  <a:lnTo>
                    <a:pt x="508" y="64"/>
                  </a:lnTo>
                  <a:lnTo>
                    <a:pt x="508" y="68"/>
                  </a:lnTo>
                  <a:lnTo>
                    <a:pt x="508" y="70"/>
                  </a:lnTo>
                  <a:lnTo>
                    <a:pt x="504" y="78"/>
                  </a:lnTo>
                  <a:lnTo>
                    <a:pt x="498" y="84"/>
                  </a:lnTo>
                  <a:lnTo>
                    <a:pt x="490" y="90"/>
                  </a:lnTo>
                  <a:lnTo>
                    <a:pt x="478" y="94"/>
                  </a:lnTo>
                  <a:lnTo>
                    <a:pt x="466" y="100"/>
                  </a:lnTo>
                  <a:lnTo>
                    <a:pt x="452" y="106"/>
                  </a:lnTo>
                  <a:lnTo>
                    <a:pt x="434" y="110"/>
                  </a:lnTo>
                  <a:lnTo>
                    <a:pt x="416" y="114"/>
                  </a:lnTo>
                  <a:lnTo>
                    <a:pt x="396" y="118"/>
                  </a:lnTo>
                  <a:lnTo>
                    <a:pt x="376" y="122"/>
                  </a:lnTo>
                  <a:lnTo>
                    <a:pt x="354" y="124"/>
                  </a:lnTo>
                  <a:lnTo>
                    <a:pt x="330" y="126"/>
                  </a:lnTo>
                  <a:lnTo>
                    <a:pt x="306" y="128"/>
                  </a:lnTo>
                  <a:lnTo>
                    <a:pt x="280" y="128"/>
                  </a:lnTo>
                  <a:lnTo>
                    <a:pt x="254" y="130"/>
                  </a:lnTo>
                  <a:lnTo>
                    <a:pt x="254" y="130"/>
                  </a:lnTo>
                  <a:lnTo>
                    <a:pt x="228" y="128"/>
                  </a:lnTo>
                  <a:lnTo>
                    <a:pt x="202" y="128"/>
                  </a:lnTo>
                  <a:lnTo>
                    <a:pt x="178" y="126"/>
                  </a:lnTo>
                  <a:lnTo>
                    <a:pt x="156" y="124"/>
                  </a:lnTo>
                  <a:lnTo>
                    <a:pt x="132" y="122"/>
                  </a:lnTo>
                  <a:lnTo>
                    <a:pt x="112" y="118"/>
                  </a:lnTo>
                  <a:lnTo>
                    <a:pt x="92" y="114"/>
                  </a:lnTo>
                  <a:lnTo>
                    <a:pt x="74" y="110"/>
                  </a:lnTo>
                  <a:lnTo>
                    <a:pt x="58" y="106"/>
                  </a:lnTo>
                  <a:lnTo>
                    <a:pt x="42" y="100"/>
                  </a:lnTo>
                  <a:lnTo>
                    <a:pt x="30" y="94"/>
                  </a:lnTo>
                  <a:lnTo>
                    <a:pt x="20" y="90"/>
                  </a:lnTo>
                  <a:lnTo>
                    <a:pt x="10" y="84"/>
                  </a:lnTo>
                  <a:lnTo>
                    <a:pt x="4" y="78"/>
                  </a:lnTo>
                  <a:lnTo>
                    <a:pt x="0" y="70"/>
                  </a:lnTo>
                  <a:lnTo>
                    <a:pt x="0" y="68"/>
                  </a:lnTo>
                  <a:lnTo>
                    <a:pt x="0" y="64"/>
                  </a:lnTo>
                  <a:lnTo>
                    <a:pt x="0" y="64"/>
                  </a:lnTo>
                  <a:lnTo>
                    <a:pt x="0" y="62"/>
                  </a:lnTo>
                  <a:lnTo>
                    <a:pt x="0" y="58"/>
                  </a:lnTo>
                  <a:lnTo>
                    <a:pt x="4" y="52"/>
                  </a:lnTo>
                  <a:lnTo>
                    <a:pt x="10" y="44"/>
                  </a:lnTo>
                  <a:lnTo>
                    <a:pt x="20" y="38"/>
                  </a:lnTo>
                  <a:lnTo>
                    <a:pt x="30" y="32"/>
                  </a:lnTo>
                  <a:lnTo>
                    <a:pt x="42" y="28"/>
                  </a:lnTo>
                  <a:lnTo>
                    <a:pt x="58" y="24"/>
                  </a:lnTo>
                  <a:lnTo>
                    <a:pt x="74" y="18"/>
                  </a:lnTo>
                  <a:lnTo>
                    <a:pt x="92" y="14"/>
                  </a:lnTo>
                  <a:lnTo>
                    <a:pt x="112" y="10"/>
                  </a:lnTo>
                  <a:lnTo>
                    <a:pt x="132" y="6"/>
                  </a:lnTo>
                  <a:lnTo>
                    <a:pt x="156" y="4"/>
                  </a:lnTo>
                  <a:lnTo>
                    <a:pt x="178" y="2"/>
                  </a:lnTo>
                  <a:lnTo>
                    <a:pt x="202" y="0"/>
                  </a:lnTo>
                  <a:lnTo>
                    <a:pt x="228" y="0"/>
                  </a:lnTo>
                  <a:lnTo>
                    <a:pt x="254" y="0"/>
                  </a:lnTo>
                  <a:lnTo>
                    <a:pt x="254" y="0"/>
                  </a:lnTo>
                  <a:lnTo>
                    <a:pt x="280" y="0"/>
                  </a:lnTo>
                  <a:lnTo>
                    <a:pt x="306" y="0"/>
                  </a:lnTo>
                  <a:lnTo>
                    <a:pt x="330" y="2"/>
                  </a:lnTo>
                  <a:lnTo>
                    <a:pt x="354" y="4"/>
                  </a:lnTo>
                  <a:lnTo>
                    <a:pt x="376" y="6"/>
                  </a:lnTo>
                  <a:lnTo>
                    <a:pt x="396" y="10"/>
                  </a:lnTo>
                  <a:lnTo>
                    <a:pt x="416" y="14"/>
                  </a:lnTo>
                  <a:lnTo>
                    <a:pt x="434" y="18"/>
                  </a:lnTo>
                  <a:lnTo>
                    <a:pt x="452" y="24"/>
                  </a:lnTo>
                  <a:lnTo>
                    <a:pt x="466" y="28"/>
                  </a:lnTo>
                  <a:lnTo>
                    <a:pt x="478" y="32"/>
                  </a:lnTo>
                  <a:lnTo>
                    <a:pt x="490" y="38"/>
                  </a:lnTo>
                  <a:lnTo>
                    <a:pt x="498" y="44"/>
                  </a:lnTo>
                  <a:lnTo>
                    <a:pt x="504" y="52"/>
                  </a:lnTo>
                  <a:lnTo>
                    <a:pt x="508" y="58"/>
                  </a:lnTo>
                  <a:lnTo>
                    <a:pt x="508" y="62"/>
                  </a:lnTo>
                  <a:lnTo>
                    <a:pt x="508" y="64"/>
                  </a:lnTo>
                  <a:lnTo>
                    <a:pt x="508" y="64"/>
                  </a:lnTo>
                  <a:lnTo>
                    <a:pt x="508" y="64"/>
                  </a:lnTo>
                  <a:lnTo>
                    <a:pt x="50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3"/>
            <p:cNvSpPr>
              <a:spLocks/>
            </p:cNvSpPr>
            <p:nvPr/>
          </p:nvSpPr>
          <p:spPr bwMode="auto">
            <a:xfrm>
              <a:off x="3583" y="2561"/>
              <a:ext cx="74" cy="74"/>
            </a:xfrm>
            <a:custGeom>
              <a:avLst/>
              <a:gdLst>
                <a:gd name="T0" fmla="*/ 74 w 74"/>
                <a:gd name="T1" fmla="*/ 30 h 74"/>
                <a:gd name="T2" fmla="*/ 74 w 74"/>
                <a:gd name="T3" fmla="*/ 30 h 74"/>
                <a:gd name="T4" fmla="*/ 74 w 74"/>
                <a:gd name="T5" fmla="*/ 38 h 74"/>
                <a:gd name="T6" fmla="*/ 74 w 74"/>
                <a:gd name="T7" fmla="*/ 46 h 74"/>
                <a:gd name="T8" fmla="*/ 72 w 74"/>
                <a:gd name="T9" fmla="*/ 52 h 74"/>
                <a:gd name="T10" fmla="*/ 68 w 74"/>
                <a:gd name="T11" fmla="*/ 58 h 74"/>
                <a:gd name="T12" fmla="*/ 64 w 74"/>
                <a:gd name="T13" fmla="*/ 64 h 74"/>
                <a:gd name="T14" fmla="*/ 58 w 74"/>
                <a:gd name="T15" fmla="*/ 68 h 74"/>
                <a:gd name="T16" fmla="*/ 50 w 74"/>
                <a:gd name="T17" fmla="*/ 72 h 74"/>
                <a:gd name="T18" fmla="*/ 44 w 74"/>
                <a:gd name="T19" fmla="*/ 74 h 74"/>
                <a:gd name="T20" fmla="*/ 44 w 74"/>
                <a:gd name="T21" fmla="*/ 74 h 74"/>
                <a:gd name="T22" fmla="*/ 36 w 74"/>
                <a:gd name="T23" fmla="*/ 74 h 74"/>
                <a:gd name="T24" fmla="*/ 28 w 74"/>
                <a:gd name="T25" fmla="*/ 74 h 74"/>
                <a:gd name="T26" fmla="*/ 22 w 74"/>
                <a:gd name="T27" fmla="*/ 72 h 74"/>
                <a:gd name="T28" fmla="*/ 16 w 74"/>
                <a:gd name="T29" fmla="*/ 68 h 74"/>
                <a:gd name="T30" fmla="*/ 10 w 74"/>
                <a:gd name="T31" fmla="*/ 64 h 74"/>
                <a:gd name="T32" fmla="*/ 6 w 74"/>
                <a:gd name="T33" fmla="*/ 58 h 74"/>
                <a:gd name="T34" fmla="*/ 2 w 74"/>
                <a:gd name="T35" fmla="*/ 50 h 74"/>
                <a:gd name="T36" fmla="*/ 0 w 74"/>
                <a:gd name="T37" fmla="*/ 44 h 74"/>
                <a:gd name="T38" fmla="*/ 0 w 74"/>
                <a:gd name="T39" fmla="*/ 44 h 74"/>
                <a:gd name="T40" fmla="*/ 0 w 74"/>
                <a:gd name="T41" fmla="*/ 36 h 74"/>
                <a:gd name="T42" fmla="*/ 0 w 74"/>
                <a:gd name="T43" fmla="*/ 28 h 74"/>
                <a:gd name="T44" fmla="*/ 2 w 74"/>
                <a:gd name="T45" fmla="*/ 22 h 74"/>
                <a:gd name="T46" fmla="*/ 6 w 74"/>
                <a:gd name="T47" fmla="*/ 16 h 74"/>
                <a:gd name="T48" fmla="*/ 12 w 74"/>
                <a:gd name="T49" fmla="*/ 10 h 74"/>
                <a:gd name="T50" fmla="*/ 16 w 74"/>
                <a:gd name="T51" fmla="*/ 6 h 74"/>
                <a:gd name="T52" fmla="*/ 24 w 74"/>
                <a:gd name="T53" fmla="*/ 2 h 74"/>
                <a:gd name="T54" fmla="*/ 30 w 74"/>
                <a:gd name="T55" fmla="*/ 0 h 74"/>
                <a:gd name="T56" fmla="*/ 30 w 74"/>
                <a:gd name="T57" fmla="*/ 0 h 74"/>
                <a:gd name="T58" fmla="*/ 38 w 74"/>
                <a:gd name="T59" fmla="*/ 0 h 74"/>
                <a:gd name="T60" fmla="*/ 46 w 74"/>
                <a:gd name="T61" fmla="*/ 0 h 74"/>
                <a:gd name="T62" fmla="*/ 52 w 74"/>
                <a:gd name="T63" fmla="*/ 2 h 74"/>
                <a:gd name="T64" fmla="*/ 58 w 74"/>
                <a:gd name="T65" fmla="*/ 6 h 74"/>
                <a:gd name="T66" fmla="*/ 64 w 74"/>
                <a:gd name="T67" fmla="*/ 10 h 74"/>
                <a:gd name="T68" fmla="*/ 68 w 74"/>
                <a:gd name="T69" fmla="*/ 16 h 74"/>
                <a:gd name="T70" fmla="*/ 72 w 74"/>
                <a:gd name="T71" fmla="*/ 24 h 74"/>
                <a:gd name="T72" fmla="*/ 74 w 74"/>
                <a:gd name="T73" fmla="*/ 30 h 74"/>
                <a:gd name="T74" fmla="*/ 74 w 74"/>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74" y="30"/>
                  </a:moveTo>
                  <a:lnTo>
                    <a:pt x="74" y="30"/>
                  </a:lnTo>
                  <a:lnTo>
                    <a:pt x="74" y="38"/>
                  </a:lnTo>
                  <a:lnTo>
                    <a:pt x="74" y="46"/>
                  </a:lnTo>
                  <a:lnTo>
                    <a:pt x="72" y="52"/>
                  </a:lnTo>
                  <a:lnTo>
                    <a:pt x="68" y="58"/>
                  </a:lnTo>
                  <a:lnTo>
                    <a:pt x="64" y="64"/>
                  </a:lnTo>
                  <a:lnTo>
                    <a:pt x="58" y="68"/>
                  </a:lnTo>
                  <a:lnTo>
                    <a:pt x="50" y="72"/>
                  </a:lnTo>
                  <a:lnTo>
                    <a:pt x="44" y="74"/>
                  </a:lnTo>
                  <a:lnTo>
                    <a:pt x="44" y="74"/>
                  </a:lnTo>
                  <a:lnTo>
                    <a:pt x="36" y="74"/>
                  </a:lnTo>
                  <a:lnTo>
                    <a:pt x="28" y="74"/>
                  </a:lnTo>
                  <a:lnTo>
                    <a:pt x="22" y="72"/>
                  </a:lnTo>
                  <a:lnTo>
                    <a:pt x="16" y="68"/>
                  </a:lnTo>
                  <a:lnTo>
                    <a:pt x="10" y="64"/>
                  </a:lnTo>
                  <a:lnTo>
                    <a:pt x="6" y="58"/>
                  </a:lnTo>
                  <a:lnTo>
                    <a:pt x="2" y="50"/>
                  </a:lnTo>
                  <a:lnTo>
                    <a:pt x="0" y="44"/>
                  </a:lnTo>
                  <a:lnTo>
                    <a:pt x="0" y="44"/>
                  </a:lnTo>
                  <a:lnTo>
                    <a:pt x="0" y="36"/>
                  </a:lnTo>
                  <a:lnTo>
                    <a:pt x="0" y="28"/>
                  </a:lnTo>
                  <a:lnTo>
                    <a:pt x="2" y="22"/>
                  </a:lnTo>
                  <a:lnTo>
                    <a:pt x="6" y="16"/>
                  </a:lnTo>
                  <a:lnTo>
                    <a:pt x="12" y="10"/>
                  </a:lnTo>
                  <a:lnTo>
                    <a:pt x="16" y="6"/>
                  </a:lnTo>
                  <a:lnTo>
                    <a:pt x="24" y="2"/>
                  </a:lnTo>
                  <a:lnTo>
                    <a:pt x="30" y="0"/>
                  </a:lnTo>
                  <a:lnTo>
                    <a:pt x="30" y="0"/>
                  </a:lnTo>
                  <a:lnTo>
                    <a:pt x="38" y="0"/>
                  </a:lnTo>
                  <a:lnTo>
                    <a:pt x="46" y="0"/>
                  </a:lnTo>
                  <a:lnTo>
                    <a:pt x="52" y="2"/>
                  </a:lnTo>
                  <a:lnTo>
                    <a:pt x="58" y="6"/>
                  </a:lnTo>
                  <a:lnTo>
                    <a:pt x="64" y="10"/>
                  </a:lnTo>
                  <a:lnTo>
                    <a:pt x="68" y="16"/>
                  </a:lnTo>
                  <a:lnTo>
                    <a:pt x="72" y="24"/>
                  </a:lnTo>
                  <a:lnTo>
                    <a:pt x="74" y="30"/>
                  </a:lnTo>
                  <a:lnTo>
                    <a:pt x="74"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4"/>
            <p:cNvSpPr>
              <a:spLocks/>
            </p:cNvSpPr>
            <p:nvPr/>
          </p:nvSpPr>
          <p:spPr bwMode="auto">
            <a:xfrm>
              <a:off x="3699" y="2621"/>
              <a:ext cx="74" cy="74"/>
            </a:xfrm>
            <a:custGeom>
              <a:avLst/>
              <a:gdLst>
                <a:gd name="T0" fmla="*/ 74 w 74"/>
                <a:gd name="T1" fmla="*/ 30 h 74"/>
                <a:gd name="T2" fmla="*/ 74 w 74"/>
                <a:gd name="T3" fmla="*/ 30 h 74"/>
                <a:gd name="T4" fmla="*/ 74 w 74"/>
                <a:gd name="T5" fmla="*/ 38 h 74"/>
                <a:gd name="T6" fmla="*/ 74 w 74"/>
                <a:gd name="T7" fmla="*/ 46 h 74"/>
                <a:gd name="T8" fmla="*/ 72 w 74"/>
                <a:gd name="T9" fmla="*/ 52 h 74"/>
                <a:gd name="T10" fmla="*/ 68 w 74"/>
                <a:gd name="T11" fmla="*/ 58 h 74"/>
                <a:gd name="T12" fmla="*/ 64 w 74"/>
                <a:gd name="T13" fmla="*/ 64 h 74"/>
                <a:gd name="T14" fmla="*/ 58 w 74"/>
                <a:gd name="T15" fmla="*/ 68 h 74"/>
                <a:gd name="T16" fmla="*/ 52 w 74"/>
                <a:gd name="T17" fmla="*/ 72 h 74"/>
                <a:gd name="T18" fmla="*/ 44 w 74"/>
                <a:gd name="T19" fmla="*/ 74 h 74"/>
                <a:gd name="T20" fmla="*/ 44 w 74"/>
                <a:gd name="T21" fmla="*/ 74 h 74"/>
                <a:gd name="T22" fmla="*/ 36 w 74"/>
                <a:gd name="T23" fmla="*/ 74 h 74"/>
                <a:gd name="T24" fmla="*/ 28 w 74"/>
                <a:gd name="T25" fmla="*/ 74 h 74"/>
                <a:gd name="T26" fmla="*/ 22 w 74"/>
                <a:gd name="T27" fmla="*/ 70 h 74"/>
                <a:gd name="T28" fmla="*/ 16 w 74"/>
                <a:gd name="T29" fmla="*/ 68 h 74"/>
                <a:gd name="T30" fmla="*/ 10 w 74"/>
                <a:gd name="T31" fmla="*/ 62 h 74"/>
                <a:gd name="T32" fmla="*/ 6 w 74"/>
                <a:gd name="T33" fmla="*/ 58 h 74"/>
                <a:gd name="T34" fmla="*/ 2 w 74"/>
                <a:gd name="T35" fmla="*/ 50 h 74"/>
                <a:gd name="T36" fmla="*/ 0 w 74"/>
                <a:gd name="T37" fmla="*/ 44 h 74"/>
                <a:gd name="T38" fmla="*/ 0 w 74"/>
                <a:gd name="T39" fmla="*/ 44 h 74"/>
                <a:gd name="T40" fmla="*/ 0 w 74"/>
                <a:gd name="T41" fmla="*/ 36 h 74"/>
                <a:gd name="T42" fmla="*/ 0 w 74"/>
                <a:gd name="T43" fmla="*/ 28 h 74"/>
                <a:gd name="T44" fmla="*/ 2 w 74"/>
                <a:gd name="T45" fmla="*/ 22 h 74"/>
                <a:gd name="T46" fmla="*/ 6 w 74"/>
                <a:gd name="T47" fmla="*/ 16 h 74"/>
                <a:gd name="T48" fmla="*/ 12 w 74"/>
                <a:gd name="T49" fmla="*/ 10 h 74"/>
                <a:gd name="T50" fmla="*/ 16 w 74"/>
                <a:gd name="T51" fmla="*/ 6 h 74"/>
                <a:gd name="T52" fmla="*/ 24 w 74"/>
                <a:gd name="T53" fmla="*/ 2 h 74"/>
                <a:gd name="T54" fmla="*/ 30 w 74"/>
                <a:gd name="T55" fmla="*/ 0 h 74"/>
                <a:gd name="T56" fmla="*/ 30 w 74"/>
                <a:gd name="T57" fmla="*/ 0 h 74"/>
                <a:gd name="T58" fmla="*/ 38 w 74"/>
                <a:gd name="T59" fmla="*/ 0 h 74"/>
                <a:gd name="T60" fmla="*/ 46 w 74"/>
                <a:gd name="T61" fmla="*/ 0 h 74"/>
                <a:gd name="T62" fmla="*/ 52 w 74"/>
                <a:gd name="T63" fmla="*/ 2 h 74"/>
                <a:gd name="T64" fmla="*/ 58 w 74"/>
                <a:gd name="T65" fmla="*/ 6 h 74"/>
                <a:gd name="T66" fmla="*/ 64 w 74"/>
                <a:gd name="T67" fmla="*/ 10 h 74"/>
                <a:gd name="T68" fmla="*/ 68 w 74"/>
                <a:gd name="T69" fmla="*/ 16 h 74"/>
                <a:gd name="T70" fmla="*/ 72 w 74"/>
                <a:gd name="T71" fmla="*/ 22 h 74"/>
                <a:gd name="T72" fmla="*/ 74 w 74"/>
                <a:gd name="T73" fmla="*/ 30 h 74"/>
                <a:gd name="T74" fmla="*/ 74 w 74"/>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4">
                  <a:moveTo>
                    <a:pt x="74" y="30"/>
                  </a:moveTo>
                  <a:lnTo>
                    <a:pt x="74" y="30"/>
                  </a:lnTo>
                  <a:lnTo>
                    <a:pt x="74" y="38"/>
                  </a:lnTo>
                  <a:lnTo>
                    <a:pt x="74" y="46"/>
                  </a:lnTo>
                  <a:lnTo>
                    <a:pt x="72" y="52"/>
                  </a:lnTo>
                  <a:lnTo>
                    <a:pt x="68" y="58"/>
                  </a:lnTo>
                  <a:lnTo>
                    <a:pt x="64" y="64"/>
                  </a:lnTo>
                  <a:lnTo>
                    <a:pt x="58" y="68"/>
                  </a:lnTo>
                  <a:lnTo>
                    <a:pt x="52" y="72"/>
                  </a:lnTo>
                  <a:lnTo>
                    <a:pt x="44" y="74"/>
                  </a:lnTo>
                  <a:lnTo>
                    <a:pt x="44" y="74"/>
                  </a:lnTo>
                  <a:lnTo>
                    <a:pt x="36" y="74"/>
                  </a:lnTo>
                  <a:lnTo>
                    <a:pt x="28" y="74"/>
                  </a:lnTo>
                  <a:lnTo>
                    <a:pt x="22" y="70"/>
                  </a:lnTo>
                  <a:lnTo>
                    <a:pt x="16" y="68"/>
                  </a:lnTo>
                  <a:lnTo>
                    <a:pt x="10" y="62"/>
                  </a:lnTo>
                  <a:lnTo>
                    <a:pt x="6" y="58"/>
                  </a:lnTo>
                  <a:lnTo>
                    <a:pt x="2" y="50"/>
                  </a:lnTo>
                  <a:lnTo>
                    <a:pt x="0" y="44"/>
                  </a:lnTo>
                  <a:lnTo>
                    <a:pt x="0" y="44"/>
                  </a:lnTo>
                  <a:lnTo>
                    <a:pt x="0" y="36"/>
                  </a:lnTo>
                  <a:lnTo>
                    <a:pt x="0" y="28"/>
                  </a:lnTo>
                  <a:lnTo>
                    <a:pt x="2" y="22"/>
                  </a:lnTo>
                  <a:lnTo>
                    <a:pt x="6" y="16"/>
                  </a:lnTo>
                  <a:lnTo>
                    <a:pt x="12" y="10"/>
                  </a:lnTo>
                  <a:lnTo>
                    <a:pt x="16" y="6"/>
                  </a:lnTo>
                  <a:lnTo>
                    <a:pt x="24" y="2"/>
                  </a:lnTo>
                  <a:lnTo>
                    <a:pt x="30" y="0"/>
                  </a:lnTo>
                  <a:lnTo>
                    <a:pt x="30" y="0"/>
                  </a:lnTo>
                  <a:lnTo>
                    <a:pt x="38" y="0"/>
                  </a:lnTo>
                  <a:lnTo>
                    <a:pt x="46" y="0"/>
                  </a:lnTo>
                  <a:lnTo>
                    <a:pt x="52" y="2"/>
                  </a:lnTo>
                  <a:lnTo>
                    <a:pt x="58" y="6"/>
                  </a:lnTo>
                  <a:lnTo>
                    <a:pt x="64" y="10"/>
                  </a:lnTo>
                  <a:lnTo>
                    <a:pt x="68" y="16"/>
                  </a:lnTo>
                  <a:lnTo>
                    <a:pt x="72" y="22"/>
                  </a:lnTo>
                  <a:lnTo>
                    <a:pt x="74" y="30"/>
                  </a:lnTo>
                  <a:lnTo>
                    <a:pt x="74"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5"/>
            <p:cNvSpPr>
              <a:spLocks/>
            </p:cNvSpPr>
            <p:nvPr/>
          </p:nvSpPr>
          <p:spPr bwMode="auto">
            <a:xfrm>
              <a:off x="3745" y="2455"/>
              <a:ext cx="76" cy="76"/>
            </a:xfrm>
            <a:custGeom>
              <a:avLst/>
              <a:gdLst>
                <a:gd name="T0" fmla="*/ 76 w 76"/>
                <a:gd name="T1" fmla="*/ 32 h 76"/>
                <a:gd name="T2" fmla="*/ 76 w 76"/>
                <a:gd name="T3" fmla="*/ 32 h 76"/>
                <a:gd name="T4" fmla="*/ 76 w 76"/>
                <a:gd name="T5" fmla="*/ 40 h 76"/>
                <a:gd name="T6" fmla="*/ 74 w 76"/>
                <a:gd name="T7" fmla="*/ 46 h 76"/>
                <a:gd name="T8" fmla="*/ 72 w 76"/>
                <a:gd name="T9" fmla="*/ 54 h 76"/>
                <a:gd name="T10" fmla="*/ 68 w 76"/>
                <a:gd name="T11" fmla="*/ 60 h 76"/>
                <a:gd name="T12" fmla="*/ 64 w 76"/>
                <a:gd name="T13" fmla="*/ 66 h 76"/>
                <a:gd name="T14" fmla="*/ 58 w 76"/>
                <a:gd name="T15" fmla="*/ 70 h 76"/>
                <a:gd name="T16" fmla="*/ 52 w 76"/>
                <a:gd name="T17" fmla="*/ 72 h 76"/>
                <a:gd name="T18" fmla="*/ 44 w 76"/>
                <a:gd name="T19" fmla="*/ 74 h 76"/>
                <a:gd name="T20" fmla="*/ 44 w 76"/>
                <a:gd name="T21" fmla="*/ 74 h 76"/>
                <a:gd name="T22" fmla="*/ 38 w 76"/>
                <a:gd name="T23" fmla="*/ 76 h 76"/>
                <a:gd name="T24" fmla="*/ 30 w 76"/>
                <a:gd name="T25" fmla="*/ 74 h 76"/>
                <a:gd name="T26" fmla="*/ 22 w 76"/>
                <a:gd name="T27" fmla="*/ 72 h 76"/>
                <a:gd name="T28" fmla="*/ 16 w 76"/>
                <a:gd name="T29" fmla="*/ 68 h 76"/>
                <a:gd name="T30" fmla="*/ 12 w 76"/>
                <a:gd name="T31" fmla="*/ 64 h 76"/>
                <a:gd name="T32" fmla="*/ 6 w 76"/>
                <a:gd name="T33" fmla="*/ 58 h 76"/>
                <a:gd name="T34" fmla="*/ 4 w 76"/>
                <a:gd name="T35" fmla="*/ 52 h 76"/>
                <a:gd name="T36" fmla="*/ 2 w 76"/>
                <a:gd name="T37" fmla="*/ 44 h 76"/>
                <a:gd name="T38" fmla="*/ 2 w 76"/>
                <a:gd name="T39" fmla="*/ 44 h 76"/>
                <a:gd name="T40" fmla="*/ 0 w 76"/>
                <a:gd name="T41" fmla="*/ 38 h 76"/>
                <a:gd name="T42" fmla="*/ 2 w 76"/>
                <a:gd name="T43" fmla="*/ 30 h 76"/>
                <a:gd name="T44" fmla="*/ 4 w 76"/>
                <a:gd name="T45" fmla="*/ 22 h 76"/>
                <a:gd name="T46" fmla="*/ 8 w 76"/>
                <a:gd name="T47" fmla="*/ 16 h 76"/>
                <a:gd name="T48" fmla="*/ 12 w 76"/>
                <a:gd name="T49" fmla="*/ 12 h 76"/>
                <a:gd name="T50" fmla="*/ 18 w 76"/>
                <a:gd name="T51" fmla="*/ 6 h 76"/>
                <a:gd name="T52" fmla="*/ 24 w 76"/>
                <a:gd name="T53" fmla="*/ 4 h 76"/>
                <a:gd name="T54" fmla="*/ 32 w 76"/>
                <a:gd name="T55" fmla="*/ 2 h 76"/>
                <a:gd name="T56" fmla="*/ 32 w 76"/>
                <a:gd name="T57" fmla="*/ 2 h 76"/>
                <a:gd name="T58" fmla="*/ 40 w 76"/>
                <a:gd name="T59" fmla="*/ 0 h 76"/>
                <a:gd name="T60" fmla="*/ 46 w 76"/>
                <a:gd name="T61" fmla="*/ 2 h 76"/>
                <a:gd name="T62" fmla="*/ 54 w 76"/>
                <a:gd name="T63" fmla="*/ 4 h 76"/>
                <a:gd name="T64" fmla="*/ 60 w 76"/>
                <a:gd name="T65" fmla="*/ 8 h 76"/>
                <a:gd name="T66" fmla="*/ 66 w 76"/>
                <a:gd name="T67" fmla="*/ 12 h 76"/>
                <a:gd name="T68" fmla="*/ 70 w 76"/>
                <a:gd name="T69" fmla="*/ 18 h 76"/>
                <a:gd name="T70" fmla="*/ 74 w 76"/>
                <a:gd name="T71" fmla="*/ 24 h 76"/>
                <a:gd name="T72" fmla="*/ 76 w 76"/>
                <a:gd name="T73" fmla="*/ 32 h 76"/>
                <a:gd name="T74" fmla="*/ 76 w 76"/>
                <a:gd name="T75"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2"/>
                  </a:moveTo>
                  <a:lnTo>
                    <a:pt x="76" y="32"/>
                  </a:lnTo>
                  <a:lnTo>
                    <a:pt x="76" y="40"/>
                  </a:lnTo>
                  <a:lnTo>
                    <a:pt x="74" y="46"/>
                  </a:lnTo>
                  <a:lnTo>
                    <a:pt x="72" y="54"/>
                  </a:lnTo>
                  <a:lnTo>
                    <a:pt x="68" y="60"/>
                  </a:lnTo>
                  <a:lnTo>
                    <a:pt x="64" y="66"/>
                  </a:lnTo>
                  <a:lnTo>
                    <a:pt x="58" y="70"/>
                  </a:lnTo>
                  <a:lnTo>
                    <a:pt x="52" y="72"/>
                  </a:lnTo>
                  <a:lnTo>
                    <a:pt x="44" y="74"/>
                  </a:lnTo>
                  <a:lnTo>
                    <a:pt x="44" y="74"/>
                  </a:lnTo>
                  <a:lnTo>
                    <a:pt x="38" y="76"/>
                  </a:lnTo>
                  <a:lnTo>
                    <a:pt x="30" y="74"/>
                  </a:lnTo>
                  <a:lnTo>
                    <a:pt x="22" y="72"/>
                  </a:lnTo>
                  <a:lnTo>
                    <a:pt x="16" y="68"/>
                  </a:lnTo>
                  <a:lnTo>
                    <a:pt x="12" y="64"/>
                  </a:lnTo>
                  <a:lnTo>
                    <a:pt x="6" y="58"/>
                  </a:lnTo>
                  <a:lnTo>
                    <a:pt x="4" y="52"/>
                  </a:lnTo>
                  <a:lnTo>
                    <a:pt x="2" y="44"/>
                  </a:lnTo>
                  <a:lnTo>
                    <a:pt x="2" y="44"/>
                  </a:lnTo>
                  <a:lnTo>
                    <a:pt x="0" y="38"/>
                  </a:lnTo>
                  <a:lnTo>
                    <a:pt x="2" y="30"/>
                  </a:lnTo>
                  <a:lnTo>
                    <a:pt x="4" y="22"/>
                  </a:lnTo>
                  <a:lnTo>
                    <a:pt x="8" y="16"/>
                  </a:lnTo>
                  <a:lnTo>
                    <a:pt x="12" y="12"/>
                  </a:lnTo>
                  <a:lnTo>
                    <a:pt x="18" y="6"/>
                  </a:lnTo>
                  <a:lnTo>
                    <a:pt x="24" y="4"/>
                  </a:lnTo>
                  <a:lnTo>
                    <a:pt x="32" y="2"/>
                  </a:lnTo>
                  <a:lnTo>
                    <a:pt x="32" y="2"/>
                  </a:lnTo>
                  <a:lnTo>
                    <a:pt x="40" y="0"/>
                  </a:lnTo>
                  <a:lnTo>
                    <a:pt x="46" y="2"/>
                  </a:lnTo>
                  <a:lnTo>
                    <a:pt x="54" y="4"/>
                  </a:lnTo>
                  <a:lnTo>
                    <a:pt x="60" y="8"/>
                  </a:lnTo>
                  <a:lnTo>
                    <a:pt x="66" y="12"/>
                  </a:lnTo>
                  <a:lnTo>
                    <a:pt x="70" y="18"/>
                  </a:lnTo>
                  <a:lnTo>
                    <a:pt x="74" y="24"/>
                  </a:lnTo>
                  <a:lnTo>
                    <a:pt x="76" y="32"/>
                  </a:lnTo>
                  <a:lnTo>
                    <a:pt x="76" y="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6"/>
            <p:cNvSpPr>
              <a:spLocks/>
            </p:cNvSpPr>
            <p:nvPr/>
          </p:nvSpPr>
          <p:spPr bwMode="auto">
            <a:xfrm>
              <a:off x="3841" y="2531"/>
              <a:ext cx="76" cy="74"/>
            </a:xfrm>
            <a:custGeom>
              <a:avLst/>
              <a:gdLst>
                <a:gd name="T0" fmla="*/ 76 w 76"/>
                <a:gd name="T1" fmla="*/ 30 h 74"/>
                <a:gd name="T2" fmla="*/ 76 w 76"/>
                <a:gd name="T3" fmla="*/ 30 h 74"/>
                <a:gd name="T4" fmla="*/ 76 w 76"/>
                <a:gd name="T5" fmla="*/ 38 h 74"/>
                <a:gd name="T6" fmla="*/ 74 w 76"/>
                <a:gd name="T7" fmla="*/ 46 h 74"/>
                <a:gd name="T8" fmla="*/ 72 w 76"/>
                <a:gd name="T9" fmla="*/ 52 h 74"/>
                <a:gd name="T10" fmla="*/ 68 w 76"/>
                <a:gd name="T11" fmla="*/ 58 h 74"/>
                <a:gd name="T12" fmla="*/ 64 w 76"/>
                <a:gd name="T13" fmla="*/ 64 h 74"/>
                <a:gd name="T14" fmla="*/ 58 w 76"/>
                <a:gd name="T15" fmla="*/ 68 h 74"/>
                <a:gd name="T16" fmla="*/ 52 w 76"/>
                <a:gd name="T17" fmla="*/ 72 h 74"/>
                <a:gd name="T18" fmla="*/ 44 w 76"/>
                <a:gd name="T19" fmla="*/ 74 h 74"/>
                <a:gd name="T20" fmla="*/ 44 w 76"/>
                <a:gd name="T21" fmla="*/ 74 h 74"/>
                <a:gd name="T22" fmla="*/ 38 w 76"/>
                <a:gd name="T23" fmla="*/ 74 h 74"/>
                <a:gd name="T24" fmla="*/ 30 w 76"/>
                <a:gd name="T25" fmla="*/ 74 h 74"/>
                <a:gd name="T26" fmla="*/ 22 w 76"/>
                <a:gd name="T27" fmla="*/ 72 h 74"/>
                <a:gd name="T28" fmla="*/ 16 w 76"/>
                <a:gd name="T29" fmla="*/ 68 h 74"/>
                <a:gd name="T30" fmla="*/ 12 w 76"/>
                <a:gd name="T31" fmla="*/ 64 h 74"/>
                <a:gd name="T32" fmla="*/ 6 w 76"/>
                <a:gd name="T33" fmla="*/ 58 h 74"/>
                <a:gd name="T34" fmla="*/ 4 w 76"/>
                <a:gd name="T35" fmla="*/ 52 h 74"/>
                <a:gd name="T36" fmla="*/ 2 w 76"/>
                <a:gd name="T37" fmla="*/ 44 h 74"/>
                <a:gd name="T38" fmla="*/ 2 w 76"/>
                <a:gd name="T39" fmla="*/ 44 h 74"/>
                <a:gd name="T40" fmla="*/ 0 w 76"/>
                <a:gd name="T41" fmla="*/ 36 h 74"/>
                <a:gd name="T42" fmla="*/ 2 w 76"/>
                <a:gd name="T43" fmla="*/ 30 h 74"/>
                <a:gd name="T44" fmla="*/ 4 w 76"/>
                <a:gd name="T45" fmla="*/ 22 h 74"/>
                <a:gd name="T46" fmla="*/ 8 w 76"/>
                <a:gd name="T47" fmla="*/ 16 h 74"/>
                <a:gd name="T48" fmla="*/ 12 w 76"/>
                <a:gd name="T49" fmla="*/ 10 h 74"/>
                <a:gd name="T50" fmla="*/ 18 w 76"/>
                <a:gd name="T51" fmla="*/ 6 h 74"/>
                <a:gd name="T52" fmla="*/ 24 w 76"/>
                <a:gd name="T53" fmla="*/ 2 h 74"/>
                <a:gd name="T54" fmla="*/ 32 w 76"/>
                <a:gd name="T55" fmla="*/ 0 h 74"/>
                <a:gd name="T56" fmla="*/ 32 w 76"/>
                <a:gd name="T57" fmla="*/ 0 h 74"/>
                <a:gd name="T58" fmla="*/ 40 w 76"/>
                <a:gd name="T59" fmla="*/ 0 h 74"/>
                <a:gd name="T60" fmla="*/ 46 w 76"/>
                <a:gd name="T61" fmla="*/ 0 h 74"/>
                <a:gd name="T62" fmla="*/ 54 w 76"/>
                <a:gd name="T63" fmla="*/ 4 h 74"/>
                <a:gd name="T64" fmla="*/ 60 w 76"/>
                <a:gd name="T65" fmla="*/ 6 h 74"/>
                <a:gd name="T66" fmla="*/ 66 w 76"/>
                <a:gd name="T67" fmla="*/ 12 h 74"/>
                <a:gd name="T68" fmla="*/ 70 w 76"/>
                <a:gd name="T69" fmla="*/ 18 h 74"/>
                <a:gd name="T70" fmla="*/ 72 w 76"/>
                <a:gd name="T71" fmla="*/ 24 h 74"/>
                <a:gd name="T72" fmla="*/ 76 w 76"/>
                <a:gd name="T73" fmla="*/ 30 h 74"/>
                <a:gd name="T74" fmla="*/ 76 w 76"/>
                <a:gd name="T75"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0"/>
                  </a:moveTo>
                  <a:lnTo>
                    <a:pt x="76" y="30"/>
                  </a:lnTo>
                  <a:lnTo>
                    <a:pt x="76" y="38"/>
                  </a:lnTo>
                  <a:lnTo>
                    <a:pt x="74" y="46"/>
                  </a:lnTo>
                  <a:lnTo>
                    <a:pt x="72" y="52"/>
                  </a:lnTo>
                  <a:lnTo>
                    <a:pt x="68" y="58"/>
                  </a:lnTo>
                  <a:lnTo>
                    <a:pt x="64" y="64"/>
                  </a:lnTo>
                  <a:lnTo>
                    <a:pt x="58" y="68"/>
                  </a:lnTo>
                  <a:lnTo>
                    <a:pt x="52" y="72"/>
                  </a:lnTo>
                  <a:lnTo>
                    <a:pt x="44" y="74"/>
                  </a:lnTo>
                  <a:lnTo>
                    <a:pt x="44" y="74"/>
                  </a:lnTo>
                  <a:lnTo>
                    <a:pt x="38" y="74"/>
                  </a:lnTo>
                  <a:lnTo>
                    <a:pt x="30" y="74"/>
                  </a:lnTo>
                  <a:lnTo>
                    <a:pt x="22" y="72"/>
                  </a:lnTo>
                  <a:lnTo>
                    <a:pt x="16" y="68"/>
                  </a:lnTo>
                  <a:lnTo>
                    <a:pt x="12" y="64"/>
                  </a:lnTo>
                  <a:lnTo>
                    <a:pt x="6" y="58"/>
                  </a:lnTo>
                  <a:lnTo>
                    <a:pt x="4" y="52"/>
                  </a:lnTo>
                  <a:lnTo>
                    <a:pt x="2" y="44"/>
                  </a:lnTo>
                  <a:lnTo>
                    <a:pt x="2" y="44"/>
                  </a:lnTo>
                  <a:lnTo>
                    <a:pt x="0" y="36"/>
                  </a:lnTo>
                  <a:lnTo>
                    <a:pt x="2" y="30"/>
                  </a:lnTo>
                  <a:lnTo>
                    <a:pt x="4" y="22"/>
                  </a:lnTo>
                  <a:lnTo>
                    <a:pt x="8" y="16"/>
                  </a:lnTo>
                  <a:lnTo>
                    <a:pt x="12" y="10"/>
                  </a:lnTo>
                  <a:lnTo>
                    <a:pt x="18" y="6"/>
                  </a:lnTo>
                  <a:lnTo>
                    <a:pt x="24" y="2"/>
                  </a:lnTo>
                  <a:lnTo>
                    <a:pt x="32" y="0"/>
                  </a:lnTo>
                  <a:lnTo>
                    <a:pt x="32" y="0"/>
                  </a:lnTo>
                  <a:lnTo>
                    <a:pt x="40" y="0"/>
                  </a:lnTo>
                  <a:lnTo>
                    <a:pt x="46" y="0"/>
                  </a:lnTo>
                  <a:lnTo>
                    <a:pt x="54" y="4"/>
                  </a:lnTo>
                  <a:lnTo>
                    <a:pt x="60" y="6"/>
                  </a:lnTo>
                  <a:lnTo>
                    <a:pt x="66" y="12"/>
                  </a:lnTo>
                  <a:lnTo>
                    <a:pt x="70" y="18"/>
                  </a:lnTo>
                  <a:lnTo>
                    <a:pt x="72" y="24"/>
                  </a:lnTo>
                  <a:lnTo>
                    <a:pt x="76" y="30"/>
                  </a:lnTo>
                  <a:lnTo>
                    <a:pt x="76" y="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7"/>
            <p:cNvSpPr>
              <a:spLocks/>
            </p:cNvSpPr>
            <p:nvPr/>
          </p:nvSpPr>
          <p:spPr bwMode="auto">
            <a:xfrm>
              <a:off x="3621" y="2493"/>
              <a:ext cx="258" cy="164"/>
            </a:xfrm>
            <a:custGeom>
              <a:avLst/>
              <a:gdLst>
                <a:gd name="T0" fmla="*/ 0 w 258"/>
                <a:gd name="T1" fmla="*/ 106 h 164"/>
                <a:gd name="T2" fmla="*/ 116 w 258"/>
                <a:gd name="T3" fmla="*/ 164 h 164"/>
                <a:gd name="T4" fmla="*/ 162 w 258"/>
                <a:gd name="T5" fmla="*/ 0 h 164"/>
                <a:gd name="T6" fmla="*/ 258 w 258"/>
                <a:gd name="T7" fmla="*/ 76 h 164"/>
              </a:gdLst>
              <a:ahLst/>
              <a:cxnLst>
                <a:cxn ang="0">
                  <a:pos x="T0" y="T1"/>
                </a:cxn>
                <a:cxn ang="0">
                  <a:pos x="T2" y="T3"/>
                </a:cxn>
                <a:cxn ang="0">
                  <a:pos x="T4" y="T5"/>
                </a:cxn>
                <a:cxn ang="0">
                  <a:pos x="T6" y="T7"/>
                </a:cxn>
              </a:cxnLst>
              <a:rect l="0" t="0" r="r" b="b"/>
              <a:pathLst>
                <a:path w="258" h="164">
                  <a:moveTo>
                    <a:pt x="0" y="106"/>
                  </a:moveTo>
                  <a:lnTo>
                    <a:pt x="116" y="164"/>
                  </a:lnTo>
                  <a:lnTo>
                    <a:pt x="162" y="0"/>
                  </a:lnTo>
                  <a:lnTo>
                    <a:pt x="258" y="76"/>
                  </a:lnTo>
                </a:path>
              </a:pathLst>
            </a:custGeom>
            <a:noFill/>
            <a:ln w="12700">
              <a:solidFill>
                <a:srgbClr val="11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78"/>
            <p:cNvSpPr>
              <a:spLocks noChangeShapeType="1"/>
            </p:cNvSpPr>
            <p:nvPr/>
          </p:nvSpPr>
          <p:spPr bwMode="auto">
            <a:xfrm>
              <a:off x="3749" y="2153"/>
              <a:ext cx="0" cy="2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79"/>
            <p:cNvSpPr>
              <a:spLocks/>
            </p:cNvSpPr>
            <p:nvPr/>
          </p:nvSpPr>
          <p:spPr bwMode="auto">
            <a:xfrm>
              <a:off x="3709" y="2343"/>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80"/>
            <p:cNvSpPr>
              <a:spLocks noChangeShapeType="1"/>
            </p:cNvSpPr>
            <p:nvPr/>
          </p:nvSpPr>
          <p:spPr bwMode="auto">
            <a:xfrm>
              <a:off x="3749" y="2657"/>
              <a:ext cx="0" cy="2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1"/>
            <p:cNvSpPr>
              <a:spLocks/>
            </p:cNvSpPr>
            <p:nvPr/>
          </p:nvSpPr>
          <p:spPr bwMode="auto">
            <a:xfrm>
              <a:off x="3709" y="2847"/>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2"/>
            <p:cNvSpPr>
              <a:spLocks/>
            </p:cNvSpPr>
            <p:nvPr/>
          </p:nvSpPr>
          <p:spPr bwMode="auto">
            <a:xfrm>
              <a:off x="3737" y="3291"/>
              <a:ext cx="2712" cy="600"/>
            </a:xfrm>
            <a:custGeom>
              <a:avLst/>
              <a:gdLst>
                <a:gd name="T0" fmla="*/ 2712 w 2712"/>
                <a:gd name="T1" fmla="*/ 0 h 600"/>
                <a:gd name="T2" fmla="*/ 2712 w 2712"/>
                <a:gd name="T3" fmla="*/ 600 h 600"/>
                <a:gd name="T4" fmla="*/ 0 w 2712"/>
                <a:gd name="T5" fmla="*/ 600 h 600"/>
                <a:gd name="T6" fmla="*/ 0 w 2712"/>
                <a:gd name="T7" fmla="*/ 214 h 600"/>
              </a:gdLst>
              <a:ahLst/>
              <a:cxnLst>
                <a:cxn ang="0">
                  <a:pos x="T0" y="T1"/>
                </a:cxn>
                <a:cxn ang="0">
                  <a:pos x="T2" y="T3"/>
                </a:cxn>
                <a:cxn ang="0">
                  <a:pos x="T4" y="T5"/>
                </a:cxn>
                <a:cxn ang="0">
                  <a:pos x="T6" y="T7"/>
                </a:cxn>
              </a:cxnLst>
              <a:rect l="0" t="0" r="r" b="b"/>
              <a:pathLst>
                <a:path w="2712" h="600">
                  <a:moveTo>
                    <a:pt x="2712" y="0"/>
                  </a:moveTo>
                  <a:lnTo>
                    <a:pt x="2712" y="600"/>
                  </a:lnTo>
                  <a:lnTo>
                    <a:pt x="0" y="600"/>
                  </a:lnTo>
                  <a:lnTo>
                    <a:pt x="0" y="214"/>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3"/>
            <p:cNvSpPr>
              <a:spLocks/>
            </p:cNvSpPr>
            <p:nvPr/>
          </p:nvSpPr>
          <p:spPr bwMode="auto">
            <a:xfrm>
              <a:off x="3697" y="3447"/>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84"/>
            <p:cNvSpPr>
              <a:spLocks noChangeArrowheads="1"/>
            </p:cNvSpPr>
            <p:nvPr/>
          </p:nvSpPr>
          <p:spPr bwMode="auto">
            <a:xfrm>
              <a:off x="4775" y="3739"/>
              <a:ext cx="636" cy="304"/>
            </a:xfrm>
            <a:prstGeom prst="rect">
              <a:avLst/>
            </a:prstGeom>
            <a:solidFill>
              <a:srgbClr val="FFFFFF"/>
            </a:solidFill>
            <a:ln w="12700">
              <a:solidFill>
                <a:srgbClr val="147CC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8" name="TextBox 97"/>
          <p:cNvSpPr txBox="1"/>
          <p:nvPr/>
        </p:nvSpPr>
        <p:spPr>
          <a:xfrm>
            <a:off x="7759664" y="5992297"/>
            <a:ext cx="700641" cy="369332"/>
          </a:xfrm>
          <a:prstGeom prst="rect">
            <a:avLst/>
          </a:prstGeom>
          <a:noFill/>
        </p:spPr>
        <p:txBody>
          <a:bodyPr wrap="none" rtlCol="0">
            <a:spAutoFit/>
          </a:bodyPr>
          <a:lstStyle/>
          <a:p>
            <a:r>
              <a:rPr lang="en-US" dirty="0"/>
              <a:t>Equal</a:t>
            </a:r>
          </a:p>
        </p:txBody>
      </p:sp>
    </p:spTree>
    <p:extLst>
      <p:ext uri="{BB962C8B-B14F-4D97-AF65-F5344CB8AC3E}">
        <p14:creationId xmlns:p14="http://schemas.microsoft.com/office/powerpoint/2010/main" val="181699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17032" y="194578"/>
            <a:ext cx="7726362" cy="1050925"/>
          </a:xfrm>
        </p:spPr>
        <p:txBody>
          <a:bodyPr/>
          <a:lstStyle/>
          <a:p>
            <a:r>
              <a:rPr lang="en-US" dirty="0"/>
              <a:t>Confidentiality with hashing</a:t>
            </a:r>
          </a:p>
        </p:txBody>
      </p:sp>
      <p:sp>
        <p:nvSpPr>
          <p:cNvPr id="2" name="Content Placeholder 1"/>
          <p:cNvSpPr>
            <a:spLocks noGrp="1"/>
          </p:cNvSpPr>
          <p:nvPr>
            <p:ph sz="half" idx="4294967295"/>
          </p:nvPr>
        </p:nvSpPr>
        <p:spPr>
          <a:xfrm>
            <a:off x="0" y="1371600"/>
            <a:ext cx="3598863" cy="5245100"/>
          </a:xfrm>
        </p:spPr>
        <p:txBody>
          <a:bodyPr>
            <a:normAutofit/>
          </a:bodyPr>
          <a:lstStyle/>
          <a:p>
            <a:pPr lvl="1"/>
            <a:r>
              <a:rPr lang="en-US" dirty="0"/>
              <a:t>It is possible to store a secret in the digest.</a:t>
            </a:r>
          </a:p>
          <a:p>
            <a:pPr lvl="1"/>
            <a:r>
              <a:rPr lang="en-US" dirty="0"/>
              <a:t>The hashed plaintext represents the secret information.</a:t>
            </a:r>
          </a:p>
          <a:p>
            <a:pPr lvl="1"/>
            <a:r>
              <a:rPr lang="en-US" dirty="0"/>
              <a:t>Low overhead; produced hash is secure.</a:t>
            </a:r>
          </a:p>
          <a:p>
            <a:pPr lvl="1"/>
            <a:r>
              <a:rPr lang="en-US" dirty="0"/>
              <a:t>Hash algorithms generate data with different sizes; no impact on algorithm security.</a:t>
            </a:r>
          </a:p>
          <a:p>
            <a:endParaRPr lang="en-US" dirty="0"/>
          </a:p>
        </p:txBody>
      </p:sp>
      <p:grpSp>
        <p:nvGrpSpPr>
          <p:cNvPr id="6" name="Group 4"/>
          <p:cNvGrpSpPr>
            <a:grpSpLocks noChangeAspect="1"/>
          </p:cNvGrpSpPr>
          <p:nvPr/>
        </p:nvGrpSpPr>
        <p:grpSpPr bwMode="auto">
          <a:xfrm>
            <a:off x="4729163" y="2460625"/>
            <a:ext cx="6600825" cy="3086100"/>
            <a:chOff x="2979" y="1550"/>
            <a:chExt cx="4158" cy="1944"/>
          </a:xfrm>
        </p:grpSpPr>
        <p:grpSp>
          <p:nvGrpSpPr>
            <p:cNvPr id="8" name="Group 205"/>
            <p:cNvGrpSpPr>
              <a:grpSpLocks/>
            </p:cNvGrpSpPr>
            <p:nvPr/>
          </p:nvGrpSpPr>
          <p:grpSpPr bwMode="auto">
            <a:xfrm>
              <a:off x="2979" y="1850"/>
              <a:ext cx="4158" cy="1644"/>
              <a:chOff x="2979" y="1850"/>
              <a:chExt cx="4158" cy="1644"/>
            </a:xfrm>
          </p:grpSpPr>
          <p:sp>
            <p:nvSpPr>
              <p:cNvPr id="154" name="Freeform 5"/>
              <p:cNvSpPr>
                <a:spLocks/>
              </p:cNvSpPr>
              <p:nvPr/>
            </p:nvSpPr>
            <p:spPr bwMode="auto">
              <a:xfrm>
                <a:off x="4413" y="1850"/>
                <a:ext cx="1320" cy="968"/>
              </a:xfrm>
              <a:custGeom>
                <a:avLst/>
                <a:gdLst>
                  <a:gd name="T0" fmla="*/ 920 w 1320"/>
                  <a:gd name="T1" fmla="*/ 910 h 968"/>
                  <a:gd name="T2" fmla="*/ 916 w 1320"/>
                  <a:gd name="T3" fmla="*/ 922 h 968"/>
                  <a:gd name="T4" fmla="*/ 900 w 1320"/>
                  <a:gd name="T5" fmla="*/ 932 h 968"/>
                  <a:gd name="T6" fmla="*/ 844 w 1320"/>
                  <a:gd name="T7" fmla="*/ 952 h 968"/>
                  <a:gd name="T8" fmla="*/ 762 w 1320"/>
                  <a:gd name="T9" fmla="*/ 964 h 968"/>
                  <a:gd name="T10" fmla="*/ 660 w 1320"/>
                  <a:gd name="T11" fmla="*/ 968 h 968"/>
                  <a:gd name="T12" fmla="*/ 608 w 1320"/>
                  <a:gd name="T13" fmla="*/ 968 h 968"/>
                  <a:gd name="T14" fmla="*/ 514 w 1320"/>
                  <a:gd name="T15" fmla="*/ 958 h 968"/>
                  <a:gd name="T16" fmla="*/ 444 w 1320"/>
                  <a:gd name="T17" fmla="*/ 942 h 968"/>
                  <a:gd name="T18" fmla="*/ 410 w 1320"/>
                  <a:gd name="T19" fmla="*/ 926 h 968"/>
                  <a:gd name="T20" fmla="*/ 400 w 1320"/>
                  <a:gd name="T21" fmla="*/ 916 h 968"/>
                  <a:gd name="T22" fmla="*/ 398 w 1320"/>
                  <a:gd name="T23" fmla="*/ 910 h 968"/>
                  <a:gd name="T24" fmla="*/ 204 w 1320"/>
                  <a:gd name="T25" fmla="*/ 560 h 968"/>
                  <a:gd name="T26" fmla="*/ 66 w 1320"/>
                  <a:gd name="T27" fmla="*/ 302 h 968"/>
                  <a:gd name="T28" fmla="*/ 20 w 1320"/>
                  <a:gd name="T29" fmla="*/ 206 h 968"/>
                  <a:gd name="T30" fmla="*/ 0 w 1320"/>
                  <a:gd name="T31" fmla="*/ 150 h 968"/>
                  <a:gd name="T32" fmla="*/ 0 w 1320"/>
                  <a:gd name="T33" fmla="*/ 144 h 968"/>
                  <a:gd name="T34" fmla="*/ 4 w 1320"/>
                  <a:gd name="T35" fmla="*/ 128 h 968"/>
                  <a:gd name="T36" fmla="*/ 26 w 1320"/>
                  <a:gd name="T37" fmla="*/ 108 h 968"/>
                  <a:gd name="T38" fmla="*/ 74 w 1320"/>
                  <a:gd name="T39" fmla="*/ 80 h 968"/>
                  <a:gd name="T40" fmla="*/ 146 w 1320"/>
                  <a:gd name="T41" fmla="*/ 56 h 968"/>
                  <a:gd name="T42" fmla="*/ 236 w 1320"/>
                  <a:gd name="T43" fmla="*/ 36 h 968"/>
                  <a:gd name="T44" fmla="*/ 344 w 1320"/>
                  <a:gd name="T45" fmla="*/ 18 h 968"/>
                  <a:gd name="T46" fmla="*/ 462 w 1320"/>
                  <a:gd name="T47" fmla="*/ 6 h 968"/>
                  <a:gd name="T48" fmla="*/ 592 w 1320"/>
                  <a:gd name="T49" fmla="*/ 0 h 968"/>
                  <a:gd name="T50" fmla="*/ 660 w 1320"/>
                  <a:gd name="T51" fmla="*/ 0 h 968"/>
                  <a:gd name="T52" fmla="*/ 792 w 1320"/>
                  <a:gd name="T53" fmla="*/ 2 h 968"/>
                  <a:gd name="T54" fmla="*/ 916 w 1320"/>
                  <a:gd name="T55" fmla="*/ 12 h 968"/>
                  <a:gd name="T56" fmla="*/ 1028 w 1320"/>
                  <a:gd name="T57" fmla="*/ 26 h 968"/>
                  <a:gd name="T58" fmla="*/ 1126 w 1320"/>
                  <a:gd name="T59" fmla="*/ 44 h 968"/>
                  <a:gd name="T60" fmla="*/ 1206 w 1320"/>
                  <a:gd name="T61" fmla="*/ 68 h 968"/>
                  <a:gd name="T62" fmla="*/ 1266 w 1320"/>
                  <a:gd name="T63" fmla="*/ 94 h 968"/>
                  <a:gd name="T64" fmla="*/ 1306 w 1320"/>
                  <a:gd name="T65" fmla="*/ 122 h 968"/>
                  <a:gd name="T66" fmla="*/ 1316 w 1320"/>
                  <a:gd name="T67" fmla="*/ 136 h 968"/>
                  <a:gd name="T68" fmla="*/ 1320 w 1320"/>
                  <a:gd name="T69" fmla="*/ 150 h 968"/>
                  <a:gd name="T70" fmla="*/ 1320 w 1320"/>
                  <a:gd name="T71" fmla="*/ 160 h 968"/>
                  <a:gd name="T72" fmla="*/ 1304 w 1320"/>
                  <a:gd name="T73" fmla="*/ 206 h 968"/>
                  <a:gd name="T74" fmla="*/ 1260 w 1320"/>
                  <a:gd name="T75" fmla="*/ 302 h 968"/>
                  <a:gd name="T76" fmla="*/ 1122 w 1320"/>
                  <a:gd name="T77" fmla="*/ 560 h 968"/>
                  <a:gd name="T78" fmla="*/ 984 w 1320"/>
                  <a:gd name="T79" fmla="*/ 802 h 968"/>
                  <a:gd name="T80" fmla="*/ 920 w 1320"/>
                  <a:gd name="T81" fmla="*/ 91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0" h="968">
                    <a:moveTo>
                      <a:pt x="920" y="910"/>
                    </a:moveTo>
                    <a:lnTo>
                      <a:pt x="920" y="910"/>
                    </a:lnTo>
                    <a:lnTo>
                      <a:pt x="920" y="916"/>
                    </a:lnTo>
                    <a:lnTo>
                      <a:pt x="916" y="922"/>
                    </a:lnTo>
                    <a:lnTo>
                      <a:pt x="910" y="926"/>
                    </a:lnTo>
                    <a:lnTo>
                      <a:pt x="900" y="932"/>
                    </a:lnTo>
                    <a:lnTo>
                      <a:pt x="876" y="942"/>
                    </a:lnTo>
                    <a:lnTo>
                      <a:pt x="844" y="952"/>
                    </a:lnTo>
                    <a:lnTo>
                      <a:pt x="806" y="958"/>
                    </a:lnTo>
                    <a:lnTo>
                      <a:pt x="762" y="964"/>
                    </a:lnTo>
                    <a:lnTo>
                      <a:pt x="712" y="968"/>
                    </a:lnTo>
                    <a:lnTo>
                      <a:pt x="660" y="968"/>
                    </a:lnTo>
                    <a:lnTo>
                      <a:pt x="660" y="968"/>
                    </a:lnTo>
                    <a:lnTo>
                      <a:pt x="608" y="968"/>
                    </a:lnTo>
                    <a:lnTo>
                      <a:pt x="558" y="964"/>
                    </a:lnTo>
                    <a:lnTo>
                      <a:pt x="514" y="958"/>
                    </a:lnTo>
                    <a:lnTo>
                      <a:pt x="476" y="952"/>
                    </a:lnTo>
                    <a:lnTo>
                      <a:pt x="444" y="942"/>
                    </a:lnTo>
                    <a:lnTo>
                      <a:pt x="420" y="932"/>
                    </a:lnTo>
                    <a:lnTo>
                      <a:pt x="410" y="926"/>
                    </a:lnTo>
                    <a:lnTo>
                      <a:pt x="404" y="922"/>
                    </a:lnTo>
                    <a:lnTo>
                      <a:pt x="400" y="916"/>
                    </a:lnTo>
                    <a:lnTo>
                      <a:pt x="398" y="910"/>
                    </a:lnTo>
                    <a:lnTo>
                      <a:pt x="398" y="910"/>
                    </a:lnTo>
                    <a:lnTo>
                      <a:pt x="338" y="802"/>
                    </a:lnTo>
                    <a:lnTo>
                      <a:pt x="204" y="560"/>
                    </a:lnTo>
                    <a:lnTo>
                      <a:pt x="130" y="426"/>
                    </a:lnTo>
                    <a:lnTo>
                      <a:pt x="66" y="302"/>
                    </a:lnTo>
                    <a:lnTo>
                      <a:pt x="40" y="250"/>
                    </a:lnTo>
                    <a:lnTo>
                      <a:pt x="20" y="206"/>
                    </a:lnTo>
                    <a:lnTo>
                      <a:pt x="6" y="172"/>
                    </a:lnTo>
                    <a:lnTo>
                      <a:pt x="0" y="150"/>
                    </a:lnTo>
                    <a:lnTo>
                      <a:pt x="0" y="150"/>
                    </a:lnTo>
                    <a:lnTo>
                      <a:pt x="0" y="144"/>
                    </a:lnTo>
                    <a:lnTo>
                      <a:pt x="2" y="136"/>
                    </a:lnTo>
                    <a:lnTo>
                      <a:pt x="4" y="128"/>
                    </a:lnTo>
                    <a:lnTo>
                      <a:pt x="10" y="122"/>
                    </a:lnTo>
                    <a:lnTo>
                      <a:pt x="26" y="108"/>
                    </a:lnTo>
                    <a:lnTo>
                      <a:pt x="48" y="94"/>
                    </a:lnTo>
                    <a:lnTo>
                      <a:pt x="74" y="80"/>
                    </a:lnTo>
                    <a:lnTo>
                      <a:pt x="108" y="68"/>
                    </a:lnTo>
                    <a:lnTo>
                      <a:pt x="146" y="56"/>
                    </a:lnTo>
                    <a:lnTo>
                      <a:pt x="190" y="46"/>
                    </a:lnTo>
                    <a:lnTo>
                      <a:pt x="236" y="36"/>
                    </a:lnTo>
                    <a:lnTo>
                      <a:pt x="288" y="26"/>
                    </a:lnTo>
                    <a:lnTo>
                      <a:pt x="344" y="18"/>
                    </a:lnTo>
                    <a:lnTo>
                      <a:pt x="402" y="12"/>
                    </a:lnTo>
                    <a:lnTo>
                      <a:pt x="462" y="6"/>
                    </a:lnTo>
                    <a:lnTo>
                      <a:pt x="526" y="2"/>
                    </a:lnTo>
                    <a:lnTo>
                      <a:pt x="592" y="0"/>
                    </a:lnTo>
                    <a:lnTo>
                      <a:pt x="660" y="0"/>
                    </a:lnTo>
                    <a:lnTo>
                      <a:pt x="660" y="0"/>
                    </a:lnTo>
                    <a:lnTo>
                      <a:pt x="728" y="0"/>
                    </a:lnTo>
                    <a:lnTo>
                      <a:pt x="792" y="2"/>
                    </a:lnTo>
                    <a:lnTo>
                      <a:pt x="856" y="6"/>
                    </a:lnTo>
                    <a:lnTo>
                      <a:pt x="916" y="12"/>
                    </a:lnTo>
                    <a:lnTo>
                      <a:pt x="974" y="18"/>
                    </a:lnTo>
                    <a:lnTo>
                      <a:pt x="1028" y="26"/>
                    </a:lnTo>
                    <a:lnTo>
                      <a:pt x="1078" y="34"/>
                    </a:lnTo>
                    <a:lnTo>
                      <a:pt x="1126" y="44"/>
                    </a:lnTo>
                    <a:lnTo>
                      <a:pt x="1168" y="56"/>
                    </a:lnTo>
                    <a:lnTo>
                      <a:pt x="1206" y="68"/>
                    </a:lnTo>
                    <a:lnTo>
                      <a:pt x="1238" y="80"/>
                    </a:lnTo>
                    <a:lnTo>
                      <a:pt x="1266" y="94"/>
                    </a:lnTo>
                    <a:lnTo>
                      <a:pt x="1290" y="108"/>
                    </a:lnTo>
                    <a:lnTo>
                      <a:pt x="1306" y="122"/>
                    </a:lnTo>
                    <a:lnTo>
                      <a:pt x="1312" y="128"/>
                    </a:lnTo>
                    <a:lnTo>
                      <a:pt x="1316" y="136"/>
                    </a:lnTo>
                    <a:lnTo>
                      <a:pt x="1320" y="144"/>
                    </a:lnTo>
                    <a:lnTo>
                      <a:pt x="1320" y="150"/>
                    </a:lnTo>
                    <a:lnTo>
                      <a:pt x="1320" y="150"/>
                    </a:lnTo>
                    <a:lnTo>
                      <a:pt x="1320" y="160"/>
                    </a:lnTo>
                    <a:lnTo>
                      <a:pt x="1316" y="172"/>
                    </a:lnTo>
                    <a:lnTo>
                      <a:pt x="1304" y="206"/>
                    </a:lnTo>
                    <a:lnTo>
                      <a:pt x="1286" y="250"/>
                    </a:lnTo>
                    <a:lnTo>
                      <a:pt x="1260" y="302"/>
                    </a:lnTo>
                    <a:lnTo>
                      <a:pt x="1196" y="426"/>
                    </a:lnTo>
                    <a:lnTo>
                      <a:pt x="1122" y="560"/>
                    </a:lnTo>
                    <a:lnTo>
                      <a:pt x="1048" y="690"/>
                    </a:lnTo>
                    <a:lnTo>
                      <a:pt x="984" y="802"/>
                    </a:lnTo>
                    <a:lnTo>
                      <a:pt x="920" y="910"/>
                    </a:lnTo>
                    <a:lnTo>
                      <a:pt x="920" y="91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
              <p:cNvSpPr>
                <a:spLocks/>
              </p:cNvSpPr>
              <p:nvPr/>
            </p:nvSpPr>
            <p:spPr bwMode="auto">
              <a:xfrm>
                <a:off x="4463" y="1866"/>
                <a:ext cx="1220" cy="280"/>
              </a:xfrm>
              <a:custGeom>
                <a:avLst/>
                <a:gdLst>
                  <a:gd name="T0" fmla="*/ 1220 w 1220"/>
                  <a:gd name="T1" fmla="*/ 140 h 280"/>
                  <a:gd name="T2" fmla="*/ 1218 w 1220"/>
                  <a:gd name="T3" fmla="*/ 154 h 280"/>
                  <a:gd name="T4" fmla="*/ 1208 w 1220"/>
                  <a:gd name="T5" fmla="*/ 168 h 280"/>
                  <a:gd name="T6" fmla="*/ 1172 w 1220"/>
                  <a:gd name="T7" fmla="*/ 194 h 280"/>
                  <a:gd name="T8" fmla="*/ 1116 w 1220"/>
                  <a:gd name="T9" fmla="*/ 218 h 280"/>
                  <a:gd name="T10" fmla="*/ 1042 w 1220"/>
                  <a:gd name="T11" fmla="*/ 238 h 280"/>
                  <a:gd name="T12" fmla="*/ 952 w 1220"/>
                  <a:gd name="T13" fmla="*/ 256 h 280"/>
                  <a:gd name="T14" fmla="*/ 848 w 1220"/>
                  <a:gd name="T15" fmla="*/ 268 h 280"/>
                  <a:gd name="T16" fmla="*/ 734 w 1220"/>
                  <a:gd name="T17" fmla="*/ 278 h 280"/>
                  <a:gd name="T18" fmla="*/ 610 w 1220"/>
                  <a:gd name="T19" fmla="*/ 280 h 280"/>
                  <a:gd name="T20" fmla="*/ 548 w 1220"/>
                  <a:gd name="T21" fmla="*/ 280 h 280"/>
                  <a:gd name="T22" fmla="*/ 428 w 1220"/>
                  <a:gd name="T23" fmla="*/ 274 h 280"/>
                  <a:gd name="T24" fmla="*/ 318 w 1220"/>
                  <a:gd name="T25" fmla="*/ 264 h 280"/>
                  <a:gd name="T26" fmla="*/ 222 w 1220"/>
                  <a:gd name="T27" fmla="*/ 248 h 280"/>
                  <a:gd name="T28" fmla="*/ 138 w 1220"/>
                  <a:gd name="T29" fmla="*/ 228 h 280"/>
                  <a:gd name="T30" fmla="*/ 72 w 1220"/>
                  <a:gd name="T31" fmla="*/ 206 h 280"/>
                  <a:gd name="T32" fmla="*/ 26 w 1220"/>
                  <a:gd name="T33" fmla="*/ 182 h 280"/>
                  <a:gd name="T34" fmla="*/ 6 w 1220"/>
                  <a:gd name="T35" fmla="*/ 162 h 280"/>
                  <a:gd name="T36" fmla="*/ 0 w 1220"/>
                  <a:gd name="T37" fmla="*/ 146 h 280"/>
                  <a:gd name="T38" fmla="*/ 0 w 1220"/>
                  <a:gd name="T39" fmla="*/ 140 h 280"/>
                  <a:gd name="T40" fmla="*/ 2 w 1220"/>
                  <a:gd name="T41" fmla="*/ 126 h 280"/>
                  <a:gd name="T42" fmla="*/ 12 w 1220"/>
                  <a:gd name="T43" fmla="*/ 112 h 280"/>
                  <a:gd name="T44" fmla="*/ 48 w 1220"/>
                  <a:gd name="T45" fmla="*/ 86 h 280"/>
                  <a:gd name="T46" fmla="*/ 104 w 1220"/>
                  <a:gd name="T47" fmla="*/ 62 h 280"/>
                  <a:gd name="T48" fmla="*/ 178 w 1220"/>
                  <a:gd name="T49" fmla="*/ 40 h 280"/>
                  <a:gd name="T50" fmla="*/ 268 w 1220"/>
                  <a:gd name="T51" fmla="*/ 24 h 280"/>
                  <a:gd name="T52" fmla="*/ 372 w 1220"/>
                  <a:gd name="T53" fmla="*/ 10 h 280"/>
                  <a:gd name="T54" fmla="*/ 486 w 1220"/>
                  <a:gd name="T55" fmla="*/ 2 h 280"/>
                  <a:gd name="T56" fmla="*/ 610 w 1220"/>
                  <a:gd name="T57" fmla="*/ 0 h 280"/>
                  <a:gd name="T58" fmla="*/ 672 w 1220"/>
                  <a:gd name="T59" fmla="*/ 0 h 280"/>
                  <a:gd name="T60" fmla="*/ 792 w 1220"/>
                  <a:gd name="T61" fmla="*/ 6 h 280"/>
                  <a:gd name="T62" fmla="*/ 902 w 1220"/>
                  <a:gd name="T63" fmla="*/ 16 h 280"/>
                  <a:gd name="T64" fmla="*/ 998 w 1220"/>
                  <a:gd name="T65" fmla="*/ 32 h 280"/>
                  <a:gd name="T66" fmla="*/ 1082 w 1220"/>
                  <a:gd name="T67" fmla="*/ 50 h 280"/>
                  <a:gd name="T68" fmla="*/ 1148 w 1220"/>
                  <a:gd name="T69" fmla="*/ 72 h 280"/>
                  <a:gd name="T70" fmla="*/ 1194 w 1220"/>
                  <a:gd name="T71" fmla="*/ 98 h 280"/>
                  <a:gd name="T72" fmla="*/ 1214 w 1220"/>
                  <a:gd name="T73" fmla="*/ 118 h 280"/>
                  <a:gd name="T74" fmla="*/ 1220 w 1220"/>
                  <a:gd name="T75" fmla="*/ 132 h 280"/>
                  <a:gd name="T76" fmla="*/ 1220 w 1220"/>
                  <a:gd name="T77" fmla="*/ 1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0" h="280">
                    <a:moveTo>
                      <a:pt x="1220" y="140"/>
                    </a:moveTo>
                    <a:lnTo>
                      <a:pt x="1220" y="140"/>
                    </a:lnTo>
                    <a:lnTo>
                      <a:pt x="1220" y="146"/>
                    </a:lnTo>
                    <a:lnTo>
                      <a:pt x="1218" y="154"/>
                    </a:lnTo>
                    <a:lnTo>
                      <a:pt x="1214" y="162"/>
                    </a:lnTo>
                    <a:lnTo>
                      <a:pt x="1208" y="168"/>
                    </a:lnTo>
                    <a:lnTo>
                      <a:pt x="1194" y="182"/>
                    </a:lnTo>
                    <a:lnTo>
                      <a:pt x="1172" y="194"/>
                    </a:lnTo>
                    <a:lnTo>
                      <a:pt x="1148" y="206"/>
                    </a:lnTo>
                    <a:lnTo>
                      <a:pt x="1116" y="218"/>
                    </a:lnTo>
                    <a:lnTo>
                      <a:pt x="1082" y="228"/>
                    </a:lnTo>
                    <a:lnTo>
                      <a:pt x="1042" y="238"/>
                    </a:lnTo>
                    <a:lnTo>
                      <a:pt x="998" y="248"/>
                    </a:lnTo>
                    <a:lnTo>
                      <a:pt x="952" y="256"/>
                    </a:lnTo>
                    <a:lnTo>
                      <a:pt x="902" y="264"/>
                    </a:lnTo>
                    <a:lnTo>
                      <a:pt x="848" y="268"/>
                    </a:lnTo>
                    <a:lnTo>
                      <a:pt x="792" y="274"/>
                    </a:lnTo>
                    <a:lnTo>
                      <a:pt x="734" y="278"/>
                    </a:lnTo>
                    <a:lnTo>
                      <a:pt x="672" y="280"/>
                    </a:lnTo>
                    <a:lnTo>
                      <a:pt x="610" y="280"/>
                    </a:lnTo>
                    <a:lnTo>
                      <a:pt x="610" y="280"/>
                    </a:lnTo>
                    <a:lnTo>
                      <a:pt x="548" y="280"/>
                    </a:lnTo>
                    <a:lnTo>
                      <a:pt x="486" y="278"/>
                    </a:lnTo>
                    <a:lnTo>
                      <a:pt x="428" y="274"/>
                    </a:lnTo>
                    <a:lnTo>
                      <a:pt x="372" y="268"/>
                    </a:lnTo>
                    <a:lnTo>
                      <a:pt x="318" y="264"/>
                    </a:lnTo>
                    <a:lnTo>
                      <a:pt x="268" y="256"/>
                    </a:lnTo>
                    <a:lnTo>
                      <a:pt x="222" y="248"/>
                    </a:lnTo>
                    <a:lnTo>
                      <a:pt x="178" y="238"/>
                    </a:lnTo>
                    <a:lnTo>
                      <a:pt x="138" y="228"/>
                    </a:lnTo>
                    <a:lnTo>
                      <a:pt x="104" y="218"/>
                    </a:lnTo>
                    <a:lnTo>
                      <a:pt x="72" y="206"/>
                    </a:lnTo>
                    <a:lnTo>
                      <a:pt x="48" y="194"/>
                    </a:lnTo>
                    <a:lnTo>
                      <a:pt x="26" y="182"/>
                    </a:lnTo>
                    <a:lnTo>
                      <a:pt x="12" y="168"/>
                    </a:lnTo>
                    <a:lnTo>
                      <a:pt x="6" y="162"/>
                    </a:lnTo>
                    <a:lnTo>
                      <a:pt x="2" y="154"/>
                    </a:lnTo>
                    <a:lnTo>
                      <a:pt x="0" y="146"/>
                    </a:lnTo>
                    <a:lnTo>
                      <a:pt x="0" y="140"/>
                    </a:lnTo>
                    <a:lnTo>
                      <a:pt x="0" y="140"/>
                    </a:lnTo>
                    <a:lnTo>
                      <a:pt x="0" y="132"/>
                    </a:lnTo>
                    <a:lnTo>
                      <a:pt x="2" y="126"/>
                    </a:lnTo>
                    <a:lnTo>
                      <a:pt x="6" y="118"/>
                    </a:lnTo>
                    <a:lnTo>
                      <a:pt x="12" y="112"/>
                    </a:lnTo>
                    <a:lnTo>
                      <a:pt x="26" y="98"/>
                    </a:lnTo>
                    <a:lnTo>
                      <a:pt x="48" y="86"/>
                    </a:lnTo>
                    <a:lnTo>
                      <a:pt x="72" y="72"/>
                    </a:lnTo>
                    <a:lnTo>
                      <a:pt x="104" y="62"/>
                    </a:lnTo>
                    <a:lnTo>
                      <a:pt x="138" y="50"/>
                    </a:lnTo>
                    <a:lnTo>
                      <a:pt x="178" y="40"/>
                    </a:lnTo>
                    <a:lnTo>
                      <a:pt x="222" y="32"/>
                    </a:lnTo>
                    <a:lnTo>
                      <a:pt x="268" y="24"/>
                    </a:lnTo>
                    <a:lnTo>
                      <a:pt x="318" y="16"/>
                    </a:lnTo>
                    <a:lnTo>
                      <a:pt x="372" y="10"/>
                    </a:lnTo>
                    <a:lnTo>
                      <a:pt x="428" y="6"/>
                    </a:lnTo>
                    <a:lnTo>
                      <a:pt x="486" y="2"/>
                    </a:lnTo>
                    <a:lnTo>
                      <a:pt x="548" y="0"/>
                    </a:lnTo>
                    <a:lnTo>
                      <a:pt x="610" y="0"/>
                    </a:lnTo>
                    <a:lnTo>
                      <a:pt x="610" y="0"/>
                    </a:lnTo>
                    <a:lnTo>
                      <a:pt x="672" y="0"/>
                    </a:lnTo>
                    <a:lnTo>
                      <a:pt x="734" y="2"/>
                    </a:lnTo>
                    <a:lnTo>
                      <a:pt x="792" y="6"/>
                    </a:lnTo>
                    <a:lnTo>
                      <a:pt x="848" y="10"/>
                    </a:lnTo>
                    <a:lnTo>
                      <a:pt x="902" y="16"/>
                    </a:lnTo>
                    <a:lnTo>
                      <a:pt x="952" y="24"/>
                    </a:lnTo>
                    <a:lnTo>
                      <a:pt x="998" y="32"/>
                    </a:lnTo>
                    <a:lnTo>
                      <a:pt x="1042" y="40"/>
                    </a:lnTo>
                    <a:lnTo>
                      <a:pt x="1082" y="50"/>
                    </a:lnTo>
                    <a:lnTo>
                      <a:pt x="1116" y="62"/>
                    </a:lnTo>
                    <a:lnTo>
                      <a:pt x="1148" y="72"/>
                    </a:lnTo>
                    <a:lnTo>
                      <a:pt x="1172" y="86"/>
                    </a:lnTo>
                    <a:lnTo>
                      <a:pt x="1194" y="98"/>
                    </a:lnTo>
                    <a:lnTo>
                      <a:pt x="1208" y="112"/>
                    </a:lnTo>
                    <a:lnTo>
                      <a:pt x="1214" y="118"/>
                    </a:lnTo>
                    <a:lnTo>
                      <a:pt x="1218" y="126"/>
                    </a:lnTo>
                    <a:lnTo>
                      <a:pt x="1220" y="132"/>
                    </a:lnTo>
                    <a:lnTo>
                      <a:pt x="1220" y="140"/>
                    </a:lnTo>
                    <a:lnTo>
                      <a:pt x="122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7"/>
              <p:cNvSpPr>
                <a:spLocks noChangeArrowheads="1"/>
              </p:cNvSpPr>
              <p:nvPr/>
            </p:nvSpPr>
            <p:spPr bwMode="auto">
              <a:xfrm>
                <a:off x="5839" y="3012"/>
                <a:ext cx="1298" cy="48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
              <p:cNvSpPr>
                <a:spLocks/>
              </p:cNvSpPr>
              <p:nvPr/>
            </p:nvSpPr>
            <p:spPr bwMode="auto">
              <a:xfrm>
                <a:off x="3269" y="1918"/>
                <a:ext cx="392" cy="288"/>
              </a:xfrm>
              <a:custGeom>
                <a:avLst/>
                <a:gdLst>
                  <a:gd name="T0" fmla="*/ 118 w 392"/>
                  <a:gd name="T1" fmla="*/ 18 h 288"/>
                  <a:gd name="T2" fmla="*/ 118 w 392"/>
                  <a:gd name="T3" fmla="*/ 18 h 288"/>
                  <a:gd name="T4" fmla="*/ 120 w 392"/>
                  <a:gd name="T5" fmla="*/ 14 h 288"/>
                  <a:gd name="T6" fmla="*/ 124 w 392"/>
                  <a:gd name="T7" fmla="*/ 10 h 288"/>
                  <a:gd name="T8" fmla="*/ 140 w 392"/>
                  <a:gd name="T9" fmla="*/ 4 h 288"/>
                  <a:gd name="T10" fmla="*/ 166 w 392"/>
                  <a:gd name="T11" fmla="*/ 0 h 288"/>
                  <a:gd name="T12" fmla="*/ 196 w 392"/>
                  <a:gd name="T13" fmla="*/ 0 h 288"/>
                  <a:gd name="T14" fmla="*/ 196 w 392"/>
                  <a:gd name="T15" fmla="*/ 0 h 288"/>
                  <a:gd name="T16" fmla="*/ 226 w 392"/>
                  <a:gd name="T17" fmla="*/ 0 h 288"/>
                  <a:gd name="T18" fmla="*/ 250 w 392"/>
                  <a:gd name="T19" fmla="*/ 4 h 288"/>
                  <a:gd name="T20" fmla="*/ 268 w 392"/>
                  <a:gd name="T21" fmla="*/ 10 h 288"/>
                  <a:gd name="T22" fmla="*/ 272 w 392"/>
                  <a:gd name="T23" fmla="*/ 14 h 288"/>
                  <a:gd name="T24" fmla="*/ 274 w 392"/>
                  <a:gd name="T25" fmla="*/ 18 h 288"/>
                  <a:gd name="T26" fmla="*/ 274 w 392"/>
                  <a:gd name="T27" fmla="*/ 18 h 288"/>
                  <a:gd name="T28" fmla="*/ 332 w 392"/>
                  <a:gd name="T29" fmla="*/ 122 h 288"/>
                  <a:gd name="T30" fmla="*/ 372 w 392"/>
                  <a:gd name="T31" fmla="*/ 198 h 288"/>
                  <a:gd name="T32" fmla="*/ 386 w 392"/>
                  <a:gd name="T33" fmla="*/ 226 h 288"/>
                  <a:gd name="T34" fmla="*/ 392 w 392"/>
                  <a:gd name="T35" fmla="*/ 242 h 288"/>
                  <a:gd name="T36" fmla="*/ 392 w 392"/>
                  <a:gd name="T37" fmla="*/ 242 h 288"/>
                  <a:gd name="T38" fmla="*/ 392 w 392"/>
                  <a:gd name="T39" fmla="*/ 246 h 288"/>
                  <a:gd name="T40" fmla="*/ 388 w 392"/>
                  <a:gd name="T41" fmla="*/ 252 h 288"/>
                  <a:gd name="T42" fmla="*/ 384 w 392"/>
                  <a:gd name="T43" fmla="*/ 256 h 288"/>
                  <a:gd name="T44" fmla="*/ 378 w 392"/>
                  <a:gd name="T45" fmla="*/ 260 h 288"/>
                  <a:gd name="T46" fmla="*/ 360 w 392"/>
                  <a:gd name="T47" fmla="*/ 268 h 288"/>
                  <a:gd name="T48" fmla="*/ 336 w 392"/>
                  <a:gd name="T49" fmla="*/ 274 h 288"/>
                  <a:gd name="T50" fmla="*/ 306 w 392"/>
                  <a:gd name="T51" fmla="*/ 280 h 288"/>
                  <a:gd name="T52" fmla="*/ 272 w 392"/>
                  <a:gd name="T53" fmla="*/ 284 h 288"/>
                  <a:gd name="T54" fmla="*/ 236 w 392"/>
                  <a:gd name="T55" fmla="*/ 286 h 288"/>
                  <a:gd name="T56" fmla="*/ 196 w 392"/>
                  <a:gd name="T57" fmla="*/ 288 h 288"/>
                  <a:gd name="T58" fmla="*/ 196 w 392"/>
                  <a:gd name="T59" fmla="*/ 288 h 288"/>
                  <a:gd name="T60" fmla="*/ 156 w 392"/>
                  <a:gd name="T61" fmla="*/ 286 h 288"/>
                  <a:gd name="T62" fmla="*/ 120 w 392"/>
                  <a:gd name="T63" fmla="*/ 284 h 288"/>
                  <a:gd name="T64" fmla="*/ 86 w 392"/>
                  <a:gd name="T65" fmla="*/ 280 h 288"/>
                  <a:gd name="T66" fmla="*/ 58 w 392"/>
                  <a:gd name="T67" fmla="*/ 274 h 288"/>
                  <a:gd name="T68" fmla="*/ 34 w 392"/>
                  <a:gd name="T69" fmla="*/ 268 h 288"/>
                  <a:gd name="T70" fmla="*/ 16 w 392"/>
                  <a:gd name="T71" fmla="*/ 260 h 288"/>
                  <a:gd name="T72" fmla="*/ 4 w 392"/>
                  <a:gd name="T73" fmla="*/ 252 h 288"/>
                  <a:gd name="T74" fmla="*/ 0 w 392"/>
                  <a:gd name="T75" fmla="*/ 246 h 288"/>
                  <a:gd name="T76" fmla="*/ 0 w 392"/>
                  <a:gd name="T77" fmla="*/ 242 h 288"/>
                  <a:gd name="T78" fmla="*/ 0 w 392"/>
                  <a:gd name="T79" fmla="*/ 242 h 288"/>
                  <a:gd name="T80" fmla="*/ 0 w 392"/>
                  <a:gd name="T81" fmla="*/ 236 h 288"/>
                  <a:gd name="T82" fmla="*/ 4 w 392"/>
                  <a:gd name="T83" fmla="*/ 226 h 288"/>
                  <a:gd name="T84" fmla="*/ 18 w 392"/>
                  <a:gd name="T85" fmla="*/ 198 h 288"/>
                  <a:gd name="T86" fmla="*/ 58 w 392"/>
                  <a:gd name="T87" fmla="*/ 120 h 288"/>
                  <a:gd name="T88" fmla="*/ 100 w 392"/>
                  <a:gd name="T89" fmla="*/ 48 h 288"/>
                  <a:gd name="T90" fmla="*/ 118 w 392"/>
                  <a:gd name="T91" fmla="*/ 18 h 288"/>
                  <a:gd name="T92" fmla="*/ 118 w 392"/>
                  <a:gd name="T93" fmla="*/ 1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2" h="288">
                    <a:moveTo>
                      <a:pt x="118" y="18"/>
                    </a:moveTo>
                    <a:lnTo>
                      <a:pt x="118" y="18"/>
                    </a:lnTo>
                    <a:lnTo>
                      <a:pt x="120" y="14"/>
                    </a:lnTo>
                    <a:lnTo>
                      <a:pt x="124" y="10"/>
                    </a:lnTo>
                    <a:lnTo>
                      <a:pt x="140" y="4"/>
                    </a:lnTo>
                    <a:lnTo>
                      <a:pt x="166" y="0"/>
                    </a:lnTo>
                    <a:lnTo>
                      <a:pt x="196" y="0"/>
                    </a:lnTo>
                    <a:lnTo>
                      <a:pt x="196" y="0"/>
                    </a:lnTo>
                    <a:lnTo>
                      <a:pt x="226" y="0"/>
                    </a:lnTo>
                    <a:lnTo>
                      <a:pt x="250" y="4"/>
                    </a:lnTo>
                    <a:lnTo>
                      <a:pt x="268" y="10"/>
                    </a:lnTo>
                    <a:lnTo>
                      <a:pt x="272" y="14"/>
                    </a:lnTo>
                    <a:lnTo>
                      <a:pt x="274" y="18"/>
                    </a:lnTo>
                    <a:lnTo>
                      <a:pt x="274" y="18"/>
                    </a:lnTo>
                    <a:lnTo>
                      <a:pt x="332" y="122"/>
                    </a:lnTo>
                    <a:lnTo>
                      <a:pt x="372" y="198"/>
                    </a:lnTo>
                    <a:lnTo>
                      <a:pt x="386" y="226"/>
                    </a:lnTo>
                    <a:lnTo>
                      <a:pt x="392" y="242"/>
                    </a:lnTo>
                    <a:lnTo>
                      <a:pt x="392" y="242"/>
                    </a:lnTo>
                    <a:lnTo>
                      <a:pt x="392" y="246"/>
                    </a:lnTo>
                    <a:lnTo>
                      <a:pt x="388" y="252"/>
                    </a:lnTo>
                    <a:lnTo>
                      <a:pt x="384" y="256"/>
                    </a:lnTo>
                    <a:lnTo>
                      <a:pt x="378" y="260"/>
                    </a:lnTo>
                    <a:lnTo>
                      <a:pt x="360" y="268"/>
                    </a:lnTo>
                    <a:lnTo>
                      <a:pt x="336" y="274"/>
                    </a:lnTo>
                    <a:lnTo>
                      <a:pt x="306" y="280"/>
                    </a:lnTo>
                    <a:lnTo>
                      <a:pt x="272" y="284"/>
                    </a:lnTo>
                    <a:lnTo>
                      <a:pt x="236" y="286"/>
                    </a:lnTo>
                    <a:lnTo>
                      <a:pt x="196" y="288"/>
                    </a:lnTo>
                    <a:lnTo>
                      <a:pt x="196" y="288"/>
                    </a:lnTo>
                    <a:lnTo>
                      <a:pt x="156" y="286"/>
                    </a:lnTo>
                    <a:lnTo>
                      <a:pt x="120" y="284"/>
                    </a:lnTo>
                    <a:lnTo>
                      <a:pt x="86" y="280"/>
                    </a:lnTo>
                    <a:lnTo>
                      <a:pt x="58" y="274"/>
                    </a:lnTo>
                    <a:lnTo>
                      <a:pt x="34" y="268"/>
                    </a:lnTo>
                    <a:lnTo>
                      <a:pt x="16" y="260"/>
                    </a:lnTo>
                    <a:lnTo>
                      <a:pt x="4" y="252"/>
                    </a:lnTo>
                    <a:lnTo>
                      <a:pt x="0" y="246"/>
                    </a:lnTo>
                    <a:lnTo>
                      <a:pt x="0" y="242"/>
                    </a:lnTo>
                    <a:lnTo>
                      <a:pt x="0" y="242"/>
                    </a:lnTo>
                    <a:lnTo>
                      <a:pt x="0" y="236"/>
                    </a:lnTo>
                    <a:lnTo>
                      <a:pt x="4" y="226"/>
                    </a:lnTo>
                    <a:lnTo>
                      <a:pt x="18" y="198"/>
                    </a:lnTo>
                    <a:lnTo>
                      <a:pt x="58" y="120"/>
                    </a:lnTo>
                    <a:lnTo>
                      <a:pt x="100" y="48"/>
                    </a:lnTo>
                    <a:lnTo>
                      <a:pt x="118" y="18"/>
                    </a:lnTo>
                    <a:lnTo>
                      <a:pt x="118" y="1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
              <p:cNvSpPr>
                <a:spLocks noEditPoints="1"/>
              </p:cNvSpPr>
              <p:nvPr/>
            </p:nvSpPr>
            <p:spPr bwMode="auto">
              <a:xfrm>
                <a:off x="2979" y="230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
              <p:cNvSpPr>
                <a:spLocks noEditPoints="1"/>
              </p:cNvSpPr>
              <p:nvPr/>
            </p:nvSpPr>
            <p:spPr bwMode="auto">
              <a:xfrm>
                <a:off x="3017" y="230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1"/>
              <p:cNvSpPr>
                <a:spLocks/>
              </p:cNvSpPr>
              <p:nvPr/>
            </p:nvSpPr>
            <p:spPr bwMode="auto">
              <a:xfrm>
                <a:off x="3057"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2"/>
              <p:cNvSpPr>
                <a:spLocks noEditPoints="1"/>
              </p:cNvSpPr>
              <p:nvPr/>
            </p:nvSpPr>
            <p:spPr bwMode="auto">
              <a:xfrm>
                <a:off x="3089" y="230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
              <p:cNvSpPr>
                <a:spLocks/>
              </p:cNvSpPr>
              <p:nvPr/>
            </p:nvSpPr>
            <p:spPr bwMode="auto">
              <a:xfrm>
                <a:off x="3131"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4"/>
              <p:cNvSpPr>
                <a:spLocks noEditPoints="1"/>
              </p:cNvSpPr>
              <p:nvPr/>
            </p:nvSpPr>
            <p:spPr bwMode="auto">
              <a:xfrm>
                <a:off x="3163" y="2304"/>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
              <p:cNvSpPr>
                <a:spLocks/>
              </p:cNvSpPr>
              <p:nvPr/>
            </p:nvSpPr>
            <p:spPr bwMode="auto">
              <a:xfrm>
                <a:off x="3205" y="2306"/>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6"/>
              <p:cNvSpPr>
                <a:spLocks/>
              </p:cNvSpPr>
              <p:nvPr/>
            </p:nvSpPr>
            <p:spPr bwMode="auto">
              <a:xfrm>
                <a:off x="3241" y="2306"/>
                <a:ext cx="16" cy="46"/>
              </a:xfrm>
              <a:custGeom>
                <a:avLst/>
                <a:gdLst>
                  <a:gd name="T0" fmla="*/ 10 w 16"/>
                  <a:gd name="T1" fmla="*/ 6 h 46"/>
                  <a:gd name="T2" fmla="*/ 8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8" y="6"/>
                    </a:lnTo>
                    <a:lnTo>
                      <a:pt x="0"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
              <p:cNvSpPr>
                <a:spLocks noEditPoints="1"/>
              </p:cNvSpPr>
              <p:nvPr/>
            </p:nvSpPr>
            <p:spPr bwMode="auto">
              <a:xfrm>
                <a:off x="3273" y="230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8"/>
              <p:cNvSpPr>
                <a:spLocks/>
              </p:cNvSpPr>
              <p:nvPr/>
            </p:nvSpPr>
            <p:spPr bwMode="auto">
              <a:xfrm>
                <a:off x="3313"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9"/>
              <p:cNvSpPr>
                <a:spLocks noEditPoints="1"/>
              </p:cNvSpPr>
              <p:nvPr/>
            </p:nvSpPr>
            <p:spPr bwMode="auto">
              <a:xfrm>
                <a:off x="3345" y="230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4"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0"/>
              <p:cNvSpPr>
                <a:spLocks/>
              </p:cNvSpPr>
              <p:nvPr/>
            </p:nvSpPr>
            <p:spPr bwMode="auto">
              <a:xfrm>
                <a:off x="3387" y="2306"/>
                <a:ext cx="16" cy="46"/>
              </a:xfrm>
              <a:custGeom>
                <a:avLst/>
                <a:gdLst>
                  <a:gd name="T0" fmla="*/ 10 w 16"/>
                  <a:gd name="T1" fmla="*/ 6 h 46"/>
                  <a:gd name="T2" fmla="*/ 10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1"/>
              <p:cNvSpPr>
                <a:spLocks noEditPoints="1"/>
              </p:cNvSpPr>
              <p:nvPr/>
            </p:nvSpPr>
            <p:spPr bwMode="auto">
              <a:xfrm>
                <a:off x="3419" y="230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2"/>
              <p:cNvSpPr>
                <a:spLocks/>
              </p:cNvSpPr>
              <p:nvPr/>
            </p:nvSpPr>
            <p:spPr bwMode="auto">
              <a:xfrm>
                <a:off x="3459"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
              <p:cNvSpPr>
                <a:spLocks/>
              </p:cNvSpPr>
              <p:nvPr/>
            </p:nvSpPr>
            <p:spPr bwMode="auto">
              <a:xfrm>
                <a:off x="3497" y="2306"/>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
              <p:cNvSpPr>
                <a:spLocks noEditPoints="1"/>
              </p:cNvSpPr>
              <p:nvPr/>
            </p:nvSpPr>
            <p:spPr bwMode="auto">
              <a:xfrm>
                <a:off x="3529" y="230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5"/>
              <p:cNvSpPr>
                <a:spLocks noEditPoints="1"/>
              </p:cNvSpPr>
              <p:nvPr/>
            </p:nvSpPr>
            <p:spPr bwMode="auto">
              <a:xfrm>
                <a:off x="3565" y="2304"/>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6"/>
              <p:cNvSpPr>
                <a:spLocks/>
              </p:cNvSpPr>
              <p:nvPr/>
            </p:nvSpPr>
            <p:spPr bwMode="auto">
              <a:xfrm>
                <a:off x="3607" y="2306"/>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7"/>
              <p:cNvSpPr>
                <a:spLocks noEditPoints="1"/>
              </p:cNvSpPr>
              <p:nvPr/>
            </p:nvSpPr>
            <p:spPr bwMode="auto">
              <a:xfrm>
                <a:off x="3637" y="2304"/>
                <a:ext cx="32" cy="48"/>
              </a:xfrm>
              <a:custGeom>
                <a:avLst/>
                <a:gdLst>
                  <a:gd name="T0" fmla="*/ 32 w 32"/>
                  <a:gd name="T1" fmla="*/ 24 h 48"/>
                  <a:gd name="T2" fmla="*/ 32 w 32"/>
                  <a:gd name="T3" fmla="*/ 24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8"/>
              <p:cNvSpPr>
                <a:spLocks/>
              </p:cNvSpPr>
              <p:nvPr/>
            </p:nvSpPr>
            <p:spPr bwMode="auto">
              <a:xfrm>
                <a:off x="3679"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9"/>
              <p:cNvSpPr>
                <a:spLocks noEditPoints="1"/>
              </p:cNvSpPr>
              <p:nvPr/>
            </p:nvSpPr>
            <p:spPr bwMode="auto">
              <a:xfrm>
                <a:off x="3711" y="230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30"/>
              <p:cNvSpPr>
                <a:spLocks/>
              </p:cNvSpPr>
              <p:nvPr/>
            </p:nvSpPr>
            <p:spPr bwMode="auto">
              <a:xfrm>
                <a:off x="3753" y="2306"/>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31"/>
              <p:cNvSpPr>
                <a:spLocks noEditPoints="1"/>
              </p:cNvSpPr>
              <p:nvPr/>
            </p:nvSpPr>
            <p:spPr bwMode="auto">
              <a:xfrm>
                <a:off x="3783" y="230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32"/>
              <p:cNvSpPr>
                <a:spLocks/>
              </p:cNvSpPr>
              <p:nvPr/>
            </p:nvSpPr>
            <p:spPr bwMode="auto">
              <a:xfrm>
                <a:off x="3825"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33"/>
              <p:cNvSpPr>
                <a:spLocks/>
              </p:cNvSpPr>
              <p:nvPr/>
            </p:nvSpPr>
            <p:spPr bwMode="auto">
              <a:xfrm>
                <a:off x="3861"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34"/>
              <p:cNvSpPr>
                <a:spLocks noEditPoints="1"/>
              </p:cNvSpPr>
              <p:nvPr/>
            </p:nvSpPr>
            <p:spPr bwMode="auto">
              <a:xfrm>
                <a:off x="3893" y="230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35"/>
              <p:cNvSpPr>
                <a:spLocks/>
              </p:cNvSpPr>
              <p:nvPr/>
            </p:nvSpPr>
            <p:spPr bwMode="auto">
              <a:xfrm>
                <a:off x="3935" y="2306"/>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36"/>
              <p:cNvSpPr>
                <a:spLocks noEditPoints="1"/>
              </p:cNvSpPr>
              <p:nvPr/>
            </p:nvSpPr>
            <p:spPr bwMode="auto">
              <a:xfrm>
                <a:off x="3967" y="2304"/>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37"/>
              <p:cNvSpPr>
                <a:spLocks/>
              </p:cNvSpPr>
              <p:nvPr/>
            </p:nvSpPr>
            <p:spPr bwMode="auto">
              <a:xfrm>
                <a:off x="2985" y="2390"/>
                <a:ext cx="16" cy="48"/>
              </a:xfrm>
              <a:custGeom>
                <a:avLst/>
                <a:gdLst>
                  <a:gd name="T0" fmla="*/ 10 w 16"/>
                  <a:gd name="T1" fmla="*/ 6 h 48"/>
                  <a:gd name="T2" fmla="*/ 10 w 16"/>
                  <a:gd name="T3" fmla="*/ 6 h 48"/>
                  <a:gd name="T4" fmla="*/ 0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0"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38"/>
              <p:cNvSpPr>
                <a:spLocks noEditPoints="1"/>
              </p:cNvSpPr>
              <p:nvPr/>
            </p:nvSpPr>
            <p:spPr bwMode="auto">
              <a:xfrm>
                <a:off x="3017" y="239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39"/>
              <p:cNvSpPr>
                <a:spLocks noEditPoints="1"/>
              </p:cNvSpPr>
              <p:nvPr/>
            </p:nvSpPr>
            <p:spPr bwMode="auto">
              <a:xfrm>
                <a:off x="3053"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40"/>
              <p:cNvSpPr>
                <a:spLocks/>
              </p:cNvSpPr>
              <p:nvPr/>
            </p:nvSpPr>
            <p:spPr bwMode="auto">
              <a:xfrm>
                <a:off x="3095" y="2390"/>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41"/>
              <p:cNvSpPr>
                <a:spLocks noEditPoints="1"/>
              </p:cNvSpPr>
              <p:nvPr/>
            </p:nvSpPr>
            <p:spPr bwMode="auto">
              <a:xfrm>
                <a:off x="3127" y="239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20"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42"/>
              <p:cNvSpPr>
                <a:spLocks/>
              </p:cNvSpPr>
              <p:nvPr/>
            </p:nvSpPr>
            <p:spPr bwMode="auto">
              <a:xfrm>
                <a:off x="3167"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43"/>
              <p:cNvSpPr>
                <a:spLocks noEditPoints="1"/>
              </p:cNvSpPr>
              <p:nvPr/>
            </p:nvSpPr>
            <p:spPr bwMode="auto">
              <a:xfrm>
                <a:off x="3199"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44"/>
              <p:cNvSpPr>
                <a:spLocks/>
              </p:cNvSpPr>
              <p:nvPr/>
            </p:nvSpPr>
            <p:spPr bwMode="auto">
              <a:xfrm>
                <a:off x="3241" y="2390"/>
                <a:ext cx="16" cy="48"/>
              </a:xfrm>
              <a:custGeom>
                <a:avLst/>
                <a:gdLst>
                  <a:gd name="T0" fmla="*/ 10 w 16"/>
                  <a:gd name="T1" fmla="*/ 6 h 48"/>
                  <a:gd name="T2" fmla="*/ 8 w 16"/>
                  <a:gd name="T3" fmla="*/ 6 h 48"/>
                  <a:gd name="T4" fmla="*/ 0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8" y="6"/>
                    </a:lnTo>
                    <a:lnTo>
                      <a:pt x="0"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45"/>
              <p:cNvSpPr>
                <a:spLocks noEditPoints="1"/>
              </p:cNvSpPr>
              <p:nvPr/>
            </p:nvSpPr>
            <p:spPr bwMode="auto">
              <a:xfrm>
                <a:off x="3273" y="239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46"/>
              <p:cNvSpPr>
                <a:spLocks/>
              </p:cNvSpPr>
              <p:nvPr/>
            </p:nvSpPr>
            <p:spPr bwMode="auto">
              <a:xfrm>
                <a:off x="3313"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7"/>
              <p:cNvSpPr>
                <a:spLocks/>
              </p:cNvSpPr>
              <p:nvPr/>
            </p:nvSpPr>
            <p:spPr bwMode="auto">
              <a:xfrm>
                <a:off x="3351" y="2390"/>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48"/>
              <p:cNvSpPr>
                <a:spLocks noEditPoints="1"/>
              </p:cNvSpPr>
              <p:nvPr/>
            </p:nvSpPr>
            <p:spPr bwMode="auto">
              <a:xfrm>
                <a:off x="3381" y="2390"/>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9"/>
              <p:cNvSpPr>
                <a:spLocks/>
              </p:cNvSpPr>
              <p:nvPr/>
            </p:nvSpPr>
            <p:spPr bwMode="auto">
              <a:xfrm>
                <a:off x="3423"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50"/>
              <p:cNvSpPr>
                <a:spLocks noEditPoints="1"/>
              </p:cNvSpPr>
              <p:nvPr/>
            </p:nvSpPr>
            <p:spPr bwMode="auto">
              <a:xfrm>
                <a:off x="3455"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51"/>
              <p:cNvSpPr>
                <a:spLocks/>
              </p:cNvSpPr>
              <p:nvPr/>
            </p:nvSpPr>
            <p:spPr bwMode="auto">
              <a:xfrm>
                <a:off x="3497" y="2390"/>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2"/>
              <p:cNvSpPr>
                <a:spLocks noEditPoints="1"/>
              </p:cNvSpPr>
              <p:nvPr/>
            </p:nvSpPr>
            <p:spPr bwMode="auto">
              <a:xfrm>
                <a:off x="3529" y="239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3"/>
              <p:cNvSpPr>
                <a:spLocks/>
              </p:cNvSpPr>
              <p:nvPr/>
            </p:nvSpPr>
            <p:spPr bwMode="auto">
              <a:xfrm>
                <a:off x="3569"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4"/>
              <p:cNvSpPr>
                <a:spLocks/>
              </p:cNvSpPr>
              <p:nvPr/>
            </p:nvSpPr>
            <p:spPr bwMode="auto">
              <a:xfrm>
                <a:off x="3607" y="2390"/>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55"/>
              <p:cNvSpPr>
                <a:spLocks noEditPoints="1"/>
              </p:cNvSpPr>
              <p:nvPr/>
            </p:nvSpPr>
            <p:spPr bwMode="auto">
              <a:xfrm>
                <a:off x="3637" y="2390"/>
                <a:ext cx="32" cy="48"/>
              </a:xfrm>
              <a:custGeom>
                <a:avLst/>
                <a:gdLst>
                  <a:gd name="T0" fmla="*/ 32 w 32"/>
                  <a:gd name="T1" fmla="*/ 24 h 48"/>
                  <a:gd name="T2" fmla="*/ 32 w 32"/>
                  <a:gd name="T3" fmla="*/ 24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56"/>
              <p:cNvSpPr>
                <a:spLocks/>
              </p:cNvSpPr>
              <p:nvPr/>
            </p:nvSpPr>
            <p:spPr bwMode="auto">
              <a:xfrm>
                <a:off x="3679"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7"/>
              <p:cNvSpPr>
                <a:spLocks noEditPoints="1"/>
              </p:cNvSpPr>
              <p:nvPr/>
            </p:nvSpPr>
            <p:spPr bwMode="auto">
              <a:xfrm>
                <a:off x="3711"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58"/>
              <p:cNvSpPr>
                <a:spLocks/>
              </p:cNvSpPr>
              <p:nvPr/>
            </p:nvSpPr>
            <p:spPr bwMode="auto">
              <a:xfrm>
                <a:off x="3753" y="2390"/>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59"/>
              <p:cNvSpPr>
                <a:spLocks noEditPoints="1"/>
              </p:cNvSpPr>
              <p:nvPr/>
            </p:nvSpPr>
            <p:spPr bwMode="auto">
              <a:xfrm>
                <a:off x="3783" y="2390"/>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60"/>
              <p:cNvSpPr>
                <a:spLocks/>
              </p:cNvSpPr>
              <p:nvPr/>
            </p:nvSpPr>
            <p:spPr bwMode="auto">
              <a:xfrm>
                <a:off x="3825"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61"/>
              <p:cNvSpPr>
                <a:spLocks noEditPoints="1"/>
              </p:cNvSpPr>
              <p:nvPr/>
            </p:nvSpPr>
            <p:spPr bwMode="auto">
              <a:xfrm>
                <a:off x="3857"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62"/>
              <p:cNvSpPr>
                <a:spLocks noEditPoints="1"/>
              </p:cNvSpPr>
              <p:nvPr/>
            </p:nvSpPr>
            <p:spPr bwMode="auto">
              <a:xfrm>
                <a:off x="3893" y="239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63"/>
              <p:cNvSpPr>
                <a:spLocks/>
              </p:cNvSpPr>
              <p:nvPr/>
            </p:nvSpPr>
            <p:spPr bwMode="auto">
              <a:xfrm>
                <a:off x="3935"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64"/>
              <p:cNvSpPr>
                <a:spLocks/>
              </p:cNvSpPr>
              <p:nvPr/>
            </p:nvSpPr>
            <p:spPr bwMode="auto">
              <a:xfrm>
                <a:off x="3971" y="2390"/>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65"/>
              <p:cNvSpPr>
                <a:spLocks noEditPoints="1"/>
              </p:cNvSpPr>
              <p:nvPr/>
            </p:nvSpPr>
            <p:spPr bwMode="auto">
              <a:xfrm>
                <a:off x="2979" y="2476"/>
                <a:ext cx="32" cy="48"/>
              </a:xfrm>
              <a:custGeom>
                <a:avLst/>
                <a:gdLst>
                  <a:gd name="T0" fmla="*/ 32 w 32"/>
                  <a:gd name="T1" fmla="*/ 22 h 48"/>
                  <a:gd name="T2" fmla="*/ 32 w 32"/>
                  <a:gd name="T3" fmla="*/ 22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66"/>
              <p:cNvSpPr>
                <a:spLocks/>
              </p:cNvSpPr>
              <p:nvPr/>
            </p:nvSpPr>
            <p:spPr bwMode="auto">
              <a:xfrm>
                <a:off x="3021"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67"/>
              <p:cNvSpPr>
                <a:spLocks noEditPoints="1"/>
              </p:cNvSpPr>
              <p:nvPr/>
            </p:nvSpPr>
            <p:spPr bwMode="auto">
              <a:xfrm>
                <a:off x="3053" y="2476"/>
                <a:ext cx="32" cy="48"/>
              </a:xfrm>
              <a:custGeom>
                <a:avLst/>
                <a:gdLst>
                  <a:gd name="T0" fmla="*/ 32 w 32"/>
                  <a:gd name="T1" fmla="*/ 22 h 48"/>
                  <a:gd name="T2" fmla="*/ 32 w 32"/>
                  <a:gd name="T3" fmla="*/ 22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2 h 48"/>
                  <a:gd name="T42" fmla="*/ 32 w 32"/>
                  <a:gd name="T43" fmla="*/ 22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2"/>
                    </a:lnTo>
                    <a:lnTo>
                      <a:pt x="32" y="22"/>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8"/>
              <p:cNvSpPr>
                <a:spLocks/>
              </p:cNvSpPr>
              <p:nvPr/>
            </p:nvSpPr>
            <p:spPr bwMode="auto">
              <a:xfrm>
                <a:off x="3095" y="247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69"/>
              <p:cNvSpPr>
                <a:spLocks noEditPoints="1"/>
              </p:cNvSpPr>
              <p:nvPr/>
            </p:nvSpPr>
            <p:spPr bwMode="auto">
              <a:xfrm>
                <a:off x="3127" y="2476"/>
                <a:ext cx="30" cy="48"/>
              </a:xfrm>
              <a:custGeom>
                <a:avLst/>
                <a:gdLst>
                  <a:gd name="T0" fmla="*/ 30 w 30"/>
                  <a:gd name="T1" fmla="*/ 22 h 48"/>
                  <a:gd name="T2" fmla="*/ 30 w 30"/>
                  <a:gd name="T3" fmla="*/ 22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2"/>
                    </a:lnTo>
                    <a:lnTo>
                      <a:pt x="30" y="22"/>
                    </a:lnTo>
                    <a:close/>
                    <a:moveTo>
                      <a:pt x="6" y="24"/>
                    </a:moveTo>
                    <a:lnTo>
                      <a:pt x="6" y="24"/>
                    </a:lnTo>
                    <a:lnTo>
                      <a:pt x="6" y="32"/>
                    </a:lnTo>
                    <a:lnTo>
                      <a:pt x="8" y="38"/>
                    </a:lnTo>
                    <a:lnTo>
                      <a:pt x="10" y="42"/>
                    </a:lnTo>
                    <a:lnTo>
                      <a:pt x="14" y="42"/>
                    </a:lnTo>
                    <a:lnTo>
                      <a:pt x="14" y="42"/>
                    </a:lnTo>
                    <a:lnTo>
                      <a:pt x="20"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70"/>
              <p:cNvSpPr>
                <a:spLocks/>
              </p:cNvSpPr>
              <p:nvPr/>
            </p:nvSpPr>
            <p:spPr bwMode="auto">
              <a:xfrm>
                <a:off x="3167"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71"/>
              <p:cNvSpPr>
                <a:spLocks noEditPoints="1"/>
              </p:cNvSpPr>
              <p:nvPr/>
            </p:nvSpPr>
            <p:spPr bwMode="auto">
              <a:xfrm>
                <a:off x="3199" y="2476"/>
                <a:ext cx="32" cy="48"/>
              </a:xfrm>
              <a:custGeom>
                <a:avLst/>
                <a:gdLst>
                  <a:gd name="T0" fmla="*/ 32 w 32"/>
                  <a:gd name="T1" fmla="*/ 22 h 48"/>
                  <a:gd name="T2" fmla="*/ 32 w 32"/>
                  <a:gd name="T3" fmla="*/ 22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2"/>
              <p:cNvSpPr>
                <a:spLocks/>
              </p:cNvSpPr>
              <p:nvPr/>
            </p:nvSpPr>
            <p:spPr bwMode="auto">
              <a:xfrm>
                <a:off x="3241" y="2476"/>
                <a:ext cx="16" cy="46"/>
              </a:xfrm>
              <a:custGeom>
                <a:avLst/>
                <a:gdLst>
                  <a:gd name="T0" fmla="*/ 10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8"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73"/>
              <p:cNvSpPr>
                <a:spLocks noEditPoints="1"/>
              </p:cNvSpPr>
              <p:nvPr/>
            </p:nvSpPr>
            <p:spPr bwMode="auto">
              <a:xfrm>
                <a:off x="3273" y="2476"/>
                <a:ext cx="30" cy="48"/>
              </a:xfrm>
              <a:custGeom>
                <a:avLst/>
                <a:gdLst>
                  <a:gd name="T0" fmla="*/ 30 w 30"/>
                  <a:gd name="T1" fmla="*/ 22 h 48"/>
                  <a:gd name="T2" fmla="*/ 30 w 30"/>
                  <a:gd name="T3" fmla="*/ 22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74"/>
              <p:cNvSpPr>
                <a:spLocks/>
              </p:cNvSpPr>
              <p:nvPr/>
            </p:nvSpPr>
            <p:spPr bwMode="auto">
              <a:xfrm>
                <a:off x="3313"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75"/>
              <p:cNvSpPr>
                <a:spLocks noEditPoints="1"/>
              </p:cNvSpPr>
              <p:nvPr/>
            </p:nvSpPr>
            <p:spPr bwMode="auto">
              <a:xfrm>
                <a:off x="3345" y="2476"/>
                <a:ext cx="32" cy="48"/>
              </a:xfrm>
              <a:custGeom>
                <a:avLst/>
                <a:gdLst>
                  <a:gd name="T0" fmla="*/ 32 w 32"/>
                  <a:gd name="T1" fmla="*/ 22 h 48"/>
                  <a:gd name="T2" fmla="*/ 32 w 32"/>
                  <a:gd name="T3" fmla="*/ 22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0 w 32"/>
                  <a:gd name="T39" fmla="*/ 14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4" y="2"/>
                    </a:lnTo>
                    <a:lnTo>
                      <a:pt x="28" y="6"/>
                    </a:lnTo>
                    <a:lnTo>
                      <a:pt x="30" y="14"/>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76"/>
              <p:cNvSpPr>
                <a:spLocks/>
              </p:cNvSpPr>
              <p:nvPr/>
            </p:nvSpPr>
            <p:spPr bwMode="auto">
              <a:xfrm>
                <a:off x="3387" y="2476"/>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77"/>
              <p:cNvSpPr>
                <a:spLocks noEditPoints="1"/>
              </p:cNvSpPr>
              <p:nvPr/>
            </p:nvSpPr>
            <p:spPr bwMode="auto">
              <a:xfrm>
                <a:off x="3419" y="2476"/>
                <a:ext cx="30" cy="48"/>
              </a:xfrm>
              <a:custGeom>
                <a:avLst/>
                <a:gdLst>
                  <a:gd name="T0" fmla="*/ 30 w 30"/>
                  <a:gd name="T1" fmla="*/ 22 h 48"/>
                  <a:gd name="T2" fmla="*/ 30 w 30"/>
                  <a:gd name="T3" fmla="*/ 22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78"/>
              <p:cNvSpPr>
                <a:spLocks/>
              </p:cNvSpPr>
              <p:nvPr/>
            </p:nvSpPr>
            <p:spPr bwMode="auto">
              <a:xfrm>
                <a:off x="3459"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9"/>
              <p:cNvSpPr>
                <a:spLocks noEditPoints="1"/>
              </p:cNvSpPr>
              <p:nvPr/>
            </p:nvSpPr>
            <p:spPr bwMode="auto">
              <a:xfrm>
                <a:off x="3491" y="2476"/>
                <a:ext cx="32" cy="48"/>
              </a:xfrm>
              <a:custGeom>
                <a:avLst/>
                <a:gdLst>
                  <a:gd name="T0" fmla="*/ 32 w 32"/>
                  <a:gd name="T1" fmla="*/ 22 h 48"/>
                  <a:gd name="T2" fmla="*/ 32 w 32"/>
                  <a:gd name="T3" fmla="*/ 22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80"/>
              <p:cNvSpPr>
                <a:spLocks/>
              </p:cNvSpPr>
              <p:nvPr/>
            </p:nvSpPr>
            <p:spPr bwMode="auto">
              <a:xfrm>
                <a:off x="3533"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EditPoints="1"/>
              </p:cNvSpPr>
              <p:nvPr/>
            </p:nvSpPr>
            <p:spPr bwMode="auto">
              <a:xfrm>
                <a:off x="3565" y="2476"/>
                <a:ext cx="32" cy="48"/>
              </a:xfrm>
              <a:custGeom>
                <a:avLst/>
                <a:gdLst>
                  <a:gd name="T0" fmla="*/ 32 w 32"/>
                  <a:gd name="T1" fmla="*/ 22 h 48"/>
                  <a:gd name="T2" fmla="*/ 32 w 32"/>
                  <a:gd name="T3" fmla="*/ 22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82"/>
              <p:cNvSpPr>
                <a:spLocks/>
              </p:cNvSpPr>
              <p:nvPr/>
            </p:nvSpPr>
            <p:spPr bwMode="auto">
              <a:xfrm>
                <a:off x="3607" y="247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83"/>
              <p:cNvSpPr>
                <a:spLocks noEditPoints="1"/>
              </p:cNvSpPr>
              <p:nvPr/>
            </p:nvSpPr>
            <p:spPr bwMode="auto">
              <a:xfrm>
                <a:off x="3637" y="2476"/>
                <a:ext cx="32" cy="48"/>
              </a:xfrm>
              <a:custGeom>
                <a:avLst/>
                <a:gdLst>
                  <a:gd name="T0" fmla="*/ 32 w 32"/>
                  <a:gd name="T1" fmla="*/ 22 h 48"/>
                  <a:gd name="T2" fmla="*/ 32 w 32"/>
                  <a:gd name="T3" fmla="*/ 22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84"/>
              <p:cNvSpPr>
                <a:spLocks/>
              </p:cNvSpPr>
              <p:nvPr/>
            </p:nvSpPr>
            <p:spPr bwMode="auto">
              <a:xfrm>
                <a:off x="3679"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85"/>
              <p:cNvSpPr>
                <a:spLocks noEditPoints="1"/>
              </p:cNvSpPr>
              <p:nvPr/>
            </p:nvSpPr>
            <p:spPr bwMode="auto">
              <a:xfrm>
                <a:off x="3711" y="2476"/>
                <a:ext cx="32" cy="48"/>
              </a:xfrm>
              <a:custGeom>
                <a:avLst/>
                <a:gdLst>
                  <a:gd name="T0" fmla="*/ 32 w 32"/>
                  <a:gd name="T1" fmla="*/ 22 h 48"/>
                  <a:gd name="T2" fmla="*/ 32 w 32"/>
                  <a:gd name="T3" fmla="*/ 22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86"/>
              <p:cNvSpPr>
                <a:spLocks/>
              </p:cNvSpPr>
              <p:nvPr/>
            </p:nvSpPr>
            <p:spPr bwMode="auto">
              <a:xfrm>
                <a:off x="3753" y="247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87"/>
              <p:cNvSpPr>
                <a:spLocks noEditPoints="1"/>
              </p:cNvSpPr>
              <p:nvPr/>
            </p:nvSpPr>
            <p:spPr bwMode="auto">
              <a:xfrm>
                <a:off x="3783" y="2476"/>
                <a:ext cx="32" cy="48"/>
              </a:xfrm>
              <a:custGeom>
                <a:avLst/>
                <a:gdLst>
                  <a:gd name="T0" fmla="*/ 32 w 32"/>
                  <a:gd name="T1" fmla="*/ 22 h 48"/>
                  <a:gd name="T2" fmla="*/ 32 w 32"/>
                  <a:gd name="T3" fmla="*/ 22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88"/>
              <p:cNvSpPr>
                <a:spLocks noEditPoints="1"/>
              </p:cNvSpPr>
              <p:nvPr/>
            </p:nvSpPr>
            <p:spPr bwMode="auto">
              <a:xfrm>
                <a:off x="3821" y="2476"/>
                <a:ext cx="30" cy="48"/>
              </a:xfrm>
              <a:custGeom>
                <a:avLst/>
                <a:gdLst>
                  <a:gd name="T0" fmla="*/ 30 w 30"/>
                  <a:gd name="T1" fmla="*/ 22 h 48"/>
                  <a:gd name="T2" fmla="*/ 30 w 30"/>
                  <a:gd name="T3" fmla="*/ 22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89"/>
              <p:cNvSpPr>
                <a:spLocks/>
              </p:cNvSpPr>
              <p:nvPr/>
            </p:nvSpPr>
            <p:spPr bwMode="auto">
              <a:xfrm>
                <a:off x="3861"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90"/>
              <p:cNvSpPr>
                <a:spLocks/>
              </p:cNvSpPr>
              <p:nvPr/>
            </p:nvSpPr>
            <p:spPr bwMode="auto">
              <a:xfrm>
                <a:off x="3899" y="247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91"/>
              <p:cNvSpPr>
                <a:spLocks noEditPoints="1"/>
              </p:cNvSpPr>
              <p:nvPr/>
            </p:nvSpPr>
            <p:spPr bwMode="auto">
              <a:xfrm>
                <a:off x="3931" y="2476"/>
                <a:ext cx="30" cy="48"/>
              </a:xfrm>
              <a:custGeom>
                <a:avLst/>
                <a:gdLst>
                  <a:gd name="T0" fmla="*/ 30 w 30"/>
                  <a:gd name="T1" fmla="*/ 22 h 48"/>
                  <a:gd name="T2" fmla="*/ 30 w 30"/>
                  <a:gd name="T3" fmla="*/ 22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2"/>
                    </a:lnTo>
                    <a:lnTo>
                      <a:pt x="30" y="22"/>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92"/>
              <p:cNvSpPr>
                <a:spLocks/>
              </p:cNvSpPr>
              <p:nvPr/>
            </p:nvSpPr>
            <p:spPr bwMode="auto">
              <a:xfrm>
                <a:off x="3971" y="247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93"/>
              <p:cNvSpPr>
                <a:spLocks noEditPoints="1"/>
              </p:cNvSpPr>
              <p:nvPr/>
            </p:nvSpPr>
            <p:spPr bwMode="auto">
              <a:xfrm>
                <a:off x="2979" y="2560"/>
                <a:ext cx="32" cy="48"/>
              </a:xfrm>
              <a:custGeom>
                <a:avLst/>
                <a:gdLst>
                  <a:gd name="T0" fmla="*/ 32 w 32"/>
                  <a:gd name="T1" fmla="*/ 24 h 48"/>
                  <a:gd name="T2" fmla="*/ 32 w 32"/>
                  <a:gd name="T3" fmla="*/ 24 h 48"/>
                  <a:gd name="T4" fmla="*/ 32 w 32"/>
                  <a:gd name="T5" fmla="*/ 34 h 48"/>
                  <a:gd name="T6" fmla="*/ 28 w 32"/>
                  <a:gd name="T7" fmla="*/ 42 h 48"/>
                  <a:gd name="T8" fmla="*/ 24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6 h 48"/>
                  <a:gd name="T22" fmla="*/ 0 w 32"/>
                  <a:gd name="T23" fmla="*/ 26 h 48"/>
                  <a:gd name="T24" fmla="*/ 2 w 32"/>
                  <a:gd name="T25" fmla="*/ 14 h 48"/>
                  <a:gd name="T26" fmla="*/ 6 w 32"/>
                  <a:gd name="T27" fmla="*/ 8 h 48"/>
                  <a:gd name="T28" fmla="*/ 10 w 32"/>
                  <a:gd name="T29" fmla="*/ 2 h 48"/>
                  <a:gd name="T30" fmla="*/ 18 w 32"/>
                  <a:gd name="T31" fmla="*/ 0 h 48"/>
                  <a:gd name="T32" fmla="*/ 18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8 w 32"/>
                  <a:gd name="T45" fmla="*/ 26 h 48"/>
                  <a:gd name="T46" fmla="*/ 8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8 w 32"/>
                  <a:gd name="T85" fmla="*/ 26 h 48"/>
                  <a:gd name="T86" fmla="*/ 8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8"/>
                    </a:lnTo>
                    <a:lnTo>
                      <a:pt x="16" y="48"/>
                    </a:lnTo>
                    <a:lnTo>
                      <a:pt x="16" y="48"/>
                    </a:lnTo>
                    <a:lnTo>
                      <a:pt x="10" y="48"/>
                    </a:lnTo>
                    <a:lnTo>
                      <a:pt x="6" y="42"/>
                    </a:lnTo>
                    <a:lnTo>
                      <a:pt x="2" y="36"/>
                    </a:lnTo>
                    <a:lnTo>
                      <a:pt x="0" y="26"/>
                    </a:lnTo>
                    <a:lnTo>
                      <a:pt x="0" y="26"/>
                    </a:lnTo>
                    <a:lnTo>
                      <a:pt x="2" y="14"/>
                    </a:lnTo>
                    <a:lnTo>
                      <a:pt x="6" y="8"/>
                    </a:lnTo>
                    <a:lnTo>
                      <a:pt x="10" y="2"/>
                    </a:lnTo>
                    <a:lnTo>
                      <a:pt x="18" y="0"/>
                    </a:lnTo>
                    <a:lnTo>
                      <a:pt x="18" y="0"/>
                    </a:lnTo>
                    <a:lnTo>
                      <a:pt x="24" y="2"/>
                    </a:lnTo>
                    <a:lnTo>
                      <a:pt x="28" y="8"/>
                    </a:lnTo>
                    <a:lnTo>
                      <a:pt x="32" y="14"/>
                    </a:lnTo>
                    <a:lnTo>
                      <a:pt x="32" y="24"/>
                    </a:lnTo>
                    <a:lnTo>
                      <a:pt x="32" y="24"/>
                    </a:lnTo>
                    <a:close/>
                    <a:moveTo>
                      <a:pt x="8" y="26"/>
                    </a:moveTo>
                    <a:lnTo>
                      <a:pt x="8" y="26"/>
                    </a:lnTo>
                    <a:lnTo>
                      <a:pt x="8" y="34"/>
                    </a:lnTo>
                    <a:lnTo>
                      <a:pt x="10" y="40"/>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8"/>
                    </a:lnTo>
                    <a:lnTo>
                      <a:pt x="10" y="10"/>
                    </a:lnTo>
                    <a:lnTo>
                      <a:pt x="8" y="16"/>
                    </a:lnTo>
                    <a:lnTo>
                      <a:pt x="8" y="26"/>
                    </a:lnTo>
                    <a:lnTo>
                      <a:pt x="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94"/>
              <p:cNvSpPr>
                <a:spLocks/>
              </p:cNvSpPr>
              <p:nvPr/>
            </p:nvSpPr>
            <p:spPr bwMode="auto">
              <a:xfrm>
                <a:off x="3021"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95"/>
              <p:cNvSpPr>
                <a:spLocks noEditPoints="1"/>
              </p:cNvSpPr>
              <p:nvPr/>
            </p:nvSpPr>
            <p:spPr bwMode="auto">
              <a:xfrm>
                <a:off x="3053"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8 w 32"/>
                  <a:gd name="T51" fmla="*/ 40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8" y="40"/>
                    </a:lnTo>
                    <a:lnTo>
                      <a:pt x="12" y="42"/>
                    </a:lnTo>
                    <a:lnTo>
                      <a:pt x="16" y="44"/>
                    </a:lnTo>
                    <a:lnTo>
                      <a:pt x="16" y="44"/>
                    </a:lnTo>
                    <a:lnTo>
                      <a:pt x="20" y="42"/>
                    </a:lnTo>
                    <a:lnTo>
                      <a:pt x="22" y="38"/>
                    </a:lnTo>
                    <a:lnTo>
                      <a:pt x="24" y="32"/>
                    </a:lnTo>
                    <a:lnTo>
                      <a:pt x="26" y="24"/>
                    </a:lnTo>
                    <a:lnTo>
                      <a:pt x="26" y="24"/>
                    </a:lnTo>
                    <a:lnTo>
                      <a:pt x="24" y="16"/>
                    </a:lnTo>
                    <a:lnTo>
                      <a:pt x="22"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96"/>
              <p:cNvSpPr>
                <a:spLocks/>
              </p:cNvSpPr>
              <p:nvPr/>
            </p:nvSpPr>
            <p:spPr bwMode="auto">
              <a:xfrm>
                <a:off x="3095" y="2562"/>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97"/>
              <p:cNvSpPr>
                <a:spLocks noEditPoints="1"/>
              </p:cNvSpPr>
              <p:nvPr/>
            </p:nvSpPr>
            <p:spPr bwMode="auto">
              <a:xfrm>
                <a:off x="3127" y="256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6 h 48"/>
                  <a:gd name="T22" fmla="*/ 0 w 30"/>
                  <a:gd name="T23" fmla="*/ 26 h 48"/>
                  <a:gd name="T24" fmla="*/ 0 w 30"/>
                  <a:gd name="T25" fmla="*/ 14 h 48"/>
                  <a:gd name="T26" fmla="*/ 4 w 30"/>
                  <a:gd name="T27" fmla="*/ 8 h 48"/>
                  <a:gd name="T28" fmla="*/ 8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40 h 48"/>
                  <a:gd name="T52" fmla="*/ 10 w 30"/>
                  <a:gd name="T53" fmla="*/ 42 h 48"/>
                  <a:gd name="T54" fmla="*/ 14 w 30"/>
                  <a:gd name="T55" fmla="*/ 44 h 48"/>
                  <a:gd name="T56" fmla="*/ 14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4 w 30"/>
                  <a:gd name="T75" fmla="*/ 6 h 48"/>
                  <a:gd name="T76" fmla="*/ 14 w 30"/>
                  <a:gd name="T77" fmla="*/ 6 h 48"/>
                  <a:gd name="T78" fmla="*/ 12 w 30"/>
                  <a:gd name="T79" fmla="*/ 8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6"/>
                    </a:lnTo>
                    <a:lnTo>
                      <a:pt x="0" y="26"/>
                    </a:lnTo>
                    <a:lnTo>
                      <a:pt x="0" y="14"/>
                    </a:lnTo>
                    <a:lnTo>
                      <a:pt x="4" y="8"/>
                    </a:lnTo>
                    <a:lnTo>
                      <a:pt x="8" y="2"/>
                    </a:lnTo>
                    <a:lnTo>
                      <a:pt x="16" y="0"/>
                    </a:lnTo>
                    <a:lnTo>
                      <a:pt x="16" y="0"/>
                    </a:lnTo>
                    <a:lnTo>
                      <a:pt x="22" y="2"/>
                    </a:lnTo>
                    <a:lnTo>
                      <a:pt x="26" y="8"/>
                    </a:lnTo>
                    <a:lnTo>
                      <a:pt x="30" y="14"/>
                    </a:lnTo>
                    <a:lnTo>
                      <a:pt x="30" y="24"/>
                    </a:lnTo>
                    <a:lnTo>
                      <a:pt x="30" y="24"/>
                    </a:lnTo>
                    <a:close/>
                    <a:moveTo>
                      <a:pt x="6" y="26"/>
                    </a:moveTo>
                    <a:lnTo>
                      <a:pt x="6" y="26"/>
                    </a:lnTo>
                    <a:lnTo>
                      <a:pt x="6" y="34"/>
                    </a:lnTo>
                    <a:lnTo>
                      <a:pt x="8" y="40"/>
                    </a:lnTo>
                    <a:lnTo>
                      <a:pt x="10" y="42"/>
                    </a:lnTo>
                    <a:lnTo>
                      <a:pt x="14" y="44"/>
                    </a:lnTo>
                    <a:lnTo>
                      <a:pt x="14" y="44"/>
                    </a:lnTo>
                    <a:lnTo>
                      <a:pt x="20" y="42"/>
                    </a:lnTo>
                    <a:lnTo>
                      <a:pt x="22" y="38"/>
                    </a:lnTo>
                    <a:lnTo>
                      <a:pt x="24" y="32"/>
                    </a:lnTo>
                    <a:lnTo>
                      <a:pt x="24" y="24"/>
                    </a:lnTo>
                    <a:lnTo>
                      <a:pt x="24" y="24"/>
                    </a:lnTo>
                    <a:lnTo>
                      <a:pt x="24" y="16"/>
                    </a:lnTo>
                    <a:lnTo>
                      <a:pt x="22" y="10"/>
                    </a:lnTo>
                    <a:lnTo>
                      <a:pt x="20" y="8"/>
                    </a:lnTo>
                    <a:lnTo>
                      <a:pt x="14" y="6"/>
                    </a:lnTo>
                    <a:lnTo>
                      <a:pt x="14"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98"/>
              <p:cNvSpPr>
                <a:spLocks/>
              </p:cNvSpPr>
              <p:nvPr/>
            </p:nvSpPr>
            <p:spPr bwMode="auto">
              <a:xfrm>
                <a:off x="3167"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9"/>
              <p:cNvSpPr>
                <a:spLocks noEditPoints="1"/>
              </p:cNvSpPr>
              <p:nvPr/>
            </p:nvSpPr>
            <p:spPr bwMode="auto">
              <a:xfrm>
                <a:off x="3199"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10" y="40"/>
                    </a:lnTo>
                    <a:lnTo>
                      <a:pt x="12" y="42"/>
                    </a:lnTo>
                    <a:lnTo>
                      <a:pt x="16" y="44"/>
                    </a:lnTo>
                    <a:lnTo>
                      <a:pt x="16" y="44"/>
                    </a:lnTo>
                    <a:lnTo>
                      <a:pt x="20" y="42"/>
                    </a:lnTo>
                    <a:lnTo>
                      <a:pt x="24" y="38"/>
                    </a:lnTo>
                    <a:lnTo>
                      <a:pt x="24" y="32"/>
                    </a:lnTo>
                    <a:lnTo>
                      <a:pt x="26" y="24"/>
                    </a:lnTo>
                    <a:lnTo>
                      <a:pt x="26" y="24"/>
                    </a:lnTo>
                    <a:lnTo>
                      <a:pt x="24" y="16"/>
                    </a:lnTo>
                    <a:lnTo>
                      <a:pt x="24"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00"/>
              <p:cNvSpPr>
                <a:spLocks noEditPoints="1"/>
              </p:cNvSpPr>
              <p:nvPr/>
            </p:nvSpPr>
            <p:spPr bwMode="auto">
              <a:xfrm>
                <a:off x="3235" y="2560"/>
                <a:ext cx="32" cy="48"/>
              </a:xfrm>
              <a:custGeom>
                <a:avLst/>
                <a:gdLst>
                  <a:gd name="T0" fmla="*/ 32 w 32"/>
                  <a:gd name="T1" fmla="*/ 24 h 48"/>
                  <a:gd name="T2" fmla="*/ 32 w 32"/>
                  <a:gd name="T3" fmla="*/ 24 h 48"/>
                  <a:gd name="T4" fmla="*/ 32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6 h 48"/>
                  <a:gd name="T22" fmla="*/ 0 w 32"/>
                  <a:gd name="T23" fmla="*/ 26 h 48"/>
                  <a:gd name="T24" fmla="*/ 2 w 32"/>
                  <a:gd name="T25" fmla="*/ 14 h 48"/>
                  <a:gd name="T26" fmla="*/ 6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8 w 32"/>
                  <a:gd name="T45" fmla="*/ 26 h 48"/>
                  <a:gd name="T46" fmla="*/ 8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8 w 32"/>
                  <a:gd name="T85" fmla="*/ 26 h 48"/>
                  <a:gd name="T86" fmla="*/ 8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8"/>
                    </a:lnTo>
                    <a:lnTo>
                      <a:pt x="16" y="48"/>
                    </a:lnTo>
                    <a:lnTo>
                      <a:pt x="16" y="48"/>
                    </a:lnTo>
                    <a:lnTo>
                      <a:pt x="10" y="48"/>
                    </a:lnTo>
                    <a:lnTo>
                      <a:pt x="6" y="42"/>
                    </a:lnTo>
                    <a:lnTo>
                      <a:pt x="2" y="36"/>
                    </a:lnTo>
                    <a:lnTo>
                      <a:pt x="0" y="26"/>
                    </a:lnTo>
                    <a:lnTo>
                      <a:pt x="0" y="26"/>
                    </a:lnTo>
                    <a:lnTo>
                      <a:pt x="2" y="14"/>
                    </a:lnTo>
                    <a:lnTo>
                      <a:pt x="6" y="8"/>
                    </a:lnTo>
                    <a:lnTo>
                      <a:pt x="10" y="2"/>
                    </a:lnTo>
                    <a:lnTo>
                      <a:pt x="16" y="0"/>
                    </a:lnTo>
                    <a:lnTo>
                      <a:pt x="16" y="0"/>
                    </a:lnTo>
                    <a:lnTo>
                      <a:pt x="24" y="2"/>
                    </a:lnTo>
                    <a:lnTo>
                      <a:pt x="28" y="8"/>
                    </a:lnTo>
                    <a:lnTo>
                      <a:pt x="32" y="14"/>
                    </a:lnTo>
                    <a:lnTo>
                      <a:pt x="32" y="24"/>
                    </a:lnTo>
                    <a:lnTo>
                      <a:pt x="32" y="24"/>
                    </a:lnTo>
                    <a:close/>
                    <a:moveTo>
                      <a:pt x="8" y="26"/>
                    </a:moveTo>
                    <a:lnTo>
                      <a:pt x="8" y="26"/>
                    </a:lnTo>
                    <a:lnTo>
                      <a:pt x="8" y="34"/>
                    </a:lnTo>
                    <a:lnTo>
                      <a:pt x="10" y="40"/>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8"/>
                    </a:lnTo>
                    <a:lnTo>
                      <a:pt x="10" y="10"/>
                    </a:lnTo>
                    <a:lnTo>
                      <a:pt x="8" y="16"/>
                    </a:lnTo>
                    <a:lnTo>
                      <a:pt x="8" y="26"/>
                    </a:lnTo>
                    <a:lnTo>
                      <a:pt x="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01"/>
              <p:cNvSpPr>
                <a:spLocks/>
              </p:cNvSpPr>
              <p:nvPr/>
            </p:nvSpPr>
            <p:spPr bwMode="auto">
              <a:xfrm>
                <a:off x="3277"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02"/>
              <p:cNvSpPr>
                <a:spLocks noEditPoints="1"/>
              </p:cNvSpPr>
              <p:nvPr/>
            </p:nvSpPr>
            <p:spPr bwMode="auto">
              <a:xfrm>
                <a:off x="3309"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40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8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40"/>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03"/>
              <p:cNvSpPr>
                <a:spLocks/>
              </p:cNvSpPr>
              <p:nvPr/>
            </p:nvSpPr>
            <p:spPr bwMode="auto">
              <a:xfrm>
                <a:off x="3351" y="2562"/>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04"/>
              <p:cNvSpPr>
                <a:spLocks noEditPoints="1"/>
              </p:cNvSpPr>
              <p:nvPr/>
            </p:nvSpPr>
            <p:spPr bwMode="auto">
              <a:xfrm>
                <a:off x="3381" y="2560"/>
                <a:ext cx="32" cy="48"/>
              </a:xfrm>
              <a:custGeom>
                <a:avLst/>
                <a:gdLst>
                  <a:gd name="T0" fmla="*/ 32 w 32"/>
                  <a:gd name="T1" fmla="*/ 24 h 48"/>
                  <a:gd name="T2" fmla="*/ 32 w 32"/>
                  <a:gd name="T3" fmla="*/ 24 h 48"/>
                  <a:gd name="T4" fmla="*/ 32 w 32"/>
                  <a:gd name="T5" fmla="*/ 34 h 48"/>
                  <a:gd name="T6" fmla="*/ 28 w 32"/>
                  <a:gd name="T7" fmla="*/ 42 h 48"/>
                  <a:gd name="T8" fmla="*/ 24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6 h 48"/>
                  <a:gd name="T22" fmla="*/ 0 w 32"/>
                  <a:gd name="T23" fmla="*/ 26 h 48"/>
                  <a:gd name="T24" fmla="*/ 2 w 32"/>
                  <a:gd name="T25" fmla="*/ 14 h 48"/>
                  <a:gd name="T26" fmla="*/ 6 w 32"/>
                  <a:gd name="T27" fmla="*/ 8 h 48"/>
                  <a:gd name="T28" fmla="*/ 10 w 32"/>
                  <a:gd name="T29" fmla="*/ 2 h 48"/>
                  <a:gd name="T30" fmla="*/ 18 w 32"/>
                  <a:gd name="T31" fmla="*/ 0 h 48"/>
                  <a:gd name="T32" fmla="*/ 18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8 w 32"/>
                  <a:gd name="T45" fmla="*/ 26 h 48"/>
                  <a:gd name="T46" fmla="*/ 8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8 w 32"/>
                  <a:gd name="T85" fmla="*/ 26 h 48"/>
                  <a:gd name="T86" fmla="*/ 8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8"/>
                    </a:lnTo>
                    <a:lnTo>
                      <a:pt x="16" y="48"/>
                    </a:lnTo>
                    <a:lnTo>
                      <a:pt x="16" y="48"/>
                    </a:lnTo>
                    <a:lnTo>
                      <a:pt x="10" y="48"/>
                    </a:lnTo>
                    <a:lnTo>
                      <a:pt x="6" y="42"/>
                    </a:lnTo>
                    <a:lnTo>
                      <a:pt x="2" y="36"/>
                    </a:lnTo>
                    <a:lnTo>
                      <a:pt x="0" y="26"/>
                    </a:lnTo>
                    <a:lnTo>
                      <a:pt x="0" y="26"/>
                    </a:lnTo>
                    <a:lnTo>
                      <a:pt x="2" y="14"/>
                    </a:lnTo>
                    <a:lnTo>
                      <a:pt x="6" y="8"/>
                    </a:lnTo>
                    <a:lnTo>
                      <a:pt x="10" y="2"/>
                    </a:lnTo>
                    <a:lnTo>
                      <a:pt x="18" y="0"/>
                    </a:lnTo>
                    <a:lnTo>
                      <a:pt x="18" y="0"/>
                    </a:lnTo>
                    <a:lnTo>
                      <a:pt x="24" y="2"/>
                    </a:lnTo>
                    <a:lnTo>
                      <a:pt x="28" y="8"/>
                    </a:lnTo>
                    <a:lnTo>
                      <a:pt x="32" y="14"/>
                    </a:lnTo>
                    <a:lnTo>
                      <a:pt x="32" y="24"/>
                    </a:lnTo>
                    <a:lnTo>
                      <a:pt x="32" y="24"/>
                    </a:lnTo>
                    <a:close/>
                    <a:moveTo>
                      <a:pt x="8" y="26"/>
                    </a:moveTo>
                    <a:lnTo>
                      <a:pt x="8" y="26"/>
                    </a:lnTo>
                    <a:lnTo>
                      <a:pt x="8" y="34"/>
                    </a:lnTo>
                    <a:lnTo>
                      <a:pt x="10" y="40"/>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8"/>
                    </a:lnTo>
                    <a:lnTo>
                      <a:pt x="10" y="10"/>
                    </a:lnTo>
                    <a:lnTo>
                      <a:pt x="8" y="16"/>
                    </a:lnTo>
                    <a:lnTo>
                      <a:pt x="8" y="26"/>
                    </a:lnTo>
                    <a:lnTo>
                      <a:pt x="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05"/>
              <p:cNvSpPr>
                <a:spLocks/>
              </p:cNvSpPr>
              <p:nvPr/>
            </p:nvSpPr>
            <p:spPr bwMode="auto">
              <a:xfrm>
                <a:off x="3423"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06"/>
              <p:cNvSpPr>
                <a:spLocks noEditPoints="1"/>
              </p:cNvSpPr>
              <p:nvPr/>
            </p:nvSpPr>
            <p:spPr bwMode="auto">
              <a:xfrm>
                <a:off x="3455"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8 w 32"/>
                  <a:gd name="T51" fmla="*/ 40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8" y="40"/>
                    </a:lnTo>
                    <a:lnTo>
                      <a:pt x="12" y="42"/>
                    </a:lnTo>
                    <a:lnTo>
                      <a:pt x="16" y="44"/>
                    </a:lnTo>
                    <a:lnTo>
                      <a:pt x="16" y="44"/>
                    </a:lnTo>
                    <a:lnTo>
                      <a:pt x="20" y="42"/>
                    </a:lnTo>
                    <a:lnTo>
                      <a:pt x="22" y="38"/>
                    </a:lnTo>
                    <a:lnTo>
                      <a:pt x="24" y="32"/>
                    </a:lnTo>
                    <a:lnTo>
                      <a:pt x="26" y="24"/>
                    </a:lnTo>
                    <a:lnTo>
                      <a:pt x="26" y="24"/>
                    </a:lnTo>
                    <a:lnTo>
                      <a:pt x="24" y="16"/>
                    </a:lnTo>
                    <a:lnTo>
                      <a:pt x="22"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07"/>
              <p:cNvSpPr>
                <a:spLocks noEditPoints="1"/>
              </p:cNvSpPr>
              <p:nvPr/>
            </p:nvSpPr>
            <p:spPr bwMode="auto">
              <a:xfrm>
                <a:off x="3491"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6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6" y="8"/>
                    </a:lnTo>
                    <a:lnTo>
                      <a:pt x="10" y="2"/>
                    </a:lnTo>
                    <a:lnTo>
                      <a:pt x="16" y="0"/>
                    </a:lnTo>
                    <a:lnTo>
                      <a:pt x="16" y="0"/>
                    </a:lnTo>
                    <a:lnTo>
                      <a:pt x="24" y="2"/>
                    </a:lnTo>
                    <a:lnTo>
                      <a:pt x="28" y="8"/>
                    </a:lnTo>
                    <a:lnTo>
                      <a:pt x="32" y="14"/>
                    </a:lnTo>
                    <a:lnTo>
                      <a:pt x="32" y="24"/>
                    </a:lnTo>
                    <a:lnTo>
                      <a:pt x="32" y="24"/>
                    </a:lnTo>
                    <a:close/>
                    <a:moveTo>
                      <a:pt x="6" y="26"/>
                    </a:moveTo>
                    <a:lnTo>
                      <a:pt x="6" y="26"/>
                    </a:lnTo>
                    <a:lnTo>
                      <a:pt x="8" y="34"/>
                    </a:lnTo>
                    <a:lnTo>
                      <a:pt x="10" y="40"/>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08"/>
              <p:cNvSpPr>
                <a:spLocks/>
              </p:cNvSpPr>
              <p:nvPr/>
            </p:nvSpPr>
            <p:spPr bwMode="auto">
              <a:xfrm>
                <a:off x="3533"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09"/>
              <p:cNvSpPr>
                <a:spLocks noEditPoints="1"/>
              </p:cNvSpPr>
              <p:nvPr/>
            </p:nvSpPr>
            <p:spPr bwMode="auto">
              <a:xfrm>
                <a:off x="3565" y="2560"/>
                <a:ext cx="32" cy="48"/>
              </a:xfrm>
              <a:custGeom>
                <a:avLst/>
                <a:gdLst>
                  <a:gd name="T0" fmla="*/ 32 w 32"/>
                  <a:gd name="T1" fmla="*/ 24 h 48"/>
                  <a:gd name="T2" fmla="*/ 32 w 32"/>
                  <a:gd name="T3" fmla="*/ 24 h 48"/>
                  <a:gd name="T4" fmla="*/ 30 w 32"/>
                  <a:gd name="T5" fmla="*/ 34 h 48"/>
                  <a:gd name="T6" fmla="*/ 26 w 32"/>
                  <a:gd name="T7" fmla="*/ 42 h 48"/>
                  <a:gd name="T8" fmla="*/ 22 w 32"/>
                  <a:gd name="T9" fmla="*/ 48 h 48"/>
                  <a:gd name="T10" fmla="*/ 16 w 32"/>
                  <a:gd name="T11" fmla="*/ 48 h 48"/>
                  <a:gd name="T12" fmla="*/ 16 w 32"/>
                  <a:gd name="T13" fmla="*/ 48 h 48"/>
                  <a:gd name="T14" fmla="*/ 8 w 32"/>
                  <a:gd name="T15" fmla="*/ 48 h 48"/>
                  <a:gd name="T16" fmla="*/ 4 w 32"/>
                  <a:gd name="T17" fmla="*/ 42 h 48"/>
                  <a:gd name="T18" fmla="*/ 0 w 32"/>
                  <a:gd name="T19" fmla="*/ 36 h 48"/>
                  <a:gd name="T20" fmla="*/ 0 w 32"/>
                  <a:gd name="T21" fmla="*/ 26 h 48"/>
                  <a:gd name="T22" fmla="*/ 0 w 32"/>
                  <a:gd name="T23" fmla="*/ 26 h 48"/>
                  <a:gd name="T24" fmla="*/ 0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40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8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8"/>
                    </a:lnTo>
                    <a:lnTo>
                      <a:pt x="16" y="48"/>
                    </a:lnTo>
                    <a:lnTo>
                      <a:pt x="16" y="48"/>
                    </a:lnTo>
                    <a:lnTo>
                      <a:pt x="8" y="48"/>
                    </a:lnTo>
                    <a:lnTo>
                      <a:pt x="4" y="42"/>
                    </a:lnTo>
                    <a:lnTo>
                      <a:pt x="0" y="36"/>
                    </a:lnTo>
                    <a:lnTo>
                      <a:pt x="0" y="26"/>
                    </a:lnTo>
                    <a:lnTo>
                      <a:pt x="0" y="26"/>
                    </a:lnTo>
                    <a:lnTo>
                      <a:pt x="0"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40"/>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0"/>
              <p:cNvSpPr>
                <a:spLocks noEditPoints="1"/>
              </p:cNvSpPr>
              <p:nvPr/>
            </p:nvSpPr>
            <p:spPr bwMode="auto">
              <a:xfrm>
                <a:off x="3601"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10" y="40"/>
                    </a:lnTo>
                    <a:lnTo>
                      <a:pt x="12" y="42"/>
                    </a:lnTo>
                    <a:lnTo>
                      <a:pt x="16" y="44"/>
                    </a:lnTo>
                    <a:lnTo>
                      <a:pt x="16" y="44"/>
                    </a:lnTo>
                    <a:lnTo>
                      <a:pt x="20" y="42"/>
                    </a:lnTo>
                    <a:lnTo>
                      <a:pt x="24" y="38"/>
                    </a:lnTo>
                    <a:lnTo>
                      <a:pt x="24" y="32"/>
                    </a:lnTo>
                    <a:lnTo>
                      <a:pt x="26" y="24"/>
                    </a:lnTo>
                    <a:lnTo>
                      <a:pt x="26" y="24"/>
                    </a:lnTo>
                    <a:lnTo>
                      <a:pt x="24" y="16"/>
                    </a:lnTo>
                    <a:lnTo>
                      <a:pt x="24"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1"/>
              <p:cNvSpPr>
                <a:spLocks/>
              </p:cNvSpPr>
              <p:nvPr/>
            </p:nvSpPr>
            <p:spPr bwMode="auto">
              <a:xfrm>
                <a:off x="3643" y="2562"/>
                <a:ext cx="16" cy="46"/>
              </a:xfrm>
              <a:custGeom>
                <a:avLst/>
                <a:gdLst>
                  <a:gd name="T0" fmla="*/ 8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8 w 16"/>
                  <a:gd name="T15" fmla="*/ 46 h 46"/>
                  <a:gd name="T16" fmla="*/ 8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6"/>
                    </a:moveTo>
                    <a:lnTo>
                      <a:pt x="8" y="6"/>
                    </a:lnTo>
                    <a:lnTo>
                      <a:pt x="0" y="10"/>
                    </a:lnTo>
                    <a:lnTo>
                      <a:pt x="0" y="6"/>
                    </a:lnTo>
                    <a:lnTo>
                      <a:pt x="10" y="0"/>
                    </a:lnTo>
                    <a:lnTo>
                      <a:pt x="16" y="0"/>
                    </a:lnTo>
                    <a:lnTo>
                      <a:pt x="16"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
              <p:cNvSpPr>
                <a:spLocks noEditPoints="1"/>
              </p:cNvSpPr>
              <p:nvPr/>
            </p:nvSpPr>
            <p:spPr bwMode="auto">
              <a:xfrm>
                <a:off x="3675" y="256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6 h 48"/>
                  <a:gd name="T22" fmla="*/ 0 w 30"/>
                  <a:gd name="T23" fmla="*/ 26 h 48"/>
                  <a:gd name="T24" fmla="*/ 0 w 30"/>
                  <a:gd name="T25" fmla="*/ 14 h 48"/>
                  <a:gd name="T26" fmla="*/ 4 w 30"/>
                  <a:gd name="T27" fmla="*/ 8 h 48"/>
                  <a:gd name="T28" fmla="*/ 8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40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6 w 30"/>
                  <a:gd name="T75" fmla="*/ 6 h 48"/>
                  <a:gd name="T76" fmla="*/ 16 w 30"/>
                  <a:gd name="T77" fmla="*/ 6 h 48"/>
                  <a:gd name="T78" fmla="*/ 12 w 30"/>
                  <a:gd name="T79" fmla="*/ 8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6"/>
                    </a:lnTo>
                    <a:lnTo>
                      <a:pt x="0" y="26"/>
                    </a:lnTo>
                    <a:lnTo>
                      <a:pt x="0" y="14"/>
                    </a:lnTo>
                    <a:lnTo>
                      <a:pt x="4" y="8"/>
                    </a:lnTo>
                    <a:lnTo>
                      <a:pt x="8" y="2"/>
                    </a:lnTo>
                    <a:lnTo>
                      <a:pt x="16" y="0"/>
                    </a:lnTo>
                    <a:lnTo>
                      <a:pt x="16" y="0"/>
                    </a:lnTo>
                    <a:lnTo>
                      <a:pt x="22" y="2"/>
                    </a:lnTo>
                    <a:lnTo>
                      <a:pt x="26" y="8"/>
                    </a:lnTo>
                    <a:lnTo>
                      <a:pt x="30" y="14"/>
                    </a:lnTo>
                    <a:lnTo>
                      <a:pt x="30" y="24"/>
                    </a:lnTo>
                    <a:lnTo>
                      <a:pt x="30" y="24"/>
                    </a:lnTo>
                    <a:close/>
                    <a:moveTo>
                      <a:pt x="6" y="26"/>
                    </a:moveTo>
                    <a:lnTo>
                      <a:pt x="6" y="26"/>
                    </a:lnTo>
                    <a:lnTo>
                      <a:pt x="6" y="34"/>
                    </a:lnTo>
                    <a:lnTo>
                      <a:pt x="8" y="40"/>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3"/>
              <p:cNvSpPr>
                <a:spLocks/>
              </p:cNvSpPr>
              <p:nvPr/>
            </p:nvSpPr>
            <p:spPr bwMode="auto">
              <a:xfrm>
                <a:off x="3715"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4"/>
              <p:cNvSpPr>
                <a:spLocks noEditPoints="1"/>
              </p:cNvSpPr>
              <p:nvPr/>
            </p:nvSpPr>
            <p:spPr bwMode="auto">
              <a:xfrm>
                <a:off x="3747" y="2560"/>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6 h 48"/>
                  <a:gd name="T22" fmla="*/ 0 w 32"/>
                  <a:gd name="T23" fmla="*/ 26 h 48"/>
                  <a:gd name="T24" fmla="*/ 2 w 32"/>
                  <a:gd name="T25" fmla="*/ 14 h 48"/>
                  <a:gd name="T26" fmla="*/ 4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40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8 h 48"/>
                  <a:gd name="T74" fmla="*/ 16 w 32"/>
                  <a:gd name="T75" fmla="*/ 6 h 48"/>
                  <a:gd name="T76" fmla="*/ 16 w 32"/>
                  <a:gd name="T77" fmla="*/ 6 h 48"/>
                  <a:gd name="T78" fmla="*/ 12 w 32"/>
                  <a:gd name="T79" fmla="*/ 8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6"/>
                    </a:lnTo>
                    <a:lnTo>
                      <a:pt x="0" y="26"/>
                    </a:lnTo>
                    <a:lnTo>
                      <a:pt x="2" y="14"/>
                    </a:lnTo>
                    <a:lnTo>
                      <a:pt x="4" y="8"/>
                    </a:lnTo>
                    <a:lnTo>
                      <a:pt x="10" y="2"/>
                    </a:lnTo>
                    <a:lnTo>
                      <a:pt x="16" y="0"/>
                    </a:lnTo>
                    <a:lnTo>
                      <a:pt x="16" y="0"/>
                    </a:lnTo>
                    <a:lnTo>
                      <a:pt x="24" y="2"/>
                    </a:lnTo>
                    <a:lnTo>
                      <a:pt x="28" y="8"/>
                    </a:lnTo>
                    <a:lnTo>
                      <a:pt x="30" y="14"/>
                    </a:lnTo>
                    <a:lnTo>
                      <a:pt x="32" y="24"/>
                    </a:lnTo>
                    <a:lnTo>
                      <a:pt x="32" y="24"/>
                    </a:lnTo>
                    <a:close/>
                    <a:moveTo>
                      <a:pt x="6" y="26"/>
                    </a:moveTo>
                    <a:lnTo>
                      <a:pt x="6" y="26"/>
                    </a:lnTo>
                    <a:lnTo>
                      <a:pt x="8" y="34"/>
                    </a:lnTo>
                    <a:lnTo>
                      <a:pt x="10" y="40"/>
                    </a:lnTo>
                    <a:lnTo>
                      <a:pt x="12" y="42"/>
                    </a:lnTo>
                    <a:lnTo>
                      <a:pt x="16" y="44"/>
                    </a:lnTo>
                    <a:lnTo>
                      <a:pt x="16" y="44"/>
                    </a:lnTo>
                    <a:lnTo>
                      <a:pt x="20" y="42"/>
                    </a:lnTo>
                    <a:lnTo>
                      <a:pt x="24" y="38"/>
                    </a:lnTo>
                    <a:lnTo>
                      <a:pt x="24" y="32"/>
                    </a:lnTo>
                    <a:lnTo>
                      <a:pt x="26" y="24"/>
                    </a:lnTo>
                    <a:lnTo>
                      <a:pt x="26" y="24"/>
                    </a:lnTo>
                    <a:lnTo>
                      <a:pt x="24" y="16"/>
                    </a:lnTo>
                    <a:lnTo>
                      <a:pt x="24" y="10"/>
                    </a:lnTo>
                    <a:lnTo>
                      <a:pt x="20" y="8"/>
                    </a:lnTo>
                    <a:lnTo>
                      <a:pt x="16" y="6"/>
                    </a:lnTo>
                    <a:lnTo>
                      <a:pt x="16" y="6"/>
                    </a:lnTo>
                    <a:lnTo>
                      <a:pt x="12" y="8"/>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5"/>
              <p:cNvSpPr>
                <a:spLocks/>
              </p:cNvSpPr>
              <p:nvPr/>
            </p:nvSpPr>
            <p:spPr bwMode="auto">
              <a:xfrm>
                <a:off x="3789" y="2562"/>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6"/>
              <p:cNvSpPr>
                <a:spLocks/>
              </p:cNvSpPr>
              <p:nvPr/>
            </p:nvSpPr>
            <p:spPr bwMode="auto">
              <a:xfrm>
                <a:off x="3825"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7"/>
              <p:cNvSpPr>
                <a:spLocks/>
              </p:cNvSpPr>
              <p:nvPr/>
            </p:nvSpPr>
            <p:spPr bwMode="auto">
              <a:xfrm>
                <a:off x="3861" y="2562"/>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8"/>
              <p:cNvSpPr>
                <a:spLocks/>
              </p:cNvSpPr>
              <p:nvPr/>
            </p:nvSpPr>
            <p:spPr bwMode="auto">
              <a:xfrm>
                <a:off x="3899" y="2562"/>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9"/>
              <p:cNvSpPr>
                <a:spLocks noEditPoints="1"/>
              </p:cNvSpPr>
              <p:nvPr/>
            </p:nvSpPr>
            <p:spPr bwMode="auto">
              <a:xfrm>
                <a:off x="3931" y="2560"/>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6 h 48"/>
                  <a:gd name="T22" fmla="*/ 0 w 30"/>
                  <a:gd name="T23" fmla="*/ 26 h 48"/>
                  <a:gd name="T24" fmla="*/ 0 w 30"/>
                  <a:gd name="T25" fmla="*/ 14 h 48"/>
                  <a:gd name="T26" fmla="*/ 4 w 30"/>
                  <a:gd name="T27" fmla="*/ 8 h 48"/>
                  <a:gd name="T28" fmla="*/ 8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40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4 w 30"/>
                  <a:gd name="T75" fmla="*/ 6 h 48"/>
                  <a:gd name="T76" fmla="*/ 14 w 30"/>
                  <a:gd name="T77" fmla="*/ 6 h 48"/>
                  <a:gd name="T78" fmla="*/ 12 w 30"/>
                  <a:gd name="T79" fmla="*/ 8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6"/>
                    </a:lnTo>
                    <a:lnTo>
                      <a:pt x="0" y="26"/>
                    </a:lnTo>
                    <a:lnTo>
                      <a:pt x="0" y="14"/>
                    </a:lnTo>
                    <a:lnTo>
                      <a:pt x="4" y="8"/>
                    </a:lnTo>
                    <a:lnTo>
                      <a:pt x="8" y="2"/>
                    </a:lnTo>
                    <a:lnTo>
                      <a:pt x="16" y="0"/>
                    </a:lnTo>
                    <a:lnTo>
                      <a:pt x="16" y="0"/>
                    </a:lnTo>
                    <a:lnTo>
                      <a:pt x="22" y="2"/>
                    </a:lnTo>
                    <a:lnTo>
                      <a:pt x="26" y="8"/>
                    </a:lnTo>
                    <a:lnTo>
                      <a:pt x="30" y="14"/>
                    </a:lnTo>
                    <a:lnTo>
                      <a:pt x="30" y="24"/>
                    </a:lnTo>
                    <a:lnTo>
                      <a:pt x="30" y="24"/>
                    </a:lnTo>
                    <a:close/>
                    <a:moveTo>
                      <a:pt x="6" y="26"/>
                    </a:moveTo>
                    <a:lnTo>
                      <a:pt x="6" y="26"/>
                    </a:lnTo>
                    <a:lnTo>
                      <a:pt x="6" y="34"/>
                    </a:lnTo>
                    <a:lnTo>
                      <a:pt x="8" y="40"/>
                    </a:lnTo>
                    <a:lnTo>
                      <a:pt x="10" y="42"/>
                    </a:lnTo>
                    <a:lnTo>
                      <a:pt x="14" y="44"/>
                    </a:lnTo>
                    <a:lnTo>
                      <a:pt x="14" y="44"/>
                    </a:lnTo>
                    <a:lnTo>
                      <a:pt x="18" y="42"/>
                    </a:lnTo>
                    <a:lnTo>
                      <a:pt x="22" y="38"/>
                    </a:lnTo>
                    <a:lnTo>
                      <a:pt x="24" y="32"/>
                    </a:lnTo>
                    <a:lnTo>
                      <a:pt x="24" y="24"/>
                    </a:lnTo>
                    <a:lnTo>
                      <a:pt x="24" y="24"/>
                    </a:lnTo>
                    <a:lnTo>
                      <a:pt x="24" y="16"/>
                    </a:lnTo>
                    <a:lnTo>
                      <a:pt x="22" y="10"/>
                    </a:lnTo>
                    <a:lnTo>
                      <a:pt x="20" y="8"/>
                    </a:lnTo>
                    <a:lnTo>
                      <a:pt x="14" y="6"/>
                    </a:lnTo>
                    <a:lnTo>
                      <a:pt x="14"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20"/>
              <p:cNvSpPr>
                <a:spLocks noEditPoints="1"/>
              </p:cNvSpPr>
              <p:nvPr/>
            </p:nvSpPr>
            <p:spPr bwMode="auto">
              <a:xfrm>
                <a:off x="3967" y="2560"/>
                <a:ext cx="32" cy="48"/>
              </a:xfrm>
              <a:custGeom>
                <a:avLst/>
                <a:gdLst>
                  <a:gd name="T0" fmla="*/ 32 w 32"/>
                  <a:gd name="T1" fmla="*/ 24 h 48"/>
                  <a:gd name="T2" fmla="*/ 32 w 32"/>
                  <a:gd name="T3" fmla="*/ 24 h 48"/>
                  <a:gd name="T4" fmla="*/ 30 w 32"/>
                  <a:gd name="T5" fmla="*/ 34 h 48"/>
                  <a:gd name="T6" fmla="*/ 26 w 32"/>
                  <a:gd name="T7" fmla="*/ 42 h 48"/>
                  <a:gd name="T8" fmla="*/ 22 w 32"/>
                  <a:gd name="T9" fmla="*/ 48 h 48"/>
                  <a:gd name="T10" fmla="*/ 16 w 32"/>
                  <a:gd name="T11" fmla="*/ 48 h 48"/>
                  <a:gd name="T12" fmla="*/ 16 w 32"/>
                  <a:gd name="T13" fmla="*/ 48 h 48"/>
                  <a:gd name="T14" fmla="*/ 8 w 32"/>
                  <a:gd name="T15" fmla="*/ 48 h 48"/>
                  <a:gd name="T16" fmla="*/ 4 w 32"/>
                  <a:gd name="T17" fmla="*/ 42 h 48"/>
                  <a:gd name="T18" fmla="*/ 0 w 32"/>
                  <a:gd name="T19" fmla="*/ 36 h 48"/>
                  <a:gd name="T20" fmla="*/ 0 w 32"/>
                  <a:gd name="T21" fmla="*/ 26 h 48"/>
                  <a:gd name="T22" fmla="*/ 0 w 32"/>
                  <a:gd name="T23" fmla="*/ 26 h 48"/>
                  <a:gd name="T24" fmla="*/ 0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40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8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8"/>
                    </a:lnTo>
                    <a:lnTo>
                      <a:pt x="16" y="48"/>
                    </a:lnTo>
                    <a:lnTo>
                      <a:pt x="16" y="48"/>
                    </a:lnTo>
                    <a:lnTo>
                      <a:pt x="8" y="48"/>
                    </a:lnTo>
                    <a:lnTo>
                      <a:pt x="4" y="42"/>
                    </a:lnTo>
                    <a:lnTo>
                      <a:pt x="0" y="36"/>
                    </a:lnTo>
                    <a:lnTo>
                      <a:pt x="0" y="26"/>
                    </a:lnTo>
                    <a:lnTo>
                      <a:pt x="0" y="26"/>
                    </a:lnTo>
                    <a:lnTo>
                      <a:pt x="0"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40"/>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8"/>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21"/>
              <p:cNvSpPr>
                <a:spLocks/>
              </p:cNvSpPr>
              <p:nvPr/>
            </p:nvSpPr>
            <p:spPr bwMode="auto">
              <a:xfrm>
                <a:off x="2985" y="2648"/>
                <a:ext cx="16" cy="46"/>
              </a:xfrm>
              <a:custGeom>
                <a:avLst/>
                <a:gdLst>
                  <a:gd name="T0" fmla="*/ 10 w 16"/>
                  <a:gd name="T1" fmla="*/ 6 h 46"/>
                  <a:gd name="T2" fmla="*/ 10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22"/>
              <p:cNvSpPr>
                <a:spLocks/>
              </p:cNvSpPr>
              <p:nvPr/>
            </p:nvSpPr>
            <p:spPr bwMode="auto">
              <a:xfrm>
                <a:off x="3021"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23"/>
              <p:cNvSpPr>
                <a:spLocks noEditPoints="1"/>
              </p:cNvSpPr>
              <p:nvPr/>
            </p:nvSpPr>
            <p:spPr bwMode="auto">
              <a:xfrm>
                <a:off x="3053"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24"/>
              <p:cNvSpPr>
                <a:spLocks/>
              </p:cNvSpPr>
              <p:nvPr/>
            </p:nvSpPr>
            <p:spPr bwMode="auto">
              <a:xfrm>
                <a:off x="3095" y="2648"/>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25"/>
              <p:cNvSpPr>
                <a:spLocks noEditPoints="1"/>
              </p:cNvSpPr>
              <p:nvPr/>
            </p:nvSpPr>
            <p:spPr bwMode="auto">
              <a:xfrm>
                <a:off x="3127" y="2646"/>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20"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26"/>
              <p:cNvSpPr>
                <a:spLocks/>
              </p:cNvSpPr>
              <p:nvPr/>
            </p:nvSpPr>
            <p:spPr bwMode="auto">
              <a:xfrm>
                <a:off x="3167"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27"/>
              <p:cNvSpPr>
                <a:spLocks noEditPoints="1"/>
              </p:cNvSpPr>
              <p:nvPr/>
            </p:nvSpPr>
            <p:spPr bwMode="auto">
              <a:xfrm>
                <a:off x="3199"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28"/>
              <p:cNvSpPr>
                <a:spLocks/>
              </p:cNvSpPr>
              <p:nvPr/>
            </p:nvSpPr>
            <p:spPr bwMode="auto">
              <a:xfrm>
                <a:off x="3241" y="2648"/>
                <a:ext cx="16" cy="46"/>
              </a:xfrm>
              <a:custGeom>
                <a:avLst/>
                <a:gdLst>
                  <a:gd name="T0" fmla="*/ 10 w 16"/>
                  <a:gd name="T1" fmla="*/ 6 h 46"/>
                  <a:gd name="T2" fmla="*/ 8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8" y="6"/>
                    </a:lnTo>
                    <a:lnTo>
                      <a:pt x="0"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29"/>
              <p:cNvSpPr>
                <a:spLocks/>
              </p:cNvSpPr>
              <p:nvPr/>
            </p:nvSpPr>
            <p:spPr bwMode="auto">
              <a:xfrm>
                <a:off x="3277"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30"/>
              <p:cNvSpPr>
                <a:spLocks noEditPoints="1"/>
              </p:cNvSpPr>
              <p:nvPr/>
            </p:nvSpPr>
            <p:spPr bwMode="auto">
              <a:xfrm>
                <a:off x="3309"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31"/>
              <p:cNvSpPr>
                <a:spLocks/>
              </p:cNvSpPr>
              <p:nvPr/>
            </p:nvSpPr>
            <p:spPr bwMode="auto">
              <a:xfrm>
                <a:off x="3351" y="2648"/>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32"/>
              <p:cNvSpPr>
                <a:spLocks noEditPoints="1"/>
              </p:cNvSpPr>
              <p:nvPr/>
            </p:nvSpPr>
            <p:spPr bwMode="auto">
              <a:xfrm>
                <a:off x="3381" y="2646"/>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33"/>
              <p:cNvSpPr>
                <a:spLocks/>
              </p:cNvSpPr>
              <p:nvPr/>
            </p:nvSpPr>
            <p:spPr bwMode="auto">
              <a:xfrm>
                <a:off x="3423"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34"/>
              <p:cNvSpPr>
                <a:spLocks noEditPoints="1"/>
              </p:cNvSpPr>
              <p:nvPr/>
            </p:nvSpPr>
            <p:spPr bwMode="auto">
              <a:xfrm>
                <a:off x="3455"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35"/>
              <p:cNvSpPr>
                <a:spLocks/>
              </p:cNvSpPr>
              <p:nvPr/>
            </p:nvSpPr>
            <p:spPr bwMode="auto">
              <a:xfrm>
                <a:off x="3497" y="2648"/>
                <a:ext cx="14" cy="46"/>
              </a:xfrm>
              <a:custGeom>
                <a:avLst/>
                <a:gdLst>
                  <a:gd name="T0" fmla="*/ 8 w 14"/>
                  <a:gd name="T1" fmla="*/ 6 h 46"/>
                  <a:gd name="T2" fmla="*/ 8 w 14"/>
                  <a:gd name="T3" fmla="*/ 6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4"/>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36"/>
              <p:cNvSpPr>
                <a:spLocks noEditPoints="1"/>
              </p:cNvSpPr>
              <p:nvPr/>
            </p:nvSpPr>
            <p:spPr bwMode="auto">
              <a:xfrm>
                <a:off x="3529" y="2646"/>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37"/>
              <p:cNvSpPr>
                <a:spLocks/>
              </p:cNvSpPr>
              <p:nvPr/>
            </p:nvSpPr>
            <p:spPr bwMode="auto">
              <a:xfrm>
                <a:off x="3569"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38"/>
              <p:cNvSpPr>
                <a:spLocks noEditPoints="1"/>
              </p:cNvSpPr>
              <p:nvPr/>
            </p:nvSpPr>
            <p:spPr bwMode="auto">
              <a:xfrm>
                <a:off x="3601"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39"/>
              <p:cNvSpPr>
                <a:spLocks/>
              </p:cNvSpPr>
              <p:nvPr/>
            </p:nvSpPr>
            <p:spPr bwMode="auto">
              <a:xfrm>
                <a:off x="3643" y="2648"/>
                <a:ext cx="16" cy="46"/>
              </a:xfrm>
              <a:custGeom>
                <a:avLst/>
                <a:gdLst>
                  <a:gd name="T0" fmla="*/ 8 w 16"/>
                  <a:gd name="T1" fmla="*/ 6 h 46"/>
                  <a:gd name="T2" fmla="*/ 8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8 w 16"/>
                  <a:gd name="T15" fmla="*/ 46 h 46"/>
                  <a:gd name="T16" fmla="*/ 8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6"/>
                    </a:moveTo>
                    <a:lnTo>
                      <a:pt x="8" y="6"/>
                    </a:lnTo>
                    <a:lnTo>
                      <a:pt x="0" y="10"/>
                    </a:lnTo>
                    <a:lnTo>
                      <a:pt x="0" y="4"/>
                    </a:lnTo>
                    <a:lnTo>
                      <a:pt x="10" y="0"/>
                    </a:lnTo>
                    <a:lnTo>
                      <a:pt x="16" y="0"/>
                    </a:lnTo>
                    <a:lnTo>
                      <a:pt x="16"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40"/>
              <p:cNvSpPr>
                <a:spLocks noEditPoints="1"/>
              </p:cNvSpPr>
              <p:nvPr/>
            </p:nvSpPr>
            <p:spPr bwMode="auto">
              <a:xfrm>
                <a:off x="3675" y="2646"/>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41"/>
              <p:cNvSpPr>
                <a:spLocks/>
              </p:cNvSpPr>
              <p:nvPr/>
            </p:nvSpPr>
            <p:spPr bwMode="auto">
              <a:xfrm>
                <a:off x="3715"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42"/>
              <p:cNvSpPr>
                <a:spLocks noEditPoints="1"/>
              </p:cNvSpPr>
              <p:nvPr/>
            </p:nvSpPr>
            <p:spPr bwMode="auto">
              <a:xfrm>
                <a:off x="3747"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4"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43"/>
              <p:cNvSpPr>
                <a:spLocks/>
              </p:cNvSpPr>
              <p:nvPr/>
            </p:nvSpPr>
            <p:spPr bwMode="auto">
              <a:xfrm>
                <a:off x="3789" y="2648"/>
                <a:ext cx="16" cy="46"/>
              </a:xfrm>
              <a:custGeom>
                <a:avLst/>
                <a:gdLst>
                  <a:gd name="T0" fmla="*/ 10 w 16"/>
                  <a:gd name="T1" fmla="*/ 6 h 46"/>
                  <a:gd name="T2" fmla="*/ 10 w 16"/>
                  <a:gd name="T3" fmla="*/ 6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44"/>
              <p:cNvSpPr>
                <a:spLocks/>
              </p:cNvSpPr>
              <p:nvPr/>
            </p:nvSpPr>
            <p:spPr bwMode="auto">
              <a:xfrm>
                <a:off x="3825"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45"/>
              <p:cNvSpPr>
                <a:spLocks noEditPoints="1"/>
              </p:cNvSpPr>
              <p:nvPr/>
            </p:nvSpPr>
            <p:spPr bwMode="auto">
              <a:xfrm>
                <a:off x="3857"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46"/>
              <p:cNvSpPr>
                <a:spLocks noEditPoints="1"/>
              </p:cNvSpPr>
              <p:nvPr/>
            </p:nvSpPr>
            <p:spPr bwMode="auto">
              <a:xfrm>
                <a:off x="3893" y="2646"/>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147"/>
              <p:cNvSpPr>
                <a:spLocks/>
              </p:cNvSpPr>
              <p:nvPr/>
            </p:nvSpPr>
            <p:spPr bwMode="auto">
              <a:xfrm>
                <a:off x="3935" y="2648"/>
                <a:ext cx="16" cy="46"/>
              </a:xfrm>
              <a:custGeom>
                <a:avLst/>
                <a:gdLst>
                  <a:gd name="T0" fmla="*/ 10 w 16"/>
                  <a:gd name="T1" fmla="*/ 6 h 46"/>
                  <a:gd name="T2" fmla="*/ 10 w 16"/>
                  <a:gd name="T3" fmla="*/ 6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4"/>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148"/>
              <p:cNvSpPr>
                <a:spLocks noEditPoints="1"/>
              </p:cNvSpPr>
              <p:nvPr/>
            </p:nvSpPr>
            <p:spPr bwMode="auto">
              <a:xfrm>
                <a:off x="3967" y="2646"/>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149"/>
              <p:cNvSpPr>
                <a:spLocks/>
              </p:cNvSpPr>
              <p:nvPr/>
            </p:nvSpPr>
            <p:spPr bwMode="auto">
              <a:xfrm>
                <a:off x="2985" y="2732"/>
                <a:ext cx="16" cy="48"/>
              </a:xfrm>
              <a:custGeom>
                <a:avLst/>
                <a:gdLst>
                  <a:gd name="T0" fmla="*/ 10 w 16"/>
                  <a:gd name="T1" fmla="*/ 6 h 48"/>
                  <a:gd name="T2" fmla="*/ 10 w 16"/>
                  <a:gd name="T3" fmla="*/ 6 h 48"/>
                  <a:gd name="T4" fmla="*/ 0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0"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50"/>
              <p:cNvSpPr>
                <a:spLocks noEditPoints="1"/>
              </p:cNvSpPr>
              <p:nvPr/>
            </p:nvSpPr>
            <p:spPr bwMode="auto">
              <a:xfrm>
                <a:off x="3017" y="273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51"/>
              <p:cNvSpPr>
                <a:spLocks/>
              </p:cNvSpPr>
              <p:nvPr/>
            </p:nvSpPr>
            <p:spPr bwMode="auto">
              <a:xfrm>
                <a:off x="3057"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52"/>
              <p:cNvSpPr>
                <a:spLocks noEditPoints="1"/>
              </p:cNvSpPr>
              <p:nvPr/>
            </p:nvSpPr>
            <p:spPr bwMode="auto">
              <a:xfrm>
                <a:off x="3089"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53"/>
              <p:cNvSpPr>
                <a:spLocks/>
              </p:cNvSpPr>
              <p:nvPr/>
            </p:nvSpPr>
            <p:spPr bwMode="auto">
              <a:xfrm>
                <a:off x="3131"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54"/>
              <p:cNvSpPr>
                <a:spLocks noEditPoints="1"/>
              </p:cNvSpPr>
              <p:nvPr/>
            </p:nvSpPr>
            <p:spPr bwMode="auto">
              <a:xfrm>
                <a:off x="3163" y="2732"/>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55"/>
              <p:cNvSpPr>
                <a:spLocks/>
              </p:cNvSpPr>
              <p:nvPr/>
            </p:nvSpPr>
            <p:spPr bwMode="auto">
              <a:xfrm>
                <a:off x="3205" y="2732"/>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56"/>
              <p:cNvSpPr>
                <a:spLocks noEditPoints="1"/>
              </p:cNvSpPr>
              <p:nvPr/>
            </p:nvSpPr>
            <p:spPr bwMode="auto">
              <a:xfrm>
                <a:off x="3235" y="2732"/>
                <a:ext cx="32" cy="48"/>
              </a:xfrm>
              <a:custGeom>
                <a:avLst/>
                <a:gdLst>
                  <a:gd name="T0" fmla="*/ 32 w 32"/>
                  <a:gd name="T1" fmla="*/ 24 h 48"/>
                  <a:gd name="T2" fmla="*/ 32 w 32"/>
                  <a:gd name="T3" fmla="*/ 24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57"/>
              <p:cNvSpPr>
                <a:spLocks/>
              </p:cNvSpPr>
              <p:nvPr/>
            </p:nvSpPr>
            <p:spPr bwMode="auto">
              <a:xfrm>
                <a:off x="3277"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58"/>
              <p:cNvSpPr>
                <a:spLocks noEditPoints="1"/>
              </p:cNvSpPr>
              <p:nvPr/>
            </p:nvSpPr>
            <p:spPr bwMode="auto">
              <a:xfrm>
                <a:off x="3309"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59"/>
              <p:cNvSpPr>
                <a:spLocks/>
              </p:cNvSpPr>
              <p:nvPr/>
            </p:nvSpPr>
            <p:spPr bwMode="auto">
              <a:xfrm>
                <a:off x="3351" y="2732"/>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60"/>
              <p:cNvSpPr>
                <a:spLocks noEditPoints="1"/>
              </p:cNvSpPr>
              <p:nvPr/>
            </p:nvSpPr>
            <p:spPr bwMode="auto">
              <a:xfrm>
                <a:off x="3381" y="2732"/>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61"/>
              <p:cNvSpPr>
                <a:spLocks/>
              </p:cNvSpPr>
              <p:nvPr/>
            </p:nvSpPr>
            <p:spPr bwMode="auto">
              <a:xfrm>
                <a:off x="3423"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62"/>
              <p:cNvSpPr>
                <a:spLocks noEditPoints="1"/>
              </p:cNvSpPr>
              <p:nvPr/>
            </p:nvSpPr>
            <p:spPr bwMode="auto">
              <a:xfrm>
                <a:off x="3455"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63"/>
              <p:cNvSpPr>
                <a:spLocks/>
              </p:cNvSpPr>
              <p:nvPr/>
            </p:nvSpPr>
            <p:spPr bwMode="auto">
              <a:xfrm>
                <a:off x="3497" y="2732"/>
                <a:ext cx="14" cy="48"/>
              </a:xfrm>
              <a:custGeom>
                <a:avLst/>
                <a:gdLst>
                  <a:gd name="T0" fmla="*/ 8 w 14"/>
                  <a:gd name="T1" fmla="*/ 6 h 48"/>
                  <a:gd name="T2" fmla="*/ 8 w 14"/>
                  <a:gd name="T3" fmla="*/ 6 h 48"/>
                  <a:gd name="T4" fmla="*/ 0 w 14"/>
                  <a:gd name="T5" fmla="*/ 10 h 48"/>
                  <a:gd name="T6" fmla="*/ 0 w 14"/>
                  <a:gd name="T7" fmla="*/ 6 h 48"/>
                  <a:gd name="T8" fmla="*/ 10 w 14"/>
                  <a:gd name="T9" fmla="*/ 0 h 48"/>
                  <a:gd name="T10" fmla="*/ 14 w 14"/>
                  <a:gd name="T11" fmla="*/ 0 h 48"/>
                  <a:gd name="T12" fmla="*/ 14 w 14"/>
                  <a:gd name="T13" fmla="*/ 48 h 48"/>
                  <a:gd name="T14" fmla="*/ 8 w 14"/>
                  <a:gd name="T15" fmla="*/ 48 h 48"/>
                  <a:gd name="T16" fmla="*/ 8 w 14"/>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8">
                    <a:moveTo>
                      <a:pt x="8" y="6"/>
                    </a:moveTo>
                    <a:lnTo>
                      <a:pt x="8" y="6"/>
                    </a:lnTo>
                    <a:lnTo>
                      <a:pt x="0" y="10"/>
                    </a:lnTo>
                    <a:lnTo>
                      <a:pt x="0" y="6"/>
                    </a:lnTo>
                    <a:lnTo>
                      <a:pt x="10" y="0"/>
                    </a:lnTo>
                    <a:lnTo>
                      <a:pt x="14" y="0"/>
                    </a:lnTo>
                    <a:lnTo>
                      <a:pt x="14"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64"/>
              <p:cNvSpPr>
                <a:spLocks noEditPoints="1"/>
              </p:cNvSpPr>
              <p:nvPr/>
            </p:nvSpPr>
            <p:spPr bwMode="auto">
              <a:xfrm>
                <a:off x="3529" y="273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165"/>
              <p:cNvSpPr>
                <a:spLocks/>
              </p:cNvSpPr>
              <p:nvPr/>
            </p:nvSpPr>
            <p:spPr bwMode="auto">
              <a:xfrm>
                <a:off x="3569"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66"/>
              <p:cNvSpPr>
                <a:spLocks noEditPoints="1"/>
              </p:cNvSpPr>
              <p:nvPr/>
            </p:nvSpPr>
            <p:spPr bwMode="auto">
              <a:xfrm>
                <a:off x="3601"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67"/>
              <p:cNvSpPr>
                <a:spLocks/>
              </p:cNvSpPr>
              <p:nvPr/>
            </p:nvSpPr>
            <p:spPr bwMode="auto">
              <a:xfrm>
                <a:off x="3643" y="2732"/>
                <a:ext cx="16" cy="48"/>
              </a:xfrm>
              <a:custGeom>
                <a:avLst/>
                <a:gdLst>
                  <a:gd name="T0" fmla="*/ 8 w 16"/>
                  <a:gd name="T1" fmla="*/ 6 h 48"/>
                  <a:gd name="T2" fmla="*/ 8 w 16"/>
                  <a:gd name="T3" fmla="*/ 6 h 48"/>
                  <a:gd name="T4" fmla="*/ 0 w 16"/>
                  <a:gd name="T5" fmla="*/ 10 h 48"/>
                  <a:gd name="T6" fmla="*/ 0 w 16"/>
                  <a:gd name="T7" fmla="*/ 6 h 48"/>
                  <a:gd name="T8" fmla="*/ 10 w 16"/>
                  <a:gd name="T9" fmla="*/ 0 h 48"/>
                  <a:gd name="T10" fmla="*/ 16 w 16"/>
                  <a:gd name="T11" fmla="*/ 0 h 48"/>
                  <a:gd name="T12" fmla="*/ 16 w 16"/>
                  <a:gd name="T13" fmla="*/ 48 h 48"/>
                  <a:gd name="T14" fmla="*/ 8 w 16"/>
                  <a:gd name="T15" fmla="*/ 48 h 48"/>
                  <a:gd name="T16" fmla="*/ 8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8" y="6"/>
                    </a:moveTo>
                    <a:lnTo>
                      <a:pt x="8" y="6"/>
                    </a:lnTo>
                    <a:lnTo>
                      <a:pt x="0" y="10"/>
                    </a:lnTo>
                    <a:lnTo>
                      <a:pt x="0" y="6"/>
                    </a:lnTo>
                    <a:lnTo>
                      <a:pt x="10" y="0"/>
                    </a:lnTo>
                    <a:lnTo>
                      <a:pt x="16" y="0"/>
                    </a:lnTo>
                    <a:lnTo>
                      <a:pt x="16" y="48"/>
                    </a:lnTo>
                    <a:lnTo>
                      <a:pt x="8" y="48"/>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68"/>
              <p:cNvSpPr>
                <a:spLocks noEditPoints="1"/>
              </p:cNvSpPr>
              <p:nvPr/>
            </p:nvSpPr>
            <p:spPr bwMode="auto">
              <a:xfrm>
                <a:off x="3675" y="273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69"/>
              <p:cNvSpPr>
                <a:spLocks/>
              </p:cNvSpPr>
              <p:nvPr/>
            </p:nvSpPr>
            <p:spPr bwMode="auto">
              <a:xfrm>
                <a:off x="3715"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70"/>
              <p:cNvSpPr>
                <a:spLocks noEditPoints="1"/>
              </p:cNvSpPr>
              <p:nvPr/>
            </p:nvSpPr>
            <p:spPr bwMode="auto">
              <a:xfrm>
                <a:off x="3747"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4" y="2"/>
                    </a:lnTo>
                    <a:lnTo>
                      <a:pt x="28" y="6"/>
                    </a:lnTo>
                    <a:lnTo>
                      <a:pt x="30" y="14"/>
                    </a:lnTo>
                    <a:lnTo>
                      <a:pt x="32" y="24"/>
                    </a:lnTo>
                    <a:lnTo>
                      <a:pt x="32" y="24"/>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71"/>
              <p:cNvSpPr>
                <a:spLocks noEditPoints="1"/>
              </p:cNvSpPr>
              <p:nvPr/>
            </p:nvSpPr>
            <p:spPr bwMode="auto">
              <a:xfrm>
                <a:off x="3783" y="2732"/>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72"/>
              <p:cNvSpPr>
                <a:spLocks/>
              </p:cNvSpPr>
              <p:nvPr/>
            </p:nvSpPr>
            <p:spPr bwMode="auto">
              <a:xfrm>
                <a:off x="3825"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73"/>
              <p:cNvSpPr>
                <a:spLocks noEditPoints="1"/>
              </p:cNvSpPr>
              <p:nvPr/>
            </p:nvSpPr>
            <p:spPr bwMode="auto">
              <a:xfrm>
                <a:off x="3857"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74"/>
              <p:cNvSpPr>
                <a:spLocks noEditPoints="1"/>
              </p:cNvSpPr>
              <p:nvPr/>
            </p:nvSpPr>
            <p:spPr bwMode="auto">
              <a:xfrm>
                <a:off x="3893" y="273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75"/>
              <p:cNvSpPr>
                <a:spLocks/>
              </p:cNvSpPr>
              <p:nvPr/>
            </p:nvSpPr>
            <p:spPr bwMode="auto">
              <a:xfrm>
                <a:off x="3935" y="2732"/>
                <a:ext cx="16" cy="48"/>
              </a:xfrm>
              <a:custGeom>
                <a:avLst/>
                <a:gdLst>
                  <a:gd name="T0" fmla="*/ 10 w 16"/>
                  <a:gd name="T1" fmla="*/ 6 h 48"/>
                  <a:gd name="T2" fmla="*/ 10 w 16"/>
                  <a:gd name="T3" fmla="*/ 6 h 48"/>
                  <a:gd name="T4" fmla="*/ 2 w 16"/>
                  <a:gd name="T5" fmla="*/ 10 h 48"/>
                  <a:gd name="T6" fmla="*/ 0 w 16"/>
                  <a:gd name="T7" fmla="*/ 6 h 48"/>
                  <a:gd name="T8" fmla="*/ 10 w 16"/>
                  <a:gd name="T9" fmla="*/ 0 h 48"/>
                  <a:gd name="T10" fmla="*/ 16 w 16"/>
                  <a:gd name="T11" fmla="*/ 0 h 48"/>
                  <a:gd name="T12" fmla="*/ 16 w 16"/>
                  <a:gd name="T13" fmla="*/ 48 h 48"/>
                  <a:gd name="T14" fmla="*/ 10 w 16"/>
                  <a:gd name="T15" fmla="*/ 48 h 48"/>
                  <a:gd name="T16" fmla="*/ 10 w 16"/>
                  <a:gd name="T17"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8">
                    <a:moveTo>
                      <a:pt x="10" y="6"/>
                    </a:moveTo>
                    <a:lnTo>
                      <a:pt x="10" y="6"/>
                    </a:lnTo>
                    <a:lnTo>
                      <a:pt x="2" y="10"/>
                    </a:lnTo>
                    <a:lnTo>
                      <a:pt x="0" y="6"/>
                    </a:lnTo>
                    <a:lnTo>
                      <a:pt x="10" y="0"/>
                    </a:lnTo>
                    <a:lnTo>
                      <a:pt x="16" y="0"/>
                    </a:lnTo>
                    <a:lnTo>
                      <a:pt x="16" y="48"/>
                    </a:lnTo>
                    <a:lnTo>
                      <a:pt x="10" y="4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176"/>
              <p:cNvSpPr>
                <a:spLocks noEditPoints="1"/>
              </p:cNvSpPr>
              <p:nvPr/>
            </p:nvSpPr>
            <p:spPr bwMode="auto">
              <a:xfrm>
                <a:off x="3967" y="2732"/>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77"/>
              <p:cNvSpPr>
                <a:spLocks/>
              </p:cNvSpPr>
              <p:nvPr/>
            </p:nvSpPr>
            <p:spPr bwMode="auto">
              <a:xfrm>
                <a:off x="2985" y="2818"/>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178"/>
              <p:cNvSpPr>
                <a:spLocks noEditPoints="1"/>
              </p:cNvSpPr>
              <p:nvPr/>
            </p:nvSpPr>
            <p:spPr bwMode="auto">
              <a:xfrm>
                <a:off x="3017" y="2818"/>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10"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179"/>
              <p:cNvSpPr>
                <a:spLocks noEditPoints="1"/>
              </p:cNvSpPr>
              <p:nvPr/>
            </p:nvSpPr>
            <p:spPr bwMode="auto">
              <a:xfrm>
                <a:off x="3053"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80"/>
              <p:cNvSpPr>
                <a:spLocks/>
              </p:cNvSpPr>
              <p:nvPr/>
            </p:nvSpPr>
            <p:spPr bwMode="auto">
              <a:xfrm>
                <a:off x="3095" y="2818"/>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81"/>
              <p:cNvSpPr>
                <a:spLocks noEditPoints="1"/>
              </p:cNvSpPr>
              <p:nvPr/>
            </p:nvSpPr>
            <p:spPr bwMode="auto">
              <a:xfrm>
                <a:off x="3127" y="2818"/>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8"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0" y="42"/>
                    </a:lnTo>
                    <a:lnTo>
                      <a:pt x="14" y="42"/>
                    </a:lnTo>
                    <a:lnTo>
                      <a:pt x="14" y="42"/>
                    </a:lnTo>
                    <a:lnTo>
                      <a:pt x="20"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182"/>
              <p:cNvSpPr>
                <a:spLocks/>
              </p:cNvSpPr>
              <p:nvPr/>
            </p:nvSpPr>
            <p:spPr bwMode="auto">
              <a:xfrm>
                <a:off x="3167"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183"/>
              <p:cNvSpPr>
                <a:spLocks noEditPoints="1"/>
              </p:cNvSpPr>
              <p:nvPr/>
            </p:nvSpPr>
            <p:spPr bwMode="auto">
              <a:xfrm>
                <a:off x="3199"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184"/>
              <p:cNvSpPr>
                <a:spLocks/>
              </p:cNvSpPr>
              <p:nvPr/>
            </p:nvSpPr>
            <p:spPr bwMode="auto">
              <a:xfrm>
                <a:off x="3241" y="2818"/>
                <a:ext cx="16" cy="46"/>
              </a:xfrm>
              <a:custGeom>
                <a:avLst/>
                <a:gdLst>
                  <a:gd name="T0" fmla="*/ 10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8"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85"/>
              <p:cNvSpPr>
                <a:spLocks noEditPoints="1"/>
              </p:cNvSpPr>
              <p:nvPr/>
            </p:nvSpPr>
            <p:spPr bwMode="auto">
              <a:xfrm>
                <a:off x="3273" y="2818"/>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8"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86"/>
              <p:cNvSpPr>
                <a:spLocks/>
              </p:cNvSpPr>
              <p:nvPr/>
            </p:nvSpPr>
            <p:spPr bwMode="auto">
              <a:xfrm>
                <a:off x="3313"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187"/>
              <p:cNvSpPr>
                <a:spLocks/>
              </p:cNvSpPr>
              <p:nvPr/>
            </p:nvSpPr>
            <p:spPr bwMode="auto">
              <a:xfrm>
                <a:off x="3351" y="2818"/>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88"/>
              <p:cNvSpPr>
                <a:spLocks noEditPoints="1"/>
              </p:cNvSpPr>
              <p:nvPr/>
            </p:nvSpPr>
            <p:spPr bwMode="auto">
              <a:xfrm>
                <a:off x="3381" y="2818"/>
                <a:ext cx="32" cy="48"/>
              </a:xfrm>
              <a:custGeom>
                <a:avLst/>
                <a:gdLst>
                  <a:gd name="T0" fmla="*/ 32 w 32"/>
                  <a:gd name="T1" fmla="*/ 22 h 48"/>
                  <a:gd name="T2" fmla="*/ 32 w 32"/>
                  <a:gd name="T3" fmla="*/ 22 h 48"/>
                  <a:gd name="T4" fmla="*/ 32 w 32"/>
                  <a:gd name="T5" fmla="*/ 34 h 48"/>
                  <a:gd name="T6" fmla="*/ 28 w 32"/>
                  <a:gd name="T7" fmla="*/ 40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8 w 32"/>
                  <a:gd name="T31" fmla="*/ 0 h 48"/>
                  <a:gd name="T32" fmla="*/ 18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0"/>
                    </a:lnTo>
                    <a:lnTo>
                      <a:pt x="24" y="46"/>
                    </a:lnTo>
                    <a:lnTo>
                      <a:pt x="16" y="48"/>
                    </a:lnTo>
                    <a:lnTo>
                      <a:pt x="16" y="48"/>
                    </a:lnTo>
                    <a:lnTo>
                      <a:pt x="10" y="46"/>
                    </a:lnTo>
                    <a:lnTo>
                      <a:pt x="6" y="42"/>
                    </a:lnTo>
                    <a:lnTo>
                      <a:pt x="2" y="34"/>
                    </a:lnTo>
                    <a:lnTo>
                      <a:pt x="0" y="24"/>
                    </a:lnTo>
                    <a:lnTo>
                      <a:pt x="0" y="24"/>
                    </a:lnTo>
                    <a:lnTo>
                      <a:pt x="2" y="14"/>
                    </a:lnTo>
                    <a:lnTo>
                      <a:pt x="6" y="6"/>
                    </a:lnTo>
                    <a:lnTo>
                      <a:pt x="10" y="0"/>
                    </a:lnTo>
                    <a:lnTo>
                      <a:pt x="18" y="0"/>
                    </a:lnTo>
                    <a:lnTo>
                      <a:pt x="18" y="0"/>
                    </a:lnTo>
                    <a:lnTo>
                      <a:pt x="24" y="0"/>
                    </a:lnTo>
                    <a:lnTo>
                      <a:pt x="28" y="6"/>
                    </a:lnTo>
                    <a:lnTo>
                      <a:pt x="32" y="12"/>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89"/>
              <p:cNvSpPr>
                <a:spLocks/>
              </p:cNvSpPr>
              <p:nvPr/>
            </p:nvSpPr>
            <p:spPr bwMode="auto">
              <a:xfrm>
                <a:off x="3423"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90"/>
              <p:cNvSpPr>
                <a:spLocks/>
              </p:cNvSpPr>
              <p:nvPr/>
            </p:nvSpPr>
            <p:spPr bwMode="auto">
              <a:xfrm>
                <a:off x="3459"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91"/>
              <p:cNvSpPr>
                <a:spLocks noEditPoints="1"/>
              </p:cNvSpPr>
              <p:nvPr/>
            </p:nvSpPr>
            <p:spPr bwMode="auto">
              <a:xfrm>
                <a:off x="3491"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6" y="6"/>
                    </a:lnTo>
                    <a:lnTo>
                      <a:pt x="10" y="0"/>
                    </a:lnTo>
                    <a:lnTo>
                      <a:pt x="16" y="0"/>
                    </a:lnTo>
                    <a:lnTo>
                      <a:pt x="16" y="0"/>
                    </a:lnTo>
                    <a:lnTo>
                      <a:pt x="24" y="0"/>
                    </a:lnTo>
                    <a:lnTo>
                      <a:pt x="28" y="6"/>
                    </a:lnTo>
                    <a:lnTo>
                      <a:pt x="32"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92"/>
              <p:cNvSpPr>
                <a:spLocks/>
              </p:cNvSpPr>
              <p:nvPr/>
            </p:nvSpPr>
            <p:spPr bwMode="auto">
              <a:xfrm>
                <a:off x="3533"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93"/>
              <p:cNvSpPr>
                <a:spLocks/>
              </p:cNvSpPr>
              <p:nvPr/>
            </p:nvSpPr>
            <p:spPr bwMode="auto">
              <a:xfrm>
                <a:off x="3569"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94"/>
              <p:cNvSpPr>
                <a:spLocks noEditPoints="1"/>
              </p:cNvSpPr>
              <p:nvPr/>
            </p:nvSpPr>
            <p:spPr bwMode="auto">
              <a:xfrm>
                <a:off x="3601"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95"/>
              <p:cNvSpPr>
                <a:spLocks/>
              </p:cNvSpPr>
              <p:nvPr/>
            </p:nvSpPr>
            <p:spPr bwMode="auto">
              <a:xfrm>
                <a:off x="3643" y="2818"/>
                <a:ext cx="16" cy="46"/>
              </a:xfrm>
              <a:custGeom>
                <a:avLst/>
                <a:gdLst>
                  <a:gd name="T0" fmla="*/ 8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8 w 16"/>
                  <a:gd name="T15" fmla="*/ 46 h 46"/>
                  <a:gd name="T16" fmla="*/ 8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6"/>
                    </a:moveTo>
                    <a:lnTo>
                      <a:pt x="8" y="6"/>
                    </a:lnTo>
                    <a:lnTo>
                      <a:pt x="0" y="10"/>
                    </a:lnTo>
                    <a:lnTo>
                      <a:pt x="0" y="6"/>
                    </a:lnTo>
                    <a:lnTo>
                      <a:pt x="10" y="0"/>
                    </a:lnTo>
                    <a:lnTo>
                      <a:pt x="16" y="0"/>
                    </a:lnTo>
                    <a:lnTo>
                      <a:pt x="16"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96"/>
              <p:cNvSpPr>
                <a:spLocks/>
              </p:cNvSpPr>
              <p:nvPr/>
            </p:nvSpPr>
            <p:spPr bwMode="auto">
              <a:xfrm>
                <a:off x="3679"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97"/>
              <p:cNvSpPr>
                <a:spLocks noEditPoints="1"/>
              </p:cNvSpPr>
              <p:nvPr/>
            </p:nvSpPr>
            <p:spPr bwMode="auto">
              <a:xfrm>
                <a:off x="3711"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98"/>
              <p:cNvSpPr>
                <a:spLocks/>
              </p:cNvSpPr>
              <p:nvPr/>
            </p:nvSpPr>
            <p:spPr bwMode="auto">
              <a:xfrm>
                <a:off x="3753" y="2818"/>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9"/>
              <p:cNvSpPr>
                <a:spLocks noEditPoints="1"/>
              </p:cNvSpPr>
              <p:nvPr/>
            </p:nvSpPr>
            <p:spPr bwMode="auto">
              <a:xfrm>
                <a:off x="3783" y="2818"/>
                <a:ext cx="32" cy="48"/>
              </a:xfrm>
              <a:custGeom>
                <a:avLst/>
                <a:gdLst>
                  <a:gd name="T0" fmla="*/ 32 w 32"/>
                  <a:gd name="T1" fmla="*/ 22 h 48"/>
                  <a:gd name="T2" fmla="*/ 32 w 32"/>
                  <a:gd name="T3" fmla="*/ 22 h 48"/>
                  <a:gd name="T4" fmla="*/ 32 w 32"/>
                  <a:gd name="T5" fmla="*/ 34 h 48"/>
                  <a:gd name="T6" fmla="*/ 28 w 32"/>
                  <a:gd name="T7" fmla="*/ 40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8 w 32"/>
                  <a:gd name="T31" fmla="*/ 0 h 48"/>
                  <a:gd name="T32" fmla="*/ 18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0"/>
                    </a:lnTo>
                    <a:lnTo>
                      <a:pt x="24" y="46"/>
                    </a:lnTo>
                    <a:lnTo>
                      <a:pt x="16" y="48"/>
                    </a:lnTo>
                    <a:lnTo>
                      <a:pt x="16" y="48"/>
                    </a:lnTo>
                    <a:lnTo>
                      <a:pt x="10" y="46"/>
                    </a:lnTo>
                    <a:lnTo>
                      <a:pt x="6" y="42"/>
                    </a:lnTo>
                    <a:lnTo>
                      <a:pt x="2" y="34"/>
                    </a:lnTo>
                    <a:lnTo>
                      <a:pt x="0" y="24"/>
                    </a:lnTo>
                    <a:lnTo>
                      <a:pt x="0" y="24"/>
                    </a:lnTo>
                    <a:lnTo>
                      <a:pt x="2" y="14"/>
                    </a:lnTo>
                    <a:lnTo>
                      <a:pt x="6" y="6"/>
                    </a:lnTo>
                    <a:lnTo>
                      <a:pt x="10" y="0"/>
                    </a:lnTo>
                    <a:lnTo>
                      <a:pt x="18" y="0"/>
                    </a:lnTo>
                    <a:lnTo>
                      <a:pt x="18" y="0"/>
                    </a:lnTo>
                    <a:lnTo>
                      <a:pt x="24" y="0"/>
                    </a:lnTo>
                    <a:lnTo>
                      <a:pt x="28" y="6"/>
                    </a:lnTo>
                    <a:lnTo>
                      <a:pt x="32" y="12"/>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0"/>
              <p:cNvSpPr>
                <a:spLocks/>
              </p:cNvSpPr>
              <p:nvPr/>
            </p:nvSpPr>
            <p:spPr bwMode="auto">
              <a:xfrm>
                <a:off x="3825"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01"/>
              <p:cNvSpPr>
                <a:spLocks noEditPoints="1"/>
              </p:cNvSpPr>
              <p:nvPr/>
            </p:nvSpPr>
            <p:spPr bwMode="auto">
              <a:xfrm>
                <a:off x="3857" y="2818"/>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02"/>
              <p:cNvSpPr>
                <a:spLocks/>
              </p:cNvSpPr>
              <p:nvPr/>
            </p:nvSpPr>
            <p:spPr bwMode="auto">
              <a:xfrm>
                <a:off x="3899" y="2818"/>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03"/>
              <p:cNvSpPr>
                <a:spLocks noEditPoints="1"/>
              </p:cNvSpPr>
              <p:nvPr/>
            </p:nvSpPr>
            <p:spPr bwMode="auto">
              <a:xfrm>
                <a:off x="3931" y="2818"/>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8"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04"/>
              <p:cNvSpPr>
                <a:spLocks/>
              </p:cNvSpPr>
              <p:nvPr/>
            </p:nvSpPr>
            <p:spPr bwMode="auto">
              <a:xfrm>
                <a:off x="3971" y="2818"/>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reeform 206"/>
            <p:cNvSpPr>
              <a:spLocks/>
            </p:cNvSpPr>
            <p:nvPr/>
          </p:nvSpPr>
          <p:spPr bwMode="auto">
            <a:xfrm>
              <a:off x="2985" y="2904"/>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7"/>
            <p:cNvSpPr>
              <a:spLocks noEditPoints="1"/>
            </p:cNvSpPr>
            <p:nvPr/>
          </p:nvSpPr>
          <p:spPr bwMode="auto">
            <a:xfrm>
              <a:off x="3017" y="290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8 h 48"/>
                <a:gd name="T28" fmla="*/ 10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8"/>
                  </a:lnTo>
                  <a:lnTo>
                    <a:pt x="10" y="2"/>
                  </a:lnTo>
                  <a:lnTo>
                    <a:pt x="16" y="0"/>
                  </a:lnTo>
                  <a:lnTo>
                    <a:pt x="16" y="0"/>
                  </a:lnTo>
                  <a:lnTo>
                    <a:pt x="22" y="2"/>
                  </a:lnTo>
                  <a:lnTo>
                    <a:pt x="26" y="8"/>
                  </a:lnTo>
                  <a:lnTo>
                    <a:pt x="30" y="14"/>
                  </a:lnTo>
                  <a:lnTo>
                    <a:pt x="30" y="24"/>
                  </a:lnTo>
                  <a:lnTo>
                    <a:pt x="30"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08"/>
            <p:cNvSpPr>
              <a:spLocks/>
            </p:cNvSpPr>
            <p:nvPr/>
          </p:nvSpPr>
          <p:spPr bwMode="auto">
            <a:xfrm>
              <a:off x="3057"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09"/>
            <p:cNvSpPr>
              <a:spLocks noEditPoints="1"/>
            </p:cNvSpPr>
            <p:nvPr/>
          </p:nvSpPr>
          <p:spPr bwMode="auto">
            <a:xfrm>
              <a:off x="3089"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6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6" y="8"/>
                  </a:lnTo>
                  <a:lnTo>
                    <a:pt x="10" y="2"/>
                  </a:lnTo>
                  <a:lnTo>
                    <a:pt x="16" y="0"/>
                  </a:lnTo>
                  <a:lnTo>
                    <a:pt x="16" y="0"/>
                  </a:lnTo>
                  <a:lnTo>
                    <a:pt x="24" y="2"/>
                  </a:lnTo>
                  <a:lnTo>
                    <a:pt x="28" y="8"/>
                  </a:lnTo>
                  <a:lnTo>
                    <a:pt x="32" y="14"/>
                  </a:lnTo>
                  <a:lnTo>
                    <a:pt x="32" y="24"/>
                  </a:lnTo>
                  <a:lnTo>
                    <a:pt x="32" y="24"/>
                  </a:lnTo>
                  <a:close/>
                  <a:moveTo>
                    <a:pt x="6" y="26"/>
                  </a:moveTo>
                  <a:lnTo>
                    <a:pt x="6" y="26"/>
                  </a:lnTo>
                  <a:lnTo>
                    <a:pt x="8" y="34"/>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6"/>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10"/>
            <p:cNvSpPr>
              <a:spLocks/>
            </p:cNvSpPr>
            <p:nvPr/>
          </p:nvSpPr>
          <p:spPr bwMode="auto">
            <a:xfrm>
              <a:off x="3131"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1"/>
            <p:cNvSpPr>
              <a:spLocks/>
            </p:cNvSpPr>
            <p:nvPr/>
          </p:nvSpPr>
          <p:spPr bwMode="auto">
            <a:xfrm>
              <a:off x="3167"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2"/>
            <p:cNvSpPr>
              <a:spLocks noEditPoints="1"/>
            </p:cNvSpPr>
            <p:nvPr/>
          </p:nvSpPr>
          <p:spPr bwMode="auto">
            <a:xfrm>
              <a:off x="3199"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8"/>
                  </a:lnTo>
                  <a:lnTo>
                    <a:pt x="16" y="6"/>
                  </a:lnTo>
                  <a:lnTo>
                    <a:pt x="16" y="6"/>
                  </a:lnTo>
                  <a:lnTo>
                    <a:pt x="12" y="6"/>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3"/>
            <p:cNvSpPr>
              <a:spLocks/>
            </p:cNvSpPr>
            <p:nvPr/>
          </p:nvSpPr>
          <p:spPr bwMode="auto">
            <a:xfrm>
              <a:off x="3241" y="2904"/>
              <a:ext cx="16" cy="46"/>
            </a:xfrm>
            <a:custGeom>
              <a:avLst/>
              <a:gdLst>
                <a:gd name="T0" fmla="*/ 10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8"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4"/>
            <p:cNvSpPr>
              <a:spLocks/>
            </p:cNvSpPr>
            <p:nvPr/>
          </p:nvSpPr>
          <p:spPr bwMode="auto">
            <a:xfrm>
              <a:off x="3277"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5"/>
            <p:cNvSpPr>
              <a:spLocks noEditPoints="1"/>
            </p:cNvSpPr>
            <p:nvPr/>
          </p:nvSpPr>
          <p:spPr bwMode="auto">
            <a:xfrm>
              <a:off x="3309"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6"/>
            <p:cNvSpPr>
              <a:spLocks/>
            </p:cNvSpPr>
            <p:nvPr/>
          </p:nvSpPr>
          <p:spPr bwMode="auto">
            <a:xfrm>
              <a:off x="3351" y="290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7"/>
            <p:cNvSpPr>
              <a:spLocks/>
            </p:cNvSpPr>
            <p:nvPr/>
          </p:nvSpPr>
          <p:spPr bwMode="auto">
            <a:xfrm>
              <a:off x="3387" y="2904"/>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8"/>
            <p:cNvSpPr>
              <a:spLocks noEditPoints="1"/>
            </p:cNvSpPr>
            <p:nvPr/>
          </p:nvSpPr>
          <p:spPr bwMode="auto">
            <a:xfrm>
              <a:off x="3419" y="290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8 h 48"/>
                <a:gd name="T28" fmla="*/ 10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8"/>
                  </a:lnTo>
                  <a:lnTo>
                    <a:pt x="10" y="2"/>
                  </a:lnTo>
                  <a:lnTo>
                    <a:pt x="16" y="0"/>
                  </a:lnTo>
                  <a:lnTo>
                    <a:pt x="16" y="0"/>
                  </a:lnTo>
                  <a:lnTo>
                    <a:pt x="22" y="2"/>
                  </a:lnTo>
                  <a:lnTo>
                    <a:pt x="26" y="8"/>
                  </a:lnTo>
                  <a:lnTo>
                    <a:pt x="30" y="14"/>
                  </a:lnTo>
                  <a:lnTo>
                    <a:pt x="30" y="24"/>
                  </a:lnTo>
                  <a:lnTo>
                    <a:pt x="30"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9"/>
            <p:cNvSpPr>
              <a:spLocks/>
            </p:cNvSpPr>
            <p:nvPr/>
          </p:nvSpPr>
          <p:spPr bwMode="auto">
            <a:xfrm>
              <a:off x="3459"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0"/>
            <p:cNvSpPr>
              <a:spLocks noEditPoints="1"/>
            </p:cNvSpPr>
            <p:nvPr/>
          </p:nvSpPr>
          <p:spPr bwMode="auto">
            <a:xfrm>
              <a:off x="3491"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6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6" y="8"/>
                  </a:lnTo>
                  <a:lnTo>
                    <a:pt x="10" y="2"/>
                  </a:lnTo>
                  <a:lnTo>
                    <a:pt x="16" y="0"/>
                  </a:lnTo>
                  <a:lnTo>
                    <a:pt x="16" y="0"/>
                  </a:lnTo>
                  <a:lnTo>
                    <a:pt x="24" y="2"/>
                  </a:lnTo>
                  <a:lnTo>
                    <a:pt x="28" y="8"/>
                  </a:lnTo>
                  <a:lnTo>
                    <a:pt x="32" y="14"/>
                  </a:lnTo>
                  <a:lnTo>
                    <a:pt x="32" y="24"/>
                  </a:lnTo>
                  <a:lnTo>
                    <a:pt x="32" y="24"/>
                  </a:lnTo>
                  <a:close/>
                  <a:moveTo>
                    <a:pt x="6" y="26"/>
                  </a:moveTo>
                  <a:lnTo>
                    <a:pt x="6" y="26"/>
                  </a:lnTo>
                  <a:lnTo>
                    <a:pt x="8" y="34"/>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6"/>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1"/>
            <p:cNvSpPr>
              <a:spLocks/>
            </p:cNvSpPr>
            <p:nvPr/>
          </p:nvSpPr>
          <p:spPr bwMode="auto">
            <a:xfrm>
              <a:off x="3533"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2"/>
            <p:cNvSpPr>
              <a:spLocks noEditPoints="1"/>
            </p:cNvSpPr>
            <p:nvPr/>
          </p:nvSpPr>
          <p:spPr bwMode="auto">
            <a:xfrm>
              <a:off x="3565" y="2902"/>
              <a:ext cx="32" cy="48"/>
            </a:xfrm>
            <a:custGeom>
              <a:avLst/>
              <a:gdLst>
                <a:gd name="T0" fmla="*/ 32 w 32"/>
                <a:gd name="T1" fmla="*/ 24 h 48"/>
                <a:gd name="T2" fmla="*/ 32 w 32"/>
                <a:gd name="T3" fmla="*/ 24 h 48"/>
                <a:gd name="T4" fmla="*/ 30 w 32"/>
                <a:gd name="T5" fmla="*/ 34 h 48"/>
                <a:gd name="T6" fmla="*/ 26 w 32"/>
                <a:gd name="T7" fmla="*/ 42 h 48"/>
                <a:gd name="T8" fmla="*/ 22 w 32"/>
                <a:gd name="T9" fmla="*/ 48 h 48"/>
                <a:gd name="T10" fmla="*/ 16 w 32"/>
                <a:gd name="T11" fmla="*/ 48 h 48"/>
                <a:gd name="T12" fmla="*/ 16 w 32"/>
                <a:gd name="T13" fmla="*/ 48 h 48"/>
                <a:gd name="T14" fmla="*/ 8 w 32"/>
                <a:gd name="T15" fmla="*/ 48 h 48"/>
                <a:gd name="T16" fmla="*/ 4 w 32"/>
                <a:gd name="T17" fmla="*/ 42 h 48"/>
                <a:gd name="T18" fmla="*/ 0 w 32"/>
                <a:gd name="T19" fmla="*/ 36 h 48"/>
                <a:gd name="T20" fmla="*/ 0 w 32"/>
                <a:gd name="T21" fmla="*/ 24 h 48"/>
                <a:gd name="T22" fmla="*/ 0 w 32"/>
                <a:gd name="T23" fmla="*/ 24 h 48"/>
                <a:gd name="T24" fmla="*/ 0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8"/>
                  </a:lnTo>
                  <a:lnTo>
                    <a:pt x="16" y="48"/>
                  </a:lnTo>
                  <a:lnTo>
                    <a:pt x="16" y="48"/>
                  </a:lnTo>
                  <a:lnTo>
                    <a:pt x="8" y="48"/>
                  </a:lnTo>
                  <a:lnTo>
                    <a:pt x="4" y="42"/>
                  </a:lnTo>
                  <a:lnTo>
                    <a:pt x="0" y="36"/>
                  </a:lnTo>
                  <a:lnTo>
                    <a:pt x="0" y="24"/>
                  </a:lnTo>
                  <a:lnTo>
                    <a:pt x="0" y="24"/>
                  </a:lnTo>
                  <a:lnTo>
                    <a:pt x="0"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3"/>
            <p:cNvSpPr>
              <a:spLocks/>
            </p:cNvSpPr>
            <p:nvPr/>
          </p:nvSpPr>
          <p:spPr bwMode="auto">
            <a:xfrm>
              <a:off x="3607" y="290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4"/>
            <p:cNvSpPr>
              <a:spLocks/>
            </p:cNvSpPr>
            <p:nvPr/>
          </p:nvSpPr>
          <p:spPr bwMode="auto">
            <a:xfrm>
              <a:off x="3643" y="2904"/>
              <a:ext cx="16" cy="46"/>
            </a:xfrm>
            <a:custGeom>
              <a:avLst/>
              <a:gdLst>
                <a:gd name="T0" fmla="*/ 8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8 w 16"/>
                <a:gd name="T15" fmla="*/ 46 h 46"/>
                <a:gd name="T16" fmla="*/ 8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6"/>
                  </a:moveTo>
                  <a:lnTo>
                    <a:pt x="8" y="6"/>
                  </a:lnTo>
                  <a:lnTo>
                    <a:pt x="0" y="10"/>
                  </a:lnTo>
                  <a:lnTo>
                    <a:pt x="0" y="6"/>
                  </a:lnTo>
                  <a:lnTo>
                    <a:pt x="10" y="0"/>
                  </a:lnTo>
                  <a:lnTo>
                    <a:pt x="16" y="0"/>
                  </a:lnTo>
                  <a:lnTo>
                    <a:pt x="16"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5"/>
            <p:cNvSpPr>
              <a:spLocks noEditPoints="1"/>
            </p:cNvSpPr>
            <p:nvPr/>
          </p:nvSpPr>
          <p:spPr bwMode="auto">
            <a:xfrm>
              <a:off x="3675" y="2902"/>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8 h 48"/>
                <a:gd name="T28" fmla="*/ 8 w 30"/>
                <a:gd name="T29" fmla="*/ 2 h 48"/>
                <a:gd name="T30" fmla="*/ 16 w 30"/>
                <a:gd name="T31" fmla="*/ 0 h 48"/>
                <a:gd name="T32" fmla="*/ 16 w 30"/>
                <a:gd name="T33" fmla="*/ 0 h 48"/>
                <a:gd name="T34" fmla="*/ 22 w 30"/>
                <a:gd name="T35" fmla="*/ 2 h 48"/>
                <a:gd name="T36" fmla="*/ 26 w 30"/>
                <a:gd name="T37" fmla="*/ 8 h 48"/>
                <a:gd name="T38" fmla="*/ 30 w 30"/>
                <a:gd name="T39" fmla="*/ 14 h 48"/>
                <a:gd name="T40" fmla="*/ 30 w 30"/>
                <a:gd name="T41" fmla="*/ 24 h 48"/>
                <a:gd name="T42" fmla="*/ 30 w 30"/>
                <a:gd name="T43" fmla="*/ 24 h 48"/>
                <a:gd name="T44" fmla="*/ 6 w 30"/>
                <a:gd name="T45" fmla="*/ 26 h 48"/>
                <a:gd name="T46" fmla="*/ 6 w 30"/>
                <a:gd name="T47" fmla="*/ 26 h 48"/>
                <a:gd name="T48" fmla="*/ 6 w 30"/>
                <a:gd name="T49" fmla="*/ 34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8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6 h 48"/>
                <a:gd name="T86" fmla="*/ 6 w 30"/>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8"/>
                  </a:lnTo>
                  <a:lnTo>
                    <a:pt x="8" y="2"/>
                  </a:lnTo>
                  <a:lnTo>
                    <a:pt x="16" y="0"/>
                  </a:lnTo>
                  <a:lnTo>
                    <a:pt x="16" y="0"/>
                  </a:lnTo>
                  <a:lnTo>
                    <a:pt x="22" y="2"/>
                  </a:lnTo>
                  <a:lnTo>
                    <a:pt x="26" y="8"/>
                  </a:lnTo>
                  <a:lnTo>
                    <a:pt x="30" y="14"/>
                  </a:lnTo>
                  <a:lnTo>
                    <a:pt x="30" y="24"/>
                  </a:lnTo>
                  <a:lnTo>
                    <a:pt x="30"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6"/>
            <p:cNvSpPr>
              <a:spLocks/>
            </p:cNvSpPr>
            <p:nvPr/>
          </p:nvSpPr>
          <p:spPr bwMode="auto">
            <a:xfrm>
              <a:off x="3715"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
            <p:cNvSpPr>
              <a:spLocks/>
            </p:cNvSpPr>
            <p:nvPr/>
          </p:nvSpPr>
          <p:spPr bwMode="auto">
            <a:xfrm>
              <a:off x="3753" y="290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8"/>
            <p:cNvSpPr>
              <a:spLocks noEditPoints="1"/>
            </p:cNvSpPr>
            <p:nvPr/>
          </p:nvSpPr>
          <p:spPr bwMode="auto">
            <a:xfrm>
              <a:off x="3783" y="2902"/>
              <a:ext cx="32" cy="48"/>
            </a:xfrm>
            <a:custGeom>
              <a:avLst/>
              <a:gdLst>
                <a:gd name="T0" fmla="*/ 32 w 32"/>
                <a:gd name="T1" fmla="*/ 24 h 48"/>
                <a:gd name="T2" fmla="*/ 32 w 32"/>
                <a:gd name="T3" fmla="*/ 24 h 48"/>
                <a:gd name="T4" fmla="*/ 32 w 32"/>
                <a:gd name="T5" fmla="*/ 34 h 48"/>
                <a:gd name="T6" fmla="*/ 28 w 32"/>
                <a:gd name="T7" fmla="*/ 42 h 48"/>
                <a:gd name="T8" fmla="*/ 24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4 h 48"/>
                <a:gd name="T22" fmla="*/ 0 w 32"/>
                <a:gd name="T23" fmla="*/ 24 h 48"/>
                <a:gd name="T24" fmla="*/ 2 w 32"/>
                <a:gd name="T25" fmla="*/ 14 h 48"/>
                <a:gd name="T26" fmla="*/ 6 w 32"/>
                <a:gd name="T27" fmla="*/ 8 h 48"/>
                <a:gd name="T28" fmla="*/ 10 w 32"/>
                <a:gd name="T29" fmla="*/ 2 h 48"/>
                <a:gd name="T30" fmla="*/ 18 w 32"/>
                <a:gd name="T31" fmla="*/ 0 h 48"/>
                <a:gd name="T32" fmla="*/ 18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8 w 32"/>
                <a:gd name="T45" fmla="*/ 26 h 48"/>
                <a:gd name="T46" fmla="*/ 8 w 32"/>
                <a:gd name="T47" fmla="*/ 26 h 48"/>
                <a:gd name="T48" fmla="*/ 8 w 32"/>
                <a:gd name="T49" fmla="*/ 34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6 h 48"/>
                <a:gd name="T86" fmla="*/ 8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8"/>
                  </a:lnTo>
                  <a:lnTo>
                    <a:pt x="16" y="48"/>
                  </a:lnTo>
                  <a:lnTo>
                    <a:pt x="16" y="48"/>
                  </a:lnTo>
                  <a:lnTo>
                    <a:pt x="10" y="48"/>
                  </a:lnTo>
                  <a:lnTo>
                    <a:pt x="6" y="42"/>
                  </a:lnTo>
                  <a:lnTo>
                    <a:pt x="2" y="36"/>
                  </a:lnTo>
                  <a:lnTo>
                    <a:pt x="0" y="24"/>
                  </a:lnTo>
                  <a:lnTo>
                    <a:pt x="0" y="24"/>
                  </a:lnTo>
                  <a:lnTo>
                    <a:pt x="2" y="14"/>
                  </a:lnTo>
                  <a:lnTo>
                    <a:pt x="6" y="8"/>
                  </a:lnTo>
                  <a:lnTo>
                    <a:pt x="10" y="2"/>
                  </a:lnTo>
                  <a:lnTo>
                    <a:pt x="18" y="0"/>
                  </a:lnTo>
                  <a:lnTo>
                    <a:pt x="18" y="0"/>
                  </a:lnTo>
                  <a:lnTo>
                    <a:pt x="24" y="2"/>
                  </a:lnTo>
                  <a:lnTo>
                    <a:pt x="28" y="8"/>
                  </a:lnTo>
                  <a:lnTo>
                    <a:pt x="32" y="14"/>
                  </a:lnTo>
                  <a:lnTo>
                    <a:pt x="32" y="24"/>
                  </a:lnTo>
                  <a:lnTo>
                    <a:pt x="32" y="24"/>
                  </a:lnTo>
                  <a:close/>
                  <a:moveTo>
                    <a:pt x="8" y="26"/>
                  </a:moveTo>
                  <a:lnTo>
                    <a:pt x="8" y="26"/>
                  </a:lnTo>
                  <a:lnTo>
                    <a:pt x="8" y="34"/>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6"/>
                  </a:lnTo>
                  <a:lnTo>
                    <a:pt x="10" y="10"/>
                  </a:lnTo>
                  <a:lnTo>
                    <a:pt x="8" y="16"/>
                  </a:lnTo>
                  <a:lnTo>
                    <a:pt x="8" y="26"/>
                  </a:lnTo>
                  <a:lnTo>
                    <a:pt x="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9"/>
            <p:cNvSpPr>
              <a:spLocks/>
            </p:cNvSpPr>
            <p:nvPr/>
          </p:nvSpPr>
          <p:spPr bwMode="auto">
            <a:xfrm>
              <a:off x="3825"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0"/>
            <p:cNvSpPr>
              <a:spLocks noEditPoints="1"/>
            </p:cNvSpPr>
            <p:nvPr/>
          </p:nvSpPr>
          <p:spPr bwMode="auto">
            <a:xfrm>
              <a:off x="3857"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8" y="34"/>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8"/>
                  </a:lnTo>
                  <a:lnTo>
                    <a:pt x="16" y="6"/>
                  </a:lnTo>
                  <a:lnTo>
                    <a:pt x="16" y="6"/>
                  </a:lnTo>
                  <a:lnTo>
                    <a:pt x="12" y="6"/>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1"/>
            <p:cNvSpPr>
              <a:spLocks noEditPoints="1"/>
            </p:cNvSpPr>
            <p:nvPr/>
          </p:nvSpPr>
          <p:spPr bwMode="auto">
            <a:xfrm>
              <a:off x="3893" y="2902"/>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6 w 32"/>
                <a:gd name="T27" fmla="*/ 8 h 48"/>
                <a:gd name="T28" fmla="*/ 10 w 32"/>
                <a:gd name="T29" fmla="*/ 2 h 48"/>
                <a:gd name="T30" fmla="*/ 16 w 32"/>
                <a:gd name="T31" fmla="*/ 0 h 48"/>
                <a:gd name="T32" fmla="*/ 16 w 32"/>
                <a:gd name="T33" fmla="*/ 0 h 48"/>
                <a:gd name="T34" fmla="*/ 24 w 32"/>
                <a:gd name="T35" fmla="*/ 2 h 48"/>
                <a:gd name="T36" fmla="*/ 28 w 32"/>
                <a:gd name="T37" fmla="*/ 8 h 48"/>
                <a:gd name="T38" fmla="*/ 32 w 32"/>
                <a:gd name="T39" fmla="*/ 14 h 48"/>
                <a:gd name="T40" fmla="*/ 32 w 32"/>
                <a:gd name="T41" fmla="*/ 24 h 48"/>
                <a:gd name="T42" fmla="*/ 32 w 32"/>
                <a:gd name="T43" fmla="*/ 24 h 48"/>
                <a:gd name="T44" fmla="*/ 6 w 32"/>
                <a:gd name="T45" fmla="*/ 26 h 48"/>
                <a:gd name="T46" fmla="*/ 6 w 32"/>
                <a:gd name="T47" fmla="*/ 26 h 48"/>
                <a:gd name="T48" fmla="*/ 8 w 32"/>
                <a:gd name="T49" fmla="*/ 34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8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6" y="8"/>
                  </a:lnTo>
                  <a:lnTo>
                    <a:pt x="10" y="2"/>
                  </a:lnTo>
                  <a:lnTo>
                    <a:pt x="16" y="0"/>
                  </a:lnTo>
                  <a:lnTo>
                    <a:pt x="16" y="0"/>
                  </a:lnTo>
                  <a:lnTo>
                    <a:pt x="24" y="2"/>
                  </a:lnTo>
                  <a:lnTo>
                    <a:pt x="28" y="8"/>
                  </a:lnTo>
                  <a:lnTo>
                    <a:pt x="32" y="14"/>
                  </a:lnTo>
                  <a:lnTo>
                    <a:pt x="32" y="24"/>
                  </a:lnTo>
                  <a:lnTo>
                    <a:pt x="32" y="24"/>
                  </a:lnTo>
                  <a:close/>
                  <a:moveTo>
                    <a:pt x="6" y="26"/>
                  </a:moveTo>
                  <a:lnTo>
                    <a:pt x="6" y="26"/>
                  </a:lnTo>
                  <a:lnTo>
                    <a:pt x="8" y="34"/>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8"/>
                  </a:lnTo>
                  <a:lnTo>
                    <a:pt x="16" y="6"/>
                  </a:lnTo>
                  <a:lnTo>
                    <a:pt x="16" y="6"/>
                  </a:lnTo>
                  <a:lnTo>
                    <a:pt x="12" y="6"/>
                  </a:lnTo>
                  <a:lnTo>
                    <a:pt x="10" y="10"/>
                  </a:lnTo>
                  <a:lnTo>
                    <a:pt x="8"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2"/>
            <p:cNvSpPr>
              <a:spLocks/>
            </p:cNvSpPr>
            <p:nvPr/>
          </p:nvSpPr>
          <p:spPr bwMode="auto">
            <a:xfrm>
              <a:off x="3935" y="290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33"/>
            <p:cNvSpPr>
              <a:spLocks noEditPoints="1"/>
            </p:cNvSpPr>
            <p:nvPr/>
          </p:nvSpPr>
          <p:spPr bwMode="auto">
            <a:xfrm>
              <a:off x="3967" y="2902"/>
              <a:ext cx="32" cy="48"/>
            </a:xfrm>
            <a:custGeom>
              <a:avLst/>
              <a:gdLst>
                <a:gd name="T0" fmla="*/ 32 w 32"/>
                <a:gd name="T1" fmla="*/ 24 h 48"/>
                <a:gd name="T2" fmla="*/ 32 w 32"/>
                <a:gd name="T3" fmla="*/ 24 h 48"/>
                <a:gd name="T4" fmla="*/ 30 w 32"/>
                <a:gd name="T5" fmla="*/ 34 h 48"/>
                <a:gd name="T6" fmla="*/ 26 w 32"/>
                <a:gd name="T7" fmla="*/ 42 h 48"/>
                <a:gd name="T8" fmla="*/ 22 w 32"/>
                <a:gd name="T9" fmla="*/ 48 h 48"/>
                <a:gd name="T10" fmla="*/ 16 w 32"/>
                <a:gd name="T11" fmla="*/ 48 h 48"/>
                <a:gd name="T12" fmla="*/ 16 w 32"/>
                <a:gd name="T13" fmla="*/ 48 h 48"/>
                <a:gd name="T14" fmla="*/ 8 w 32"/>
                <a:gd name="T15" fmla="*/ 48 h 48"/>
                <a:gd name="T16" fmla="*/ 4 w 32"/>
                <a:gd name="T17" fmla="*/ 42 h 48"/>
                <a:gd name="T18" fmla="*/ 0 w 32"/>
                <a:gd name="T19" fmla="*/ 36 h 48"/>
                <a:gd name="T20" fmla="*/ 0 w 32"/>
                <a:gd name="T21" fmla="*/ 24 h 48"/>
                <a:gd name="T22" fmla="*/ 0 w 32"/>
                <a:gd name="T23" fmla="*/ 24 h 48"/>
                <a:gd name="T24" fmla="*/ 0 w 32"/>
                <a:gd name="T25" fmla="*/ 14 h 48"/>
                <a:gd name="T26" fmla="*/ 4 w 32"/>
                <a:gd name="T27" fmla="*/ 8 h 48"/>
                <a:gd name="T28" fmla="*/ 10 w 32"/>
                <a:gd name="T29" fmla="*/ 2 h 48"/>
                <a:gd name="T30" fmla="*/ 16 w 32"/>
                <a:gd name="T31" fmla="*/ 0 h 48"/>
                <a:gd name="T32" fmla="*/ 16 w 32"/>
                <a:gd name="T33" fmla="*/ 0 h 48"/>
                <a:gd name="T34" fmla="*/ 22 w 32"/>
                <a:gd name="T35" fmla="*/ 2 h 48"/>
                <a:gd name="T36" fmla="*/ 28 w 32"/>
                <a:gd name="T37" fmla="*/ 8 h 48"/>
                <a:gd name="T38" fmla="*/ 30 w 32"/>
                <a:gd name="T39" fmla="*/ 14 h 48"/>
                <a:gd name="T40" fmla="*/ 32 w 32"/>
                <a:gd name="T41" fmla="*/ 24 h 48"/>
                <a:gd name="T42" fmla="*/ 32 w 32"/>
                <a:gd name="T43" fmla="*/ 24 h 48"/>
                <a:gd name="T44" fmla="*/ 6 w 32"/>
                <a:gd name="T45" fmla="*/ 26 h 48"/>
                <a:gd name="T46" fmla="*/ 6 w 32"/>
                <a:gd name="T47" fmla="*/ 26 h 48"/>
                <a:gd name="T48" fmla="*/ 6 w 32"/>
                <a:gd name="T49" fmla="*/ 34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8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6 h 48"/>
                <a:gd name="T86" fmla="*/ 6 w 32"/>
                <a:gd name="T87"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8"/>
                  </a:lnTo>
                  <a:lnTo>
                    <a:pt x="16" y="48"/>
                  </a:lnTo>
                  <a:lnTo>
                    <a:pt x="16" y="48"/>
                  </a:lnTo>
                  <a:lnTo>
                    <a:pt x="8" y="48"/>
                  </a:lnTo>
                  <a:lnTo>
                    <a:pt x="4" y="42"/>
                  </a:lnTo>
                  <a:lnTo>
                    <a:pt x="0" y="36"/>
                  </a:lnTo>
                  <a:lnTo>
                    <a:pt x="0" y="24"/>
                  </a:lnTo>
                  <a:lnTo>
                    <a:pt x="0" y="24"/>
                  </a:lnTo>
                  <a:lnTo>
                    <a:pt x="0" y="14"/>
                  </a:lnTo>
                  <a:lnTo>
                    <a:pt x="4" y="8"/>
                  </a:lnTo>
                  <a:lnTo>
                    <a:pt x="10" y="2"/>
                  </a:lnTo>
                  <a:lnTo>
                    <a:pt x="16" y="0"/>
                  </a:lnTo>
                  <a:lnTo>
                    <a:pt x="16" y="0"/>
                  </a:lnTo>
                  <a:lnTo>
                    <a:pt x="22" y="2"/>
                  </a:lnTo>
                  <a:lnTo>
                    <a:pt x="28" y="8"/>
                  </a:lnTo>
                  <a:lnTo>
                    <a:pt x="30" y="14"/>
                  </a:lnTo>
                  <a:lnTo>
                    <a:pt x="32" y="24"/>
                  </a:lnTo>
                  <a:lnTo>
                    <a:pt x="32" y="24"/>
                  </a:lnTo>
                  <a:close/>
                  <a:moveTo>
                    <a:pt x="6" y="26"/>
                  </a:moveTo>
                  <a:lnTo>
                    <a:pt x="6" y="26"/>
                  </a:lnTo>
                  <a:lnTo>
                    <a:pt x="6" y="34"/>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8"/>
                  </a:lnTo>
                  <a:lnTo>
                    <a:pt x="16" y="6"/>
                  </a:lnTo>
                  <a:lnTo>
                    <a:pt x="16" y="6"/>
                  </a:lnTo>
                  <a:lnTo>
                    <a:pt x="12" y="6"/>
                  </a:lnTo>
                  <a:lnTo>
                    <a:pt x="8" y="10"/>
                  </a:lnTo>
                  <a:lnTo>
                    <a:pt x="6" y="16"/>
                  </a:lnTo>
                  <a:lnTo>
                    <a:pt x="6" y="26"/>
                  </a:lnTo>
                  <a:lnTo>
                    <a:pt x="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4"/>
            <p:cNvSpPr>
              <a:spLocks/>
            </p:cNvSpPr>
            <p:nvPr/>
          </p:nvSpPr>
          <p:spPr bwMode="auto">
            <a:xfrm>
              <a:off x="2985" y="2990"/>
              <a:ext cx="16" cy="46"/>
            </a:xfrm>
            <a:custGeom>
              <a:avLst/>
              <a:gdLst>
                <a:gd name="T0" fmla="*/ 10 w 16"/>
                <a:gd name="T1" fmla="*/ 4 h 46"/>
                <a:gd name="T2" fmla="*/ 10 w 16"/>
                <a:gd name="T3" fmla="*/ 4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0"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5"/>
            <p:cNvSpPr>
              <a:spLocks noEditPoints="1"/>
            </p:cNvSpPr>
            <p:nvPr/>
          </p:nvSpPr>
          <p:spPr bwMode="auto">
            <a:xfrm>
              <a:off x="3017" y="2988"/>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6"/>
            <p:cNvSpPr>
              <a:spLocks/>
            </p:cNvSpPr>
            <p:nvPr/>
          </p:nvSpPr>
          <p:spPr bwMode="auto">
            <a:xfrm>
              <a:off x="3057"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7"/>
            <p:cNvSpPr>
              <a:spLocks/>
            </p:cNvSpPr>
            <p:nvPr/>
          </p:nvSpPr>
          <p:spPr bwMode="auto">
            <a:xfrm>
              <a:off x="3095" y="2990"/>
              <a:ext cx="14" cy="46"/>
            </a:xfrm>
            <a:custGeom>
              <a:avLst/>
              <a:gdLst>
                <a:gd name="T0" fmla="*/ 8 w 14"/>
                <a:gd name="T1" fmla="*/ 4 h 46"/>
                <a:gd name="T2" fmla="*/ 8 w 14"/>
                <a:gd name="T3" fmla="*/ 4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4"/>
                  </a:moveTo>
                  <a:lnTo>
                    <a:pt x="8" y="4"/>
                  </a:lnTo>
                  <a:lnTo>
                    <a:pt x="0" y="10"/>
                  </a:lnTo>
                  <a:lnTo>
                    <a:pt x="0" y="4"/>
                  </a:lnTo>
                  <a:lnTo>
                    <a:pt x="10" y="0"/>
                  </a:lnTo>
                  <a:lnTo>
                    <a:pt x="14" y="0"/>
                  </a:lnTo>
                  <a:lnTo>
                    <a:pt x="14"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38"/>
            <p:cNvSpPr>
              <a:spLocks noEditPoints="1"/>
            </p:cNvSpPr>
            <p:nvPr/>
          </p:nvSpPr>
          <p:spPr bwMode="auto">
            <a:xfrm>
              <a:off x="3127" y="2988"/>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20"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9"/>
            <p:cNvSpPr>
              <a:spLocks noEditPoints="1"/>
            </p:cNvSpPr>
            <p:nvPr/>
          </p:nvSpPr>
          <p:spPr bwMode="auto">
            <a:xfrm>
              <a:off x="3163" y="2988"/>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40"/>
            <p:cNvSpPr>
              <a:spLocks/>
            </p:cNvSpPr>
            <p:nvPr/>
          </p:nvSpPr>
          <p:spPr bwMode="auto">
            <a:xfrm>
              <a:off x="3205" y="2990"/>
              <a:ext cx="14" cy="46"/>
            </a:xfrm>
            <a:custGeom>
              <a:avLst/>
              <a:gdLst>
                <a:gd name="T0" fmla="*/ 8 w 14"/>
                <a:gd name="T1" fmla="*/ 4 h 46"/>
                <a:gd name="T2" fmla="*/ 8 w 14"/>
                <a:gd name="T3" fmla="*/ 4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4"/>
                  </a:moveTo>
                  <a:lnTo>
                    <a:pt x="8" y="4"/>
                  </a:lnTo>
                  <a:lnTo>
                    <a:pt x="0" y="10"/>
                  </a:lnTo>
                  <a:lnTo>
                    <a:pt x="0" y="4"/>
                  </a:lnTo>
                  <a:lnTo>
                    <a:pt x="10" y="0"/>
                  </a:lnTo>
                  <a:lnTo>
                    <a:pt x="14" y="0"/>
                  </a:lnTo>
                  <a:lnTo>
                    <a:pt x="14"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1"/>
            <p:cNvSpPr>
              <a:spLocks/>
            </p:cNvSpPr>
            <p:nvPr/>
          </p:nvSpPr>
          <p:spPr bwMode="auto">
            <a:xfrm>
              <a:off x="3241" y="2990"/>
              <a:ext cx="16" cy="46"/>
            </a:xfrm>
            <a:custGeom>
              <a:avLst/>
              <a:gdLst>
                <a:gd name="T0" fmla="*/ 10 w 16"/>
                <a:gd name="T1" fmla="*/ 4 h 46"/>
                <a:gd name="T2" fmla="*/ 8 w 16"/>
                <a:gd name="T3" fmla="*/ 4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8" y="4"/>
                  </a:lnTo>
                  <a:lnTo>
                    <a:pt x="0"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2"/>
            <p:cNvSpPr>
              <a:spLocks noEditPoints="1"/>
            </p:cNvSpPr>
            <p:nvPr/>
          </p:nvSpPr>
          <p:spPr bwMode="auto">
            <a:xfrm>
              <a:off x="3273" y="2988"/>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3"/>
            <p:cNvSpPr>
              <a:spLocks noEditPoints="1"/>
            </p:cNvSpPr>
            <p:nvPr/>
          </p:nvSpPr>
          <p:spPr bwMode="auto">
            <a:xfrm>
              <a:off x="3309" y="2988"/>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4"/>
            <p:cNvSpPr>
              <a:spLocks/>
            </p:cNvSpPr>
            <p:nvPr/>
          </p:nvSpPr>
          <p:spPr bwMode="auto">
            <a:xfrm>
              <a:off x="3351" y="2990"/>
              <a:ext cx="14" cy="46"/>
            </a:xfrm>
            <a:custGeom>
              <a:avLst/>
              <a:gdLst>
                <a:gd name="T0" fmla="*/ 8 w 14"/>
                <a:gd name="T1" fmla="*/ 4 h 46"/>
                <a:gd name="T2" fmla="*/ 8 w 14"/>
                <a:gd name="T3" fmla="*/ 4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4"/>
                  </a:moveTo>
                  <a:lnTo>
                    <a:pt x="8" y="4"/>
                  </a:lnTo>
                  <a:lnTo>
                    <a:pt x="0" y="10"/>
                  </a:lnTo>
                  <a:lnTo>
                    <a:pt x="0" y="4"/>
                  </a:lnTo>
                  <a:lnTo>
                    <a:pt x="10" y="0"/>
                  </a:lnTo>
                  <a:lnTo>
                    <a:pt x="14" y="0"/>
                  </a:lnTo>
                  <a:lnTo>
                    <a:pt x="14"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45"/>
            <p:cNvSpPr>
              <a:spLocks/>
            </p:cNvSpPr>
            <p:nvPr/>
          </p:nvSpPr>
          <p:spPr bwMode="auto">
            <a:xfrm>
              <a:off x="3387" y="2990"/>
              <a:ext cx="16" cy="46"/>
            </a:xfrm>
            <a:custGeom>
              <a:avLst/>
              <a:gdLst>
                <a:gd name="T0" fmla="*/ 10 w 16"/>
                <a:gd name="T1" fmla="*/ 4 h 46"/>
                <a:gd name="T2" fmla="*/ 10 w 16"/>
                <a:gd name="T3" fmla="*/ 4 h 46"/>
                <a:gd name="T4" fmla="*/ 0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0"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6"/>
            <p:cNvSpPr>
              <a:spLocks noEditPoints="1"/>
            </p:cNvSpPr>
            <p:nvPr/>
          </p:nvSpPr>
          <p:spPr bwMode="auto">
            <a:xfrm>
              <a:off x="3419" y="2988"/>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47"/>
            <p:cNvSpPr>
              <a:spLocks/>
            </p:cNvSpPr>
            <p:nvPr/>
          </p:nvSpPr>
          <p:spPr bwMode="auto">
            <a:xfrm>
              <a:off x="3459"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48"/>
            <p:cNvSpPr>
              <a:spLocks/>
            </p:cNvSpPr>
            <p:nvPr/>
          </p:nvSpPr>
          <p:spPr bwMode="auto">
            <a:xfrm>
              <a:off x="3497" y="2990"/>
              <a:ext cx="14" cy="46"/>
            </a:xfrm>
            <a:custGeom>
              <a:avLst/>
              <a:gdLst>
                <a:gd name="T0" fmla="*/ 8 w 14"/>
                <a:gd name="T1" fmla="*/ 4 h 46"/>
                <a:gd name="T2" fmla="*/ 8 w 14"/>
                <a:gd name="T3" fmla="*/ 4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4"/>
                  </a:moveTo>
                  <a:lnTo>
                    <a:pt x="8" y="4"/>
                  </a:lnTo>
                  <a:lnTo>
                    <a:pt x="0" y="10"/>
                  </a:lnTo>
                  <a:lnTo>
                    <a:pt x="0" y="4"/>
                  </a:lnTo>
                  <a:lnTo>
                    <a:pt x="10" y="0"/>
                  </a:lnTo>
                  <a:lnTo>
                    <a:pt x="14" y="0"/>
                  </a:lnTo>
                  <a:lnTo>
                    <a:pt x="14"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49"/>
            <p:cNvSpPr>
              <a:spLocks noEditPoints="1"/>
            </p:cNvSpPr>
            <p:nvPr/>
          </p:nvSpPr>
          <p:spPr bwMode="auto">
            <a:xfrm>
              <a:off x="3529" y="2988"/>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50"/>
            <p:cNvSpPr>
              <a:spLocks/>
            </p:cNvSpPr>
            <p:nvPr/>
          </p:nvSpPr>
          <p:spPr bwMode="auto">
            <a:xfrm>
              <a:off x="3569"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51"/>
            <p:cNvSpPr>
              <a:spLocks noEditPoints="1"/>
            </p:cNvSpPr>
            <p:nvPr/>
          </p:nvSpPr>
          <p:spPr bwMode="auto">
            <a:xfrm>
              <a:off x="3601" y="2988"/>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2"/>
            <p:cNvSpPr>
              <a:spLocks/>
            </p:cNvSpPr>
            <p:nvPr/>
          </p:nvSpPr>
          <p:spPr bwMode="auto">
            <a:xfrm>
              <a:off x="3643" y="2990"/>
              <a:ext cx="16" cy="46"/>
            </a:xfrm>
            <a:custGeom>
              <a:avLst/>
              <a:gdLst>
                <a:gd name="T0" fmla="*/ 8 w 16"/>
                <a:gd name="T1" fmla="*/ 4 h 46"/>
                <a:gd name="T2" fmla="*/ 8 w 16"/>
                <a:gd name="T3" fmla="*/ 4 h 46"/>
                <a:gd name="T4" fmla="*/ 0 w 16"/>
                <a:gd name="T5" fmla="*/ 10 h 46"/>
                <a:gd name="T6" fmla="*/ 0 w 16"/>
                <a:gd name="T7" fmla="*/ 4 h 46"/>
                <a:gd name="T8" fmla="*/ 10 w 16"/>
                <a:gd name="T9" fmla="*/ 0 h 46"/>
                <a:gd name="T10" fmla="*/ 16 w 16"/>
                <a:gd name="T11" fmla="*/ 0 h 46"/>
                <a:gd name="T12" fmla="*/ 16 w 16"/>
                <a:gd name="T13" fmla="*/ 46 h 46"/>
                <a:gd name="T14" fmla="*/ 8 w 16"/>
                <a:gd name="T15" fmla="*/ 46 h 46"/>
                <a:gd name="T16" fmla="*/ 8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4"/>
                  </a:moveTo>
                  <a:lnTo>
                    <a:pt x="8" y="4"/>
                  </a:lnTo>
                  <a:lnTo>
                    <a:pt x="0" y="10"/>
                  </a:lnTo>
                  <a:lnTo>
                    <a:pt x="0" y="4"/>
                  </a:lnTo>
                  <a:lnTo>
                    <a:pt x="10" y="0"/>
                  </a:lnTo>
                  <a:lnTo>
                    <a:pt x="16" y="0"/>
                  </a:lnTo>
                  <a:lnTo>
                    <a:pt x="16"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3"/>
            <p:cNvSpPr>
              <a:spLocks/>
            </p:cNvSpPr>
            <p:nvPr/>
          </p:nvSpPr>
          <p:spPr bwMode="auto">
            <a:xfrm>
              <a:off x="3679"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4"/>
            <p:cNvSpPr>
              <a:spLocks noEditPoints="1"/>
            </p:cNvSpPr>
            <p:nvPr/>
          </p:nvSpPr>
          <p:spPr bwMode="auto">
            <a:xfrm>
              <a:off x="3711" y="2988"/>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5"/>
            <p:cNvSpPr>
              <a:spLocks/>
            </p:cNvSpPr>
            <p:nvPr/>
          </p:nvSpPr>
          <p:spPr bwMode="auto">
            <a:xfrm>
              <a:off x="3753" y="2990"/>
              <a:ext cx="14" cy="46"/>
            </a:xfrm>
            <a:custGeom>
              <a:avLst/>
              <a:gdLst>
                <a:gd name="T0" fmla="*/ 8 w 14"/>
                <a:gd name="T1" fmla="*/ 4 h 46"/>
                <a:gd name="T2" fmla="*/ 8 w 14"/>
                <a:gd name="T3" fmla="*/ 4 h 46"/>
                <a:gd name="T4" fmla="*/ 0 w 14"/>
                <a:gd name="T5" fmla="*/ 10 h 46"/>
                <a:gd name="T6" fmla="*/ 0 w 14"/>
                <a:gd name="T7" fmla="*/ 4 h 46"/>
                <a:gd name="T8" fmla="*/ 10 w 14"/>
                <a:gd name="T9" fmla="*/ 0 h 46"/>
                <a:gd name="T10" fmla="*/ 14 w 14"/>
                <a:gd name="T11" fmla="*/ 0 h 46"/>
                <a:gd name="T12" fmla="*/ 14 w 14"/>
                <a:gd name="T13" fmla="*/ 46 h 46"/>
                <a:gd name="T14" fmla="*/ 8 w 14"/>
                <a:gd name="T15" fmla="*/ 46 h 46"/>
                <a:gd name="T16" fmla="*/ 8 w 14"/>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4"/>
                  </a:moveTo>
                  <a:lnTo>
                    <a:pt x="8" y="4"/>
                  </a:lnTo>
                  <a:lnTo>
                    <a:pt x="0" y="10"/>
                  </a:lnTo>
                  <a:lnTo>
                    <a:pt x="0" y="4"/>
                  </a:lnTo>
                  <a:lnTo>
                    <a:pt x="10" y="0"/>
                  </a:lnTo>
                  <a:lnTo>
                    <a:pt x="14" y="0"/>
                  </a:lnTo>
                  <a:lnTo>
                    <a:pt x="14" y="46"/>
                  </a:lnTo>
                  <a:lnTo>
                    <a:pt x="8" y="46"/>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6"/>
            <p:cNvSpPr>
              <a:spLocks noEditPoints="1"/>
            </p:cNvSpPr>
            <p:nvPr/>
          </p:nvSpPr>
          <p:spPr bwMode="auto">
            <a:xfrm>
              <a:off x="3783" y="2988"/>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7"/>
            <p:cNvSpPr>
              <a:spLocks/>
            </p:cNvSpPr>
            <p:nvPr/>
          </p:nvSpPr>
          <p:spPr bwMode="auto">
            <a:xfrm>
              <a:off x="3825"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8"/>
            <p:cNvSpPr>
              <a:spLocks/>
            </p:cNvSpPr>
            <p:nvPr/>
          </p:nvSpPr>
          <p:spPr bwMode="auto">
            <a:xfrm>
              <a:off x="3861"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9"/>
            <p:cNvSpPr>
              <a:spLocks noEditPoints="1"/>
            </p:cNvSpPr>
            <p:nvPr/>
          </p:nvSpPr>
          <p:spPr bwMode="auto">
            <a:xfrm>
              <a:off x="3893" y="2988"/>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60"/>
            <p:cNvSpPr>
              <a:spLocks/>
            </p:cNvSpPr>
            <p:nvPr/>
          </p:nvSpPr>
          <p:spPr bwMode="auto">
            <a:xfrm>
              <a:off x="3935" y="2990"/>
              <a:ext cx="16" cy="46"/>
            </a:xfrm>
            <a:custGeom>
              <a:avLst/>
              <a:gdLst>
                <a:gd name="T0" fmla="*/ 10 w 16"/>
                <a:gd name="T1" fmla="*/ 4 h 46"/>
                <a:gd name="T2" fmla="*/ 10 w 16"/>
                <a:gd name="T3" fmla="*/ 4 h 46"/>
                <a:gd name="T4" fmla="*/ 2 w 16"/>
                <a:gd name="T5" fmla="*/ 10 h 46"/>
                <a:gd name="T6" fmla="*/ 0 w 16"/>
                <a:gd name="T7" fmla="*/ 4 h 46"/>
                <a:gd name="T8" fmla="*/ 10 w 16"/>
                <a:gd name="T9" fmla="*/ 0 h 46"/>
                <a:gd name="T10" fmla="*/ 16 w 16"/>
                <a:gd name="T11" fmla="*/ 0 h 46"/>
                <a:gd name="T12" fmla="*/ 16 w 16"/>
                <a:gd name="T13" fmla="*/ 46 h 46"/>
                <a:gd name="T14" fmla="*/ 10 w 16"/>
                <a:gd name="T15" fmla="*/ 46 h 46"/>
                <a:gd name="T16" fmla="*/ 10 w 16"/>
                <a:gd name="T17"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4"/>
                  </a:moveTo>
                  <a:lnTo>
                    <a:pt x="10" y="4"/>
                  </a:lnTo>
                  <a:lnTo>
                    <a:pt x="2" y="10"/>
                  </a:lnTo>
                  <a:lnTo>
                    <a:pt x="0" y="4"/>
                  </a:lnTo>
                  <a:lnTo>
                    <a:pt x="10" y="0"/>
                  </a:lnTo>
                  <a:lnTo>
                    <a:pt x="16" y="0"/>
                  </a:lnTo>
                  <a:lnTo>
                    <a:pt x="16" y="46"/>
                  </a:lnTo>
                  <a:lnTo>
                    <a:pt x="10" y="46"/>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61"/>
            <p:cNvSpPr>
              <a:spLocks noEditPoints="1"/>
            </p:cNvSpPr>
            <p:nvPr/>
          </p:nvSpPr>
          <p:spPr bwMode="auto">
            <a:xfrm>
              <a:off x="3967" y="2988"/>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62"/>
            <p:cNvSpPr>
              <a:spLocks/>
            </p:cNvSpPr>
            <p:nvPr/>
          </p:nvSpPr>
          <p:spPr bwMode="auto">
            <a:xfrm>
              <a:off x="2985" y="3074"/>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3"/>
            <p:cNvSpPr>
              <a:spLocks noEditPoints="1"/>
            </p:cNvSpPr>
            <p:nvPr/>
          </p:nvSpPr>
          <p:spPr bwMode="auto">
            <a:xfrm>
              <a:off x="3017"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4"/>
            <p:cNvSpPr>
              <a:spLocks/>
            </p:cNvSpPr>
            <p:nvPr/>
          </p:nvSpPr>
          <p:spPr bwMode="auto">
            <a:xfrm>
              <a:off x="3057"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5"/>
            <p:cNvSpPr>
              <a:spLocks/>
            </p:cNvSpPr>
            <p:nvPr/>
          </p:nvSpPr>
          <p:spPr bwMode="auto">
            <a:xfrm>
              <a:off x="3095"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6"/>
            <p:cNvSpPr>
              <a:spLocks noEditPoints="1"/>
            </p:cNvSpPr>
            <p:nvPr/>
          </p:nvSpPr>
          <p:spPr bwMode="auto">
            <a:xfrm>
              <a:off x="3127"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2"/>
                  </a:lnTo>
                  <a:lnTo>
                    <a:pt x="14" y="42"/>
                  </a:lnTo>
                  <a:lnTo>
                    <a:pt x="20"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7"/>
            <p:cNvSpPr>
              <a:spLocks/>
            </p:cNvSpPr>
            <p:nvPr/>
          </p:nvSpPr>
          <p:spPr bwMode="auto">
            <a:xfrm>
              <a:off x="3167"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8"/>
            <p:cNvSpPr>
              <a:spLocks/>
            </p:cNvSpPr>
            <p:nvPr/>
          </p:nvSpPr>
          <p:spPr bwMode="auto">
            <a:xfrm>
              <a:off x="3205"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9"/>
            <p:cNvSpPr>
              <a:spLocks noEditPoints="1"/>
            </p:cNvSpPr>
            <p:nvPr/>
          </p:nvSpPr>
          <p:spPr bwMode="auto">
            <a:xfrm>
              <a:off x="3235" y="3074"/>
              <a:ext cx="32" cy="48"/>
            </a:xfrm>
            <a:custGeom>
              <a:avLst/>
              <a:gdLst>
                <a:gd name="T0" fmla="*/ 32 w 32"/>
                <a:gd name="T1" fmla="*/ 24 h 48"/>
                <a:gd name="T2" fmla="*/ 32 w 32"/>
                <a:gd name="T3" fmla="*/ 24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70"/>
            <p:cNvSpPr>
              <a:spLocks/>
            </p:cNvSpPr>
            <p:nvPr/>
          </p:nvSpPr>
          <p:spPr bwMode="auto">
            <a:xfrm>
              <a:off x="3277"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71"/>
            <p:cNvSpPr>
              <a:spLocks noEditPoints="1"/>
            </p:cNvSpPr>
            <p:nvPr/>
          </p:nvSpPr>
          <p:spPr bwMode="auto">
            <a:xfrm>
              <a:off x="3309" y="307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2"/>
            <p:cNvSpPr>
              <a:spLocks/>
            </p:cNvSpPr>
            <p:nvPr/>
          </p:nvSpPr>
          <p:spPr bwMode="auto">
            <a:xfrm>
              <a:off x="3351"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3"/>
            <p:cNvSpPr>
              <a:spLocks noEditPoints="1"/>
            </p:cNvSpPr>
            <p:nvPr/>
          </p:nvSpPr>
          <p:spPr bwMode="auto">
            <a:xfrm>
              <a:off x="3381" y="307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4"/>
            <p:cNvSpPr>
              <a:spLocks/>
            </p:cNvSpPr>
            <p:nvPr/>
          </p:nvSpPr>
          <p:spPr bwMode="auto">
            <a:xfrm>
              <a:off x="3423"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5"/>
            <p:cNvSpPr>
              <a:spLocks noEditPoints="1"/>
            </p:cNvSpPr>
            <p:nvPr/>
          </p:nvSpPr>
          <p:spPr bwMode="auto">
            <a:xfrm>
              <a:off x="3455" y="307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6"/>
                  </a:lnTo>
                  <a:lnTo>
                    <a:pt x="16" y="48"/>
                  </a:lnTo>
                  <a:lnTo>
                    <a:pt x="16" y="48"/>
                  </a:lnTo>
                  <a:lnTo>
                    <a:pt x="10" y="46"/>
                  </a:lnTo>
                  <a:lnTo>
                    <a:pt x="4" y="42"/>
                  </a:lnTo>
                  <a:lnTo>
                    <a:pt x="2" y="34"/>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6"/>
            <p:cNvSpPr>
              <a:spLocks/>
            </p:cNvSpPr>
            <p:nvPr/>
          </p:nvSpPr>
          <p:spPr bwMode="auto">
            <a:xfrm>
              <a:off x="3497"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7"/>
            <p:cNvSpPr>
              <a:spLocks noEditPoints="1"/>
            </p:cNvSpPr>
            <p:nvPr/>
          </p:nvSpPr>
          <p:spPr bwMode="auto">
            <a:xfrm>
              <a:off x="3529"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8"/>
            <p:cNvSpPr>
              <a:spLocks/>
            </p:cNvSpPr>
            <p:nvPr/>
          </p:nvSpPr>
          <p:spPr bwMode="auto">
            <a:xfrm>
              <a:off x="3569"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9"/>
            <p:cNvSpPr>
              <a:spLocks/>
            </p:cNvSpPr>
            <p:nvPr/>
          </p:nvSpPr>
          <p:spPr bwMode="auto">
            <a:xfrm>
              <a:off x="3607"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0"/>
            <p:cNvSpPr>
              <a:spLocks noEditPoints="1"/>
            </p:cNvSpPr>
            <p:nvPr/>
          </p:nvSpPr>
          <p:spPr bwMode="auto">
            <a:xfrm>
              <a:off x="3637" y="3074"/>
              <a:ext cx="32" cy="48"/>
            </a:xfrm>
            <a:custGeom>
              <a:avLst/>
              <a:gdLst>
                <a:gd name="T0" fmla="*/ 32 w 32"/>
                <a:gd name="T1" fmla="*/ 24 h 48"/>
                <a:gd name="T2" fmla="*/ 32 w 32"/>
                <a:gd name="T3" fmla="*/ 24 h 48"/>
                <a:gd name="T4" fmla="*/ 32 w 32"/>
                <a:gd name="T5" fmla="*/ 34 h 48"/>
                <a:gd name="T6" fmla="*/ 28 w 32"/>
                <a:gd name="T7" fmla="*/ 42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6"/>
                  </a:lnTo>
                  <a:lnTo>
                    <a:pt x="16" y="48"/>
                  </a:lnTo>
                  <a:lnTo>
                    <a:pt x="16" y="48"/>
                  </a:lnTo>
                  <a:lnTo>
                    <a:pt x="10" y="46"/>
                  </a:lnTo>
                  <a:lnTo>
                    <a:pt x="6" y="42"/>
                  </a:lnTo>
                  <a:lnTo>
                    <a:pt x="2" y="34"/>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81"/>
            <p:cNvSpPr>
              <a:spLocks noEditPoints="1"/>
            </p:cNvSpPr>
            <p:nvPr/>
          </p:nvSpPr>
          <p:spPr bwMode="auto">
            <a:xfrm>
              <a:off x="3675"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2"/>
            <p:cNvSpPr>
              <a:spLocks/>
            </p:cNvSpPr>
            <p:nvPr/>
          </p:nvSpPr>
          <p:spPr bwMode="auto">
            <a:xfrm>
              <a:off x="3715"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3"/>
            <p:cNvSpPr>
              <a:spLocks/>
            </p:cNvSpPr>
            <p:nvPr/>
          </p:nvSpPr>
          <p:spPr bwMode="auto">
            <a:xfrm>
              <a:off x="3753"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84"/>
            <p:cNvSpPr>
              <a:spLocks noEditPoints="1"/>
            </p:cNvSpPr>
            <p:nvPr/>
          </p:nvSpPr>
          <p:spPr bwMode="auto">
            <a:xfrm>
              <a:off x="3783" y="307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6"/>
                  </a:lnTo>
                  <a:lnTo>
                    <a:pt x="16" y="48"/>
                  </a:lnTo>
                  <a:lnTo>
                    <a:pt x="16" y="48"/>
                  </a:lnTo>
                  <a:lnTo>
                    <a:pt x="10" y="46"/>
                  </a:lnTo>
                  <a:lnTo>
                    <a:pt x="6" y="42"/>
                  </a:lnTo>
                  <a:lnTo>
                    <a:pt x="2" y="34"/>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5"/>
            <p:cNvSpPr>
              <a:spLocks noEditPoints="1"/>
            </p:cNvSpPr>
            <p:nvPr/>
          </p:nvSpPr>
          <p:spPr bwMode="auto">
            <a:xfrm>
              <a:off x="3821"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10"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6"/>
            <p:cNvSpPr>
              <a:spLocks/>
            </p:cNvSpPr>
            <p:nvPr/>
          </p:nvSpPr>
          <p:spPr bwMode="auto">
            <a:xfrm>
              <a:off x="3861" y="3074"/>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7"/>
            <p:cNvSpPr>
              <a:spLocks/>
            </p:cNvSpPr>
            <p:nvPr/>
          </p:nvSpPr>
          <p:spPr bwMode="auto">
            <a:xfrm>
              <a:off x="3899" y="3074"/>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8"/>
            <p:cNvSpPr>
              <a:spLocks noEditPoints="1"/>
            </p:cNvSpPr>
            <p:nvPr/>
          </p:nvSpPr>
          <p:spPr bwMode="auto">
            <a:xfrm>
              <a:off x="3931" y="307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6"/>
                  </a:lnTo>
                  <a:lnTo>
                    <a:pt x="14" y="48"/>
                  </a:lnTo>
                  <a:lnTo>
                    <a:pt x="14" y="48"/>
                  </a:lnTo>
                  <a:lnTo>
                    <a:pt x="8" y="46"/>
                  </a:lnTo>
                  <a:lnTo>
                    <a:pt x="4" y="42"/>
                  </a:lnTo>
                  <a:lnTo>
                    <a:pt x="0" y="34"/>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9"/>
            <p:cNvSpPr>
              <a:spLocks noEditPoints="1"/>
            </p:cNvSpPr>
            <p:nvPr/>
          </p:nvSpPr>
          <p:spPr bwMode="auto">
            <a:xfrm>
              <a:off x="3967" y="3074"/>
              <a:ext cx="32" cy="48"/>
            </a:xfrm>
            <a:custGeom>
              <a:avLst/>
              <a:gdLst>
                <a:gd name="T0" fmla="*/ 32 w 32"/>
                <a:gd name="T1" fmla="*/ 24 h 48"/>
                <a:gd name="T2" fmla="*/ 32 w 32"/>
                <a:gd name="T3" fmla="*/ 24 h 48"/>
                <a:gd name="T4" fmla="*/ 30 w 32"/>
                <a:gd name="T5" fmla="*/ 34 h 48"/>
                <a:gd name="T6" fmla="*/ 26 w 32"/>
                <a:gd name="T7" fmla="*/ 42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6"/>
                  </a:lnTo>
                  <a:lnTo>
                    <a:pt x="16" y="48"/>
                  </a:lnTo>
                  <a:lnTo>
                    <a:pt x="16" y="48"/>
                  </a:lnTo>
                  <a:lnTo>
                    <a:pt x="8" y="46"/>
                  </a:lnTo>
                  <a:lnTo>
                    <a:pt x="4" y="42"/>
                  </a:lnTo>
                  <a:lnTo>
                    <a:pt x="0" y="34"/>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0"/>
            <p:cNvSpPr>
              <a:spLocks/>
            </p:cNvSpPr>
            <p:nvPr/>
          </p:nvSpPr>
          <p:spPr bwMode="auto">
            <a:xfrm>
              <a:off x="2985" y="3160"/>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91"/>
            <p:cNvSpPr>
              <a:spLocks noEditPoints="1"/>
            </p:cNvSpPr>
            <p:nvPr/>
          </p:nvSpPr>
          <p:spPr bwMode="auto">
            <a:xfrm>
              <a:off x="3017" y="3160"/>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10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2 h 48"/>
                <a:gd name="T56" fmla="*/ 16 w 30"/>
                <a:gd name="T57" fmla="*/ 42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4 h 48"/>
                <a:gd name="T76" fmla="*/ 16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10"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92"/>
            <p:cNvSpPr>
              <a:spLocks/>
            </p:cNvSpPr>
            <p:nvPr/>
          </p:nvSpPr>
          <p:spPr bwMode="auto">
            <a:xfrm>
              <a:off x="3057"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3"/>
            <p:cNvSpPr>
              <a:spLocks noEditPoints="1"/>
            </p:cNvSpPr>
            <p:nvPr/>
          </p:nvSpPr>
          <p:spPr bwMode="auto">
            <a:xfrm>
              <a:off x="3089"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6" y="6"/>
                  </a:lnTo>
                  <a:lnTo>
                    <a:pt x="10" y="0"/>
                  </a:lnTo>
                  <a:lnTo>
                    <a:pt x="16" y="0"/>
                  </a:lnTo>
                  <a:lnTo>
                    <a:pt x="16" y="0"/>
                  </a:lnTo>
                  <a:lnTo>
                    <a:pt x="24" y="0"/>
                  </a:lnTo>
                  <a:lnTo>
                    <a:pt x="28" y="6"/>
                  </a:lnTo>
                  <a:lnTo>
                    <a:pt x="32"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94"/>
            <p:cNvSpPr>
              <a:spLocks/>
            </p:cNvSpPr>
            <p:nvPr/>
          </p:nvSpPr>
          <p:spPr bwMode="auto">
            <a:xfrm>
              <a:off x="3131"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5"/>
            <p:cNvSpPr>
              <a:spLocks/>
            </p:cNvSpPr>
            <p:nvPr/>
          </p:nvSpPr>
          <p:spPr bwMode="auto">
            <a:xfrm>
              <a:off x="3167"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6"/>
            <p:cNvSpPr>
              <a:spLocks noEditPoints="1"/>
            </p:cNvSpPr>
            <p:nvPr/>
          </p:nvSpPr>
          <p:spPr bwMode="auto">
            <a:xfrm>
              <a:off x="3199"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7"/>
            <p:cNvSpPr>
              <a:spLocks noEditPoints="1"/>
            </p:cNvSpPr>
            <p:nvPr/>
          </p:nvSpPr>
          <p:spPr bwMode="auto">
            <a:xfrm>
              <a:off x="3235" y="3160"/>
              <a:ext cx="32" cy="48"/>
            </a:xfrm>
            <a:custGeom>
              <a:avLst/>
              <a:gdLst>
                <a:gd name="T0" fmla="*/ 32 w 32"/>
                <a:gd name="T1" fmla="*/ 22 h 48"/>
                <a:gd name="T2" fmla="*/ 32 w 32"/>
                <a:gd name="T3" fmla="*/ 22 h 48"/>
                <a:gd name="T4" fmla="*/ 32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6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2" y="34"/>
                  </a:lnTo>
                  <a:lnTo>
                    <a:pt x="28" y="40"/>
                  </a:lnTo>
                  <a:lnTo>
                    <a:pt x="22" y="46"/>
                  </a:lnTo>
                  <a:lnTo>
                    <a:pt x="16" y="48"/>
                  </a:lnTo>
                  <a:lnTo>
                    <a:pt x="16" y="48"/>
                  </a:lnTo>
                  <a:lnTo>
                    <a:pt x="10" y="46"/>
                  </a:lnTo>
                  <a:lnTo>
                    <a:pt x="6" y="42"/>
                  </a:lnTo>
                  <a:lnTo>
                    <a:pt x="2" y="34"/>
                  </a:lnTo>
                  <a:lnTo>
                    <a:pt x="0" y="24"/>
                  </a:lnTo>
                  <a:lnTo>
                    <a:pt x="0" y="24"/>
                  </a:lnTo>
                  <a:lnTo>
                    <a:pt x="2" y="14"/>
                  </a:lnTo>
                  <a:lnTo>
                    <a:pt x="6" y="6"/>
                  </a:lnTo>
                  <a:lnTo>
                    <a:pt x="10" y="0"/>
                  </a:lnTo>
                  <a:lnTo>
                    <a:pt x="16" y="0"/>
                  </a:lnTo>
                  <a:lnTo>
                    <a:pt x="16" y="0"/>
                  </a:lnTo>
                  <a:lnTo>
                    <a:pt x="24" y="0"/>
                  </a:lnTo>
                  <a:lnTo>
                    <a:pt x="28" y="6"/>
                  </a:lnTo>
                  <a:lnTo>
                    <a:pt x="32" y="12"/>
                  </a:lnTo>
                  <a:lnTo>
                    <a:pt x="32" y="22"/>
                  </a:lnTo>
                  <a:lnTo>
                    <a:pt x="32" y="22"/>
                  </a:lnTo>
                  <a:close/>
                  <a:moveTo>
                    <a:pt x="8" y="24"/>
                  </a:moveTo>
                  <a:lnTo>
                    <a:pt x="8"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8"/>
            <p:cNvSpPr>
              <a:spLocks/>
            </p:cNvSpPr>
            <p:nvPr/>
          </p:nvSpPr>
          <p:spPr bwMode="auto">
            <a:xfrm>
              <a:off x="3277"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9"/>
            <p:cNvSpPr>
              <a:spLocks noEditPoints="1"/>
            </p:cNvSpPr>
            <p:nvPr/>
          </p:nvSpPr>
          <p:spPr bwMode="auto">
            <a:xfrm>
              <a:off x="3309"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00"/>
            <p:cNvSpPr>
              <a:spLocks noEditPoints="1"/>
            </p:cNvSpPr>
            <p:nvPr/>
          </p:nvSpPr>
          <p:spPr bwMode="auto">
            <a:xfrm>
              <a:off x="3345"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4"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01"/>
            <p:cNvSpPr>
              <a:spLocks/>
            </p:cNvSpPr>
            <p:nvPr/>
          </p:nvSpPr>
          <p:spPr bwMode="auto">
            <a:xfrm>
              <a:off x="3387" y="3160"/>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02"/>
            <p:cNvSpPr>
              <a:spLocks/>
            </p:cNvSpPr>
            <p:nvPr/>
          </p:nvSpPr>
          <p:spPr bwMode="auto">
            <a:xfrm>
              <a:off x="3423"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3"/>
            <p:cNvSpPr>
              <a:spLocks noEditPoints="1"/>
            </p:cNvSpPr>
            <p:nvPr/>
          </p:nvSpPr>
          <p:spPr bwMode="auto">
            <a:xfrm>
              <a:off x="3455"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04"/>
            <p:cNvSpPr>
              <a:spLocks/>
            </p:cNvSpPr>
            <p:nvPr/>
          </p:nvSpPr>
          <p:spPr bwMode="auto">
            <a:xfrm>
              <a:off x="3497" y="3160"/>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5"/>
            <p:cNvSpPr>
              <a:spLocks noEditPoints="1"/>
            </p:cNvSpPr>
            <p:nvPr/>
          </p:nvSpPr>
          <p:spPr bwMode="auto">
            <a:xfrm>
              <a:off x="3529" y="3160"/>
              <a:ext cx="30" cy="48"/>
            </a:xfrm>
            <a:custGeom>
              <a:avLst/>
              <a:gdLst>
                <a:gd name="T0" fmla="*/ 30 w 30"/>
                <a:gd name="T1" fmla="*/ 22 h 48"/>
                <a:gd name="T2" fmla="*/ 30 w 30"/>
                <a:gd name="T3" fmla="*/ 22 h 48"/>
                <a:gd name="T4" fmla="*/ 30 w 30"/>
                <a:gd name="T5" fmla="*/ 34 h 48"/>
                <a:gd name="T6" fmla="*/ 26 w 30"/>
                <a:gd name="T7" fmla="*/ 40 h 48"/>
                <a:gd name="T8" fmla="*/ 22 w 30"/>
                <a:gd name="T9" fmla="*/ 46 h 48"/>
                <a:gd name="T10" fmla="*/ 14 w 30"/>
                <a:gd name="T11" fmla="*/ 48 h 48"/>
                <a:gd name="T12" fmla="*/ 14 w 30"/>
                <a:gd name="T13" fmla="*/ 48 h 48"/>
                <a:gd name="T14" fmla="*/ 8 w 30"/>
                <a:gd name="T15" fmla="*/ 46 h 48"/>
                <a:gd name="T16" fmla="*/ 4 w 30"/>
                <a:gd name="T17" fmla="*/ 42 h 48"/>
                <a:gd name="T18" fmla="*/ 0 w 30"/>
                <a:gd name="T19" fmla="*/ 34 h 48"/>
                <a:gd name="T20" fmla="*/ 0 w 30"/>
                <a:gd name="T21" fmla="*/ 24 h 48"/>
                <a:gd name="T22" fmla="*/ 0 w 30"/>
                <a:gd name="T23" fmla="*/ 24 h 48"/>
                <a:gd name="T24" fmla="*/ 0 w 30"/>
                <a:gd name="T25" fmla="*/ 14 h 48"/>
                <a:gd name="T26" fmla="*/ 4 w 30"/>
                <a:gd name="T27" fmla="*/ 6 h 48"/>
                <a:gd name="T28" fmla="*/ 8 w 30"/>
                <a:gd name="T29" fmla="*/ 0 h 48"/>
                <a:gd name="T30" fmla="*/ 16 w 30"/>
                <a:gd name="T31" fmla="*/ 0 h 48"/>
                <a:gd name="T32" fmla="*/ 16 w 30"/>
                <a:gd name="T33" fmla="*/ 0 h 48"/>
                <a:gd name="T34" fmla="*/ 22 w 30"/>
                <a:gd name="T35" fmla="*/ 0 h 48"/>
                <a:gd name="T36" fmla="*/ 26 w 30"/>
                <a:gd name="T37" fmla="*/ 6 h 48"/>
                <a:gd name="T38" fmla="*/ 30 w 30"/>
                <a:gd name="T39" fmla="*/ 12 h 48"/>
                <a:gd name="T40" fmla="*/ 30 w 30"/>
                <a:gd name="T41" fmla="*/ 22 h 48"/>
                <a:gd name="T42" fmla="*/ 30 w 30"/>
                <a:gd name="T43" fmla="*/ 22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2 h 48"/>
                <a:gd name="T56" fmla="*/ 14 w 30"/>
                <a:gd name="T57" fmla="*/ 42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4 h 48"/>
                <a:gd name="T76" fmla="*/ 14 w 30"/>
                <a:gd name="T77" fmla="*/ 4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2"/>
                  </a:moveTo>
                  <a:lnTo>
                    <a:pt x="30" y="22"/>
                  </a:lnTo>
                  <a:lnTo>
                    <a:pt x="30" y="34"/>
                  </a:lnTo>
                  <a:lnTo>
                    <a:pt x="26" y="40"/>
                  </a:lnTo>
                  <a:lnTo>
                    <a:pt x="22" y="46"/>
                  </a:lnTo>
                  <a:lnTo>
                    <a:pt x="14" y="48"/>
                  </a:lnTo>
                  <a:lnTo>
                    <a:pt x="14" y="48"/>
                  </a:lnTo>
                  <a:lnTo>
                    <a:pt x="8" y="46"/>
                  </a:lnTo>
                  <a:lnTo>
                    <a:pt x="4" y="42"/>
                  </a:lnTo>
                  <a:lnTo>
                    <a:pt x="0" y="34"/>
                  </a:lnTo>
                  <a:lnTo>
                    <a:pt x="0" y="24"/>
                  </a:lnTo>
                  <a:lnTo>
                    <a:pt x="0" y="24"/>
                  </a:lnTo>
                  <a:lnTo>
                    <a:pt x="0" y="14"/>
                  </a:lnTo>
                  <a:lnTo>
                    <a:pt x="4" y="6"/>
                  </a:lnTo>
                  <a:lnTo>
                    <a:pt x="8" y="0"/>
                  </a:lnTo>
                  <a:lnTo>
                    <a:pt x="16" y="0"/>
                  </a:lnTo>
                  <a:lnTo>
                    <a:pt x="16" y="0"/>
                  </a:lnTo>
                  <a:lnTo>
                    <a:pt x="22" y="0"/>
                  </a:lnTo>
                  <a:lnTo>
                    <a:pt x="26" y="6"/>
                  </a:lnTo>
                  <a:lnTo>
                    <a:pt x="30" y="12"/>
                  </a:lnTo>
                  <a:lnTo>
                    <a:pt x="30" y="22"/>
                  </a:lnTo>
                  <a:lnTo>
                    <a:pt x="30" y="22"/>
                  </a:lnTo>
                  <a:close/>
                  <a:moveTo>
                    <a:pt x="6" y="24"/>
                  </a:moveTo>
                  <a:lnTo>
                    <a:pt x="6" y="24"/>
                  </a:lnTo>
                  <a:lnTo>
                    <a:pt x="6" y="32"/>
                  </a:lnTo>
                  <a:lnTo>
                    <a:pt x="8" y="38"/>
                  </a:lnTo>
                  <a:lnTo>
                    <a:pt x="10" y="42"/>
                  </a:lnTo>
                  <a:lnTo>
                    <a:pt x="14" y="42"/>
                  </a:lnTo>
                  <a:lnTo>
                    <a:pt x="14" y="42"/>
                  </a:lnTo>
                  <a:lnTo>
                    <a:pt x="18" y="42"/>
                  </a:lnTo>
                  <a:lnTo>
                    <a:pt x="22" y="38"/>
                  </a:lnTo>
                  <a:lnTo>
                    <a:pt x="24" y="32"/>
                  </a:lnTo>
                  <a:lnTo>
                    <a:pt x="24" y="24"/>
                  </a:lnTo>
                  <a:lnTo>
                    <a:pt x="24" y="24"/>
                  </a:lnTo>
                  <a:lnTo>
                    <a:pt x="24" y="16"/>
                  </a:lnTo>
                  <a:lnTo>
                    <a:pt x="22" y="10"/>
                  </a:lnTo>
                  <a:lnTo>
                    <a:pt x="20" y="6"/>
                  </a:lnTo>
                  <a:lnTo>
                    <a:pt x="14" y="4"/>
                  </a:lnTo>
                  <a:lnTo>
                    <a:pt x="14"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06"/>
            <p:cNvSpPr>
              <a:spLocks/>
            </p:cNvSpPr>
            <p:nvPr/>
          </p:nvSpPr>
          <p:spPr bwMode="auto">
            <a:xfrm>
              <a:off x="3569"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07"/>
            <p:cNvSpPr>
              <a:spLocks noEditPoints="1"/>
            </p:cNvSpPr>
            <p:nvPr/>
          </p:nvSpPr>
          <p:spPr bwMode="auto">
            <a:xfrm>
              <a:off x="3601"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8"/>
            <p:cNvSpPr>
              <a:spLocks/>
            </p:cNvSpPr>
            <p:nvPr/>
          </p:nvSpPr>
          <p:spPr bwMode="auto">
            <a:xfrm>
              <a:off x="3643" y="3160"/>
              <a:ext cx="16" cy="46"/>
            </a:xfrm>
            <a:custGeom>
              <a:avLst/>
              <a:gdLst>
                <a:gd name="T0" fmla="*/ 8 w 16"/>
                <a:gd name="T1" fmla="*/ 6 h 46"/>
                <a:gd name="T2" fmla="*/ 8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8 w 16"/>
                <a:gd name="T15" fmla="*/ 46 h 46"/>
                <a:gd name="T16" fmla="*/ 8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8" y="6"/>
                  </a:moveTo>
                  <a:lnTo>
                    <a:pt x="8" y="6"/>
                  </a:lnTo>
                  <a:lnTo>
                    <a:pt x="0" y="10"/>
                  </a:lnTo>
                  <a:lnTo>
                    <a:pt x="0" y="6"/>
                  </a:lnTo>
                  <a:lnTo>
                    <a:pt x="10" y="0"/>
                  </a:lnTo>
                  <a:lnTo>
                    <a:pt x="16" y="0"/>
                  </a:lnTo>
                  <a:lnTo>
                    <a:pt x="16"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09"/>
            <p:cNvSpPr>
              <a:spLocks/>
            </p:cNvSpPr>
            <p:nvPr/>
          </p:nvSpPr>
          <p:spPr bwMode="auto">
            <a:xfrm>
              <a:off x="3679"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10"/>
            <p:cNvSpPr>
              <a:spLocks noEditPoints="1"/>
            </p:cNvSpPr>
            <p:nvPr/>
          </p:nvSpPr>
          <p:spPr bwMode="auto">
            <a:xfrm>
              <a:off x="3711"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1"/>
            <p:cNvSpPr>
              <a:spLocks noEditPoints="1"/>
            </p:cNvSpPr>
            <p:nvPr/>
          </p:nvSpPr>
          <p:spPr bwMode="auto">
            <a:xfrm>
              <a:off x="3747"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4" y="0"/>
                  </a:lnTo>
                  <a:lnTo>
                    <a:pt x="28" y="6"/>
                  </a:lnTo>
                  <a:lnTo>
                    <a:pt x="30"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4" y="32"/>
                  </a:lnTo>
                  <a:lnTo>
                    <a:pt x="26" y="24"/>
                  </a:lnTo>
                  <a:lnTo>
                    <a:pt x="26" y="24"/>
                  </a:lnTo>
                  <a:lnTo>
                    <a:pt x="24"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12"/>
            <p:cNvSpPr>
              <a:spLocks/>
            </p:cNvSpPr>
            <p:nvPr/>
          </p:nvSpPr>
          <p:spPr bwMode="auto">
            <a:xfrm>
              <a:off x="3789" y="3160"/>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13"/>
            <p:cNvSpPr>
              <a:spLocks/>
            </p:cNvSpPr>
            <p:nvPr/>
          </p:nvSpPr>
          <p:spPr bwMode="auto">
            <a:xfrm>
              <a:off x="3825"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14"/>
            <p:cNvSpPr>
              <a:spLocks noEditPoints="1"/>
            </p:cNvSpPr>
            <p:nvPr/>
          </p:nvSpPr>
          <p:spPr bwMode="auto">
            <a:xfrm>
              <a:off x="3857"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8" y="32"/>
                  </a:lnTo>
                  <a:lnTo>
                    <a:pt x="8" y="38"/>
                  </a:lnTo>
                  <a:lnTo>
                    <a:pt x="12" y="42"/>
                  </a:lnTo>
                  <a:lnTo>
                    <a:pt x="16" y="42"/>
                  </a:lnTo>
                  <a:lnTo>
                    <a:pt x="16" y="42"/>
                  </a:lnTo>
                  <a:lnTo>
                    <a:pt x="20" y="42"/>
                  </a:lnTo>
                  <a:lnTo>
                    <a:pt x="22" y="38"/>
                  </a:lnTo>
                  <a:lnTo>
                    <a:pt x="24" y="32"/>
                  </a:lnTo>
                  <a:lnTo>
                    <a:pt x="26" y="24"/>
                  </a:lnTo>
                  <a:lnTo>
                    <a:pt x="26" y="24"/>
                  </a:lnTo>
                  <a:lnTo>
                    <a:pt x="24" y="16"/>
                  </a:lnTo>
                  <a:lnTo>
                    <a:pt x="22"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15"/>
            <p:cNvSpPr>
              <a:spLocks noEditPoints="1"/>
            </p:cNvSpPr>
            <p:nvPr/>
          </p:nvSpPr>
          <p:spPr bwMode="auto">
            <a:xfrm>
              <a:off x="3893" y="3160"/>
              <a:ext cx="32" cy="48"/>
            </a:xfrm>
            <a:custGeom>
              <a:avLst/>
              <a:gdLst>
                <a:gd name="T0" fmla="*/ 32 w 32"/>
                <a:gd name="T1" fmla="*/ 22 h 48"/>
                <a:gd name="T2" fmla="*/ 32 w 32"/>
                <a:gd name="T3" fmla="*/ 22 h 48"/>
                <a:gd name="T4" fmla="*/ 30 w 32"/>
                <a:gd name="T5" fmla="*/ 34 h 48"/>
                <a:gd name="T6" fmla="*/ 28 w 32"/>
                <a:gd name="T7" fmla="*/ 40 h 48"/>
                <a:gd name="T8" fmla="*/ 22 w 32"/>
                <a:gd name="T9" fmla="*/ 46 h 48"/>
                <a:gd name="T10" fmla="*/ 16 w 32"/>
                <a:gd name="T11" fmla="*/ 48 h 48"/>
                <a:gd name="T12" fmla="*/ 16 w 32"/>
                <a:gd name="T13" fmla="*/ 48 h 48"/>
                <a:gd name="T14" fmla="*/ 10 w 32"/>
                <a:gd name="T15" fmla="*/ 46 h 48"/>
                <a:gd name="T16" fmla="*/ 4 w 32"/>
                <a:gd name="T17" fmla="*/ 42 h 48"/>
                <a:gd name="T18" fmla="*/ 2 w 32"/>
                <a:gd name="T19" fmla="*/ 34 h 48"/>
                <a:gd name="T20" fmla="*/ 0 w 32"/>
                <a:gd name="T21" fmla="*/ 24 h 48"/>
                <a:gd name="T22" fmla="*/ 0 w 32"/>
                <a:gd name="T23" fmla="*/ 24 h 48"/>
                <a:gd name="T24" fmla="*/ 2 w 32"/>
                <a:gd name="T25" fmla="*/ 14 h 48"/>
                <a:gd name="T26" fmla="*/ 6 w 32"/>
                <a:gd name="T27" fmla="*/ 6 h 48"/>
                <a:gd name="T28" fmla="*/ 10 w 32"/>
                <a:gd name="T29" fmla="*/ 0 h 48"/>
                <a:gd name="T30" fmla="*/ 16 w 32"/>
                <a:gd name="T31" fmla="*/ 0 h 48"/>
                <a:gd name="T32" fmla="*/ 16 w 32"/>
                <a:gd name="T33" fmla="*/ 0 h 48"/>
                <a:gd name="T34" fmla="*/ 24 w 32"/>
                <a:gd name="T35" fmla="*/ 0 h 48"/>
                <a:gd name="T36" fmla="*/ 28 w 32"/>
                <a:gd name="T37" fmla="*/ 6 h 48"/>
                <a:gd name="T38" fmla="*/ 32 w 32"/>
                <a:gd name="T39" fmla="*/ 12 h 48"/>
                <a:gd name="T40" fmla="*/ 32 w 32"/>
                <a:gd name="T41" fmla="*/ 22 h 48"/>
                <a:gd name="T42" fmla="*/ 32 w 32"/>
                <a:gd name="T43" fmla="*/ 22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2 h 48"/>
                <a:gd name="T56" fmla="*/ 16 w 32"/>
                <a:gd name="T57" fmla="*/ 42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4 h 48"/>
                <a:gd name="T76" fmla="*/ 16 w 32"/>
                <a:gd name="T77" fmla="*/ 4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8" y="40"/>
                  </a:lnTo>
                  <a:lnTo>
                    <a:pt x="22" y="46"/>
                  </a:lnTo>
                  <a:lnTo>
                    <a:pt x="16" y="48"/>
                  </a:lnTo>
                  <a:lnTo>
                    <a:pt x="16" y="48"/>
                  </a:lnTo>
                  <a:lnTo>
                    <a:pt x="10" y="46"/>
                  </a:lnTo>
                  <a:lnTo>
                    <a:pt x="4" y="42"/>
                  </a:lnTo>
                  <a:lnTo>
                    <a:pt x="2" y="34"/>
                  </a:lnTo>
                  <a:lnTo>
                    <a:pt x="0" y="24"/>
                  </a:lnTo>
                  <a:lnTo>
                    <a:pt x="0" y="24"/>
                  </a:lnTo>
                  <a:lnTo>
                    <a:pt x="2" y="14"/>
                  </a:lnTo>
                  <a:lnTo>
                    <a:pt x="6" y="6"/>
                  </a:lnTo>
                  <a:lnTo>
                    <a:pt x="10" y="0"/>
                  </a:lnTo>
                  <a:lnTo>
                    <a:pt x="16" y="0"/>
                  </a:lnTo>
                  <a:lnTo>
                    <a:pt x="16" y="0"/>
                  </a:lnTo>
                  <a:lnTo>
                    <a:pt x="24" y="0"/>
                  </a:lnTo>
                  <a:lnTo>
                    <a:pt x="28" y="6"/>
                  </a:lnTo>
                  <a:lnTo>
                    <a:pt x="32" y="12"/>
                  </a:lnTo>
                  <a:lnTo>
                    <a:pt x="32" y="22"/>
                  </a:lnTo>
                  <a:lnTo>
                    <a:pt x="32" y="22"/>
                  </a:lnTo>
                  <a:close/>
                  <a:moveTo>
                    <a:pt x="6" y="24"/>
                  </a:moveTo>
                  <a:lnTo>
                    <a:pt x="6" y="24"/>
                  </a:lnTo>
                  <a:lnTo>
                    <a:pt x="8" y="32"/>
                  </a:lnTo>
                  <a:lnTo>
                    <a:pt x="10" y="38"/>
                  </a:lnTo>
                  <a:lnTo>
                    <a:pt x="12" y="42"/>
                  </a:lnTo>
                  <a:lnTo>
                    <a:pt x="16" y="42"/>
                  </a:lnTo>
                  <a:lnTo>
                    <a:pt x="16" y="42"/>
                  </a:lnTo>
                  <a:lnTo>
                    <a:pt x="20" y="42"/>
                  </a:lnTo>
                  <a:lnTo>
                    <a:pt x="24" y="38"/>
                  </a:lnTo>
                  <a:lnTo>
                    <a:pt x="26" y="32"/>
                  </a:lnTo>
                  <a:lnTo>
                    <a:pt x="26" y="24"/>
                  </a:lnTo>
                  <a:lnTo>
                    <a:pt x="26" y="24"/>
                  </a:lnTo>
                  <a:lnTo>
                    <a:pt x="26" y="16"/>
                  </a:lnTo>
                  <a:lnTo>
                    <a:pt x="24" y="10"/>
                  </a:lnTo>
                  <a:lnTo>
                    <a:pt x="20" y="6"/>
                  </a:lnTo>
                  <a:lnTo>
                    <a:pt x="16" y="4"/>
                  </a:lnTo>
                  <a:lnTo>
                    <a:pt x="16" y="4"/>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16"/>
            <p:cNvSpPr>
              <a:spLocks/>
            </p:cNvSpPr>
            <p:nvPr/>
          </p:nvSpPr>
          <p:spPr bwMode="auto">
            <a:xfrm>
              <a:off x="3935" y="3160"/>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17"/>
            <p:cNvSpPr>
              <a:spLocks noEditPoints="1"/>
            </p:cNvSpPr>
            <p:nvPr/>
          </p:nvSpPr>
          <p:spPr bwMode="auto">
            <a:xfrm>
              <a:off x="3967" y="3160"/>
              <a:ext cx="32" cy="48"/>
            </a:xfrm>
            <a:custGeom>
              <a:avLst/>
              <a:gdLst>
                <a:gd name="T0" fmla="*/ 32 w 32"/>
                <a:gd name="T1" fmla="*/ 22 h 48"/>
                <a:gd name="T2" fmla="*/ 32 w 32"/>
                <a:gd name="T3" fmla="*/ 22 h 48"/>
                <a:gd name="T4" fmla="*/ 30 w 32"/>
                <a:gd name="T5" fmla="*/ 34 h 48"/>
                <a:gd name="T6" fmla="*/ 26 w 32"/>
                <a:gd name="T7" fmla="*/ 40 h 48"/>
                <a:gd name="T8" fmla="*/ 22 w 32"/>
                <a:gd name="T9" fmla="*/ 46 h 48"/>
                <a:gd name="T10" fmla="*/ 16 w 32"/>
                <a:gd name="T11" fmla="*/ 48 h 48"/>
                <a:gd name="T12" fmla="*/ 16 w 32"/>
                <a:gd name="T13" fmla="*/ 48 h 48"/>
                <a:gd name="T14" fmla="*/ 8 w 32"/>
                <a:gd name="T15" fmla="*/ 46 h 48"/>
                <a:gd name="T16" fmla="*/ 4 w 32"/>
                <a:gd name="T17" fmla="*/ 42 h 48"/>
                <a:gd name="T18" fmla="*/ 0 w 32"/>
                <a:gd name="T19" fmla="*/ 34 h 48"/>
                <a:gd name="T20" fmla="*/ 0 w 32"/>
                <a:gd name="T21" fmla="*/ 24 h 48"/>
                <a:gd name="T22" fmla="*/ 0 w 32"/>
                <a:gd name="T23" fmla="*/ 24 h 48"/>
                <a:gd name="T24" fmla="*/ 0 w 32"/>
                <a:gd name="T25" fmla="*/ 14 h 48"/>
                <a:gd name="T26" fmla="*/ 4 w 32"/>
                <a:gd name="T27" fmla="*/ 6 h 48"/>
                <a:gd name="T28" fmla="*/ 10 w 32"/>
                <a:gd name="T29" fmla="*/ 0 h 48"/>
                <a:gd name="T30" fmla="*/ 16 w 32"/>
                <a:gd name="T31" fmla="*/ 0 h 48"/>
                <a:gd name="T32" fmla="*/ 16 w 32"/>
                <a:gd name="T33" fmla="*/ 0 h 48"/>
                <a:gd name="T34" fmla="*/ 22 w 32"/>
                <a:gd name="T35" fmla="*/ 0 h 48"/>
                <a:gd name="T36" fmla="*/ 28 w 32"/>
                <a:gd name="T37" fmla="*/ 6 h 48"/>
                <a:gd name="T38" fmla="*/ 30 w 32"/>
                <a:gd name="T39" fmla="*/ 12 h 48"/>
                <a:gd name="T40" fmla="*/ 32 w 32"/>
                <a:gd name="T41" fmla="*/ 22 h 48"/>
                <a:gd name="T42" fmla="*/ 32 w 32"/>
                <a:gd name="T43" fmla="*/ 22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2 h 48"/>
                <a:gd name="T56" fmla="*/ 16 w 32"/>
                <a:gd name="T57" fmla="*/ 42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4 h 48"/>
                <a:gd name="T76" fmla="*/ 16 w 32"/>
                <a:gd name="T77" fmla="*/ 4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2"/>
                  </a:moveTo>
                  <a:lnTo>
                    <a:pt x="32" y="22"/>
                  </a:lnTo>
                  <a:lnTo>
                    <a:pt x="30" y="34"/>
                  </a:lnTo>
                  <a:lnTo>
                    <a:pt x="26" y="40"/>
                  </a:lnTo>
                  <a:lnTo>
                    <a:pt x="22" y="46"/>
                  </a:lnTo>
                  <a:lnTo>
                    <a:pt x="16" y="48"/>
                  </a:lnTo>
                  <a:lnTo>
                    <a:pt x="16" y="48"/>
                  </a:lnTo>
                  <a:lnTo>
                    <a:pt x="8" y="46"/>
                  </a:lnTo>
                  <a:lnTo>
                    <a:pt x="4" y="42"/>
                  </a:lnTo>
                  <a:lnTo>
                    <a:pt x="0" y="34"/>
                  </a:lnTo>
                  <a:lnTo>
                    <a:pt x="0" y="24"/>
                  </a:lnTo>
                  <a:lnTo>
                    <a:pt x="0" y="24"/>
                  </a:lnTo>
                  <a:lnTo>
                    <a:pt x="0" y="14"/>
                  </a:lnTo>
                  <a:lnTo>
                    <a:pt x="4" y="6"/>
                  </a:lnTo>
                  <a:lnTo>
                    <a:pt x="10" y="0"/>
                  </a:lnTo>
                  <a:lnTo>
                    <a:pt x="16" y="0"/>
                  </a:lnTo>
                  <a:lnTo>
                    <a:pt x="16" y="0"/>
                  </a:lnTo>
                  <a:lnTo>
                    <a:pt x="22" y="0"/>
                  </a:lnTo>
                  <a:lnTo>
                    <a:pt x="28" y="6"/>
                  </a:lnTo>
                  <a:lnTo>
                    <a:pt x="30" y="12"/>
                  </a:lnTo>
                  <a:lnTo>
                    <a:pt x="32" y="22"/>
                  </a:lnTo>
                  <a:lnTo>
                    <a:pt x="32" y="22"/>
                  </a:lnTo>
                  <a:close/>
                  <a:moveTo>
                    <a:pt x="6" y="24"/>
                  </a:moveTo>
                  <a:lnTo>
                    <a:pt x="6" y="24"/>
                  </a:lnTo>
                  <a:lnTo>
                    <a:pt x="6" y="32"/>
                  </a:lnTo>
                  <a:lnTo>
                    <a:pt x="8" y="38"/>
                  </a:lnTo>
                  <a:lnTo>
                    <a:pt x="12" y="42"/>
                  </a:lnTo>
                  <a:lnTo>
                    <a:pt x="16" y="42"/>
                  </a:lnTo>
                  <a:lnTo>
                    <a:pt x="16" y="42"/>
                  </a:lnTo>
                  <a:lnTo>
                    <a:pt x="20" y="42"/>
                  </a:lnTo>
                  <a:lnTo>
                    <a:pt x="22" y="38"/>
                  </a:lnTo>
                  <a:lnTo>
                    <a:pt x="24" y="32"/>
                  </a:lnTo>
                  <a:lnTo>
                    <a:pt x="24" y="24"/>
                  </a:lnTo>
                  <a:lnTo>
                    <a:pt x="24" y="24"/>
                  </a:lnTo>
                  <a:lnTo>
                    <a:pt x="24" y="16"/>
                  </a:lnTo>
                  <a:lnTo>
                    <a:pt x="22" y="10"/>
                  </a:lnTo>
                  <a:lnTo>
                    <a:pt x="20" y="6"/>
                  </a:lnTo>
                  <a:lnTo>
                    <a:pt x="16" y="4"/>
                  </a:lnTo>
                  <a:lnTo>
                    <a:pt x="16" y="4"/>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18"/>
            <p:cNvSpPr>
              <a:spLocks noEditPoints="1"/>
            </p:cNvSpPr>
            <p:nvPr/>
          </p:nvSpPr>
          <p:spPr bwMode="auto">
            <a:xfrm>
              <a:off x="2979" y="324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8"/>
                  </a:lnTo>
                  <a:lnTo>
                    <a:pt x="16" y="48"/>
                  </a:lnTo>
                  <a:lnTo>
                    <a:pt x="16" y="48"/>
                  </a:lnTo>
                  <a:lnTo>
                    <a:pt x="10" y="48"/>
                  </a:lnTo>
                  <a:lnTo>
                    <a:pt x="6" y="42"/>
                  </a:lnTo>
                  <a:lnTo>
                    <a:pt x="2" y="36"/>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9"/>
            <p:cNvSpPr>
              <a:spLocks/>
            </p:cNvSpPr>
            <p:nvPr/>
          </p:nvSpPr>
          <p:spPr bwMode="auto">
            <a:xfrm>
              <a:off x="3021"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20"/>
            <p:cNvSpPr>
              <a:spLocks noEditPoints="1"/>
            </p:cNvSpPr>
            <p:nvPr/>
          </p:nvSpPr>
          <p:spPr bwMode="auto">
            <a:xfrm>
              <a:off x="3053"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21"/>
            <p:cNvSpPr>
              <a:spLocks noEditPoints="1"/>
            </p:cNvSpPr>
            <p:nvPr/>
          </p:nvSpPr>
          <p:spPr bwMode="auto">
            <a:xfrm>
              <a:off x="3089"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2"/>
            <p:cNvSpPr>
              <a:spLocks/>
            </p:cNvSpPr>
            <p:nvPr/>
          </p:nvSpPr>
          <p:spPr bwMode="auto">
            <a:xfrm>
              <a:off x="3131"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3"/>
            <p:cNvSpPr>
              <a:spLocks/>
            </p:cNvSpPr>
            <p:nvPr/>
          </p:nvSpPr>
          <p:spPr bwMode="auto">
            <a:xfrm>
              <a:off x="3167"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24"/>
            <p:cNvSpPr>
              <a:spLocks noEditPoints="1"/>
            </p:cNvSpPr>
            <p:nvPr/>
          </p:nvSpPr>
          <p:spPr bwMode="auto">
            <a:xfrm>
              <a:off x="3199"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4 w 32"/>
                <a:gd name="T63" fmla="*/ 32 h 48"/>
                <a:gd name="T64" fmla="*/ 26 w 32"/>
                <a:gd name="T65" fmla="*/ 24 h 48"/>
                <a:gd name="T66" fmla="*/ 26 w 32"/>
                <a:gd name="T67" fmla="*/ 24 h 48"/>
                <a:gd name="T68" fmla="*/ 24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10" y="38"/>
                  </a:lnTo>
                  <a:lnTo>
                    <a:pt x="12" y="42"/>
                  </a:lnTo>
                  <a:lnTo>
                    <a:pt x="16" y="44"/>
                  </a:lnTo>
                  <a:lnTo>
                    <a:pt x="16" y="44"/>
                  </a:lnTo>
                  <a:lnTo>
                    <a:pt x="20" y="42"/>
                  </a:lnTo>
                  <a:lnTo>
                    <a:pt x="24" y="38"/>
                  </a:lnTo>
                  <a:lnTo>
                    <a:pt x="24" y="32"/>
                  </a:lnTo>
                  <a:lnTo>
                    <a:pt x="26" y="24"/>
                  </a:lnTo>
                  <a:lnTo>
                    <a:pt x="26" y="24"/>
                  </a:lnTo>
                  <a:lnTo>
                    <a:pt x="24" y="16"/>
                  </a:lnTo>
                  <a:lnTo>
                    <a:pt x="24"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5"/>
            <p:cNvSpPr>
              <a:spLocks noEditPoints="1"/>
            </p:cNvSpPr>
            <p:nvPr/>
          </p:nvSpPr>
          <p:spPr bwMode="auto">
            <a:xfrm>
              <a:off x="3235" y="3244"/>
              <a:ext cx="32" cy="48"/>
            </a:xfrm>
            <a:custGeom>
              <a:avLst/>
              <a:gdLst>
                <a:gd name="T0" fmla="*/ 32 w 32"/>
                <a:gd name="T1" fmla="*/ 24 h 48"/>
                <a:gd name="T2" fmla="*/ 32 w 32"/>
                <a:gd name="T3" fmla="*/ 24 h 48"/>
                <a:gd name="T4" fmla="*/ 32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8"/>
                  </a:lnTo>
                  <a:lnTo>
                    <a:pt x="16" y="48"/>
                  </a:lnTo>
                  <a:lnTo>
                    <a:pt x="16" y="48"/>
                  </a:lnTo>
                  <a:lnTo>
                    <a:pt x="10" y="48"/>
                  </a:lnTo>
                  <a:lnTo>
                    <a:pt x="6" y="42"/>
                  </a:lnTo>
                  <a:lnTo>
                    <a:pt x="2" y="36"/>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26"/>
            <p:cNvSpPr>
              <a:spLocks/>
            </p:cNvSpPr>
            <p:nvPr/>
          </p:nvSpPr>
          <p:spPr bwMode="auto">
            <a:xfrm>
              <a:off x="3277"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27"/>
            <p:cNvSpPr>
              <a:spLocks noEditPoints="1"/>
            </p:cNvSpPr>
            <p:nvPr/>
          </p:nvSpPr>
          <p:spPr bwMode="auto">
            <a:xfrm>
              <a:off x="3309"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28"/>
            <p:cNvSpPr>
              <a:spLocks/>
            </p:cNvSpPr>
            <p:nvPr/>
          </p:nvSpPr>
          <p:spPr bwMode="auto">
            <a:xfrm>
              <a:off x="3351" y="324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9"/>
            <p:cNvSpPr>
              <a:spLocks noEditPoints="1"/>
            </p:cNvSpPr>
            <p:nvPr/>
          </p:nvSpPr>
          <p:spPr bwMode="auto">
            <a:xfrm>
              <a:off x="3381" y="3244"/>
              <a:ext cx="32" cy="48"/>
            </a:xfrm>
            <a:custGeom>
              <a:avLst/>
              <a:gdLst>
                <a:gd name="T0" fmla="*/ 32 w 32"/>
                <a:gd name="T1" fmla="*/ 24 h 48"/>
                <a:gd name="T2" fmla="*/ 32 w 32"/>
                <a:gd name="T3" fmla="*/ 24 h 48"/>
                <a:gd name="T4" fmla="*/ 32 w 32"/>
                <a:gd name="T5" fmla="*/ 34 h 48"/>
                <a:gd name="T6" fmla="*/ 28 w 32"/>
                <a:gd name="T7" fmla="*/ 42 h 48"/>
                <a:gd name="T8" fmla="*/ 24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4 h 48"/>
                <a:gd name="T22" fmla="*/ 0 w 32"/>
                <a:gd name="T23" fmla="*/ 24 h 48"/>
                <a:gd name="T24" fmla="*/ 2 w 32"/>
                <a:gd name="T25" fmla="*/ 14 h 48"/>
                <a:gd name="T26" fmla="*/ 6 w 32"/>
                <a:gd name="T27" fmla="*/ 6 h 48"/>
                <a:gd name="T28" fmla="*/ 10 w 32"/>
                <a:gd name="T29" fmla="*/ 2 h 48"/>
                <a:gd name="T30" fmla="*/ 18 w 32"/>
                <a:gd name="T31" fmla="*/ 0 h 48"/>
                <a:gd name="T32" fmla="*/ 18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4" y="48"/>
                  </a:lnTo>
                  <a:lnTo>
                    <a:pt x="16" y="48"/>
                  </a:lnTo>
                  <a:lnTo>
                    <a:pt x="16" y="48"/>
                  </a:lnTo>
                  <a:lnTo>
                    <a:pt x="10" y="48"/>
                  </a:lnTo>
                  <a:lnTo>
                    <a:pt x="6" y="42"/>
                  </a:lnTo>
                  <a:lnTo>
                    <a:pt x="2" y="36"/>
                  </a:lnTo>
                  <a:lnTo>
                    <a:pt x="0" y="24"/>
                  </a:lnTo>
                  <a:lnTo>
                    <a:pt x="0" y="24"/>
                  </a:lnTo>
                  <a:lnTo>
                    <a:pt x="2" y="14"/>
                  </a:lnTo>
                  <a:lnTo>
                    <a:pt x="6" y="6"/>
                  </a:lnTo>
                  <a:lnTo>
                    <a:pt x="10" y="2"/>
                  </a:lnTo>
                  <a:lnTo>
                    <a:pt x="18" y="0"/>
                  </a:lnTo>
                  <a:lnTo>
                    <a:pt x="18"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30"/>
            <p:cNvSpPr>
              <a:spLocks/>
            </p:cNvSpPr>
            <p:nvPr/>
          </p:nvSpPr>
          <p:spPr bwMode="auto">
            <a:xfrm>
              <a:off x="3423"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1"/>
            <p:cNvSpPr>
              <a:spLocks noEditPoints="1"/>
            </p:cNvSpPr>
            <p:nvPr/>
          </p:nvSpPr>
          <p:spPr bwMode="auto">
            <a:xfrm>
              <a:off x="3455"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32"/>
            <p:cNvSpPr>
              <a:spLocks/>
            </p:cNvSpPr>
            <p:nvPr/>
          </p:nvSpPr>
          <p:spPr bwMode="auto">
            <a:xfrm>
              <a:off x="3497" y="324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33"/>
            <p:cNvSpPr>
              <a:spLocks noEditPoints="1"/>
            </p:cNvSpPr>
            <p:nvPr/>
          </p:nvSpPr>
          <p:spPr bwMode="auto">
            <a:xfrm>
              <a:off x="3529" y="324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4"/>
            <p:cNvSpPr>
              <a:spLocks noEditPoints="1"/>
            </p:cNvSpPr>
            <p:nvPr/>
          </p:nvSpPr>
          <p:spPr bwMode="auto">
            <a:xfrm>
              <a:off x="3565" y="3244"/>
              <a:ext cx="32" cy="48"/>
            </a:xfrm>
            <a:custGeom>
              <a:avLst/>
              <a:gdLst>
                <a:gd name="T0" fmla="*/ 32 w 32"/>
                <a:gd name="T1" fmla="*/ 24 h 48"/>
                <a:gd name="T2" fmla="*/ 32 w 32"/>
                <a:gd name="T3" fmla="*/ 24 h 48"/>
                <a:gd name="T4" fmla="*/ 30 w 32"/>
                <a:gd name="T5" fmla="*/ 34 h 48"/>
                <a:gd name="T6" fmla="*/ 26 w 32"/>
                <a:gd name="T7" fmla="*/ 42 h 48"/>
                <a:gd name="T8" fmla="*/ 22 w 32"/>
                <a:gd name="T9" fmla="*/ 48 h 48"/>
                <a:gd name="T10" fmla="*/ 16 w 32"/>
                <a:gd name="T11" fmla="*/ 48 h 48"/>
                <a:gd name="T12" fmla="*/ 16 w 32"/>
                <a:gd name="T13" fmla="*/ 48 h 48"/>
                <a:gd name="T14" fmla="*/ 8 w 32"/>
                <a:gd name="T15" fmla="*/ 48 h 48"/>
                <a:gd name="T16" fmla="*/ 4 w 32"/>
                <a:gd name="T17" fmla="*/ 42 h 48"/>
                <a:gd name="T18" fmla="*/ 0 w 32"/>
                <a:gd name="T19" fmla="*/ 36 h 48"/>
                <a:gd name="T20" fmla="*/ 0 w 32"/>
                <a:gd name="T21" fmla="*/ 24 h 48"/>
                <a:gd name="T22" fmla="*/ 0 w 32"/>
                <a:gd name="T23" fmla="*/ 24 h 48"/>
                <a:gd name="T24" fmla="*/ 0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6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4 w 32"/>
                <a:gd name="T65" fmla="*/ 24 h 48"/>
                <a:gd name="T66" fmla="*/ 24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8 w 32"/>
                <a:gd name="T81" fmla="*/ 10 h 48"/>
                <a:gd name="T82" fmla="*/ 6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6" y="42"/>
                  </a:lnTo>
                  <a:lnTo>
                    <a:pt x="22" y="48"/>
                  </a:lnTo>
                  <a:lnTo>
                    <a:pt x="16" y="48"/>
                  </a:lnTo>
                  <a:lnTo>
                    <a:pt x="16" y="48"/>
                  </a:lnTo>
                  <a:lnTo>
                    <a:pt x="8" y="48"/>
                  </a:lnTo>
                  <a:lnTo>
                    <a:pt x="4" y="42"/>
                  </a:lnTo>
                  <a:lnTo>
                    <a:pt x="0" y="36"/>
                  </a:lnTo>
                  <a:lnTo>
                    <a:pt x="0" y="24"/>
                  </a:lnTo>
                  <a:lnTo>
                    <a:pt x="0" y="24"/>
                  </a:lnTo>
                  <a:lnTo>
                    <a:pt x="0"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35"/>
            <p:cNvSpPr>
              <a:spLocks/>
            </p:cNvSpPr>
            <p:nvPr/>
          </p:nvSpPr>
          <p:spPr bwMode="auto">
            <a:xfrm>
              <a:off x="3607" y="324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36"/>
            <p:cNvSpPr>
              <a:spLocks noEditPoints="1"/>
            </p:cNvSpPr>
            <p:nvPr/>
          </p:nvSpPr>
          <p:spPr bwMode="auto">
            <a:xfrm>
              <a:off x="3637" y="3244"/>
              <a:ext cx="32" cy="48"/>
            </a:xfrm>
            <a:custGeom>
              <a:avLst/>
              <a:gdLst>
                <a:gd name="T0" fmla="*/ 32 w 32"/>
                <a:gd name="T1" fmla="*/ 24 h 48"/>
                <a:gd name="T2" fmla="*/ 32 w 32"/>
                <a:gd name="T3" fmla="*/ 24 h 48"/>
                <a:gd name="T4" fmla="*/ 32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6 w 32"/>
                <a:gd name="T17" fmla="*/ 42 h 48"/>
                <a:gd name="T18" fmla="*/ 2 w 32"/>
                <a:gd name="T19" fmla="*/ 36 h 48"/>
                <a:gd name="T20" fmla="*/ 0 w 32"/>
                <a:gd name="T21" fmla="*/ 24 h 48"/>
                <a:gd name="T22" fmla="*/ 0 w 32"/>
                <a:gd name="T23" fmla="*/ 24 h 48"/>
                <a:gd name="T24" fmla="*/ 2 w 32"/>
                <a:gd name="T25" fmla="*/ 14 h 48"/>
                <a:gd name="T26" fmla="*/ 6 w 32"/>
                <a:gd name="T27" fmla="*/ 6 h 48"/>
                <a:gd name="T28" fmla="*/ 10 w 32"/>
                <a:gd name="T29" fmla="*/ 2 h 48"/>
                <a:gd name="T30" fmla="*/ 16 w 32"/>
                <a:gd name="T31" fmla="*/ 0 h 48"/>
                <a:gd name="T32" fmla="*/ 16 w 32"/>
                <a:gd name="T33" fmla="*/ 0 h 48"/>
                <a:gd name="T34" fmla="*/ 24 w 32"/>
                <a:gd name="T35" fmla="*/ 2 h 48"/>
                <a:gd name="T36" fmla="*/ 28 w 32"/>
                <a:gd name="T37" fmla="*/ 6 h 48"/>
                <a:gd name="T38" fmla="*/ 32 w 32"/>
                <a:gd name="T39" fmla="*/ 14 h 48"/>
                <a:gd name="T40" fmla="*/ 32 w 32"/>
                <a:gd name="T41" fmla="*/ 24 h 48"/>
                <a:gd name="T42" fmla="*/ 32 w 32"/>
                <a:gd name="T43" fmla="*/ 24 h 48"/>
                <a:gd name="T44" fmla="*/ 8 w 32"/>
                <a:gd name="T45" fmla="*/ 24 h 48"/>
                <a:gd name="T46" fmla="*/ 8 w 32"/>
                <a:gd name="T47" fmla="*/ 24 h 48"/>
                <a:gd name="T48" fmla="*/ 8 w 32"/>
                <a:gd name="T49" fmla="*/ 32 h 48"/>
                <a:gd name="T50" fmla="*/ 10 w 32"/>
                <a:gd name="T51" fmla="*/ 38 h 48"/>
                <a:gd name="T52" fmla="*/ 12 w 32"/>
                <a:gd name="T53" fmla="*/ 42 h 48"/>
                <a:gd name="T54" fmla="*/ 16 w 32"/>
                <a:gd name="T55" fmla="*/ 44 h 48"/>
                <a:gd name="T56" fmla="*/ 16 w 32"/>
                <a:gd name="T57" fmla="*/ 44 h 48"/>
                <a:gd name="T58" fmla="*/ 20 w 32"/>
                <a:gd name="T59" fmla="*/ 42 h 48"/>
                <a:gd name="T60" fmla="*/ 24 w 32"/>
                <a:gd name="T61" fmla="*/ 38 h 48"/>
                <a:gd name="T62" fmla="*/ 26 w 32"/>
                <a:gd name="T63" fmla="*/ 32 h 48"/>
                <a:gd name="T64" fmla="*/ 26 w 32"/>
                <a:gd name="T65" fmla="*/ 24 h 48"/>
                <a:gd name="T66" fmla="*/ 26 w 32"/>
                <a:gd name="T67" fmla="*/ 24 h 48"/>
                <a:gd name="T68" fmla="*/ 26 w 32"/>
                <a:gd name="T69" fmla="*/ 16 h 48"/>
                <a:gd name="T70" fmla="*/ 24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8 w 32"/>
                <a:gd name="T85" fmla="*/ 24 h 48"/>
                <a:gd name="T86" fmla="*/ 8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2" y="34"/>
                  </a:lnTo>
                  <a:lnTo>
                    <a:pt x="28" y="42"/>
                  </a:lnTo>
                  <a:lnTo>
                    <a:pt x="22" y="48"/>
                  </a:lnTo>
                  <a:lnTo>
                    <a:pt x="16" y="48"/>
                  </a:lnTo>
                  <a:lnTo>
                    <a:pt x="16" y="48"/>
                  </a:lnTo>
                  <a:lnTo>
                    <a:pt x="10" y="48"/>
                  </a:lnTo>
                  <a:lnTo>
                    <a:pt x="6" y="42"/>
                  </a:lnTo>
                  <a:lnTo>
                    <a:pt x="2" y="36"/>
                  </a:lnTo>
                  <a:lnTo>
                    <a:pt x="0" y="24"/>
                  </a:lnTo>
                  <a:lnTo>
                    <a:pt x="0" y="24"/>
                  </a:lnTo>
                  <a:lnTo>
                    <a:pt x="2" y="14"/>
                  </a:lnTo>
                  <a:lnTo>
                    <a:pt x="6" y="6"/>
                  </a:lnTo>
                  <a:lnTo>
                    <a:pt x="10" y="2"/>
                  </a:lnTo>
                  <a:lnTo>
                    <a:pt x="16" y="0"/>
                  </a:lnTo>
                  <a:lnTo>
                    <a:pt x="16" y="0"/>
                  </a:lnTo>
                  <a:lnTo>
                    <a:pt x="24" y="2"/>
                  </a:lnTo>
                  <a:lnTo>
                    <a:pt x="28" y="6"/>
                  </a:lnTo>
                  <a:lnTo>
                    <a:pt x="32" y="14"/>
                  </a:lnTo>
                  <a:lnTo>
                    <a:pt x="32" y="24"/>
                  </a:lnTo>
                  <a:lnTo>
                    <a:pt x="32" y="24"/>
                  </a:lnTo>
                  <a:close/>
                  <a:moveTo>
                    <a:pt x="8" y="24"/>
                  </a:moveTo>
                  <a:lnTo>
                    <a:pt x="8" y="24"/>
                  </a:lnTo>
                  <a:lnTo>
                    <a:pt x="8" y="32"/>
                  </a:lnTo>
                  <a:lnTo>
                    <a:pt x="10" y="38"/>
                  </a:lnTo>
                  <a:lnTo>
                    <a:pt x="12" y="42"/>
                  </a:lnTo>
                  <a:lnTo>
                    <a:pt x="16" y="44"/>
                  </a:lnTo>
                  <a:lnTo>
                    <a:pt x="16" y="44"/>
                  </a:lnTo>
                  <a:lnTo>
                    <a:pt x="20" y="42"/>
                  </a:lnTo>
                  <a:lnTo>
                    <a:pt x="24" y="38"/>
                  </a:lnTo>
                  <a:lnTo>
                    <a:pt x="26" y="32"/>
                  </a:lnTo>
                  <a:lnTo>
                    <a:pt x="26" y="24"/>
                  </a:lnTo>
                  <a:lnTo>
                    <a:pt x="26" y="24"/>
                  </a:lnTo>
                  <a:lnTo>
                    <a:pt x="26" y="16"/>
                  </a:lnTo>
                  <a:lnTo>
                    <a:pt x="24" y="10"/>
                  </a:lnTo>
                  <a:lnTo>
                    <a:pt x="20" y="6"/>
                  </a:lnTo>
                  <a:lnTo>
                    <a:pt x="16" y="6"/>
                  </a:lnTo>
                  <a:lnTo>
                    <a:pt x="16" y="6"/>
                  </a:lnTo>
                  <a:lnTo>
                    <a:pt x="12" y="6"/>
                  </a:lnTo>
                  <a:lnTo>
                    <a:pt x="10" y="10"/>
                  </a:lnTo>
                  <a:lnTo>
                    <a:pt x="8" y="16"/>
                  </a:lnTo>
                  <a:lnTo>
                    <a:pt x="8" y="24"/>
                  </a:lnTo>
                  <a:lnTo>
                    <a:pt x="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37"/>
            <p:cNvSpPr>
              <a:spLocks noEditPoints="1"/>
            </p:cNvSpPr>
            <p:nvPr/>
          </p:nvSpPr>
          <p:spPr bwMode="auto">
            <a:xfrm>
              <a:off x="3675" y="324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2 w 30"/>
                <a:gd name="T53" fmla="*/ 42 h 48"/>
                <a:gd name="T54" fmla="*/ 16 w 30"/>
                <a:gd name="T55" fmla="*/ 44 h 48"/>
                <a:gd name="T56" fmla="*/ 16 w 30"/>
                <a:gd name="T57" fmla="*/ 44 h 48"/>
                <a:gd name="T58" fmla="*/ 20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6 w 30"/>
                <a:gd name="T75" fmla="*/ 6 h 48"/>
                <a:gd name="T76" fmla="*/ 16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2" y="42"/>
                  </a:lnTo>
                  <a:lnTo>
                    <a:pt x="16" y="44"/>
                  </a:lnTo>
                  <a:lnTo>
                    <a:pt x="16" y="44"/>
                  </a:lnTo>
                  <a:lnTo>
                    <a:pt x="20" y="42"/>
                  </a:lnTo>
                  <a:lnTo>
                    <a:pt x="22" y="38"/>
                  </a:lnTo>
                  <a:lnTo>
                    <a:pt x="24" y="32"/>
                  </a:lnTo>
                  <a:lnTo>
                    <a:pt x="24" y="24"/>
                  </a:lnTo>
                  <a:lnTo>
                    <a:pt x="24" y="24"/>
                  </a:lnTo>
                  <a:lnTo>
                    <a:pt x="24" y="16"/>
                  </a:lnTo>
                  <a:lnTo>
                    <a:pt x="22" y="10"/>
                  </a:lnTo>
                  <a:lnTo>
                    <a:pt x="20" y="6"/>
                  </a:lnTo>
                  <a:lnTo>
                    <a:pt x="16" y="6"/>
                  </a:lnTo>
                  <a:lnTo>
                    <a:pt x="16"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38"/>
            <p:cNvSpPr>
              <a:spLocks/>
            </p:cNvSpPr>
            <p:nvPr/>
          </p:nvSpPr>
          <p:spPr bwMode="auto">
            <a:xfrm>
              <a:off x="3715"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39"/>
            <p:cNvSpPr>
              <a:spLocks/>
            </p:cNvSpPr>
            <p:nvPr/>
          </p:nvSpPr>
          <p:spPr bwMode="auto">
            <a:xfrm>
              <a:off x="3753" y="324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40"/>
            <p:cNvSpPr>
              <a:spLocks/>
            </p:cNvSpPr>
            <p:nvPr/>
          </p:nvSpPr>
          <p:spPr bwMode="auto">
            <a:xfrm>
              <a:off x="3789" y="3246"/>
              <a:ext cx="16" cy="46"/>
            </a:xfrm>
            <a:custGeom>
              <a:avLst/>
              <a:gdLst>
                <a:gd name="T0" fmla="*/ 10 w 16"/>
                <a:gd name="T1" fmla="*/ 6 h 46"/>
                <a:gd name="T2" fmla="*/ 10 w 16"/>
                <a:gd name="T3" fmla="*/ 6 h 46"/>
                <a:gd name="T4" fmla="*/ 0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0"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341"/>
            <p:cNvSpPr>
              <a:spLocks/>
            </p:cNvSpPr>
            <p:nvPr/>
          </p:nvSpPr>
          <p:spPr bwMode="auto">
            <a:xfrm>
              <a:off x="3825"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42"/>
            <p:cNvSpPr>
              <a:spLocks noEditPoints="1"/>
            </p:cNvSpPr>
            <p:nvPr/>
          </p:nvSpPr>
          <p:spPr bwMode="auto">
            <a:xfrm>
              <a:off x="3857" y="3244"/>
              <a:ext cx="32" cy="48"/>
            </a:xfrm>
            <a:custGeom>
              <a:avLst/>
              <a:gdLst>
                <a:gd name="T0" fmla="*/ 32 w 32"/>
                <a:gd name="T1" fmla="*/ 24 h 48"/>
                <a:gd name="T2" fmla="*/ 32 w 32"/>
                <a:gd name="T3" fmla="*/ 24 h 48"/>
                <a:gd name="T4" fmla="*/ 30 w 32"/>
                <a:gd name="T5" fmla="*/ 34 h 48"/>
                <a:gd name="T6" fmla="*/ 28 w 32"/>
                <a:gd name="T7" fmla="*/ 42 h 48"/>
                <a:gd name="T8" fmla="*/ 22 w 32"/>
                <a:gd name="T9" fmla="*/ 48 h 48"/>
                <a:gd name="T10" fmla="*/ 16 w 32"/>
                <a:gd name="T11" fmla="*/ 48 h 48"/>
                <a:gd name="T12" fmla="*/ 16 w 32"/>
                <a:gd name="T13" fmla="*/ 48 h 48"/>
                <a:gd name="T14" fmla="*/ 10 w 32"/>
                <a:gd name="T15" fmla="*/ 48 h 48"/>
                <a:gd name="T16" fmla="*/ 4 w 32"/>
                <a:gd name="T17" fmla="*/ 42 h 48"/>
                <a:gd name="T18" fmla="*/ 2 w 32"/>
                <a:gd name="T19" fmla="*/ 36 h 48"/>
                <a:gd name="T20" fmla="*/ 0 w 32"/>
                <a:gd name="T21" fmla="*/ 24 h 48"/>
                <a:gd name="T22" fmla="*/ 0 w 32"/>
                <a:gd name="T23" fmla="*/ 24 h 48"/>
                <a:gd name="T24" fmla="*/ 2 w 32"/>
                <a:gd name="T25" fmla="*/ 14 h 48"/>
                <a:gd name="T26" fmla="*/ 4 w 32"/>
                <a:gd name="T27" fmla="*/ 6 h 48"/>
                <a:gd name="T28" fmla="*/ 10 w 32"/>
                <a:gd name="T29" fmla="*/ 2 h 48"/>
                <a:gd name="T30" fmla="*/ 16 w 32"/>
                <a:gd name="T31" fmla="*/ 0 h 48"/>
                <a:gd name="T32" fmla="*/ 16 w 32"/>
                <a:gd name="T33" fmla="*/ 0 h 48"/>
                <a:gd name="T34" fmla="*/ 22 w 32"/>
                <a:gd name="T35" fmla="*/ 2 h 48"/>
                <a:gd name="T36" fmla="*/ 28 w 32"/>
                <a:gd name="T37" fmla="*/ 6 h 48"/>
                <a:gd name="T38" fmla="*/ 30 w 32"/>
                <a:gd name="T39" fmla="*/ 14 h 48"/>
                <a:gd name="T40" fmla="*/ 32 w 32"/>
                <a:gd name="T41" fmla="*/ 24 h 48"/>
                <a:gd name="T42" fmla="*/ 32 w 32"/>
                <a:gd name="T43" fmla="*/ 24 h 48"/>
                <a:gd name="T44" fmla="*/ 6 w 32"/>
                <a:gd name="T45" fmla="*/ 24 h 48"/>
                <a:gd name="T46" fmla="*/ 6 w 32"/>
                <a:gd name="T47" fmla="*/ 24 h 48"/>
                <a:gd name="T48" fmla="*/ 8 w 32"/>
                <a:gd name="T49" fmla="*/ 32 h 48"/>
                <a:gd name="T50" fmla="*/ 8 w 32"/>
                <a:gd name="T51" fmla="*/ 38 h 48"/>
                <a:gd name="T52" fmla="*/ 12 w 32"/>
                <a:gd name="T53" fmla="*/ 42 h 48"/>
                <a:gd name="T54" fmla="*/ 16 w 32"/>
                <a:gd name="T55" fmla="*/ 44 h 48"/>
                <a:gd name="T56" fmla="*/ 16 w 32"/>
                <a:gd name="T57" fmla="*/ 44 h 48"/>
                <a:gd name="T58" fmla="*/ 20 w 32"/>
                <a:gd name="T59" fmla="*/ 42 h 48"/>
                <a:gd name="T60" fmla="*/ 22 w 32"/>
                <a:gd name="T61" fmla="*/ 38 h 48"/>
                <a:gd name="T62" fmla="*/ 24 w 32"/>
                <a:gd name="T63" fmla="*/ 32 h 48"/>
                <a:gd name="T64" fmla="*/ 26 w 32"/>
                <a:gd name="T65" fmla="*/ 24 h 48"/>
                <a:gd name="T66" fmla="*/ 26 w 32"/>
                <a:gd name="T67" fmla="*/ 24 h 48"/>
                <a:gd name="T68" fmla="*/ 24 w 32"/>
                <a:gd name="T69" fmla="*/ 16 h 48"/>
                <a:gd name="T70" fmla="*/ 22 w 32"/>
                <a:gd name="T71" fmla="*/ 10 h 48"/>
                <a:gd name="T72" fmla="*/ 20 w 32"/>
                <a:gd name="T73" fmla="*/ 6 h 48"/>
                <a:gd name="T74" fmla="*/ 16 w 32"/>
                <a:gd name="T75" fmla="*/ 6 h 48"/>
                <a:gd name="T76" fmla="*/ 16 w 32"/>
                <a:gd name="T77" fmla="*/ 6 h 48"/>
                <a:gd name="T78" fmla="*/ 12 w 32"/>
                <a:gd name="T79" fmla="*/ 6 h 48"/>
                <a:gd name="T80" fmla="*/ 10 w 32"/>
                <a:gd name="T81" fmla="*/ 10 h 48"/>
                <a:gd name="T82" fmla="*/ 8 w 32"/>
                <a:gd name="T83" fmla="*/ 16 h 48"/>
                <a:gd name="T84" fmla="*/ 6 w 32"/>
                <a:gd name="T85" fmla="*/ 24 h 48"/>
                <a:gd name="T86" fmla="*/ 6 w 32"/>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48">
                  <a:moveTo>
                    <a:pt x="32" y="24"/>
                  </a:moveTo>
                  <a:lnTo>
                    <a:pt x="32" y="24"/>
                  </a:lnTo>
                  <a:lnTo>
                    <a:pt x="30" y="34"/>
                  </a:lnTo>
                  <a:lnTo>
                    <a:pt x="28" y="42"/>
                  </a:lnTo>
                  <a:lnTo>
                    <a:pt x="22" y="48"/>
                  </a:lnTo>
                  <a:lnTo>
                    <a:pt x="16" y="48"/>
                  </a:lnTo>
                  <a:lnTo>
                    <a:pt x="16" y="48"/>
                  </a:lnTo>
                  <a:lnTo>
                    <a:pt x="10" y="48"/>
                  </a:lnTo>
                  <a:lnTo>
                    <a:pt x="4" y="42"/>
                  </a:lnTo>
                  <a:lnTo>
                    <a:pt x="2" y="36"/>
                  </a:lnTo>
                  <a:lnTo>
                    <a:pt x="0" y="24"/>
                  </a:lnTo>
                  <a:lnTo>
                    <a:pt x="0" y="24"/>
                  </a:lnTo>
                  <a:lnTo>
                    <a:pt x="2" y="14"/>
                  </a:lnTo>
                  <a:lnTo>
                    <a:pt x="4" y="6"/>
                  </a:lnTo>
                  <a:lnTo>
                    <a:pt x="10" y="2"/>
                  </a:lnTo>
                  <a:lnTo>
                    <a:pt x="16" y="0"/>
                  </a:lnTo>
                  <a:lnTo>
                    <a:pt x="16" y="0"/>
                  </a:lnTo>
                  <a:lnTo>
                    <a:pt x="22" y="2"/>
                  </a:lnTo>
                  <a:lnTo>
                    <a:pt x="28" y="6"/>
                  </a:lnTo>
                  <a:lnTo>
                    <a:pt x="30" y="14"/>
                  </a:lnTo>
                  <a:lnTo>
                    <a:pt x="32" y="24"/>
                  </a:lnTo>
                  <a:lnTo>
                    <a:pt x="32" y="24"/>
                  </a:lnTo>
                  <a:close/>
                  <a:moveTo>
                    <a:pt x="6" y="24"/>
                  </a:moveTo>
                  <a:lnTo>
                    <a:pt x="6" y="24"/>
                  </a:lnTo>
                  <a:lnTo>
                    <a:pt x="8" y="32"/>
                  </a:lnTo>
                  <a:lnTo>
                    <a:pt x="8" y="38"/>
                  </a:lnTo>
                  <a:lnTo>
                    <a:pt x="12" y="42"/>
                  </a:lnTo>
                  <a:lnTo>
                    <a:pt x="16" y="44"/>
                  </a:lnTo>
                  <a:lnTo>
                    <a:pt x="16" y="44"/>
                  </a:lnTo>
                  <a:lnTo>
                    <a:pt x="20" y="42"/>
                  </a:lnTo>
                  <a:lnTo>
                    <a:pt x="22" y="38"/>
                  </a:lnTo>
                  <a:lnTo>
                    <a:pt x="24" y="32"/>
                  </a:lnTo>
                  <a:lnTo>
                    <a:pt x="26" y="24"/>
                  </a:lnTo>
                  <a:lnTo>
                    <a:pt x="26" y="24"/>
                  </a:lnTo>
                  <a:lnTo>
                    <a:pt x="24" y="16"/>
                  </a:lnTo>
                  <a:lnTo>
                    <a:pt x="22" y="10"/>
                  </a:lnTo>
                  <a:lnTo>
                    <a:pt x="20" y="6"/>
                  </a:lnTo>
                  <a:lnTo>
                    <a:pt x="16" y="6"/>
                  </a:lnTo>
                  <a:lnTo>
                    <a:pt x="16" y="6"/>
                  </a:lnTo>
                  <a:lnTo>
                    <a:pt x="12" y="6"/>
                  </a:lnTo>
                  <a:lnTo>
                    <a:pt x="10" y="10"/>
                  </a:lnTo>
                  <a:lnTo>
                    <a:pt x="8"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43"/>
            <p:cNvSpPr>
              <a:spLocks/>
            </p:cNvSpPr>
            <p:nvPr/>
          </p:nvSpPr>
          <p:spPr bwMode="auto">
            <a:xfrm>
              <a:off x="3899" y="3246"/>
              <a:ext cx="14" cy="46"/>
            </a:xfrm>
            <a:custGeom>
              <a:avLst/>
              <a:gdLst>
                <a:gd name="T0" fmla="*/ 8 w 14"/>
                <a:gd name="T1" fmla="*/ 6 h 46"/>
                <a:gd name="T2" fmla="*/ 8 w 14"/>
                <a:gd name="T3" fmla="*/ 6 h 46"/>
                <a:gd name="T4" fmla="*/ 0 w 14"/>
                <a:gd name="T5" fmla="*/ 10 h 46"/>
                <a:gd name="T6" fmla="*/ 0 w 14"/>
                <a:gd name="T7" fmla="*/ 6 h 46"/>
                <a:gd name="T8" fmla="*/ 10 w 14"/>
                <a:gd name="T9" fmla="*/ 0 h 46"/>
                <a:gd name="T10" fmla="*/ 14 w 14"/>
                <a:gd name="T11" fmla="*/ 0 h 46"/>
                <a:gd name="T12" fmla="*/ 14 w 14"/>
                <a:gd name="T13" fmla="*/ 46 h 46"/>
                <a:gd name="T14" fmla="*/ 8 w 14"/>
                <a:gd name="T15" fmla="*/ 46 h 46"/>
                <a:gd name="T16" fmla="*/ 8 w 14"/>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6">
                  <a:moveTo>
                    <a:pt x="8" y="6"/>
                  </a:moveTo>
                  <a:lnTo>
                    <a:pt x="8" y="6"/>
                  </a:lnTo>
                  <a:lnTo>
                    <a:pt x="0" y="10"/>
                  </a:lnTo>
                  <a:lnTo>
                    <a:pt x="0" y="6"/>
                  </a:lnTo>
                  <a:lnTo>
                    <a:pt x="10" y="0"/>
                  </a:lnTo>
                  <a:lnTo>
                    <a:pt x="14" y="0"/>
                  </a:lnTo>
                  <a:lnTo>
                    <a:pt x="14" y="46"/>
                  </a:lnTo>
                  <a:lnTo>
                    <a:pt x="8" y="4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44"/>
            <p:cNvSpPr>
              <a:spLocks noEditPoints="1"/>
            </p:cNvSpPr>
            <p:nvPr/>
          </p:nvSpPr>
          <p:spPr bwMode="auto">
            <a:xfrm>
              <a:off x="3931" y="3244"/>
              <a:ext cx="30" cy="48"/>
            </a:xfrm>
            <a:custGeom>
              <a:avLst/>
              <a:gdLst>
                <a:gd name="T0" fmla="*/ 30 w 30"/>
                <a:gd name="T1" fmla="*/ 24 h 48"/>
                <a:gd name="T2" fmla="*/ 30 w 30"/>
                <a:gd name="T3" fmla="*/ 24 h 48"/>
                <a:gd name="T4" fmla="*/ 30 w 30"/>
                <a:gd name="T5" fmla="*/ 34 h 48"/>
                <a:gd name="T6" fmla="*/ 26 w 30"/>
                <a:gd name="T7" fmla="*/ 42 h 48"/>
                <a:gd name="T8" fmla="*/ 22 w 30"/>
                <a:gd name="T9" fmla="*/ 48 h 48"/>
                <a:gd name="T10" fmla="*/ 14 w 30"/>
                <a:gd name="T11" fmla="*/ 48 h 48"/>
                <a:gd name="T12" fmla="*/ 14 w 30"/>
                <a:gd name="T13" fmla="*/ 48 h 48"/>
                <a:gd name="T14" fmla="*/ 8 w 30"/>
                <a:gd name="T15" fmla="*/ 48 h 48"/>
                <a:gd name="T16" fmla="*/ 4 w 30"/>
                <a:gd name="T17" fmla="*/ 42 h 48"/>
                <a:gd name="T18" fmla="*/ 0 w 30"/>
                <a:gd name="T19" fmla="*/ 36 h 48"/>
                <a:gd name="T20" fmla="*/ 0 w 30"/>
                <a:gd name="T21" fmla="*/ 24 h 48"/>
                <a:gd name="T22" fmla="*/ 0 w 30"/>
                <a:gd name="T23" fmla="*/ 24 h 48"/>
                <a:gd name="T24" fmla="*/ 0 w 30"/>
                <a:gd name="T25" fmla="*/ 14 h 48"/>
                <a:gd name="T26" fmla="*/ 4 w 30"/>
                <a:gd name="T27" fmla="*/ 6 h 48"/>
                <a:gd name="T28" fmla="*/ 8 w 30"/>
                <a:gd name="T29" fmla="*/ 2 h 48"/>
                <a:gd name="T30" fmla="*/ 16 w 30"/>
                <a:gd name="T31" fmla="*/ 0 h 48"/>
                <a:gd name="T32" fmla="*/ 16 w 30"/>
                <a:gd name="T33" fmla="*/ 0 h 48"/>
                <a:gd name="T34" fmla="*/ 22 w 30"/>
                <a:gd name="T35" fmla="*/ 2 h 48"/>
                <a:gd name="T36" fmla="*/ 26 w 30"/>
                <a:gd name="T37" fmla="*/ 6 h 48"/>
                <a:gd name="T38" fmla="*/ 30 w 30"/>
                <a:gd name="T39" fmla="*/ 14 h 48"/>
                <a:gd name="T40" fmla="*/ 30 w 30"/>
                <a:gd name="T41" fmla="*/ 24 h 48"/>
                <a:gd name="T42" fmla="*/ 30 w 30"/>
                <a:gd name="T43" fmla="*/ 24 h 48"/>
                <a:gd name="T44" fmla="*/ 6 w 30"/>
                <a:gd name="T45" fmla="*/ 24 h 48"/>
                <a:gd name="T46" fmla="*/ 6 w 30"/>
                <a:gd name="T47" fmla="*/ 24 h 48"/>
                <a:gd name="T48" fmla="*/ 6 w 30"/>
                <a:gd name="T49" fmla="*/ 32 h 48"/>
                <a:gd name="T50" fmla="*/ 8 w 30"/>
                <a:gd name="T51" fmla="*/ 38 h 48"/>
                <a:gd name="T52" fmla="*/ 10 w 30"/>
                <a:gd name="T53" fmla="*/ 42 h 48"/>
                <a:gd name="T54" fmla="*/ 14 w 30"/>
                <a:gd name="T55" fmla="*/ 44 h 48"/>
                <a:gd name="T56" fmla="*/ 14 w 30"/>
                <a:gd name="T57" fmla="*/ 44 h 48"/>
                <a:gd name="T58" fmla="*/ 18 w 30"/>
                <a:gd name="T59" fmla="*/ 42 h 48"/>
                <a:gd name="T60" fmla="*/ 22 w 30"/>
                <a:gd name="T61" fmla="*/ 38 h 48"/>
                <a:gd name="T62" fmla="*/ 24 w 30"/>
                <a:gd name="T63" fmla="*/ 32 h 48"/>
                <a:gd name="T64" fmla="*/ 24 w 30"/>
                <a:gd name="T65" fmla="*/ 24 h 48"/>
                <a:gd name="T66" fmla="*/ 24 w 30"/>
                <a:gd name="T67" fmla="*/ 24 h 48"/>
                <a:gd name="T68" fmla="*/ 24 w 30"/>
                <a:gd name="T69" fmla="*/ 16 h 48"/>
                <a:gd name="T70" fmla="*/ 22 w 30"/>
                <a:gd name="T71" fmla="*/ 10 h 48"/>
                <a:gd name="T72" fmla="*/ 20 w 30"/>
                <a:gd name="T73" fmla="*/ 6 h 48"/>
                <a:gd name="T74" fmla="*/ 14 w 30"/>
                <a:gd name="T75" fmla="*/ 6 h 48"/>
                <a:gd name="T76" fmla="*/ 14 w 30"/>
                <a:gd name="T77" fmla="*/ 6 h 48"/>
                <a:gd name="T78" fmla="*/ 12 w 30"/>
                <a:gd name="T79" fmla="*/ 6 h 48"/>
                <a:gd name="T80" fmla="*/ 8 w 30"/>
                <a:gd name="T81" fmla="*/ 10 h 48"/>
                <a:gd name="T82" fmla="*/ 6 w 30"/>
                <a:gd name="T83" fmla="*/ 16 h 48"/>
                <a:gd name="T84" fmla="*/ 6 w 30"/>
                <a:gd name="T85" fmla="*/ 24 h 48"/>
                <a:gd name="T86" fmla="*/ 6 w 30"/>
                <a:gd name="T8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48">
                  <a:moveTo>
                    <a:pt x="30" y="24"/>
                  </a:moveTo>
                  <a:lnTo>
                    <a:pt x="30" y="24"/>
                  </a:lnTo>
                  <a:lnTo>
                    <a:pt x="30" y="34"/>
                  </a:lnTo>
                  <a:lnTo>
                    <a:pt x="26" y="42"/>
                  </a:lnTo>
                  <a:lnTo>
                    <a:pt x="22" y="48"/>
                  </a:lnTo>
                  <a:lnTo>
                    <a:pt x="14" y="48"/>
                  </a:lnTo>
                  <a:lnTo>
                    <a:pt x="14" y="48"/>
                  </a:lnTo>
                  <a:lnTo>
                    <a:pt x="8" y="48"/>
                  </a:lnTo>
                  <a:lnTo>
                    <a:pt x="4" y="42"/>
                  </a:lnTo>
                  <a:lnTo>
                    <a:pt x="0" y="36"/>
                  </a:lnTo>
                  <a:lnTo>
                    <a:pt x="0" y="24"/>
                  </a:lnTo>
                  <a:lnTo>
                    <a:pt x="0" y="24"/>
                  </a:lnTo>
                  <a:lnTo>
                    <a:pt x="0" y="14"/>
                  </a:lnTo>
                  <a:lnTo>
                    <a:pt x="4" y="6"/>
                  </a:lnTo>
                  <a:lnTo>
                    <a:pt x="8" y="2"/>
                  </a:lnTo>
                  <a:lnTo>
                    <a:pt x="16" y="0"/>
                  </a:lnTo>
                  <a:lnTo>
                    <a:pt x="16" y="0"/>
                  </a:lnTo>
                  <a:lnTo>
                    <a:pt x="22" y="2"/>
                  </a:lnTo>
                  <a:lnTo>
                    <a:pt x="26" y="6"/>
                  </a:lnTo>
                  <a:lnTo>
                    <a:pt x="30" y="14"/>
                  </a:lnTo>
                  <a:lnTo>
                    <a:pt x="30" y="24"/>
                  </a:lnTo>
                  <a:lnTo>
                    <a:pt x="30" y="24"/>
                  </a:lnTo>
                  <a:close/>
                  <a:moveTo>
                    <a:pt x="6" y="24"/>
                  </a:moveTo>
                  <a:lnTo>
                    <a:pt x="6" y="24"/>
                  </a:lnTo>
                  <a:lnTo>
                    <a:pt x="6" y="32"/>
                  </a:lnTo>
                  <a:lnTo>
                    <a:pt x="8" y="38"/>
                  </a:lnTo>
                  <a:lnTo>
                    <a:pt x="10" y="42"/>
                  </a:lnTo>
                  <a:lnTo>
                    <a:pt x="14" y="44"/>
                  </a:lnTo>
                  <a:lnTo>
                    <a:pt x="14" y="44"/>
                  </a:lnTo>
                  <a:lnTo>
                    <a:pt x="18" y="42"/>
                  </a:lnTo>
                  <a:lnTo>
                    <a:pt x="22" y="38"/>
                  </a:lnTo>
                  <a:lnTo>
                    <a:pt x="24" y="32"/>
                  </a:lnTo>
                  <a:lnTo>
                    <a:pt x="24" y="24"/>
                  </a:lnTo>
                  <a:lnTo>
                    <a:pt x="24" y="24"/>
                  </a:lnTo>
                  <a:lnTo>
                    <a:pt x="24" y="16"/>
                  </a:lnTo>
                  <a:lnTo>
                    <a:pt x="22" y="10"/>
                  </a:lnTo>
                  <a:lnTo>
                    <a:pt x="20" y="6"/>
                  </a:lnTo>
                  <a:lnTo>
                    <a:pt x="14" y="6"/>
                  </a:lnTo>
                  <a:lnTo>
                    <a:pt x="14" y="6"/>
                  </a:lnTo>
                  <a:lnTo>
                    <a:pt x="12" y="6"/>
                  </a:lnTo>
                  <a:lnTo>
                    <a:pt x="8" y="10"/>
                  </a:lnTo>
                  <a:lnTo>
                    <a:pt x="6" y="16"/>
                  </a:lnTo>
                  <a:lnTo>
                    <a:pt x="6" y="24"/>
                  </a:lnTo>
                  <a:lnTo>
                    <a:pt x="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45"/>
            <p:cNvSpPr>
              <a:spLocks/>
            </p:cNvSpPr>
            <p:nvPr/>
          </p:nvSpPr>
          <p:spPr bwMode="auto">
            <a:xfrm>
              <a:off x="3971" y="3246"/>
              <a:ext cx="16" cy="46"/>
            </a:xfrm>
            <a:custGeom>
              <a:avLst/>
              <a:gdLst>
                <a:gd name="T0" fmla="*/ 10 w 16"/>
                <a:gd name="T1" fmla="*/ 6 h 46"/>
                <a:gd name="T2" fmla="*/ 10 w 16"/>
                <a:gd name="T3" fmla="*/ 6 h 46"/>
                <a:gd name="T4" fmla="*/ 2 w 16"/>
                <a:gd name="T5" fmla="*/ 10 h 46"/>
                <a:gd name="T6" fmla="*/ 0 w 16"/>
                <a:gd name="T7" fmla="*/ 6 h 46"/>
                <a:gd name="T8" fmla="*/ 10 w 16"/>
                <a:gd name="T9" fmla="*/ 0 h 46"/>
                <a:gd name="T10" fmla="*/ 16 w 16"/>
                <a:gd name="T11" fmla="*/ 0 h 46"/>
                <a:gd name="T12" fmla="*/ 16 w 16"/>
                <a:gd name="T13" fmla="*/ 46 h 46"/>
                <a:gd name="T14" fmla="*/ 10 w 16"/>
                <a:gd name="T15" fmla="*/ 46 h 46"/>
                <a:gd name="T16" fmla="*/ 10 w 16"/>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10" y="6"/>
                  </a:moveTo>
                  <a:lnTo>
                    <a:pt x="10" y="6"/>
                  </a:lnTo>
                  <a:lnTo>
                    <a:pt x="2" y="10"/>
                  </a:lnTo>
                  <a:lnTo>
                    <a:pt x="0" y="6"/>
                  </a:lnTo>
                  <a:lnTo>
                    <a:pt x="10" y="0"/>
                  </a:lnTo>
                  <a:lnTo>
                    <a:pt x="16" y="0"/>
                  </a:lnTo>
                  <a:lnTo>
                    <a:pt x="16" y="46"/>
                  </a:lnTo>
                  <a:lnTo>
                    <a:pt x="10" y="46"/>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6"/>
            <p:cNvSpPr>
              <a:spLocks/>
            </p:cNvSpPr>
            <p:nvPr/>
          </p:nvSpPr>
          <p:spPr bwMode="auto">
            <a:xfrm>
              <a:off x="3469" y="1550"/>
              <a:ext cx="1604" cy="390"/>
            </a:xfrm>
            <a:custGeom>
              <a:avLst/>
              <a:gdLst>
                <a:gd name="T0" fmla="*/ 0 w 1604"/>
                <a:gd name="T1" fmla="*/ 380 h 390"/>
                <a:gd name="T2" fmla="*/ 0 w 1604"/>
                <a:gd name="T3" fmla="*/ 0 h 390"/>
                <a:gd name="T4" fmla="*/ 1604 w 1604"/>
                <a:gd name="T5" fmla="*/ 0 h 390"/>
                <a:gd name="T6" fmla="*/ 1604 w 1604"/>
                <a:gd name="T7" fmla="*/ 390 h 390"/>
              </a:gdLst>
              <a:ahLst/>
              <a:cxnLst>
                <a:cxn ang="0">
                  <a:pos x="T0" y="T1"/>
                </a:cxn>
                <a:cxn ang="0">
                  <a:pos x="T2" y="T3"/>
                </a:cxn>
                <a:cxn ang="0">
                  <a:pos x="T4" y="T5"/>
                </a:cxn>
                <a:cxn ang="0">
                  <a:pos x="T6" y="T7"/>
                </a:cxn>
              </a:cxnLst>
              <a:rect l="0" t="0" r="r" b="b"/>
              <a:pathLst>
                <a:path w="1604" h="390">
                  <a:moveTo>
                    <a:pt x="0" y="380"/>
                  </a:moveTo>
                  <a:lnTo>
                    <a:pt x="0" y="0"/>
                  </a:lnTo>
                  <a:lnTo>
                    <a:pt x="1604" y="0"/>
                  </a:lnTo>
                  <a:lnTo>
                    <a:pt x="1604" y="39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347"/>
            <p:cNvSpPr>
              <a:spLocks/>
            </p:cNvSpPr>
            <p:nvPr/>
          </p:nvSpPr>
          <p:spPr bwMode="auto">
            <a:xfrm>
              <a:off x="5033" y="1928"/>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48"/>
            <p:cNvSpPr>
              <a:spLocks/>
            </p:cNvSpPr>
            <p:nvPr/>
          </p:nvSpPr>
          <p:spPr bwMode="auto">
            <a:xfrm>
              <a:off x="5073" y="2786"/>
              <a:ext cx="626" cy="466"/>
            </a:xfrm>
            <a:custGeom>
              <a:avLst/>
              <a:gdLst>
                <a:gd name="T0" fmla="*/ 0 w 626"/>
                <a:gd name="T1" fmla="*/ 0 h 466"/>
                <a:gd name="T2" fmla="*/ 0 w 626"/>
                <a:gd name="T3" fmla="*/ 466 h 466"/>
                <a:gd name="T4" fmla="*/ 626 w 626"/>
                <a:gd name="T5" fmla="*/ 466 h 466"/>
              </a:gdLst>
              <a:ahLst/>
              <a:cxnLst>
                <a:cxn ang="0">
                  <a:pos x="T0" y="T1"/>
                </a:cxn>
                <a:cxn ang="0">
                  <a:pos x="T2" y="T3"/>
                </a:cxn>
                <a:cxn ang="0">
                  <a:pos x="T4" y="T5"/>
                </a:cxn>
              </a:cxnLst>
              <a:rect l="0" t="0" r="r" b="b"/>
              <a:pathLst>
                <a:path w="626" h="466">
                  <a:moveTo>
                    <a:pt x="0" y="0"/>
                  </a:moveTo>
                  <a:lnTo>
                    <a:pt x="0" y="466"/>
                  </a:lnTo>
                  <a:lnTo>
                    <a:pt x="626" y="466"/>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349"/>
            <p:cNvSpPr>
              <a:spLocks/>
            </p:cNvSpPr>
            <p:nvPr/>
          </p:nvSpPr>
          <p:spPr bwMode="auto">
            <a:xfrm>
              <a:off x="5687" y="3212"/>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50"/>
            <p:cNvSpPr>
              <a:spLocks/>
            </p:cNvSpPr>
            <p:nvPr/>
          </p:nvSpPr>
          <p:spPr bwMode="auto">
            <a:xfrm>
              <a:off x="3399" y="1938"/>
              <a:ext cx="128" cy="10"/>
            </a:xfrm>
            <a:custGeom>
              <a:avLst/>
              <a:gdLst>
                <a:gd name="T0" fmla="*/ 0 w 128"/>
                <a:gd name="T1" fmla="*/ 0 h 10"/>
                <a:gd name="T2" fmla="*/ 0 w 128"/>
                <a:gd name="T3" fmla="*/ 0 h 10"/>
                <a:gd name="T4" fmla="*/ 20 w 128"/>
                <a:gd name="T5" fmla="*/ 4 h 10"/>
                <a:gd name="T6" fmla="*/ 20 w 128"/>
                <a:gd name="T7" fmla="*/ 4 h 10"/>
                <a:gd name="T8" fmla="*/ 40 w 128"/>
                <a:gd name="T9" fmla="*/ 6 h 10"/>
                <a:gd name="T10" fmla="*/ 40 w 128"/>
                <a:gd name="T11" fmla="*/ 6 h 10"/>
                <a:gd name="T12" fmla="*/ 64 w 128"/>
                <a:gd name="T13" fmla="*/ 6 h 10"/>
                <a:gd name="T14" fmla="*/ 64 w 128"/>
                <a:gd name="T15" fmla="*/ 6 h 10"/>
                <a:gd name="T16" fmla="*/ 88 w 128"/>
                <a:gd name="T17" fmla="*/ 6 h 10"/>
                <a:gd name="T18" fmla="*/ 88 w 128"/>
                <a:gd name="T19" fmla="*/ 6 h 10"/>
                <a:gd name="T20" fmla="*/ 108 w 128"/>
                <a:gd name="T21" fmla="*/ 4 h 10"/>
                <a:gd name="T22" fmla="*/ 108 w 128"/>
                <a:gd name="T23" fmla="*/ 4 h 10"/>
                <a:gd name="T24" fmla="*/ 122 w 128"/>
                <a:gd name="T25" fmla="*/ 0 h 10"/>
                <a:gd name="T26" fmla="*/ 122 w 128"/>
                <a:gd name="T27" fmla="*/ 0 h 10"/>
                <a:gd name="T28" fmla="*/ 128 w 128"/>
                <a:gd name="T29" fmla="*/ 0 h 10"/>
                <a:gd name="T30" fmla="*/ 128 w 128"/>
                <a:gd name="T31" fmla="*/ 0 h 10"/>
                <a:gd name="T32" fmla="*/ 122 w 128"/>
                <a:gd name="T33" fmla="*/ 2 h 10"/>
                <a:gd name="T34" fmla="*/ 122 w 128"/>
                <a:gd name="T35" fmla="*/ 2 h 10"/>
                <a:gd name="T36" fmla="*/ 108 w 128"/>
                <a:gd name="T37" fmla="*/ 6 h 10"/>
                <a:gd name="T38" fmla="*/ 108 w 128"/>
                <a:gd name="T39" fmla="*/ 6 h 10"/>
                <a:gd name="T40" fmla="*/ 98 w 128"/>
                <a:gd name="T41" fmla="*/ 8 h 10"/>
                <a:gd name="T42" fmla="*/ 98 w 128"/>
                <a:gd name="T43" fmla="*/ 8 h 10"/>
                <a:gd name="T44" fmla="*/ 88 w 128"/>
                <a:gd name="T45" fmla="*/ 10 h 10"/>
                <a:gd name="T46" fmla="*/ 88 w 128"/>
                <a:gd name="T47" fmla="*/ 10 h 10"/>
                <a:gd name="T48" fmla="*/ 64 w 128"/>
                <a:gd name="T49" fmla="*/ 10 h 10"/>
                <a:gd name="T50" fmla="*/ 64 w 128"/>
                <a:gd name="T51" fmla="*/ 10 h 10"/>
                <a:gd name="T52" fmla="*/ 40 w 128"/>
                <a:gd name="T53" fmla="*/ 8 h 10"/>
                <a:gd name="T54" fmla="*/ 40 w 128"/>
                <a:gd name="T55" fmla="*/ 8 h 10"/>
                <a:gd name="T56" fmla="*/ 20 w 128"/>
                <a:gd name="T57" fmla="*/ 6 h 10"/>
                <a:gd name="T58" fmla="*/ 20 w 128"/>
                <a:gd name="T59" fmla="*/ 6 h 10"/>
                <a:gd name="T60" fmla="*/ 0 w 128"/>
                <a:gd name="T61" fmla="*/ 0 h 10"/>
                <a:gd name="T62" fmla="*/ 0 w 128"/>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0">
                  <a:moveTo>
                    <a:pt x="0" y="0"/>
                  </a:moveTo>
                  <a:lnTo>
                    <a:pt x="0" y="0"/>
                  </a:lnTo>
                  <a:lnTo>
                    <a:pt x="20" y="4"/>
                  </a:lnTo>
                  <a:lnTo>
                    <a:pt x="20" y="4"/>
                  </a:lnTo>
                  <a:lnTo>
                    <a:pt x="40" y="6"/>
                  </a:lnTo>
                  <a:lnTo>
                    <a:pt x="40" y="6"/>
                  </a:lnTo>
                  <a:lnTo>
                    <a:pt x="64" y="6"/>
                  </a:lnTo>
                  <a:lnTo>
                    <a:pt x="64" y="6"/>
                  </a:lnTo>
                  <a:lnTo>
                    <a:pt x="88" y="6"/>
                  </a:lnTo>
                  <a:lnTo>
                    <a:pt x="88" y="6"/>
                  </a:lnTo>
                  <a:lnTo>
                    <a:pt x="108" y="4"/>
                  </a:lnTo>
                  <a:lnTo>
                    <a:pt x="108" y="4"/>
                  </a:lnTo>
                  <a:lnTo>
                    <a:pt x="122" y="0"/>
                  </a:lnTo>
                  <a:lnTo>
                    <a:pt x="122" y="0"/>
                  </a:lnTo>
                  <a:lnTo>
                    <a:pt x="128" y="0"/>
                  </a:lnTo>
                  <a:lnTo>
                    <a:pt x="128" y="0"/>
                  </a:lnTo>
                  <a:lnTo>
                    <a:pt x="122" y="2"/>
                  </a:lnTo>
                  <a:lnTo>
                    <a:pt x="122" y="2"/>
                  </a:lnTo>
                  <a:lnTo>
                    <a:pt x="108" y="6"/>
                  </a:lnTo>
                  <a:lnTo>
                    <a:pt x="108" y="6"/>
                  </a:lnTo>
                  <a:lnTo>
                    <a:pt x="98" y="8"/>
                  </a:lnTo>
                  <a:lnTo>
                    <a:pt x="98" y="8"/>
                  </a:lnTo>
                  <a:lnTo>
                    <a:pt x="88" y="10"/>
                  </a:lnTo>
                  <a:lnTo>
                    <a:pt x="88" y="10"/>
                  </a:lnTo>
                  <a:lnTo>
                    <a:pt x="64" y="10"/>
                  </a:lnTo>
                  <a:lnTo>
                    <a:pt x="64" y="10"/>
                  </a:lnTo>
                  <a:lnTo>
                    <a:pt x="40" y="8"/>
                  </a:lnTo>
                  <a:lnTo>
                    <a:pt x="40" y="8"/>
                  </a:lnTo>
                  <a:lnTo>
                    <a:pt x="20" y="6"/>
                  </a:lnTo>
                  <a:lnTo>
                    <a:pt x="20"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4" name="TextBox 353"/>
          <p:cNvSpPr txBox="1"/>
          <p:nvPr/>
        </p:nvSpPr>
        <p:spPr>
          <a:xfrm>
            <a:off x="9482856" y="4977884"/>
            <a:ext cx="1624163" cy="369332"/>
          </a:xfrm>
          <a:prstGeom prst="rect">
            <a:avLst/>
          </a:prstGeom>
          <a:noFill/>
        </p:spPr>
        <p:txBody>
          <a:bodyPr wrap="none" rtlCol="0">
            <a:spAutoFit/>
          </a:bodyPr>
          <a:lstStyle/>
          <a:p>
            <a:r>
              <a:rPr lang="en-US" dirty="0">
                <a:solidFill>
                  <a:schemeClr val="bg2"/>
                </a:solidFill>
              </a:rPr>
              <a:t>Message digest</a:t>
            </a:r>
          </a:p>
        </p:txBody>
      </p:sp>
      <p:sp>
        <p:nvSpPr>
          <p:cNvPr id="355" name="TextBox 354"/>
          <p:cNvSpPr txBox="1"/>
          <p:nvPr/>
        </p:nvSpPr>
        <p:spPr>
          <a:xfrm>
            <a:off x="7666195" y="3451820"/>
            <a:ext cx="755335" cy="923330"/>
          </a:xfrm>
          <a:prstGeom prst="rect">
            <a:avLst/>
          </a:prstGeom>
          <a:noFill/>
        </p:spPr>
        <p:txBody>
          <a:bodyPr wrap="none" rtlCol="0">
            <a:spAutoFit/>
          </a:bodyPr>
          <a:lstStyle/>
          <a:p>
            <a:pPr algn="ctr"/>
            <a:r>
              <a:rPr lang="en-US" dirty="0">
                <a:solidFill>
                  <a:schemeClr val="bg2"/>
                </a:solidFill>
              </a:rPr>
              <a:t>MD5</a:t>
            </a:r>
          </a:p>
          <a:p>
            <a:pPr algn="ctr"/>
            <a:r>
              <a:rPr lang="en-US" dirty="0">
                <a:solidFill>
                  <a:schemeClr val="bg2"/>
                </a:solidFill>
              </a:rPr>
              <a:t>SHA-2</a:t>
            </a:r>
          </a:p>
          <a:p>
            <a:pPr algn="ctr"/>
            <a:r>
              <a:rPr lang="en-US" dirty="0">
                <a:solidFill>
                  <a:schemeClr val="bg2"/>
                </a:solidFill>
              </a:rPr>
              <a:t>SHA-3</a:t>
            </a:r>
          </a:p>
        </p:txBody>
      </p:sp>
      <p:sp>
        <p:nvSpPr>
          <p:cNvPr id="356" name="TextBox 355"/>
          <p:cNvSpPr txBox="1"/>
          <p:nvPr/>
        </p:nvSpPr>
        <p:spPr>
          <a:xfrm>
            <a:off x="4623124" y="5301347"/>
            <a:ext cx="1856727" cy="707886"/>
          </a:xfrm>
          <a:prstGeom prst="rect">
            <a:avLst/>
          </a:prstGeom>
          <a:noFill/>
        </p:spPr>
        <p:txBody>
          <a:bodyPr wrap="none" rtlCol="0">
            <a:spAutoFit/>
          </a:bodyPr>
          <a:lstStyle/>
          <a:p>
            <a:pPr algn="ctr"/>
            <a:r>
              <a:rPr lang="en-US" sz="2000" dirty="0"/>
              <a:t>Arbitrary-length</a:t>
            </a:r>
          </a:p>
          <a:p>
            <a:pPr algn="ctr"/>
            <a:r>
              <a:rPr lang="en-US" sz="2000" dirty="0"/>
              <a:t>data</a:t>
            </a:r>
          </a:p>
        </p:txBody>
      </p:sp>
    </p:spTree>
    <p:extLst>
      <p:ext uri="{BB962C8B-B14F-4D97-AF65-F5344CB8AC3E}">
        <p14:creationId xmlns:p14="http://schemas.microsoft.com/office/powerpoint/2010/main" val="167280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Practical uses</a:t>
            </a:r>
          </a:p>
        </p:txBody>
      </p:sp>
      <p:sp>
        <p:nvSpPr>
          <p:cNvPr id="2" name="Content Placeholder 1"/>
          <p:cNvSpPr>
            <a:spLocks noGrp="1"/>
          </p:cNvSpPr>
          <p:nvPr>
            <p:ph sz="half" idx="4294967295"/>
          </p:nvPr>
        </p:nvSpPr>
        <p:spPr>
          <a:xfrm>
            <a:off x="0" y="1371600"/>
            <a:ext cx="4750653" cy="3357954"/>
          </a:xfrm>
        </p:spPr>
        <p:txBody>
          <a:bodyPr>
            <a:normAutofit/>
          </a:bodyPr>
          <a:lstStyle/>
          <a:p>
            <a:pPr lvl="1"/>
            <a:r>
              <a:rPr lang="en-US" dirty="0"/>
              <a:t>Protect passwords by converting them to hashes.</a:t>
            </a:r>
          </a:p>
          <a:p>
            <a:pPr lvl="1"/>
            <a:r>
              <a:rPr lang="en-US" dirty="0"/>
              <a:t>No one knows the initial value of the hash.</a:t>
            </a:r>
          </a:p>
          <a:p>
            <a:pPr lvl="1"/>
            <a:r>
              <a:rPr lang="en-US" dirty="0"/>
              <a:t>This is commonly used with operating system passwords.</a:t>
            </a:r>
          </a:p>
          <a:p>
            <a:pPr lvl="1"/>
            <a:r>
              <a:rPr lang="en-US" dirty="0"/>
              <a:t>Different algorithms are used per type of operating system.</a:t>
            </a:r>
          </a:p>
          <a:p>
            <a:endParaRPr lang="en-US" dirty="0"/>
          </a:p>
        </p:txBody>
      </p:sp>
      <p:sp>
        <p:nvSpPr>
          <p:cNvPr id="5" name="TextBox 4"/>
          <p:cNvSpPr txBox="1"/>
          <p:nvPr/>
        </p:nvSpPr>
        <p:spPr>
          <a:xfrm>
            <a:off x="7673466" y="4729554"/>
            <a:ext cx="700641" cy="369332"/>
          </a:xfrm>
          <a:prstGeom prst="rect">
            <a:avLst/>
          </a:prstGeom>
          <a:noFill/>
        </p:spPr>
        <p:txBody>
          <a:bodyPr wrap="none" rtlCol="0">
            <a:spAutoFit/>
          </a:bodyPr>
          <a:lstStyle/>
          <a:p>
            <a:r>
              <a:rPr lang="en-US" dirty="0"/>
              <a:t>Equal</a:t>
            </a:r>
          </a:p>
        </p:txBody>
      </p:sp>
      <p:sp>
        <p:nvSpPr>
          <p:cNvPr id="7" name="TextBox 6"/>
          <p:cNvSpPr txBox="1"/>
          <p:nvPr/>
        </p:nvSpPr>
        <p:spPr>
          <a:xfrm>
            <a:off x="8878152" y="5875893"/>
            <a:ext cx="1662891" cy="369332"/>
          </a:xfrm>
          <a:prstGeom prst="rect">
            <a:avLst/>
          </a:prstGeom>
          <a:noFill/>
        </p:spPr>
        <p:txBody>
          <a:bodyPr wrap="none" rtlCol="0">
            <a:spAutoFit/>
          </a:bodyPr>
          <a:lstStyle/>
          <a:p>
            <a:r>
              <a:rPr lang="en-US" dirty="0"/>
              <a:t>Access granted!</a:t>
            </a:r>
          </a:p>
        </p:txBody>
      </p:sp>
      <p:sp>
        <p:nvSpPr>
          <p:cNvPr id="8" name="TextBox 7"/>
          <p:cNvSpPr txBox="1"/>
          <p:nvPr/>
        </p:nvSpPr>
        <p:spPr>
          <a:xfrm>
            <a:off x="5153877" y="1519793"/>
            <a:ext cx="1450910" cy="369332"/>
          </a:xfrm>
          <a:prstGeom prst="rect">
            <a:avLst/>
          </a:prstGeom>
          <a:noFill/>
        </p:spPr>
        <p:txBody>
          <a:bodyPr wrap="none" rtlCol="0">
            <a:spAutoFit/>
          </a:bodyPr>
          <a:lstStyle/>
          <a:p>
            <a:r>
              <a:rPr lang="en-US" dirty="0"/>
              <a:t>Password File</a:t>
            </a:r>
          </a:p>
        </p:txBody>
      </p:sp>
      <p:sp>
        <p:nvSpPr>
          <p:cNvPr id="9" name="TextBox 8"/>
          <p:cNvSpPr txBox="1"/>
          <p:nvPr/>
        </p:nvSpPr>
        <p:spPr>
          <a:xfrm>
            <a:off x="4756492" y="3446502"/>
            <a:ext cx="2245679" cy="369332"/>
          </a:xfrm>
          <a:prstGeom prst="rect">
            <a:avLst/>
          </a:prstGeom>
          <a:noFill/>
        </p:spPr>
        <p:txBody>
          <a:bodyPr wrap="none" rtlCol="0">
            <a:spAutoFit/>
          </a:bodyPr>
          <a:lstStyle/>
          <a:p>
            <a:r>
              <a:rPr lang="en-US" dirty="0"/>
              <a:t>Stored password hash</a:t>
            </a:r>
          </a:p>
        </p:txBody>
      </p:sp>
      <p:sp>
        <p:nvSpPr>
          <p:cNvPr id="10" name="TextBox 9"/>
          <p:cNvSpPr txBox="1"/>
          <p:nvPr/>
        </p:nvSpPr>
        <p:spPr>
          <a:xfrm>
            <a:off x="9206187" y="3365360"/>
            <a:ext cx="2096471" cy="646331"/>
          </a:xfrm>
          <a:prstGeom prst="rect">
            <a:avLst/>
          </a:prstGeom>
          <a:noFill/>
        </p:spPr>
        <p:txBody>
          <a:bodyPr wrap="none" rtlCol="0">
            <a:spAutoFit/>
          </a:bodyPr>
          <a:lstStyle/>
          <a:p>
            <a:pPr algn="ctr"/>
            <a:r>
              <a:rPr lang="en-US" dirty="0"/>
              <a:t>Has generated from </a:t>
            </a:r>
          </a:p>
          <a:p>
            <a:pPr algn="ctr"/>
            <a:r>
              <a:rPr lang="en-US" dirty="0"/>
              <a:t>typed password</a:t>
            </a:r>
          </a:p>
        </p:txBody>
      </p:sp>
      <p:grpSp>
        <p:nvGrpSpPr>
          <p:cNvPr id="11" name="Group 4"/>
          <p:cNvGrpSpPr>
            <a:grpSpLocks noChangeAspect="1"/>
          </p:cNvGrpSpPr>
          <p:nvPr/>
        </p:nvGrpSpPr>
        <p:grpSpPr bwMode="auto">
          <a:xfrm>
            <a:off x="5400675" y="1889125"/>
            <a:ext cx="5257800" cy="4222750"/>
            <a:chOff x="3402" y="1190"/>
            <a:chExt cx="3312" cy="2660"/>
          </a:xfrm>
        </p:grpSpPr>
        <p:sp>
          <p:nvSpPr>
            <p:cNvPr id="13" name="Freeform 5"/>
            <p:cNvSpPr>
              <a:spLocks/>
            </p:cNvSpPr>
            <p:nvPr/>
          </p:nvSpPr>
          <p:spPr bwMode="auto">
            <a:xfrm>
              <a:off x="3470" y="1190"/>
              <a:ext cx="420" cy="598"/>
            </a:xfrm>
            <a:custGeom>
              <a:avLst/>
              <a:gdLst>
                <a:gd name="T0" fmla="*/ 0 w 420"/>
                <a:gd name="T1" fmla="*/ 0 h 598"/>
                <a:gd name="T2" fmla="*/ 0 w 420"/>
                <a:gd name="T3" fmla="*/ 598 h 598"/>
                <a:gd name="T4" fmla="*/ 420 w 420"/>
                <a:gd name="T5" fmla="*/ 598 h 598"/>
                <a:gd name="T6" fmla="*/ 420 w 420"/>
                <a:gd name="T7" fmla="*/ 142 h 598"/>
                <a:gd name="T8" fmla="*/ 280 w 420"/>
                <a:gd name="T9" fmla="*/ 142 h 598"/>
                <a:gd name="T10" fmla="*/ 280 w 420"/>
                <a:gd name="T11" fmla="*/ 0 h 598"/>
                <a:gd name="T12" fmla="*/ 0 w 420"/>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420" h="598">
                  <a:moveTo>
                    <a:pt x="0" y="0"/>
                  </a:moveTo>
                  <a:lnTo>
                    <a:pt x="0" y="598"/>
                  </a:lnTo>
                  <a:lnTo>
                    <a:pt x="420" y="598"/>
                  </a:lnTo>
                  <a:lnTo>
                    <a:pt x="420" y="142"/>
                  </a:lnTo>
                  <a:lnTo>
                    <a:pt x="280" y="142"/>
                  </a:lnTo>
                  <a:lnTo>
                    <a:pt x="2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3774" y="1204"/>
              <a:ext cx="104" cy="102"/>
            </a:xfrm>
            <a:custGeom>
              <a:avLst/>
              <a:gdLst>
                <a:gd name="T0" fmla="*/ 0 w 104"/>
                <a:gd name="T1" fmla="*/ 102 h 102"/>
                <a:gd name="T2" fmla="*/ 104 w 104"/>
                <a:gd name="T3" fmla="*/ 102 h 102"/>
                <a:gd name="T4" fmla="*/ 0 w 104"/>
                <a:gd name="T5" fmla="*/ 0 h 102"/>
                <a:gd name="T6" fmla="*/ 0 w 104"/>
                <a:gd name="T7" fmla="*/ 102 h 102"/>
              </a:gdLst>
              <a:ahLst/>
              <a:cxnLst>
                <a:cxn ang="0">
                  <a:pos x="T0" y="T1"/>
                </a:cxn>
                <a:cxn ang="0">
                  <a:pos x="T2" y="T3"/>
                </a:cxn>
                <a:cxn ang="0">
                  <a:pos x="T4" y="T5"/>
                </a:cxn>
                <a:cxn ang="0">
                  <a:pos x="T6" y="T7"/>
                </a:cxn>
              </a:cxnLst>
              <a:rect l="0" t="0" r="r" b="b"/>
              <a:pathLst>
                <a:path w="104" h="102">
                  <a:moveTo>
                    <a:pt x="0" y="102"/>
                  </a:moveTo>
                  <a:lnTo>
                    <a:pt x="104" y="102"/>
                  </a:lnTo>
                  <a:lnTo>
                    <a:pt x="0" y="0"/>
                  </a:lnTo>
                  <a:lnTo>
                    <a:pt x="0" y="10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6194" y="1190"/>
              <a:ext cx="482" cy="434"/>
            </a:xfrm>
            <a:custGeom>
              <a:avLst/>
              <a:gdLst>
                <a:gd name="T0" fmla="*/ 192 w 482"/>
                <a:gd name="T1" fmla="*/ 408 h 434"/>
                <a:gd name="T2" fmla="*/ 108 w 482"/>
                <a:gd name="T3" fmla="*/ 420 h 434"/>
                <a:gd name="T4" fmla="*/ 108 w 482"/>
                <a:gd name="T5" fmla="*/ 420 h 434"/>
                <a:gd name="T6" fmla="*/ 104 w 482"/>
                <a:gd name="T7" fmla="*/ 420 h 434"/>
                <a:gd name="T8" fmla="*/ 104 w 482"/>
                <a:gd name="T9" fmla="*/ 434 h 434"/>
                <a:gd name="T10" fmla="*/ 108 w 482"/>
                <a:gd name="T11" fmla="*/ 434 h 434"/>
                <a:gd name="T12" fmla="*/ 376 w 482"/>
                <a:gd name="T13" fmla="*/ 434 h 434"/>
                <a:gd name="T14" fmla="*/ 378 w 482"/>
                <a:gd name="T15" fmla="*/ 434 h 434"/>
                <a:gd name="T16" fmla="*/ 378 w 482"/>
                <a:gd name="T17" fmla="*/ 420 h 434"/>
                <a:gd name="T18" fmla="*/ 376 w 482"/>
                <a:gd name="T19" fmla="*/ 420 h 434"/>
                <a:gd name="T20" fmla="*/ 376 w 482"/>
                <a:gd name="T21" fmla="*/ 420 h 434"/>
                <a:gd name="T22" fmla="*/ 292 w 482"/>
                <a:gd name="T23" fmla="*/ 408 h 434"/>
                <a:gd name="T24" fmla="*/ 292 w 482"/>
                <a:gd name="T25" fmla="*/ 324 h 434"/>
                <a:gd name="T26" fmla="*/ 376 w 482"/>
                <a:gd name="T27" fmla="*/ 324 h 434"/>
                <a:gd name="T28" fmla="*/ 482 w 482"/>
                <a:gd name="T29" fmla="*/ 324 h 434"/>
                <a:gd name="T30" fmla="*/ 482 w 482"/>
                <a:gd name="T31" fmla="*/ 302 h 434"/>
                <a:gd name="T32" fmla="*/ 482 w 482"/>
                <a:gd name="T33" fmla="*/ 0 h 434"/>
                <a:gd name="T34" fmla="*/ 376 w 482"/>
                <a:gd name="T35" fmla="*/ 0 h 434"/>
                <a:gd name="T36" fmla="*/ 108 w 482"/>
                <a:gd name="T37" fmla="*/ 0 h 434"/>
                <a:gd name="T38" fmla="*/ 0 w 482"/>
                <a:gd name="T39" fmla="*/ 0 h 434"/>
                <a:gd name="T40" fmla="*/ 0 w 482"/>
                <a:gd name="T41" fmla="*/ 302 h 434"/>
                <a:gd name="T42" fmla="*/ 0 w 482"/>
                <a:gd name="T43" fmla="*/ 324 h 434"/>
                <a:gd name="T44" fmla="*/ 108 w 482"/>
                <a:gd name="T45" fmla="*/ 324 h 434"/>
                <a:gd name="T46" fmla="*/ 192 w 482"/>
                <a:gd name="T47" fmla="*/ 324 h 434"/>
                <a:gd name="T48" fmla="*/ 192 w 482"/>
                <a:gd name="T49" fmla="*/ 40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2" h="434">
                  <a:moveTo>
                    <a:pt x="192" y="408"/>
                  </a:moveTo>
                  <a:lnTo>
                    <a:pt x="108" y="420"/>
                  </a:lnTo>
                  <a:lnTo>
                    <a:pt x="108" y="420"/>
                  </a:lnTo>
                  <a:lnTo>
                    <a:pt x="104" y="420"/>
                  </a:lnTo>
                  <a:lnTo>
                    <a:pt x="104" y="434"/>
                  </a:lnTo>
                  <a:lnTo>
                    <a:pt x="108" y="434"/>
                  </a:lnTo>
                  <a:lnTo>
                    <a:pt x="376" y="434"/>
                  </a:lnTo>
                  <a:lnTo>
                    <a:pt x="378" y="434"/>
                  </a:lnTo>
                  <a:lnTo>
                    <a:pt x="378" y="420"/>
                  </a:lnTo>
                  <a:lnTo>
                    <a:pt x="376" y="420"/>
                  </a:lnTo>
                  <a:lnTo>
                    <a:pt x="376" y="420"/>
                  </a:lnTo>
                  <a:lnTo>
                    <a:pt x="292" y="408"/>
                  </a:lnTo>
                  <a:lnTo>
                    <a:pt x="292" y="324"/>
                  </a:lnTo>
                  <a:lnTo>
                    <a:pt x="376" y="324"/>
                  </a:lnTo>
                  <a:lnTo>
                    <a:pt x="482" y="324"/>
                  </a:lnTo>
                  <a:lnTo>
                    <a:pt x="482" y="302"/>
                  </a:lnTo>
                  <a:lnTo>
                    <a:pt x="482" y="0"/>
                  </a:lnTo>
                  <a:lnTo>
                    <a:pt x="376" y="0"/>
                  </a:lnTo>
                  <a:lnTo>
                    <a:pt x="108" y="0"/>
                  </a:lnTo>
                  <a:lnTo>
                    <a:pt x="0" y="0"/>
                  </a:lnTo>
                  <a:lnTo>
                    <a:pt x="0" y="302"/>
                  </a:lnTo>
                  <a:lnTo>
                    <a:pt x="0" y="324"/>
                  </a:lnTo>
                  <a:lnTo>
                    <a:pt x="108" y="324"/>
                  </a:lnTo>
                  <a:lnTo>
                    <a:pt x="192" y="324"/>
                  </a:lnTo>
                  <a:lnTo>
                    <a:pt x="192" y="40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
            <p:cNvSpPr>
              <a:spLocks noChangeArrowheads="1"/>
            </p:cNvSpPr>
            <p:nvPr/>
          </p:nvSpPr>
          <p:spPr bwMode="auto">
            <a:xfrm>
              <a:off x="6218" y="1212"/>
              <a:ext cx="43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6194" y="1646"/>
              <a:ext cx="496" cy="100"/>
            </a:xfrm>
            <a:custGeom>
              <a:avLst/>
              <a:gdLst>
                <a:gd name="T0" fmla="*/ 496 w 496"/>
                <a:gd name="T1" fmla="*/ 100 h 100"/>
                <a:gd name="T2" fmla="*/ 0 w 496"/>
                <a:gd name="T3" fmla="*/ 100 h 100"/>
                <a:gd name="T4" fmla="*/ 42 w 496"/>
                <a:gd name="T5" fmla="*/ 0 h 100"/>
                <a:gd name="T6" fmla="*/ 454 w 496"/>
                <a:gd name="T7" fmla="*/ 0 h 100"/>
                <a:gd name="T8" fmla="*/ 496 w 496"/>
                <a:gd name="T9" fmla="*/ 100 h 100"/>
              </a:gdLst>
              <a:ahLst/>
              <a:cxnLst>
                <a:cxn ang="0">
                  <a:pos x="T0" y="T1"/>
                </a:cxn>
                <a:cxn ang="0">
                  <a:pos x="T2" y="T3"/>
                </a:cxn>
                <a:cxn ang="0">
                  <a:pos x="T4" y="T5"/>
                </a:cxn>
                <a:cxn ang="0">
                  <a:pos x="T6" y="T7"/>
                </a:cxn>
                <a:cxn ang="0">
                  <a:pos x="T8" y="T9"/>
                </a:cxn>
              </a:cxnLst>
              <a:rect l="0" t="0" r="r" b="b"/>
              <a:pathLst>
                <a:path w="496" h="100">
                  <a:moveTo>
                    <a:pt x="496" y="100"/>
                  </a:moveTo>
                  <a:lnTo>
                    <a:pt x="0" y="100"/>
                  </a:lnTo>
                  <a:lnTo>
                    <a:pt x="42" y="0"/>
                  </a:lnTo>
                  <a:lnTo>
                    <a:pt x="454" y="0"/>
                  </a:lnTo>
                  <a:lnTo>
                    <a:pt x="496"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0"/>
            <p:cNvSpPr>
              <a:spLocks noChangeShapeType="1"/>
            </p:cNvSpPr>
            <p:nvPr/>
          </p:nvSpPr>
          <p:spPr bwMode="auto">
            <a:xfrm>
              <a:off x="3680" y="1746"/>
              <a:ext cx="0" cy="34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auto">
            <a:xfrm>
              <a:off x="3640" y="2074"/>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436" y="1746"/>
              <a:ext cx="0" cy="34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p:nvSpPr>
          <p:spPr bwMode="auto">
            <a:xfrm>
              <a:off x="6396" y="2074"/>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3402" y="2516"/>
              <a:ext cx="556" cy="420"/>
            </a:xfrm>
            <a:custGeom>
              <a:avLst/>
              <a:gdLst>
                <a:gd name="T0" fmla="*/ 556 w 556"/>
                <a:gd name="T1" fmla="*/ 76 h 420"/>
                <a:gd name="T2" fmla="*/ 554 w 556"/>
                <a:gd name="T3" fmla="*/ 68 h 420"/>
                <a:gd name="T4" fmla="*/ 542 w 556"/>
                <a:gd name="T5" fmla="*/ 52 h 420"/>
                <a:gd name="T6" fmla="*/ 522 w 556"/>
                <a:gd name="T7" fmla="*/ 40 h 420"/>
                <a:gd name="T8" fmla="*/ 492 w 556"/>
                <a:gd name="T9" fmla="*/ 26 h 420"/>
                <a:gd name="T10" fmla="*/ 454 w 556"/>
                <a:gd name="T11" fmla="*/ 16 h 420"/>
                <a:gd name="T12" fmla="*/ 410 w 556"/>
                <a:gd name="T13" fmla="*/ 8 h 420"/>
                <a:gd name="T14" fmla="*/ 360 w 556"/>
                <a:gd name="T15" fmla="*/ 2 h 420"/>
                <a:gd name="T16" fmla="*/ 306 w 556"/>
                <a:gd name="T17" fmla="*/ 0 h 420"/>
                <a:gd name="T18" fmla="*/ 278 w 556"/>
                <a:gd name="T19" fmla="*/ 0 h 420"/>
                <a:gd name="T20" fmla="*/ 222 w 556"/>
                <a:gd name="T21" fmla="*/ 0 h 420"/>
                <a:gd name="T22" fmla="*/ 170 w 556"/>
                <a:gd name="T23" fmla="*/ 4 h 420"/>
                <a:gd name="T24" fmla="*/ 122 w 556"/>
                <a:gd name="T25" fmla="*/ 12 h 420"/>
                <a:gd name="T26" fmla="*/ 82 w 556"/>
                <a:gd name="T27" fmla="*/ 20 h 420"/>
                <a:gd name="T28" fmla="*/ 48 w 556"/>
                <a:gd name="T29" fmla="*/ 32 h 420"/>
                <a:gd name="T30" fmla="*/ 22 w 556"/>
                <a:gd name="T31" fmla="*/ 46 h 420"/>
                <a:gd name="T32" fmla="*/ 4 w 556"/>
                <a:gd name="T33" fmla="*/ 60 h 420"/>
                <a:gd name="T34" fmla="*/ 0 w 556"/>
                <a:gd name="T35" fmla="*/ 72 h 420"/>
                <a:gd name="T36" fmla="*/ 0 w 556"/>
                <a:gd name="T37" fmla="*/ 76 h 420"/>
                <a:gd name="T38" fmla="*/ 2 w 556"/>
                <a:gd name="T39" fmla="*/ 90 h 420"/>
                <a:gd name="T40" fmla="*/ 10 w 556"/>
                <a:gd name="T41" fmla="*/ 106 h 420"/>
                <a:gd name="T42" fmla="*/ 18 w 556"/>
                <a:gd name="T43" fmla="*/ 118 h 420"/>
                <a:gd name="T44" fmla="*/ 182 w 556"/>
                <a:gd name="T45" fmla="*/ 390 h 420"/>
                <a:gd name="T46" fmla="*/ 182 w 556"/>
                <a:gd name="T47" fmla="*/ 396 h 420"/>
                <a:gd name="T48" fmla="*/ 188 w 556"/>
                <a:gd name="T49" fmla="*/ 402 h 420"/>
                <a:gd name="T50" fmla="*/ 210 w 556"/>
                <a:gd name="T51" fmla="*/ 410 h 420"/>
                <a:gd name="T52" fmla="*/ 240 w 556"/>
                <a:gd name="T53" fmla="*/ 416 h 420"/>
                <a:gd name="T54" fmla="*/ 278 w 556"/>
                <a:gd name="T55" fmla="*/ 420 h 420"/>
                <a:gd name="T56" fmla="*/ 296 w 556"/>
                <a:gd name="T57" fmla="*/ 420 h 420"/>
                <a:gd name="T58" fmla="*/ 332 w 556"/>
                <a:gd name="T59" fmla="*/ 414 h 420"/>
                <a:gd name="T60" fmla="*/ 358 w 556"/>
                <a:gd name="T61" fmla="*/ 406 h 420"/>
                <a:gd name="T62" fmla="*/ 370 w 556"/>
                <a:gd name="T63" fmla="*/ 398 h 420"/>
                <a:gd name="T64" fmla="*/ 374 w 556"/>
                <a:gd name="T65" fmla="*/ 392 h 420"/>
                <a:gd name="T66" fmla="*/ 538 w 556"/>
                <a:gd name="T67" fmla="*/ 118 h 420"/>
                <a:gd name="T68" fmla="*/ 544 w 556"/>
                <a:gd name="T69" fmla="*/ 106 h 420"/>
                <a:gd name="T70" fmla="*/ 550 w 556"/>
                <a:gd name="T71" fmla="*/ 100 h 420"/>
                <a:gd name="T72" fmla="*/ 554 w 556"/>
                <a:gd name="T73" fmla="*/ 82 h 420"/>
                <a:gd name="T74" fmla="*/ 556 w 556"/>
                <a:gd name="T75" fmla="*/ 76 h 420"/>
                <a:gd name="T76" fmla="*/ 556 w 556"/>
                <a:gd name="T77" fmla="*/ 76 h 420"/>
                <a:gd name="T78" fmla="*/ 556 w 556"/>
                <a:gd name="T79" fmla="*/ 7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6" h="420">
                  <a:moveTo>
                    <a:pt x="556" y="76"/>
                  </a:moveTo>
                  <a:lnTo>
                    <a:pt x="556" y="76"/>
                  </a:lnTo>
                  <a:lnTo>
                    <a:pt x="554" y="72"/>
                  </a:lnTo>
                  <a:lnTo>
                    <a:pt x="554" y="68"/>
                  </a:lnTo>
                  <a:lnTo>
                    <a:pt x="550" y="60"/>
                  </a:lnTo>
                  <a:lnTo>
                    <a:pt x="542" y="52"/>
                  </a:lnTo>
                  <a:lnTo>
                    <a:pt x="534" y="46"/>
                  </a:lnTo>
                  <a:lnTo>
                    <a:pt x="522" y="40"/>
                  </a:lnTo>
                  <a:lnTo>
                    <a:pt x="508" y="32"/>
                  </a:lnTo>
                  <a:lnTo>
                    <a:pt x="492" y="26"/>
                  </a:lnTo>
                  <a:lnTo>
                    <a:pt x="474" y="20"/>
                  </a:lnTo>
                  <a:lnTo>
                    <a:pt x="454" y="16"/>
                  </a:lnTo>
                  <a:lnTo>
                    <a:pt x="432" y="12"/>
                  </a:lnTo>
                  <a:lnTo>
                    <a:pt x="410" y="8"/>
                  </a:lnTo>
                  <a:lnTo>
                    <a:pt x="386" y="4"/>
                  </a:lnTo>
                  <a:lnTo>
                    <a:pt x="360" y="2"/>
                  </a:lnTo>
                  <a:lnTo>
                    <a:pt x="334" y="0"/>
                  </a:lnTo>
                  <a:lnTo>
                    <a:pt x="306" y="0"/>
                  </a:lnTo>
                  <a:lnTo>
                    <a:pt x="278" y="0"/>
                  </a:lnTo>
                  <a:lnTo>
                    <a:pt x="278" y="0"/>
                  </a:lnTo>
                  <a:lnTo>
                    <a:pt x="248" y="0"/>
                  </a:lnTo>
                  <a:lnTo>
                    <a:pt x="222" y="0"/>
                  </a:lnTo>
                  <a:lnTo>
                    <a:pt x="194" y="2"/>
                  </a:lnTo>
                  <a:lnTo>
                    <a:pt x="170" y="4"/>
                  </a:lnTo>
                  <a:lnTo>
                    <a:pt x="146" y="8"/>
                  </a:lnTo>
                  <a:lnTo>
                    <a:pt x="122" y="12"/>
                  </a:lnTo>
                  <a:lnTo>
                    <a:pt x="100" y="16"/>
                  </a:lnTo>
                  <a:lnTo>
                    <a:pt x="82" y="20"/>
                  </a:lnTo>
                  <a:lnTo>
                    <a:pt x="62" y="26"/>
                  </a:lnTo>
                  <a:lnTo>
                    <a:pt x="48" y="32"/>
                  </a:lnTo>
                  <a:lnTo>
                    <a:pt x="34" y="40"/>
                  </a:lnTo>
                  <a:lnTo>
                    <a:pt x="22" y="46"/>
                  </a:lnTo>
                  <a:lnTo>
                    <a:pt x="12" y="52"/>
                  </a:lnTo>
                  <a:lnTo>
                    <a:pt x="4" y="60"/>
                  </a:lnTo>
                  <a:lnTo>
                    <a:pt x="0" y="68"/>
                  </a:lnTo>
                  <a:lnTo>
                    <a:pt x="0" y="72"/>
                  </a:lnTo>
                  <a:lnTo>
                    <a:pt x="0" y="76"/>
                  </a:lnTo>
                  <a:lnTo>
                    <a:pt x="0" y="76"/>
                  </a:lnTo>
                  <a:lnTo>
                    <a:pt x="0" y="82"/>
                  </a:lnTo>
                  <a:lnTo>
                    <a:pt x="2" y="90"/>
                  </a:lnTo>
                  <a:lnTo>
                    <a:pt x="4" y="100"/>
                  </a:lnTo>
                  <a:lnTo>
                    <a:pt x="10" y="106"/>
                  </a:lnTo>
                  <a:lnTo>
                    <a:pt x="10" y="106"/>
                  </a:lnTo>
                  <a:lnTo>
                    <a:pt x="18" y="118"/>
                  </a:lnTo>
                  <a:lnTo>
                    <a:pt x="182" y="390"/>
                  </a:lnTo>
                  <a:lnTo>
                    <a:pt x="182" y="390"/>
                  </a:lnTo>
                  <a:lnTo>
                    <a:pt x="182" y="392"/>
                  </a:lnTo>
                  <a:lnTo>
                    <a:pt x="182" y="396"/>
                  </a:lnTo>
                  <a:lnTo>
                    <a:pt x="186" y="398"/>
                  </a:lnTo>
                  <a:lnTo>
                    <a:pt x="188" y="402"/>
                  </a:lnTo>
                  <a:lnTo>
                    <a:pt x="198" y="406"/>
                  </a:lnTo>
                  <a:lnTo>
                    <a:pt x="210" y="410"/>
                  </a:lnTo>
                  <a:lnTo>
                    <a:pt x="224" y="414"/>
                  </a:lnTo>
                  <a:lnTo>
                    <a:pt x="240" y="416"/>
                  </a:lnTo>
                  <a:lnTo>
                    <a:pt x="258" y="420"/>
                  </a:lnTo>
                  <a:lnTo>
                    <a:pt x="278" y="420"/>
                  </a:lnTo>
                  <a:lnTo>
                    <a:pt x="278" y="420"/>
                  </a:lnTo>
                  <a:lnTo>
                    <a:pt x="296" y="420"/>
                  </a:lnTo>
                  <a:lnTo>
                    <a:pt x="316" y="416"/>
                  </a:lnTo>
                  <a:lnTo>
                    <a:pt x="332" y="414"/>
                  </a:lnTo>
                  <a:lnTo>
                    <a:pt x="346" y="410"/>
                  </a:lnTo>
                  <a:lnTo>
                    <a:pt x="358" y="406"/>
                  </a:lnTo>
                  <a:lnTo>
                    <a:pt x="366" y="402"/>
                  </a:lnTo>
                  <a:lnTo>
                    <a:pt x="370" y="398"/>
                  </a:lnTo>
                  <a:lnTo>
                    <a:pt x="372" y="396"/>
                  </a:lnTo>
                  <a:lnTo>
                    <a:pt x="374" y="392"/>
                  </a:lnTo>
                  <a:lnTo>
                    <a:pt x="374" y="390"/>
                  </a:lnTo>
                  <a:lnTo>
                    <a:pt x="538" y="118"/>
                  </a:lnTo>
                  <a:lnTo>
                    <a:pt x="538" y="118"/>
                  </a:lnTo>
                  <a:lnTo>
                    <a:pt x="544" y="106"/>
                  </a:lnTo>
                  <a:lnTo>
                    <a:pt x="544" y="106"/>
                  </a:lnTo>
                  <a:lnTo>
                    <a:pt x="550" y="100"/>
                  </a:lnTo>
                  <a:lnTo>
                    <a:pt x="552" y="90"/>
                  </a:lnTo>
                  <a:lnTo>
                    <a:pt x="554" y="82"/>
                  </a:lnTo>
                  <a:lnTo>
                    <a:pt x="556" y="76"/>
                  </a:lnTo>
                  <a:lnTo>
                    <a:pt x="556" y="76"/>
                  </a:lnTo>
                  <a:lnTo>
                    <a:pt x="556" y="76"/>
                  </a:lnTo>
                  <a:lnTo>
                    <a:pt x="556" y="76"/>
                  </a:lnTo>
                  <a:lnTo>
                    <a:pt x="556" y="76"/>
                  </a:lnTo>
                  <a:lnTo>
                    <a:pt x="556" y="76"/>
                  </a:lnTo>
                  <a:close/>
                </a:path>
              </a:pathLst>
            </a:custGeom>
            <a:solidFill>
              <a:srgbClr val="1E7E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3426" y="2528"/>
              <a:ext cx="508" cy="130"/>
            </a:xfrm>
            <a:custGeom>
              <a:avLst/>
              <a:gdLst>
                <a:gd name="T0" fmla="*/ 508 w 508"/>
                <a:gd name="T1" fmla="*/ 64 h 130"/>
                <a:gd name="T2" fmla="*/ 508 w 508"/>
                <a:gd name="T3" fmla="*/ 70 h 130"/>
                <a:gd name="T4" fmla="*/ 498 w 508"/>
                <a:gd name="T5" fmla="*/ 84 h 130"/>
                <a:gd name="T6" fmla="*/ 478 w 508"/>
                <a:gd name="T7" fmla="*/ 94 h 130"/>
                <a:gd name="T8" fmla="*/ 452 w 508"/>
                <a:gd name="T9" fmla="*/ 106 h 130"/>
                <a:gd name="T10" fmla="*/ 416 w 508"/>
                <a:gd name="T11" fmla="*/ 114 h 130"/>
                <a:gd name="T12" fmla="*/ 376 w 508"/>
                <a:gd name="T13" fmla="*/ 122 h 130"/>
                <a:gd name="T14" fmla="*/ 330 w 508"/>
                <a:gd name="T15" fmla="*/ 126 h 130"/>
                <a:gd name="T16" fmla="*/ 280 w 508"/>
                <a:gd name="T17" fmla="*/ 128 h 130"/>
                <a:gd name="T18" fmla="*/ 254 w 508"/>
                <a:gd name="T19" fmla="*/ 130 h 130"/>
                <a:gd name="T20" fmla="*/ 202 w 508"/>
                <a:gd name="T21" fmla="*/ 128 h 130"/>
                <a:gd name="T22" fmla="*/ 156 w 508"/>
                <a:gd name="T23" fmla="*/ 124 h 130"/>
                <a:gd name="T24" fmla="*/ 112 w 508"/>
                <a:gd name="T25" fmla="*/ 118 h 130"/>
                <a:gd name="T26" fmla="*/ 74 w 508"/>
                <a:gd name="T27" fmla="*/ 110 h 130"/>
                <a:gd name="T28" fmla="*/ 42 w 508"/>
                <a:gd name="T29" fmla="*/ 100 h 130"/>
                <a:gd name="T30" fmla="*/ 20 w 508"/>
                <a:gd name="T31" fmla="*/ 90 h 130"/>
                <a:gd name="T32" fmla="*/ 4 w 508"/>
                <a:gd name="T33" fmla="*/ 78 h 130"/>
                <a:gd name="T34" fmla="*/ 0 w 508"/>
                <a:gd name="T35" fmla="*/ 68 h 130"/>
                <a:gd name="T36" fmla="*/ 0 w 508"/>
                <a:gd name="T37" fmla="*/ 64 h 130"/>
                <a:gd name="T38" fmla="*/ 0 w 508"/>
                <a:gd name="T39" fmla="*/ 58 h 130"/>
                <a:gd name="T40" fmla="*/ 10 w 508"/>
                <a:gd name="T41" fmla="*/ 44 h 130"/>
                <a:gd name="T42" fmla="*/ 30 w 508"/>
                <a:gd name="T43" fmla="*/ 32 h 130"/>
                <a:gd name="T44" fmla="*/ 58 w 508"/>
                <a:gd name="T45" fmla="*/ 24 h 130"/>
                <a:gd name="T46" fmla="*/ 92 w 508"/>
                <a:gd name="T47" fmla="*/ 14 h 130"/>
                <a:gd name="T48" fmla="*/ 132 w 508"/>
                <a:gd name="T49" fmla="*/ 6 h 130"/>
                <a:gd name="T50" fmla="*/ 178 w 508"/>
                <a:gd name="T51" fmla="*/ 2 h 130"/>
                <a:gd name="T52" fmla="*/ 228 w 508"/>
                <a:gd name="T53" fmla="*/ 0 h 130"/>
                <a:gd name="T54" fmla="*/ 254 w 508"/>
                <a:gd name="T55" fmla="*/ 0 h 130"/>
                <a:gd name="T56" fmla="*/ 306 w 508"/>
                <a:gd name="T57" fmla="*/ 0 h 130"/>
                <a:gd name="T58" fmla="*/ 354 w 508"/>
                <a:gd name="T59" fmla="*/ 4 h 130"/>
                <a:gd name="T60" fmla="*/ 396 w 508"/>
                <a:gd name="T61" fmla="*/ 10 h 130"/>
                <a:gd name="T62" fmla="*/ 434 w 508"/>
                <a:gd name="T63" fmla="*/ 18 h 130"/>
                <a:gd name="T64" fmla="*/ 466 w 508"/>
                <a:gd name="T65" fmla="*/ 28 h 130"/>
                <a:gd name="T66" fmla="*/ 490 w 508"/>
                <a:gd name="T67" fmla="*/ 38 h 130"/>
                <a:gd name="T68" fmla="*/ 504 w 508"/>
                <a:gd name="T69" fmla="*/ 52 h 130"/>
                <a:gd name="T70" fmla="*/ 508 w 508"/>
                <a:gd name="T71" fmla="*/ 62 h 130"/>
                <a:gd name="T72" fmla="*/ 508 w 508"/>
                <a:gd name="T73" fmla="*/ 64 h 130"/>
                <a:gd name="T74" fmla="*/ 508 w 508"/>
                <a:gd name="T75" fmla="*/ 64 h 130"/>
                <a:gd name="T76" fmla="*/ 508 w 508"/>
                <a:gd name="T77" fmla="*/ 6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8" h="130">
                  <a:moveTo>
                    <a:pt x="508" y="64"/>
                  </a:moveTo>
                  <a:lnTo>
                    <a:pt x="508" y="64"/>
                  </a:lnTo>
                  <a:lnTo>
                    <a:pt x="508" y="68"/>
                  </a:lnTo>
                  <a:lnTo>
                    <a:pt x="508" y="70"/>
                  </a:lnTo>
                  <a:lnTo>
                    <a:pt x="504" y="78"/>
                  </a:lnTo>
                  <a:lnTo>
                    <a:pt x="498" y="84"/>
                  </a:lnTo>
                  <a:lnTo>
                    <a:pt x="490" y="90"/>
                  </a:lnTo>
                  <a:lnTo>
                    <a:pt x="478" y="94"/>
                  </a:lnTo>
                  <a:lnTo>
                    <a:pt x="466" y="100"/>
                  </a:lnTo>
                  <a:lnTo>
                    <a:pt x="452" y="106"/>
                  </a:lnTo>
                  <a:lnTo>
                    <a:pt x="434" y="110"/>
                  </a:lnTo>
                  <a:lnTo>
                    <a:pt x="416" y="114"/>
                  </a:lnTo>
                  <a:lnTo>
                    <a:pt x="396" y="118"/>
                  </a:lnTo>
                  <a:lnTo>
                    <a:pt x="376" y="122"/>
                  </a:lnTo>
                  <a:lnTo>
                    <a:pt x="354" y="124"/>
                  </a:lnTo>
                  <a:lnTo>
                    <a:pt x="330" y="126"/>
                  </a:lnTo>
                  <a:lnTo>
                    <a:pt x="306" y="128"/>
                  </a:lnTo>
                  <a:lnTo>
                    <a:pt x="280" y="128"/>
                  </a:lnTo>
                  <a:lnTo>
                    <a:pt x="254" y="130"/>
                  </a:lnTo>
                  <a:lnTo>
                    <a:pt x="254" y="130"/>
                  </a:lnTo>
                  <a:lnTo>
                    <a:pt x="228" y="128"/>
                  </a:lnTo>
                  <a:lnTo>
                    <a:pt x="202" y="128"/>
                  </a:lnTo>
                  <a:lnTo>
                    <a:pt x="178" y="126"/>
                  </a:lnTo>
                  <a:lnTo>
                    <a:pt x="156" y="124"/>
                  </a:lnTo>
                  <a:lnTo>
                    <a:pt x="132" y="122"/>
                  </a:lnTo>
                  <a:lnTo>
                    <a:pt x="112" y="118"/>
                  </a:lnTo>
                  <a:lnTo>
                    <a:pt x="92" y="114"/>
                  </a:lnTo>
                  <a:lnTo>
                    <a:pt x="74" y="110"/>
                  </a:lnTo>
                  <a:lnTo>
                    <a:pt x="58" y="106"/>
                  </a:lnTo>
                  <a:lnTo>
                    <a:pt x="42" y="100"/>
                  </a:lnTo>
                  <a:lnTo>
                    <a:pt x="30" y="94"/>
                  </a:lnTo>
                  <a:lnTo>
                    <a:pt x="20" y="90"/>
                  </a:lnTo>
                  <a:lnTo>
                    <a:pt x="10" y="84"/>
                  </a:lnTo>
                  <a:lnTo>
                    <a:pt x="4" y="78"/>
                  </a:lnTo>
                  <a:lnTo>
                    <a:pt x="0" y="70"/>
                  </a:lnTo>
                  <a:lnTo>
                    <a:pt x="0" y="68"/>
                  </a:lnTo>
                  <a:lnTo>
                    <a:pt x="0" y="64"/>
                  </a:lnTo>
                  <a:lnTo>
                    <a:pt x="0" y="64"/>
                  </a:lnTo>
                  <a:lnTo>
                    <a:pt x="0" y="62"/>
                  </a:lnTo>
                  <a:lnTo>
                    <a:pt x="0" y="58"/>
                  </a:lnTo>
                  <a:lnTo>
                    <a:pt x="4" y="52"/>
                  </a:lnTo>
                  <a:lnTo>
                    <a:pt x="10" y="44"/>
                  </a:lnTo>
                  <a:lnTo>
                    <a:pt x="20" y="38"/>
                  </a:lnTo>
                  <a:lnTo>
                    <a:pt x="30" y="32"/>
                  </a:lnTo>
                  <a:lnTo>
                    <a:pt x="42" y="28"/>
                  </a:lnTo>
                  <a:lnTo>
                    <a:pt x="58" y="24"/>
                  </a:lnTo>
                  <a:lnTo>
                    <a:pt x="74" y="18"/>
                  </a:lnTo>
                  <a:lnTo>
                    <a:pt x="92" y="14"/>
                  </a:lnTo>
                  <a:lnTo>
                    <a:pt x="112" y="10"/>
                  </a:lnTo>
                  <a:lnTo>
                    <a:pt x="132" y="6"/>
                  </a:lnTo>
                  <a:lnTo>
                    <a:pt x="156" y="4"/>
                  </a:lnTo>
                  <a:lnTo>
                    <a:pt x="178" y="2"/>
                  </a:lnTo>
                  <a:lnTo>
                    <a:pt x="202" y="0"/>
                  </a:lnTo>
                  <a:lnTo>
                    <a:pt x="228" y="0"/>
                  </a:lnTo>
                  <a:lnTo>
                    <a:pt x="254" y="0"/>
                  </a:lnTo>
                  <a:lnTo>
                    <a:pt x="254" y="0"/>
                  </a:lnTo>
                  <a:lnTo>
                    <a:pt x="280" y="0"/>
                  </a:lnTo>
                  <a:lnTo>
                    <a:pt x="306" y="0"/>
                  </a:lnTo>
                  <a:lnTo>
                    <a:pt x="330" y="2"/>
                  </a:lnTo>
                  <a:lnTo>
                    <a:pt x="354" y="4"/>
                  </a:lnTo>
                  <a:lnTo>
                    <a:pt x="376" y="6"/>
                  </a:lnTo>
                  <a:lnTo>
                    <a:pt x="396" y="10"/>
                  </a:lnTo>
                  <a:lnTo>
                    <a:pt x="416" y="14"/>
                  </a:lnTo>
                  <a:lnTo>
                    <a:pt x="434" y="18"/>
                  </a:lnTo>
                  <a:lnTo>
                    <a:pt x="452" y="24"/>
                  </a:lnTo>
                  <a:lnTo>
                    <a:pt x="466" y="28"/>
                  </a:lnTo>
                  <a:lnTo>
                    <a:pt x="478" y="32"/>
                  </a:lnTo>
                  <a:lnTo>
                    <a:pt x="490" y="38"/>
                  </a:lnTo>
                  <a:lnTo>
                    <a:pt x="498" y="44"/>
                  </a:lnTo>
                  <a:lnTo>
                    <a:pt x="504" y="52"/>
                  </a:lnTo>
                  <a:lnTo>
                    <a:pt x="508" y="58"/>
                  </a:lnTo>
                  <a:lnTo>
                    <a:pt x="508" y="62"/>
                  </a:lnTo>
                  <a:lnTo>
                    <a:pt x="508" y="64"/>
                  </a:lnTo>
                  <a:lnTo>
                    <a:pt x="508" y="64"/>
                  </a:lnTo>
                  <a:lnTo>
                    <a:pt x="508" y="64"/>
                  </a:lnTo>
                  <a:lnTo>
                    <a:pt x="508" y="64"/>
                  </a:lnTo>
                  <a:lnTo>
                    <a:pt x="508" y="64"/>
                  </a:lnTo>
                  <a:lnTo>
                    <a:pt x="50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p:cNvSpPr>
              <a:spLocks/>
            </p:cNvSpPr>
            <p:nvPr/>
          </p:nvSpPr>
          <p:spPr bwMode="auto">
            <a:xfrm>
              <a:off x="6158" y="2516"/>
              <a:ext cx="556" cy="420"/>
            </a:xfrm>
            <a:custGeom>
              <a:avLst/>
              <a:gdLst>
                <a:gd name="T0" fmla="*/ 556 w 556"/>
                <a:gd name="T1" fmla="*/ 76 h 420"/>
                <a:gd name="T2" fmla="*/ 554 w 556"/>
                <a:gd name="T3" fmla="*/ 68 h 420"/>
                <a:gd name="T4" fmla="*/ 542 w 556"/>
                <a:gd name="T5" fmla="*/ 52 h 420"/>
                <a:gd name="T6" fmla="*/ 522 w 556"/>
                <a:gd name="T7" fmla="*/ 40 h 420"/>
                <a:gd name="T8" fmla="*/ 492 w 556"/>
                <a:gd name="T9" fmla="*/ 26 h 420"/>
                <a:gd name="T10" fmla="*/ 454 w 556"/>
                <a:gd name="T11" fmla="*/ 16 h 420"/>
                <a:gd name="T12" fmla="*/ 410 w 556"/>
                <a:gd name="T13" fmla="*/ 8 h 420"/>
                <a:gd name="T14" fmla="*/ 360 w 556"/>
                <a:gd name="T15" fmla="*/ 2 h 420"/>
                <a:gd name="T16" fmla="*/ 306 w 556"/>
                <a:gd name="T17" fmla="*/ 0 h 420"/>
                <a:gd name="T18" fmla="*/ 278 w 556"/>
                <a:gd name="T19" fmla="*/ 0 h 420"/>
                <a:gd name="T20" fmla="*/ 222 w 556"/>
                <a:gd name="T21" fmla="*/ 0 h 420"/>
                <a:gd name="T22" fmla="*/ 170 w 556"/>
                <a:gd name="T23" fmla="*/ 4 h 420"/>
                <a:gd name="T24" fmla="*/ 122 w 556"/>
                <a:gd name="T25" fmla="*/ 12 h 420"/>
                <a:gd name="T26" fmla="*/ 82 w 556"/>
                <a:gd name="T27" fmla="*/ 20 h 420"/>
                <a:gd name="T28" fmla="*/ 48 w 556"/>
                <a:gd name="T29" fmla="*/ 32 h 420"/>
                <a:gd name="T30" fmla="*/ 22 w 556"/>
                <a:gd name="T31" fmla="*/ 46 h 420"/>
                <a:gd name="T32" fmla="*/ 4 w 556"/>
                <a:gd name="T33" fmla="*/ 60 h 420"/>
                <a:gd name="T34" fmla="*/ 0 w 556"/>
                <a:gd name="T35" fmla="*/ 72 h 420"/>
                <a:gd name="T36" fmla="*/ 0 w 556"/>
                <a:gd name="T37" fmla="*/ 76 h 420"/>
                <a:gd name="T38" fmla="*/ 2 w 556"/>
                <a:gd name="T39" fmla="*/ 90 h 420"/>
                <a:gd name="T40" fmla="*/ 10 w 556"/>
                <a:gd name="T41" fmla="*/ 106 h 420"/>
                <a:gd name="T42" fmla="*/ 18 w 556"/>
                <a:gd name="T43" fmla="*/ 118 h 420"/>
                <a:gd name="T44" fmla="*/ 182 w 556"/>
                <a:gd name="T45" fmla="*/ 390 h 420"/>
                <a:gd name="T46" fmla="*/ 182 w 556"/>
                <a:gd name="T47" fmla="*/ 396 h 420"/>
                <a:gd name="T48" fmla="*/ 188 w 556"/>
                <a:gd name="T49" fmla="*/ 402 h 420"/>
                <a:gd name="T50" fmla="*/ 210 w 556"/>
                <a:gd name="T51" fmla="*/ 410 h 420"/>
                <a:gd name="T52" fmla="*/ 240 w 556"/>
                <a:gd name="T53" fmla="*/ 416 h 420"/>
                <a:gd name="T54" fmla="*/ 278 w 556"/>
                <a:gd name="T55" fmla="*/ 420 h 420"/>
                <a:gd name="T56" fmla="*/ 296 w 556"/>
                <a:gd name="T57" fmla="*/ 420 h 420"/>
                <a:gd name="T58" fmla="*/ 332 w 556"/>
                <a:gd name="T59" fmla="*/ 414 h 420"/>
                <a:gd name="T60" fmla="*/ 358 w 556"/>
                <a:gd name="T61" fmla="*/ 406 h 420"/>
                <a:gd name="T62" fmla="*/ 370 w 556"/>
                <a:gd name="T63" fmla="*/ 398 h 420"/>
                <a:gd name="T64" fmla="*/ 374 w 556"/>
                <a:gd name="T65" fmla="*/ 392 h 420"/>
                <a:gd name="T66" fmla="*/ 538 w 556"/>
                <a:gd name="T67" fmla="*/ 118 h 420"/>
                <a:gd name="T68" fmla="*/ 544 w 556"/>
                <a:gd name="T69" fmla="*/ 106 h 420"/>
                <a:gd name="T70" fmla="*/ 550 w 556"/>
                <a:gd name="T71" fmla="*/ 100 h 420"/>
                <a:gd name="T72" fmla="*/ 554 w 556"/>
                <a:gd name="T73" fmla="*/ 82 h 420"/>
                <a:gd name="T74" fmla="*/ 556 w 556"/>
                <a:gd name="T75" fmla="*/ 76 h 420"/>
                <a:gd name="T76" fmla="*/ 556 w 556"/>
                <a:gd name="T77" fmla="*/ 76 h 420"/>
                <a:gd name="T78" fmla="*/ 556 w 556"/>
                <a:gd name="T79" fmla="*/ 7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6" h="420">
                  <a:moveTo>
                    <a:pt x="556" y="76"/>
                  </a:moveTo>
                  <a:lnTo>
                    <a:pt x="556" y="76"/>
                  </a:lnTo>
                  <a:lnTo>
                    <a:pt x="554" y="72"/>
                  </a:lnTo>
                  <a:lnTo>
                    <a:pt x="554" y="68"/>
                  </a:lnTo>
                  <a:lnTo>
                    <a:pt x="550" y="60"/>
                  </a:lnTo>
                  <a:lnTo>
                    <a:pt x="542" y="52"/>
                  </a:lnTo>
                  <a:lnTo>
                    <a:pt x="534" y="46"/>
                  </a:lnTo>
                  <a:lnTo>
                    <a:pt x="522" y="40"/>
                  </a:lnTo>
                  <a:lnTo>
                    <a:pt x="508" y="32"/>
                  </a:lnTo>
                  <a:lnTo>
                    <a:pt x="492" y="26"/>
                  </a:lnTo>
                  <a:lnTo>
                    <a:pt x="474" y="20"/>
                  </a:lnTo>
                  <a:lnTo>
                    <a:pt x="454" y="16"/>
                  </a:lnTo>
                  <a:lnTo>
                    <a:pt x="432" y="12"/>
                  </a:lnTo>
                  <a:lnTo>
                    <a:pt x="410" y="8"/>
                  </a:lnTo>
                  <a:lnTo>
                    <a:pt x="386" y="4"/>
                  </a:lnTo>
                  <a:lnTo>
                    <a:pt x="360" y="2"/>
                  </a:lnTo>
                  <a:lnTo>
                    <a:pt x="334" y="0"/>
                  </a:lnTo>
                  <a:lnTo>
                    <a:pt x="306" y="0"/>
                  </a:lnTo>
                  <a:lnTo>
                    <a:pt x="278" y="0"/>
                  </a:lnTo>
                  <a:lnTo>
                    <a:pt x="278" y="0"/>
                  </a:lnTo>
                  <a:lnTo>
                    <a:pt x="248" y="0"/>
                  </a:lnTo>
                  <a:lnTo>
                    <a:pt x="222" y="0"/>
                  </a:lnTo>
                  <a:lnTo>
                    <a:pt x="194" y="2"/>
                  </a:lnTo>
                  <a:lnTo>
                    <a:pt x="170" y="4"/>
                  </a:lnTo>
                  <a:lnTo>
                    <a:pt x="146" y="8"/>
                  </a:lnTo>
                  <a:lnTo>
                    <a:pt x="122" y="12"/>
                  </a:lnTo>
                  <a:lnTo>
                    <a:pt x="100" y="16"/>
                  </a:lnTo>
                  <a:lnTo>
                    <a:pt x="82" y="20"/>
                  </a:lnTo>
                  <a:lnTo>
                    <a:pt x="62" y="26"/>
                  </a:lnTo>
                  <a:lnTo>
                    <a:pt x="48" y="32"/>
                  </a:lnTo>
                  <a:lnTo>
                    <a:pt x="34" y="40"/>
                  </a:lnTo>
                  <a:lnTo>
                    <a:pt x="22" y="46"/>
                  </a:lnTo>
                  <a:lnTo>
                    <a:pt x="12" y="52"/>
                  </a:lnTo>
                  <a:lnTo>
                    <a:pt x="4" y="60"/>
                  </a:lnTo>
                  <a:lnTo>
                    <a:pt x="0" y="68"/>
                  </a:lnTo>
                  <a:lnTo>
                    <a:pt x="0" y="72"/>
                  </a:lnTo>
                  <a:lnTo>
                    <a:pt x="0" y="76"/>
                  </a:lnTo>
                  <a:lnTo>
                    <a:pt x="0" y="76"/>
                  </a:lnTo>
                  <a:lnTo>
                    <a:pt x="0" y="82"/>
                  </a:lnTo>
                  <a:lnTo>
                    <a:pt x="2" y="90"/>
                  </a:lnTo>
                  <a:lnTo>
                    <a:pt x="4" y="100"/>
                  </a:lnTo>
                  <a:lnTo>
                    <a:pt x="10" y="106"/>
                  </a:lnTo>
                  <a:lnTo>
                    <a:pt x="10" y="106"/>
                  </a:lnTo>
                  <a:lnTo>
                    <a:pt x="18" y="118"/>
                  </a:lnTo>
                  <a:lnTo>
                    <a:pt x="182" y="390"/>
                  </a:lnTo>
                  <a:lnTo>
                    <a:pt x="182" y="390"/>
                  </a:lnTo>
                  <a:lnTo>
                    <a:pt x="182" y="392"/>
                  </a:lnTo>
                  <a:lnTo>
                    <a:pt x="182" y="396"/>
                  </a:lnTo>
                  <a:lnTo>
                    <a:pt x="186" y="398"/>
                  </a:lnTo>
                  <a:lnTo>
                    <a:pt x="188" y="402"/>
                  </a:lnTo>
                  <a:lnTo>
                    <a:pt x="198" y="406"/>
                  </a:lnTo>
                  <a:lnTo>
                    <a:pt x="210" y="410"/>
                  </a:lnTo>
                  <a:lnTo>
                    <a:pt x="224" y="414"/>
                  </a:lnTo>
                  <a:lnTo>
                    <a:pt x="240" y="416"/>
                  </a:lnTo>
                  <a:lnTo>
                    <a:pt x="258" y="420"/>
                  </a:lnTo>
                  <a:lnTo>
                    <a:pt x="278" y="420"/>
                  </a:lnTo>
                  <a:lnTo>
                    <a:pt x="278" y="420"/>
                  </a:lnTo>
                  <a:lnTo>
                    <a:pt x="296" y="420"/>
                  </a:lnTo>
                  <a:lnTo>
                    <a:pt x="316" y="416"/>
                  </a:lnTo>
                  <a:lnTo>
                    <a:pt x="332" y="414"/>
                  </a:lnTo>
                  <a:lnTo>
                    <a:pt x="346" y="410"/>
                  </a:lnTo>
                  <a:lnTo>
                    <a:pt x="358" y="406"/>
                  </a:lnTo>
                  <a:lnTo>
                    <a:pt x="366" y="402"/>
                  </a:lnTo>
                  <a:lnTo>
                    <a:pt x="370" y="398"/>
                  </a:lnTo>
                  <a:lnTo>
                    <a:pt x="372" y="396"/>
                  </a:lnTo>
                  <a:lnTo>
                    <a:pt x="374" y="392"/>
                  </a:lnTo>
                  <a:lnTo>
                    <a:pt x="374" y="390"/>
                  </a:lnTo>
                  <a:lnTo>
                    <a:pt x="538" y="118"/>
                  </a:lnTo>
                  <a:lnTo>
                    <a:pt x="538" y="118"/>
                  </a:lnTo>
                  <a:lnTo>
                    <a:pt x="544" y="106"/>
                  </a:lnTo>
                  <a:lnTo>
                    <a:pt x="544" y="106"/>
                  </a:lnTo>
                  <a:lnTo>
                    <a:pt x="550" y="100"/>
                  </a:lnTo>
                  <a:lnTo>
                    <a:pt x="552" y="90"/>
                  </a:lnTo>
                  <a:lnTo>
                    <a:pt x="554" y="82"/>
                  </a:lnTo>
                  <a:lnTo>
                    <a:pt x="556" y="76"/>
                  </a:lnTo>
                  <a:lnTo>
                    <a:pt x="556" y="76"/>
                  </a:lnTo>
                  <a:lnTo>
                    <a:pt x="556" y="76"/>
                  </a:lnTo>
                  <a:lnTo>
                    <a:pt x="556" y="76"/>
                  </a:lnTo>
                  <a:lnTo>
                    <a:pt x="556" y="76"/>
                  </a:lnTo>
                  <a:lnTo>
                    <a:pt x="556" y="76"/>
                  </a:lnTo>
                  <a:close/>
                </a:path>
              </a:pathLst>
            </a:custGeom>
            <a:solidFill>
              <a:srgbClr val="1E7E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6182" y="2528"/>
              <a:ext cx="508" cy="130"/>
            </a:xfrm>
            <a:custGeom>
              <a:avLst/>
              <a:gdLst>
                <a:gd name="T0" fmla="*/ 508 w 508"/>
                <a:gd name="T1" fmla="*/ 64 h 130"/>
                <a:gd name="T2" fmla="*/ 508 w 508"/>
                <a:gd name="T3" fmla="*/ 70 h 130"/>
                <a:gd name="T4" fmla="*/ 498 w 508"/>
                <a:gd name="T5" fmla="*/ 84 h 130"/>
                <a:gd name="T6" fmla="*/ 478 w 508"/>
                <a:gd name="T7" fmla="*/ 94 h 130"/>
                <a:gd name="T8" fmla="*/ 452 w 508"/>
                <a:gd name="T9" fmla="*/ 106 h 130"/>
                <a:gd name="T10" fmla="*/ 416 w 508"/>
                <a:gd name="T11" fmla="*/ 114 h 130"/>
                <a:gd name="T12" fmla="*/ 376 w 508"/>
                <a:gd name="T13" fmla="*/ 122 h 130"/>
                <a:gd name="T14" fmla="*/ 330 w 508"/>
                <a:gd name="T15" fmla="*/ 126 h 130"/>
                <a:gd name="T16" fmla="*/ 280 w 508"/>
                <a:gd name="T17" fmla="*/ 128 h 130"/>
                <a:gd name="T18" fmla="*/ 254 w 508"/>
                <a:gd name="T19" fmla="*/ 130 h 130"/>
                <a:gd name="T20" fmla="*/ 202 w 508"/>
                <a:gd name="T21" fmla="*/ 128 h 130"/>
                <a:gd name="T22" fmla="*/ 156 w 508"/>
                <a:gd name="T23" fmla="*/ 124 h 130"/>
                <a:gd name="T24" fmla="*/ 112 w 508"/>
                <a:gd name="T25" fmla="*/ 118 h 130"/>
                <a:gd name="T26" fmla="*/ 74 w 508"/>
                <a:gd name="T27" fmla="*/ 110 h 130"/>
                <a:gd name="T28" fmla="*/ 42 w 508"/>
                <a:gd name="T29" fmla="*/ 100 h 130"/>
                <a:gd name="T30" fmla="*/ 20 w 508"/>
                <a:gd name="T31" fmla="*/ 90 h 130"/>
                <a:gd name="T32" fmla="*/ 4 w 508"/>
                <a:gd name="T33" fmla="*/ 78 h 130"/>
                <a:gd name="T34" fmla="*/ 0 w 508"/>
                <a:gd name="T35" fmla="*/ 68 h 130"/>
                <a:gd name="T36" fmla="*/ 0 w 508"/>
                <a:gd name="T37" fmla="*/ 64 h 130"/>
                <a:gd name="T38" fmla="*/ 0 w 508"/>
                <a:gd name="T39" fmla="*/ 58 h 130"/>
                <a:gd name="T40" fmla="*/ 10 w 508"/>
                <a:gd name="T41" fmla="*/ 44 h 130"/>
                <a:gd name="T42" fmla="*/ 30 w 508"/>
                <a:gd name="T43" fmla="*/ 32 h 130"/>
                <a:gd name="T44" fmla="*/ 58 w 508"/>
                <a:gd name="T45" fmla="*/ 24 h 130"/>
                <a:gd name="T46" fmla="*/ 92 w 508"/>
                <a:gd name="T47" fmla="*/ 14 h 130"/>
                <a:gd name="T48" fmla="*/ 132 w 508"/>
                <a:gd name="T49" fmla="*/ 6 h 130"/>
                <a:gd name="T50" fmla="*/ 178 w 508"/>
                <a:gd name="T51" fmla="*/ 2 h 130"/>
                <a:gd name="T52" fmla="*/ 228 w 508"/>
                <a:gd name="T53" fmla="*/ 0 h 130"/>
                <a:gd name="T54" fmla="*/ 254 w 508"/>
                <a:gd name="T55" fmla="*/ 0 h 130"/>
                <a:gd name="T56" fmla="*/ 306 w 508"/>
                <a:gd name="T57" fmla="*/ 0 h 130"/>
                <a:gd name="T58" fmla="*/ 354 w 508"/>
                <a:gd name="T59" fmla="*/ 4 h 130"/>
                <a:gd name="T60" fmla="*/ 396 w 508"/>
                <a:gd name="T61" fmla="*/ 10 h 130"/>
                <a:gd name="T62" fmla="*/ 434 w 508"/>
                <a:gd name="T63" fmla="*/ 18 h 130"/>
                <a:gd name="T64" fmla="*/ 466 w 508"/>
                <a:gd name="T65" fmla="*/ 28 h 130"/>
                <a:gd name="T66" fmla="*/ 490 w 508"/>
                <a:gd name="T67" fmla="*/ 38 h 130"/>
                <a:gd name="T68" fmla="*/ 504 w 508"/>
                <a:gd name="T69" fmla="*/ 52 h 130"/>
                <a:gd name="T70" fmla="*/ 508 w 508"/>
                <a:gd name="T71" fmla="*/ 62 h 130"/>
                <a:gd name="T72" fmla="*/ 508 w 508"/>
                <a:gd name="T73" fmla="*/ 64 h 130"/>
                <a:gd name="T74" fmla="*/ 508 w 508"/>
                <a:gd name="T75" fmla="*/ 64 h 130"/>
                <a:gd name="T76" fmla="*/ 508 w 508"/>
                <a:gd name="T77" fmla="*/ 6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8" h="130">
                  <a:moveTo>
                    <a:pt x="508" y="64"/>
                  </a:moveTo>
                  <a:lnTo>
                    <a:pt x="508" y="64"/>
                  </a:lnTo>
                  <a:lnTo>
                    <a:pt x="508" y="68"/>
                  </a:lnTo>
                  <a:lnTo>
                    <a:pt x="508" y="70"/>
                  </a:lnTo>
                  <a:lnTo>
                    <a:pt x="504" y="78"/>
                  </a:lnTo>
                  <a:lnTo>
                    <a:pt x="498" y="84"/>
                  </a:lnTo>
                  <a:lnTo>
                    <a:pt x="490" y="90"/>
                  </a:lnTo>
                  <a:lnTo>
                    <a:pt x="478" y="94"/>
                  </a:lnTo>
                  <a:lnTo>
                    <a:pt x="466" y="100"/>
                  </a:lnTo>
                  <a:lnTo>
                    <a:pt x="452" y="106"/>
                  </a:lnTo>
                  <a:lnTo>
                    <a:pt x="434" y="110"/>
                  </a:lnTo>
                  <a:lnTo>
                    <a:pt x="416" y="114"/>
                  </a:lnTo>
                  <a:lnTo>
                    <a:pt x="396" y="118"/>
                  </a:lnTo>
                  <a:lnTo>
                    <a:pt x="376" y="122"/>
                  </a:lnTo>
                  <a:lnTo>
                    <a:pt x="354" y="124"/>
                  </a:lnTo>
                  <a:lnTo>
                    <a:pt x="330" y="126"/>
                  </a:lnTo>
                  <a:lnTo>
                    <a:pt x="306" y="128"/>
                  </a:lnTo>
                  <a:lnTo>
                    <a:pt x="280" y="128"/>
                  </a:lnTo>
                  <a:lnTo>
                    <a:pt x="254" y="130"/>
                  </a:lnTo>
                  <a:lnTo>
                    <a:pt x="254" y="130"/>
                  </a:lnTo>
                  <a:lnTo>
                    <a:pt x="228" y="128"/>
                  </a:lnTo>
                  <a:lnTo>
                    <a:pt x="202" y="128"/>
                  </a:lnTo>
                  <a:lnTo>
                    <a:pt x="178" y="126"/>
                  </a:lnTo>
                  <a:lnTo>
                    <a:pt x="156" y="124"/>
                  </a:lnTo>
                  <a:lnTo>
                    <a:pt x="132" y="122"/>
                  </a:lnTo>
                  <a:lnTo>
                    <a:pt x="112" y="118"/>
                  </a:lnTo>
                  <a:lnTo>
                    <a:pt x="92" y="114"/>
                  </a:lnTo>
                  <a:lnTo>
                    <a:pt x="74" y="110"/>
                  </a:lnTo>
                  <a:lnTo>
                    <a:pt x="58" y="106"/>
                  </a:lnTo>
                  <a:lnTo>
                    <a:pt x="42" y="100"/>
                  </a:lnTo>
                  <a:lnTo>
                    <a:pt x="30" y="94"/>
                  </a:lnTo>
                  <a:lnTo>
                    <a:pt x="20" y="90"/>
                  </a:lnTo>
                  <a:lnTo>
                    <a:pt x="10" y="84"/>
                  </a:lnTo>
                  <a:lnTo>
                    <a:pt x="4" y="78"/>
                  </a:lnTo>
                  <a:lnTo>
                    <a:pt x="0" y="70"/>
                  </a:lnTo>
                  <a:lnTo>
                    <a:pt x="0" y="68"/>
                  </a:lnTo>
                  <a:lnTo>
                    <a:pt x="0" y="64"/>
                  </a:lnTo>
                  <a:lnTo>
                    <a:pt x="0" y="64"/>
                  </a:lnTo>
                  <a:lnTo>
                    <a:pt x="0" y="62"/>
                  </a:lnTo>
                  <a:lnTo>
                    <a:pt x="0" y="58"/>
                  </a:lnTo>
                  <a:lnTo>
                    <a:pt x="4" y="52"/>
                  </a:lnTo>
                  <a:lnTo>
                    <a:pt x="10" y="44"/>
                  </a:lnTo>
                  <a:lnTo>
                    <a:pt x="20" y="38"/>
                  </a:lnTo>
                  <a:lnTo>
                    <a:pt x="30" y="32"/>
                  </a:lnTo>
                  <a:lnTo>
                    <a:pt x="42" y="28"/>
                  </a:lnTo>
                  <a:lnTo>
                    <a:pt x="58" y="24"/>
                  </a:lnTo>
                  <a:lnTo>
                    <a:pt x="74" y="18"/>
                  </a:lnTo>
                  <a:lnTo>
                    <a:pt x="92" y="14"/>
                  </a:lnTo>
                  <a:lnTo>
                    <a:pt x="112" y="10"/>
                  </a:lnTo>
                  <a:lnTo>
                    <a:pt x="132" y="6"/>
                  </a:lnTo>
                  <a:lnTo>
                    <a:pt x="156" y="4"/>
                  </a:lnTo>
                  <a:lnTo>
                    <a:pt x="178" y="2"/>
                  </a:lnTo>
                  <a:lnTo>
                    <a:pt x="202" y="0"/>
                  </a:lnTo>
                  <a:lnTo>
                    <a:pt x="228" y="0"/>
                  </a:lnTo>
                  <a:lnTo>
                    <a:pt x="254" y="0"/>
                  </a:lnTo>
                  <a:lnTo>
                    <a:pt x="254" y="0"/>
                  </a:lnTo>
                  <a:lnTo>
                    <a:pt x="280" y="0"/>
                  </a:lnTo>
                  <a:lnTo>
                    <a:pt x="306" y="0"/>
                  </a:lnTo>
                  <a:lnTo>
                    <a:pt x="330" y="2"/>
                  </a:lnTo>
                  <a:lnTo>
                    <a:pt x="354" y="4"/>
                  </a:lnTo>
                  <a:lnTo>
                    <a:pt x="376" y="6"/>
                  </a:lnTo>
                  <a:lnTo>
                    <a:pt x="396" y="10"/>
                  </a:lnTo>
                  <a:lnTo>
                    <a:pt x="416" y="14"/>
                  </a:lnTo>
                  <a:lnTo>
                    <a:pt x="434" y="18"/>
                  </a:lnTo>
                  <a:lnTo>
                    <a:pt x="452" y="24"/>
                  </a:lnTo>
                  <a:lnTo>
                    <a:pt x="466" y="28"/>
                  </a:lnTo>
                  <a:lnTo>
                    <a:pt x="478" y="32"/>
                  </a:lnTo>
                  <a:lnTo>
                    <a:pt x="490" y="38"/>
                  </a:lnTo>
                  <a:lnTo>
                    <a:pt x="498" y="44"/>
                  </a:lnTo>
                  <a:lnTo>
                    <a:pt x="504" y="52"/>
                  </a:lnTo>
                  <a:lnTo>
                    <a:pt x="508" y="58"/>
                  </a:lnTo>
                  <a:lnTo>
                    <a:pt x="508" y="62"/>
                  </a:lnTo>
                  <a:lnTo>
                    <a:pt x="508" y="64"/>
                  </a:lnTo>
                  <a:lnTo>
                    <a:pt x="508" y="64"/>
                  </a:lnTo>
                  <a:lnTo>
                    <a:pt x="508" y="64"/>
                  </a:lnTo>
                  <a:lnTo>
                    <a:pt x="508" y="64"/>
                  </a:lnTo>
                  <a:lnTo>
                    <a:pt x="508" y="64"/>
                  </a:lnTo>
                  <a:lnTo>
                    <a:pt x="50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3680" y="2828"/>
              <a:ext cx="2762" cy="250"/>
            </a:xfrm>
            <a:custGeom>
              <a:avLst/>
              <a:gdLst>
                <a:gd name="T0" fmla="*/ 0 w 2762"/>
                <a:gd name="T1" fmla="*/ 0 h 250"/>
                <a:gd name="T2" fmla="*/ 0 w 2762"/>
                <a:gd name="T3" fmla="*/ 250 h 250"/>
                <a:gd name="T4" fmla="*/ 2762 w 2762"/>
                <a:gd name="T5" fmla="*/ 250 h 250"/>
                <a:gd name="T6" fmla="*/ 2762 w 2762"/>
                <a:gd name="T7" fmla="*/ 38 h 250"/>
              </a:gdLst>
              <a:ahLst/>
              <a:cxnLst>
                <a:cxn ang="0">
                  <a:pos x="T0" y="T1"/>
                </a:cxn>
                <a:cxn ang="0">
                  <a:pos x="T2" y="T3"/>
                </a:cxn>
                <a:cxn ang="0">
                  <a:pos x="T4" y="T5"/>
                </a:cxn>
                <a:cxn ang="0">
                  <a:pos x="T6" y="T7"/>
                </a:cxn>
              </a:cxnLst>
              <a:rect l="0" t="0" r="r" b="b"/>
              <a:pathLst>
                <a:path w="2762" h="250">
                  <a:moveTo>
                    <a:pt x="0" y="0"/>
                  </a:moveTo>
                  <a:lnTo>
                    <a:pt x="0" y="250"/>
                  </a:lnTo>
                  <a:lnTo>
                    <a:pt x="2762" y="250"/>
                  </a:lnTo>
                  <a:lnTo>
                    <a:pt x="2762" y="38"/>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p:cNvSpPr>
            <p:nvPr/>
          </p:nvSpPr>
          <p:spPr bwMode="auto">
            <a:xfrm>
              <a:off x="5062" y="3078"/>
              <a:ext cx="504" cy="732"/>
            </a:xfrm>
            <a:custGeom>
              <a:avLst/>
              <a:gdLst>
                <a:gd name="T0" fmla="*/ 504 w 504"/>
                <a:gd name="T1" fmla="*/ 732 h 732"/>
                <a:gd name="T2" fmla="*/ 0 w 504"/>
                <a:gd name="T3" fmla="*/ 732 h 732"/>
                <a:gd name="T4" fmla="*/ 0 w 504"/>
                <a:gd name="T5" fmla="*/ 0 h 732"/>
              </a:gdLst>
              <a:ahLst/>
              <a:cxnLst>
                <a:cxn ang="0">
                  <a:pos x="T0" y="T1"/>
                </a:cxn>
                <a:cxn ang="0">
                  <a:pos x="T2" y="T3"/>
                </a:cxn>
                <a:cxn ang="0">
                  <a:pos x="T4" y="T5"/>
                </a:cxn>
              </a:cxnLst>
              <a:rect l="0" t="0" r="r" b="b"/>
              <a:pathLst>
                <a:path w="504" h="732">
                  <a:moveTo>
                    <a:pt x="504" y="732"/>
                  </a:moveTo>
                  <a:lnTo>
                    <a:pt x="0" y="732"/>
                  </a:lnTo>
                  <a:lnTo>
                    <a:pt x="0" y="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p:cNvSpPr>
              <a:spLocks/>
            </p:cNvSpPr>
            <p:nvPr/>
          </p:nvSpPr>
          <p:spPr bwMode="auto">
            <a:xfrm>
              <a:off x="5554" y="3770"/>
              <a:ext cx="70" cy="80"/>
            </a:xfrm>
            <a:custGeom>
              <a:avLst/>
              <a:gdLst>
                <a:gd name="T0" fmla="*/ 0 w 70"/>
                <a:gd name="T1" fmla="*/ 0 h 80"/>
                <a:gd name="T2" fmla="*/ 70 w 70"/>
                <a:gd name="T3" fmla="*/ 40 h 80"/>
                <a:gd name="T4" fmla="*/ 0 w 70"/>
                <a:gd name="T5" fmla="*/ 80 h 80"/>
                <a:gd name="T6" fmla="*/ 0 w 70"/>
                <a:gd name="T7" fmla="*/ 0 h 80"/>
              </a:gdLst>
              <a:ahLst/>
              <a:cxnLst>
                <a:cxn ang="0">
                  <a:pos x="T0" y="T1"/>
                </a:cxn>
                <a:cxn ang="0">
                  <a:pos x="T2" y="T3"/>
                </a:cxn>
                <a:cxn ang="0">
                  <a:pos x="T4" y="T5"/>
                </a:cxn>
                <a:cxn ang="0">
                  <a:pos x="T6" y="T7"/>
                </a:cxn>
              </a:cxnLst>
              <a:rect l="0" t="0" r="r" b="b"/>
              <a:pathLst>
                <a:path w="70" h="80">
                  <a:moveTo>
                    <a:pt x="0" y="0"/>
                  </a:moveTo>
                  <a:lnTo>
                    <a:pt x="70" y="40"/>
                  </a:lnTo>
                  <a:lnTo>
                    <a:pt x="0" y="8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1"/>
            <p:cNvSpPr>
              <a:spLocks noChangeArrowheads="1"/>
            </p:cNvSpPr>
            <p:nvPr/>
          </p:nvSpPr>
          <p:spPr bwMode="auto">
            <a:xfrm>
              <a:off x="4760" y="2886"/>
              <a:ext cx="582" cy="380"/>
            </a:xfrm>
            <a:prstGeom prst="rect">
              <a:avLst/>
            </a:prstGeom>
            <a:solidFill>
              <a:srgbClr val="FFFFFF"/>
            </a:solidFill>
            <a:ln w="12700">
              <a:solidFill>
                <a:srgbClr val="0F7DC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TextBox 29"/>
          <p:cNvSpPr txBox="1"/>
          <p:nvPr/>
        </p:nvSpPr>
        <p:spPr>
          <a:xfrm>
            <a:off x="7785866" y="4498429"/>
            <a:ext cx="465192" cy="769441"/>
          </a:xfrm>
          <a:prstGeom prst="rect">
            <a:avLst/>
          </a:prstGeom>
          <a:noFill/>
        </p:spPr>
        <p:txBody>
          <a:bodyPr wrap="none" rtlCol="0">
            <a:spAutoFit/>
          </a:bodyPr>
          <a:lstStyle/>
          <a:p>
            <a:r>
              <a:rPr lang="en-US" sz="4400" dirty="0">
                <a:solidFill>
                  <a:srgbClr val="0070C0"/>
                </a:solidFill>
              </a:rPr>
              <a:t>=</a:t>
            </a:r>
          </a:p>
        </p:txBody>
      </p:sp>
    </p:spTree>
    <p:extLst>
      <p:ext uri="{BB962C8B-B14F-4D97-AF65-F5344CB8AC3E}">
        <p14:creationId xmlns:p14="http://schemas.microsoft.com/office/powerpoint/2010/main" val="332878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04207" y="175833"/>
            <a:ext cx="7726362" cy="1050925"/>
          </a:xfrm>
        </p:spPr>
        <p:txBody>
          <a:bodyPr/>
          <a:lstStyle/>
          <a:p>
            <a:r>
              <a:rPr lang="en-US" dirty="0"/>
              <a:t>Authenticity and non-repudiation</a:t>
            </a:r>
          </a:p>
        </p:txBody>
      </p:sp>
      <p:sp>
        <p:nvSpPr>
          <p:cNvPr id="2" name="Content Placeholder 1"/>
          <p:cNvSpPr>
            <a:spLocks noGrp="1"/>
          </p:cNvSpPr>
          <p:nvPr>
            <p:ph sz="half" idx="4294967295"/>
          </p:nvPr>
        </p:nvSpPr>
        <p:spPr>
          <a:xfrm>
            <a:off x="0" y="1371600"/>
            <a:ext cx="3598863" cy="5245100"/>
          </a:xfrm>
        </p:spPr>
        <p:txBody>
          <a:bodyPr>
            <a:normAutofit fontScale="92500"/>
          </a:bodyPr>
          <a:lstStyle/>
          <a:p>
            <a:pPr lvl="1">
              <a:lnSpc>
                <a:spcPct val="120000"/>
              </a:lnSpc>
            </a:pPr>
            <a:r>
              <a:rPr lang="en-US" dirty="0"/>
              <a:t>Encryption and integrity guarantee authenticity:</a:t>
            </a:r>
          </a:p>
          <a:p>
            <a:pPr lvl="2">
              <a:lnSpc>
                <a:spcPct val="120000"/>
              </a:lnSpc>
            </a:pPr>
            <a:r>
              <a:rPr lang="en-US" dirty="0"/>
              <a:t>Objective: Confirm the message comes from a specific sender</a:t>
            </a:r>
          </a:p>
          <a:p>
            <a:pPr lvl="1">
              <a:lnSpc>
                <a:spcPct val="120000"/>
              </a:lnSpc>
            </a:pPr>
            <a:r>
              <a:rPr lang="en-US" dirty="0"/>
              <a:t>How to accomplish?</a:t>
            </a:r>
          </a:p>
          <a:p>
            <a:pPr lvl="2">
              <a:lnSpc>
                <a:spcPct val="120000"/>
              </a:lnSpc>
            </a:pPr>
            <a:r>
              <a:rPr lang="en-US" dirty="0"/>
              <a:t>Hash encryption with private key of sender</a:t>
            </a:r>
          </a:p>
          <a:p>
            <a:pPr lvl="1">
              <a:lnSpc>
                <a:spcPct val="120000"/>
              </a:lnSpc>
            </a:pPr>
            <a:r>
              <a:rPr lang="en-US" dirty="0"/>
              <a:t>Proves non-repudiation: The sender is not able to deny he sent the message.</a:t>
            </a:r>
          </a:p>
        </p:txBody>
      </p:sp>
      <p:sp>
        <p:nvSpPr>
          <p:cNvPr id="5" name="TextBox 4"/>
          <p:cNvSpPr txBox="1"/>
          <p:nvPr/>
        </p:nvSpPr>
        <p:spPr>
          <a:xfrm>
            <a:off x="5176345" y="1631731"/>
            <a:ext cx="1009892" cy="369332"/>
          </a:xfrm>
          <a:prstGeom prst="rect">
            <a:avLst/>
          </a:prstGeom>
          <a:noFill/>
        </p:spPr>
        <p:txBody>
          <a:bodyPr wrap="none" rtlCol="0">
            <a:spAutoFit/>
          </a:bodyPr>
          <a:lstStyle/>
          <a:p>
            <a:r>
              <a:rPr lang="en-US" dirty="0"/>
              <a:t>Message</a:t>
            </a:r>
          </a:p>
        </p:txBody>
      </p:sp>
      <p:sp>
        <p:nvSpPr>
          <p:cNvPr id="6" name="TextBox 5"/>
          <p:cNvSpPr txBox="1"/>
          <p:nvPr/>
        </p:nvSpPr>
        <p:spPr>
          <a:xfrm>
            <a:off x="10346998" y="1631731"/>
            <a:ext cx="1009892" cy="369332"/>
          </a:xfrm>
          <a:prstGeom prst="rect">
            <a:avLst/>
          </a:prstGeom>
          <a:noFill/>
        </p:spPr>
        <p:txBody>
          <a:bodyPr wrap="none" rtlCol="0">
            <a:spAutoFit/>
          </a:bodyPr>
          <a:lstStyle/>
          <a:p>
            <a:r>
              <a:rPr lang="en-US" dirty="0"/>
              <a:t>Message</a:t>
            </a:r>
          </a:p>
        </p:txBody>
      </p:sp>
      <p:grpSp>
        <p:nvGrpSpPr>
          <p:cNvPr id="7" name="Group 49"/>
          <p:cNvGrpSpPr>
            <a:grpSpLocks noChangeAspect="1"/>
          </p:cNvGrpSpPr>
          <p:nvPr/>
        </p:nvGrpSpPr>
        <p:grpSpPr bwMode="auto">
          <a:xfrm>
            <a:off x="4884738" y="2035175"/>
            <a:ext cx="6283325" cy="3937000"/>
            <a:chOff x="3077" y="1282"/>
            <a:chExt cx="3958" cy="2480"/>
          </a:xfrm>
        </p:grpSpPr>
        <p:sp>
          <p:nvSpPr>
            <p:cNvPr id="8" name="Freeform 50"/>
            <p:cNvSpPr>
              <a:spLocks/>
            </p:cNvSpPr>
            <p:nvPr/>
          </p:nvSpPr>
          <p:spPr bwMode="auto">
            <a:xfrm>
              <a:off x="3387" y="1282"/>
              <a:ext cx="410" cy="582"/>
            </a:xfrm>
            <a:custGeom>
              <a:avLst/>
              <a:gdLst>
                <a:gd name="T0" fmla="*/ 0 w 410"/>
                <a:gd name="T1" fmla="*/ 0 h 582"/>
                <a:gd name="T2" fmla="*/ 0 w 410"/>
                <a:gd name="T3" fmla="*/ 582 h 582"/>
                <a:gd name="T4" fmla="*/ 410 w 410"/>
                <a:gd name="T5" fmla="*/ 582 h 582"/>
                <a:gd name="T6" fmla="*/ 410 w 410"/>
                <a:gd name="T7" fmla="*/ 138 h 582"/>
                <a:gd name="T8" fmla="*/ 274 w 410"/>
                <a:gd name="T9" fmla="*/ 138 h 582"/>
                <a:gd name="T10" fmla="*/ 274 w 410"/>
                <a:gd name="T11" fmla="*/ 0 h 582"/>
                <a:gd name="T12" fmla="*/ 0 w 410"/>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410" h="582">
                  <a:moveTo>
                    <a:pt x="0" y="0"/>
                  </a:moveTo>
                  <a:lnTo>
                    <a:pt x="0" y="582"/>
                  </a:lnTo>
                  <a:lnTo>
                    <a:pt x="410" y="582"/>
                  </a:lnTo>
                  <a:lnTo>
                    <a:pt x="410" y="138"/>
                  </a:lnTo>
                  <a:lnTo>
                    <a:pt x="274" y="138"/>
                  </a:lnTo>
                  <a:lnTo>
                    <a:pt x="274" y="0"/>
                  </a:lnTo>
                  <a:lnTo>
                    <a:pt x="0" y="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1"/>
            <p:cNvSpPr>
              <a:spLocks/>
            </p:cNvSpPr>
            <p:nvPr/>
          </p:nvSpPr>
          <p:spPr bwMode="auto">
            <a:xfrm>
              <a:off x="3685" y="1296"/>
              <a:ext cx="100" cy="100"/>
            </a:xfrm>
            <a:custGeom>
              <a:avLst/>
              <a:gdLst>
                <a:gd name="T0" fmla="*/ 0 w 100"/>
                <a:gd name="T1" fmla="*/ 100 h 100"/>
                <a:gd name="T2" fmla="*/ 100 w 100"/>
                <a:gd name="T3" fmla="*/ 100 h 100"/>
                <a:gd name="T4" fmla="*/ 0 w 100"/>
                <a:gd name="T5" fmla="*/ 0 h 100"/>
                <a:gd name="T6" fmla="*/ 0 w 100"/>
                <a:gd name="T7" fmla="*/ 100 h 100"/>
              </a:gdLst>
              <a:ahLst/>
              <a:cxnLst>
                <a:cxn ang="0">
                  <a:pos x="T0" y="T1"/>
                </a:cxn>
                <a:cxn ang="0">
                  <a:pos x="T2" y="T3"/>
                </a:cxn>
                <a:cxn ang="0">
                  <a:pos x="T4" y="T5"/>
                </a:cxn>
                <a:cxn ang="0">
                  <a:pos x="T6" y="T7"/>
                </a:cxn>
              </a:cxnLst>
              <a:rect l="0" t="0" r="r" b="b"/>
              <a:pathLst>
                <a:path w="100" h="100">
                  <a:moveTo>
                    <a:pt x="0" y="100"/>
                  </a:moveTo>
                  <a:lnTo>
                    <a:pt x="100" y="100"/>
                  </a:lnTo>
                  <a:lnTo>
                    <a:pt x="0" y="0"/>
                  </a:lnTo>
                  <a:lnTo>
                    <a:pt x="0" y="10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2"/>
            <p:cNvSpPr>
              <a:spLocks/>
            </p:cNvSpPr>
            <p:nvPr/>
          </p:nvSpPr>
          <p:spPr bwMode="auto">
            <a:xfrm>
              <a:off x="6625" y="1282"/>
              <a:ext cx="410"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410" h="582">
                  <a:moveTo>
                    <a:pt x="0" y="0"/>
                  </a:moveTo>
                  <a:lnTo>
                    <a:pt x="0" y="582"/>
                  </a:lnTo>
                  <a:lnTo>
                    <a:pt x="410" y="582"/>
                  </a:lnTo>
                  <a:lnTo>
                    <a:pt x="410" y="138"/>
                  </a:lnTo>
                  <a:lnTo>
                    <a:pt x="272" y="138"/>
                  </a:lnTo>
                  <a:lnTo>
                    <a:pt x="272" y="0"/>
                  </a:lnTo>
                  <a:lnTo>
                    <a:pt x="0" y="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53"/>
            <p:cNvSpPr>
              <a:spLocks/>
            </p:cNvSpPr>
            <p:nvPr/>
          </p:nvSpPr>
          <p:spPr bwMode="auto">
            <a:xfrm>
              <a:off x="6921" y="1296"/>
              <a:ext cx="100" cy="100"/>
            </a:xfrm>
            <a:custGeom>
              <a:avLst/>
              <a:gdLst>
                <a:gd name="T0" fmla="*/ 0 w 100"/>
                <a:gd name="T1" fmla="*/ 100 h 100"/>
                <a:gd name="T2" fmla="*/ 100 w 100"/>
                <a:gd name="T3" fmla="*/ 100 h 100"/>
                <a:gd name="T4" fmla="*/ 0 w 100"/>
                <a:gd name="T5" fmla="*/ 0 h 100"/>
                <a:gd name="T6" fmla="*/ 0 w 100"/>
                <a:gd name="T7" fmla="*/ 100 h 100"/>
              </a:gdLst>
              <a:ahLst/>
              <a:cxnLst>
                <a:cxn ang="0">
                  <a:pos x="T0" y="T1"/>
                </a:cxn>
                <a:cxn ang="0">
                  <a:pos x="T2" y="T3"/>
                </a:cxn>
                <a:cxn ang="0">
                  <a:pos x="T4" y="T5"/>
                </a:cxn>
                <a:cxn ang="0">
                  <a:pos x="T6" y="T7"/>
                </a:cxn>
              </a:cxnLst>
              <a:rect l="0" t="0" r="r" b="b"/>
              <a:pathLst>
                <a:path w="100" h="100">
                  <a:moveTo>
                    <a:pt x="0" y="100"/>
                  </a:moveTo>
                  <a:lnTo>
                    <a:pt x="100" y="100"/>
                  </a:lnTo>
                  <a:lnTo>
                    <a:pt x="0" y="0"/>
                  </a:lnTo>
                  <a:lnTo>
                    <a:pt x="0" y="100"/>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54"/>
            <p:cNvSpPr>
              <a:spLocks/>
            </p:cNvSpPr>
            <p:nvPr/>
          </p:nvSpPr>
          <p:spPr bwMode="auto">
            <a:xfrm>
              <a:off x="3077" y="2182"/>
              <a:ext cx="1022" cy="772"/>
            </a:xfrm>
            <a:custGeom>
              <a:avLst/>
              <a:gdLst>
                <a:gd name="T0" fmla="*/ 1022 w 1022"/>
                <a:gd name="T1" fmla="*/ 140 h 772"/>
                <a:gd name="T2" fmla="*/ 1018 w 1022"/>
                <a:gd name="T3" fmla="*/ 126 h 772"/>
                <a:gd name="T4" fmla="*/ 998 w 1022"/>
                <a:gd name="T5" fmla="*/ 98 h 772"/>
                <a:gd name="T6" fmla="*/ 960 w 1022"/>
                <a:gd name="T7" fmla="*/ 74 h 772"/>
                <a:gd name="T8" fmla="*/ 904 w 1022"/>
                <a:gd name="T9" fmla="*/ 50 h 772"/>
                <a:gd name="T10" fmla="*/ 836 w 1022"/>
                <a:gd name="T11" fmla="*/ 32 h 772"/>
                <a:gd name="T12" fmla="*/ 754 w 1022"/>
                <a:gd name="T13" fmla="*/ 16 h 772"/>
                <a:gd name="T14" fmla="*/ 662 w 1022"/>
                <a:gd name="T15" fmla="*/ 6 h 772"/>
                <a:gd name="T16" fmla="*/ 562 w 1022"/>
                <a:gd name="T17" fmla="*/ 0 h 772"/>
                <a:gd name="T18" fmla="*/ 510 w 1022"/>
                <a:gd name="T19" fmla="*/ 0 h 772"/>
                <a:gd name="T20" fmla="*/ 408 w 1022"/>
                <a:gd name="T21" fmla="*/ 2 h 772"/>
                <a:gd name="T22" fmla="*/ 312 w 1022"/>
                <a:gd name="T23" fmla="*/ 10 h 772"/>
                <a:gd name="T24" fmla="*/ 226 w 1022"/>
                <a:gd name="T25" fmla="*/ 24 h 772"/>
                <a:gd name="T26" fmla="*/ 150 w 1022"/>
                <a:gd name="T27" fmla="*/ 40 h 772"/>
                <a:gd name="T28" fmla="*/ 88 w 1022"/>
                <a:gd name="T29" fmla="*/ 62 h 772"/>
                <a:gd name="T30" fmla="*/ 40 w 1022"/>
                <a:gd name="T31" fmla="*/ 86 h 772"/>
                <a:gd name="T32" fmla="*/ 10 w 1022"/>
                <a:gd name="T33" fmla="*/ 112 h 772"/>
                <a:gd name="T34" fmla="*/ 0 w 1022"/>
                <a:gd name="T35" fmla="*/ 134 h 772"/>
                <a:gd name="T36" fmla="*/ 0 w 1022"/>
                <a:gd name="T37" fmla="*/ 140 h 772"/>
                <a:gd name="T38" fmla="*/ 4 w 1022"/>
                <a:gd name="T39" fmla="*/ 168 h 772"/>
                <a:gd name="T40" fmla="*/ 18 w 1022"/>
                <a:gd name="T41" fmla="*/ 196 h 772"/>
                <a:gd name="T42" fmla="*/ 34 w 1022"/>
                <a:gd name="T43" fmla="*/ 218 h 772"/>
                <a:gd name="T44" fmla="*/ 334 w 1022"/>
                <a:gd name="T45" fmla="*/ 720 h 772"/>
                <a:gd name="T46" fmla="*/ 336 w 1022"/>
                <a:gd name="T47" fmla="*/ 730 h 772"/>
                <a:gd name="T48" fmla="*/ 348 w 1022"/>
                <a:gd name="T49" fmla="*/ 740 h 772"/>
                <a:gd name="T50" fmla="*/ 386 w 1022"/>
                <a:gd name="T51" fmla="*/ 756 h 772"/>
                <a:gd name="T52" fmla="*/ 442 w 1022"/>
                <a:gd name="T53" fmla="*/ 768 h 772"/>
                <a:gd name="T54" fmla="*/ 510 w 1022"/>
                <a:gd name="T55" fmla="*/ 772 h 772"/>
                <a:gd name="T56" fmla="*/ 546 w 1022"/>
                <a:gd name="T57" fmla="*/ 772 h 772"/>
                <a:gd name="T58" fmla="*/ 610 w 1022"/>
                <a:gd name="T59" fmla="*/ 764 h 772"/>
                <a:gd name="T60" fmla="*/ 658 w 1022"/>
                <a:gd name="T61" fmla="*/ 748 h 772"/>
                <a:gd name="T62" fmla="*/ 680 w 1022"/>
                <a:gd name="T63" fmla="*/ 734 h 772"/>
                <a:gd name="T64" fmla="*/ 688 w 1022"/>
                <a:gd name="T65" fmla="*/ 724 h 772"/>
                <a:gd name="T66" fmla="*/ 988 w 1022"/>
                <a:gd name="T67" fmla="*/ 218 h 772"/>
                <a:gd name="T68" fmla="*/ 1002 w 1022"/>
                <a:gd name="T69" fmla="*/ 196 h 772"/>
                <a:gd name="T70" fmla="*/ 1010 w 1022"/>
                <a:gd name="T71" fmla="*/ 184 h 772"/>
                <a:gd name="T72" fmla="*/ 1020 w 1022"/>
                <a:gd name="T73" fmla="*/ 152 h 772"/>
                <a:gd name="T74" fmla="*/ 1022 w 1022"/>
                <a:gd name="T75" fmla="*/ 14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2" h="772">
                  <a:moveTo>
                    <a:pt x="1022" y="140"/>
                  </a:moveTo>
                  <a:lnTo>
                    <a:pt x="1022" y="140"/>
                  </a:lnTo>
                  <a:lnTo>
                    <a:pt x="1020" y="134"/>
                  </a:lnTo>
                  <a:lnTo>
                    <a:pt x="1018" y="126"/>
                  </a:lnTo>
                  <a:lnTo>
                    <a:pt x="1012" y="112"/>
                  </a:lnTo>
                  <a:lnTo>
                    <a:pt x="998" y="98"/>
                  </a:lnTo>
                  <a:lnTo>
                    <a:pt x="982" y="86"/>
                  </a:lnTo>
                  <a:lnTo>
                    <a:pt x="960" y="74"/>
                  </a:lnTo>
                  <a:lnTo>
                    <a:pt x="934" y="62"/>
                  </a:lnTo>
                  <a:lnTo>
                    <a:pt x="904" y="50"/>
                  </a:lnTo>
                  <a:lnTo>
                    <a:pt x="872" y="40"/>
                  </a:lnTo>
                  <a:lnTo>
                    <a:pt x="836" y="32"/>
                  </a:lnTo>
                  <a:lnTo>
                    <a:pt x="796" y="24"/>
                  </a:lnTo>
                  <a:lnTo>
                    <a:pt x="754" y="16"/>
                  </a:lnTo>
                  <a:lnTo>
                    <a:pt x="710" y="10"/>
                  </a:lnTo>
                  <a:lnTo>
                    <a:pt x="662" y="6"/>
                  </a:lnTo>
                  <a:lnTo>
                    <a:pt x="614" y="2"/>
                  </a:lnTo>
                  <a:lnTo>
                    <a:pt x="562" y="0"/>
                  </a:lnTo>
                  <a:lnTo>
                    <a:pt x="510" y="0"/>
                  </a:lnTo>
                  <a:lnTo>
                    <a:pt x="510" y="0"/>
                  </a:lnTo>
                  <a:lnTo>
                    <a:pt x="458" y="0"/>
                  </a:lnTo>
                  <a:lnTo>
                    <a:pt x="408" y="2"/>
                  </a:lnTo>
                  <a:lnTo>
                    <a:pt x="358" y="6"/>
                  </a:lnTo>
                  <a:lnTo>
                    <a:pt x="312" y="10"/>
                  </a:lnTo>
                  <a:lnTo>
                    <a:pt x="268" y="16"/>
                  </a:lnTo>
                  <a:lnTo>
                    <a:pt x="226" y="24"/>
                  </a:lnTo>
                  <a:lnTo>
                    <a:pt x="186" y="32"/>
                  </a:lnTo>
                  <a:lnTo>
                    <a:pt x="150" y="40"/>
                  </a:lnTo>
                  <a:lnTo>
                    <a:pt x="116" y="50"/>
                  </a:lnTo>
                  <a:lnTo>
                    <a:pt x="88" y="62"/>
                  </a:lnTo>
                  <a:lnTo>
                    <a:pt x="62" y="74"/>
                  </a:lnTo>
                  <a:lnTo>
                    <a:pt x="40" y="86"/>
                  </a:lnTo>
                  <a:lnTo>
                    <a:pt x="22" y="98"/>
                  </a:lnTo>
                  <a:lnTo>
                    <a:pt x="10" y="112"/>
                  </a:lnTo>
                  <a:lnTo>
                    <a:pt x="2" y="126"/>
                  </a:lnTo>
                  <a:lnTo>
                    <a:pt x="0" y="134"/>
                  </a:lnTo>
                  <a:lnTo>
                    <a:pt x="0" y="140"/>
                  </a:lnTo>
                  <a:lnTo>
                    <a:pt x="0" y="140"/>
                  </a:lnTo>
                  <a:lnTo>
                    <a:pt x="2" y="152"/>
                  </a:lnTo>
                  <a:lnTo>
                    <a:pt x="4" y="168"/>
                  </a:lnTo>
                  <a:lnTo>
                    <a:pt x="10" y="184"/>
                  </a:lnTo>
                  <a:lnTo>
                    <a:pt x="18" y="196"/>
                  </a:lnTo>
                  <a:lnTo>
                    <a:pt x="18" y="196"/>
                  </a:lnTo>
                  <a:lnTo>
                    <a:pt x="34" y="218"/>
                  </a:lnTo>
                  <a:lnTo>
                    <a:pt x="334" y="720"/>
                  </a:lnTo>
                  <a:lnTo>
                    <a:pt x="334" y="720"/>
                  </a:lnTo>
                  <a:lnTo>
                    <a:pt x="334" y="724"/>
                  </a:lnTo>
                  <a:lnTo>
                    <a:pt x="336" y="730"/>
                  </a:lnTo>
                  <a:lnTo>
                    <a:pt x="342" y="734"/>
                  </a:lnTo>
                  <a:lnTo>
                    <a:pt x="348" y="740"/>
                  </a:lnTo>
                  <a:lnTo>
                    <a:pt x="364" y="748"/>
                  </a:lnTo>
                  <a:lnTo>
                    <a:pt x="386" y="756"/>
                  </a:lnTo>
                  <a:lnTo>
                    <a:pt x="412" y="764"/>
                  </a:lnTo>
                  <a:lnTo>
                    <a:pt x="442" y="768"/>
                  </a:lnTo>
                  <a:lnTo>
                    <a:pt x="474" y="772"/>
                  </a:lnTo>
                  <a:lnTo>
                    <a:pt x="510" y="772"/>
                  </a:lnTo>
                  <a:lnTo>
                    <a:pt x="510" y="772"/>
                  </a:lnTo>
                  <a:lnTo>
                    <a:pt x="546" y="772"/>
                  </a:lnTo>
                  <a:lnTo>
                    <a:pt x="580" y="768"/>
                  </a:lnTo>
                  <a:lnTo>
                    <a:pt x="610" y="764"/>
                  </a:lnTo>
                  <a:lnTo>
                    <a:pt x="636" y="756"/>
                  </a:lnTo>
                  <a:lnTo>
                    <a:pt x="658" y="748"/>
                  </a:lnTo>
                  <a:lnTo>
                    <a:pt x="674" y="740"/>
                  </a:lnTo>
                  <a:lnTo>
                    <a:pt x="680" y="734"/>
                  </a:lnTo>
                  <a:lnTo>
                    <a:pt x="684" y="730"/>
                  </a:lnTo>
                  <a:lnTo>
                    <a:pt x="688" y="724"/>
                  </a:lnTo>
                  <a:lnTo>
                    <a:pt x="688" y="720"/>
                  </a:lnTo>
                  <a:lnTo>
                    <a:pt x="988" y="218"/>
                  </a:lnTo>
                  <a:lnTo>
                    <a:pt x="988" y="218"/>
                  </a:lnTo>
                  <a:lnTo>
                    <a:pt x="1002" y="196"/>
                  </a:lnTo>
                  <a:lnTo>
                    <a:pt x="1002" y="196"/>
                  </a:lnTo>
                  <a:lnTo>
                    <a:pt x="1010" y="184"/>
                  </a:lnTo>
                  <a:lnTo>
                    <a:pt x="1016" y="168"/>
                  </a:lnTo>
                  <a:lnTo>
                    <a:pt x="1020" y="152"/>
                  </a:lnTo>
                  <a:lnTo>
                    <a:pt x="1022" y="140"/>
                  </a:lnTo>
                  <a:lnTo>
                    <a:pt x="1022" y="1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5"/>
            <p:cNvSpPr>
              <a:spLocks/>
            </p:cNvSpPr>
            <p:nvPr/>
          </p:nvSpPr>
          <p:spPr bwMode="auto">
            <a:xfrm>
              <a:off x="3121" y="2204"/>
              <a:ext cx="936" cy="240"/>
            </a:xfrm>
            <a:custGeom>
              <a:avLst/>
              <a:gdLst>
                <a:gd name="T0" fmla="*/ 936 w 936"/>
                <a:gd name="T1" fmla="*/ 120 h 240"/>
                <a:gd name="T2" fmla="*/ 934 w 936"/>
                <a:gd name="T3" fmla="*/ 132 h 240"/>
                <a:gd name="T4" fmla="*/ 916 w 936"/>
                <a:gd name="T5" fmla="*/ 156 h 240"/>
                <a:gd name="T6" fmla="*/ 880 w 936"/>
                <a:gd name="T7" fmla="*/ 176 h 240"/>
                <a:gd name="T8" fmla="*/ 830 w 936"/>
                <a:gd name="T9" fmla="*/ 196 h 240"/>
                <a:gd name="T10" fmla="*/ 766 w 936"/>
                <a:gd name="T11" fmla="*/ 212 h 240"/>
                <a:gd name="T12" fmla="*/ 692 w 936"/>
                <a:gd name="T13" fmla="*/ 226 h 240"/>
                <a:gd name="T14" fmla="*/ 608 w 936"/>
                <a:gd name="T15" fmla="*/ 234 h 240"/>
                <a:gd name="T16" fmla="*/ 516 w 936"/>
                <a:gd name="T17" fmla="*/ 238 h 240"/>
                <a:gd name="T18" fmla="*/ 468 w 936"/>
                <a:gd name="T19" fmla="*/ 240 h 240"/>
                <a:gd name="T20" fmla="*/ 374 w 936"/>
                <a:gd name="T21" fmla="*/ 238 h 240"/>
                <a:gd name="T22" fmla="*/ 286 w 936"/>
                <a:gd name="T23" fmla="*/ 230 h 240"/>
                <a:gd name="T24" fmla="*/ 206 w 936"/>
                <a:gd name="T25" fmla="*/ 220 h 240"/>
                <a:gd name="T26" fmla="*/ 136 w 936"/>
                <a:gd name="T27" fmla="*/ 204 h 240"/>
                <a:gd name="T28" fmla="*/ 80 w 936"/>
                <a:gd name="T29" fmla="*/ 186 h 240"/>
                <a:gd name="T30" fmla="*/ 36 w 936"/>
                <a:gd name="T31" fmla="*/ 166 h 240"/>
                <a:gd name="T32" fmla="*/ 10 w 936"/>
                <a:gd name="T33" fmla="*/ 144 h 240"/>
                <a:gd name="T34" fmla="*/ 0 w 936"/>
                <a:gd name="T35" fmla="*/ 126 h 240"/>
                <a:gd name="T36" fmla="*/ 0 w 936"/>
                <a:gd name="T37" fmla="*/ 120 h 240"/>
                <a:gd name="T38" fmla="*/ 2 w 936"/>
                <a:gd name="T39" fmla="*/ 108 h 240"/>
                <a:gd name="T40" fmla="*/ 20 w 936"/>
                <a:gd name="T41" fmla="*/ 84 h 240"/>
                <a:gd name="T42" fmla="*/ 56 w 936"/>
                <a:gd name="T43" fmla="*/ 62 h 240"/>
                <a:gd name="T44" fmla="*/ 106 w 936"/>
                <a:gd name="T45" fmla="*/ 44 h 240"/>
                <a:gd name="T46" fmla="*/ 170 w 936"/>
                <a:gd name="T47" fmla="*/ 28 h 240"/>
                <a:gd name="T48" fmla="*/ 244 w 936"/>
                <a:gd name="T49" fmla="*/ 14 h 240"/>
                <a:gd name="T50" fmla="*/ 328 w 936"/>
                <a:gd name="T51" fmla="*/ 6 h 240"/>
                <a:gd name="T52" fmla="*/ 420 w 936"/>
                <a:gd name="T53" fmla="*/ 0 h 240"/>
                <a:gd name="T54" fmla="*/ 468 w 936"/>
                <a:gd name="T55" fmla="*/ 0 h 240"/>
                <a:gd name="T56" fmla="*/ 562 w 936"/>
                <a:gd name="T57" fmla="*/ 2 h 240"/>
                <a:gd name="T58" fmla="*/ 650 w 936"/>
                <a:gd name="T59" fmla="*/ 10 h 240"/>
                <a:gd name="T60" fmla="*/ 730 w 936"/>
                <a:gd name="T61" fmla="*/ 20 h 240"/>
                <a:gd name="T62" fmla="*/ 800 w 936"/>
                <a:gd name="T63" fmla="*/ 34 h 240"/>
                <a:gd name="T64" fmla="*/ 856 w 936"/>
                <a:gd name="T65" fmla="*/ 52 h 240"/>
                <a:gd name="T66" fmla="*/ 900 w 936"/>
                <a:gd name="T67" fmla="*/ 72 h 240"/>
                <a:gd name="T68" fmla="*/ 928 w 936"/>
                <a:gd name="T69" fmla="*/ 96 h 240"/>
                <a:gd name="T70" fmla="*/ 936 w 936"/>
                <a:gd name="T71" fmla="*/ 114 h 240"/>
                <a:gd name="T72" fmla="*/ 936 w 936"/>
                <a:gd name="T73"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6" h="240">
                  <a:moveTo>
                    <a:pt x="936" y="120"/>
                  </a:moveTo>
                  <a:lnTo>
                    <a:pt x="936" y="120"/>
                  </a:lnTo>
                  <a:lnTo>
                    <a:pt x="936" y="126"/>
                  </a:lnTo>
                  <a:lnTo>
                    <a:pt x="934" y="132"/>
                  </a:lnTo>
                  <a:lnTo>
                    <a:pt x="928" y="144"/>
                  </a:lnTo>
                  <a:lnTo>
                    <a:pt x="916" y="156"/>
                  </a:lnTo>
                  <a:lnTo>
                    <a:pt x="900" y="166"/>
                  </a:lnTo>
                  <a:lnTo>
                    <a:pt x="880" y="176"/>
                  </a:lnTo>
                  <a:lnTo>
                    <a:pt x="856" y="186"/>
                  </a:lnTo>
                  <a:lnTo>
                    <a:pt x="830" y="196"/>
                  </a:lnTo>
                  <a:lnTo>
                    <a:pt x="800" y="204"/>
                  </a:lnTo>
                  <a:lnTo>
                    <a:pt x="766" y="212"/>
                  </a:lnTo>
                  <a:lnTo>
                    <a:pt x="730" y="220"/>
                  </a:lnTo>
                  <a:lnTo>
                    <a:pt x="692" y="226"/>
                  </a:lnTo>
                  <a:lnTo>
                    <a:pt x="650" y="230"/>
                  </a:lnTo>
                  <a:lnTo>
                    <a:pt x="608" y="234"/>
                  </a:lnTo>
                  <a:lnTo>
                    <a:pt x="562" y="238"/>
                  </a:lnTo>
                  <a:lnTo>
                    <a:pt x="516" y="238"/>
                  </a:lnTo>
                  <a:lnTo>
                    <a:pt x="468" y="240"/>
                  </a:lnTo>
                  <a:lnTo>
                    <a:pt x="468" y="240"/>
                  </a:lnTo>
                  <a:lnTo>
                    <a:pt x="420" y="238"/>
                  </a:lnTo>
                  <a:lnTo>
                    <a:pt x="374" y="238"/>
                  </a:lnTo>
                  <a:lnTo>
                    <a:pt x="328" y="234"/>
                  </a:lnTo>
                  <a:lnTo>
                    <a:pt x="286" y="230"/>
                  </a:lnTo>
                  <a:lnTo>
                    <a:pt x="244" y="226"/>
                  </a:lnTo>
                  <a:lnTo>
                    <a:pt x="206" y="220"/>
                  </a:lnTo>
                  <a:lnTo>
                    <a:pt x="170" y="212"/>
                  </a:lnTo>
                  <a:lnTo>
                    <a:pt x="136" y="204"/>
                  </a:lnTo>
                  <a:lnTo>
                    <a:pt x="106" y="196"/>
                  </a:lnTo>
                  <a:lnTo>
                    <a:pt x="80" y="186"/>
                  </a:lnTo>
                  <a:lnTo>
                    <a:pt x="56" y="176"/>
                  </a:lnTo>
                  <a:lnTo>
                    <a:pt x="36" y="166"/>
                  </a:lnTo>
                  <a:lnTo>
                    <a:pt x="20" y="156"/>
                  </a:lnTo>
                  <a:lnTo>
                    <a:pt x="10" y="144"/>
                  </a:lnTo>
                  <a:lnTo>
                    <a:pt x="2" y="132"/>
                  </a:lnTo>
                  <a:lnTo>
                    <a:pt x="0" y="126"/>
                  </a:lnTo>
                  <a:lnTo>
                    <a:pt x="0" y="120"/>
                  </a:lnTo>
                  <a:lnTo>
                    <a:pt x="0" y="120"/>
                  </a:lnTo>
                  <a:lnTo>
                    <a:pt x="0" y="114"/>
                  </a:lnTo>
                  <a:lnTo>
                    <a:pt x="2" y="108"/>
                  </a:lnTo>
                  <a:lnTo>
                    <a:pt x="10" y="96"/>
                  </a:lnTo>
                  <a:lnTo>
                    <a:pt x="20" y="84"/>
                  </a:lnTo>
                  <a:lnTo>
                    <a:pt x="36" y="72"/>
                  </a:lnTo>
                  <a:lnTo>
                    <a:pt x="56" y="62"/>
                  </a:lnTo>
                  <a:lnTo>
                    <a:pt x="80" y="52"/>
                  </a:lnTo>
                  <a:lnTo>
                    <a:pt x="106" y="44"/>
                  </a:lnTo>
                  <a:lnTo>
                    <a:pt x="136" y="34"/>
                  </a:lnTo>
                  <a:lnTo>
                    <a:pt x="170" y="28"/>
                  </a:lnTo>
                  <a:lnTo>
                    <a:pt x="206" y="20"/>
                  </a:lnTo>
                  <a:lnTo>
                    <a:pt x="244" y="14"/>
                  </a:lnTo>
                  <a:lnTo>
                    <a:pt x="286" y="10"/>
                  </a:lnTo>
                  <a:lnTo>
                    <a:pt x="328" y="6"/>
                  </a:lnTo>
                  <a:lnTo>
                    <a:pt x="374" y="2"/>
                  </a:lnTo>
                  <a:lnTo>
                    <a:pt x="420" y="0"/>
                  </a:lnTo>
                  <a:lnTo>
                    <a:pt x="468" y="0"/>
                  </a:lnTo>
                  <a:lnTo>
                    <a:pt x="468" y="0"/>
                  </a:lnTo>
                  <a:lnTo>
                    <a:pt x="516" y="0"/>
                  </a:lnTo>
                  <a:lnTo>
                    <a:pt x="562" y="2"/>
                  </a:lnTo>
                  <a:lnTo>
                    <a:pt x="608" y="6"/>
                  </a:lnTo>
                  <a:lnTo>
                    <a:pt x="650" y="10"/>
                  </a:lnTo>
                  <a:lnTo>
                    <a:pt x="692" y="14"/>
                  </a:lnTo>
                  <a:lnTo>
                    <a:pt x="730" y="20"/>
                  </a:lnTo>
                  <a:lnTo>
                    <a:pt x="766" y="28"/>
                  </a:lnTo>
                  <a:lnTo>
                    <a:pt x="800" y="34"/>
                  </a:lnTo>
                  <a:lnTo>
                    <a:pt x="830" y="44"/>
                  </a:lnTo>
                  <a:lnTo>
                    <a:pt x="856" y="52"/>
                  </a:lnTo>
                  <a:lnTo>
                    <a:pt x="880" y="62"/>
                  </a:lnTo>
                  <a:lnTo>
                    <a:pt x="900" y="72"/>
                  </a:lnTo>
                  <a:lnTo>
                    <a:pt x="916" y="84"/>
                  </a:lnTo>
                  <a:lnTo>
                    <a:pt x="928" y="96"/>
                  </a:lnTo>
                  <a:lnTo>
                    <a:pt x="934" y="108"/>
                  </a:lnTo>
                  <a:lnTo>
                    <a:pt x="936" y="114"/>
                  </a:lnTo>
                  <a:lnTo>
                    <a:pt x="936" y="120"/>
                  </a:lnTo>
                  <a:lnTo>
                    <a:pt x="936"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56"/>
            <p:cNvSpPr>
              <a:spLocks noChangeShapeType="1"/>
            </p:cNvSpPr>
            <p:nvPr/>
          </p:nvSpPr>
          <p:spPr bwMode="auto">
            <a:xfrm>
              <a:off x="3593" y="1864"/>
              <a:ext cx="0" cy="50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57"/>
            <p:cNvSpPr>
              <a:spLocks/>
            </p:cNvSpPr>
            <p:nvPr/>
          </p:nvSpPr>
          <p:spPr bwMode="auto">
            <a:xfrm>
              <a:off x="3553" y="2354"/>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58"/>
            <p:cNvSpPr>
              <a:spLocks noChangeShapeType="1"/>
            </p:cNvSpPr>
            <p:nvPr/>
          </p:nvSpPr>
          <p:spPr bwMode="auto">
            <a:xfrm>
              <a:off x="3593" y="2854"/>
              <a:ext cx="0" cy="25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59"/>
            <p:cNvSpPr>
              <a:spLocks/>
            </p:cNvSpPr>
            <p:nvPr/>
          </p:nvSpPr>
          <p:spPr bwMode="auto">
            <a:xfrm>
              <a:off x="3553" y="310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0"/>
            <p:cNvSpPr>
              <a:spLocks/>
            </p:cNvSpPr>
            <p:nvPr/>
          </p:nvSpPr>
          <p:spPr bwMode="auto">
            <a:xfrm>
              <a:off x="3325" y="3252"/>
              <a:ext cx="510"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Lst>
              <a:ahLst/>
              <a:cxnLst>
                <a:cxn ang="0">
                  <a:pos x="T0" y="T1"/>
                </a:cxn>
                <a:cxn ang="0">
                  <a:pos x="T2" y="T3"/>
                </a:cxn>
                <a:cxn ang="0">
                  <a:pos x="T4" y="T5"/>
                </a:cxn>
                <a:cxn ang="0">
                  <a:pos x="T6" y="T7"/>
                </a:cxn>
                <a:cxn ang="0">
                  <a:pos x="T8" y="T9"/>
                </a:cxn>
                <a:cxn ang="0">
                  <a:pos x="T10" y="T11"/>
                </a:cxn>
              </a:cxnLst>
              <a:rect l="0" t="0" r="r" b="b"/>
              <a:pathLst>
                <a:path w="510" h="464">
                  <a:moveTo>
                    <a:pt x="256" y="0"/>
                  </a:moveTo>
                  <a:lnTo>
                    <a:pt x="0" y="202"/>
                  </a:lnTo>
                  <a:lnTo>
                    <a:pt x="0" y="464"/>
                  </a:lnTo>
                  <a:lnTo>
                    <a:pt x="510" y="464"/>
                  </a:lnTo>
                  <a:lnTo>
                    <a:pt x="510" y="202"/>
                  </a:lnTo>
                  <a:lnTo>
                    <a:pt x="256"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1"/>
            <p:cNvSpPr>
              <a:spLocks/>
            </p:cNvSpPr>
            <p:nvPr/>
          </p:nvSpPr>
          <p:spPr bwMode="auto">
            <a:xfrm>
              <a:off x="3317" y="3576"/>
              <a:ext cx="550"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2"/>
            <p:cNvSpPr>
              <a:spLocks/>
            </p:cNvSpPr>
            <p:nvPr/>
          </p:nvSpPr>
          <p:spPr bwMode="auto">
            <a:xfrm>
              <a:off x="3365" y="3460"/>
              <a:ext cx="424"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8 w 424"/>
                <a:gd name="T25" fmla="*/ 2 h 8"/>
                <a:gd name="T26" fmla="*/ 358 w 424"/>
                <a:gd name="T27" fmla="*/ 2 h 8"/>
                <a:gd name="T28" fmla="*/ 406 w 424"/>
                <a:gd name="T29" fmla="*/ 4 h 8"/>
                <a:gd name="T30" fmla="*/ 406 w 424"/>
                <a:gd name="T31" fmla="*/ 4 h 8"/>
                <a:gd name="T32" fmla="*/ 424 w 424"/>
                <a:gd name="T33" fmla="*/ 4 h 8"/>
                <a:gd name="T34" fmla="*/ 424 w 424"/>
                <a:gd name="T35" fmla="*/ 4 h 8"/>
                <a:gd name="T36" fmla="*/ 406 w 424"/>
                <a:gd name="T37" fmla="*/ 4 h 8"/>
                <a:gd name="T38" fmla="*/ 406 w 424"/>
                <a:gd name="T39" fmla="*/ 4 h 8"/>
                <a:gd name="T40" fmla="*/ 358 w 424"/>
                <a:gd name="T41" fmla="*/ 6 h 8"/>
                <a:gd name="T42" fmla="*/ 358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8" y="2"/>
                  </a:lnTo>
                  <a:lnTo>
                    <a:pt x="358" y="2"/>
                  </a:lnTo>
                  <a:lnTo>
                    <a:pt x="406" y="4"/>
                  </a:lnTo>
                  <a:lnTo>
                    <a:pt x="406" y="4"/>
                  </a:lnTo>
                  <a:lnTo>
                    <a:pt x="424" y="4"/>
                  </a:lnTo>
                  <a:lnTo>
                    <a:pt x="424" y="4"/>
                  </a:lnTo>
                  <a:lnTo>
                    <a:pt x="406" y="4"/>
                  </a:lnTo>
                  <a:lnTo>
                    <a:pt x="406" y="4"/>
                  </a:lnTo>
                  <a:lnTo>
                    <a:pt x="358" y="6"/>
                  </a:lnTo>
                  <a:lnTo>
                    <a:pt x="358"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63"/>
            <p:cNvSpPr>
              <a:spLocks noChangeArrowheads="1"/>
            </p:cNvSpPr>
            <p:nvPr/>
          </p:nvSpPr>
          <p:spPr bwMode="auto">
            <a:xfrm>
              <a:off x="3381" y="3342"/>
              <a:ext cx="400" cy="13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4"/>
            <p:cNvSpPr>
              <a:spLocks/>
            </p:cNvSpPr>
            <p:nvPr/>
          </p:nvSpPr>
          <p:spPr bwMode="auto">
            <a:xfrm>
              <a:off x="3391" y="3354"/>
              <a:ext cx="380" cy="230"/>
            </a:xfrm>
            <a:custGeom>
              <a:avLst/>
              <a:gdLst>
                <a:gd name="T0" fmla="*/ 0 w 380"/>
                <a:gd name="T1" fmla="*/ 0 h 230"/>
                <a:gd name="T2" fmla="*/ 380 w 380"/>
                <a:gd name="T3" fmla="*/ 0 h 230"/>
                <a:gd name="T4" fmla="*/ 380 w 380"/>
                <a:gd name="T5" fmla="*/ 138 h 230"/>
                <a:gd name="T6" fmla="*/ 228 w 380"/>
                <a:gd name="T7" fmla="*/ 230 h 230"/>
                <a:gd name="T8" fmla="*/ 190 w 380"/>
                <a:gd name="T9" fmla="*/ 218 h 230"/>
                <a:gd name="T10" fmla="*/ 166 w 380"/>
                <a:gd name="T11" fmla="*/ 230 h 230"/>
                <a:gd name="T12" fmla="*/ 0 w 380"/>
                <a:gd name="T13" fmla="*/ 142 h 230"/>
                <a:gd name="T14" fmla="*/ 0 w 380"/>
                <a:gd name="T15" fmla="*/ 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230">
                  <a:moveTo>
                    <a:pt x="0" y="0"/>
                  </a:moveTo>
                  <a:lnTo>
                    <a:pt x="380" y="0"/>
                  </a:lnTo>
                  <a:lnTo>
                    <a:pt x="380" y="138"/>
                  </a:lnTo>
                  <a:lnTo>
                    <a:pt x="228" y="230"/>
                  </a:lnTo>
                  <a:lnTo>
                    <a:pt x="190" y="218"/>
                  </a:lnTo>
                  <a:lnTo>
                    <a:pt x="166" y="230"/>
                  </a:lnTo>
                  <a:lnTo>
                    <a:pt x="0" y="1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65"/>
            <p:cNvSpPr>
              <a:spLocks noChangeShapeType="1"/>
            </p:cNvSpPr>
            <p:nvPr/>
          </p:nvSpPr>
          <p:spPr bwMode="auto">
            <a:xfrm flipH="1">
              <a:off x="3415" y="3452"/>
              <a:ext cx="6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6"/>
            <p:cNvSpPr>
              <a:spLocks noChangeShapeType="1"/>
            </p:cNvSpPr>
            <p:nvPr/>
          </p:nvSpPr>
          <p:spPr bwMode="auto">
            <a:xfrm>
              <a:off x="3427" y="3510"/>
              <a:ext cx="29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7"/>
            <p:cNvSpPr>
              <a:spLocks noChangeShapeType="1"/>
            </p:cNvSpPr>
            <p:nvPr/>
          </p:nvSpPr>
          <p:spPr bwMode="auto">
            <a:xfrm>
              <a:off x="3447" y="3528"/>
              <a:ext cx="2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8"/>
            <p:cNvSpPr>
              <a:spLocks noChangeShapeType="1"/>
            </p:cNvSpPr>
            <p:nvPr/>
          </p:nvSpPr>
          <p:spPr bwMode="auto">
            <a:xfrm>
              <a:off x="3475" y="3546"/>
              <a:ext cx="21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9"/>
            <p:cNvSpPr>
              <a:spLocks noChangeShapeType="1"/>
            </p:cNvSpPr>
            <p:nvPr/>
          </p:nvSpPr>
          <p:spPr bwMode="auto">
            <a:xfrm>
              <a:off x="3511" y="3560"/>
              <a:ext cx="154"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0"/>
            <p:cNvSpPr>
              <a:spLocks/>
            </p:cNvSpPr>
            <p:nvPr/>
          </p:nvSpPr>
          <p:spPr bwMode="auto">
            <a:xfrm>
              <a:off x="3337" y="3464"/>
              <a:ext cx="218" cy="138"/>
            </a:xfrm>
            <a:custGeom>
              <a:avLst/>
              <a:gdLst>
                <a:gd name="T0" fmla="*/ 206 w 218"/>
                <a:gd name="T1" fmla="*/ 138 h 138"/>
                <a:gd name="T2" fmla="*/ 0 w 218"/>
                <a:gd name="T3" fmla="*/ 0 h 138"/>
                <a:gd name="T4" fmla="*/ 218 w 218"/>
                <a:gd name="T5" fmla="*/ 116 h 138"/>
                <a:gd name="T6" fmla="*/ 206 w 218"/>
                <a:gd name="T7" fmla="*/ 138 h 138"/>
              </a:gdLst>
              <a:ahLst/>
              <a:cxnLst>
                <a:cxn ang="0">
                  <a:pos x="T0" y="T1"/>
                </a:cxn>
                <a:cxn ang="0">
                  <a:pos x="T2" y="T3"/>
                </a:cxn>
                <a:cxn ang="0">
                  <a:pos x="T4" y="T5"/>
                </a:cxn>
                <a:cxn ang="0">
                  <a:pos x="T6" y="T7"/>
                </a:cxn>
              </a:cxnLst>
              <a:rect l="0" t="0" r="r" b="b"/>
              <a:pathLst>
                <a:path w="218" h="138">
                  <a:moveTo>
                    <a:pt x="206" y="138"/>
                  </a:moveTo>
                  <a:lnTo>
                    <a:pt x="0" y="0"/>
                  </a:lnTo>
                  <a:lnTo>
                    <a:pt x="218" y="116"/>
                  </a:lnTo>
                  <a:lnTo>
                    <a:pt x="206"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1"/>
            <p:cNvSpPr>
              <a:spLocks/>
            </p:cNvSpPr>
            <p:nvPr/>
          </p:nvSpPr>
          <p:spPr bwMode="auto">
            <a:xfrm>
              <a:off x="3601" y="3464"/>
              <a:ext cx="220" cy="138"/>
            </a:xfrm>
            <a:custGeom>
              <a:avLst/>
              <a:gdLst>
                <a:gd name="T0" fmla="*/ 220 w 220"/>
                <a:gd name="T1" fmla="*/ 0 h 138"/>
                <a:gd name="T2" fmla="*/ 12 w 220"/>
                <a:gd name="T3" fmla="*/ 138 h 138"/>
                <a:gd name="T4" fmla="*/ 0 w 220"/>
                <a:gd name="T5" fmla="*/ 116 h 138"/>
                <a:gd name="T6" fmla="*/ 220 w 220"/>
                <a:gd name="T7" fmla="*/ 0 h 138"/>
              </a:gdLst>
              <a:ahLst/>
              <a:cxnLst>
                <a:cxn ang="0">
                  <a:pos x="T0" y="T1"/>
                </a:cxn>
                <a:cxn ang="0">
                  <a:pos x="T2" y="T3"/>
                </a:cxn>
                <a:cxn ang="0">
                  <a:pos x="T4" y="T5"/>
                </a:cxn>
                <a:cxn ang="0">
                  <a:pos x="T6" y="T7"/>
                </a:cxn>
              </a:cxnLst>
              <a:rect l="0" t="0" r="r" b="b"/>
              <a:pathLst>
                <a:path w="220" h="138">
                  <a:moveTo>
                    <a:pt x="220" y="0"/>
                  </a:moveTo>
                  <a:lnTo>
                    <a:pt x="12" y="138"/>
                  </a:lnTo>
                  <a:lnTo>
                    <a:pt x="0" y="116"/>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2"/>
            <p:cNvSpPr>
              <a:spLocks/>
            </p:cNvSpPr>
            <p:nvPr/>
          </p:nvSpPr>
          <p:spPr bwMode="auto">
            <a:xfrm>
              <a:off x="6241" y="3252"/>
              <a:ext cx="510"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Lst>
              <a:ahLst/>
              <a:cxnLst>
                <a:cxn ang="0">
                  <a:pos x="T0" y="T1"/>
                </a:cxn>
                <a:cxn ang="0">
                  <a:pos x="T2" y="T3"/>
                </a:cxn>
                <a:cxn ang="0">
                  <a:pos x="T4" y="T5"/>
                </a:cxn>
                <a:cxn ang="0">
                  <a:pos x="T6" y="T7"/>
                </a:cxn>
                <a:cxn ang="0">
                  <a:pos x="T8" y="T9"/>
                </a:cxn>
                <a:cxn ang="0">
                  <a:pos x="T10" y="T11"/>
                </a:cxn>
              </a:cxnLst>
              <a:rect l="0" t="0" r="r" b="b"/>
              <a:pathLst>
                <a:path w="510" h="464">
                  <a:moveTo>
                    <a:pt x="256" y="0"/>
                  </a:moveTo>
                  <a:lnTo>
                    <a:pt x="0" y="202"/>
                  </a:lnTo>
                  <a:lnTo>
                    <a:pt x="0" y="464"/>
                  </a:lnTo>
                  <a:lnTo>
                    <a:pt x="510" y="464"/>
                  </a:lnTo>
                  <a:lnTo>
                    <a:pt x="510" y="202"/>
                  </a:lnTo>
                  <a:lnTo>
                    <a:pt x="256"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3"/>
            <p:cNvSpPr>
              <a:spLocks/>
            </p:cNvSpPr>
            <p:nvPr/>
          </p:nvSpPr>
          <p:spPr bwMode="auto">
            <a:xfrm>
              <a:off x="6233" y="3576"/>
              <a:ext cx="550"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74"/>
            <p:cNvSpPr>
              <a:spLocks/>
            </p:cNvSpPr>
            <p:nvPr/>
          </p:nvSpPr>
          <p:spPr bwMode="auto">
            <a:xfrm>
              <a:off x="6281" y="3460"/>
              <a:ext cx="424"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6 w 424"/>
                <a:gd name="T25" fmla="*/ 2 h 8"/>
                <a:gd name="T26" fmla="*/ 356 w 424"/>
                <a:gd name="T27" fmla="*/ 2 h 8"/>
                <a:gd name="T28" fmla="*/ 404 w 424"/>
                <a:gd name="T29" fmla="*/ 4 h 8"/>
                <a:gd name="T30" fmla="*/ 404 w 424"/>
                <a:gd name="T31" fmla="*/ 4 h 8"/>
                <a:gd name="T32" fmla="*/ 424 w 424"/>
                <a:gd name="T33" fmla="*/ 4 h 8"/>
                <a:gd name="T34" fmla="*/ 424 w 424"/>
                <a:gd name="T35" fmla="*/ 4 h 8"/>
                <a:gd name="T36" fmla="*/ 404 w 424"/>
                <a:gd name="T37" fmla="*/ 4 h 8"/>
                <a:gd name="T38" fmla="*/ 404 w 424"/>
                <a:gd name="T39" fmla="*/ 4 h 8"/>
                <a:gd name="T40" fmla="*/ 356 w 424"/>
                <a:gd name="T41" fmla="*/ 6 h 8"/>
                <a:gd name="T42" fmla="*/ 356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6" y="2"/>
                  </a:lnTo>
                  <a:lnTo>
                    <a:pt x="356" y="2"/>
                  </a:lnTo>
                  <a:lnTo>
                    <a:pt x="404" y="4"/>
                  </a:lnTo>
                  <a:lnTo>
                    <a:pt x="404" y="4"/>
                  </a:lnTo>
                  <a:lnTo>
                    <a:pt x="424" y="4"/>
                  </a:lnTo>
                  <a:lnTo>
                    <a:pt x="424" y="4"/>
                  </a:lnTo>
                  <a:lnTo>
                    <a:pt x="404" y="4"/>
                  </a:lnTo>
                  <a:lnTo>
                    <a:pt x="404" y="4"/>
                  </a:lnTo>
                  <a:lnTo>
                    <a:pt x="356" y="6"/>
                  </a:lnTo>
                  <a:lnTo>
                    <a:pt x="356"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75"/>
            <p:cNvSpPr>
              <a:spLocks noChangeArrowheads="1"/>
            </p:cNvSpPr>
            <p:nvPr/>
          </p:nvSpPr>
          <p:spPr bwMode="auto">
            <a:xfrm>
              <a:off x="6295" y="3342"/>
              <a:ext cx="400" cy="13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6"/>
            <p:cNvSpPr>
              <a:spLocks/>
            </p:cNvSpPr>
            <p:nvPr/>
          </p:nvSpPr>
          <p:spPr bwMode="auto">
            <a:xfrm>
              <a:off x="6305" y="3354"/>
              <a:ext cx="380" cy="230"/>
            </a:xfrm>
            <a:custGeom>
              <a:avLst/>
              <a:gdLst>
                <a:gd name="T0" fmla="*/ 0 w 380"/>
                <a:gd name="T1" fmla="*/ 0 h 230"/>
                <a:gd name="T2" fmla="*/ 380 w 380"/>
                <a:gd name="T3" fmla="*/ 0 h 230"/>
                <a:gd name="T4" fmla="*/ 380 w 380"/>
                <a:gd name="T5" fmla="*/ 138 h 230"/>
                <a:gd name="T6" fmla="*/ 228 w 380"/>
                <a:gd name="T7" fmla="*/ 230 h 230"/>
                <a:gd name="T8" fmla="*/ 192 w 380"/>
                <a:gd name="T9" fmla="*/ 218 h 230"/>
                <a:gd name="T10" fmla="*/ 168 w 380"/>
                <a:gd name="T11" fmla="*/ 230 h 230"/>
                <a:gd name="T12" fmla="*/ 0 w 380"/>
                <a:gd name="T13" fmla="*/ 142 h 230"/>
                <a:gd name="T14" fmla="*/ 0 w 380"/>
                <a:gd name="T15" fmla="*/ 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230">
                  <a:moveTo>
                    <a:pt x="0" y="0"/>
                  </a:moveTo>
                  <a:lnTo>
                    <a:pt x="380" y="0"/>
                  </a:lnTo>
                  <a:lnTo>
                    <a:pt x="380" y="138"/>
                  </a:lnTo>
                  <a:lnTo>
                    <a:pt x="228" y="230"/>
                  </a:lnTo>
                  <a:lnTo>
                    <a:pt x="192" y="218"/>
                  </a:lnTo>
                  <a:lnTo>
                    <a:pt x="168" y="230"/>
                  </a:lnTo>
                  <a:lnTo>
                    <a:pt x="0" y="1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77"/>
            <p:cNvSpPr>
              <a:spLocks noChangeShapeType="1"/>
            </p:cNvSpPr>
            <p:nvPr/>
          </p:nvSpPr>
          <p:spPr bwMode="auto">
            <a:xfrm flipH="1">
              <a:off x="6329" y="3452"/>
              <a:ext cx="62"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78"/>
            <p:cNvSpPr>
              <a:spLocks noChangeShapeType="1"/>
            </p:cNvSpPr>
            <p:nvPr/>
          </p:nvSpPr>
          <p:spPr bwMode="auto">
            <a:xfrm>
              <a:off x="6343" y="3510"/>
              <a:ext cx="298"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79"/>
            <p:cNvSpPr>
              <a:spLocks noChangeShapeType="1"/>
            </p:cNvSpPr>
            <p:nvPr/>
          </p:nvSpPr>
          <p:spPr bwMode="auto">
            <a:xfrm>
              <a:off x="6363" y="3528"/>
              <a:ext cx="266"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80"/>
            <p:cNvSpPr>
              <a:spLocks noChangeShapeType="1"/>
            </p:cNvSpPr>
            <p:nvPr/>
          </p:nvSpPr>
          <p:spPr bwMode="auto">
            <a:xfrm>
              <a:off x="6391" y="3546"/>
              <a:ext cx="210"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81"/>
            <p:cNvSpPr>
              <a:spLocks noChangeShapeType="1"/>
            </p:cNvSpPr>
            <p:nvPr/>
          </p:nvSpPr>
          <p:spPr bwMode="auto">
            <a:xfrm>
              <a:off x="6427" y="3560"/>
              <a:ext cx="152"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2"/>
            <p:cNvSpPr>
              <a:spLocks/>
            </p:cNvSpPr>
            <p:nvPr/>
          </p:nvSpPr>
          <p:spPr bwMode="auto">
            <a:xfrm>
              <a:off x="6251" y="3464"/>
              <a:ext cx="220" cy="138"/>
            </a:xfrm>
            <a:custGeom>
              <a:avLst/>
              <a:gdLst>
                <a:gd name="T0" fmla="*/ 208 w 220"/>
                <a:gd name="T1" fmla="*/ 138 h 138"/>
                <a:gd name="T2" fmla="*/ 0 w 220"/>
                <a:gd name="T3" fmla="*/ 0 h 138"/>
                <a:gd name="T4" fmla="*/ 220 w 220"/>
                <a:gd name="T5" fmla="*/ 116 h 138"/>
                <a:gd name="T6" fmla="*/ 208 w 220"/>
                <a:gd name="T7" fmla="*/ 138 h 138"/>
              </a:gdLst>
              <a:ahLst/>
              <a:cxnLst>
                <a:cxn ang="0">
                  <a:pos x="T0" y="T1"/>
                </a:cxn>
                <a:cxn ang="0">
                  <a:pos x="T2" y="T3"/>
                </a:cxn>
                <a:cxn ang="0">
                  <a:pos x="T4" y="T5"/>
                </a:cxn>
                <a:cxn ang="0">
                  <a:pos x="T6" y="T7"/>
                </a:cxn>
              </a:cxnLst>
              <a:rect l="0" t="0" r="r" b="b"/>
              <a:pathLst>
                <a:path w="220" h="138">
                  <a:moveTo>
                    <a:pt x="208" y="138"/>
                  </a:moveTo>
                  <a:lnTo>
                    <a:pt x="0" y="0"/>
                  </a:lnTo>
                  <a:lnTo>
                    <a:pt x="220" y="116"/>
                  </a:lnTo>
                  <a:lnTo>
                    <a:pt x="208"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3"/>
            <p:cNvSpPr>
              <a:spLocks/>
            </p:cNvSpPr>
            <p:nvPr/>
          </p:nvSpPr>
          <p:spPr bwMode="auto">
            <a:xfrm>
              <a:off x="6517" y="3464"/>
              <a:ext cx="220" cy="138"/>
            </a:xfrm>
            <a:custGeom>
              <a:avLst/>
              <a:gdLst>
                <a:gd name="T0" fmla="*/ 220 w 220"/>
                <a:gd name="T1" fmla="*/ 0 h 138"/>
                <a:gd name="T2" fmla="*/ 12 w 220"/>
                <a:gd name="T3" fmla="*/ 138 h 138"/>
                <a:gd name="T4" fmla="*/ 0 w 220"/>
                <a:gd name="T5" fmla="*/ 116 h 138"/>
                <a:gd name="T6" fmla="*/ 220 w 220"/>
                <a:gd name="T7" fmla="*/ 0 h 138"/>
              </a:gdLst>
              <a:ahLst/>
              <a:cxnLst>
                <a:cxn ang="0">
                  <a:pos x="T0" y="T1"/>
                </a:cxn>
                <a:cxn ang="0">
                  <a:pos x="T2" y="T3"/>
                </a:cxn>
                <a:cxn ang="0">
                  <a:pos x="T4" y="T5"/>
                </a:cxn>
                <a:cxn ang="0">
                  <a:pos x="T6" y="T7"/>
                </a:cxn>
              </a:cxnLst>
              <a:rect l="0" t="0" r="r" b="b"/>
              <a:pathLst>
                <a:path w="220" h="138">
                  <a:moveTo>
                    <a:pt x="220" y="0"/>
                  </a:moveTo>
                  <a:lnTo>
                    <a:pt x="12" y="138"/>
                  </a:lnTo>
                  <a:lnTo>
                    <a:pt x="0" y="116"/>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4"/>
            <p:cNvSpPr>
              <a:spLocks noEditPoints="1"/>
            </p:cNvSpPr>
            <p:nvPr/>
          </p:nvSpPr>
          <p:spPr bwMode="auto">
            <a:xfrm>
              <a:off x="5053" y="2346"/>
              <a:ext cx="354" cy="664"/>
            </a:xfrm>
            <a:custGeom>
              <a:avLst/>
              <a:gdLst>
                <a:gd name="T0" fmla="*/ 176 w 354"/>
                <a:gd name="T1" fmla="*/ 0 h 664"/>
                <a:gd name="T2" fmla="*/ 140 w 354"/>
                <a:gd name="T3" fmla="*/ 2 h 664"/>
                <a:gd name="T4" fmla="*/ 108 w 354"/>
                <a:gd name="T5" fmla="*/ 14 h 664"/>
                <a:gd name="T6" fmla="*/ 78 w 354"/>
                <a:gd name="T7" fmla="*/ 30 h 664"/>
                <a:gd name="T8" fmla="*/ 52 w 354"/>
                <a:gd name="T9" fmla="*/ 52 h 664"/>
                <a:gd name="T10" fmla="*/ 30 w 354"/>
                <a:gd name="T11" fmla="*/ 78 h 664"/>
                <a:gd name="T12" fmla="*/ 14 w 354"/>
                <a:gd name="T13" fmla="*/ 108 h 664"/>
                <a:gd name="T14" fmla="*/ 2 w 354"/>
                <a:gd name="T15" fmla="*/ 140 h 664"/>
                <a:gd name="T16" fmla="*/ 0 w 354"/>
                <a:gd name="T17" fmla="*/ 176 h 664"/>
                <a:gd name="T18" fmla="*/ 2 w 354"/>
                <a:gd name="T19" fmla="*/ 204 h 664"/>
                <a:gd name="T20" fmla="*/ 18 w 354"/>
                <a:gd name="T21" fmla="*/ 254 h 664"/>
                <a:gd name="T22" fmla="*/ 46 w 354"/>
                <a:gd name="T23" fmla="*/ 296 h 664"/>
                <a:gd name="T24" fmla="*/ 88 w 354"/>
                <a:gd name="T25" fmla="*/ 328 h 664"/>
                <a:gd name="T26" fmla="*/ 110 w 354"/>
                <a:gd name="T27" fmla="*/ 612 h 664"/>
                <a:gd name="T28" fmla="*/ 242 w 354"/>
                <a:gd name="T29" fmla="*/ 612 h 664"/>
                <a:gd name="T30" fmla="*/ 208 w 354"/>
                <a:gd name="T31" fmla="*/ 552 h 664"/>
                <a:gd name="T32" fmla="*/ 208 w 354"/>
                <a:gd name="T33" fmla="*/ 492 h 664"/>
                <a:gd name="T34" fmla="*/ 208 w 354"/>
                <a:gd name="T35" fmla="*/ 428 h 664"/>
                <a:gd name="T36" fmla="*/ 242 w 354"/>
                <a:gd name="T37" fmla="*/ 340 h 664"/>
                <a:gd name="T38" fmla="*/ 266 w 354"/>
                <a:gd name="T39" fmla="*/ 328 h 664"/>
                <a:gd name="T40" fmla="*/ 306 w 354"/>
                <a:gd name="T41" fmla="*/ 296 h 664"/>
                <a:gd name="T42" fmla="*/ 336 w 354"/>
                <a:gd name="T43" fmla="*/ 254 h 664"/>
                <a:gd name="T44" fmla="*/ 352 w 354"/>
                <a:gd name="T45" fmla="*/ 204 h 664"/>
                <a:gd name="T46" fmla="*/ 354 w 354"/>
                <a:gd name="T47" fmla="*/ 176 h 664"/>
                <a:gd name="T48" fmla="*/ 350 w 354"/>
                <a:gd name="T49" fmla="*/ 140 h 664"/>
                <a:gd name="T50" fmla="*/ 340 w 354"/>
                <a:gd name="T51" fmla="*/ 108 h 664"/>
                <a:gd name="T52" fmla="*/ 324 w 354"/>
                <a:gd name="T53" fmla="*/ 78 h 664"/>
                <a:gd name="T54" fmla="*/ 302 w 354"/>
                <a:gd name="T55" fmla="*/ 52 h 664"/>
                <a:gd name="T56" fmla="*/ 276 w 354"/>
                <a:gd name="T57" fmla="*/ 30 h 664"/>
                <a:gd name="T58" fmla="*/ 246 w 354"/>
                <a:gd name="T59" fmla="*/ 14 h 664"/>
                <a:gd name="T60" fmla="*/ 212 w 354"/>
                <a:gd name="T61" fmla="*/ 2 h 664"/>
                <a:gd name="T62" fmla="*/ 176 w 354"/>
                <a:gd name="T63" fmla="*/ 0 h 664"/>
                <a:gd name="T64" fmla="*/ 176 w 354"/>
                <a:gd name="T65" fmla="*/ 134 h 664"/>
                <a:gd name="T66" fmla="*/ 168 w 354"/>
                <a:gd name="T67" fmla="*/ 134 h 664"/>
                <a:gd name="T68" fmla="*/ 150 w 354"/>
                <a:gd name="T69" fmla="*/ 126 h 664"/>
                <a:gd name="T70" fmla="*/ 138 w 354"/>
                <a:gd name="T71" fmla="*/ 114 h 664"/>
                <a:gd name="T72" fmla="*/ 132 w 354"/>
                <a:gd name="T73" fmla="*/ 98 h 664"/>
                <a:gd name="T74" fmla="*/ 130 w 354"/>
                <a:gd name="T75" fmla="*/ 88 h 664"/>
                <a:gd name="T76" fmla="*/ 134 w 354"/>
                <a:gd name="T77" fmla="*/ 70 h 664"/>
                <a:gd name="T78" fmla="*/ 144 w 354"/>
                <a:gd name="T79" fmla="*/ 56 h 664"/>
                <a:gd name="T80" fmla="*/ 158 w 354"/>
                <a:gd name="T81" fmla="*/ 46 h 664"/>
                <a:gd name="T82" fmla="*/ 176 w 354"/>
                <a:gd name="T83" fmla="*/ 42 h 664"/>
                <a:gd name="T84" fmla="*/ 186 w 354"/>
                <a:gd name="T85" fmla="*/ 44 h 664"/>
                <a:gd name="T86" fmla="*/ 202 w 354"/>
                <a:gd name="T87" fmla="*/ 50 h 664"/>
                <a:gd name="T88" fmla="*/ 214 w 354"/>
                <a:gd name="T89" fmla="*/ 62 h 664"/>
                <a:gd name="T90" fmla="*/ 222 w 354"/>
                <a:gd name="T91" fmla="*/ 80 h 664"/>
                <a:gd name="T92" fmla="*/ 222 w 354"/>
                <a:gd name="T93" fmla="*/ 88 h 664"/>
                <a:gd name="T94" fmla="*/ 218 w 354"/>
                <a:gd name="T95" fmla="*/ 106 h 664"/>
                <a:gd name="T96" fmla="*/ 208 w 354"/>
                <a:gd name="T97" fmla="*/ 120 h 664"/>
                <a:gd name="T98" fmla="*/ 194 w 354"/>
                <a:gd name="T99" fmla="*/ 130 h 664"/>
                <a:gd name="T100" fmla="*/ 176 w 354"/>
                <a:gd name="T101" fmla="*/ 1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 h="664">
                  <a:moveTo>
                    <a:pt x="176" y="0"/>
                  </a:moveTo>
                  <a:lnTo>
                    <a:pt x="176" y="0"/>
                  </a:lnTo>
                  <a:lnTo>
                    <a:pt x="158" y="0"/>
                  </a:lnTo>
                  <a:lnTo>
                    <a:pt x="140" y="2"/>
                  </a:lnTo>
                  <a:lnTo>
                    <a:pt x="124" y="8"/>
                  </a:lnTo>
                  <a:lnTo>
                    <a:pt x="108" y="14"/>
                  </a:lnTo>
                  <a:lnTo>
                    <a:pt x="92" y="20"/>
                  </a:lnTo>
                  <a:lnTo>
                    <a:pt x="78" y="30"/>
                  </a:lnTo>
                  <a:lnTo>
                    <a:pt x="64" y="40"/>
                  </a:lnTo>
                  <a:lnTo>
                    <a:pt x="52" y="52"/>
                  </a:lnTo>
                  <a:lnTo>
                    <a:pt x="40" y="64"/>
                  </a:lnTo>
                  <a:lnTo>
                    <a:pt x="30" y="78"/>
                  </a:lnTo>
                  <a:lnTo>
                    <a:pt x="20" y="92"/>
                  </a:lnTo>
                  <a:lnTo>
                    <a:pt x="14" y="108"/>
                  </a:lnTo>
                  <a:lnTo>
                    <a:pt x="8" y="124"/>
                  </a:lnTo>
                  <a:lnTo>
                    <a:pt x="2" y="140"/>
                  </a:lnTo>
                  <a:lnTo>
                    <a:pt x="0" y="158"/>
                  </a:lnTo>
                  <a:lnTo>
                    <a:pt x="0" y="176"/>
                  </a:lnTo>
                  <a:lnTo>
                    <a:pt x="0" y="176"/>
                  </a:lnTo>
                  <a:lnTo>
                    <a:pt x="2" y="204"/>
                  </a:lnTo>
                  <a:lnTo>
                    <a:pt x="8" y="230"/>
                  </a:lnTo>
                  <a:lnTo>
                    <a:pt x="18" y="254"/>
                  </a:lnTo>
                  <a:lnTo>
                    <a:pt x="30" y="276"/>
                  </a:lnTo>
                  <a:lnTo>
                    <a:pt x="46" y="296"/>
                  </a:lnTo>
                  <a:lnTo>
                    <a:pt x="66" y="314"/>
                  </a:lnTo>
                  <a:lnTo>
                    <a:pt x="88" y="328"/>
                  </a:lnTo>
                  <a:lnTo>
                    <a:pt x="110" y="340"/>
                  </a:lnTo>
                  <a:lnTo>
                    <a:pt x="110" y="612"/>
                  </a:lnTo>
                  <a:lnTo>
                    <a:pt x="172" y="664"/>
                  </a:lnTo>
                  <a:lnTo>
                    <a:pt x="242" y="612"/>
                  </a:lnTo>
                  <a:lnTo>
                    <a:pt x="242" y="578"/>
                  </a:lnTo>
                  <a:lnTo>
                    <a:pt x="208" y="552"/>
                  </a:lnTo>
                  <a:lnTo>
                    <a:pt x="242" y="522"/>
                  </a:lnTo>
                  <a:lnTo>
                    <a:pt x="208" y="492"/>
                  </a:lnTo>
                  <a:lnTo>
                    <a:pt x="242" y="456"/>
                  </a:lnTo>
                  <a:lnTo>
                    <a:pt x="208" y="428"/>
                  </a:lnTo>
                  <a:lnTo>
                    <a:pt x="242" y="396"/>
                  </a:lnTo>
                  <a:lnTo>
                    <a:pt x="242" y="340"/>
                  </a:lnTo>
                  <a:lnTo>
                    <a:pt x="242" y="340"/>
                  </a:lnTo>
                  <a:lnTo>
                    <a:pt x="266" y="328"/>
                  </a:lnTo>
                  <a:lnTo>
                    <a:pt x="286" y="314"/>
                  </a:lnTo>
                  <a:lnTo>
                    <a:pt x="306" y="296"/>
                  </a:lnTo>
                  <a:lnTo>
                    <a:pt x="322" y="276"/>
                  </a:lnTo>
                  <a:lnTo>
                    <a:pt x="336" y="254"/>
                  </a:lnTo>
                  <a:lnTo>
                    <a:pt x="346" y="230"/>
                  </a:lnTo>
                  <a:lnTo>
                    <a:pt x="352" y="204"/>
                  </a:lnTo>
                  <a:lnTo>
                    <a:pt x="354" y="176"/>
                  </a:lnTo>
                  <a:lnTo>
                    <a:pt x="354" y="176"/>
                  </a:lnTo>
                  <a:lnTo>
                    <a:pt x="352" y="158"/>
                  </a:lnTo>
                  <a:lnTo>
                    <a:pt x="350" y="140"/>
                  </a:lnTo>
                  <a:lnTo>
                    <a:pt x="346" y="124"/>
                  </a:lnTo>
                  <a:lnTo>
                    <a:pt x="340" y="108"/>
                  </a:lnTo>
                  <a:lnTo>
                    <a:pt x="332" y="92"/>
                  </a:lnTo>
                  <a:lnTo>
                    <a:pt x="324" y="78"/>
                  </a:lnTo>
                  <a:lnTo>
                    <a:pt x="312" y="64"/>
                  </a:lnTo>
                  <a:lnTo>
                    <a:pt x="302" y="52"/>
                  </a:lnTo>
                  <a:lnTo>
                    <a:pt x="288" y="40"/>
                  </a:lnTo>
                  <a:lnTo>
                    <a:pt x="276" y="30"/>
                  </a:lnTo>
                  <a:lnTo>
                    <a:pt x="260" y="20"/>
                  </a:lnTo>
                  <a:lnTo>
                    <a:pt x="246" y="14"/>
                  </a:lnTo>
                  <a:lnTo>
                    <a:pt x="228" y="8"/>
                  </a:lnTo>
                  <a:lnTo>
                    <a:pt x="212" y="2"/>
                  </a:lnTo>
                  <a:lnTo>
                    <a:pt x="194" y="0"/>
                  </a:lnTo>
                  <a:lnTo>
                    <a:pt x="176" y="0"/>
                  </a:lnTo>
                  <a:lnTo>
                    <a:pt x="176" y="0"/>
                  </a:lnTo>
                  <a:close/>
                  <a:moveTo>
                    <a:pt x="176" y="134"/>
                  </a:moveTo>
                  <a:lnTo>
                    <a:pt x="176" y="134"/>
                  </a:lnTo>
                  <a:lnTo>
                    <a:pt x="168" y="134"/>
                  </a:lnTo>
                  <a:lnTo>
                    <a:pt x="158" y="130"/>
                  </a:lnTo>
                  <a:lnTo>
                    <a:pt x="150" y="126"/>
                  </a:lnTo>
                  <a:lnTo>
                    <a:pt x="144" y="120"/>
                  </a:lnTo>
                  <a:lnTo>
                    <a:pt x="138" y="114"/>
                  </a:lnTo>
                  <a:lnTo>
                    <a:pt x="134" y="106"/>
                  </a:lnTo>
                  <a:lnTo>
                    <a:pt x="132" y="98"/>
                  </a:lnTo>
                  <a:lnTo>
                    <a:pt x="130" y="88"/>
                  </a:lnTo>
                  <a:lnTo>
                    <a:pt x="130" y="88"/>
                  </a:lnTo>
                  <a:lnTo>
                    <a:pt x="132" y="80"/>
                  </a:lnTo>
                  <a:lnTo>
                    <a:pt x="134" y="70"/>
                  </a:lnTo>
                  <a:lnTo>
                    <a:pt x="138" y="62"/>
                  </a:lnTo>
                  <a:lnTo>
                    <a:pt x="144" y="56"/>
                  </a:lnTo>
                  <a:lnTo>
                    <a:pt x="150" y="50"/>
                  </a:lnTo>
                  <a:lnTo>
                    <a:pt x="158" y="46"/>
                  </a:lnTo>
                  <a:lnTo>
                    <a:pt x="168" y="44"/>
                  </a:lnTo>
                  <a:lnTo>
                    <a:pt x="176" y="42"/>
                  </a:lnTo>
                  <a:lnTo>
                    <a:pt x="176" y="42"/>
                  </a:lnTo>
                  <a:lnTo>
                    <a:pt x="186" y="44"/>
                  </a:lnTo>
                  <a:lnTo>
                    <a:pt x="194" y="46"/>
                  </a:lnTo>
                  <a:lnTo>
                    <a:pt x="202" y="50"/>
                  </a:lnTo>
                  <a:lnTo>
                    <a:pt x="208" y="56"/>
                  </a:lnTo>
                  <a:lnTo>
                    <a:pt x="214" y="62"/>
                  </a:lnTo>
                  <a:lnTo>
                    <a:pt x="218" y="70"/>
                  </a:lnTo>
                  <a:lnTo>
                    <a:pt x="222" y="80"/>
                  </a:lnTo>
                  <a:lnTo>
                    <a:pt x="222" y="88"/>
                  </a:lnTo>
                  <a:lnTo>
                    <a:pt x="222" y="88"/>
                  </a:lnTo>
                  <a:lnTo>
                    <a:pt x="222" y="98"/>
                  </a:lnTo>
                  <a:lnTo>
                    <a:pt x="218" y="106"/>
                  </a:lnTo>
                  <a:lnTo>
                    <a:pt x="214" y="114"/>
                  </a:lnTo>
                  <a:lnTo>
                    <a:pt x="208" y="120"/>
                  </a:lnTo>
                  <a:lnTo>
                    <a:pt x="202" y="126"/>
                  </a:lnTo>
                  <a:lnTo>
                    <a:pt x="194" y="130"/>
                  </a:lnTo>
                  <a:lnTo>
                    <a:pt x="186" y="134"/>
                  </a:lnTo>
                  <a:lnTo>
                    <a:pt x="176" y="134"/>
                  </a:lnTo>
                  <a:lnTo>
                    <a:pt x="176" y="13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85"/>
            <p:cNvSpPr>
              <a:spLocks noChangeShapeType="1"/>
            </p:cNvSpPr>
            <p:nvPr/>
          </p:nvSpPr>
          <p:spPr bwMode="auto">
            <a:xfrm>
              <a:off x="3797" y="3590"/>
              <a:ext cx="96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6"/>
            <p:cNvSpPr>
              <a:spLocks/>
            </p:cNvSpPr>
            <p:nvPr/>
          </p:nvSpPr>
          <p:spPr bwMode="auto">
            <a:xfrm>
              <a:off x="4753" y="3550"/>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87"/>
            <p:cNvSpPr>
              <a:spLocks noChangeShapeType="1"/>
            </p:cNvSpPr>
            <p:nvPr/>
          </p:nvSpPr>
          <p:spPr bwMode="auto">
            <a:xfrm>
              <a:off x="5407" y="3590"/>
              <a:ext cx="756"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8"/>
            <p:cNvSpPr>
              <a:spLocks/>
            </p:cNvSpPr>
            <p:nvPr/>
          </p:nvSpPr>
          <p:spPr bwMode="auto">
            <a:xfrm>
              <a:off x="6151" y="3550"/>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89"/>
            <p:cNvSpPr>
              <a:spLocks noChangeArrowheads="1"/>
            </p:cNvSpPr>
            <p:nvPr/>
          </p:nvSpPr>
          <p:spPr bwMode="auto">
            <a:xfrm>
              <a:off x="4875" y="3298"/>
              <a:ext cx="634" cy="46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0"/>
            <p:cNvSpPr>
              <a:spLocks/>
            </p:cNvSpPr>
            <p:nvPr/>
          </p:nvSpPr>
          <p:spPr bwMode="auto">
            <a:xfrm>
              <a:off x="6737" y="2127"/>
              <a:ext cx="90" cy="1463"/>
            </a:xfrm>
            <a:custGeom>
              <a:avLst/>
              <a:gdLst>
                <a:gd name="T0" fmla="*/ 0 w 92"/>
                <a:gd name="T1" fmla="*/ 1606 h 1606"/>
                <a:gd name="T2" fmla="*/ 92 w 92"/>
                <a:gd name="T3" fmla="*/ 1606 h 1606"/>
                <a:gd name="T4" fmla="*/ 92 w 92"/>
                <a:gd name="T5" fmla="*/ 0 h 1606"/>
              </a:gdLst>
              <a:ahLst/>
              <a:cxnLst>
                <a:cxn ang="0">
                  <a:pos x="T0" y="T1"/>
                </a:cxn>
                <a:cxn ang="0">
                  <a:pos x="T2" y="T3"/>
                </a:cxn>
                <a:cxn ang="0">
                  <a:pos x="T4" y="T5"/>
                </a:cxn>
              </a:cxnLst>
              <a:rect l="0" t="0" r="r" b="b"/>
              <a:pathLst>
                <a:path w="92" h="1606">
                  <a:moveTo>
                    <a:pt x="0" y="1606"/>
                  </a:moveTo>
                  <a:lnTo>
                    <a:pt x="92" y="1606"/>
                  </a:lnTo>
                  <a:lnTo>
                    <a:pt x="92"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1"/>
            <p:cNvSpPr>
              <a:spLocks/>
            </p:cNvSpPr>
            <p:nvPr/>
          </p:nvSpPr>
          <p:spPr bwMode="auto">
            <a:xfrm>
              <a:off x="6789" y="2080"/>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92"/>
            <p:cNvSpPr>
              <a:spLocks noChangeArrowheads="1"/>
            </p:cNvSpPr>
            <p:nvPr/>
          </p:nvSpPr>
          <p:spPr bwMode="auto">
            <a:xfrm>
              <a:off x="6625" y="1740"/>
              <a:ext cx="410" cy="12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9944101" y="2904093"/>
            <a:ext cx="1722010" cy="369332"/>
          </a:xfrm>
          <a:prstGeom prst="rect">
            <a:avLst/>
          </a:prstGeom>
          <a:noFill/>
        </p:spPr>
        <p:txBody>
          <a:bodyPr wrap="none" rtlCol="0">
            <a:spAutoFit/>
          </a:bodyPr>
          <a:lstStyle/>
          <a:p>
            <a:r>
              <a:rPr lang="en-US" dirty="0"/>
              <a:t>Digital Signature</a:t>
            </a:r>
          </a:p>
        </p:txBody>
      </p:sp>
      <p:sp>
        <p:nvSpPr>
          <p:cNvPr id="52" name="TextBox 51"/>
          <p:cNvSpPr txBox="1"/>
          <p:nvPr/>
        </p:nvSpPr>
        <p:spPr>
          <a:xfrm>
            <a:off x="9447641" y="5905500"/>
            <a:ext cx="1722010" cy="369332"/>
          </a:xfrm>
          <a:prstGeom prst="rect">
            <a:avLst/>
          </a:prstGeom>
          <a:noFill/>
        </p:spPr>
        <p:txBody>
          <a:bodyPr wrap="none" rtlCol="0">
            <a:spAutoFit/>
          </a:bodyPr>
          <a:lstStyle/>
          <a:p>
            <a:r>
              <a:rPr lang="en-US" dirty="0"/>
              <a:t>Digital Signature</a:t>
            </a:r>
          </a:p>
        </p:txBody>
      </p:sp>
      <p:sp>
        <p:nvSpPr>
          <p:cNvPr id="53" name="TextBox 52"/>
          <p:cNvSpPr txBox="1"/>
          <p:nvPr/>
        </p:nvSpPr>
        <p:spPr>
          <a:xfrm>
            <a:off x="7778146" y="5423971"/>
            <a:ext cx="899733" cy="369332"/>
          </a:xfrm>
          <a:prstGeom prst="rect">
            <a:avLst/>
          </a:prstGeom>
          <a:noFill/>
        </p:spPr>
        <p:txBody>
          <a:bodyPr wrap="none" rtlCol="0">
            <a:spAutoFit/>
          </a:bodyPr>
          <a:lstStyle/>
          <a:p>
            <a:r>
              <a:rPr lang="en-US" dirty="0">
                <a:solidFill>
                  <a:schemeClr val="bg2"/>
                </a:solidFill>
              </a:rPr>
              <a:t>Encrypt</a:t>
            </a:r>
          </a:p>
        </p:txBody>
      </p:sp>
      <p:sp>
        <p:nvSpPr>
          <p:cNvPr id="54" name="TextBox 53"/>
          <p:cNvSpPr txBox="1"/>
          <p:nvPr/>
        </p:nvSpPr>
        <p:spPr>
          <a:xfrm>
            <a:off x="7309853" y="3354943"/>
            <a:ext cx="1985544" cy="369332"/>
          </a:xfrm>
          <a:prstGeom prst="rect">
            <a:avLst/>
          </a:prstGeom>
          <a:noFill/>
        </p:spPr>
        <p:txBody>
          <a:bodyPr wrap="none" rtlCol="0">
            <a:spAutoFit/>
          </a:bodyPr>
          <a:lstStyle/>
          <a:p>
            <a:r>
              <a:rPr lang="en-US" dirty="0"/>
              <a:t>Signer’s private key</a:t>
            </a:r>
          </a:p>
        </p:txBody>
      </p:sp>
      <p:sp>
        <p:nvSpPr>
          <p:cNvPr id="55" name="TextBox 54"/>
          <p:cNvSpPr txBox="1"/>
          <p:nvPr/>
        </p:nvSpPr>
        <p:spPr>
          <a:xfrm>
            <a:off x="5176345" y="3898900"/>
            <a:ext cx="1017779" cy="646331"/>
          </a:xfrm>
          <a:prstGeom prst="rect">
            <a:avLst/>
          </a:prstGeom>
          <a:noFill/>
        </p:spPr>
        <p:txBody>
          <a:bodyPr wrap="none" rtlCol="0">
            <a:spAutoFit/>
          </a:bodyPr>
          <a:lstStyle/>
          <a:p>
            <a:pPr algn="ctr"/>
            <a:r>
              <a:rPr lang="en-US" dirty="0">
                <a:solidFill>
                  <a:schemeClr val="bg2"/>
                </a:solidFill>
              </a:rPr>
              <a:t>One-way</a:t>
            </a:r>
          </a:p>
          <a:p>
            <a:pPr algn="ctr"/>
            <a:r>
              <a:rPr lang="en-US" dirty="0">
                <a:solidFill>
                  <a:schemeClr val="bg2"/>
                </a:solidFill>
              </a:rPr>
              <a:t>hash</a:t>
            </a:r>
          </a:p>
        </p:txBody>
      </p:sp>
      <p:sp>
        <p:nvSpPr>
          <p:cNvPr id="56" name="TextBox 55"/>
          <p:cNvSpPr txBox="1"/>
          <p:nvPr/>
        </p:nvSpPr>
        <p:spPr>
          <a:xfrm>
            <a:off x="5176345" y="5918200"/>
            <a:ext cx="1009892" cy="646331"/>
          </a:xfrm>
          <a:prstGeom prst="rect">
            <a:avLst/>
          </a:prstGeom>
          <a:noFill/>
        </p:spPr>
        <p:txBody>
          <a:bodyPr wrap="none" rtlCol="0">
            <a:spAutoFit/>
          </a:bodyPr>
          <a:lstStyle/>
          <a:p>
            <a:pPr algn="ctr"/>
            <a:r>
              <a:rPr lang="en-US" dirty="0"/>
              <a:t>Message</a:t>
            </a:r>
          </a:p>
          <a:p>
            <a:pPr algn="ctr"/>
            <a:r>
              <a:rPr lang="en-US" dirty="0"/>
              <a:t>digest</a:t>
            </a:r>
          </a:p>
        </p:txBody>
      </p:sp>
    </p:spTree>
    <p:extLst>
      <p:ext uri="{BB962C8B-B14F-4D97-AF65-F5344CB8AC3E}">
        <p14:creationId xmlns:p14="http://schemas.microsoft.com/office/powerpoint/2010/main" val="9259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4"/>
          <p:cNvGrpSpPr>
            <a:grpSpLocks noChangeAspect="1"/>
          </p:cNvGrpSpPr>
          <p:nvPr/>
        </p:nvGrpSpPr>
        <p:grpSpPr bwMode="auto">
          <a:xfrm>
            <a:off x="6902" y="1779588"/>
            <a:ext cx="11723136" cy="4429125"/>
            <a:chOff x="6901" y="1121"/>
            <a:chExt cx="11723136" cy="2790"/>
          </a:xfrm>
        </p:grpSpPr>
        <p:sp>
          <p:nvSpPr>
            <p:cNvPr id="68" name="AutoShape 3"/>
            <p:cNvSpPr>
              <a:spLocks noChangeAspect="1" noChangeArrowheads="1" noTextEdit="1"/>
            </p:cNvSpPr>
            <p:nvPr/>
          </p:nvSpPr>
          <p:spPr bwMode="auto">
            <a:xfrm>
              <a:off x="912812" y="1121"/>
              <a:ext cx="10817225"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a:off x="1401762" y="1779"/>
              <a:ext cx="654050" cy="580"/>
            </a:xfrm>
            <a:custGeom>
              <a:avLst/>
              <a:gdLst>
                <a:gd name="T0" fmla="*/ 0 w 412"/>
                <a:gd name="T1" fmla="*/ 0 h 580"/>
                <a:gd name="T2" fmla="*/ 0 w 412"/>
                <a:gd name="T3" fmla="*/ 580 h 580"/>
                <a:gd name="T4" fmla="*/ 412 w 412"/>
                <a:gd name="T5" fmla="*/ 580 h 580"/>
                <a:gd name="T6" fmla="*/ 412 w 412"/>
                <a:gd name="T7" fmla="*/ 138 h 580"/>
                <a:gd name="T8" fmla="*/ 276 w 412"/>
                <a:gd name="T9" fmla="*/ 138 h 580"/>
                <a:gd name="T10" fmla="*/ 276 w 412"/>
                <a:gd name="T11" fmla="*/ 0 h 580"/>
                <a:gd name="T12" fmla="*/ 0 w 412"/>
                <a:gd name="T13" fmla="*/ 0 h 580"/>
                <a:gd name="T14" fmla="*/ 0 w 412"/>
                <a:gd name="T15" fmla="*/ 0 h 580"/>
                <a:gd name="T16" fmla="*/ 0 w 412"/>
                <a:gd name="T17"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80">
                  <a:moveTo>
                    <a:pt x="0" y="0"/>
                  </a:moveTo>
                  <a:lnTo>
                    <a:pt x="0" y="580"/>
                  </a:lnTo>
                  <a:lnTo>
                    <a:pt x="412" y="580"/>
                  </a:lnTo>
                  <a:lnTo>
                    <a:pt x="412" y="138"/>
                  </a:lnTo>
                  <a:lnTo>
                    <a:pt x="276" y="138"/>
                  </a:lnTo>
                  <a:lnTo>
                    <a:pt x="276"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
            <p:cNvSpPr>
              <a:spLocks/>
            </p:cNvSpPr>
            <p:nvPr/>
          </p:nvSpPr>
          <p:spPr bwMode="auto">
            <a:xfrm>
              <a:off x="1401762" y="1779"/>
              <a:ext cx="654050" cy="580"/>
            </a:xfrm>
            <a:custGeom>
              <a:avLst/>
              <a:gdLst>
                <a:gd name="T0" fmla="*/ 0 w 412"/>
                <a:gd name="T1" fmla="*/ 0 h 580"/>
                <a:gd name="T2" fmla="*/ 0 w 412"/>
                <a:gd name="T3" fmla="*/ 580 h 580"/>
                <a:gd name="T4" fmla="*/ 412 w 412"/>
                <a:gd name="T5" fmla="*/ 580 h 580"/>
                <a:gd name="T6" fmla="*/ 412 w 412"/>
                <a:gd name="T7" fmla="*/ 138 h 580"/>
                <a:gd name="T8" fmla="*/ 276 w 412"/>
                <a:gd name="T9" fmla="*/ 138 h 580"/>
                <a:gd name="T10" fmla="*/ 276 w 412"/>
                <a:gd name="T11" fmla="*/ 0 h 580"/>
                <a:gd name="T12" fmla="*/ 0 w 412"/>
                <a:gd name="T13" fmla="*/ 0 h 580"/>
                <a:gd name="T14" fmla="*/ 0 w 412"/>
                <a:gd name="T15" fmla="*/ 0 h 580"/>
                <a:gd name="T16" fmla="*/ 0 w 412"/>
                <a:gd name="T17"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80">
                  <a:moveTo>
                    <a:pt x="0" y="0"/>
                  </a:moveTo>
                  <a:lnTo>
                    <a:pt x="0" y="580"/>
                  </a:lnTo>
                  <a:lnTo>
                    <a:pt x="412" y="580"/>
                  </a:lnTo>
                  <a:lnTo>
                    <a:pt x="412" y="138"/>
                  </a:lnTo>
                  <a:lnTo>
                    <a:pt x="276" y="138"/>
                  </a:lnTo>
                  <a:lnTo>
                    <a:pt x="276" y="0"/>
                  </a:lnTo>
                  <a:lnTo>
                    <a:pt x="0" y="0"/>
                  </a:lnTo>
                  <a:lnTo>
                    <a:pt x="0" y="0"/>
                  </a:lnTo>
                  <a:lnTo>
                    <a:pt x="0" y="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p:cNvSpPr>
              <a:spLocks/>
            </p:cNvSpPr>
            <p:nvPr/>
          </p:nvSpPr>
          <p:spPr bwMode="auto">
            <a:xfrm>
              <a:off x="1878012" y="1793"/>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
            <p:cNvSpPr>
              <a:spLocks/>
            </p:cNvSpPr>
            <p:nvPr/>
          </p:nvSpPr>
          <p:spPr bwMode="auto">
            <a:xfrm>
              <a:off x="1878012" y="1793"/>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p:cNvSpPr>
              <a:spLocks/>
            </p:cNvSpPr>
            <p:nvPr/>
          </p:nvSpPr>
          <p:spPr bwMode="auto">
            <a:xfrm>
              <a:off x="8821737" y="1239"/>
              <a:ext cx="654050" cy="582"/>
            </a:xfrm>
            <a:custGeom>
              <a:avLst/>
              <a:gdLst>
                <a:gd name="T0" fmla="*/ 0 w 412"/>
                <a:gd name="T1" fmla="*/ 0 h 582"/>
                <a:gd name="T2" fmla="*/ 0 w 412"/>
                <a:gd name="T3" fmla="*/ 582 h 582"/>
                <a:gd name="T4" fmla="*/ 412 w 412"/>
                <a:gd name="T5" fmla="*/ 582 h 582"/>
                <a:gd name="T6" fmla="*/ 412 w 412"/>
                <a:gd name="T7" fmla="*/ 138 h 582"/>
                <a:gd name="T8" fmla="*/ 276 w 412"/>
                <a:gd name="T9" fmla="*/ 138 h 582"/>
                <a:gd name="T10" fmla="*/ 276 w 412"/>
                <a:gd name="T11" fmla="*/ 0 h 582"/>
                <a:gd name="T12" fmla="*/ 0 w 412"/>
                <a:gd name="T13" fmla="*/ 0 h 582"/>
                <a:gd name="T14" fmla="*/ 0 w 412"/>
                <a:gd name="T15" fmla="*/ 0 h 582"/>
                <a:gd name="T16" fmla="*/ 0 w 412"/>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82">
                  <a:moveTo>
                    <a:pt x="0" y="0"/>
                  </a:moveTo>
                  <a:lnTo>
                    <a:pt x="0" y="582"/>
                  </a:lnTo>
                  <a:lnTo>
                    <a:pt x="412" y="582"/>
                  </a:lnTo>
                  <a:lnTo>
                    <a:pt x="412" y="138"/>
                  </a:lnTo>
                  <a:lnTo>
                    <a:pt x="276" y="138"/>
                  </a:lnTo>
                  <a:lnTo>
                    <a:pt x="276"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8821737" y="1239"/>
              <a:ext cx="654050" cy="582"/>
            </a:xfrm>
            <a:custGeom>
              <a:avLst/>
              <a:gdLst>
                <a:gd name="T0" fmla="*/ 0 w 412"/>
                <a:gd name="T1" fmla="*/ 0 h 582"/>
                <a:gd name="T2" fmla="*/ 0 w 412"/>
                <a:gd name="T3" fmla="*/ 582 h 582"/>
                <a:gd name="T4" fmla="*/ 412 w 412"/>
                <a:gd name="T5" fmla="*/ 582 h 582"/>
                <a:gd name="T6" fmla="*/ 412 w 412"/>
                <a:gd name="T7" fmla="*/ 138 h 582"/>
                <a:gd name="T8" fmla="*/ 276 w 412"/>
                <a:gd name="T9" fmla="*/ 138 h 582"/>
                <a:gd name="T10" fmla="*/ 276 w 412"/>
                <a:gd name="T11" fmla="*/ 0 h 582"/>
                <a:gd name="T12" fmla="*/ 0 w 412"/>
                <a:gd name="T13" fmla="*/ 0 h 582"/>
                <a:gd name="T14" fmla="*/ 0 w 412"/>
                <a:gd name="T15" fmla="*/ 0 h 582"/>
                <a:gd name="T16" fmla="*/ 0 w 412"/>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82">
                  <a:moveTo>
                    <a:pt x="0" y="0"/>
                  </a:moveTo>
                  <a:lnTo>
                    <a:pt x="0" y="582"/>
                  </a:lnTo>
                  <a:lnTo>
                    <a:pt x="412" y="582"/>
                  </a:lnTo>
                  <a:lnTo>
                    <a:pt x="412" y="138"/>
                  </a:lnTo>
                  <a:lnTo>
                    <a:pt x="276" y="138"/>
                  </a:lnTo>
                  <a:lnTo>
                    <a:pt x="276" y="0"/>
                  </a:lnTo>
                  <a:lnTo>
                    <a:pt x="0" y="0"/>
                  </a:lnTo>
                  <a:lnTo>
                    <a:pt x="0" y="0"/>
                  </a:lnTo>
                  <a:lnTo>
                    <a:pt x="0" y="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9297987" y="1253"/>
              <a:ext cx="155575" cy="100"/>
            </a:xfrm>
            <a:custGeom>
              <a:avLst/>
              <a:gdLst>
                <a:gd name="T0" fmla="*/ 0 w 98"/>
                <a:gd name="T1" fmla="*/ 100 h 100"/>
                <a:gd name="T2" fmla="*/ 98 w 98"/>
                <a:gd name="T3" fmla="*/ 100 h 100"/>
                <a:gd name="T4" fmla="*/ 0 w 98"/>
                <a:gd name="T5" fmla="*/ 0 h 100"/>
                <a:gd name="T6" fmla="*/ 0 w 98"/>
                <a:gd name="T7" fmla="*/ 100 h 100"/>
                <a:gd name="T8" fmla="*/ 0 w 98"/>
                <a:gd name="T9" fmla="*/ 100 h 100"/>
                <a:gd name="T10" fmla="*/ 0 w 98"/>
                <a:gd name="T11" fmla="*/ 100 h 100"/>
              </a:gdLst>
              <a:ahLst/>
              <a:cxnLst>
                <a:cxn ang="0">
                  <a:pos x="T0" y="T1"/>
                </a:cxn>
                <a:cxn ang="0">
                  <a:pos x="T2" y="T3"/>
                </a:cxn>
                <a:cxn ang="0">
                  <a:pos x="T4" y="T5"/>
                </a:cxn>
                <a:cxn ang="0">
                  <a:pos x="T6" y="T7"/>
                </a:cxn>
                <a:cxn ang="0">
                  <a:pos x="T8" y="T9"/>
                </a:cxn>
                <a:cxn ang="0">
                  <a:pos x="T10" y="T11"/>
                </a:cxn>
              </a:cxnLst>
              <a:rect l="0" t="0" r="r" b="b"/>
              <a:pathLst>
                <a:path w="98" h="100">
                  <a:moveTo>
                    <a:pt x="0" y="100"/>
                  </a:moveTo>
                  <a:lnTo>
                    <a:pt x="98" y="100"/>
                  </a:lnTo>
                  <a:lnTo>
                    <a:pt x="0" y="0"/>
                  </a:lnTo>
                  <a:lnTo>
                    <a:pt x="0" y="100"/>
                  </a:lnTo>
                  <a:lnTo>
                    <a:pt x="0" y="100"/>
                  </a:lnTo>
                  <a:lnTo>
                    <a:pt x="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9297987" y="1253"/>
              <a:ext cx="155575" cy="100"/>
            </a:xfrm>
            <a:custGeom>
              <a:avLst/>
              <a:gdLst>
                <a:gd name="T0" fmla="*/ 0 w 98"/>
                <a:gd name="T1" fmla="*/ 100 h 100"/>
                <a:gd name="T2" fmla="*/ 98 w 98"/>
                <a:gd name="T3" fmla="*/ 100 h 100"/>
                <a:gd name="T4" fmla="*/ 0 w 98"/>
                <a:gd name="T5" fmla="*/ 0 h 100"/>
                <a:gd name="T6" fmla="*/ 0 w 98"/>
                <a:gd name="T7" fmla="*/ 100 h 100"/>
                <a:gd name="T8" fmla="*/ 0 w 98"/>
                <a:gd name="T9" fmla="*/ 100 h 100"/>
                <a:gd name="T10" fmla="*/ 0 w 98"/>
                <a:gd name="T11" fmla="*/ 100 h 100"/>
              </a:gdLst>
              <a:ahLst/>
              <a:cxnLst>
                <a:cxn ang="0">
                  <a:pos x="T0" y="T1"/>
                </a:cxn>
                <a:cxn ang="0">
                  <a:pos x="T2" y="T3"/>
                </a:cxn>
                <a:cxn ang="0">
                  <a:pos x="T4" y="T5"/>
                </a:cxn>
                <a:cxn ang="0">
                  <a:pos x="T6" y="T7"/>
                </a:cxn>
                <a:cxn ang="0">
                  <a:pos x="T8" y="T9"/>
                </a:cxn>
                <a:cxn ang="0">
                  <a:pos x="T10" y="T11"/>
                </a:cxn>
              </a:cxnLst>
              <a:rect l="0" t="0" r="r" b="b"/>
              <a:pathLst>
                <a:path w="98" h="100">
                  <a:moveTo>
                    <a:pt x="0" y="100"/>
                  </a:moveTo>
                  <a:lnTo>
                    <a:pt x="98" y="100"/>
                  </a:lnTo>
                  <a:lnTo>
                    <a:pt x="0" y="0"/>
                  </a:lnTo>
                  <a:lnTo>
                    <a:pt x="0" y="100"/>
                  </a:lnTo>
                  <a:lnTo>
                    <a:pt x="0" y="100"/>
                  </a:lnTo>
                  <a:lnTo>
                    <a:pt x="0" y="10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5399087" y="1991"/>
              <a:ext cx="650875"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 name="T14" fmla="*/ 0 w 410"/>
                <a:gd name="T15" fmla="*/ 0 h 582"/>
                <a:gd name="T16" fmla="*/ 0 w 410"/>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582">
                  <a:moveTo>
                    <a:pt x="0" y="0"/>
                  </a:moveTo>
                  <a:lnTo>
                    <a:pt x="0" y="582"/>
                  </a:lnTo>
                  <a:lnTo>
                    <a:pt x="410" y="582"/>
                  </a:lnTo>
                  <a:lnTo>
                    <a:pt x="410" y="138"/>
                  </a:lnTo>
                  <a:lnTo>
                    <a:pt x="272" y="138"/>
                  </a:lnTo>
                  <a:lnTo>
                    <a:pt x="272"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p:cNvSpPr>
              <a:spLocks/>
            </p:cNvSpPr>
            <p:nvPr/>
          </p:nvSpPr>
          <p:spPr bwMode="auto">
            <a:xfrm>
              <a:off x="5399087" y="1991"/>
              <a:ext cx="650875"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 name="T14" fmla="*/ 0 w 410"/>
                <a:gd name="T15" fmla="*/ 0 h 582"/>
                <a:gd name="T16" fmla="*/ 0 w 410"/>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582">
                  <a:moveTo>
                    <a:pt x="0" y="0"/>
                  </a:moveTo>
                  <a:lnTo>
                    <a:pt x="0" y="582"/>
                  </a:lnTo>
                  <a:lnTo>
                    <a:pt x="410" y="582"/>
                  </a:lnTo>
                  <a:lnTo>
                    <a:pt x="410" y="138"/>
                  </a:lnTo>
                  <a:lnTo>
                    <a:pt x="272" y="138"/>
                  </a:lnTo>
                  <a:lnTo>
                    <a:pt x="272" y="0"/>
                  </a:lnTo>
                  <a:lnTo>
                    <a:pt x="0" y="0"/>
                  </a:lnTo>
                  <a:lnTo>
                    <a:pt x="0" y="0"/>
                  </a:lnTo>
                  <a:lnTo>
                    <a:pt x="0" y="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p:cNvSpPr>
              <a:spLocks/>
            </p:cNvSpPr>
            <p:nvPr/>
          </p:nvSpPr>
          <p:spPr bwMode="auto">
            <a:xfrm>
              <a:off x="5868987" y="2005"/>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p:cNvSpPr>
            <p:nvPr/>
          </p:nvSpPr>
          <p:spPr bwMode="auto">
            <a:xfrm>
              <a:off x="5868987" y="2005"/>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p:cNvSpPr>
            <p:nvPr/>
          </p:nvSpPr>
          <p:spPr bwMode="auto">
            <a:xfrm>
              <a:off x="912812" y="2429"/>
              <a:ext cx="1622425" cy="772"/>
            </a:xfrm>
            <a:custGeom>
              <a:avLst/>
              <a:gdLst>
                <a:gd name="T0" fmla="*/ 1022 w 1022"/>
                <a:gd name="T1" fmla="*/ 140 h 772"/>
                <a:gd name="T2" fmla="*/ 1018 w 1022"/>
                <a:gd name="T3" fmla="*/ 126 h 772"/>
                <a:gd name="T4" fmla="*/ 998 w 1022"/>
                <a:gd name="T5" fmla="*/ 98 h 772"/>
                <a:gd name="T6" fmla="*/ 960 w 1022"/>
                <a:gd name="T7" fmla="*/ 74 h 772"/>
                <a:gd name="T8" fmla="*/ 904 w 1022"/>
                <a:gd name="T9" fmla="*/ 50 h 772"/>
                <a:gd name="T10" fmla="*/ 836 w 1022"/>
                <a:gd name="T11" fmla="*/ 32 h 772"/>
                <a:gd name="T12" fmla="*/ 754 w 1022"/>
                <a:gd name="T13" fmla="*/ 16 h 772"/>
                <a:gd name="T14" fmla="*/ 662 w 1022"/>
                <a:gd name="T15" fmla="*/ 6 h 772"/>
                <a:gd name="T16" fmla="*/ 562 w 1022"/>
                <a:gd name="T17" fmla="*/ 0 h 772"/>
                <a:gd name="T18" fmla="*/ 510 w 1022"/>
                <a:gd name="T19" fmla="*/ 0 h 772"/>
                <a:gd name="T20" fmla="*/ 408 w 1022"/>
                <a:gd name="T21" fmla="*/ 2 h 772"/>
                <a:gd name="T22" fmla="*/ 312 w 1022"/>
                <a:gd name="T23" fmla="*/ 10 h 772"/>
                <a:gd name="T24" fmla="*/ 226 w 1022"/>
                <a:gd name="T25" fmla="*/ 24 h 772"/>
                <a:gd name="T26" fmla="*/ 150 w 1022"/>
                <a:gd name="T27" fmla="*/ 40 h 772"/>
                <a:gd name="T28" fmla="*/ 88 w 1022"/>
                <a:gd name="T29" fmla="*/ 62 h 772"/>
                <a:gd name="T30" fmla="*/ 40 w 1022"/>
                <a:gd name="T31" fmla="*/ 86 h 772"/>
                <a:gd name="T32" fmla="*/ 10 w 1022"/>
                <a:gd name="T33" fmla="*/ 112 h 772"/>
                <a:gd name="T34" fmla="*/ 0 w 1022"/>
                <a:gd name="T35" fmla="*/ 134 h 772"/>
                <a:gd name="T36" fmla="*/ 0 w 1022"/>
                <a:gd name="T37" fmla="*/ 140 h 772"/>
                <a:gd name="T38" fmla="*/ 4 w 1022"/>
                <a:gd name="T39" fmla="*/ 168 h 772"/>
                <a:gd name="T40" fmla="*/ 18 w 1022"/>
                <a:gd name="T41" fmla="*/ 196 h 772"/>
                <a:gd name="T42" fmla="*/ 34 w 1022"/>
                <a:gd name="T43" fmla="*/ 218 h 772"/>
                <a:gd name="T44" fmla="*/ 334 w 1022"/>
                <a:gd name="T45" fmla="*/ 720 h 772"/>
                <a:gd name="T46" fmla="*/ 336 w 1022"/>
                <a:gd name="T47" fmla="*/ 730 h 772"/>
                <a:gd name="T48" fmla="*/ 348 w 1022"/>
                <a:gd name="T49" fmla="*/ 740 h 772"/>
                <a:gd name="T50" fmla="*/ 386 w 1022"/>
                <a:gd name="T51" fmla="*/ 756 h 772"/>
                <a:gd name="T52" fmla="*/ 442 w 1022"/>
                <a:gd name="T53" fmla="*/ 768 h 772"/>
                <a:gd name="T54" fmla="*/ 510 w 1022"/>
                <a:gd name="T55" fmla="*/ 772 h 772"/>
                <a:gd name="T56" fmla="*/ 546 w 1022"/>
                <a:gd name="T57" fmla="*/ 772 h 772"/>
                <a:gd name="T58" fmla="*/ 610 w 1022"/>
                <a:gd name="T59" fmla="*/ 764 h 772"/>
                <a:gd name="T60" fmla="*/ 658 w 1022"/>
                <a:gd name="T61" fmla="*/ 748 h 772"/>
                <a:gd name="T62" fmla="*/ 680 w 1022"/>
                <a:gd name="T63" fmla="*/ 734 h 772"/>
                <a:gd name="T64" fmla="*/ 688 w 1022"/>
                <a:gd name="T65" fmla="*/ 724 h 772"/>
                <a:gd name="T66" fmla="*/ 988 w 1022"/>
                <a:gd name="T67" fmla="*/ 218 h 772"/>
                <a:gd name="T68" fmla="*/ 1002 w 1022"/>
                <a:gd name="T69" fmla="*/ 196 h 772"/>
                <a:gd name="T70" fmla="*/ 1010 w 1022"/>
                <a:gd name="T71" fmla="*/ 184 h 772"/>
                <a:gd name="T72" fmla="*/ 1020 w 1022"/>
                <a:gd name="T73" fmla="*/ 152 h 772"/>
                <a:gd name="T74" fmla="*/ 1022 w 1022"/>
                <a:gd name="T75" fmla="*/ 140 h 772"/>
                <a:gd name="T76" fmla="*/ 1022 w 1022"/>
                <a:gd name="T77" fmla="*/ 14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2" h="772">
                  <a:moveTo>
                    <a:pt x="1022" y="140"/>
                  </a:moveTo>
                  <a:lnTo>
                    <a:pt x="1022" y="140"/>
                  </a:lnTo>
                  <a:lnTo>
                    <a:pt x="1020" y="134"/>
                  </a:lnTo>
                  <a:lnTo>
                    <a:pt x="1018" y="126"/>
                  </a:lnTo>
                  <a:lnTo>
                    <a:pt x="1012" y="112"/>
                  </a:lnTo>
                  <a:lnTo>
                    <a:pt x="998" y="98"/>
                  </a:lnTo>
                  <a:lnTo>
                    <a:pt x="982" y="86"/>
                  </a:lnTo>
                  <a:lnTo>
                    <a:pt x="960" y="74"/>
                  </a:lnTo>
                  <a:lnTo>
                    <a:pt x="934" y="62"/>
                  </a:lnTo>
                  <a:lnTo>
                    <a:pt x="904" y="50"/>
                  </a:lnTo>
                  <a:lnTo>
                    <a:pt x="872" y="40"/>
                  </a:lnTo>
                  <a:lnTo>
                    <a:pt x="836" y="32"/>
                  </a:lnTo>
                  <a:lnTo>
                    <a:pt x="796" y="24"/>
                  </a:lnTo>
                  <a:lnTo>
                    <a:pt x="754" y="16"/>
                  </a:lnTo>
                  <a:lnTo>
                    <a:pt x="710" y="10"/>
                  </a:lnTo>
                  <a:lnTo>
                    <a:pt x="662" y="6"/>
                  </a:lnTo>
                  <a:lnTo>
                    <a:pt x="614" y="2"/>
                  </a:lnTo>
                  <a:lnTo>
                    <a:pt x="562" y="0"/>
                  </a:lnTo>
                  <a:lnTo>
                    <a:pt x="510" y="0"/>
                  </a:lnTo>
                  <a:lnTo>
                    <a:pt x="510" y="0"/>
                  </a:lnTo>
                  <a:lnTo>
                    <a:pt x="458" y="0"/>
                  </a:lnTo>
                  <a:lnTo>
                    <a:pt x="408" y="2"/>
                  </a:lnTo>
                  <a:lnTo>
                    <a:pt x="358" y="6"/>
                  </a:lnTo>
                  <a:lnTo>
                    <a:pt x="312" y="10"/>
                  </a:lnTo>
                  <a:lnTo>
                    <a:pt x="268" y="16"/>
                  </a:lnTo>
                  <a:lnTo>
                    <a:pt x="226" y="24"/>
                  </a:lnTo>
                  <a:lnTo>
                    <a:pt x="186" y="32"/>
                  </a:lnTo>
                  <a:lnTo>
                    <a:pt x="150" y="40"/>
                  </a:lnTo>
                  <a:lnTo>
                    <a:pt x="116" y="50"/>
                  </a:lnTo>
                  <a:lnTo>
                    <a:pt x="88" y="62"/>
                  </a:lnTo>
                  <a:lnTo>
                    <a:pt x="62" y="74"/>
                  </a:lnTo>
                  <a:lnTo>
                    <a:pt x="40" y="86"/>
                  </a:lnTo>
                  <a:lnTo>
                    <a:pt x="22" y="98"/>
                  </a:lnTo>
                  <a:lnTo>
                    <a:pt x="10" y="112"/>
                  </a:lnTo>
                  <a:lnTo>
                    <a:pt x="2" y="126"/>
                  </a:lnTo>
                  <a:lnTo>
                    <a:pt x="0" y="134"/>
                  </a:lnTo>
                  <a:lnTo>
                    <a:pt x="0" y="140"/>
                  </a:lnTo>
                  <a:lnTo>
                    <a:pt x="0" y="140"/>
                  </a:lnTo>
                  <a:lnTo>
                    <a:pt x="2" y="152"/>
                  </a:lnTo>
                  <a:lnTo>
                    <a:pt x="4" y="168"/>
                  </a:lnTo>
                  <a:lnTo>
                    <a:pt x="10" y="184"/>
                  </a:lnTo>
                  <a:lnTo>
                    <a:pt x="18" y="196"/>
                  </a:lnTo>
                  <a:lnTo>
                    <a:pt x="18" y="196"/>
                  </a:lnTo>
                  <a:lnTo>
                    <a:pt x="34" y="218"/>
                  </a:lnTo>
                  <a:lnTo>
                    <a:pt x="334" y="720"/>
                  </a:lnTo>
                  <a:lnTo>
                    <a:pt x="334" y="720"/>
                  </a:lnTo>
                  <a:lnTo>
                    <a:pt x="334" y="724"/>
                  </a:lnTo>
                  <a:lnTo>
                    <a:pt x="336" y="730"/>
                  </a:lnTo>
                  <a:lnTo>
                    <a:pt x="342" y="734"/>
                  </a:lnTo>
                  <a:lnTo>
                    <a:pt x="348" y="740"/>
                  </a:lnTo>
                  <a:lnTo>
                    <a:pt x="364" y="748"/>
                  </a:lnTo>
                  <a:lnTo>
                    <a:pt x="386" y="756"/>
                  </a:lnTo>
                  <a:lnTo>
                    <a:pt x="412" y="764"/>
                  </a:lnTo>
                  <a:lnTo>
                    <a:pt x="442" y="768"/>
                  </a:lnTo>
                  <a:lnTo>
                    <a:pt x="474" y="772"/>
                  </a:lnTo>
                  <a:lnTo>
                    <a:pt x="510" y="772"/>
                  </a:lnTo>
                  <a:lnTo>
                    <a:pt x="510" y="772"/>
                  </a:lnTo>
                  <a:lnTo>
                    <a:pt x="546" y="772"/>
                  </a:lnTo>
                  <a:lnTo>
                    <a:pt x="580" y="768"/>
                  </a:lnTo>
                  <a:lnTo>
                    <a:pt x="610" y="764"/>
                  </a:lnTo>
                  <a:lnTo>
                    <a:pt x="636" y="756"/>
                  </a:lnTo>
                  <a:lnTo>
                    <a:pt x="658" y="748"/>
                  </a:lnTo>
                  <a:lnTo>
                    <a:pt x="674" y="740"/>
                  </a:lnTo>
                  <a:lnTo>
                    <a:pt x="680" y="734"/>
                  </a:lnTo>
                  <a:lnTo>
                    <a:pt x="684" y="730"/>
                  </a:lnTo>
                  <a:lnTo>
                    <a:pt x="688" y="724"/>
                  </a:lnTo>
                  <a:lnTo>
                    <a:pt x="688" y="720"/>
                  </a:lnTo>
                  <a:lnTo>
                    <a:pt x="988" y="218"/>
                  </a:lnTo>
                  <a:lnTo>
                    <a:pt x="988" y="218"/>
                  </a:lnTo>
                  <a:lnTo>
                    <a:pt x="1002" y="196"/>
                  </a:lnTo>
                  <a:lnTo>
                    <a:pt x="1002" y="196"/>
                  </a:lnTo>
                  <a:lnTo>
                    <a:pt x="1010" y="184"/>
                  </a:lnTo>
                  <a:lnTo>
                    <a:pt x="1016" y="168"/>
                  </a:lnTo>
                  <a:lnTo>
                    <a:pt x="1020" y="152"/>
                  </a:lnTo>
                  <a:lnTo>
                    <a:pt x="1022" y="140"/>
                  </a:lnTo>
                  <a:lnTo>
                    <a:pt x="1022" y="140"/>
                  </a:lnTo>
                  <a:lnTo>
                    <a:pt x="1022" y="140"/>
                  </a:lnTo>
                  <a:lnTo>
                    <a:pt x="1022" y="14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p:cNvSpPr>
              <a:spLocks/>
            </p:cNvSpPr>
            <p:nvPr/>
          </p:nvSpPr>
          <p:spPr bwMode="auto">
            <a:xfrm>
              <a:off x="979487" y="2451"/>
              <a:ext cx="1485900" cy="240"/>
            </a:xfrm>
            <a:custGeom>
              <a:avLst/>
              <a:gdLst>
                <a:gd name="T0" fmla="*/ 936 w 936"/>
                <a:gd name="T1" fmla="*/ 120 h 240"/>
                <a:gd name="T2" fmla="*/ 934 w 936"/>
                <a:gd name="T3" fmla="*/ 132 h 240"/>
                <a:gd name="T4" fmla="*/ 916 w 936"/>
                <a:gd name="T5" fmla="*/ 156 h 240"/>
                <a:gd name="T6" fmla="*/ 880 w 936"/>
                <a:gd name="T7" fmla="*/ 176 h 240"/>
                <a:gd name="T8" fmla="*/ 830 w 936"/>
                <a:gd name="T9" fmla="*/ 196 h 240"/>
                <a:gd name="T10" fmla="*/ 766 w 936"/>
                <a:gd name="T11" fmla="*/ 212 h 240"/>
                <a:gd name="T12" fmla="*/ 692 w 936"/>
                <a:gd name="T13" fmla="*/ 226 h 240"/>
                <a:gd name="T14" fmla="*/ 608 w 936"/>
                <a:gd name="T15" fmla="*/ 234 h 240"/>
                <a:gd name="T16" fmla="*/ 516 w 936"/>
                <a:gd name="T17" fmla="*/ 238 h 240"/>
                <a:gd name="T18" fmla="*/ 468 w 936"/>
                <a:gd name="T19" fmla="*/ 240 h 240"/>
                <a:gd name="T20" fmla="*/ 374 w 936"/>
                <a:gd name="T21" fmla="*/ 238 h 240"/>
                <a:gd name="T22" fmla="*/ 286 w 936"/>
                <a:gd name="T23" fmla="*/ 230 h 240"/>
                <a:gd name="T24" fmla="*/ 206 w 936"/>
                <a:gd name="T25" fmla="*/ 220 h 240"/>
                <a:gd name="T26" fmla="*/ 136 w 936"/>
                <a:gd name="T27" fmla="*/ 204 h 240"/>
                <a:gd name="T28" fmla="*/ 80 w 936"/>
                <a:gd name="T29" fmla="*/ 186 h 240"/>
                <a:gd name="T30" fmla="*/ 36 w 936"/>
                <a:gd name="T31" fmla="*/ 166 h 240"/>
                <a:gd name="T32" fmla="*/ 10 w 936"/>
                <a:gd name="T33" fmla="*/ 144 h 240"/>
                <a:gd name="T34" fmla="*/ 0 w 936"/>
                <a:gd name="T35" fmla="*/ 126 h 240"/>
                <a:gd name="T36" fmla="*/ 0 w 936"/>
                <a:gd name="T37" fmla="*/ 120 h 240"/>
                <a:gd name="T38" fmla="*/ 2 w 936"/>
                <a:gd name="T39" fmla="*/ 108 h 240"/>
                <a:gd name="T40" fmla="*/ 20 w 936"/>
                <a:gd name="T41" fmla="*/ 84 h 240"/>
                <a:gd name="T42" fmla="*/ 56 w 936"/>
                <a:gd name="T43" fmla="*/ 62 h 240"/>
                <a:gd name="T44" fmla="*/ 106 w 936"/>
                <a:gd name="T45" fmla="*/ 44 h 240"/>
                <a:gd name="T46" fmla="*/ 170 w 936"/>
                <a:gd name="T47" fmla="*/ 28 h 240"/>
                <a:gd name="T48" fmla="*/ 244 w 936"/>
                <a:gd name="T49" fmla="*/ 14 h 240"/>
                <a:gd name="T50" fmla="*/ 328 w 936"/>
                <a:gd name="T51" fmla="*/ 6 h 240"/>
                <a:gd name="T52" fmla="*/ 420 w 936"/>
                <a:gd name="T53" fmla="*/ 0 h 240"/>
                <a:gd name="T54" fmla="*/ 468 w 936"/>
                <a:gd name="T55" fmla="*/ 0 h 240"/>
                <a:gd name="T56" fmla="*/ 562 w 936"/>
                <a:gd name="T57" fmla="*/ 2 h 240"/>
                <a:gd name="T58" fmla="*/ 650 w 936"/>
                <a:gd name="T59" fmla="*/ 10 h 240"/>
                <a:gd name="T60" fmla="*/ 730 w 936"/>
                <a:gd name="T61" fmla="*/ 20 h 240"/>
                <a:gd name="T62" fmla="*/ 800 w 936"/>
                <a:gd name="T63" fmla="*/ 34 h 240"/>
                <a:gd name="T64" fmla="*/ 856 w 936"/>
                <a:gd name="T65" fmla="*/ 52 h 240"/>
                <a:gd name="T66" fmla="*/ 900 w 936"/>
                <a:gd name="T67" fmla="*/ 72 h 240"/>
                <a:gd name="T68" fmla="*/ 928 w 936"/>
                <a:gd name="T69" fmla="*/ 96 h 240"/>
                <a:gd name="T70" fmla="*/ 936 w 936"/>
                <a:gd name="T71" fmla="*/ 114 h 240"/>
                <a:gd name="T72" fmla="*/ 936 w 936"/>
                <a:gd name="T73" fmla="*/ 120 h 240"/>
                <a:gd name="T74" fmla="*/ 936 w 936"/>
                <a:gd name="T7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36" h="240">
                  <a:moveTo>
                    <a:pt x="936" y="120"/>
                  </a:moveTo>
                  <a:lnTo>
                    <a:pt x="936" y="120"/>
                  </a:lnTo>
                  <a:lnTo>
                    <a:pt x="936" y="126"/>
                  </a:lnTo>
                  <a:lnTo>
                    <a:pt x="934" y="132"/>
                  </a:lnTo>
                  <a:lnTo>
                    <a:pt x="928" y="144"/>
                  </a:lnTo>
                  <a:lnTo>
                    <a:pt x="916" y="156"/>
                  </a:lnTo>
                  <a:lnTo>
                    <a:pt x="900" y="166"/>
                  </a:lnTo>
                  <a:lnTo>
                    <a:pt x="880" y="176"/>
                  </a:lnTo>
                  <a:lnTo>
                    <a:pt x="856" y="186"/>
                  </a:lnTo>
                  <a:lnTo>
                    <a:pt x="830" y="196"/>
                  </a:lnTo>
                  <a:lnTo>
                    <a:pt x="800" y="204"/>
                  </a:lnTo>
                  <a:lnTo>
                    <a:pt x="766" y="212"/>
                  </a:lnTo>
                  <a:lnTo>
                    <a:pt x="730" y="220"/>
                  </a:lnTo>
                  <a:lnTo>
                    <a:pt x="692" y="226"/>
                  </a:lnTo>
                  <a:lnTo>
                    <a:pt x="650" y="230"/>
                  </a:lnTo>
                  <a:lnTo>
                    <a:pt x="608" y="234"/>
                  </a:lnTo>
                  <a:lnTo>
                    <a:pt x="562" y="238"/>
                  </a:lnTo>
                  <a:lnTo>
                    <a:pt x="516" y="238"/>
                  </a:lnTo>
                  <a:lnTo>
                    <a:pt x="468" y="240"/>
                  </a:lnTo>
                  <a:lnTo>
                    <a:pt x="468" y="240"/>
                  </a:lnTo>
                  <a:lnTo>
                    <a:pt x="420" y="238"/>
                  </a:lnTo>
                  <a:lnTo>
                    <a:pt x="374" y="238"/>
                  </a:lnTo>
                  <a:lnTo>
                    <a:pt x="328" y="234"/>
                  </a:lnTo>
                  <a:lnTo>
                    <a:pt x="286" y="230"/>
                  </a:lnTo>
                  <a:lnTo>
                    <a:pt x="244" y="226"/>
                  </a:lnTo>
                  <a:lnTo>
                    <a:pt x="206" y="220"/>
                  </a:lnTo>
                  <a:lnTo>
                    <a:pt x="170" y="212"/>
                  </a:lnTo>
                  <a:lnTo>
                    <a:pt x="136" y="204"/>
                  </a:lnTo>
                  <a:lnTo>
                    <a:pt x="106" y="196"/>
                  </a:lnTo>
                  <a:lnTo>
                    <a:pt x="80" y="186"/>
                  </a:lnTo>
                  <a:lnTo>
                    <a:pt x="56" y="176"/>
                  </a:lnTo>
                  <a:lnTo>
                    <a:pt x="36" y="166"/>
                  </a:lnTo>
                  <a:lnTo>
                    <a:pt x="20" y="156"/>
                  </a:lnTo>
                  <a:lnTo>
                    <a:pt x="10" y="144"/>
                  </a:lnTo>
                  <a:lnTo>
                    <a:pt x="2" y="132"/>
                  </a:lnTo>
                  <a:lnTo>
                    <a:pt x="0" y="126"/>
                  </a:lnTo>
                  <a:lnTo>
                    <a:pt x="0" y="120"/>
                  </a:lnTo>
                  <a:lnTo>
                    <a:pt x="0" y="120"/>
                  </a:lnTo>
                  <a:lnTo>
                    <a:pt x="0" y="114"/>
                  </a:lnTo>
                  <a:lnTo>
                    <a:pt x="2" y="108"/>
                  </a:lnTo>
                  <a:lnTo>
                    <a:pt x="10" y="96"/>
                  </a:lnTo>
                  <a:lnTo>
                    <a:pt x="20" y="84"/>
                  </a:lnTo>
                  <a:lnTo>
                    <a:pt x="36" y="72"/>
                  </a:lnTo>
                  <a:lnTo>
                    <a:pt x="56" y="62"/>
                  </a:lnTo>
                  <a:lnTo>
                    <a:pt x="80" y="52"/>
                  </a:lnTo>
                  <a:lnTo>
                    <a:pt x="106" y="44"/>
                  </a:lnTo>
                  <a:lnTo>
                    <a:pt x="136" y="34"/>
                  </a:lnTo>
                  <a:lnTo>
                    <a:pt x="170" y="28"/>
                  </a:lnTo>
                  <a:lnTo>
                    <a:pt x="206" y="20"/>
                  </a:lnTo>
                  <a:lnTo>
                    <a:pt x="244" y="14"/>
                  </a:lnTo>
                  <a:lnTo>
                    <a:pt x="286" y="10"/>
                  </a:lnTo>
                  <a:lnTo>
                    <a:pt x="328" y="6"/>
                  </a:lnTo>
                  <a:lnTo>
                    <a:pt x="374" y="2"/>
                  </a:lnTo>
                  <a:lnTo>
                    <a:pt x="420" y="0"/>
                  </a:lnTo>
                  <a:lnTo>
                    <a:pt x="468" y="0"/>
                  </a:lnTo>
                  <a:lnTo>
                    <a:pt x="468" y="0"/>
                  </a:lnTo>
                  <a:lnTo>
                    <a:pt x="516" y="0"/>
                  </a:lnTo>
                  <a:lnTo>
                    <a:pt x="562" y="2"/>
                  </a:lnTo>
                  <a:lnTo>
                    <a:pt x="608" y="6"/>
                  </a:lnTo>
                  <a:lnTo>
                    <a:pt x="650" y="10"/>
                  </a:lnTo>
                  <a:lnTo>
                    <a:pt x="692" y="14"/>
                  </a:lnTo>
                  <a:lnTo>
                    <a:pt x="730" y="20"/>
                  </a:lnTo>
                  <a:lnTo>
                    <a:pt x="766" y="28"/>
                  </a:lnTo>
                  <a:lnTo>
                    <a:pt x="800" y="34"/>
                  </a:lnTo>
                  <a:lnTo>
                    <a:pt x="830" y="44"/>
                  </a:lnTo>
                  <a:lnTo>
                    <a:pt x="856" y="52"/>
                  </a:lnTo>
                  <a:lnTo>
                    <a:pt x="880" y="62"/>
                  </a:lnTo>
                  <a:lnTo>
                    <a:pt x="900" y="72"/>
                  </a:lnTo>
                  <a:lnTo>
                    <a:pt x="916" y="84"/>
                  </a:lnTo>
                  <a:lnTo>
                    <a:pt x="928" y="96"/>
                  </a:lnTo>
                  <a:lnTo>
                    <a:pt x="934" y="108"/>
                  </a:lnTo>
                  <a:lnTo>
                    <a:pt x="936" y="114"/>
                  </a:lnTo>
                  <a:lnTo>
                    <a:pt x="936" y="120"/>
                  </a:lnTo>
                  <a:lnTo>
                    <a:pt x="936" y="120"/>
                  </a:lnTo>
                  <a:lnTo>
                    <a:pt x="936" y="120"/>
                  </a:lnTo>
                  <a:lnTo>
                    <a:pt x="936"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p:cNvSpPr>
              <a:spLocks/>
            </p:cNvSpPr>
            <p:nvPr/>
          </p:nvSpPr>
          <p:spPr bwMode="auto">
            <a:xfrm>
              <a:off x="10107612" y="2185"/>
              <a:ext cx="1622425" cy="772"/>
            </a:xfrm>
            <a:custGeom>
              <a:avLst/>
              <a:gdLst>
                <a:gd name="T0" fmla="*/ 1022 w 1022"/>
                <a:gd name="T1" fmla="*/ 140 h 772"/>
                <a:gd name="T2" fmla="*/ 1018 w 1022"/>
                <a:gd name="T3" fmla="*/ 126 h 772"/>
                <a:gd name="T4" fmla="*/ 998 w 1022"/>
                <a:gd name="T5" fmla="*/ 98 h 772"/>
                <a:gd name="T6" fmla="*/ 960 w 1022"/>
                <a:gd name="T7" fmla="*/ 74 h 772"/>
                <a:gd name="T8" fmla="*/ 904 w 1022"/>
                <a:gd name="T9" fmla="*/ 50 h 772"/>
                <a:gd name="T10" fmla="*/ 836 w 1022"/>
                <a:gd name="T11" fmla="*/ 32 h 772"/>
                <a:gd name="T12" fmla="*/ 754 w 1022"/>
                <a:gd name="T13" fmla="*/ 16 h 772"/>
                <a:gd name="T14" fmla="*/ 662 w 1022"/>
                <a:gd name="T15" fmla="*/ 6 h 772"/>
                <a:gd name="T16" fmla="*/ 562 w 1022"/>
                <a:gd name="T17" fmla="*/ 0 h 772"/>
                <a:gd name="T18" fmla="*/ 510 w 1022"/>
                <a:gd name="T19" fmla="*/ 0 h 772"/>
                <a:gd name="T20" fmla="*/ 408 w 1022"/>
                <a:gd name="T21" fmla="*/ 2 h 772"/>
                <a:gd name="T22" fmla="*/ 312 w 1022"/>
                <a:gd name="T23" fmla="*/ 10 h 772"/>
                <a:gd name="T24" fmla="*/ 226 w 1022"/>
                <a:gd name="T25" fmla="*/ 24 h 772"/>
                <a:gd name="T26" fmla="*/ 150 w 1022"/>
                <a:gd name="T27" fmla="*/ 40 h 772"/>
                <a:gd name="T28" fmla="*/ 88 w 1022"/>
                <a:gd name="T29" fmla="*/ 62 h 772"/>
                <a:gd name="T30" fmla="*/ 40 w 1022"/>
                <a:gd name="T31" fmla="*/ 86 h 772"/>
                <a:gd name="T32" fmla="*/ 10 w 1022"/>
                <a:gd name="T33" fmla="*/ 112 h 772"/>
                <a:gd name="T34" fmla="*/ 0 w 1022"/>
                <a:gd name="T35" fmla="*/ 134 h 772"/>
                <a:gd name="T36" fmla="*/ 0 w 1022"/>
                <a:gd name="T37" fmla="*/ 140 h 772"/>
                <a:gd name="T38" fmla="*/ 4 w 1022"/>
                <a:gd name="T39" fmla="*/ 168 h 772"/>
                <a:gd name="T40" fmla="*/ 18 w 1022"/>
                <a:gd name="T41" fmla="*/ 196 h 772"/>
                <a:gd name="T42" fmla="*/ 34 w 1022"/>
                <a:gd name="T43" fmla="*/ 218 h 772"/>
                <a:gd name="T44" fmla="*/ 334 w 1022"/>
                <a:gd name="T45" fmla="*/ 720 h 772"/>
                <a:gd name="T46" fmla="*/ 336 w 1022"/>
                <a:gd name="T47" fmla="*/ 730 h 772"/>
                <a:gd name="T48" fmla="*/ 348 w 1022"/>
                <a:gd name="T49" fmla="*/ 740 h 772"/>
                <a:gd name="T50" fmla="*/ 386 w 1022"/>
                <a:gd name="T51" fmla="*/ 756 h 772"/>
                <a:gd name="T52" fmla="*/ 442 w 1022"/>
                <a:gd name="T53" fmla="*/ 768 h 772"/>
                <a:gd name="T54" fmla="*/ 510 w 1022"/>
                <a:gd name="T55" fmla="*/ 772 h 772"/>
                <a:gd name="T56" fmla="*/ 546 w 1022"/>
                <a:gd name="T57" fmla="*/ 772 h 772"/>
                <a:gd name="T58" fmla="*/ 610 w 1022"/>
                <a:gd name="T59" fmla="*/ 764 h 772"/>
                <a:gd name="T60" fmla="*/ 658 w 1022"/>
                <a:gd name="T61" fmla="*/ 748 h 772"/>
                <a:gd name="T62" fmla="*/ 680 w 1022"/>
                <a:gd name="T63" fmla="*/ 734 h 772"/>
                <a:gd name="T64" fmla="*/ 688 w 1022"/>
                <a:gd name="T65" fmla="*/ 724 h 772"/>
                <a:gd name="T66" fmla="*/ 988 w 1022"/>
                <a:gd name="T67" fmla="*/ 218 h 772"/>
                <a:gd name="T68" fmla="*/ 1002 w 1022"/>
                <a:gd name="T69" fmla="*/ 196 h 772"/>
                <a:gd name="T70" fmla="*/ 1010 w 1022"/>
                <a:gd name="T71" fmla="*/ 184 h 772"/>
                <a:gd name="T72" fmla="*/ 1020 w 1022"/>
                <a:gd name="T73" fmla="*/ 152 h 772"/>
                <a:gd name="T74" fmla="*/ 1022 w 1022"/>
                <a:gd name="T75" fmla="*/ 140 h 772"/>
                <a:gd name="T76" fmla="*/ 1022 w 1022"/>
                <a:gd name="T77" fmla="*/ 14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2" h="772">
                  <a:moveTo>
                    <a:pt x="1022" y="140"/>
                  </a:moveTo>
                  <a:lnTo>
                    <a:pt x="1022" y="140"/>
                  </a:lnTo>
                  <a:lnTo>
                    <a:pt x="1020" y="134"/>
                  </a:lnTo>
                  <a:lnTo>
                    <a:pt x="1018" y="126"/>
                  </a:lnTo>
                  <a:lnTo>
                    <a:pt x="1012" y="112"/>
                  </a:lnTo>
                  <a:lnTo>
                    <a:pt x="998" y="98"/>
                  </a:lnTo>
                  <a:lnTo>
                    <a:pt x="982" y="86"/>
                  </a:lnTo>
                  <a:lnTo>
                    <a:pt x="960" y="74"/>
                  </a:lnTo>
                  <a:lnTo>
                    <a:pt x="934" y="62"/>
                  </a:lnTo>
                  <a:lnTo>
                    <a:pt x="904" y="50"/>
                  </a:lnTo>
                  <a:lnTo>
                    <a:pt x="872" y="40"/>
                  </a:lnTo>
                  <a:lnTo>
                    <a:pt x="836" y="32"/>
                  </a:lnTo>
                  <a:lnTo>
                    <a:pt x="796" y="24"/>
                  </a:lnTo>
                  <a:lnTo>
                    <a:pt x="754" y="16"/>
                  </a:lnTo>
                  <a:lnTo>
                    <a:pt x="710" y="10"/>
                  </a:lnTo>
                  <a:lnTo>
                    <a:pt x="662" y="6"/>
                  </a:lnTo>
                  <a:lnTo>
                    <a:pt x="614" y="2"/>
                  </a:lnTo>
                  <a:lnTo>
                    <a:pt x="562" y="0"/>
                  </a:lnTo>
                  <a:lnTo>
                    <a:pt x="510" y="0"/>
                  </a:lnTo>
                  <a:lnTo>
                    <a:pt x="510" y="0"/>
                  </a:lnTo>
                  <a:lnTo>
                    <a:pt x="458" y="0"/>
                  </a:lnTo>
                  <a:lnTo>
                    <a:pt x="408" y="2"/>
                  </a:lnTo>
                  <a:lnTo>
                    <a:pt x="358" y="6"/>
                  </a:lnTo>
                  <a:lnTo>
                    <a:pt x="312" y="10"/>
                  </a:lnTo>
                  <a:lnTo>
                    <a:pt x="268" y="16"/>
                  </a:lnTo>
                  <a:lnTo>
                    <a:pt x="226" y="24"/>
                  </a:lnTo>
                  <a:lnTo>
                    <a:pt x="186" y="32"/>
                  </a:lnTo>
                  <a:lnTo>
                    <a:pt x="150" y="40"/>
                  </a:lnTo>
                  <a:lnTo>
                    <a:pt x="116" y="50"/>
                  </a:lnTo>
                  <a:lnTo>
                    <a:pt x="88" y="62"/>
                  </a:lnTo>
                  <a:lnTo>
                    <a:pt x="62" y="74"/>
                  </a:lnTo>
                  <a:lnTo>
                    <a:pt x="40" y="86"/>
                  </a:lnTo>
                  <a:lnTo>
                    <a:pt x="22" y="98"/>
                  </a:lnTo>
                  <a:lnTo>
                    <a:pt x="10" y="112"/>
                  </a:lnTo>
                  <a:lnTo>
                    <a:pt x="2" y="126"/>
                  </a:lnTo>
                  <a:lnTo>
                    <a:pt x="0" y="134"/>
                  </a:lnTo>
                  <a:lnTo>
                    <a:pt x="0" y="140"/>
                  </a:lnTo>
                  <a:lnTo>
                    <a:pt x="0" y="140"/>
                  </a:lnTo>
                  <a:lnTo>
                    <a:pt x="2" y="152"/>
                  </a:lnTo>
                  <a:lnTo>
                    <a:pt x="4" y="168"/>
                  </a:lnTo>
                  <a:lnTo>
                    <a:pt x="10" y="184"/>
                  </a:lnTo>
                  <a:lnTo>
                    <a:pt x="18" y="196"/>
                  </a:lnTo>
                  <a:lnTo>
                    <a:pt x="18" y="196"/>
                  </a:lnTo>
                  <a:lnTo>
                    <a:pt x="34" y="218"/>
                  </a:lnTo>
                  <a:lnTo>
                    <a:pt x="334" y="720"/>
                  </a:lnTo>
                  <a:lnTo>
                    <a:pt x="334" y="720"/>
                  </a:lnTo>
                  <a:lnTo>
                    <a:pt x="334" y="724"/>
                  </a:lnTo>
                  <a:lnTo>
                    <a:pt x="336" y="730"/>
                  </a:lnTo>
                  <a:lnTo>
                    <a:pt x="342" y="734"/>
                  </a:lnTo>
                  <a:lnTo>
                    <a:pt x="348" y="740"/>
                  </a:lnTo>
                  <a:lnTo>
                    <a:pt x="364" y="748"/>
                  </a:lnTo>
                  <a:lnTo>
                    <a:pt x="386" y="756"/>
                  </a:lnTo>
                  <a:lnTo>
                    <a:pt x="412" y="764"/>
                  </a:lnTo>
                  <a:lnTo>
                    <a:pt x="442" y="768"/>
                  </a:lnTo>
                  <a:lnTo>
                    <a:pt x="474" y="772"/>
                  </a:lnTo>
                  <a:lnTo>
                    <a:pt x="510" y="772"/>
                  </a:lnTo>
                  <a:lnTo>
                    <a:pt x="510" y="772"/>
                  </a:lnTo>
                  <a:lnTo>
                    <a:pt x="546" y="772"/>
                  </a:lnTo>
                  <a:lnTo>
                    <a:pt x="580" y="768"/>
                  </a:lnTo>
                  <a:lnTo>
                    <a:pt x="610" y="764"/>
                  </a:lnTo>
                  <a:lnTo>
                    <a:pt x="636" y="756"/>
                  </a:lnTo>
                  <a:lnTo>
                    <a:pt x="658" y="748"/>
                  </a:lnTo>
                  <a:lnTo>
                    <a:pt x="674" y="740"/>
                  </a:lnTo>
                  <a:lnTo>
                    <a:pt x="680" y="734"/>
                  </a:lnTo>
                  <a:lnTo>
                    <a:pt x="684" y="730"/>
                  </a:lnTo>
                  <a:lnTo>
                    <a:pt x="688" y="724"/>
                  </a:lnTo>
                  <a:lnTo>
                    <a:pt x="688" y="720"/>
                  </a:lnTo>
                  <a:lnTo>
                    <a:pt x="988" y="218"/>
                  </a:lnTo>
                  <a:lnTo>
                    <a:pt x="988" y="218"/>
                  </a:lnTo>
                  <a:lnTo>
                    <a:pt x="1002" y="196"/>
                  </a:lnTo>
                  <a:lnTo>
                    <a:pt x="1002" y="196"/>
                  </a:lnTo>
                  <a:lnTo>
                    <a:pt x="1010" y="184"/>
                  </a:lnTo>
                  <a:lnTo>
                    <a:pt x="1016" y="168"/>
                  </a:lnTo>
                  <a:lnTo>
                    <a:pt x="1020" y="152"/>
                  </a:lnTo>
                  <a:lnTo>
                    <a:pt x="1022" y="140"/>
                  </a:lnTo>
                  <a:lnTo>
                    <a:pt x="1022" y="140"/>
                  </a:lnTo>
                  <a:lnTo>
                    <a:pt x="1022" y="140"/>
                  </a:lnTo>
                  <a:lnTo>
                    <a:pt x="1022" y="14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p:cNvSpPr>
              <a:spLocks/>
            </p:cNvSpPr>
            <p:nvPr/>
          </p:nvSpPr>
          <p:spPr bwMode="auto">
            <a:xfrm>
              <a:off x="10174287" y="2205"/>
              <a:ext cx="1485900" cy="240"/>
            </a:xfrm>
            <a:custGeom>
              <a:avLst/>
              <a:gdLst>
                <a:gd name="T0" fmla="*/ 936 w 936"/>
                <a:gd name="T1" fmla="*/ 120 h 240"/>
                <a:gd name="T2" fmla="*/ 934 w 936"/>
                <a:gd name="T3" fmla="*/ 132 h 240"/>
                <a:gd name="T4" fmla="*/ 916 w 936"/>
                <a:gd name="T5" fmla="*/ 156 h 240"/>
                <a:gd name="T6" fmla="*/ 880 w 936"/>
                <a:gd name="T7" fmla="*/ 176 h 240"/>
                <a:gd name="T8" fmla="*/ 830 w 936"/>
                <a:gd name="T9" fmla="*/ 196 h 240"/>
                <a:gd name="T10" fmla="*/ 766 w 936"/>
                <a:gd name="T11" fmla="*/ 212 h 240"/>
                <a:gd name="T12" fmla="*/ 692 w 936"/>
                <a:gd name="T13" fmla="*/ 226 h 240"/>
                <a:gd name="T14" fmla="*/ 608 w 936"/>
                <a:gd name="T15" fmla="*/ 234 h 240"/>
                <a:gd name="T16" fmla="*/ 516 w 936"/>
                <a:gd name="T17" fmla="*/ 238 h 240"/>
                <a:gd name="T18" fmla="*/ 468 w 936"/>
                <a:gd name="T19" fmla="*/ 240 h 240"/>
                <a:gd name="T20" fmla="*/ 374 w 936"/>
                <a:gd name="T21" fmla="*/ 238 h 240"/>
                <a:gd name="T22" fmla="*/ 286 w 936"/>
                <a:gd name="T23" fmla="*/ 230 h 240"/>
                <a:gd name="T24" fmla="*/ 206 w 936"/>
                <a:gd name="T25" fmla="*/ 220 h 240"/>
                <a:gd name="T26" fmla="*/ 136 w 936"/>
                <a:gd name="T27" fmla="*/ 204 h 240"/>
                <a:gd name="T28" fmla="*/ 80 w 936"/>
                <a:gd name="T29" fmla="*/ 186 h 240"/>
                <a:gd name="T30" fmla="*/ 36 w 936"/>
                <a:gd name="T31" fmla="*/ 166 h 240"/>
                <a:gd name="T32" fmla="*/ 10 w 936"/>
                <a:gd name="T33" fmla="*/ 144 h 240"/>
                <a:gd name="T34" fmla="*/ 0 w 936"/>
                <a:gd name="T35" fmla="*/ 126 h 240"/>
                <a:gd name="T36" fmla="*/ 0 w 936"/>
                <a:gd name="T37" fmla="*/ 120 h 240"/>
                <a:gd name="T38" fmla="*/ 2 w 936"/>
                <a:gd name="T39" fmla="*/ 108 h 240"/>
                <a:gd name="T40" fmla="*/ 20 w 936"/>
                <a:gd name="T41" fmla="*/ 84 h 240"/>
                <a:gd name="T42" fmla="*/ 56 w 936"/>
                <a:gd name="T43" fmla="*/ 62 h 240"/>
                <a:gd name="T44" fmla="*/ 106 w 936"/>
                <a:gd name="T45" fmla="*/ 44 h 240"/>
                <a:gd name="T46" fmla="*/ 170 w 936"/>
                <a:gd name="T47" fmla="*/ 28 h 240"/>
                <a:gd name="T48" fmla="*/ 244 w 936"/>
                <a:gd name="T49" fmla="*/ 14 h 240"/>
                <a:gd name="T50" fmla="*/ 328 w 936"/>
                <a:gd name="T51" fmla="*/ 6 h 240"/>
                <a:gd name="T52" fmla="*/ 420 w 936"/>
                <a:gd name="T53" fmla="*/ 0 h 240"/>
                <a:gd name="T54" fmla="*/ 468 w 936"/>
                <a:gd name="T55" fmla="*/ 0 h 240"/>
                <a:gd name="T56" fmla="*/ 562 w 936"/>
                <a:gd name="T57" fmla="*/ 2 h 240"/>
                <a:gd name="T58" fmla="*/ 650 w 936"/>
                <a:gd name="T59" fmla="*/ 10 h 240"/>
                <a:gd name="T60" fmla="*/ 730 w 936"/>
                <a:gd name="T61" fmla="*/ 20 h 240"/>
                <a:gd name="T62" fmla="*/ 800 w 936"/>
                <a:gd name="T63" fmla="*/ 34 h 240"/>
                <a:gd name="T64" fmla="*/ 856 w 936"/>
                <a:gd name="T65" fmla="*/ 52 h 240"/>
                <a:gd name="T66" fmla="*/ 900 w 936"/>
                <a:gd name="T67" fmla="*/ 72 h 240"/>
                <a:gd name="T68" fmla="*/ 928 w 936"/>
                <a:gd name="T69" fmla="*/ 96 h 240"/>
                <a:gd name="T70" fmla="*/ 936 w 936"/>
                <a:gd name="T71" fmla="*/ 114 h 240"/>
                <a:gd name="T72" fmla="*/ 936 w 936"/>
                <a:gd name="T73" fmla="*/ 120 h 240"/>
                <a:gd name="T74" fmla="*/ 936 w 936"/>
                <a:gd name="T7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36" h="240">
                  <a:moveTo>
                    <a:pt x="936" y="120"/>
                  </a:moveTo>
                  <a:lnTo>
                    <a:pt x="936" y="120"/>
                  </a:lnTo>
                  <a:lnTo>
                    <a:pt x="936" y="126"/>
                  </a:lnTo>
                  <a:lnTo>
                    <a:pt x="934" y="132"/>
                  </a:lnTo>
                  <a:lnTo>
                    <a:pt x="928" y="144"/>
                  </a:lnTo>
                  <a:lnTo>
                    <a:pt x="916" y="156"/>
                  </a:lnTo>
                  <a:lnTo>
                    <a:pt x="900" y="166"/>
                  </a:lnTo>
                  <a:lnTo>
                    <a:pt x="880" y="176"/>
                  </a:lnTo>
                  <a:lnTo>
                    <a:pt x="856" y="186"/>
                  </a:lnTo>
                  <a:lnTo>
                    <a:pt x="830" y="196"/>
                  </a:lnTo>
                  <a:lnTo>
                    <a:pt x="800" y="204"/>
                  </a:lnTo>
                  <a:lnTo>
                    <a:pt x="766" y="212"/>
                  </a:lnTo>
                  <a:lnTo>
                    <a:pt x="730" y="220"/>
                  </a:lnTo>
                  <a:lnTo>
                    <a:pt x="692" y="226"/>
                  </a:lnTo>
                  <a:lnTo>
                    <a:pt x="650" y="230"/>
                  </a:lnTo>
                  <a:lnTo>
                    <a:pt x="608" y="234"/>
                  </a:lnTo>
                  <a:lnTo>
                    <a:pt x="562" y="238"/>
                  </a:lnTo>
                  <a:lnTo>
                    <a:pt x="516" y="238"/>
                  </a:lnTo>
                  <a:lnTo>
                    <a:pt x="468" y="240"/>
                  </a:lnTo>
                  <a:lnTo>
                    <a:pt x="468" y="240"/>
                  </a:lnTo>
                  <a:lnTo>
                    <a:pt x="420" y="238"/>
                  </a:lnTo>
                  <a:lnTo>
                    <a:pt x="374" y="238"/>
                  </a:lnTo>
                  <a:lnTo>
                    <a:pt x="328" y="234"/>
                  </a:lnTo>
                  <a:lnTo>
                    <a:pt x="286" y="230"/>
                  </a:lnTo>
                  <a:lnTo>
                    <a:pt x="244" y="226"/>
                  </a:lnTo>
                  <a:lnTo>
                    <a:pt x="206" y="220"/>
                  </a:lnTo>
                  <a:lnTo>
                    <a:pt x="170" y="212"/>
                  </a:lnTo>
                  <a:lnTo>
                    <a:pt x="136" y="204"/>
                  </a:lnTo>
                  <a:lnTo>
                    <a:pt x="106" y="196"/>
                  </a:lnTo>
                  <a:lnTo>
                    <a:pt x="80" y="186"/>
                  </a:lnTo>
                  <a:lnTo>
                    <a:pt x="56" y="176"/>
                  </a:lnTo>
                  <a:lnTo>
                    <a:pt x="36" y="166"/>
                  </a:lnTo>
                  <a:lnTo>
                    <a:pt x="20" y="156"/>
                  </a:lnTo>
                  <a:lnTo>
                    <a:pt x="10" y="144"/>
                  </a:lnTo>
                  <a:lnTo>
                    <a:pt x="2" y="132"/>
                  </a:lnTo>
                  <a:lnTo>
                    <a:pt x="0" y="126"/>
                  </a:lnTo>
                  <a:lnTo>
                    <a:pt x="0" y="120"/>
                  </a:lnTo>
                  <a:lnTo>
                    <a:pt x="0" y="120"/>
                  </a:lnTo>
                  <a:lnTo>
                    <a:pt x="0" y="114"/>
                  </a:lnTo>
                  <a:lnTo>
                    <a:pt x="2" y="108"/>
                  </a:lnTo>
                  <a:lnTo>
                    <a:pt x="10" y="96"/>
                  </a:lnTo>
                  <a:lnTo>
                    <a:pt x="20" y="84"/>
                  </a:lnTo>
                  <a:lnTo>
                    <a:pt x="36" y="72"/>
                  </a:lnTo>
                  <a:lnTo>
                    <a:pt x="56" y="62"/>
                  </a:lnTo>
                  <a:lnTo>
                    <a:pt x="80" y="52"/>
                  </a:lnTo>
                  <a:lnTo>
                    <a:pt x="106" y="44"/>
                  </a:lnTo>
                  <a:lnTo>
                    <a:pt x="136" y="34"/>
                  </a:lnTo>
                  <a:lnTo>
                    <a:pt x="170" y="28"/>
                  </a:lnTo>
                  <a:lnTo>
                    <a:pt x="206" y="20"/>
                  </a:lnTo>
                  <a:lnTo>
                    <a:pt x="244" y="14"/>
                  </a:lnTo>
                  <a:lnTo>
                    <a:pt x="286" y="10"/>
                  </a:lnTo>
                  <a:lnTo>
                    <a:pt x="328" y="6"/>
                  </a:lnTo>
                  <a:lnTo>
                    <a:pt x="374" y="2"/>
                  </a:lnTo>
                  <a:lnTo>
                    <a:pt x="420" y="0"/>
                  </a:lnTo>
                  <a:lnTo>
                    <a:pt x="468" y="0"/>
                  </a:lnTo>
                  <a:lnTo>
                    <a:pt x="468" y="0"/>
                  </a:lnTo>
                  <a:lnTo>
                    <a:pt x="516" y="0"/>
                  </a:lnTo>
                  <a:lnTo>
                    <a:pt x="562" y="2"/>
                  </a:lnTo>
                  <a:lnTo>
                    <a:pt x="608" y="6"/>
                  </a:lnTo>
                  <a:lnTo>
                    <a:pt x="650" y="10"/>
                  </a:lnTo>
                  <a:lnTo>
                    <a:pt x="692" y="14"/>
                  </a:lnTo>
                  <a:lnTo>
                    <a:pt x="730" y="20"/>
                  </a:lnTo>
                  <a:lnTo>
                    <a:pt x="766" y="28"/>
                  </a:lnTo>
                  <a:lnTo>
                    <a:pt x="800" y="34"/>
                  </a:lnTo>
                  <a:lnTo>
                    <a:pt x="830" y="44"/>
                  </a:lnTo>
                  <a:lnTo>
                    <a:pt x="856" y="52"/>
                  </a:lnTo>
                  <a:lnTo>
                    <a:pt x="880" y="62"/>
                  </a:lnTo>
                  <a:lnTo>
                    <a:pt x="900" y="72"/>
                  </a:lnTo>
                  <a:lnTo>
                    <a:pt x="916" y="84"/>
                  </a:lnTo>
                  <a:lnTo>
                    <a:pt x="928" y="96"/>
                  </a:lnTo>
                  <a:lnTo>
                    <a:pt x="934" y="108"/>
                  </a:lnTo>
                  <a:lnTo>
                    <a:pt x="936" y="114"/>
                  </a:lnTo>
                  <a:lnTo>
                    <a:pt x="936" y="120"/>
                  </a:lnTo>
                  <a:lnTo>
                    <a:pt x="936" y="120"/>
                  </a:lnTo>
                  <a:lnTo>
                    <a:pt x="936" y="120"/>
                  </a:lnTo>
                  <a:lnTo>
                    <a:pt x="936"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Line 21"/>
            <p:cNvSpPr>
              <a:spLocks noChangeShapeType="1"/>
            </p:cNvSpPr>
            <p:nvPr/>
          </p:nvSpPr>
          <p:spPr bwMode="auto">
            <a:xfrm>
              <a:off x="1731962" y="2361"/>
              <a:ext cx="0" cy="246"/>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p:cNvSpPr>
              <a:spLocks/>
            </p:cNvSpPr>
            <p:nvPr/>
          </p:nvSpPr>
          <p:spPr bwMode="auto">
            <a:xfrm>
              <a:off x="1665287" y="2595"/>
              <a:ext cx="130175" cy="68"/>
            </a:xfrm>
            <a:custGeom>
              <a:avLst/>
              <a:gdLst>
                <a:gd name="T0" fmla="*/ 0 w 82"/>
                <a:gd name="T1" fmla="*/ 0 h 68"/>
                <a:gd name="T2" fmla="*/ 42 w 82"/>
                <a:gd name="T3" fmla="*/ 68 h 68"/>
                <a:gd name="T4" fmla="*/ 82 w 82"/>
                <a:gd name="T5" fmla="*/ 0 h 68"/>
                <a:gd name="T6" fmla="*/ 0 w 82"/>
                <a:gd name="T7" fmla="*/ 0 h 68"/>
                <a:gd name="T8" fmla="*/ 0 w 82"/>
                <a:gd name="T9" fmla="*/ 0 h 68"/>
                <a:gd name="T10" fmla="*/ 0 w 82"/>
                <a:gd name="T11" fmla="*/ 0 h 68"/>
              </a:gdLst>
              <a:ahLst/>
              <a:cxnLst>
                <a:cxn ang="0">
                  <a:pos x="T0" y="T1"/>
                </a:cxn>
                <a:cxn ang="0">
                  <a:pos x="T2" y="T3"/>
                </a:cxn>
                <a:cxn ang="0">
                  <a:pos x="T4" y="T5"/>
                </a:cxn>
                <a:cxn ang="0">
                  <a:pos x="T6" y="T7"/>
                </a:cxn>
                <a:cxn ang="0">
                  <a:pos x="T8" y="T9"/>
                </a:cxn>
                <a:cxn ang="0">
                  <a:pos x="T10" y="T11"/>
                </a:cxn>
              </a:cxnLst>
              <a:rect l="0" t="0" r="r" b="b"/>
              <a:pathLst>
                <a:path w="82" h="68">
                  <a:moveTo>
                    <a:pt x="0" y="0"/>
                  </a:moveTo>
                  <a:lnTo>
                    <a:pt x="42" y="68"/>
                  </a:lnTo>
                  <a:lnTo>
                    <a:pt x="82" y="0"/>
                  </a:lnTo>
                  <a:lnTo>
                    <a:pt x="0" y="0"/>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Line 23"/>
            <p:cNvSpPr>
              <a:spLocks noChangeShapeType="1"/>
            </p:cNvSpPr>
            <p:nvPr/>
          </p:nvSpPr>
          <p:spPr bwMode="auto">
            <a:xfrm>
              <a:off x="1731962" y="3003"/>
              <a:ext cx="0" cy="258"/>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p:cNvSpPr>
              <a:spLocks/>
            </p:cNvSpPr>
            <p:nvPr/>
          </p:nvSpPr>
          <p:spPr bwMode="auto">
            <a:xfrm>
              <a:off x="1665287" y="3249"/>
              <a:ext cx="130175" cy="70"/>
            </a:xfrm>
            <a:custGeom>
              <a:avLst/>
              <a:gdLst>
                <a:gd name="T0" fmla="*/ 0 w 82"/>
                <a:gd name="T1" fmla="*/ 0 h 70"/>
                <a:gd name="T2" fmla="*/ 42 w 82"/>
                <a:gd name="T3" fmla="*/ 70 h 70"/>
                <a:gd name="T4" fmla="*/ 82 w 82"/>
                <a:gd name="T5" fmla="*/ 0 h 70"/>
                <a:gd name="T6" fmla="*/ 0 w 82"/>
                <a:gd name="T7" fmla="*/ 0 h 70"/>
                <a:gd name="T8" fmla="*/ 0 w 82"/>
                <a:gd name="T9" fmla="*/ 0 h 70"/>
                <a:gd name="T10" fmla="*/ 0 w 82"/>
                <a:gd name="T11" fmla="*/ 0 h 70"/>
              </a:gdLst>
              <a:ahLst/>
              <a:cxnLst>
                <a:cxn ang="0">
                  <a:pos x="T0" y="T1"/>
                </a:cxn>
                <a:cxn ang="0">
                  <a:pos x="T2" y="T3"/>
                </a:cxn>
                <a:cxn ang="0">
                  <a:pos x="T4" y="T5"/>
                </a:cxn>
                <a:cxn ang="0">
                  <a:pos x="T6" y="T7"/>
                </a:cxn>
                <a:cxn ang="0">
                  <a:pos x="T8" y="T9"/>
                </a:cxn>
                <a:cxn ang="0">
                  <a:pos x="T10" y="T11"/>
                </a:cxn>
              </a:cxnLst>
              <a:rect l="0" t="0" r="r" b="b"/>
              <a:pathLst>
                <a:path w="82" h="70">
                  <a:moveTo>
                    <a:pt x="0" y="0"/>
                  </a:moveTo>
                  <a:lnTo>
                    <a:pt x="42" y="70"/>
                  </a:lnTo>
                  <a:lnTo>
                    <a:pt x="82" y="0"/>
                  </a:lnTo>
                  <a:lnTo>
                    <a:pt x="0" y="0"/>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p:cNvSpPr>
              <a:spLocks/>
            </p:cNvSpPr>
            <p:nvPr/>
          </p:nvSpPr>
          <p:spPr bwMode="auto">
            <a:xfrm>
              <a:off x="1306512" y="3401"/>
              <a:ext cx="809625"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 name="T12" fmla="*/ 256 w 510"/>
                <a:gd name="T13" fmla="*/ 0 h 464"/>
                <a:gd name="T14" fmla="*/ 256 w 510"/>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464">
                  <a:moveTo>
                    <a:pt x="256" y="0"/>
                  </a:moveTo>
                  <a:lnTo>
                    <a:pt x="0" y="202"/>
                  </a:lnTo>
                  <a:lnTo>
                    <a:pt x="0" y="464"/>
                  </a:lnTo>
                  <a:lnTo>
                    <a:pt x="510" y="464"/>
                  </a:lnTo>
                  <a:lnTo>
                    <a:pt x="510" y="202"/>
                  </a:lnTo>
                  <a:lnTo>
                    <a:pt x="256" y="0"/>
                  </a:lnTo>
                  <a:lnTo>
                    <a:pt x="256" y="0"/>
                  </a:lnTo>
                  <a:lnTo>
                    <a:pt x="256"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p:cNvSpPr>
              <a:spLocks/>
            </p:cNvSpPr>
            <p:nvPr/>
          </p:nvSpPr>
          <p:spPr bwMode="auto">
            <a:xfrm>
              <a:off x="1293812" y="3725"/>
              <a:ext cx="873125"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p:cNvSpPr>
            <p:nvPr/>
          </p:nvSpPr>
          <p:spPr bwMode="auto">
            <a:xfrm>
              <a:off x="1370012" y="3609"/>
              <a:ext cx="669925" cy="8"/>
            </a:xfrm>
            <a:custGeom>
              <a:avLst/>
              <a:gdLst>
                <a:gd name="T0" fmla="*/ 0 w 422"/>
                <a:gd name="T1" fmla="*/ 4 h 8"/>
                <a:gd name="T2" fmla="*/ 0 w 422"/>
                <a:gd name="T3" fmla="*/ 4 h 8"/>
                <a:gd name="T4" fmla="*/ 18 w 422"/>
                <a:gd name="T5" fmla="*/ 4 h 8"/>
                <a:gd name="T6" fmla="*/ 18 w 422"/>
                <a:gd name="T7" fmla="*/ 4 h 8"/>
                <a:gd name="T8" fmla="*/ 66 w 422"/>
                <a:gd name="T9" fmla="*/ 2 h 8"/>
                <a:gd name="T10" fmla="*/ 66 w 422"/>
                <a:gd name="T11" fmla="*/ 2 h 8"/>
                <a:gd name="T12" fmla="*/ 134 w 422"/>
                <a:gd name="T13" fmla="*/ 0 h 8"/>
                <a:gd name="T14" fmla="*/ 134 w 422"/>
                <a:gd name="T15" fmla="*/ 0 h 8"/>
                <a:gd name="T16" fmla="*/ 212 w 422"/>
                <a:gd name="T17" fmla="*/ 0 h 8"/>
                <a:gd name="T18" fmla="*/ 212 w 422"/>
                <a:gd name="T19" fmla="*/ 0 h 8"/>
                <a:gd name="T20" fmla="*/ 290 w 422"/>
                <a:gd name="T21" fmla="*/ 0 h 8"/>
                <a:gd name="T22" fmla="*/ 290 w 422"/>
                <a:gd name="T23" fmla="*/ 0 h 8"/>
                <a:gd name="T24" fmla="*/ 358 w 422"/>
                <a:gd name="T25" fmla="*/ 2 h 8"/>
                <a:gd name="T26" fmla="*/ 358 w 422"/>
                <a:gd name="T27" fmla="*/ 2 h 8"/>
                <a:gd name="T28" fmla="*/ 404 w 422"/>
                <a:gd name="T29" fmla="*/ 4 h 8"/>
                <a:gd name="T30" fmla="*/ 404 w 422"/>
                <a:gd name="T31" fmla="*/ 4 h 8"/>
                <a:gd name="T32" fmla="*/ 422 w 422"/>
                <a:gd name="T33" fmla="*/ 4 h 8"/>
                <a:gd name="T34" fmla="*/ 422 w 422"/>
                <a:gd name="T35" fmla="*/ 4 h 8"/>
                <a:gd name="T36" fmla="*/ 404 w 422"/>
                <a:gd name="T37" fmla="*/ 4 h 8"/>
                <a:gd name="T38" fmla="*/ 404 w 422"/>
                <a:gd name="T39" fmla="*/ 4 h 8"/>
                <a:gd name="T40" fmla="*/ 358 w 422"/>
                <a:gd name="T41" fmla="*/ 6 h 8"/>
                <a:gd name="T42" fmla="*/ 358 w 422"/>
                <a:gd name="T43" fmla="*/ 6 h 8"/>
                <a:gd name="T44" fmla="*/ 290 w 422"/>
                <a:gd name="T45" fmla="*/ 8 h 8"/>
                <a:gd name="T46" fmla="*/ 290 w 422"/>
                <a:gd name="T47" fmla="*/ 8 h 8"/>
                <a:gd name="T48" fmla="*/ 212 w 422"/>
                <a:gd name="T49" fmla="*/ 8 h 8"/>
                <a:gd name="T50" fmla="*/ 212 w 422"/>
                <a:gd name="T51" fmla="*/ 8 h 8"/>
                <a:gd name="T52" fmla="*/ 134 w 422"/>
                <a:gd name="T53" fmla="*/ 8 h 8"/>
                <a:gd name="T54" fmla="*/ 134 w 422"/>
                <a:gd name="T55" fmla="*/ 8 h 8"/>
                <a:gd name="T56" fmla="*/ 66 w 422"/>
                <a:gd name="T57" fmla="*/ 6 h 8"/>
                <a:gd name="T58" fmla="*/ 66 w 422"/>
                <a:gd name="T59" fmla="*/ 6 h 8"/>
                <a:gd name="T60" fmla="*/ 18 w 422"/>
                <a:gd name="T61" fmla="*/ 4 h 8"/>
                <a:gd name="T62" fmla="*/ 18 w 422"/>
                <a:gd name="T63" fmla="*/ 4 h 8"/>
                <a:gd name="T64" fmla="*/ 0 w 422"/>
                <a:gd name="T65" fmla="*/ 4 h 8"/>
                <a:gd name="T66" fmla="*/ 0 w 422"/>
                <a:gd name="T67" fmla="*/ 4 h 8"/>
                <a:gd name="T68" fmla="*/ 0 w 422"/>
                <a:gd name="T69" fmla="*/ 4 h 8"/>
                <a:gd name="T70" fmla="*/ 0 w 422"/>
                <a:gd name="T7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2"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8" y="2"/>
                  </a:lnTo>
                  <a:lnTo>
                    <a:pt x="358" y="2"/>
                  </a:lnTo>
                  <a:lnTo>
                    <a:pt x="404" y="4"/>
                  </a:lnTo>
                  <a:lnTo>
                    <a:pt x="404" y="4"/>
                  </a:lnTo>
                  <a:lnTo>
                    <a:pt x="422" y="4"/>
                  </a:lnTo>
                  <a:lnTo>
                    <a:pt x="422" y="4"/>
                  </a:lnTo>
                  <a:lnTo>
                    <a:pt x="404" y="4"/>
                  </a:lnTo>
                  <a:lnTo>
                    <a:pt x="404" y="4"/>
                  </a:lnTo>
                  <a:lnTo>
                    <a:pt x="358" y="6"/>
                  </a:lnTo>
                  <a:lnTo>
                    <a:pt x="358"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p:cNvSpPr>
            <p:nvPr/>
          </p:nvSpPr>
          <p:spPr bwMode="auto">
            <a:xfrm>
              <a:off x="1392237" y="3491"/>
              <a:ext cx="638175" cy="132"/>
            </a:xfrm>
            <a:custGeom>
              <a:avLst/>
              <a:gdLst>
                <a:gd name="T0" fmla="*/ 0 w 402"/>
                <a:gd name="T1" fmla="*/ 0 h 132"/>
                <a:gd name="T2" fmla="*/ 402 w 402"/>
                <a:gd name="T3" fmla="*/ 0 h 132"/>
                <a:gd name="T4" fmla="*/ 402 w 402"/>
                <a:gd name="T5" fmla="*/ 132 h 132"/>
                <a:gd name="T6" fmla="*/ 0 w 402"/>
                <a:gd name="T7" fmla="*/ 132 h 132"/>
                <a:gd name="T8" fmla="*/ 0 w 402"/>
                <a:gd name="T9" fmla="*/ 0 h 132"/>
                <a:gd name="T10" fmla="*/ 0 w 402"/>
                <a:gd name="T11" fmla="*/ 0 h 132"/>
              </a:gdLst>
              <a:ahLst/>
              <a:cxnLst>
                <a:cxn ang="0">
                  <a:pos x="T0" y="T1"/>
                </a:cxn>
                <a:cxn ang="0">
                  <a:pos x="T2" y="T3"/>
                </a:cxn>
                <a:cxn ang="0">
                  <a:pos x="T4" y="T5"/>
                </a:cxn>
                <a:cxn ang="0">
                  <a:pos x="T6" y="T7"/>
                </a:cxn>
                <a:cxn ang="0">
                  <a:pos x="T8" y="T9"/>
                </a:cxn>
                <a:cxn ang="0">
                  <a:pos x="T10" y="T11"/>
                </a:cxn>
              </a:cxnLst>
              <a:rect l="0" t="0" r="r" b="b"/>
              <a:pathLst>
                <a:path w="402" h="132">
                  <a:moveTo>
                    <a:pt x="0" y="0"/>
                  </a:moveTo>
                  <a:lnTo>
                    <a:pt x="402" y="0"/>
                  </a:lnTo>
                  <a:lnTo>
                    <a:pt x="402" y="132"/>
                  </a:lnTo>
                  <a:lnTo>
                    <a:pt x="0" y="1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p:cNvSpPr>
              <a:spLocks/>
            </p:cNvSpPr>
            <p:nvPr/>
          </p:nvSpPr>
          <p:spPr bwMode="auto">
            <a:xfrm>
              <a:off x="1411287" y="3503"/>
              <a:ext cx="600075" cy="230"/>
            </a:xfrm>
            <a:custGeom>
              <a:avLst/>
              <a:gdLst>
                <a:gd name="T0" fmla="*/ 0 w 378"/>
                <a:gd name="T1" fmla="*/ 0 h 230"/>
                <a:gd name="T2" fmla="*/ 378 w 378"/>
                <a:gd name="T3" fmla="*/ 0 h 230"/>
                <a:gd name="T4" fmla="*/ 378 w 378"/>
                <a:gd name="T5" fmla="*/ 138 h 230"/>
                <a:gd name="T6" fmla="*/ 228 w 378"/>
                <a:gd name="T7" fmla="*/ 230 h 230"/>
                <a:gd name="T8" fmla="*/ 190 w 378"/>
                <a:gd name="T9" fmla="*/ 218 h 230"/>
                <a:gd name="T10" fmla="*/ 166 w 378"/>
                <a:gd name="T11" fmla="*/ 230 h 230"/>
                <a:gd name="T12" fmla="*/ 0 w 378"/>
                <a:gd name="T13" fmla="*/ 142 h 230"/>
                <a:gd name="T14" fmla="*/ 0 w 378"/>
                <a:gd name="T15" fmla="*/ 0 h 230"/>
                <a:gd name="T16" fmla="*/ 0 w 378"/>
                <a:gd name="T17" fmla="*/ 0 h 230"/>
                <a:gd name="T18" fmla="*/ 0 w 378"/>
                <a:gd name="T19"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230">
                  <a:moveTo>
                    <a:pt x="0" y="0"/>
                  </a:moveTo>
                  <a:lnTo>
                    <a:pt x="378" y="0"/>
                  </a:lnTo>
                  <a:lnTo>
                    <a:pt x="378" y="138"/>
                  </a:lnTo>
                  <a:lnTo>
                    <a:pt x="228" y="230"/>
                  </a:lnTo>
                  <a:lnTo>
                    <a:pt x="190" y="218"/>
                  </a:lnTo>
                  <a:lnTo>
                    <a:pt x="166" y="230"/>
                  </a:lnTo>
                  <a:lnTo>
                    <a:pt x="0" y="142"/>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30"/>
            <p:cNvSpPr>
              <a:spLocks noChangeShapeType="1"/>
            </p:cNvSpPr>
            <p:nvPr/>
          </p:nvSpPr>
          <p:spPr bwMode="auto">
            <a:xfrm flipH="1">
              <a:off x="1449387" y="3601"/>
              <a:ext cx="952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31"/>
            <p:cNvSpPr>
              <a:spLocks noChangeShapeType="1"/>
            </p:cNvSpPr>
            <p:nvPr/>
          </p:nvSpPr>
          <p:spPr bwMode="auto">
            <a:xfrm>
              <a:off x="1468437" y="3659"/>
              <a:ext cx="4730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2"/>
            <p:cNvSpPr>
              <a:spLocks noChangeShapeType="1"/>
            </p:cNvSpPr>
            <p:nvPr/>
          </p:nvSpPr>
          <p:spPr bwMode="auto">
            <a:xfrm>
              <a:off x="1500187" y="3677"/>
              <a:ext cx="4254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33"/>
            <p:cNvSpPr>
              <a:spLocks noChangeShapeType="1"/>
            </p:cNvSpPr>
            <p:nvPr/>
          </p:nvSpPr>
          <p:spPr bwMode="auto">
            <a:xfrm>
              <a:off x="1544637" y="3695"/>
              <a:ext cx="3333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4"/>
            <p:cNvSpPr>
              <a:spLocks noChangeShapeType="1"/>
            </p:cNvSpPr>
            <p:nvPr/>
          </p:nvSpPr>
          <p:spPr bwMode="auto">
            <a:xfrm>
              <a:off x="1601787" y="3709"/>
              <a:ext cx="2444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p:cNvSpPr>
              <a:spLocks/>
            </p:cNvSpPr>
            <p:nvPr/>
          </p:nvSpPr>
          <p:spPr bwMode="auto">
            <a:xfrm>
              <a:off x="1322387" y="3613"/>
              <a:ext cx="346075" cy="138"/>
            </a:xfrm>
            <a:custGeom>
              <a:avLst/>
              <a:gdLst>
                <a:gd name="T0" fmla="*/ 206 w 218"/>
                <a:gd name="T1" fmla="*/ 138 h 138"/>
                <a:gd name="T2" fmla="*/ 0 w 218"/>
                <a:gd name="T3" fmla="*/ 0 h 138"/>
                <a:gd name="T4" fmla="*/ 218 w 218"/>
                <a:gd name="T5" fmla="*/ 116 h 138"/>
                <a:gd name="T6" fmla="*/ 206 w 218"/>
                <a:gd name="T7" fmla="*/ 138 h 138"/>
                <a:gd name="T8" fmla="*/ 206 w 218"/>
                <a:gd name="T9" fmla="*/ 138 h 138"/>
                <a:gd name="T10" fmla="*/ 206 w 218"/>
                <a:gd name="T11" fmla="*/ 138 h 138"/>
              </a:gdLst>
              <a:ahLst/>
              <a:cxnLst>
                <a:cxn ang="0">
                  <a:pos x="T0" y="T1"/>
                </a:cxn>
                <a:cxn ang="0">
                  <a:pos x="T2" y="T3"/>
                </a:cxn>
                <a:cxn ang="0">
                  <a:pos x="T4" y="T5"/>
                </a:cxn>
                <a:cxn ang="0">
                  <a:pos x="T6" y="T7"/>
                </a:cxn>
                <a:cxn ang="0">
                  <a:pos x="T8" y="T9"/>
                </a:cxn>
                <a:cxn ang="0">
                  <a:pos x="T10" y="T11"/>
                </a:cxn>
              </a:cxnLst>
              <a:rect l="0" t="0" r="r" b="b"/>
              <a:pathLst>
                <a:path w="218" h="138">
                  <a:moveTo>
                    <a:pt x="206" y="138"/>
                  </a:moveTo>
                  <a:lnTo>
                    <a:pt x="0" y="0"/>
                  </a:lnTo>
                  <a:lnTo>
                    <a:pt x="218" y="116"/>
                  </a:lnTo>
                  <a:lnTo>
                    <a:pt x="206" y="138"/>
                  </a:lnTo>
                  <a:lnTo>
                    <a:pt x="206" y="138"/>
                  </a:lnTo>
                  <a:lnTo>
                    <a:pt x="206"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p:cNvSpPr>
              <a:spLocks/>
            </p:cNvSpPr>
            <p:nvPr/>
          </p:nvSpPr>
          <p:spPr bwMode="auto">
            <a:xfrm>
              <a:off x="1741487" y="3613"/>
              <a:ext cx="352425" cy="138"/>
            </a:xfrm>
            <a:custGeom>
              <a:avLst/>
              <a:gdLst>
                <a:gd name="T0" fmla="*/ 222 w 222"/>
                <a:gd name="T1" fmla="*/ 0 h 138"/>
                <a:gd name="T2" fmla="*/ 12 w 222"/>
                <a:gd name="T3" fmla="*/ 138 h 138"/>
                <a:gd name="T4" fmla="*/ 0 w 222"/>
                <a:gd name="T5" fmla="*/ 116 h 138"/>
                <a:gd name="T6" fmla="*/ 222 w 222"/>
                <a:gd name="T7" fmla="*/ 0 h 138"/>
                <a:gd name="T8" fmla="*/ 222 w 222"/>
                <a:gd name="T9" fmla="*/ 0 h 138"/>
                <a:gd name="T10" fmla="*/ 222 w 222"/>
                <a:gd name="T11" fmla="*/ 0 h 138"/>
              </a:gdLst>
              <a:ahLst/>
              <a:cxnLst>
                <a:cxn ang="0">
                  <a:pos x="T0" y="T1"/>
                </a:cxn>
                <a:cxn ang="0">
                  <a:pos x="T2" y="T3"/>
                </a:cxn>
                <a:cxn ang="0">
                  <a:pos x="T4" y="T5"/>
                </a:cxn>
                <a:cxn ang="0">
                  <a:pos x="T6" y="T7"/>
                </a:cxn>
                <a:cxn ang="0">
                  <a:pos x="T8" y="T9"/>
                </a:cxn>
                <a:cxn ang="0">
                  <a:pos x="T10" y="T11"/>
                </a:cxn>
              </a:cxnLst>
              <a:rect l="0" t="0" r="r" b="b"/>
              <a:pathLst>
                <a:path w="222" h="138">
                  <a:moveTo>
                    <a:pt x="222" y="0"/>
                  </a:moveTo>
                  <a:lnTo>
                    <a:pt x="12" y="138"/>
                  </a:lnTo>
                  <a:lnTo>
                    <a:pt x="0" y="116"/>
                  </a:lnTo>
                  <a:lnTo>
                    <a:pt x="222" y="0"/>
                  </a:lnTo>
                  <a:lnTo>
                    <a:pt x="222" y="0"/>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7"/>
            <p:cNvSpPr>
              <a:spLocks/>
            </p:cNvSpPr>
            <p:nvPr/>
          </p:nvSpPr>
          <p:spPr bwMode="auto">
            <a:xfrm>
              <a:off x="8151812" y="3401"/>
              <a:ext cx="809625"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 name="T12" fmla="*/ 256 w 510"/>
                <a:gd name="T13" fmla="*/ 0 h 464"/>
                <a:gd name="T14" fmla="*/ 256 w 510"/>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464">
                  <a:moveTo>
                    <a:pt x="256" y="0"/>
                  </a:moveTo>
                  <a:lnTo>
                    <a:pt x="0" y="202"/>
                  </a:lnTo>
                  <a:lnTo>
                    <a:pt x="0" y="464"/>
                  </a:lnTo>
                  <a:lnTo>
                    <a:pt x="510" y="464"/>
                  </a:lnTo>
                  <a:lnTo>
                    <a:pt x="510" y="202"/>
                  </a:lnTo>
                  <a:lnTo>
                    <a:pt x="256" y="0"/>
                  </a:lnTo>
                  <a:lnTo>
                    <a:pt x="256" y="0"/>
                  </a:lnTo>
                  <a:lnTo>
                    <a:pt x="256"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p:cNvSpPr>
              <a:spLocks/>
            </p:cNvSpPr>
            <p:nvPr/>
          </p:nvSpPr>
          <p:spPr bwMode="auto">
            <a:xfrm>
              <a:off x="8139112" y="3725"/>
              <a:ext cx="873125"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p:cNvSpPr>
              <a:spLocks/>
            </p:cNvSpPr>
            <p:nvPr/>
          </p:nvSpPr>
          <p:spPr bwMode="auto">
            <a:xfrm>
              <a:off x="8215312" y="3609"/>
              <a:ext cx="673100"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8 w 424"/>
                <a:gd name="T25" fmla="*/ 2 h 8"/>
                <a:gd name="T26" fmla="*/ 358 w 424"/>
                <a:gd name="T27" fmla="*/ 2 h 8"/>
                <a:gd name="T28" fmla="*/ 406 w 424"/>
                <a:gd name="T29" fmla="*/ 4 h 8"/>
                <a:gd name="T30" fmla="*/ 406 w 424"/>
                <a:gd name="T31" fmla="*/ 4 h 8"/>
                <a:gd name="T32" fmla="*/ 424 w 424"/>
                <a:gd name="T33" fmla="*/ 4 h 8"/>
                <a:gd name="T34" fmla="*/ 424 w 424"/>
                <a:gd name="T35" fmla="*/ 4 h 8"/>
                <a:gd name="T36" fmla="*/ 406 w 424"/>
                <a:gd name="T37" fmla="*/ 4 h 8"/>
                <a:gd name="T38" fmla="*/ 406 w 424"/>
                <a:gd name="T39" fmla="*/ 4 h 8"/>
                <a:gd name="T40" fmla="*/ 358 w 424"/>
                <a:gd name="T41" fmla="*/ 6 h 8"/>
                <a:gd name="T42" fmla="*/ 358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 name="T68" fmla="*/ 0 w 424"/>
                <a:gd name="T69" fmla="*/ 4 h 8"/>
                <a:gd name="T70" fmla="*/ 0 w 424"/>
                <a:gd name="T7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8" y="2"/>
                  </a:lnTo>
                  <a:lnTo>
                    <a:pt x="358" y="2"/>
                  </a:lnTo>
                  <a:lnTo>
                    <a:pt x="406" y="4"/>
                  </a:lnTo>
                  <a:lnTo>
                    <a:pt x="406" y="4"/>
                  </a:lnTo>
                  <a:lnTo>
                    <a:pt x="424" y="4"/>
                  </a:lnTo>
                  <a:lnTo>
                    <a:pt x="424" y="4"/>
                  </a:lnTo>
                  <a:lnTo>
                    <a:pt x="406" y="4"/>
                  </a:lnTo>
                  <a:lnTo>
                    <a:pt x="406" y="4"/>
                  </a:lnTo>
                  <a:lnTo>
                    <a:pt x="358" y="6"/>
                  </a:lnTo>
                  <a:lnTo>
                    <a:pt x="358"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40"/>
            <p:cNvSpPr>
              <a:spLocks/>
            </p:cNvSpPr>
            <p:nvPr/>
          </p:nvSpPr>
          <p:spPr bwMode="auto">
            <a:xfrm>
              <a:off x="8240712" y="3491"/>
              <a:ext cx="635000" cy="132"/>
            </a:xfrm>
            <a:custGeom>
              <a:avLst/>
              <a:gdLst>
                <a:gd name="T0" fmla="*/ 0 w 400"/>
                <a:gd name="T1" fmla="*/ 0 h 132"/>
                <a:gd name="T2" fmla="*/ 400 w 400"/>
                <a:gd name="T3" fmla="*/ 0 h 132"/>
                <a:gd name="T4" fmla="*/ 400 w 400"/>
                <a:gd name="T5" fmla="*/ 132 h 132"/>
                <a:gd name="T6" fmla="*/ 0 w 400"/>
                <a:gd name="T7" fmla="*/ 132 h 132"/>
                <a:gd name="T8" fmla="*/ 0 w 400"/>
                <a:gd name="T9" fmla="*/ 0 h 132"/>
                <a:gd name="T10" fmla="*/ 0 w 400"/>
                <a:gd name="T11" fmla="*/ 0 h 132"/>
              </a:gdLst>
              <a:ahLst/>
              <a:cxnLst>
                <a:cxn ang="0">
                  <a:pos x="T0" y="T1"/>
                </a:cxn>
                <a:cxn ang="0">
                  <a:pos x="T2" y="T3"/>
                </a:cxn>
                <a:cxn ang="0">
                  <a:pos x="T4" y="T5"/>
                </a:cxn>
                <a:cxn ang="0">
                  <a:pos x="T6" y="T7"/>
                </a:cxn>
                <a:cxn ang="0">
                  <a:pos x="T8" y="T9"/>
                </a:cxn>
                <a:cxn ang="0">
                  <a:pos x="T10" y="T11"/>
                </a:cxn>
              </a:cxnLst>
              <a:rect l="0" t="0" r="r" b="b"/>
              <a:pathLst>
                <a:path w="400" h="132">
                  <a:moveTo>
                    <a:pt x="0" y="0"/>
                  </a:moveTo>
                  <a:lnTo>
                    <a:pt x="400" y="0"/>
                  </a:lnTo>
                  <a:lnTo>
                    <a:pt x="400" y="132"/>
                  </a:lnTo>
                  <a:lnTo>
                    <a:pt x="0" y="1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1"/>
            <p:cNvSpPr>
              <a:spLocks/>
            </p:cNvSpPr>
            <p:nvPr/>
          </p:nvSpPr>
          <p:spPr bwMode="auto">
            <a:xfrm>
              <a:off x="8256587" y="3503"/>
              <a:ext cx="603250" cy="230"/>
            </a:xfrm>
            <a:custGeom>
              <a:avLst/>
              <a:gdLst>
                <a:gd name="T0" fmla="*/ 0 w 380"/>
                <a:gd name="T1" fmla="*/ 0 h 230"/>
                <a:gd name="T2" fmla="*/ 380 w 380"/>
                <a:gd name="T3" fmla="*/ 0 h 230"/>
                <a:gd name="T4" fmla="*/ 380 w 380"/>
                <a:gd name="T5" fmla="*/ 138 h 230"/>
                <a:gd name="T6" fmla="*/ 228 w 380"/>
                <a:gd name="T7" fmla="*/ 230 h 230"/>
                <a:gd name="T8" fmla="*/ 190 w 380"/>
                <a:gd name="T9" fmla="*/ 218 h 230"/>
                <a:gd name="T10" fmla="*/ 166 w 380"/>
                <a:gd name="T11" fmla="*/ 230 h 230"/>
                <a:gd name="T12" fmla="*/ 0 w 380"/>
                <a:gd name="T13" fmla="*/ 142 h 230"/>
                <a:gd name="T14" fmla="*/ 0 w 380"/>
                <a:gd name="T15" fmla="*/ 0 h 230"/>
                <a:gd name="T16" fmla="*/ 0 w 380"/>
                <a:gd name="T17" fmla="*/ 0 h 230"/>
                <a:gd name="T18" fmla="*/ 0 w 380"/>
                <a:gd name="T19"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230">
                  <a:moveTo>
                    <a:pt x="0" y="0"/>
                  </a:moveTo>
                  <a:lnTo>
                    <a:pt x="380" y="0"/>
                  </a:lnTo>
                  <a:lnTo>
                    <a:pt x="380" y="138"/>
                  </a:lnTo>
                  <a:lnTo>
                    <a:pt x="228" y="230"/>
                  </a:lnTo>
                  <a:lnTo>
                    <a:pt x="190" y="218"/>
                  </a:lnTo>
                  <a:lnTo>
                    <a:pt x="166" y="230"/>
                  </a:lnTo>
                  <a:lnTo>
                    <a:pt x="0" y="142"/>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Line 42"/>
            <p:cNvSpPr>
              <a:spLocks noChangeShapeType="1"/>
            </p:cNvSpPr>
            <p:nvPr/>
          </p:nvSpPr>
          <p:spPr bwMode="auto">
            <a:xfrm flipH="1">
              <a:off x="8294687" y="3601"/>
              <a:ext cx="952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43"/>
            <p:cNvSpPr>
              <a:spLocks noChangeShapeType="1"/>
            </p:cNvSpPr>
            <p:nvPr/>
          </p:nvSpPr>
          <p:spPr bwMode="auto">
            <a:xfrm>
              <a:off x="8313737" y="3659"/>
              <a:ext cx="4730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44"/>
            <p:cNvSpPr>
              <a:spLocks noChangeShapeType="1"/>
            </p:cNvSpPr>
            <p:nvPr/>
          </p:nvSpPr>
          <p:spPr bwMode="auto">
            <a:xfrm>
              <a:off x="8345487" y="3677"/>
              <a:ext cx="4254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45"/>
            <p:cNvSpPr>
              <a:spLocks noChangeShapeType="1"/>
            </p:cNvSpPr>
            <p:nvPr/>
          </p:nvSpPr>
          <p:spPr bwMode="auto">
            <a:xfrm>
              <a:off x="8389937" y="3695"/>
              <a:ext cx="3333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46"/>
            <p:cNvSpPr>
              <a:spLocks noChangeShapeType="1"/>
            </p:cNvSpPr>
            <p:nvPr/>
          </p:nvSpPr>
          <p:spPr bwMode="auto">
            <a:xfrm>
              <a:off x="8447087" y="3709"/>
              <a:ext cx="2444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47"/>
            <p:cNvSpPr>
              <a:spLocks/>
            </p:cNvSpPr>
            <p:nvPr/>
          </p:nvSpPr>
          <p:spPr bwMode="auto">
            <a:xfrm>
              <a:off x="8170862" y="3613"/>
              <a:ext cx="346075" cy="138"/>
            </a:xfrm>
            <a:custGeom>
              <a:avLst/>
              <a:gdLst>
                <a:gd name="T0" fmla="*/ 206 w 218"/>
                <a:gd name="T1" fmla="*/ 138 h 138"/>
                <a:gd name="T2" fmla="*/ 0 w 218"/>
                <a:gd name="T3" fmla="*/ 0 h 138"/>
                <a:gd name="T4" fmla="*/ 218 w 218"/>
                <a:gd name="T5" fmla="*/ 116 h 138"/>
                <a:gd name="T6" fmla="*/ 206 w 218"/>
                <a:gd name="T7" fmla="*/ 138 h 138"/>
                <a:gd name="T8" fmla="*/ 206 w 218"/>
                <a:gd name="T9" fmla="*/ 138 h 138"/>
                <a:gd name="T10" fmla="*/ 206 w 218"/>
                <a:gd name="T11" fmla="*/ 138 h 138"/>
              </a:gdLst>
              <a:ahLst/>
              <a:cxnLst>
                <a:cxn ang="0">
                  <a:pos x="T0" y="T1"/>
                </a:cxn>
                <a:cxn ang="0">
                  <a:pos x="T2" y="T3"/>
                </a:cxn>
                <a:cxn ang="0">
                  <a:pos x="T4" y="T5"/>
                </a:cxn>
                <a:cxn ang="0">
                  <a:pos x="T6" y="T7"/>
                </a:cxn>
                <a:cxn ang="0">
                  <a:pos x="T8" y="T9"/>
                </a:cxn>
                <a:cxn ang="0">
                  <a:pos x="T10" y="T11"/>
                </a:cxn>
              </a:cxnLst>
              <a:rect l="0" t="0" r="r" b="b"/>
              <a:pathLst>
                <a:path w="218" h="138">
                  <a:moveTo>
                    <a:pt x="206" y="138"/>
                  </a:moveTo>
                  <a:lnTo>
                    <a:pt x="0" y="0"/>
                  </a:lnTo>
                  <a:lnTo>
                    <a:pt x="218" y="116"/>
                  </a:lnTo>
                  <a:lnTo>
                    <a:pt x="206" y="138"/>
                  </a:lnTo>
                  <a:lnTo>
                    <a:pt x="206" y="138"/>
                  </a:lnTo>
                  <a:lnTo>
                    <a:pt x="206"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8"/>
            <p:cNvSpPr>
              <a:spLocks/>
            </p:cNvSpPr>
            <p:nvPr/>
          </p:nvSpPr>
          <p:spPr bwMode="auto">
            <a:xfrm>
              <a:off x="8589962" y="3613"/>
              <a:ext cx="349250" cy="138"/>
            </a:xfrm>
            <a:custGeom>
              <a:avLst/>
              <a:gdLst>
                <a:gd name="T0" fmla="*/ 220 w 220"/>
                <a:gd name="T1" fmla="*/ 0 h 138"/>
                <a:gd name="T2" fmla="*/ 12 w 220"/>
                <a:gd name="T3" fmla="*/ 138 h 138"/>
                <a:gd name="T4" fmla="*/ 0 w 220"/>
                <a:gd name="T5" fmla="*/ 116 h 138"/>
                <a:gd name="T6" fmla="*/ 220 w 220"/>
                <a:gd name="T7" fmla="*/ 0 h 138"/>
                <a:gd name="T8" fmla="*/ 220 w 220"/>
                <a:gd name="T9" fmla="*/ 0 h 138"/>
                <a:gd name="T10" fmla="*/ 220 w 220"/>
                <a:gd name="T11" fmla="*/ 0 h 138"/>
              </a:gdLst>
              <a:ahLst/>
              <a:cxnLst>
                <a:cxn ang="0">
                  <a:pos x="T0" y="T1"/>
                </a:cxn>
                <a:cxn ang="0">
                  <a:pos x="T2" y="T3"/>
                </a:cxn>
                <a:cxn ang="0">
                  <a:pos x="T4" y="T5"/>
                </a:cxn>
                <a:cxn ang="0">
                  <a:pos x="T6" y="T7"/>
                </a:cxn>
                <a:cxn ang="0">
                  <a:pos x="T8" y="T9"/>
                </a:cxn>
                <a:cxn ang="0">
                  <a:pos x="T10" y="T11"/>
                </a:cxn>
              </a:cxnLst>
              <a:rect l="0" t="0" r="r" b="b"/>
              <a:pathLst>
                <a:path w="220" h="138">
                  <a:moveTo>
                    <a:pt x="220" y="0"/>
                  </a:moveTo>
                  <a:lnTo>
                    <a:pt x="12" y="138"/>
                  </a:lnTo>
                  <a:lnTo>
                    <a:pt x="0" y="116"/>
                  </a:lnTo>
                  <a:lnTo>
                    <a:pt x="220" y="0"/>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9"/>
            <p:cNvSpPr>
              <a:spLocks/>
            </p:cNvSpPr>
            <p:nvPr/>
          </p:nvSpPr>
          <p:spPr bwMode="auto">
            <a:xfrm>
              <a:off x="10552112" y="3401"/>
              <a:ext cx="809625" cy="464"/>
            </a:xfrm>
            <a:custGeom>
              <a:avLst/>
              <a:gdLst>
                <a:gd name="T0" fmla="*/ 256 w 510"/>
                <a:gd name="T1" fmla="*/ 0 h 464"/>
                <a:gd name="T2" fmla="*/ 0 w 510"/>
                <a:gd name="T3" fmla="*/ 202 h 464"/>
                <a:gd name="T4" fmla="*/ 0 w 510"/>
                <a:gd name="T5" fmla="*/ 464 h 464"/>
                <a:gd name="T6" fmla="*/ 510 w 510"/>
                <a:gd name="T7" fmla="*/ 464 h 464"/>
                <a:gd name="T8" fmla="*/ 510 w 510"/>
                <a:gd name="T9" fmla="*/ 202 h 464"/>
                <a:gd name="T10" fmla="*/ 256 w 510"/>
                <a:gd name="T11" fmla="*/ 0 h 464"/>
                <a:gd name="T12" fmla="*/ 256 w 510"/>
                <a:gd name="T13" fmla="*/ 0 h 464"/>
                <a:gd name="T14" fmla="*/ 256 w 510"/>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464">
                  <a:moveTo>
                    <a:pt x="256" y="0"/>
                  </a:moveTo>
                  <a:lnTo>
                    <a:pt x="0" y="202"/>
                  </a:lnTo>
                  <a:lnTo>
                    <a:pt x="0" y="464"/>
                  </a:lnTo>
                  <a:lnTo>
                    <a:pt x="510" y="464"/>
                  </a:lnTo>
                  <a:lnTo>
                    <a:pt x="510" y="202"/>
                  </a:lnTo>
                  <a:lnTo>
                    <a:pt x="256" y="0"/>
                  </a:lnTo>
                  <a:lnTo>
                    <a:pt x="256" y="0"/>
                  </a:lnTo>
                  <a:lnTo>
                    <a:pt x="256"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0"/>
            <p:cNvSpPr>
              <a:spLocks/>
            </p:cNvSpPr>
            <p:nvPr/>
          </p:nvSpPr>
          <p:spPr bwMode="auto">
            <a:xfrm>
              <a:off x="10539412" y="3725"/>
              <a:ext cx="873125"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
            <p:cNvSpPr>
              <a:spLocks/>
            </p:cNvSpPr>
            <p:nvPr/>
          </p:nvSpPr>
          <p:spPr bwMode="auto">
            <a:xfrm>
              <a:off x="10615612" y="3609"/>
              <a:ext cx="673100"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8 w 424"/>
                <a:gd name="T25" fmla="*/ 2 h 8"/>
                <a:gd name="T26" fmla="*/ 358 w 424"/>
                <a:gd name="T27" fmla="*/ 2 h 8"/>
                <a:gd name="T28" fmla="*/ 406 w 424"/>
                <a:gd name="T29" fmla="*/ 4 h 8"/>
                <a:gd name="T30" fmla="*/ 406 w 424"/>
                <a:gd name="T31" fmla="*/ 4 h 8"/>
                <a:gd name="T32" fmla="*/ 424 w 424"/>
                <a:gd name="T33" fmla="*/ 4 h 8"/>
                <a:gd name="T34" fmla="*/ 424 w 424"/>
                <a:gd name="T35" fmla="*/ 4 h 8"/>
                <a:gd name="T36" fmla="*/ 406 w 424"/>
                <a:gd name="T37" fmla="*/ 4 h 8"/>
                <a:gd name="T38" fmla="*/ 406 w 424"/>
                <a:gd name="T39" fmla="*/ 4 h 8"/>
                <a:gd name="T40" fmla="*/ 358 w 424"/>
                <a:gd name="T41" fmla="*/ 6 h 8"/>
                <a:gd name="T42" fmla="*/ 358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 name="T68" fmla="*/ 0 w 424"/>
                <a:gd name="T69" fmla="*/ 4 h 8"/>
                <a:gd name="T70" fmla="*/ 0 w 424"/>
                <a:gd name="T7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8" y="2"/>
                  </a:lnTo>
                  <a:lnTo>
                    <a:pt x="358" y="2"/>
                  </a:lnTo>
                  <a:lnTo>
                    <a:pt x="406" y="4"/>
                  </a:lnTo>
                  <a:lnTo>
                    <a:pt x="406" y="4"/>
                  </a:lnTo>
                  <a:lnTo>
                    <a:pt x="424" y="4"/>
                  </a:lnTo>
                  <a:lnTo>
                    <a:pt x="424" y="4"/>
                  </a:lnTo>
                  <a:lnTo>
                    <a:pt x="406" y="4"/>
                  </a:lnTo>
                  <a:lnTo>
                    <a:pt x="406" y="4"/>
                  </a:lnTo>
                  <a:lnTo>
                    <a:pt x="358" y="6"/>
                  </a:lnTo>
                  <a:lnTo>
                    <a:pt x="358"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2"/>
            <p:cNvSpPr>
              <a:spLocks/>
            </p:cNvSpPr>
            <p:nvPr/>
          </p:nvSpPr>
          <p:spPr bwMode="auto">
            <a:xfrm>
              <a:off x="10641012" y="3491"/>
              <a:ext cx="635000" cy="132"/>
            </a:xfrm>
            <a:custGeom>
              <a:avLst/>
              <a:gdLst>
                <a:gd name="T0" fmla="*/ 0 w 400"/>
                <a:gd name="T1" fmla="*/ 0 h 132"/>
                <a:gd name="T2" fmla="*/ 400 w 400"/>
                <a:gd name="T3" fmla="*/ 0 h 132"/>
                <a:gd name="T4" fmla="*/ 400 w 400"/>
                <a:gd name="T5" fmla="*/ 132 h 132"/>
                <a:gd name="T6" fmla="*/ 0 w 400"/>
                <a:gd name="T7" fmla="*/ 132 h 132"/>
                <a:gd name="T8" fmla="*/ 0 w 400"/>
                <a:gd name="T9" fmla="*/ 0 h 132"/>
                <a:gd name="T10" fmla="*/ 0 w 400"/>
                <a:gd name="T11" fmla="*/ 0 h 132"/>
              </a:gdLst>
              <a:ahLst/>
              <a:cxnLst>
                <a:cxn ang="0">
                  <a:pos x="T0" y="T1"/>
                </a:cxn>
                <a:cxn ang="0">
                  <a:pos x="T2" y="T3"/>
                </a:cxn>
                <a:cxn ang="0">
                  <a:pos x="T4" y="T5"/>
                </a:cxn>
                <a:cxn ang="0">
                  <a:pos x="T6" y="T7"/>
                </a:cxn>
                <a:cxn ang="0">
                  <a:pos x="T8" y="T9"/>
                </a:cxn>
                <a:cxn ang="0">
                  <a:pos x="T10" y="T11"/>
                </a:cxn>
              </a:cxnLst>
              <a:rect l="0" t="0" r="r" b="b"/>
              <a:pathLst>
                <a:path w="400" h="132">
                  <a:moveTo>
                    <a:pt x="0" y="0"/>
                  </a:moveTo>
                  <a:lnTo>
                    <a:pt x="400" y="0"/>
                  </a:lnTo>
                  <a:lnTo>
                    <a:pt x="400" y="132"/>
                  </a:lnTo>
                  <a:lnTo>
                    <a:pt x="0" y="132"/>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3"/>
            <p:cNvSpPr>
              <a:spLocks/>
            </p:cNvSpPr>
            <p:nvPr/>
          </p:nvSpPr>
          <p:spPr bwMode="auto">
            <a:xfrm>
              <a:off x="10656887" y="3503"/>
              <a:ext cx="603250" cy="230"/>
            </a:xfrm>
            <a:custGeom>
              <a:avLst/>
              <a:gdLst>
                <a:gd name="T0" fmla="*/ 0 w 380"/>
                <a:gd name="T1" fmla="*/ 0 h 230"/>
                <a:gd name="T2" fmla="*/ 380 w 380"/>
                <a:gd name="T3" fmla="*/ 0 h 230"/>
                <a:gd name="T4" fmla="*/ 380 w 380"/>
                <a:gd name="T5" fmla="*/ 138 h 230"/>
                <a:gd name="T6" fmla="*/ 228 w 380"/>
                <a:gd name="T7" fmla="*/ 230 h 230"/>
                <a:gd name="T8" fmla="*/ 190 w 380"/>
                <a:gd name="T9" fmla="*/ 218 h 230"/>
                <a:gd name="T10" fmla="*/ 166 w 380"/>
                <a:gd name="T11" fmla="*/ 230 h 230"/>
                <a:gd name="T12" fmla="*/ 0 w 380"/>
                <a:gd name="T13" fmla="*/ 142 h 230"/>
                <a:gd name="T14" fmla="*/ 0 w 380"/>
                <a:gd name="T15" fmla="*/ 0 h 230"/>
                <a:gd name="T16" fmla="*/ 0 w 380"/>
                <a:gd name="T17" fmla="*/ 0 h 230"/>
                <a:gd name="T18" fmla="*/ 0 w 380"/>
                <a:gd name="T19"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230">
                  <a:moveTo>
                    <a:pt x="0" y="0"/>
                  </a:moveTo>
                  <a:lnTo>
                    <a:pt x="380" y="0"/>
                  </a:lnTo>
                  <a:lnTo>
                    <a:pt x="380" y="138"/>
                  </a:lnTo>
                  <a:lnTo>
                    <a:pt x="228" y="230"/>
                  </a:lnTo>
                  <a:lnTo>
                    <a:pt x="190" y="218"/>
                  </a:lnTo>
                  <a:lnTo>
                    <a:pt x="166" y="230"/>
                  </a:lnTo>
                  <a:lnTo>
                    <a:pt x="0" y="142"/>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Line 54"/>
            <p:cNvSpPr>
              <a:spLocks noChangeShapeType="1"/>
            </p:cNvSpPr>
            <p:nvPr/>
          </p:nvSpPr>
          <p:spPr bwMode="auto">
            <a:xfrm flipH="1">
              <a:off x="10694987" y="3601"/>
              <a:ext cx="952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55"/>
            <p:cNvSpPr>
              <a:spLocks noChangeShapeType="1"/>
            </p:cNvSpPr>
            <p:nvPr/>
          </p:nvSpPr>
          <p:spPr bwMode="auto">
            <a:xfrm>
              <a:off x="10714037" y="3659"/>
              <a:ext cx="4730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56"/>
            <p:cNvSpPr>
              <a:spLocks noChangeShapeType="1"/>
            </p:cNvSpPr>
            <p:nvPr/>
          </p:nvSpPr>
          <p:spPr bwMode="auto">
            <a:xfrm>
              <a:off x="10745787" y="3677"/>
              <a:ext cx="4254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57"/>
            <p:cNvSpPr>
              <a:spLocks noChangeShapeType="1"/>
            </p:cNvSpPr>
            <p:nvPr/>
          </p:nvSpPr>
          <p:spPr bwMode="auto">
            <a:xfrm>
              <a:off x="10790237" y="3695"/>
              <a:ext cx="3333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58"/>
            <p:cNvSpPr>
              <a:spLocks noChangeShapeType="1"/>
            </p:cNvSpPr>
            <p:nvPr/>
          </p:nvSpPr>
          <p:spPr bwMode="auto">
            <a:xfrm>
              <a:off x="10847387" y="3709"/>
              <a:ext cx="24447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59"/>
            <p:cNvSpPr>
              <a:spLocks/>
            </p:cNvSpPr>
            <p:nvPr/>
          </p:nvSpPr>
          <p:spPr bwMode="auto">
            <a:xfrm>
              <a:off x="10571162" y="3613"/>
              <a:ext cx="346075" cy="138"/>
            </a:xfrm>
            <a:custGeom>
              <a:avLst/>
              <a:gdLst>
                <a:gd name="T0" fmla="*/ 206 w 218"/>
                <a:gd name="T1" fmla="*/ 138 h 138"/>
                <a:gd name="T2" fmla="*/ 0 w 218"/>
                <a:gd name="T3" fmla="*/ 0 h 138"/>
                <a:gd name="T4" fmla="*/ 218 w 218"/>
                <a:gd name="T5" fmla="*/ 116 h 138"/>
                <a:gd name="T6" fmla="*/ 206 w 218"/>
                <a:gd name="T7" fmla="*/ 138 h 138"/>
                <a:gd name="T8" fmla="*/ 206 w 218"/>
                <a:gd name="T9" fmla="*/ 138 h 138"/>
                <a:gd name="T10" fmla="*/ 206 w 218"/>
                <a:gd name="T11" fmla="*/ 138 h 138"/>
              </a:gdLst>
              <a:ahLst/>
              <a:cxnLst>
                <a:cxn ang="0">
                  <a:pos x="T0" y="T1"/>
                </a:cxn>
                <a:cxn ang="0">
                  <a:pos x="T2" y="T3"/>
                </a:cxn>
                <a:cxn ang="0">
                  <a:pos x="T4" y="T5"/>
                </a:cxn>
                <a:cxn ang="0">
                  <a:pos x="T6" y="T7"/>
                </a:cxn>
                <a:cxn ang="0">
                  <a:pos x="T8" y="T9"/>
                </a:cxn>
                <a:cxn ang="0">
                  <a:pos x="T10" y="T11"/>
                </a:cxn>
              </a:cxnLst>
              <a:rect l="0" t="0" r="r" b="b"/>
              <a:pathLst>
                <a:path w="218" h="138">
                  <a:moveTo>
                    <a:pt x="206" y="138"/>
                  </a:moveTo>
                  <a:lnTo>
                    <a:pt x="0" y="0"/>
                  </a:lnTo>
                  <a:lnTo>
                    <a:pt x="218" y="116"/>
                  </a:lnTo>
                  <a:lnTo>
                    <a:pt x="206" y="138"/>
                  </a:lnTo>
                  <a:lnTo>
                    <a:pt x="206" y="138"/>
                  </a:lnTo>
                  <a:lnTo>
                    <a:pt x="206"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0"/>
            <p:cNvSpPr>
              <a:spLocks/>
            </p:cNvSpPr>
            <p:nvPr/>
          </p:nvSpPr>
          <p:spPr bwMode="auto">
            <a:xfrm>
              <a:off x="10990262" y="3613"/>
              <a:ext cx="349250" cy="138"/>
            </a:xfrm>
            <a:custGeom>
              <a:avLst/>
              <a:gdLst>
                <a:gd name="T0" fmla="*/ 220 w 220"/>
                <a:gd name="T1" fmla="*/ 0 h 138"/>
                <a:gd name="T2" fmla="*/ 12 w 220"/>
                <a:gd name="T3" fmla="*/ 138 h 138"/>
                <a:gd name="T4" fmla="*/ 0 w 220"/>
                <a:gd name="T5" fmla="*/ 116 h 138"/>
                <a:gd name="T6" fmla="*/ 220 w 220"/>
                <a:gd name="T7" fmla="*/ 0 h 138"/>
                <a:gd name="T8" fmla="*/ 220 w 220"/>
                <a:gd name="T9" fmla="*/ 0 h 138"/>
                <a:gd name="T10" fmla="*/ 220 w 220"/>
                <a:gd name="T11" fmla="*/ 0 h 138"/>
              </a:gdLst>
              <a:ahLst/>
              <a:cxnLst>
                <a:cxn ang="0">
                  <a:pos x="T0" y="T1"/>
                </a:cxn>
                <a:cxn ang="0">
                  <a:pos x="T2" y="T3"/>
                </a:cxn>
                <a:cxn ang="0">
                  <a:pos x="T4" y="T5"/>
                </a:cxn>
                <a:cxn ang="0">
                  <a:pos x="T6" y="T7"/>
                </a:cxn>
                <a:cxn ang="0">
                  <a:pos x="T8" y="T9"/>
                </a:cxn>
                <a:cxn ang="0">
                  <a:pos x="T10" y="T11"/>
                </a:cxn>
              </a:cxnLst>
              <a:rect l="0" t="0" r="r" b="b"/>
              <a:pathLst>
                <a:path w="220" h="138">
                  <a:moveTo>
                    <a:pt x="220" y="0"/>
                  </a:moveTo>
                  <a:lnTo>
                    <a:pt x="12" y="138"/>
                  </a:lnTo>
                  <a:lnTo>
                    <a:pt x="0" y="116"/>
                  </a:lnTo>
                  <a:lnTo>
                    <a:pt x="220" y="0"/>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1"/>
            <p:cNvSpPr>
              <a:spLocks/>
            </p:cNvSpPr>
            <p:nvPr/>
          </p:nvSpPr>
          <p:spPr bwMode="auto">
            <a:xfrm>
              <a:off x="4789487" y="3401"/>
              <a:ext cx="812800" cy="464"/>
            </a:xfrm>
            <a:custGeom>
              <a:avLst/>
              <a:gdLst>
                <a:gd name="T0" fmla="*/ 256 w 512"/>
                <a:gd name="T1" fmla="*/ 0 h 464"/>
                <a:gd name="T2" fmla="*/ 0 w 512"/>
                <a:gd name="T3" fmla="*/ 202 h 464"/>
                <a:gd name="T4" fmla="*/ 0 w 512"/>
                <a:gd name="T5" fmla="*/ 464 h 464"/>
                <a:gd name="T6" fmla="*/ 512 w 512"/>
                <a:gd name="T7" fmla="*/ 464 h 464"/>
                <a:gd name="T8" fmla="*/ 512 w 512"/>
                <a:gd name="T9" fmla="*/ 202 h 464"/>
                <a:gd name="T10" fmla="*/ 256 w 512"/>
                <a:gd name="T11" fmla="*/ 0 h 464"/>
                <a:gd name="T12" fmla="*/ 256 w 512"/>
                <a:gd name="T13" fmla="*/ 0 h 464"/>
                <a:gd name="T14" fmla="*/ 256 w 512"/>
                <a:gd name="T15" fmla="*/ 0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2" h="464">
                  <a:moveTo>
                    <a:pt x="256" y="0"/>
                  </a:moveTo>
                  <a:lnTo>
                    <a:pt x="0" y="202"/>
                  </a:lnTo>
                  <a:lnTo>
                    <a:pt x="0" y="464"/>
                  </a:lnTo>
                  <a:lnTo>
                    <a:pt x="512" y="464"/>
                  </a:lnTo>
                  <a:lnTo>
                    <a:pt x="512" y="202"/>
                  </a:lnTo>
                  <a:lnTo>
                    <a:pt x="256" y="0"/>
                  </a:lnTo>
                  <a:lnTo>
                    <a:pt x="256" y="0"/>
                  </a:lnTo>
                  <a:lnTo>
                    <a:pt x="256"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2"/>
            <p:cNvSpPr>
              <a:spLocks/>
            </p:cNvSpPr>
            <p:nvPr/>
          </p:nvSpPr>
          <p:spPr bwMode="auto">
            <a:xfrm>
              <a:off x="4779962" y="3725"/>
              <a:ext cx="873125" cy="150"/>
            </a:xfrm>
            <a:custGeom>
              <a:avLst/>
              <a:gdLst>
                <a:gd name="T0" fmla="*/ 0 w 550"/>
                <a:gd name="T1" fmla="*/ 140 h 150"/>
                <a:gd name="T2" fmla="*/ 264 w 550"/>
                <a:gd name="T3" fmla="*/ 0 h 150"/>
                <a:gd name="T4" fmla="*/ 550 w 550"/>
                <a:gd name="T5" fmla="*/ 150 h 150"/>
              </a:gdLst>
              <a:ahLst/>
              <a:cxnLst>
                <a:cxn ang="0">
                  <a:pos x="T0" y="T1"/>
                </a:cxn>
                <a:cxn ang="0">
                  <a:pos x="T2" y="T3"/>
                </a:cxn>
                <a:cxn ang="0">
                  <a:pos x="T4" y="T5"/>
                </a:cxn>
              </a:cxnLst>
              <a:rect l="0" t="0" r="r" b="b"/>
              <a:pathLst>
                <a:path w="550" h="150">
                  <a:moveTo>
                    <a:pt x="0" y="140"/>
                  </a:moveTo>
                  <a:lnTo>
                    <a:pt x="264" y="0"/>
                  </a:lnTo>
                  <a:lnTo>
                    <a:pt x="550" y="150"/>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63"/>
            <p:cNvSpPr>
              <a:spLocks/>
            </p:cNvSpPr>
            <p:nvPr/>
          </p:nvSpPr>
          <p:spPr bwMode="auto">
            <a:xfrm>
              <a:off x="4852987" y="3609"/>
              <a:ext cx="673100" cy="8"/>
            </a:xfrm>
            <a:custGeom>
              <a:avLst/>
              <a:gdLst>
                <a:gd name="T0" fmla="*/ 0 w 424"/>
                <a:gd name="T1" fmla="*/ 4 h 8"/>
                <a:gd name="T2" fmla="*/ 0 w 424"/>
                <a:gd name="T3" fmla="*/ 4 h 8"/>
                <a:gd name="T4" fmla="*/ 18 w 424"/>
                <a:gd name="T5" fmla="*/ 4 h 8"/>
                <a:gd name="T6" fmla="*/ 18 w 424"/>
                <a:gd name="T7" fmla="*/ 4 h 8"/>
                <a:gd name="T8" fmla="*/ 66 w 424"/>
                <a:gd name="T9" fmla="*/ 2 h 8"/>
                <a:gd name="T10" fmla="*/ 66 w 424"/>
                <a:gd name="T11" fmla="*/ 2 h 8"/>
                <a:gd name="T12" fmla="*/ 134 w 424"/>
                <a:gd name="T13" fmla="*/ 0 h 8"/>
                <a:gd name="T14" fmla="*/ 134 w 424"/>
                <a:gd name="T15" fmla="*/ 0 h 8"/>
                <a:gd name="T16" fmla="*/ 212 w 424"/>
                <a:gd name="T17" fmla="*/ 0 h 8"/>
                <a:gd name="T18" fmla="*/ 212 w 424"/>
                <a:gd name="T19" fmla="*/ 0 h 8"/>
                <a:gd name="T20" fmla="*/ 290 w 424"/>
                <a:gd name="T21" fmla="*/ 0 h 8"/>
                <a:gd name="T22" fmla="*/ 290 w 424"/>
                <a:gd name="T23" fmla="*/ 0 h 8"/>
                <a:gd name="T24" fmla="*/ 356 w 424"/>
                <a:gd name="T25" fmla="*/ 2 h 8"/>
                <a:gd name="T26" fmla="*/ 356 w 424"/>
                <a:gd name="T27" fmla="*/ 2 h 8"/>
                <a:gd name="T28" fmla="*/ 404 w 424"/>
                <a:gd name="T29" fmla="*/ 4 h 8"/>
                <a:gd name="T30" fmla="*/ 404 w 424"/>
                <a:gd name="T31" fmla="*/ 4 h 8"/>
                <a:gd name="T32" fmla="*/ 424 w 424"/>
                <a:gd name="T33" fmla="*/ 4 h 8"/>
                <a:gd name="T34" fmla="*/ 424 w 424"/>
                <a:gd name="T35" fmla="*/ 4 h 8"/>
                <a:gd name="T36" fmla="*/ 404 w 424"/>
                <a:gd name="T37" fmla="*/ 4 h 8"/>
                <a:gd name="T38" fmla="*/ 404 w 424"/>
                <a:gd name="T39" fmla="*/ 4 h 8"/>
                <a:gd name="T40" fmla="*/ 356 w 424"/>
                <a:gd name="T41" fmla="*/ 6 h 8"/>
                <a:gd name="T42" fmla="*/ 356 w 424"/>
                <a:gd name="T43" fmla="*/ 6 h 8"/>
                <a:gd name="T44" fmla="*/ 290 w 424"/>
                <a:gd name="T45" fmla="*/ 8 h 8"/>
                <a:gd name="T46" fmla="*/ 290 w 424"/>
                <a:gd name="T47" fmla="*/ 8 h 8"/>
                <a:gd name="T48" fmla="*/ 212 w 424"/>
                <a:gd name="T49" fmla="*/ 8 h 8"/>
                <a:gd name="T50" fmla="*/ 212 w 424"/>
                <a:gd name="T51" fmla="*/ 8 h 8"/>
                <a:gd name="T52" fmla="*/ 134 w 424"/>
                <a:gd name="T53" fmla="*/ 8 h 8"/>
                <a:gd name="T54" fmla="*/ 134 w 424"/>
                <a:gd name="T55" fmla="*/ 8 h 8"/>
                <a:gd name="T56" fmla="*/ 66 w 424"/>
                <a:gd name="T57" fmla="*/ 6 h 8"/>
                <a:gd name="T58" fmla="*/ 66 w 424"/>
                <a:gd name="T59" fmla="*/ 6 h 8"/>
                <a:gd name="T60" fmla="*/ 18 w 424"/>
                <a:gd name="T61" fmla="*/ 4 h 8"/>
                <a:gd name="T62" fmla="*/ 18 w 424"/>
                <a:gd name="T63" fmla="*/ 4 h 8"/>
                <a:gd name="T64" fmla="*/ 0 w 424"/>
                <a:gd name="T65" fmla="*/ 4 h 8"/>
                <a:gd name="T66" fmla="*/ 0 w 424"/>
                <a:gd name="T67" fmla="*/ 4 h 8"/>
                <a:gd name="T68" fmla="*/ 0 w 424"/>
                <a:gd name="T69" fmla="*/ 4 h 8"/>
                <a:gd name="T70" fmla="*/ 0 w 424"/>
                <a:gd name="T7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8">
                  <a:moveTo>
                    <a:pt x="0" y="4"/>
                  </a:moveTo>
                  <a:lnTo>
                    <a:pt x="0" y="4"/>
                  </a:lnTo>
                  <a:lnTo>
                    <a:pt x="18" y="4"/>
                  </a:lnTo>
                  <a:lnTo>
                    <a:pt x="18" y="4"/>
                  </a:lnTo>
                  <a:lnTo>
                    <a:pt x="66" y="2"/>
                  </a:lnTo>
                  <a:lnTo>
                    <a:pt x="66" y="2"/>
                  </a:lnTo>
                  <a:lnTo>
                    <a:pt x="134" y="0"/>
                  </a:lnTo>
                  <a:lnTo>
                    <a:pt x="134" y="0"/>
                  </a:lnTo>
                  <a:lnTo>
                    <a:pt x="212" y="0"/>
                  </a:lnTo>
                  <a:lnTo>
                    <a:pt x="212" y="0"/>
                  </a:lnTo>
                  <a:lnTo>
                    <a:pt x="290" y="0"/>
                  </a:lnTo>
                  <a:lnTo>
                    <a:pt x="290" y="0"/>
                  </a:lnTo>
                  <a:lnTo>
                    <a:pt x="356" y="2"/>
                  </a:lnTo>
                  <a:lnTo>
                    <a:pt x="356" y="2"/>
                  </a:lnTo>
                  <a:lnTo>
                    <a:pt x="404" y="4"/>
                  </a:lnTo>
                  <a:lnTo>
                    <a:pt x="404" y="4"/>
                  </a:lnTo>
                  <a:lnTo>
                    <a:pt x="424" y="4"/>
                  </a:lnTo>
                  <a:lnTo>
                    <a:pt x="424" y="4"/>
                  </a:lnTo>
                  <a:lnTo>
                    <a:pt x="404" y="4"/>
                  </a:lnTo>
                  <a:lnTo>
                    <a:pt x="404" y="4"/>
                  </a:lnTo>
                  <a:lnTo>
                    <a:pt x="356" y="6"/>
                  </a:lnTo>
                  <a:lnTo>
                    <a:pt x="356" y="6"/>
                  </a:lnTo>
                  <a:lnTo>
                    <a:pt x="290" y="8"/>
                  </a:lnTo>
                  <a:lnTo>
                    <a:pt x="290" y="8"/>
                  </a:lnTo>
                  <a:lnTo>
                    <a:pt x="212" y="8"/>
                  </a:lnTo>
                  <a:lnTo>
                    <a:pt x="212" y="8"/>
                  </a:lnTo>
                  <a:lnTo>
                    <a:pt x="134" y="8"/>
                  </a:lnTo>
                  <a:lnTo>
                    <a:pt x="134" y="8"/>
                  </a:lnTo>
                  <a:lnTo>
                    <a:pt x="66" y="6"/>
                  </a:lnTo>
                  <a:lnTo>
                    <a:pt x="66" y="6"/>
                  </a:lnTo>
                  <a:lnTo>
                    <a:pt x="18" y="4"/>
                  </a:lnTo>
                  <a:lnTo>
                    <a:pt x="18" y="4"/>
                  </a:lnTo>
                  <a:lnTo>
                    <a:pt x="0" y="4"/>
                  </a:lnTo>
                  <a:lnTo>
                    <a:pt x="0" y="4"/>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64"/>
            <p:cNvSpPr>
              <a:spLocks/>
            </p:cNvSpPr>
            <p:nvPr/>
          </p:nvSpPr>
          <p:spPr bwMode="auto">
            <a:xfrm>
              <a:off x="4878387" y="3491"/>
              <a:ext cx="631825" cy="132"/>
            </a:xfrm>
            <a:custGeom>
              <a:avLst/>
              <a:gdLst>
                <a:gd name="T0" fmla="*/ 0 w 398"/>
                <a:gd name="T1" fmla="*/ 0 h 132"/>
                <a:gd name="T2" fmla="*/ 398 w 398"/>
                <a:gd name="T3" fmla="*/ 0 h 132"/>
                <a:gd name="T4" fmla="*/ 398 w 398"/>
                <a:gd name="T5" fmla="*/ 132 h 132"/>
                <a:gd name="T6" fmla="*/ 0 w 398"/>
                <a:gd name="T7" fmla="*/ 132 h 132"/>
                <a:gd name="T8" fmla="*/ 0 w 398"/>
                <a:gd name="T9" fmla="*/ 0 h 132"/>
                <a:gd name="T10" fmla="*/ 0 w 398"/>
                <a:gd name="T11" fmla="*/ 0 h 132"/>
              </a:gdLst>
              <a:ahLst/>
              <a:cxnLst>
                <a:cxn ang="0">
                  <a:pos x="T0" y="T1"/>
                </a:cxn>
                <a:cxn ang="0">
                  <a:pos x="T2" y="T3"/>
                </a:cxn>
                <a:cxn ang="0">
                  <a:pos x="T4" y="T5"/>
                </a:cxn>
                <a:cxn ang="0">
                  <a:pos x="T6" y="T7"/>
                </a:cxn>
                <a:cxn ang="0">
                  <a:pos x="T8" y="T9"/>
                </a:cxn>
                <a:cxn ang="0">
                  <a:pos x="T10" y="T11"/>
                </a:cxn>
              </a:cxnLst>
              <a:rect l="0" t="0" r="r" b="b"/>
              <a:pathLst>
                <a:path w="398" h="132">
                  <a:moveTo>
                    <a:pt x="0" y="0"/>
                  </a:moveTo>
                  <a:lnTo>
                    <a:pt x="398" y="0"/>
                  </a:lnTo>
                  <a:lnTo>
                    <a:pt x="398" y="132"/>
                  </a:lnTo>
                  <a:lnTo>
                    <a:pt x="0" y="132"/>
                  </a:lnTo>
                  <a:lnTo>
                    <a:pt x="0" y="0"/>
                  </a:lnTo>
                  <a:lnTo>
                    <a:pt x="0" y="0"/>
                  </a:lnTo>
                  <a:close/>
                </a:path>
              </a:pathLst>
            </a:custGeom>
            <a:solidFill>
              <a:srgbClr val="6B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65"/>
            <p:cNvSpPr>
              <a:spLocks/>
            </p:cNvSpPr>
            <p:nvPr/>
          </p:nvSpPr>
          <p:spPr bwMode="auto">
            <a:xfrm>
              <a:off x="4891087" y="3503"/>
              <a:ext cx="603250" cy="230"/>
            </a:xfrm>
            <a:custGeom>
              <a:avLst/>
              <a:gdLst>
                <a:gd name="T0" fmla="*/ 0 w 380"/>
                <a:gd name="T1" fmla="*/ 0 h 230"/>
                <a:gd name="T2" fmla="*/ 380 w 380"/>
                <a:gd name="T3" fmla="*/ 0 h 230"/>
                <a:gd name="T4" fmla="*/ 380 w 380"/>
                <a:gd name="T5" fmla="*/ 138 h 230"/>
                <a:gd name="T6" fmla="*/ 228 w 380"/>
                <a:gd name="T7" fmla="*/ 230 h 230"/>
                <a:gd name="T8" fmla="*/ 192 w 380"/>
                <a:gd name="T9" fmla="*/ 218 h 230"/>
                <a:gd name="T10" fmla="*/ 168 w 380"/>
                <a:gd name="T11" fmla="*/ 230 h 230"/>
                <a:gd name="T12" fmla="*/ 0 w 380"/>
                <a:gd name="T13" fmla="*/ 142 h 230"/>
                <a:gd name="T14" fmla="*/ 0 w 380"/>
                <a:gd name="T15" fmla="*/ 0 h 230"/>
                <a:gd name="T16" fmla="*/ 0 w 380"/>
                <a:gd name="T17" fmla="*/ 0 h 230"/>
                <a:gd name="T18" fmla="*/ 0 w 380"/>
                <a:gd name="T19"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230">
                  <a:moveTo>
                    <a:pt x="0" y="0"/>
                  </a:moveTo>
                  <a:lnTo>
                    <a:pt x="380" y="0"/>
                  </a:lnTo>
                  <a:lnTo>
                    <a:pt x="380" y="138"/>
                  </a:lnTo>
                  <a:lnTo>
                    <a:pt x="228" y="230"/>
                  </a:lnTo>
                  <a:lnTo>
                    <a:pt x="192" y="218"/>
                  </a:lnTo>
                  <a:lnTo>
                    <a:pt x="168" y="230"/>
                  </a:lnTo>
                  <a:lnTo>
                    <a:pt x="0" y="142"/>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Line 66"/>
            <p:cNvSpPr>
              <a:spLocks noChangeShapeType="1"/>
            </p:cNvSpPr>
            <p:nvPr/>
          </p:nvSpPr>
          <p:spPr bwMode="auto">
            <a:xfrm flipH="1">
              <a:off x="4929187" y="3601"/>
              <a:ext cx="101600" cy="0"/>
            </a:xfrm>
            <a:prstGeom prst="line">
              <a:avLst/>
            </a:prstGeom>
            <a:noFill/>
            <a:ln w="12700">
              <a:solidFill>
                <a:srgbClr val="6B6C6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67"/>
            <p:cNvSpPr>
              <a:spLocks noChangeShapeType="1"/>
            </p:cNvSpPr>
            <p:nvPr/>
          </p:nvSpPr>
          <p:spPr bwMode="auto">
            <a:xfrm>
              <a:off x="4954587" y="3659"/>
              <a:ext cx="469900" cy="0"/>
            </a:xfrm>
            <a:prstGeom prst="line">
              <a:avLst/>
            </a:prstGeom>
            <a:noFill/>
            <a:ln w="12700">
              <a:solidFill>
                <a:srgbClr val="6B6C6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68"/>
            <p:cNvSpPr>
              <a:spLocks noChangeShapeType="1"/>
            </p:cNvSpPr>
            <p:nvPr/>
          </p:nvSpPr>
          <p:spPr bwMode="auto">
            <a:xfrm>
              <a:off x="4983162" y="3677"/>
              <a:ext cx="425450" cy="0"/>
            </a:xfrm>
            <a:prstGeom prst="line">
              <a:avLst/>
            </a:prstGeom>
            <a:noFill/>
            <a:ln w="12700">
              <a:solidFill>
                <a:srgbClr val="6B6C6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69"/>
            <p:cNvSpPr>
              <a:spLocks noChangeShapeType="1"/>
            </p:cNvSpPr>
            <p:nvPr/>
          </p:nvSpPr>
          <p:spPr bwMode="auto">
            <a:xfrm>
              <a:off x="5030787" y="3695"/>
              <a:ext cx="330200" cy="0"/>
            </a:xfrm>
            <a:prstGeom prst="line">
              <a:avLst/>
            </a:prstGeom>
            <a:noFill/>
            <a:ln w="12700">
              <a:solidFill>
                <a:srgbClr val="6B6C6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70"/>
            <p:cNvSpPr>
              <a:spLocks noChangeShapeType="1"/>
            </p:cNvSpPr>
            <p:nvPr/>
          </p:nvSpPr>
          <p:spPr bwMode="auto">
            <a:xfrm>
              <a:off x="5084762" y="3709"/>
              <a:ext cx="241300" cy="0"/>
            </a:xfrm>
            <a:prstGeom prst="line">
              <a:avLst/>
            </a:prstGeom>
            <a:noFill/>
            <a:ln w="12700">
              <a:solidFill>
                <a:srgbClr val="6B6C6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71"/>
            <p:cNvSpPr>
              <a:spLocks/>
            </p:cNvSpPr>
            <p:nvPr/>
          </p:nvSpPr>
          <p:spPr bwMode="auto">
            <a:xfrm>
              <a:off x="4805362" y="3613"/>
              <a:ext cx="349250" cy="138"/>
            </a:xfrm>
            <a:custGeom>
              <a:avLst/>
              <a:gdLst>
                <a:gd name="T0" fmla="*/ 208 w 220"/>
                <a:gd name="T1" fmla="*/ 138 h 138"/>
                <a:gd name="T2" fmla="*/ 0 w 220"/>
                <a:gd name="T3" fmla="*/ 0 h 138"/>
                <a:gd name="T4" fmla="*/ 220 w 220"/>
                <a:gd name="T5" fmla="*/ 116 h 138"/>
                <a:gd name="T6" fmla="*/ 208 w 220"/>
                <a:gd name="T7" fmla="*/ 138 h 138"/>
                <a:gd name="T8" fmla="*/ 208 w 220"/>
                <a:gd name="T9" fmla="*/ 138 h 138"/>
                <a:gd name="T10" fmla="*/ 208 w 220"/>
                <a:gd name="T11" fmla="*/ 138 h 138"/>
              </a:gdLst>
              <a:ahLst/>
              <a:cxnLst>
                <a:cxn ang="0">
                  <a:pos x="T0" y="T1"/>
                </a:cxn>
                <a:cxn ang="0">
                  <a:pos x="T2" y="T3"/>
                </a:cxn>
                <a:cxn ang="0">
                  <a:pos x="T4" y="T5"/>
                </a:cxn>
                <a:cxn ang="0">
                  <a:pos x="T6" y="T7"/>
                </a:cxn>
                <a:cxn ang="0">
                  <a:pos x="T8" y="T9"/>
                </a:cxn>
                <a:cxn ang="0">
                  <a:pos x="T10" y="T11"/>
                </a:cxn>
              </a:cxnLst>
              <a:rect l="0" t="0" r="r" b="b"/>
              <a:pathLst>
                <a:path w="220" h="138">
                  <a:moveTo>
                    <a:pt x="208" y="138"/>
                  </a:moveTo>
                  <a:lnTo>
                    <a:pt x="0" y="0"/>
                  </a:lnTo>
                  <a:lnTo>
                    <a:pt x="220" y="116"/>
                  </a:lnTo>
                  <a:lnTo>
                    <a:pt x="208" y="138"/>
                  </a:lnTo>
                  <a:lnTo>
                    <a:pt x="208" y="138"/>
                  </a:lnTo>
                  <a:lnTo>
                    <a:pt x="208"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2"/>
            <p:cNvSpPr>
              <a:spLocks/>
            </p:cNvSpPr>
            <p:nvPr/>
          </p:nvSpPr>
          <p:spPr bwMode="auto">
            <a:xfrm>
              <a:off x="5227637" y="3613"/>
              <a:ext cx="349250" cy="138"/>
            </a:xfrm>
            <a:custGeom>
              <a:avLst/>
              <a:gdLst>
                <a:gd name="T0" fmla="*/ 220 w 220"/>
                <a:gd name="T1" fmla="*/ 0 h 138"/>
                <a:gd name="T2" fmla="*/ 12 w 220"/>
                <a:gd name="T3" fmla="*/ 138 h 138"/>
                <a:gd name="T4" fmla="*/ 0 w 220"/>
                <a:gd name="T5" fmla="*/ 116 h 138"/>
                <a:gd name="T6" fmla="*/ 220 w 220"/>
                <a:gd name="T7" fmla="*/ 0 h 138"/>
                <a:gd name="T8" fmla="*/ 220 w 220"/>
                <a:gd name="T9" fmla="*/ 0 h 138"/>
                <a:gd name="T10" fmla="*/ 220 w 220"/>
                <a:gd name="T11" fmla="*/ 0 h 138"/>
              </a:gdLst>
              <a:ahLst/>
              <a:cxnLst>
                <a:cxn ang="0">
                  <a:pos x="T0" y="T1"/>
                </a:cxn>
                <a:cxn ang="0">
                  <a:pos x="T2" y="T3"/>
                </a:cxn>
                <a:cxn ang="0">
                  <a:pos x="T4" y="T5"/>
                </a:cxn>
                <a:cxn ang="0">
                  <a:pos x="T6" y="T7"/>
                </a:cxn>
                <a:cxn ang="0">
                  <a:pos x="T8" y="T9"/>
                </a:cxn>
                <a:cxn ang="0">
                  <a:pos x="T10" y="T11"/>
                </a:cxn>
              </a:cxnLst>
              <a:rect l="0" t="0" r="r" b="b"/>
              <a:pathLst>
                <a:path w="220" h="138">
                  <a:moveTo>
                    <a:pt x="220" y="0"/>
                  </a:moveTo>
                  <a:lnTo>
                    <a:pt x="12" y="138"/>
                  </a:lnTo>
                  <a:lnTo>
                    <a:pt x="0" y="116"/>
                  </a:lnTo>
                  <a:lnTo>
                    <a:pt x="220" y="0"/>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3"/>
            <p:cNvSpPr>
              <a:spLocks noEditPoints="1"/>
            </p:cNvSpPr>
            <p:nvPr/>
          </p:nvSpPr>
          <p:spPr bwMode="auto">
            <a:xfrm>
              <a:off x="3551237" y="2485"/>
              <a:ext cx="561975" cy="664"/>
            </a:xfrm>
            <a:custGeom>
              <a:avLst/>
              <a:gdLst>
                <a:gd name="T0" fmla="*/ 176 w 354"/>
                <a:gd name="T1" fmla="*/ 0 h 664"/>
                <a:gd name="T2" fmla="*/ 140 w 354"/>
                <a:gd name="T3" fmla="*/ 2 h 664"/>
                <a:gd name="T4" fmla="*/ 108 w 354"/>
                <a:gd name="T5" fmla="*/ 14 h 664"/>
                <a:gd name="T6" fmla="*/ 78 w 354"/>
                <a:gd name="T7" fmla="*/ 30 h 664"/>
                <a:gd name="T8" fmla="*/ 52 w 354"/>
                <a:gd name="T9" fmla="*/ 52 h 664"/>
                <a:gd name="T10" fmla="*/ 30 w 354"/>
                <a:gd name="T11" fmla="*/ 78 h 664"/>
                <a:gd name="T12" fmla="*/ 14 w 354"/>
                <a:gd name="T13" fmla="*/ 108 h 664"/>
                <a:gd name="T14" fmla="*/ 2 w 354"/>
                <a:gd name="T15" fmla="*/ 140 h 664"/>
                <a:gd name="T16" fmla="*/ 0 w 354"/>
                <a:gd name="T17" fmla="*/ 176 h 664"/>
                <a:gd name="T18" fmla="*/ 2 w 354"/>
                <a:gd name="T19" fmla="*/ 204 h 664"/>
                <a:gd name="T20" fmla="*/ 18 w 354"/>
                <a:gd name="T21" fmla="*/ 254 h 664"/>
                <a:gd name="T22" fmla="*/ 46 w 354"/>
                <a:gd name="T23" fmla="*/ 296 h 664"/>
                <a:gd name="T24" fmla="*/ 88 w 354"/>
                <a:gd name="T25" fmla="*/ 328 h 664"/>
                <a:gd name="T26" fmla="*/ 110 w 354"/>
                <a:gd name="T27" fmla="*/ 612 h 664"/>
                <a:gd name="T28" fmla="*/ 242 w 354"/>
                <a:gd name="T29" fmla="*/ 612 h 664"/>
                <a:gd name="T30" fmla="*/ 208 w 354"/>
                <a:gd name="T31" fmla="*/ 552 h 664"/>
                <a:gd name="T32" fmla="*/ 208 w 354"/>
                <a:gd name="T33" fmla="*/ 492 h 664"/>
                <a:gd name="T34" fmla="*/ 208 w 354"/>
                <a:gd name="T35" fmla="*/ 428 h 664"/>
                <a:gd name="T36" fmla="*/ 242 w 354"/>
                <a:gd name="T37" fmla="*/ 340 h 664"/>
                <a:gd name="T38" fmla="*/ 266 w 354"/>
                <a:gd name="T39" fmla="*/ 328 h 664"/>
                <a:gd name="T40" fmla="*/ 306 w 354"/>
                <a:gd name="T41" fmla="*/ 296 h 664"/>
                <a:gd name="T42" fmla="*/ 336 w 354"/>
                <a:gd name="T43" fmla="*/ 254 h 664"/>
                <a:gd name="T44" fmla="*/ 352 w 354"/>
                <a:gd name="T45" fmla="*/ 204 h 664"/>
                <a:gd name="T46" fmla="*/ 354 w 354"/>
                <a:gd name="T47" fmla="*/ 176 h 664"/>
                <a:gd name="T48" fmla="*/ 350 w 354"/>
                <a:gd name="T49" fmla="*/ 140 h 664"/>
                <a:gd name="T50" fmla="*/ 340 w 354"/>
                <a:gd name="T51" fmla="*/ 108 h 664"/>
                <a:gd name="T52" fmla="*/ 324 w 354"/>
                <a:gd name="T53" fmla="*/ 78 h 664"/>
                <a:gd name="T54" fmla="*/ 302 w 354"/>
                <a:gd name="T55" fmla="*/ 52 h 664"/>
                <a:gd name="T56" fmla="*/ 276 w 354"/>
                <a:gd name="T57" fmla="*/ 30 h 664"/>
                <a:gd name="T58" fmla="*/ 246 w 354"/>
                <a:gd name="T59" fmla="*/ 14 h 664"/>
                <a:gd name="T60" fmla="*/ 212 w 354"/>
                <a:gd name="T61" fmla="*/ 2 h 664"/>
                <a:gd name="T62" fmla="*/ 176 w 354"/>
                <a:gd name="T63" fmla="*/ 0 h 664"/>
                <a:gd name="T64" fmla="*/ 176 w 354"/>
                <a:gd name="T65" fmla="*/ 0 h 664"/>
                <a:gd name="T66" fmla="*/ 176 w 354"/>
                <a:gd name="T67" fmla="*/ 134 h 664"/>
                <a:gd name="T68" fmla="*/ 168 w 354"/>
                <a:gd name="T69" fmla="*/ 134 h 664"/>
                <a:gd name="T70" fmla="*/ 150 w 354"/>
                <a:gd name="T71" fmla="*/ 126 h 664"/>
                <a:gd name="T72" fmla="*/ 138 w 354"/>
                <a:gd name="T73" fmla="*/ 114 h 664"/>
                <a:gd name="T74" fmla="*/ 132 w 354"/>
                <a:gd name="T75" fmla="*/ 98 h 664"/>
                <a:gd name="T76" fmla="*/ 130 w 354"/>
                <a:gd name="T77" fmla="*/ 88 h 664"/>
                <a:gd name="T78" fmla="*/ 134 w 354"/>
                <a:gd name="T79" fmla="*/ 70 h 664"/>
                <a:gd name="T80" fmla="*/ 144 w 354"/>
                <a:gd name="T81" fmla="*/ 56 h 664"/>
                <a:gd name="T82" fmla="*/ 158 w 354"/>
                <a:gd name="T83" fmla="*/ 46 h 664"/>
                <a:gd name="T84" fmla="*/ 176 w 354"/>
                <a:gd name="T85" fmla="*/ 42 h 664"/>
                <a:gd name="T86" fmla="*/ 186 w 354"/>
                <a:gd name="T87" fmla="*/ 44 h 664"/>
                <a:gd name="T88" fmla="*/ 202 w 354"/>
                <a:gd name="T89" fmla="*/ 50 h 664"/>
                <a:gd name="T90" fmla="*/ 214 w 354"/>
                <a:gd name="T91" fmla="*/ 62 h 664"/>
                <a:gd name="T92" fmla="*/ 222 w 354"/>
                <a:gd name="T93" fmla="*/ 80 h 664"/>
                <a:gd name="T94" fmla="*/ 222 w 354"/>
                <a:gd name="T95" fmla="*/ 88 h 664"/>
                <a:gd name="T96" fmla="*/ 218 w 354"/>
                <a:gd name="T97" fmla="*/ 106 h 664"/>
                <a:gd name="T98" fmla="*/ 208 w 354"/>
                <a:gd name="T99" fmla="*/ 120 h 664"/>
                <a:gd name="T100" fmla="*/ 194 w 354"/>
                <a:gd name="T101" fmla="*/ 130 h 664"/>
                <a:gd name="T102" fmla="*/ 176 w 354"/>
                <a:gd name="T103" fmla="*/ 134 h 664"/>
                <a:gd name="T104" fmla="*/ 176 w 354"/>
                <a:gd name="T105" fmla="*/ 1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4" h="664">
                  <a:moveTo>
                    <a:pt x="176" y="0"/>
                  </a:moveTo>
                  <a:lnTo>
                    <a:pt x="176" y="0"/>
                  </a:lnTo>
                  <a:lnTo>
                    <a:pt x="158" y="0"/>
                  </a:lnTo>
                  <a:lnTo>
                    <a:pt x="140" y="2"/>
                  </a:lnTo>
                  <a:lnTo>
                    <a:pt x="124" y="8"/>
                  </a:lnTo>
                  <a:lnTo>
                    <a:pt x="108" y="14"/>
                  </a:lnTo>
                  <a:lnTo>
                    <a:pt x="92" y="20"/>
                  </a:lnTo>
                  <a:lnTo>
                    <a:pt x="78" y="30"/>
                  </a:lnTo>
                  <a:lnTo>
                    <a:pt x="64" y="40"/>
                  </a:lnTo>
                  <a:lnTo>
                    <a:pt x="52" y="52"/>
                  </a:lnTo>
                  <a:lnTo>
                    <a:pt x="40" y="64"/>
                  </a:lnTo>
                  <a:lnTo>
                    <a:pt x="30" y="78"/>
                  </a:lnTo>
                  <a:lnTo>
                    <a:pt x="20" y="92"/>
                  </a:lnTo>
                  <a:lnTo>
                    <a:pt x="14" y="108"/>
                  </a:lnTo>
                  <a:lnTo>
                    <a:pt x="8" y="124"/>
                  </a:lnTo>
                  <a:lnTo>
                    <a:pt x="2" y="140"/>
                  </a:lnTo>
                  <a:lnTo>
                    <a:pt x="0" y="158"/>
                  </a:lnTo>
                  <a:lnTo>
                    <a:pt x="0" y="176"/>
                  </a:lnTo>
                  <a:lnTo>
                    <a:pt x="0" y="176"/>
                  </a:lnTo>
                  <a:lnTo>
                    <a:pt x="2" y="204"/>
                  </a:lnTo>
                  <a:lnTo>
                    <a:pt x="8" y="230"/>
                  </a:lnTo>
                  <a:lnTo>
                    <a:pt x="18" y="254"/>
                  </a:lnTo>
                  <a:lnTo>
                    <a:pt x="30" y="276"/>
                  </a:lnTo>
                  <a:lnTo>
                    <a:pt x="46" y="296"/>
                  </a:lnTo>
                  <a:lnTo>
                    <a:pt x="66" y="314"/>
                  </a:lnTo>
                  <a:lnTo>
                    <a:pt x="88" y="328"/>
                  </a:lnTo>
                  <a:lnTo>
                    <a:pt x="110" y="340"/>
                  </a:lnTo>
                  <a:lnTo>
                    <a:pt x="110" y="612"/>
                  </a:lnTo>
                  <a:lnTo>
                    <a:pt x="172" y="664"/>
                  </a:lnTo>
                  <a:lnTo>
                    <a:pt x="242" y="612"/>
                  </a:lnTo>
                  <a:lnTo>
                    <a:pt x="242" y="578"/>
                  </a:lnTo>
                  <a:lnTo>
                    <a:pt x="208" y="552"/>
                  </a:lnTo>
                  <a:lnTo>
                    <a:pt x="242" y="522"/>
                  </a:lnTo>
                  <a:lnTo>
                    <a:pt x="208" y="492"/>
                  </a:lnTo>
                  <a:lnTo>
                    <a:pt x="242" y="456"/>
                  </a:lnTo>
                  <a:lnTo>
                    <a:pt x="208" y="428"/>
                  </a:lnTo>
                  <a:lnTo>
                    <a:pt x="242" y="396"/>
                  </a:lnTo>
                  <a:lnTo>
                    <a:pt x="242" y="340"/>
                  </a:lnTo>
                  <a:lnTo>
                    <a:pt x="242" y="340"/>
                  </a:lnTo>
                  <a:lnTo>
                    <a:pt x="266" y="328"/>
                  </a:lnTo>
                  <a:lnTo>
                    <a:pt x="286" y="314"/>
                  </a:lnTo>
                  <a:lnTo>
                    <a:pt x="306" y="296"/>
                  </a:lnTo>
                  <a:lnTo>
                    <a:pt x="322" y="276"/>
                  </a:lnTo>
                  <a:lnTo>
                    <a:pt x="336" y="254"/>
                  </a:lnTo>
                  <a:lnTo>
                    <a:pt x="346" y="230"/>
                  </a:lnTo>
                  <a:lnTo>
                    <a:pt x="352" y="204"/>
                  </a:lnTo>
                  <a:lnTo>
                    <a:pt x="354" y="176"/>
                  </a:lnTo>
                  <a:lnTo>
                    <a:pt x="354" y="176"/>
                  </a:lnTo>
                  <a:lnTo>
                    <a:pt x="352" y="158"/>
                  </a:lnTo>
                  <a:lnTo>
                    <a:pt x="350" y="140"/>
                  </a:lnTo>
                  <a:lnTo>
                    <a:pt x="346" y="124"/>
                  </a:lnTo>
                  <a:lnTo>
                    <a:pt x="340" y="108"/>
                  </a:lnTo>
                  <a:lnTo>
                    <a:pt x="332" y="92"/>
                  </a:lnTo>
                  <a:lnTo>
                    <a:pt x="324" y="78"/>
                  </a:lnTo>
                  <a:lnTo>
                    <a:pt x="312" y="64"/>
                  </a:lnTo>
                  <a:lnTo>
                    <a:pt x="302" y="52"/>
                  </a:lnTo>
                  <a:lnTo>
                    <a:pt x="288" y="40"/>
                  </a:lnTo>
                  <a:lnTo>
                    <a:pt x="276" y="30"/>
                  </a:lnTo>
                  <a:lnTo>
                    <a:pt x="260" y="20"/>
                  </a:lnTo>
                  <a:lnTo>
                    <a:pt x="246" y="14"/>
                  </a:lnTo>
                  <a:lnTo>
                    <a:pt x="228" y="8"/>
                  </a:lnTo>
                  <a:lnTo>
                    <a:pt x="212" y="2"/>
                  </a:lnTo>
                  <a:lnTo>
                    <a:pt x="194" y="0"/>
                  </a:lnTo>
                  <a:lnTo>
                    <a:pt x="176" y="0"/>
                  </a:lnTo>
                  <a:lnTo>
                    <a:pt x="176" y="0"/>
                  </a:lnTo>
                  <a:lnTo>
                    <a:pt x="176" y="0"/>
                  </a:lnTo>
                  <a:lnTo>
                    <a:pt x="176" y="0"/>
                  </a:lnTo>
                  <a:close/>
                  <a:moveTo>
                    <a:pt x="176" y="134"/>
                  </a:moveTo>
                  <a:lnTo>
                    <a:pt x="176" y="134"/>
                  </a:lnTo>
                  <a:lnTo>
                    <a:pt x="168" y="134"/>
                  </a:lnTo>
                  <a:lnTo>
                    <a:pt x="158" y="130"/>
                  </a:lnTo>
                  <a:lnTo>
                    <a:pt x="150" y="126"/>
                  </a:lnTo>
                  <a:lnTo>
                    <a:pt x="144" y="120"/>
                  </a:lnTo>
                  <a:lnTo>
                    <a:pt x="138" y="114"/>
                  </a:lnTo>
                  <a:lnTo>
                    <a:pt x="134" y="106"/>
                  </a:lnTo>
                  <a:lnTo>
                    <a:pt x="132" y="98"/>
                  </a:lnTo>
                  <a:lnTo>
                    <a:pt x="130" y="88"/>
                  </a:lnTo>
                  <a:lnTo>
                    <a:pt x="130" y="88"/>
                  </a:lnTo>
                  <a:lnTo>
                    <a:pt x="132" y="80"/>
                  </a:lnTo>
                  <a:lnTo>
                    <a:pt x="134" y="70"/>
                  </a:lnTo>
                  <a:lnTo>
                    <a:pt x="138" y="62"/>
                  </a:lnTo>
                  <a:lnTo>
                    <a:pt x="144" y="56"/>
                  </a:lnTo>
                  <a:lnTo>
                    <a:pt x="150" y="50"/>
                  </a:lnTo>
                  <a:lnTo>
                    <a:pt x="158" y="46"/>
                  </a:lnTo>
                  <a:lnTo>
                    <a:pt x="168" y="44"/>
                  </a:lnTo>
                  <a:lnTo>
                    <a:pt x="176" y="42"/>
                  </a:lnTo>
                  <a:lnTo>
                    <a:pt x="176" y="42"/>
                  </a:lnTo>
                  <a:lnTo>
                    <a:pt x="186" y="44"/>
                  </a:lnTo>
                  <a:lnTo>
                    <a:pt x="194" y="46"/>
                  </a:lnTo>
                  <a:lnTo>
                    <a:pt x="202" y="50"/>
                  </a:lnTo>
                  <a:lnTo>
                    <a:pt x="208" y="56"/>
                  </a:lnTo>
                  <a:lnTo>
                    <a:pt x="214" y="62"/>
                  </a:lnTo>
                  <a:lnTo>
                    <a:pt x="218" y="70"/>
                  </a:lnTo>
                  <a:lnTo>
                    <a:pt x="222" y="80"/>
                  </a:lnTo>
                  <a:lnTo>
                    <a:pt x="222" y="88"/>
                  </a:lnTo>
                  <a:lnTo>
                    <a:pt x="222" y="88"/>
                  </a:lnTo>
                  <a:lnTo>
                    <a:pt x="222" y="98"/>
                  </a:lnTo>
                  <a:lnTo>
                    <a:pt x="218" y="106"/>
                  </a:lnTo>
                  <a:lnTo>
                    <a:pt x="214" y="114"/>
                  </a:lnTo>
                  <a:lnTo>
                    <a:pt x="208" y="120"/>
                  </a:lnTo>
                  <a:lnTo>
                    <a:pt x="202" y="126"/>
                  </a:lnTo>
                  <a:lnTo>
                    <a:pt x="194" y="130"/>
                  </a:lnTo>
                  <a:lnTo>
                    <a:pt x="186" y="134"/>
                  </a:lnTo>
                  <a:lnTo>
                    <a:pt x="176" y="134"/>
                  </a:lnTo>
                  <a:lnTo>
                    <a:pt x="176" y="134"/>
                  </a:lnTo>
                  <a:lnTo>
                    <a:pt x="176" y="134"/>
                  </a:lnTo>
                  <a:lnTo>
                    <a:pt x="176" y="134"/>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Line 74"/>
            <p:cNvSpPr>
              <a:spLocks noChangeShapeType="1"/>
            </p:cNvSpPr>
            <p:nvPr/>
          </p:nvSpPr>
          <p:spPr bwMode="auto">
            <a:xfrm>
              <a:off x="2055812" y="3739"/>
              <a:ext cx="1038225"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75"/>
            <p:cNvSpPr>
              <a:spLocks/>
            </p:cNvSpPr>
            <p:nvPr/>
          </p:nvSpPr>
          <p:spPr bwMode="auto">
            <a:xfrm>
              <a:off x="3071812" y="3699"/>
              <a:ext cx="111125" cy="80"/>
            </a:xfrm>
            <a:custGeom>
              <a:avLst/>
              <a:gdLst>
                <a:gd name="T0" fmla="*/ 0 w 70"/>
                <a:gd name="T1" fmla="*/ 80 h 80"/>
                <a:gd name="T2" fmla="*/ 70 w 70"/>
                <a:gd name="T3" fmla="*/ 40 h 80"/>
                <a:gd name="T4" fmla="*/ 0 w 70"/>
                <a:gd name="T5" fmla="*/ 0 h 80"/>
                <a:gd name="T6" fmla="*/ 0 w 70"/>
                <a:gd name="T7" fmla="*/ 80 h 80"/>
                <a:gd name="T8" fmla="*/ 0 w 70"/>
                <a:gd name="T9" fmla="*/ 80 h 80"/>
                <a:gd name="T10" fmla="*/ 0 w 70"/>
                <a:gd name="T11" fmla="*/ 80 h 80"/>
              </a:gdLst>
              <a:ahLst/>
              <a:cxnLst>
                <a:cxn ang="0">
                  <a:pos x="T0" y="T1"/>
                </a:cxn>
                <a:cxn ang="0">
                  <a:pos x="T2" y="T3"/>
                </a:cxn>
                <a:cxn ang="0">
                  <a:pos x="T4" y="T5"/>
                </a:cxn>
                <a:cxn ang="0">
                  <a:pos x="T6" y="T7"/>
                </a:cxn>
                <a:cxn ang="0">
                  <a:pos x="T8" y="T9"/>
                </a:cxn>
                <a:cxn ang="0">
                  <a:pos x="T10" y="T11"/>
                </a:cxn>
              </a:cxnLst>
              <a:rect l="0" t="0" r="r" b="b"/>
              <a:pathLst>
                <a:path w="70" h="80">
                  <a:moveTo>
                    <a:pt x="0" y="80"/>
                  </a:moveTo>
                  <a:lnTo>
                    <a:pt x="70" y="40"/>
                  </a:lnTo>
                  <a:lnTo>
                    <a:pt x="0" y="0"/>
                  </a:lnTo>
                  <a:lnTo>
                    <a:pt x="0" y="80"/>
                  </a:lnTo>
                  <a:lnTo>
                    <a:pt x="0" y="80"/>
                  </a:lnTo>
                  <a:lnTo>
                    <a:pt x="0" y="8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Line 76"/>
            <p:cNvSpPr>
              <a:spLocks noChangeShapeType="1"/>
            </p:cNvSpPr>
            <p:nvPr/>
          </p:nvSpPr>
          <p:spPr bwMode="auto">
            <a:xfrm>
              <a:off x="4113212" y="3739"/>
              <a:ext cx="5524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77"/>
            <p:cNvSpPr>
              <a:spLocks/>
            </p:cNvSpPr>
            <p:nvPr/>
          </p:nvSpPr>
          <p:spPr bwMode="auto">
            <a:xfrm>
              <a:off x="4649787" y="3699"/>
              <a:ext cx="111125" cy="80"/>
            </a:xfrm>
            <a:custGeom>
              <a:avLst/>
              <a:gdLst>
                <a:gd name="T0" fmla="*/ 0 w 70"/>
                <a:gd name="T1" fmla="*/ 80 h 80"/>
                <a:gd name="T2" fmla="*/ 70 w 70"/>
                <a:gd name="T3" fmla="*/ 40 h 80"/>
                <a:gd name="T4" fmla="*/ 0 w 70"/>
                <a:gd name="T5" fmla="*/ 0 h 80"/>
                <a:gd name="T6" fmla="*/ 0 w 70"/>
                <a:gd name="T7" fmla="*/ 80 h 80"/>
                <a:gd name="T8" fmla="*/ 0 w 70"/>
                <a:gd name="T9" fmla="*/ 80 h 80"/>
                <a:gd name="T10" fmla="*/ 0 w 70"/>
                <a:gd name="T11" fmla="*/ 80 h 80"/>
              </a:gdLst>
              <a:ahLst/>
              <a:cxnLst>
                <a:cxn ang="0">
                  <a:pos x="T0" y="T1"/>
                </a:cxn>
                <a:cxn ang="0">
                  <a:pos x="T2" y="T3"/>
                </a:cxn>
                <a:cxn ang="0">
                  <a:pos x="T4" y="T5"/>
                </a:cxn>
                <a:cxn ang="0">
                  <a:pos x="T6" y="T7"/>
                </a:cxn>
                <a:cxn ang="0">
                  <a:pos x="T8" y="T9"/>
                </a:cxn>
                <a:cxn ang="0">
                  <a:pos x="T10" y="T11"/>
                </a:cxn>
              </a:cxnLst>
              <a:rect l="0" t="0" r="r" b="b"/>
              <a:pathLst>
                <a:path w="70" h="80">
                  <a:moveTo>
                    <a:pt x="0" y="80"/>
                  </a:moveTo>
                  <a:lnTo>
                    <a:pt x="70" y="40"/>
                  </a:lnTo>
                  <a:lnTo>
                    <a:pt x="0" y="0"/>
                  </a:lnTo>
                  <a:lnTo>
                    <a:pt x="0" y="80"/>
                  </a:lnTo>
                  <a:lnTo>
                    <a:pt x="0" y="80"/>
                  </a:lnTo>
                  <a:lnTo>
                    <a:pt x="0" y="8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78"/>
            <p:cNvSpPr>
              <a:spLocks/>
            </p:cNvSpPr>
            <p:nvPr/>
          </p:nvSpPr>
          <p:spPr bwMode="auto">
            <a:xfrm>
              <a:off x="3265487" y="3447"/>
              <a:ext cx="1009650" cy="464"/>
            </a:xfrm>
            <a:custGeom>
              <a:avLst/>
              <a:gdLst>
                <a:gd name="T0" fmla="*/ 0 w 636"/>
                <a:gd name="T1" fmla="*/ 0 h 464"/>
                <a:gd name="T2" fmla="*/ 636 w 636"/>
                <a:gd name="T3" fmla="*/ 0 h 464"/>
                <a:gd name="T4" fmla="*/ 636 w 636"/>
                <a:gd name="T5" fmla="*/ 464 h 464"/>
                <a:gd name="T6" fmla="*/ 0 w 636"/>
                <a:gd name="T7" fmla="*/ 464 h 464"/>
                <a:gd name="T8" fmla="*/ 0 w 636"/>
                <a:gd name="T9" fmla="*/ 0 h 464"/>
                <a:gd name="T10" fmla="*/ 0 w 636"/>
                <a:gd name="T11" fmla="*/ 0 h 464"/>
              </a:gdLst>
              <a:ahLst/>
              <a:cxnLst>
                <a:cxn ang="0">
                  <a:pos x="T0" y="T1"/>
                </a:cxn>
                <a:cxn ang="0">
                  <a:pos x="T2" y="T3"/>
                </a:cxn>
                <a:cxn ang="0">
                  <a:pos x="T4" y="T5"/>
                </a:cxn>
                <a:cxn ang="0">
                  <a:pos x="T6" y="T7"/>
                </a:cxn>
                <a:cxn ang="0">
                  <a:pos x="T8" y="T9"/>
                </a:cxn>
                <a:cxn ang="0">
                  <a:pos x="T10" y="T11"/>
                </a:cxn>
              </a:cxnLst>
              <a:rect l="0" t="0" r="r" b="b"/>
              <a:pathLst>
                <a:path w="636" h="464">
                  <a:moveTo>
                    <a:pt x="0" y="0"/>
                  </a:moveTo>
                  <a:lnTo>
                    <a:pt x="636" y="0"/>
                  </a:lnTo>
                  <a:lnTo>
                    <a:pt x="636" y="464"/>
                  </a:lnTo>
                  <a:lnTo>
                    <a:pt x="0" y="46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9"/>
            <p:cNvSpPr>
              <a:spLocks/>
            </p:cNvSpPr>
            <p:nvPr/>
          </p:nvSpPr>
          <p:spPr bwMode="auto">
            <a:xfrm>
              <a:off x="5576887" y="2859"/>
              <a:ext cx="142875" cy="880"/>
            </a:xfrm>
            <a:custGeom>
              <a:avLst/>
              <a:gdLst>
                <a:gd name="T0" fmla="*/ 0 w 90"/>
                <a:gd name="T1" fmla="*/ 880 h 880"/>
                <a:gd name="T2" fmla="*/ 90 w 90"/>
                <a:gd name="T3" fmla="*/ 880 h 880"/>
                <a:gd name="T4" fmla="*/ 90 w 90"/>
                <a:gd name="T5" fmla="*/ 0 h 880"/>
              </a:gdLst>
              <a:ahLst/>
              <a:cxnLst>
                <a:cxn ang="0">
                  <a:pos x="T0" y="T1"/>
                </a:cxn>
                <a:cxn ang="0">
                  <a:pos x="T2" y="T3"/>
                </a:cxn>
                <a:cxn ang="0">
                  <a:pos x="T4" y="T5"/>
                </a:cxn>
              </a:cxnLst>
              <a:rect l="0" t="0" r="r" b="b"/>
              <a:pathLst>
                <a:path w="90" h="880">
                  <a:moveTo>
                    <a:pt x="0" y="880"/>
                  </a:moveTo>
                  <a:lnTo>
                    <a:pt x="90" y="880"/>
                  </a:lnTo>
                  <a:lnTo>
                    <a:pt x="90" y="0"/>
                  </a:lnTo>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80"/>
            <p:cNvSpPr>
              <a:spLocks/>
            </p:cNvSpPr>
            <p:nvPr/>
          </p:nvSpPr>
          <p:spPr bwMode="auto">
            <a:xfrm>
              <a:off x="5659437" y="2789"/>
              <a:ext cx="130175" cy="70"/>
            </a:xfrm>
            <a:custGeom>
              <a:avLst/>
              <a:gdLst>
                <a:gd name="T0" fmla="*/ 82 w 82"/>
                <a:gd name="T1" fmla="*/ 70 h 70"/>
                <a:gd name="T2" fmla="*/ 40 w 82"/>
                <a:gd name="T3" fmla="*/ 0 h 70"/>
                <a:gd name="T4" fmla="*/ 0 w 82"/>
                <a:gd name="T5" fmla="*/ 70 h 70"/>
                <a:gd name="T6" fmla="*/ 82 w 82"/>
                <a:gd name="T7" fmla="*/ 70 h 70"/>
                <a:gd name="T8" fmla="*/ 82 w 82"/>
                <a:gd name="T9" fmla="*/ 70 h 70"/>
                <a:gd name="T10" fmla="*/ 82 w 82"/>
                <a:gd name="T11" fmla="*/ 70 h 70"/>
              </a:gdLst>
              <a:ahLst/>
              <a:cxnLst>
                <a:cxn ang="0">
                  <a:pos x="T0" y="T1"/>
                </a:cxn>
                <a:cxn ang="0">
                  <a:pos x="T2" y="T3"/>
                </a:cxn>
                <a:cxn ang="0">
                  <a:pos x="T4" y="T5"/>
                </a:cxn>
                <a:cxn ang="0">
                  <a:pos x="T6" y="T7"/>
                </a:cxn>
                <a:cxn ang="0">
                  <a:pos x="T8" y="T9"/>
                </a:cxn>
                <a:cxn ang="0">
                  <a:pos x="T10" y="T11"/>
                </a:cxn>
              </a:cxnLst>
              <a:rect l="0" t="0" r="r" b="b"/>
              <a:pathLst>
                <a:path w="82" h="70">
                  <a:moveTo>
                    <a:pt x="82" y="70"/>
                  </a:moveTo>
                  <a:lnTo>
                    <a:pt x="40" y="0"/>
                  </a:lnTo>
                  <a:lnTo>
                    <a:pt x="0" y="70"/>
                  </a:lnTo>
                  <a:lnTo>
                    <a:pt x="82" y="70"/>
                  </a:lnTo>
                  <a:lnTo>
                    <a:pt x="82" y="70"/>
                  </a:lnTo>
                  <a:lnTo>
                    <a:pt x="82" y="7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1"/>
            <p:cNvSpPr>
              <a:spLocks/>
            </p:cNvSpPr>
            <p:nvPr/>
          </p:nvSpPr>
          <p:spPr bwMode="auto">
            <a:xfrm>
              <a:off x="5399087" y="2449"/>
              <a:ext cx="650875" cy="124"/>
            </a:xfrm>
            <a:custGeom>
              <a:avLst/>
              <a:gdLst>
                <a:gd name="T0" fmla="*/ 0 w 410"/>
                <a:gd name="T1" fmla="*/ 0 h 124"/>
                <a:gd name="T2" fmla="*/ 410 w 410"/>
                <a:gd name="T3" fmla="*/ 0 h 124"/>
                <a:gd name="T4" fmla="*/ 410 w 410"/>
                <a:gd name="T5" fmla="*/ 124 h 124"/>
                <a:gd name="T6" fmla="*/ 0 w 410"/>
                <a:gd name="T7" fmla="*/ 124 h 124"/>
                <a:gd name="T8" fmla="*/ 0 w 410"/>
                <a:gd name="T9" fmla="*/ 0 h 124"/>
                <a:gd name="T10" fmla="*/ 0 w 410"/>
                <a:gd name="T11" fmla="*/ 0 h 124"/>
              </a:gdLst>
              <a:ahLst/>
              <a:cxnLst>
                <a:cxn ang="0">
                  <a:pos x="T0" y="T1"/>
                </a:cxn>
                <a:cxn ang="0">
                  <a:pos x="T2" y="T3"/>
                </a:cxn>
                <a:cxn ang="0">
                  <a:pos x="T4" y="T5"/>
                </a:cxn>
                <a:cxn ang="0">
                  <a:pos x="T6" y="T7"/>
                </a:cxn>
                <a:cxn ang="0">
                  <a:pos x="T8" y="T9"/>
                </a:cxn>
                <a:cxn ang="0">
                  <a:pos x="T10" y="T11"/>
                </a:cxn>
              </a:cxnLst>
              <a:rect l="0" t="0" r="r" b="b"/>
              <a:pathLst>
                <a:path w="410" h="124">
                  <a:moveTo>
                    <a:pt x="0" y="0"/>
                  </a:moveTo>
                  <a:lnTo>
                    <a:pt x="410" y="0"/>
                  </a:lnTo>
                  <a:lnTo>
                    <a:pt x="410" y="124"/>
                  </a:lnTo>
                  <a:lnTo>
                    <a:pt x="0" y="12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2"/>
            <p:cNvSpPr>
              <a:spLocks/>
            </p:cNvSpPr>
            <p:nvPr/>
          </p:nvSpPr>
          <p:spPr bwMode="auto">
            <a:xfrm>
              <a:off x="6967537" y="1991"/>
              <a:ext cx="650875"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 name="T14" fmla="*/ 0 w 410"/>
                <a:gd name="T15" fmla="*/ 0 h 582"/>
                <a:gd name="T16" fmla="*/ 0 w 410"/>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582">
                  <a:moveTo>
                    <a:pt x="0" y="0"/>
                  </a:moveTo>
                  <a:lnTo>
                    <a:pt x="0" y="582"/>
                  </a:lnTo>
                  <a:lnTo>
                    <a:pt x="410" y="582"/>
                  </a:lnTo>
                  <a:lnTo>
                    <a:pt x="410" y="138"/>
                  </a:lnTo>
                  <a:lnTo>
                    <a:pt x="272" y="138"/>
                  </a:lnTo>
                  <a:lnTo>
                    <a:pt x="272"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
            <p:cNvSpPr>
              <a:spLocks/>
            </p:cNvSpPr>
            <p:nvPr/>
          </p:nvSpPr>
          <p:spPr bwMode="auto">
            <a:xfrm>
              <a:off x="6967537" y="1991"/>
              <a:ext cx="650875" cy="582"/>
            </a:xfrm>
            <a:custGeom>
              <a:avLst/>
              <a:gdLst>
                <a:gd name="T0" fmla="*/ 0 w 410"/>
                <a:gd name="T1" fmla="*/ 0 h 582"/>
                <a:gd name="T2" fmla="*/ 0 w 410"/>
                <a:gd name="T3" fmla="*/ 582 h 582"/>
                <a:gd name="T4" fmla="*/ 410 w 410"/>
                <a:gd name="T5" fmla="*/ 582 h 582"/>
                <a:gd name="T6" fmla="*/ 410 w 410"/>
                <a:gd name="T7" fmla="*/ 138 h 582"/>
                <a:gd name="T8" fmla="*/ 272 w 410"/>
                <a:gd name="T9" fmla="*/ 138 h 582"/>
                <a:gd name="T10" fmla="*/ 272 w 410"/>
                <a:gd name="T11" fmla="*/ 0 h 582"/>
                <a:gd name="T12" fmla="*/ 0 w 410"/>
                <a:gd name="T13" fmla="*/ 0 h 582"/>
                <a:gd name="T14" fmla="*/ 0 w 410"/>
                <a:gd name="T15" fmla="*/ 0 h 582"/>
                <a:gd name="T16" fmla="*/ 0 w 410"/>
                <a:gd name="T1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0" h="582">
                  <a:moveTo>
                    <a:pt x="0" y="0"/>
                  </a:moveTo>
                  <a:lnTo>
                    <a:pt x="0" y="582"/>
                  </a:lnTo>
                  <a:lnTo>
                    <a:pt x="410" y="582"/>
                  </a:lnTo>
                  <a:lnTo>
                    <a:pt x="410" y="138"/>
                  </a:lnTo>
                  <a:lnTo>
                    <a:pt x="272" y="138"/>
                  </a:lnTo>
                  <a:lnTo>
                    <a:pt x="272" y="0"/>
                  </a:lnTo>
                  <a:lnTo>
                    <a:pt x="0" y="0"/>
                  </a:lnTo>
                  <a:lnTo>
                    <a:pt x="0" y="0"/>
                  </a:lnTo>
                  <a:lnTo>
                    <a:pt x="0" y="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84"/>
            <p:cNvSpPr>
              <a:spLocks/>
            </p:cNvSpPr>
            <p:nvPr/>
          </p:nvSpPr>
          <p:spPr bwMode="auto">
            <a:xfrm>
              <a:off x="7437437" y="2005"/>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5"/>
            <p:cNvSpPr>
              <a:spLocks/>
            </p:cNvSpPr>
            <p:nvPr/>
          </p:nvSpPr>
          <p:spPr bwMode="auto">
            <a:xfrm>
              <a:off x="7437437" y="2005"/>
              <a:ext cx="158750" cy="100"/>
            </a:xfrm>
            <a:custGeom>
              <a:avLst/>
              <a:gdLst>
                <a:gd name="T0" fmla="*/ 0 w 100"/>
                <a:gd name="T1" fmla="*/ 100 h 100"/>
                <a:gd name="T2" fmla="*/ 100 w 100"/>
                <a:gd name="T3" fmla="*/ 100 h 100"/>
                <a:gd name="T4" fmla="*/ 0 w 100"/>
                <a:gd name="T5" fmla="*/ 0 h 100"/>
                <a:gd name="T6" fmla="*/ 0 w 100"/>
                <a:gd name="T7" fmla="*/ 100 h 100"/>
                <a:gd name="T8" fmla="*/ 0 w 100"/>
                <a:gd name="T9" fmla="*/ 100 h 100"/>
                <a:gd name="T10" fmla="*/ 0 w 100"/>
                <a:gd name="T11" fmla="*/ 100 h 100"/>
              </a:gdLst>
              <a:ahLst/>
              <a:cxnLst>
                <a:cxn ang="0">
                  <a:pos x="T0" y="T1"/>
                </a:cxn>
                <a:cxn ang="0">
                  <a:pos x="T2" y="T3"/>
                </a:cxn>
                <a:cxn ang="0">
                  <a:pos x="T4" y="T5"/>
                </a:cxn>
                <a:cxn ang="0">
                  <a:pos x="T6" y="T7"/>
                </a:cxn>
                <a:cxn ang="0">
                  <a:pos x="T8" y="T9"/>
                </a:cxn>
                <a:cxn ang="0">
                  <a:pos x="T10" y="T11"/>
                </a:cxn>
              </a:cxnLst>
              <a:rect l="0" t="0" r="r" b="b"/>
              <a:pathLst>
                <a:path w="100" h="100">
                  <a:moveTo>
                    <a:pt x="0" y="100"/>
                  </a:moveTo>
                  <a:lnTo>
                    <a:pt x="100" y="100"/>
                  </a:lnTo>
                  <a:lnTo>
                    <a:pt x="0" y="0"/>
                  </a:lnTo>
                  <a:lnTo>
                    <a:pt x="0" y="100"/>
                  </a:lnTo>
                  <a:lnTo>
                    <a:pt x="0" y="100"/>
                  </a:lnTo>
                  <a:lnTo>
                    <a:pt x="0" y="100"/>
                  </a:lnTo>
                  <a:close/>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86"/>
            <p:cNvSpPr>
              <a:spLocks/>
            </p:cNvSpPr>
            <p:nvPr/>
          </p:nvSpPr>
          <p:spPr bwMode="auto">
            <a:xfrm>
              <a:off x="6967537" y="2449"/>
              <a:ext cx="650875" cy="124"/>
            </a:xfrm>
            <a:custGeom>
              <a:avLst/>
              <a:gdLst>
                <a:gd name="T0" fmla="*/ 0 w 410"/>
                <a:gd name="T1" fmla="*/ 0 h 124"/>
                <a:gd name="T2" fmla="*/ 410 w 410"/>
                <a:gd name="T3" fmla="*/ 0 h 124"/>
                <a:gd name="T4" fmla="*/ 410 w 410"/>
                <a:gd name="T5" fmla="*/ 124 h 124"/>
                <a:gd name="T6" fmla="*/ 0 w 410"/>
                <a:gd name="T7" fmla="*/ 124 h 124"/>
                <a:gd name="T8" fmla="*/ 0 w 410"/>
                <a:gd name="T9" fmla="*/ 0 h 124"/>
                <a:gd name="T10" fmla="*/ 0 w 410"/>
                <a:gd name="T11" fmla="*/ 0 h 124"/>
              </a:gdLst>
              <a:ahLst/>
              <a:cxnLst>
                <a:cxn ang="0">
                  <a:pos x="T0" y="T1"/>
                </a:cxn>
                <a:cxn ang="0">
                  <a:pos x="T2" y="T3"/>
                </a:cxn>
                <a:cxn ang="0">
                  <a:pos x="T4" y="T5"/>
                </a:cxn>
                <a:cxn ang="0">
                  <a:pos x="T6" y="T7"/>
                </a:cxn>
                <a:cxn ang="0">
                  <a:pos x="T8" y="T9"/>
                </a:cxn>
                <a:cxn ang="0">
                  <a:pos x="T10" y="T11"/>
                </a:cxn>
              </a:cxnLst>
              <a:rect l="0" t="0" r="r" b="b"/>
              <a:pathLst>
                <a:path w="410" h="124">
                  <a:moveTo>
                    <a:pt x="0" y="0"/>
                  </a:moveTo>
                  <a:lnTo>
                    <a:pt x="410" y="0"/>
                  </a:lnTo>
                  <a:lnTo>
                    <a:pt x="410" y="124"/>
                  </a:lnTo>
                  <a:lnTo>
                    <a:pt x="0" y="124"/>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7"/>
            <p:cNvSpPr>
              <a:spLocks/>
            </p:cNvSpPr>
            <p:nvPr/>
          </p:nvSpPr>
          <p:spPr bwMode="auto">
            <a:xfrm>
              <a:off x="3436937" y="1121"/>
              <a:ext cx="765175" cy="434"/>
            </a:xfrm>
            <a:custGeom>
              <a:avLst/>
              <a:gdLst>
                <a:gd name="T0" fmla="*/ 192 w 482"/>
                <a:gd name="T1" fmla="*/ 408 h 434"/>
                <a:gd name="T2" fmla="*/ 108 w 482"/>
                <a:gd name="T3" fmla="*/ 420 h 434"/>
                <a:gd name="T4" fmla="*/ 108 w 482"/>
                <a:gd name="T5" fmla="*/ 420 h 434"/>
                <a:gd name="T6" fmla="*/ 104 w 482"/>
                <a:gd name="T7" fmla="*/ 420 h 434"/>
                <a:gd name="T8" fmla="*/ 104 w 482"/>
                <a:gd name="T9" fmla="*/ 434 h 434"/>
                <a:gd name="T10" fmla="*/ 108 w 482"/>
                <a:gd name="T11" fmla="*/ 434 h 434"/>
                <a:gd name="T12" fmla="*/ 376 w 482"/>
                <a:gd name="T13" fmla="*/ 434 h 434"/>
                <a:gd name="T14" fmla="*/ 378 w 482"/>
                <a:gd name="T15" fmla="*/ 434 h 434"/>
                <a:gd name="T16" fmla="*/ 378 w 482"/>
                <a:gd name="T17" fmla="*/ 420 h 434"/>
                <a:gd name="T18" fmla="*/ 376 w 482"/>
                <a:gd name="T19" fmla="*/ 420 h 434"/>
                <a:gd name="T20" fmla="*/ 376 w 482"/>
                <a:gd name="T21" fmla="*/ 420 h 434"/>
                <a:gd name="T22" fmla="*/ 292 w 482"/>
                <a:gd name="T23" fmla="*/ 408 h 434"/>
                <a:gd name="T24" fmla="*/ 292 w 482"/>
                <a:gd name="T25" fmla="*/ 324 h 434"/>
                <a:gd name="T26" fmla="*/ 376 w 482"/>
                <a:gd name="T27" fmla="*/ 324 h 434"/>
                <a:gd name="T28" fmla="*/ 482 w 482"/>
                <a:gd name="T29" fmla="*/ 324 h 434"/>
                <a:gd name="T30" fmla="*/ 482 w 482"/>
                <a:gd name="T31" fmla="*/ 302 h 434"/>
                <a:gd name="T32" fmla="*/ 482 w 482"/>
                <a:gd name="T33" fmla="*/ 0 h 434"/>
                <a:gd name="T34" fmla="*/ 376 w 482"/>
                <a:gd name="T35" fmla="*/ 0 h 434"/>
                <a:gd name="T36" fmla="*/ 108 w 482"/>
                <a:gd name="T37" fmla="*/ 0 h 434"/>
                <a:gd name="T38" fmla="*/ 0 w 482"/>
                <a:gd name="T39" fmla="*/ 0 h 434"/>
                <a:gd name="T40" fmla="*/ 0 w 482"/>
                <a:gd name="T41" fmla="*/ 302 h 434"/>
                <a:gd name="T42" fmla="*/ 0 w 482"/>
                <a:gd name="T43" fmla="*/ 324 h 434"/>
                <a:gd name="T44" fmla="*/ 108 w 482"/>
                <a:gd name="T45" fmla="*/ 324 h 434"/>
                <a:gd name="T46" fmla="*/ 192 w 482"/>
                <a:gd name="T47" fmla="*/ 324 h 434"/>
                <a:gd name="T48" fmla="*/ 192 w 482"/>
                <a:gd name="T49" fmla="*/ 408 h 434"/>
                <a:gd name="T50" fmla="*/ 192 w 482"/>
                <a:gd name="T51" fmla="*/ 408 h 434"/>
                <a:gd name="T52" fmla="*/ 192 w 482"/>
                <a:gd name="T53" fmla="*/ 40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2" h="434">
                  <a:moveTo>
                    <a:pt x="192" y="408"/>
                  </a:moveTo>
                  <a:lnTo>
                    <a:pt x="108" y="420"/>
                  </a:lnTo>
                  <a:lnTo>
                    <a:pt x="108" y="420"/>
                  </a:lnTo>
                  <a:lnTo>
                    <a:pt x="104" y="420"/>
                  </a:lnTo>
                  <a:lnTo>
                    <a:pt x="104" y="434"/>
                  </a:lnTo>
                  <a:lnTo>
                    <a:pt x="108" y="434"/>
                  </a:lnTo>
                  <a:lnTo>
                    <a:pt x="376" y="434"/>
                  </a:lnTo>
                  <a:lnTo>
                    <a:pt x="378" y="434"/>
                  </a:lnTo>
                  <a:lnTo>
                    <a:pt x="378" y="420"/>
                  </a:lnTo>
                  <a:lnTo>
                    <a:pt x="376" y="420"/>
                  </a:lnTo>
                  <a:lnTo>
                    <a:pt x="376" y="420"/>
                  </a:lnTo>
                  <a:lnTo>
                    <a:pt x="292" y="408"/>
                  </a:lnTo>
                  <a:lnTo>
                    <a:pt x="292" y="324"/>
                  </a:lnTo>
                  <a:lnTo>
                    <a:pt x="376" y="324"/>
                  </a:lnTo>
                  <a:lnTo>
                    <a:pt x="482" y="324"/>
                  </a:lnTo>
                  <a:lnTo>
                    <a:pt x="482" y="302"/>
                  </a:lnTo>
                  <a:lnTo>
                    <a:pt x="482" y="0"/>
                  </a:lnTo>
                  <a:lnTo>
                    <a:pt x="376" y="0"/>
                  </a:lnTo>
                  <a:lnTo>
                    <a:pt x="108" y="0"/>
                  </a:lnTo>
                  <a:lnTo>
                    <a:pt x="0" y="0"/>
                  </a:lnTo>
                  <a:lnTo>
                    <a:pt x="0" y="302"/>
                  </a:lnTo>
                  <a:lnTo>
                    <a:pt x="0" y="324"/>
                  </a:lnTo>
                  <a:lnTo>
                    <a:pt x="108" y="324"/>
                  </a:lnTo>
                  <a:lnTo>
                    <a:pt x="192" y="324"/>
                  </a:lnTo>
                  <a:lnTo>
                    <a:pt x="192" y="408"/>
                  </a:lnTo>
                  <a:lnTo>
                    <a:pt x="192" y="408"/>
                  </a:lnTo>
                  <a:lnTo>
                    <a:pt x="192" y="408"/>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8"/>
            <p:cNvSpPr>
              <a:spLocks/>
            </p:cNvSpPr>
            <p:nvPr/>
          </p:nvSpPr>
          <p:spPr bwMode="auto">
            <a:xfrm>
              <a:off x="3475037" y="1143"/>
              <a:ext cx="692150" cy="278"/>
            </a:xfrm>
            <a:custGeom>
              <a:avLst/>
              <a:gdLst>
                <a:gd name="T0" fmla="*/ 0 w 436"/>
                <a:gd name="T1" fmla="*/ 0 h 278"/>
                <a:gd name="T2" fmla="*/ 436 w 436"/>
                <a:gd name="T3" fmla="*/ 0 h 278"/>
                <a:gd name="T4" fmla="*/ 436 w 436"/>
                <a:gd name="T5" fmla="*/ 278 h 278"/>
                <a:gd name="T6" fmla="*/ 0 w 436"/>
                <a:gd name="T7" fmla="*/ 278 h 278"/>
                <a:gd name="T8" fmla="*/ 0 w 436"/>
                <a:gd name="T9" fmla="*/ 0 h 278"/>
                <a:gd name="T10" fmla="*/ 0 w 436"/>
                <a:gd name="T11" fmla="*/ 0 h 278"/>
              </a:gdLst>
              <a:ahLst/>
              <a:cxnLst>
                <a:cxn ang="0">
                  <a:pos x="T0" y="T1"/>
                </a:cxn>
                <a:cxn ang="0">
                  <a:pos x="T2" y="T3"/>
                </a:cxn>
                <a:cxn ang="0">
                  <a:pos x="T4" y="T5"/>
                </a:cxn>
                <a:cxn ang="0">
                  <a:pos x="T6" y="T7"/>
                </a:cxn>
                <a:cxn ang="0">
                  <a:pos x="T8" y="T9"/>
                </a:cxn>
                <a:cxn ang="0">
                  <a:pos x="T10" y="T11"/>
                </a:cxn>
              </a:cxnLst>
              <a:rect l="0" t="0" r="r" b="b"/>
              <a:pathLst>
                <a:path w="436" h="278">
                  <a:moveTo>
                    <a:pt x="0" y="0"/>
                  </a:moveTo>
                  <a:lnTo>
                    <a:pt x="436" y="0"/>
                  </a:lnTo>
                  <a:lnTo>
                    <a:pt x="436" y="278"/>
                  </a:lnTo>
                  <a:lnTo>
                    <a:pt x="0" y="27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89"/>
            <p:cNvSpPr>
              <a:spLocks/>
            </p:cNvSpPr>
            <p:nvPr/>
          </p:nvSpPr>
          <p:spPr bwMode="auto">
            <a:xfrm>
              <a:off x="3436937" y="1577"/>
              <a:ext cx="787400" cy="100"/>
            </a:xfrm>
            <a:custGeom>
              <a:avLst/>
              <a:gdLst>
                <a:gd name="T0" fmla="*/ 496 w 496"/>
                <a:gd name="T1" fmla="*/ 100 h 100"/>
                <a:gd name="T2" fmla="*/ 0 w 496"/>
                <a:gd name="T3" fmla="*/ 100 h 100"/>
                <a:gd name="T4" fmla="*/ 42 w 496"/>
                <a:gd name="T5" fmla="*/ 0 h 100"/>
                <a:gd name="T6" fmla="*/ 454 w 496"/>
                <a:gd name="T7" fmla="*/ 0 h 100"/>
                <a:gd name="T8" fmla="*/ 496 w 496"/>
                <a:gd name="T9" fmla="*/ 100 h 100"/>
                <a:gd name="T10" fmla="*/ 496 w 496"/>
                <a:gd name="T11" fmla="*/ 100 h 100"/>
                <a:gd name="T12" fmla="*/ 496 w 496"/>
                <a:gd name="T13" fmla="*/ 100 h 100"/>
              </a:gdLst>
              <a:ahLst/>
              <a:cxnLst>
                <a:cxn ang="0">
                  <a:pos x="T0" y="T1"/>
                </a:cxn>
                <a:cxn ang="0">
                  <a:pos x="T2" y="T3"/>
                </a:cxn>
                <a:cxn ang="0">
                  <a:pos x="T4" y="T5"/>
                </a:cxn>
                <a:cxn ang="0">
                  <a:pos x="T6" y="T7"/>
                </a:cxn>
                <a:cxn ang="0">
                  <a:pos x="T8" y="T9"/>
                </a:cxn>
                <a:cxn ang="0">
                  <a:pos x="T10" y="T11"/>
                </a:cxn>
                <a:cxn ang="0">
                  <a:pos x="T12" y="T13"/>
                </a:cxn>
              </a:cxnLst>
              <a:rect l="0" t="0" r="r" b="b"/>
              <a:pathLst>
                <a:path w="496" h="100">
                  <a:moveTo>
                    <a:pt x="496" y="100"/>
                  </a:moveTo>
                  <a:lnTo>
                    <a:pt x="0" y="100"/>
                  </a:lnTo>
                  <a:lnTo>
                    <a:pt x="42" y="0"/>
                  </a:lnTo>
                  <a:lnTo>
                    <a:pt x="454" y="0"/>
                  </a:lnTo>
                  <a:lnTo>
                    <a:pt x="496" y="100"/>
                  </a:lnTo>
                  <a:lnTo>
                    <a:pt x="496" y="100"/>
                  </a:lnTo>
                  <a:lnTo>
                    <a:pt x="496" y="10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0"/>
            <p:cNvSpPr>
              <a:spLocks/>
            </p:cNvSpPr>
            <p:nvPr/>
          </p:nvSpPr>
          <p:spPr bwMode="auto">
            <a:xfrm>
              <a:off x="6897687" y="1121"/>
              <a:ext cx="765175" cy="434"/>
            </a:xfrm>
            <a:custGeom>
              <a:avLst/>
              <a:gdLst>
                <a:gd name="T0" fmla="*/ 192 w 482"/>
                <a:gd name="T1" fmla="*/ 408 h 434"/>
                <a:gd name="T2" fmla="*/ 108 w 482"/>
                <a:gd name="T3" fmla="*/ 420 h 434"/>
                <a:gd name="T4" fmla="*/ 108 w 482"/>
                <a:gd name="T5" fmla="*/ 420 h 434"/>
                <a:gd name="T6" fmla="*/ 104 w 482"/>
                <a:gd name="T7" fmla="*/ 420 h 434"/>
                <a:gd name="T8" fmla="*/ 104 w 482"/>
                <a:gd name="T9" fmla="*/ 434 h 434"/>
                <a:gd name="T10" fmla="*/ 108 w 482"/>
                <a:gd name="T11" fmla="*/ 434 h 434"/>
                <a:gd name="T12" fmla="*/ 376 w 482"/>
                <a:gd name="T13" fmla="*/ 434 h 434"/>
                <a:gd name="T14" fmla="*/ 378 w 482"/>
                <a:gd name="T15" fmla="*/ 434 h 434"/>
                <a:gd name="T16" fmla="*/ 378 w 482"/>
                <a:gd name="T17" fmla="*/ 420 h 434"/>
                <a:gd name="T18" fmla="*/ 376 w 482"/>
                <a:gd name="T19" fmla="*/ 420 h 434"/>
                <a:gd name="T20" fmla="*/ 376 w 482"/>
                <a:gd name="T21" fmla="*/ 420 h 434"/>
                <a:gd name="T22" fmla="*/ 292 w 482"/>
                <a:gd name="T23" fmla="*/ 408 h 434"/>
                <a:gd name="T24" fmla="*/ 292 w 482"/>
                <a:gd name="T25" fmla="*/ 324 h 434"/>
                <a:gd name="T26" fmla="*/ 376 w 482"/>
                <a:gd name="T27" fmla="*/ 324 h 434"/>
                <a:gd name="T28" fmla="*/ 482 w 482"/>
                <a:gd name="T29" fmla="*/ 324 h 434"/>
                <a:gd name="T30" fmla="*/ 482 w 482"/>
                <a:gd name="T31" fmla="*/ 302 h 434"/>
                <a:gd name="T32" fmla="*/ 482 w 482"/>
                <a:gd name="T33" fmla="*/ 0 h 434"/>
                <a:gd name="T34" fmla="*/ 376 w 482"/>
                <a:gd name="T35" fmla="*/ 0 h 434"/>
                <a:gd name="T36" fmla="*/ 108 w 482"/>
                <a:gd name="T37" fmla="*/ 0 h 434"/>
                <a:gd name="T38" fmla="*/ 0 w 482"/>
                <a:gd name="T39" fmla="*/ 0 h 434"/>
                <a:gd name="T40" fmla="*/ 0 w 482"/>
                <a:gd name="T41" fmla="*/ 302 h 434"/>
                <a:gd name="T42" fmla="*/ 0 w 482"/>
                <a:gd name="T43" fmla="*/ 324 h 434"/>
                <a:gd name="T44" fmla="*/ 108 w 482"/>
                <a:gd name="T45" fmla="*/ 324 h 434"/>
                <a:gd name="T46" fmla="*/ 192 w 482"/>
                <a:gd name="T47" fmla="*/ 324 h 434"/>
                <a:gd name="T48" fmla="*/ 192 w 482"/>
                <a:gd name="T49" fmla="*/ 408 h 434"/>
                <a:gd name="T50" fmla="*/ 192 w 482"/>
                <a:gd name="T51" fmla="*/ 408 h 434"/>
                <a:gd name="T52" fmla="*/ 192 w 482"/>
                <a:gd name="T53" fmla="*/ 40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2" h="434">
                  <a:moveTo>
                    <a:pt x="192" y="408"/>
                  </a:moveTo>
                  <a:lnTo>
                    <a:pt x="108" y="420"/>
                  </a:lnTo>
                  <a:lnTo>
                    <a:pt x="108" y="420"/>
                  </a:lnTo>
                  <a:lnTo>
                    <a:pt x="104" y="420"/>
                  </a:lnTo>
                  <a:lnTo>
                    <a:pt x="104" y="434"/>
                  </a:lnTo>
                  <a:lnTo>
                    <a:pt x="108" y="434"/>
                  </a:lnTo>
                  <a:lnTo>
                    <a:pt x="376" y="434"/>
                  </a:lnTo>
                  <a:lnTo>
                    <a:pt x="378" y="434"/>
                  </a:lnTo>
                  <a:lnTo>
                    <a:pt x="378" y="420"/>
                  </a:lnTo>
                  <a:lnTo>
                    <a:pt x="376" y="420"/>
                  </a:lnTo>
                  <a:lnTo>
                    <a:pt x="376" y="420"/>
                  </a:lnTo>
                  <a:lnTo>
                    <a:pt x="292" y="408"/>
                  </a:lnTo>
                  <a:lnTo>
                    <a:pt x="292" y="324"/>
                  </a:lnTo>
                  <a:lnTo>
                    <a:pt x="376" y="324"/>
                  </a:lnTo>
                  <a:lnTo>
                    <a:pt x="482" y="324"/>
                  </a:lnTo>
                  <a:lnTo>
                    <a:pt x="482" y="302"/>
                  </a:lnTo>
                  <a:lnTo>
                    <a:pt x="482" y="0"/>
                  </a:lnTo>
                  <a:lnTo>
                    <a:pt x="376" y="0"/>
                  </a:lnTo>
                  <a:lnTo>
                    <a:pt x="108" y="0"/>
                  </a:lnTo>
                  <a:lnTo>
                    <a:pt x="0" y="0"/>
                  </a:lnTo>
                  <a:lnTo>
                    <a:pt x="0" y="302"/>
                  </a:lnTo>
                  <a:lnTo>
                    <a:pt x="0" y="324"/>
                  </a:lnTo>
                  <a:lnTo>
                    <a:pt x="108" y="324"/>
                  </a:lnTo>
                  <a:lnTo>
                    <a:pt x="192" y="324"/>
                  </a:lnTo>
                  <a:lnTo>
                    <a:pt x="192" y="408"/>
                  </a:lnTo>
                  <a:lnTo>
                    <a:pt x="192" y="408"/>
                  </a:lnTo>
                  <a:lnTo>
                    <a:pt x="192" y="408"/>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91"/>
            <p:cNvSpPr>
              <a:spLocks/>
            </p:cNvSpPr>
            <p:nvPr/>
          </p:nvSpPr>
          <p:spPr bwMode="auto">
            <a:xfrm>
              <a:off x="6935787" y="1143"/>
              <a:ext cx="692150" cy="278"/>
            </a:xfrm>
            <a:custGeom>
              <a:avLst/>
              <a:gdLst>
                <a:gd name="T0" fmla="*/ 0 w 436"/>
                <a:gd name="T1" fmla="*/ 0 h 278"/>
                <a:gd name="T2" fmla="*/ 436 w 436"/>
                <a:gd name="T3" fmla="*/ 0 h 278"/>
                <a:gd name="T4" fmla="*/ 436 w 436"/>
                <a:gd name="T5" fmla="*/ 278 h 278"/>
                <a:gd name="T6" fmla="*/ 0 w 436"/>
                <a:gd name="T7" fmla="*/ 278 h 278"/>
                <a:gd name="T8" fmla="*/ 0 w 436"/>
                <a:gd name="T9" fmla="*/ 0 h 278"/>
                <a:gd name="T10" fmla="*/ 0 w 436"/>
                <a:gd name="T11" fmla="*/ 0 h 278"/>
              </a:gdLst>
              <a:ahLst/>
              <a:cxnLst>
                <a:cxn ang="0">
                  <a:pos x="T0" y="T1"/>
                </a:cxn>
                <a:cxn ang="0">
                  <a:pos x="T2" y="T3"/>
                </a:cxn>
                <a:cxn ang="0">
                  <a:pos x="T4" y="T5"/>
                </a:cxn>
                <a:cxn ang="0">
                  <a:pos x="T6" y="T7"/>
                </a:cxn>
                <a:cxn ang="0">
                  <a:pos x="T8" y="T9"/>
                </a:cxn>
                <a:cxn ang="0">
                  <a:pos x="T10" y="T11"/>
                </a:cxn>
              </a:cxnLst>
              <a:rect l="0" t="0" r="r" b="b"/>
              <a:pathLst>
                <a:path w="436" h="278">
                  <a:moveTo>
                    <a:pt x="0" y="0"/>
                  </a:moveTo>
                  <a:lnTo>
                    <a:pt x="436" y="0"/>
                  </a:lnTo>
                  <a:lnTo>
                    <a:pt x="436" y="278"/>
                  </a:lnTo>
                  <a:lnTo>
                    <a:pt x="0" y="27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2"/>
            <p:cNvSpPr>
              <a:spLocks/>
            </p:cNvSpPr>
            <p:nvPr/>
          </p:nvSpPr>
          <p:spPr bwMode="auto">
            <a:xfrm>
              <a:off x="6897687" y="1577"/>
              <a:ext cx="787400" cy="100"/>
            </a:xfrm>
            <a:custGeom>
              <a:avLst/>
              <a:gdLst>
                <a:gd name="T0" fmla="*/ 496 w 496"/>
                <a:gd name="T1" fmla="*/ 100 h 100"/>
                <a:gd name="T2" fmla="*/ 0 w 496"/>
                <a:gd name="T3" fmla="*/ 100 h 100"/>
                <a:gd name="T4" fmla="*/ 42 w 496"/>
                <a:gd name="T5" fmla="*/ 0 h 100"/>
                <a:gd name="T6" fmla="*/ 454 w 496"/>
                <a:gd name="T7" fmla="*/ 0 h 100"/>
                <a:gd name="T8" fmla="*/ 496 w 496"/>
                <a:gd name="T9" fmla="*/ 100 h 100"/>
                <a:gd name="T10" fmla="*/ 496 w 496"/>
                <a:gd name="T11" fmla="*/ 100 h 100"/>
                <a:gd name="T12" fmla="*/ 496 w 496"/>
                <a:gd name="T13" fmla="*/ 100 h 100"/>
              </a:gdLst>
              <a:ahLst/>
              <a:cxnLst>
                <a:cxn ang="0">
                  <a:pos x="T0" y="T1"/>
                </a:cxn>
                <a:cxn ang="0">
                  <a:pos x="T2" y="T3"/>
                </a:cxn>
                <a:cxn ang="0">
                  <a:pos x="T4" y="T5"/>
                </a:cxn>
                <a:cxn ang="0">
                  <a:pos x="T6" y="T7"/>
                </a:cxn>
                <a:cxn ang="0">
                  <a:pos x="T8" y="T9"/>
                </a:cxn>
                <a:cxn ang="0">
                  <a:pos x="T10" y="T11"/>
                </a:cxn>
                <a:cxn ang="0">
                  <a:pos x="T12" y="T13"/>
                </a:cxn>
              </a:cxnLst>
              <a:rect l="0" t="0" r="r" b="b"/>
              <a:pathLst>
                <a:path w="496" h="100">
                  <a:moveTo>
                    <a:pt x="496" y="100"/>
                  </a:moveTo>
                  <a:lnTo>
                    <a:pt x="0" y="100"/>
                  </a:lnTo>
                  <a:lnTo>
                    <a:pt x="42" y="0"/>
                  </a:lnTo>
                  <a:lnTo>
                    <a:pt x="454" y="0"/>
                  </a:lnTo>
                  <a:lnTo>
                    <a:pt x="496" y="100"/>
                  </a:lnTo>
                  <a:lnTo>
                    <a:pt x="496" y="100"/>
                  </a:lnTo>
                  <a:lnTo>
                    <a:pt x="496" y="10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3"/>
            <p:cNvSpPr>
              <a:spLocks/>
            </p:cNvSpPr>
            <p:nvPr/>
          </p:nvSpPr>
          <p:spPr bwMode="auto">
            <a:xfrm>
              <a:off x="3363912" y="1765"/>
              <a:ext cx="939800" cy="256"/>
            </a:xfrm>
            <a:custGeom>
              <a:avLst/>
              <a:gdLst>
                <a:gd name="T0" fmla="*/ 0 w 592"/>
                <a:gd name="T1" fmla="*/ 0 h 256"/>
                <a:gd name="T2" fmla="*/ 592 w 592"/>
                <a:gd name="T3" fmla="*/ 0 h 256"/>
                <a:gd name="T4" fmla="*/ 592 w 592"/>
                <a:gd name="T5" fmla="*/ 256 h 256"/>
                <a:gd name="T6" fmla="*/ 0 w 592"/>
                <a:gd name="T7" fmla="*/ 256 h 256"/>
                <a:gd name="T8" fmla="*/ 0 w 592"/>
                <a:gd name="T9" fmla="*/ 0 h 256"/>
                <a:gd name="T10" fmla="*/ 0 w 592"/>
                <a:gd name="T11" fmla="*/ 0 h 256"/>
              </a:gdLst>
              <a:ahLst/>
              <a:cxnLst>
                <a:cxn ang="0">
                  <a:pos x="T0" y="T1"/>
                </a:cxn>
                <a:cxn ang="0">
                  <a:pos x="T2" y="T3"/>
                </a:cxn>
                <a:cxn ang="0">
                  <a:pos x="T4" y="T5"/>
                </a:cxn>
                <a:cxn ang="0">
                  <a:pos x="T6" y="T7"/>
                </a:cxn>
                <a:cxn ang="0">
                  <a:pos x="T8" y="T9"/>
                </a:cxn>
                <a:cxn ang="0">
                  <a:pos x="T10" y="T11"/>
                </a:cxn>
              </a:cxnLst>
              <a:rect l="0" t="0" r="r" b="b"/>
              <a:pathLst>
                <a:path w="592" h="256">
                  <a:moveTo>
                    <a:pt x="0" y="0"/>
                  </a:moveTo>
                  <a:lnTo>
                    <a:pt x="592" y="0"/>
                  </a:lnTo>
                  <a:lnTo>
                    <a:pt x="592" y="256"/>
                  </a:lnTo>
                  <a:lnTo>
                    <a:pt x="0" y="25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4"/>
            <p:cNvSpPr>
              <a:spLocks noEditPoints="1"/>
            </p:cNvSpPr>
            <p:nvPr/>
          </p:nvSpPr>
          <p:spPr bwMode="auto">
            <a:xfrm>
              <a:off x="7847012" y="2947"/>
              <a:ext cx="279400" cy="332"/>
            </a:xfrm>
            <a:custGeom>
              <a:avLst/>
              <a:gdLst>
                <a:gd name="T0" fmla="*/ 88 w 176"/>
                <a:gd name="T1" fmla="*/ 0 h 332"/>
                <a:gd name="T2" fmla="*/ 70 w 176"/>
                <a:gd name="T3" fmla="*/ 0 h 332"/>
                <a:gd name="T4" fmla="*/ 54 w 176"/>
                <a:gd name="T5" fmla="*/ 6 h 332"/>
                <a:gd name="T6" fmla="*/ 38 w 176"/>
                <a:gd name="T7" fmla="*/ 14 h 332"/>
                <a:gd name="T8" fmla="*/ 26 w 176"/>
                <a:gd name="T9" fmla="*/ 26 h 332"/>
                <a:gd name="T10" fmla="*/ 14 w 176"/>
                <a:gd name="T11" fmla="*/ 38 h 332"/>
                <a:gd name="T12" fmla="*/ 6 w 176"/>
                <a:gd name="T13" fmla="*/ 54 h 332"/>
                <a:gd name="T14" fmla="*/ 0 w 176"/>
                <a:gd name="T15" fmla="*/ 70 h 332"/>
                <a:gd name="T16" fmla="*/ 0 w 176"/>
                <a:gd name="T17" fmla="*/ 88 h 332"/>
                <a:gd name="T18" fmla="*/ 0 w 176"/>
                <a:gd name="T19" fmla="*/ 102 h 332"/>
                <a:gd name="T20" fmla="*/ 8 w 176"/>
                <a:gd name="T21" fmla="*/ 126 h 332"/>
                <a:gd name="T22" fmla="*/ 22 w 176"/>
                <a:gd name="T23" fmla="*/ 148 h 332"/>
                <a:gd name="T24" fmla="*/ 44 w 176"/>
                <a:gd name="T25" fmla="*/ 164 h 332"/>
                <a:gd name="T26" fmla="*/ 54 w 176"/>
                <a:gd name="T27" fmla="*/ 306 h 332"/>
                <a:gd name="T28" fmla="*/ 120 w 176"/>
                <a:gd name="T29" fmla="*/ 306 h 332"/>
                <a:gd name="T30" fmla="*/ 104 w 176"/>
                <a:gd name="T31" fmla="*/ 276 h 332"/>
                <a:gd name="T32" fmla="*/ 104 w 176"/>
                <a:gd name="T33" fmla="*/ 246 h 332"/>
                <a:gd name="T34" fmla="*/ 104 w 176"/>
                <a:gd name="T35" fmla="*/ 214 h 332"/>
                <a:gd name="T36" fmla="*/ 120 w 176"/>
                <a:gd name="T37" fmla="*/ 170 h 332"/>
                <a:gd name="T38" fmla="*/ 132 w 176"/>
                <a:gd name="T39" fmla="*/ 164 h 332"/>
                <a:gd name="T40" fmla="*/ 152 w 176"/>
                <a:gd name="T41" fmla="*/ 148 h 332"/>
                <a:gd name="T42" fmla="*/ 168 w 176"/>
                <a:gd name="T43" fmla="*/ 126 h 332"/>
                <a:gd name="T44" fmla="*/ 176 w 176"/>
                <a:gd name="T45" fmla="*/ 102 h 332"/>
                <a:gd name="T46" fmla="*/ 176 w 176"/>
                <a:gd name="T47" fmla="*/ 88 h 332"/>
                <a:gd name="T48" fmla="*/ 174 w 176"/>
                <a:gd name="T49" fmla="*/ 70 h 332"/>
                <a:gd name="T50" fmla="*/ 170 w 176"/>
                <a:gd name="T51" fmla="*/ 54 h 332"/>
                <a:gd name="T52" fmla="*/ 162 w 176"/>
                <a:gd name="T53" fmla="*/ 38 h 332"/>
                <a:gd name="T54" fmla="*/ 150 w 176"/>
                <a:gd name="T55" fmla="*/ 26 h 332"/>
                <a:gd name="T56" fmla="*/ 138 w 176"/>
                <a:gd name="T57" fmla="*/ 14 h 332"/>
                <a:gd name="T58" fmla="*/ 122 w 176"/>
                <a:gd name="T59" fmla="*/ 6 h 332"/>
                <a:gd name="T60" fmla="*/ 106 w 176"/>
                <a:gd name="T61" fmla="*/ 0 h 332"/>
                <a:gd name="T62" fmla="*/ 88 w 176"/>
                <a:gd name="T63" fmla="*/ 0 h 332"/>
                <a:gd name="T64" fmla="*/ 88 w 176"/>
                <a:gd name="T65" fmla="*/ 0 h 332"/>
                <a:gd name="T66" fmla="*/ 88 w 176"/>
                <a:gd name="T67" fmla="*/ 66 h 332"/>
                <a:gd name="T68" fmla="*/ 84 w 176"/>
                <a:gd name="T69" fmla="*/ 66 h 332"/>
                <a:gd name="T70" fmla="*/ 74 w 176"/>
                <a:gd name="T71" fmla="*/ 62 h 332"/>
                <a:gd name="T72" fmla="*/ 68 w 176"/>
                <a:gd name="T73" fmla="*/ 56 h 332"/>
                <a:gd name="T74" fmla="*/ 66 w 176"/>
                <a:gd name="T75" fmla="*/ 48 h 332"/>
                <a:gd name="T76" fmla="*/ 64 w 176"/>
                <a:gd name="T77" fmla="*/ 44 h 332"/>
                <a:gd name="T78" fmla="*/ 66 w 176"/>
                <a:gd name="T79" fmla="*/ 34 h 332"/>
                <a:gd name="T80" fmla="*/ 72 w 176"/>
                <a:gd name="T81" fmla="*/ 28 h 332"/>
                <a:gd name="T82" fmla="*/ 78 w 176"/>
                <a:gd name="T83" fmla="*/ 22 h 332"/>
                <a:gd name="T84" fmla="*/ 88 w 176"/>
                <a:gd name="T85" fmla="*/ 20 h 332"/>
                <a:gd name="T86" fmla="*/ 92 w 176"/>
                <a:gd name="T87" fmla="*/ 22 h 332"/>
                <a:gd name="T88" fmla="*/ 100 w 176"/>
                <a:gd name="T89" fmla="*/ 24 h 332"/>
                <a:gd name="T90" fmla="*/ 106 w 176"/>
                <a:gd name="T91" fmla="*/ 30 h 332"/>
                <a:gd name="T92" fmla="*/ 110 w 176"/>
                <a:gd name="T93" fmla="*/ 40 h 332"/>
                <a:gd name="T94" fmla="*/ 110 w 176"/>
                <a:gd name="T95" fmla="*/ 44 h 332"/>
                <a:gd name="T96" fmla="*/ 108 w 176"/>
                <a:gd name="T97" fmla="*/ 52 h 332"/>
                <a:gd name="T98" fmla="*/ 104 w 176"/>
                <a:gd name="T99" fmla="*/ 60 h 332"/>
                <a:gd name="T100" fmla="*/ 96 w 176"/>
                <a:gd name="T101" fmla="*/ 64 h 332"/>
                <a:gd name="T102" fmla="*/ 88 w 176"/>
                <a:gd name="T103" fmla="*/ 66 h 332"/>
                <a:gd name="T104" fmla="*/ 88 w 176"/>
                <a:gd name="T105" fmla="*/ 6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332">
                  <a:moveTo>
                    <a:pt x="88" y="0"/>
                  </a:moveTo>
                  <a:lnTo>
                    <a:pt x="88" y="0"/>
                  </a:lnTo>
                  <a:lnTo>
                    <a:pt x="78" y="0"/>
                  </a:lnTo>
                  <a:lnTo>
                    <a:pt x="70" y="0"/>
                  </a:lnTo>
                  <a:lnTo>
                    <a:pt x="62" y="4"/>
                  </a:lnTo>
                  <a:lnTo>
                    <a:pt x="54" y="6"/>
                  </a:lnTo>
                  <a:lnTo>
                    <a:pt x="46" y="10"/>
                  </a:lnTo>
                  <a:lnTo>
                    <a:pt x="38" y="14"/>
                  </a:lnTo>
                  <a:lnTo>
                    <a:pt x="32" y="20"/>
                  </a:lnTo>
                  <a:lnTo>
                    <a:pt x="26" y="26"/>
                  </a:lnTo>
                  <a:lnTo>
                    <a:pt x="20" y="32"/>
                  </a:lnTo>
                  <a:lnTo>
                    <a:pt x="14" y="38"/>
                  </a:lnTo>
                  <a:lnTo>
                    <a:pt x="10" y="46"/>
                  </a:lnTo>
                  <a:lnTo>
                    <a:pt x="6" y="54"/>
                  </a:lnTo>
                  <a:lnTo>
                    <a:pt x="4" y="62"/>
                  </a:lnTo>
                  <a:lnTo>
                    <a:pt x="0" y="70"/>
                  </a:lnTo>
                  <a:lnTo>
                    <a:pt x="0" y="78"/>
                  </a:lnTo>
                  <a:lnTo>
                    <a:pt x="0" y="88"/>
                  </a:lnTo>
                  <a:lnTo>
                    <a:pt x="0" y="88"/>
                  </a:lnTo>
                  <a:lnTo>
                    <a:pt x="0" y="102"/>
                  </a:lnTo>
                  <a:lnTo>
                    <a:pt x="4" y="114"/>
                  </a:lnTo>
                  <a:lnTo>
                    <a:pt x="8" y="126"/>
                  </a:lnTo>
                  <a:lnTo>
                    <a:pt x="14" y="138"/>
                  </a:lnTo>
                  <a:lnTo>
                    <a:pt x="22" y="148"/>
                  </a:lnTo>
                  <a:lnTo>
                    <a:pt x="32" y="156"/>
                  </a:lnTo>
                  <a:lnTo>
                    <a:pt x="44" y="164"/>
                  </a:lnTo>
                  <a:lnTo>
                    <a:pt x="54" y="170"/>
                  </a:lnTo>
                  <a:lnTo>
                    <a:pt x="54" y="306"/>
                  </a:lnTo>
                  <a:lnTo>
                    <a:pt x="86" y="332"/>
                  </a:lnTo>
                  <a:lnTo>
                    <a:pt x="120" y="306"/>
                  </a:lnTo>
                  <a:lnTo>
                    <a:pt x="120" y="288"/>
                  </a:lnTo>
                  <a:lnTo>
                    <a:pt x="104" y="276"/>
                  </a:lnTo>
                  <a:lnTo>
                    <a:pt x="120" y="260"/>
                  </a:lnTo>
                  <a:lnTo>
                    <a:pt x="104" y="246"/>
                  </a:lnTo>
                  <a:lnTo>
                    <a:pt x="120" y="228"/>
                  </a:lnTo>
                  <a:lnTo>
                    <a:pt x="104" y="214"/>
                  </a:lnTo>
                  <a:lnTo>
                    <a:pt x="120" y="198"/>
                  </a:lnTo>
                  <a:lnTo>
                    <a:pt x="120" y="170"/>
                  </a:lnTo>
                  <a:lnTo>
                    <a:pt x="120" y="170"/>
                  </a:lnTo>
                  <a:lnTo>
                    <a:pt x="132" y="164"/>
                  </a:lnTo>
                  <a:lnTo>
                    <a:pt x="142" y="156"/>
                  </a:lnTo>
                  <a:lnTo>
                    <a:pt x="152" y="148"/>
                  </a:lnTo>
                  <a:lnTo>
                    <a:pt x="160" y="138"/>
                  </a:lnTo>
                  <a:lnTo>
                    <a:pt x="168" y="126"/>
                  </a:lnTo>
                  <a:lnTo>
                    <a:pt x="172" y="114"/>
                  </a:lnTo>
                  <a:lnTo>
                    <a:pt x="176" y="102"/>
                  </a:lnTo>
                  <a:lnTo>
                    <a:pt x="176" y="88"/>
                  </a:lnTo>
                  <a:lnTo>
                    <a:pt x="176" y="88"/>
                  </a:lnTo>
                  <a:lnTo>
                    <a:pt x="176" y="78"/>
                  </a:lnTo>
                  <a:lnTo>
                    <a:pt x="174" y="70"/>
                  </a:lnTo>
                  <a:lnTo>
                    <a:pt x="172" y="62"/>
                  </a:lnTo>
                  <a:lnTo>
                    <a:pt x="170" y="54"/>
                  </a:lnTo>
                  <a:lnTo>
                    <a:pt x="166" y="46"/>
                  </a:lnTo>
                  <a:lnTo>
                    <a:pt x="162" y="38"/>
                  </a:lnTo>
                  <a:lnTo>
                    <a:pt x="156" y="32"/>
                  </a:lnTo>
                  <a:lnTo>
                    <a:pt x="150" y="26"/>
                  </a:lnTo>
                  <a:lnTo>
                    <a:pt x="144" y="20"/>
                  </a:lnTo>
                  <a:lnTo>
                    <a:pt x="138" y="14"/>
                  </a:lnTo>
                  <a:lnTo>
                    <a:pt x="130" y="10"/>
                  </a:lnTo>
                  <a:lnTo>
                    <a:pt x="122" y="6"/>
                  </a:lnTo>
                  <a:lnTo>
                    <a:pt x="114" y="4"/>
                  </a:lnTo>
                  <a:lnTo>
                    <a:pt x="106" y="0"/>
                  </a:lnTo>
                  <a:lnTo>
                    <a:pt x="96" y="0"/>
                  </a:lnTo>
                  <a:lnTo>
                    <a:pt x="88" y="0"/>
                  </a:lnTo>
                  <a:lnTo>
                    <a:pt x="88" y="0"/>
                  </a:lnTo>
                  <a:lnTo>
                    <a:pt x="88" y="0"/>
                  </a:lnTo>
                  <a:lnTo>
                    <a:pt x="88" y="0"/>
                  </a:lnTo>
                  <a:close/>
                  <a:moveTo>
                    <a:pt x="88" y="66"/>
                  </a:moveTo>
                  <a:lnTo>
                    <a:pt x="88" y="66"/>
                  </a:lnTo>
                  <a:lnTo>
                    <a:pt x="84" y="66"/>
                  </a:lnTo>
                  <a:lnTo>
                    <a:pt x="78" y="64"/>
                  </a:lnTo>
                  <a:lnTo>
                    <a:pt x="74" y="62"/>
                  </a:lnTo>
                  <a:lnTo>
                    <a:pt x="72" y="60"/>
                  </a:lnTo>
                  <a:lnTo>
                    <a:pt x="68" y="56"/>
                  </a:lnTo>
                  <a:lnTo>
                    <a:pt x="66" y="52"/>
                  </a:lnTo>
                  <a:lnTo>
                    <a:pt x="66" y="48"/>
                  </a:lnTo>
                  <a:lnTo>
                    <a:pt x="64" y="44"/>
                  </a:lnTo>
                  <a:lnTo>
                    <a:pt x="64" y="44"/>
                  </a:lnTo>
                  <a:lnTo>
                    <a:pt x="66" y="40"/>
                  </a:lnTo>
                  <a:lnTo>
                    <a:pt x="66" y="34"/>
                  </a:lnTo>
                  <a:lnTo>
                    <a:pt x="68" y="30"/>
                  </a:lnTo>
                  <a:lnTo>
                    <a:pt x="72" y="28"/>
                  </a:lnTo>
                  <a:lnTo>
                    <a:pt x="74" y="24"/>
                  </a:lnTo>
                  <a:lnTo>
                    <a:pt x="78" y="22"/>
                  </a:lnTo>
                  <a:lnTo>
                    <a:pt x="84" y="22"/>
                  </a:lnTo>
                  <a:lnTo>
                    <a:pt x="88" y="20"/>
                  </a:lnTo>
                  <a:lnTo>
                    <a:pt x="88" y="20"/>
                  </a:lnTo>
                  <a:lnTo>
                    <a:pt x="92" y="22"/>
                  </a:lnTo>
                  <a:lnTo>
                    <a:pt x="96" y="22"/>
                  </a:lnTo>
                  <a:lnTo>
                    <a:pt x="100" y="24"/>
                  </a:lnTo>
                  <a:lnTo>
                    <a:pt x="104" y="28"/>
                  </a:lnTo>
                  <a:lnTo>
                    <a:pt x="106" y="30"/>
                  </a:lnTo>
                  <a:lnTo>
                    <a:pt x="108" y="34"/>
                  </a:lnTo>
                  <a:lnTo>
                    <a:pt x="110" y="40"/>
                  </a:lnTo>
                  <a:lnTo>
                    <a:pt x="110" y="44"/>
                  </a:lnTo>
                  <a:lnTo>
                    <a:pt x="110" y="44"/>
                  </a:lnTo>
                  <a:lnTo>
                    <a:pt x="110" y="48"/>
                  </a:lnTo>
                  <a:lnTo>
                    <a:pt x="108" y="52"/>
                  </a:lnTo>
                  <a:lnTo>
                    <a:pt x="106" y="56"/>
                  </a:lnTo>
                  <a:lnTo>
                    <a:pt x="104" y="60"/>
                  </a:lnTo>
                  <a:lnTo>
                    <a:pt x="100" y="62"/>
                  </a:lnTo>
                  <a:lnTo>
                    <a:pt x="96" y="64"/>
                  </a:lnTo>
                  <a:lnTo>
                    <a:pt x="92" y="66"/>
                  </a:lnTo>
                  <a:lnTo>
                    <a:pt x="88" y="66"/>
                  </a:lnTo>
                  <a:lnTo>
                    <a:pt x="88" y="66"/>
                  </a:lnTo>
                  <a:lnTo>
                    <a:pt x="88" y="66"/>
                  </a:lnTo>
                  <a:lnTo>
                    <a:pt x="88" y="66"/>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
            <p:cNvSpPr>
              <a:spLocks/>
            </p:cNvSpPr>
            <p:nvPr/>
          </p:nvSpPr>
          <p:spPr bwMode="auto">
            <a:xfrm>
              <a:off x="6821487" y="2987"/>
              <a:ext cx="939800" cy="256"/>
            </a:xfrm>
            <a:custGeom>
              <a:avLst/>
              <a:gdLst>
                <a:gd name="T0" fmla="*/ 0 w 592"/>
                <a:gd name="T1" fmla="*/ 0 h 256"/>
                <a:gd name="T2" fmla="*/ 592 w 592"/>
                <a:gd name="T3" fmla="*/ 0 h 256"/>
                <a:gd name="T4" fmla="*/ 592 w 592"/>
                <a:gd name="T5" fmla="*/ 256 h 256"/>
                <a:gd name="T6" fmla="*/ 0 w 592"/>
                <a:gd name="T7" fmla="*/ 256 h 256"/>
                <a:gd name="T8" fmla="*/ 0 w 592"/>
                <a:gd name="T9" fmla="*/ 0 h 256"/>
                <a:gd name="T10" fmla="*/ 0 w 592"/>
                <a:gd name="T11" fmla="*/ 0 h 256"/>
              </a:gdLst>
              <a:ahLst/>
              <a:cxnLst>
                <a:cxn ang="0">
                  <a:pos x="T0" y="T1"/>
                </a:cxn>
                <a:cxn ang="0">
                  <a:pos x="T2" y="T3"/>
                </a:cxn>
                <a:cxn ang="0">
                  <a:pos x="T4" y="T5"/>
                </a:cxn>
                <a:cxn ang="0">
                  <a:pos x="T6" y="T7"/>
                </a:cxn>
                <a:cxn ang="0">
                  <a:pos x="T8" y="T9"/>
                </a:cxn>
                <a:cxn ang="0">
                  <a:pos x="T10" y="T11"/>
                </a:cxn>
              </a:cxnLst>
              <a:rect l="0" t="0" r="r" b="b"/>
              <a:pathLst>
                <a:path w="592" h="256">
                  <a:moveTo>
                    <a:pt x="0" y="0"/>
                  </a:moveTo>
                  <a:lnTo>
                    <a:pt x="592" y="0"/>
                  </a:lnTo>
                  <a:lnTo>
                    <a:pt x="592" y="256"/>
                  </a:lnTo>
                  <a:lnTo>
                    <a:pt x="0" y="25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6"/>
            <p:cNvSpPr>
              <a:spLocks noEditPoints="1"/>
            </p:cNvSpPr>
            <p:nvPr/>
          </p:nvSpPr>
          <p:spPr bwMode="auto">
            <a:xfrm>
              <a:off x="8999537" y="2665"/>
              <a:ext cx="279400" cy="332"/>
            </a:xfrm>
            <a:custGeom>
              <a:avLst/>
              <a:gdLst>
                <a:gd name="T0" fmla="*/ 88 w 176"/>
                <a:gd name="T1" fmla="*/ 0 h 332"/>
                <a:gd name="T2" fmla="*/ 70 w 176"/>
                <a:gd name="T3" fmla="*/ 0 h 332"/>
                <a:gd name="T4" fmla="*/ 54 w 176"/>
                <a:gd name="T5" fmla="*/ 6 h 332"/>
                <a:gd name="T6" fmla="*/ 38 w 176"/>
                <a:gd name="T7" fmla="*/ 14 h 332"/>
                <a:gd name="T8" fmla="*/ 26 w 176"/>
                <a:gd name="T9" fmla="*/ 26 h 332"/>
                <a:gd name="T10" fmla="*/ 14 w 176"/>
                <a:gd name="T11" fmla="*/ 38 h 332"/>
                <a:gd name="T12" fmla="*/ 6 w 176"/>
                <a:gd name="T13" fmla="*/ 54 h 332"/>
                <a:gd name="T14" fmla="*/ 0 w 176"/>
                <a:gd name="T15" fmla="*/ 70 h 332"/>
                <a:gd name="T16" fmla="*/ 0 w 176"/>
                <a:gd name="T17" fmla="*/ 88 h 332"/>
                <a:gd name="T18" fmla="*/ 0 w 176"/>
                <a:gd name="T19" fmla="*/ 102 h 332"/>
                <a:gd name="T20" fmla="*/ 8 w 176"/>
                <a:gd name="T21" fmla="*/ 126 h 332"/>
                <a:gd name="T22" fmla="*/ 22 w 176"/>
                <a:gd name="T23" fmla="*/ 148 h 332"/>
                <a:gd name="T24" fmla="*/ 44 w 176"/>
                <a:gd name="T25" fmla="*/ 164 h 332"/>
                <a:gd name="T26" fmla="*/ 54 w 176"/>
                <a:gd name="T27" fmla="*/ 306 h 332"/>
                <a:gd name="T28" fmla="*/ 120 w 176"/>
                <a:gd name="T29" fmla="*/ 306 h 332"/>
                <a:gd name="T30" fmla="*/ 104 w 176"/>
                <a:gd name="T31" fmla="*/ 276 h 332"/>
                <a:gd name="T32" fmla="*/ 104 w 176"/>
                <a:gd name="T33" fmla="*/ 246 h 332"/>
                <a:gd name="T34" fmla="*/ 104 w 176"/>
                <a:gd name="T35" fmla="*/ 214 h 332"/>
                <a:gd name="T36" fmla="*/ 120 w 176"/>
                <a:gd name="T37" fmla="*/ 170 h 332"/>
                <a:gd name="T38" fmla="*/ 132 w 176"/>
                <a:gd name="T39" fmla="*/ 164 h 332"/>
                <a:gd name="T40" fmla="*/ 152 w 176"/>
                <a:gd name="T41" fmla="*/ 148 h 332"/>
                <a:gd name="T42" fmla="*/ 168 w 176"/>
                <a:gd name="T43" fmla="*/ 126 h 332"/>
                <a:gd name="T44" fmla="*/ 176 w 176"/>
                <a:gd name="T45" fmla="*/ 102 h 332"/>
                <a:gd name="T46" fmla="*/ 176 w 176"/>
                <a:gd name="T47" fmla="*/ 88 h 332"/>
                <a:gd name="T48" fmla="*/ 174 w 176"/>
                <a:gd name="T49" fmla="*/ 70 h 332"/>
                <a:gd name="T50" fmla="*/ 170 w 176"/>
                <a:gd name="T51" fmla="*/ 54 h 332"/>
                <a:gd name="T52" fmla="*/ 162 w 176"/>
                <a:gd name="T53" fmla="*/ 38 h 332"/>
                <a:gd name="T54" fmla="*/ 150 w 176"/>
                <a:gd name="T55" fmla="*/ 26 h 332"/>
                <a:gd name="T56" fmla="*/ 138 w 176"/>
                <a:gd name="T57" fmla="*/ 14 h 332"/>
                <a:gd name="T58" fmla="*/ 122 w 176"/>
                <a:gd name="T59" fmla="*/ 6 h 332"/>
                <a:gd name="T60" fmla="*/ 106 w 176"/>
                <a:gd name="T61" fmla="*/ 0 h 332"/>
                <a:gd name="T62" fmla="*/ 88 w 176"/>
                <a:gd name="T63" fmla="*/ 0 h 332"/>
                <a:gd name="T64" fmla="*/ 88 w 176"/>
                <a:gd name="T65" fmla="*/ 0 h 332"/>
                <a:gd name="T66" fmla="*/ 88 w 176"/>
                <a:gd name="T67" fmla="*/ 66 h 332"/>
                <a:gd name="T68" fmla="*/ 84 w 176"/>
                <a:gd name="T69" fmla="*/ 66 h 332"/>
                <a:gd name="T70" fmla="*/ 74 w 176"/>
                <a:gd name="T71" fmla="*/ 62 h 332"/>
                <a:gd name="T72" fmla="*/ 68 w 176"/>
                <a:gd name="T73" fmla="*/ 56 h 332"/>
                <a:gd name="T74" fmla="*/ 66 w 176"/>
                <a:gd name="T75" fmla="*/ 48 h 332"/>
                <a:gd name="T76" fmla="*/ 64 w 176"/>
                <a:gd name="T77" fmla="*/ 44 h 332"/>
                <a:gd name="T78" fmla="*/ 66 w 176"/>
                <a:gd name="T79" fmla="*/ 34 h 332"/>
                <a:gd name="T80" fmla="*/ 72 w 176"/>
                <a:gd name="T81" fmla="*/ 28 h 332"/>
                <a:gd name="T82" fmla="*/ 78 w 176"/>
                <a:gd name="T83" fmla="*/ 22 h 332"/>
                <a:gd name="T84" fmla="*/ 88 w 176"/>
                <a:gd name="T85" fmla="*/ 20 h 332"/>
                <a:gd name="T86" fmla="*/ 92 w 176"/>
                <a:gd name="T87" fmla="*/ 22 h 332"/>
                <a:gd name="T88" fmla="*/ 100 w 176"/>
                <a:gd name="T89" fmla="*/ 24 h 332"/>
                <a:gd name="T90" fmla="*/ 106 w 176"/>
                <a:gd name="T91" fmla="*/ 30 h 332"/>
                <a:gd name="T92" fmla="*/ 110 w 176"/>
                <a:gd name="T93" fmla="*/ 40 h 332"/>
                <a:gd name="T94" fmla="*/ 110 w 176"/>
                <a:gd name="T95" fmla="*/ 44 h 332"/>
                <a:gd name="T96" fmla="*/ 108 w 176"/>
                <a:gd name="T97" fmla="*/ 52 h 332"/>
                <a:gd name="T98" fmla="*/ 104 w 176"/>
                <a:gd name="T99" fmla="*/ 60 h 332"/>
                <a:gd name="T100" fmla="*/ 96 w 176"/>
                <a:gd name="T101" fmla="*/ 64 h 332"/>
                <a:gd name="T102" fmla="*/ 88 w 176"/>
                <a:gd name="T103" fmla="*/ 66 h 332"/>
                <a:gd name="T104" fmla="*/ 88 w 176"/>
                <a:gd name="T105" fmla="*/ 6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332">
                  <a:moveTo>
                    <a:pt x="88" y="0"/>
                  </a:moveTo>
                  <a:lnTo>
                    <a:pt x="88" y="0"/>
                  </a:lnTo>
                  <a:lnTo>
                    <a:pt x="78" y="0"/>
                  </a:lnTo>
                  <a:lnTo>
                    <a:pt x="70" y="0"/>
                  </a:lnTo>
                  <a:lnTo>
                    <a:pt x="62" y="4"/>
                  </a:lnTo>
                  <a:lnTo>
                    <a:pt x="54" y="6"/>
                  </a:lnTo>
                  <a:lnTo>
                    <a:pt x="46" y="10"/>
                  </a:lnTo>
                  <a:lnTo>
                    <a:pt x="38" y="14"/>
                  </a:lnTo>
                  <a:lnTo>
                    <a:pt x="32" y="20"/>
                  </a:lnTo>
                  <a:lnTo>
                    <a:pt x="26" y="26"/>
                  </a:lnTo>
                  <a:lnTo>
                    <a:pt x="20" y="32"/>
                  </a:lnTo>
                  <a:lnTo>
                    <a:pt x="14" y="38"/>
                  </a:lnTo>
                  <a:lnTo>
                    <a:pt x="10" y="46"/>
                  </a:lnTo>
                  <a:lnTo>
                    <a:pt x="6" y="54"/>
                  </a:lnTo>
                  <a:lnTo>
                    <a:pt x="4" y="62"/>
                  </a:lnTo>
                  <a:lnTo>
                    <a:pt x="0" y="70"/>
                  </a:lnTo>
                  <a:lnTo>
                    <a:pt x="0" y="78"/>
                  </a:lnTo>
                  <a:lnTo>
                    <a:pt x="0" y="88"/>
                  </a:lnTo>
                  <a:lnTo>
                    <a:pt x="0" y="88"/>
                  </a:lnTo>
                  <a:lnTo>
                    <a:pt x="0" y="102"/>
                  </a:lnTo>
                  <a:lnTo>
                    <a:pt x="4" y="114"/>
                  </a:lnTo>
                  <a:lnTo>
                    <a:pt x="8" y="126"/>
                  </a:lnTo>
                  <a:lnTo>
                    <a:pt x="14" y="138"/>
                  </a:lnTo>
                  <a:lnTo>
                    <a:pt x="22" y="148"/>
                  </a:lnTo>
                  <a:lnTo>
                    <a:pt x="32" y="156"/>
                  </a:lnTo>
                  <a:lnTo>
                    <a:pt x="44" y="164"/>
                  </a:lnTo>
                  <a:lnTo>
                    <a:pt x="54" y="170"/>
                  </a:lnTo>
                  <a:lnTo>
                    <a:pt x="54" y="306"/>
                  </a:lnTo>
                  <a:lnTo>
                    <a:pt x="86" y="332"/>
                  </a:lnTo>
                  <a:lnTo>
                    <a:pt x="120" y="306"/>
                  </a:lnTo>
                  <a:lnTo>
                    <a:pt x="120" y="288"/>
                  </a:lnTo>
                  <a:lnTo>
                    <a:pt x="104" y="276"/>
                  </a:lnTo>
                  <a:lnTo>
                    <a:pt x="120" y="260"/>
                  </a:lnTo>
                  <a:lnTo>
                    <a:pt x="104" y="246"/>
                  </a:lnTo>
                  <a:lnTo>
                    <a:pt x="120" y="228"/>
                  </a:lnTo>
                  <a:lnTo>
                    <a:pt x="104" y="214"/>
                  </a:lnTo>
                  <a:lnTo>
                    <a:pt x="120" y="198"/>
                  </a:lnTo>
                  <a:lnTo>
                    <a:pt x="120" y="170"/>
                  </a:lnTo>
                  <a:lnTo>
                    <a:pt x="120" y="170"/>
                  </a:lnTo>
                  <a:lnTo>
                    <a:pt x="132" y="164"/>
                  </a:lnTo>
                  <a:lnTo>
                    <a:pt x="142" y="156"/>
                  </a:lnTo>
                  <a:lnTo>
                    <a:pt x="152" y="148"/>
                  </a:lnTo>
                  <a:lnTo>
                    <a:pt x="160" y="138"/>
                  </a:lnTo>
                  <a:lnTo>
                    <a:pt x="168" y="126"/>
                  </a:lnTo>
                  <a:lnTo>
                    <a:pt x="172" y="114"/>
                  </a:lnTo>
                  <a:lnTo>
                    <a:pt x="176" y="102"/>
                  </a:lnTo>
                  <a:lnTo>
                    <a:pt x="176" y="88"/>
                  </a:lnTo>
                  <a:lnTo>
                    <a:pt x="176" y="88"/>
                  </a:lnTo>
                  <a:lnTo>
                    <a:pt x="176" y="78"/>
                  </a:lnTo>
                  <a:lnTo>
                    <a:pt x="174" y="70"/>
                  </a:lnTo>
                  <a:lnTo>
                    <a:pt x="172" y="62"/>
                  </a:lnTo>
                  <a:lnTo>
                    <a:pt x="170" y="54"/>
                  </a:lnTo>
                  <a:lnTo>
                    <a:pt x="166" y="46"/>
                  </a:lnTo>
                  <a:lnTo>
                    <a:pt x="162" y="38"/>
                  </a:lnTo>
                  <a:lnTo>
                    <a:pt x="156" y="32"/>
                  </a:lnTo>
                  <a:lnTo>
                    <a:pt x="150" y="26"/>
                  </a:lnTo>
                  <a:lnTo>
                    <a:pt x="144" y="20"/>
                  </a:lnTo>
                  <a:lnTo>
                    <a:pt x="138" y="14"/>
                  </a:lnTo>
                  <a:lnTo>
                    <a:pt x="130" y="10"/>
                  </a:lnTo>
                  <a:lnTo>
                    <a:pt x="122" y="6"/>
                  </a:lnTo>
                  <a:lnTo>
                    <a:pt x="114" y="4"/>
                  </a:lnTo>
                  <a:lnTo>
                    <a:pt x="106" y="0"/>
                  </a:lnTo>
                  <a:lnTo>
                    <a:pt x="96" y="0"/>
                  </a:lnTo>
                  <a:lnTo>
                    <a:pt x="88" y="0"/>
                  </a:lnTo>
                  <a:lnTo>
                    <a:pt x="88" y="0"/>
                  </a:lnTo>
                  <a:lnTo>
                    <a:pt x="88" y="0"/>
                  </a:lnTo>
                  <a:lnTo>
                    <a:pt x="88" y="0"/>
                  </a:lnTo>
                  <a:close/>
                  <a:moveTo>
                    <a:pt x="88" y="66"/>
                  </a:moveTo>
                  <a:lnTo>
                    <a:pt x="88" y="66"/>
                  </a:lnTo>
                  <a:lnTo>
                    <a:pt x="84" y="66"/>
                  </a:lnTo>
                  <a:lnTo>
                    <a:pt x="78" y="64"/>
                  </a:lnTo>
                  <a:lnTo>
                    <a:pt x="74" y="62"/>
                  </a:lnTo>
                  <a:lnTo>
                    <a:pt x="72" y="60"/>
                  </a:lnTo>
                  <a:lnTo>
                    <a:pt x="68" y="56"/>
                  </a:lnTo>
                  <a:lnTo>
                    <a:pt x="66" y="52"/>
                  </a:lnTo>
                  <a:lnTo>
                    <a:pt x="66" y="48"/>
                  </a:lnTo>
                  <a:lnTo>
                    <a:pt x="64" y="44"/>
                  </a:lnTo>
                  <a:lnTo>
                    <a:pt x="64" y="44"/>
                  </a:lnTo>
                  <a:lnTo>
                    <a:pt x="66" y="40"/>
                  </a:lnTo>
                  <a:lnTo>
                    <a:pt x="66" y="34"/>
                  </a:lnTo>
                  <a:lnTo>
                    <a:pt x="68" y="30"/>
                  </a:lnTo>
                  <a:lnTo>
                    <a:pt x="72" y="28"/>
                  </a:lnTo>
                  <a:lnTo>
                    <a:pt x="74" y="24"/>
                  </a:lnTo>
                  <a:lnTo>
                    <a:pt x="78" y="22"/>
                  </a:lnTo>
                  <a:lnTo>
                    <a:pt x="84" y="22"/>
                  </a:lnTo>
                  <a:lnTo>
                    <a:pt x="88" y="20"/>
                  </a:lnTo>
                  <a:lnTo>
                    <a:pt x="88" y="20"/>
                  </a:lnTo>
                  <a:lnTo>
                    <a:pt x="92" y="22"/>
                  </a:lnTo>
                  <a:lnTo>
                    <a:pt x="96" y="22"/>
                  </a:lnTo>
                  <a:lnTo>
                    <a:pt x="100" y="24"/>
                  </a:lnTo>
                  <a:lnTo>
                    <a:pt x="104" y="28"/>
                  </a:lnTo>
                  <a:lnTo>
                    <a:pt x="106" y="30"/>
                  </a:lnTo>
                  <a:lnTo>
                    <a:pt x="108" y="34"/>
                  </a:lnTo>
                  <a:lnTo>
                    <a:pt x="110" y="40"/>
                  </a:lnTo>
                  <a:lnTo>
                    <a:pt x="110" y="44"/>
                  </a:lnTo>
                  <a:lnTo>
                    <a:pt x="110" y="44"/>
                  </a:lnTo>
                  <a:lnTo>
                    <a:pt x="110" y="48"/>
                  </a:lnTo>
                  <a:lnTo>
                    <a:pt x="108" y="52"/>
                  </a:lnTo>
                  <a:lnTo>
                    <a:pt x="106" y="56"/>
                  </a:lnTo>
                  <a:lnTo>
                    <a:pt x="104" y="60"/>
                  </a:lnTo>
                  <a:lnTo>
                    <a:pt x="100" y="62"/>
                  </a:lnTo>
                  <a:lnTo>
                    <a:pt x="96" y="64"/>
                  </a:lnTo>
                  <a:lnTo>
                    <a:pt x="92" y="66"/>
                  </a:lnTo>
                  <a:lnTo>
                    <a:pt x="88" y="66"/>
                  </a:lnTo>
                  <a:lnTo>
                    <a:pt x="88" y="66"/>
                  </a:lnTo>
                  <a:lnTo>
                    <a:pt x="88" y="66"/>
                  </a:lnTo>
                  <a:lnTo>
                    <a:pt x="88" y="66"/>
                  </a:lnTo>
                  <a:close/>
                </a:path>
              </a:pathLst>
            </a:custGeom>
            <a:solidFill>
              <a:srgbClr val="15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7"/>
            <p:cNvSpPr>
              <a:spLocks/>
            </p:cNvSpPr>
            <p:nvPr/>
          </p:nvSpPr>
          <p:spPr bwMode="auto">
            <a:xfrm>
              <a:off x="8669337" y="2203"/>
              <a:ext cx="939800" cy="256"/>
            </a:xfrm>
            <a:custGeom>
              <a:avLst/>
              <a:gdLst>
                <a:gd name="T0" fmla="*/ 0 w 592"/>
                <a:gd name="T1" fmla="*/ 0 h 256"/>
                <a:gd name="T2" fmla="*/ 592 w 592"/>
                <a:gd name="T3" fmla="*/ 0 h 256"/>
                <a:gd name="T4" fmla="*/ 592 w 592"/>
                <a:gd name="T5" fmla="*/ 256 h 256"/>
                <a:gd name="T6" fmla="*/ 0 w 592"/>
                <a:gd name="T7" fmla="*/ 256 h 256"/>
                <a:gd name="T8" fmla="*/ 0 w 592"/>
                <a:gd name="T9" fmla="*/ 0 h 256"/>
                <a:gd name="T10" fmla="*/ 0 w 592"/>
                <a:gd name="T11" fmla="*/ 0 h 256"/>
              </a:gdLst>
              <a:ahLst/>
              <a:cxnLst>
                <a:cxn ang="0">
                  <a:pos x="T0" y="T1"/>
                </a:cxn>
                <a:cxn ang="0">
                  <a:pos x="T2" y="T3"/>
                </a:cxn>
                <a:cxn ang="0">
                  <a:pos x="T4" y="T5"/>
                </a:cxn>
                <a:cxn ang="0">
                  <a:pos x="T6" y="T7"/>
                </a:cxn>
                <a:cxn ang="0">
                  <a:pos x="T8" y="T9"/>
                </a:cxn>
                <a:cxn ang="0">
                  <a:pos x="T10" y="T11"/>
                </a:cxn>
              </a:cxnLst>
              <a:rect l="0" t="0" r="r" b="b"/>
              <a:pathLst>
                <a:path w="592" h="256">
                  <a:moveTo>
                    <a:pt x="0" y="0"/>
                  </a:moveTo>
                  <a:lnTo>
                    <a:pt x="592" y="0"/>
                  </a:lnTo>
                  <a:lnTo>
                    <a:pt x="592" y="256"/>
                  </a:lnTo>
                  <a:lnTo>
                    <a:pt x="0" y="25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8"/>
            <p:cNvSpPr>
              <a:spLocks/>
            </p:cNvSpPr>
            <p:nvPr/>
          </p:nvSpPr>
          <p:spPr bwMode="auto">
            <a:xfrm>
              <a:off x="9297987" y="3605"/>
              <a:ext cx="936625" cy="256"/>
            </a:xfrm>
            <a:custGeom>
              <a:avLst/>
              <a:gdLst>
                <a:gd name="T0" fmla="*/ 0 w 590"/>
                <a:gd name="T1" fmla="*/ 0 h 256"/>
                <a:gd name="T2" fmla="*/ 590 w 590"/>
                <a:gd name="T3" fmla="*/ 0 h 256"/>
                <a:gd name="T4" fmla="*/ 590 w 590"/>
                <a:gd name="T5" fmla="*/ 256 h 256"/>
                <a:gd name="T6" fmla="*/ 0 w 590"/>
                <a:gd name="T7" fmla="*/ 256 h 256"/>
                <a:gd name="T8" fmla="*/ 0 w 590"/>
                <a:gd name="T9" fmla="*/ 0 h 256"/>
                <a:gd name="T10" fmla="*/ 0 w 590"/>
                <a:gd name="T11" fmla="*/ 0 h 256"/>
              </a:gdLst>
              <a:ahLst/>
              <a:cxnLst>
                <a:cxn ang="0">
                  <a:pos x="T0" y="T1"/>
                </a:cxn>
                <a:cxn ang="0">
                  <a:pos x="T2" y="T3"/>
                </a:cxn>
                <a:cxn ang="0">
                  <a:pos x="T4" y="T5"/>
                </a:cxn>
                <a:cxn ang="0">
                  <a:pos x="T6" y="T7"/>
                </a:cxn>
                <a:cxn ang="0">
                  <a:pos x="T8" y="T9"/>
                </a:cxn>
                <a:cxn ang="0">
                  <a:pos x="T10" y="T11"/>
                </a:cxn>
              </a:cxnLst>
              <a:rect l="0" t="0" r="r" b="b"/>
              <a:pathLst>
                <a:path w="590" h="256">
                  <a:moveTo>
                    <a:pt x="0" y="0"/>
                  </a:moveTo>
                  <a:lnTo>
                    <a:pt x="590" y="0"/>
                  </a:lnTo>
                  <a:lnTo>
                    <a:pt x="590" y="256"/>
                  </a:lnTo>
                  <a:lnTo>
                    <a:pt x="0" y="256"/>
                  </a:lnTo>
                  <a:lnTo>
                    <a:pt x="0"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Line 99"/>
            <p:cNvSpPr>
              <a:spLocks noChangeShapeType="1"/>
            </p:cNvSpPr>
            <p:nvPr/>
          </p:nvSpPr>
          <p:spPr bwMode="auto">
            <a:xfrm flipV="1">
              <a:off x="3830637" y="2125"/>
              <a:ext cx="0" cy="36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0"/>
            <p:cNvSpPr>
              <a:spLocks/>
            </p:cNvSpPr>
            <p:nvPr/>
          </p:nvSpPr>
          <p:spPr bwMode="auto">
            <a:xfrm>
              <a:off x="3770312" y="2069"/>
              <a:ext cx="120650" cy="66"/>
            </a:xfrm>
            <a:custGeom>
              <a:avLst/>
              <a:gdLst>
                <a:gd name="T0" fmla="*/ 76 w 76"/>
                <a:gd name="T1" fmla="*/ 66 h 66"/>
                <a:gd name="T2" fmla="*/ 38 w 76"/>
                <a:gd name="T3" fmla="*/ 0 h 66"/>
                <a:gd name="T4" fmla="*/ 0 w 76"/>
                <a:gd name="T5" fmla="*/ 66 h 66"/>
                <a:gd name="T6" fmla="*/ 76 w 76"/>
                <a:gd name="T7" fmla="*/ 66 h 66"/>
              </a:gdLst>
              <a:ahLst/>
              <a:cxnLst>
                <a:cxn ang="0">
                  <a:pos x="T0" y="T1"/>
                </a:cxn>
                <a:cxn ang="0">
                  <a:pos x="T2" y="T3"/>
                </a:cxn>
                <a:cxn ang="0">
                  <a:pos x="T4" y="T5"/>
                </a:cxn>
                <a:cxn ang="0">
                  <a:pos x="T6" y="T7"/>
                </a:cxn>
              </a:cxnLst>
              <a:rect l="0" t="0" r="r" b="b"/>
              <a:pathLst>
                <a:path w="76" h="66">
                  <a:moveTo>
                    <a:pt x="76" y="66"/>
                  </a:moveTo>
                  <a:lnTo>
                    <a:pt x="38" y="0"/>
                  </a:lnTo>
                  <a:lnTo>
                    <a:pt x="0" y="66"/>
                  </a:lnTo>
                  <a:lnTo>
                    <a:pt x="76" y="6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Line 101"/>
            <p:cNvSpPr>
              <a:spLocks noChangeShapeType="1"/>
            </p:cNvSpPr>
            <p:nvPr/>
          </p:nvSpPr>
          <p:spPr bwMode="auto">
            <a:xfrm>
              <a:off x="6040437" y="2329"/>
              <a:ext cx="72390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2"/>
            <p:cNvSpPr>
              <a:spLocks/>
            </p:cNvSpPr>
            <p:nvPr/>
          </p:nvSpPr>
          <p:spPr bwMode="auto">
            <a:xfrm>
              <a:off x="6745287" y="2291"/>
              <a:ext cx="104775" cy="76"/>
            </a:xfrm>
            <a:custGeom>
              <a:avLst/>
              <a:gdLst>
                <a:gd name="T0" fmla="*/ 0 w 66"/>
                <a:gd name="T1" fmla="*/ 76 h 76"/>
                <a:gd name="T2" fmla="*/ 66 w 66"/>
                <a:gd name="T3" fmla="*/ 38 h 76"/>
                <a:gd name="T4" fmla="*/ 0 w 66"/>
                <a:gd name="T5" fmla="*/ 0 h 76"/>
                <a:gd name="T6" fmla="*/ 0 w 66"/>
                <a:gd name="T7" fmla="*/ 76 h 76"/>
              </a:gdLst>
              <a:ahLst/>
              <a:cxnLst>
                <a:cxn ang="0">
                  <a:pos x="T0" y="T1"/>
                </a:cxn>
                <a:cxn ang="0">
                  <a:pos x="T2" y="T3"/>
                </a:cxn>
                <a:cxn ang="0">
                  <a:pos x="T4" y="T5"/>
                </a:cxn>
                <a:cxn ang="0">
                  <a:pos x="T6" y="T7"/>
                </a:cxn>
              </a:cxnLst>
              <a:rect l="0" t="0" r="r" b="b"/>
              <a:pathLst>
                <a:path w="66" h="76">
                  <a:moveTo>
                    <a:pt x="0" y="76"/>
                  </a:moveTo>
                  <a:lnTo>
                    <a:pt x="66" y="38"/>
                  </a:lnTo>
                  <a:lnTo>
                    <a:pt x="0" y="0"/>
                  </a:lnTo>
                  <a:lnTo>
                    <a:pt x="0" y="7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Line 103"/>
            <p:cNvSpPr>
              <a:spLocks noChangeShapeType="1"/>
            </p:cNvSpPr>
            <p:nvPr/>
          </p:nvSpPr>
          <p:spPr bwMode="auto">
            <a:xfrm>
              <a:off x="7291387" y="2511"/>
              <a:ext cx="0" cy="376"/>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4"/>
            <p:cNvSpPr>
              <a:spLocks/>
            </p:cNvSpPr>
            <p:nvPr/>
          </p:nvSpPr>
          <p:spPr bwMode="auto">
            <a:xfrm>
              <a:off x="7231062" y="2877"/>
              <a:ext cx="120650" cy="66"/>
            </a:xfrm>
            <a:custGeom>
              <a:avLst/>
              <a:gdLst>
                <a:gd name="T0" fmla="*/ 0 w 76"/>
                <a:gd name="T1" fmla="*/ 0 h 66"/>
                <a:gd name="T2" fmla="*/ 38 w 76"/>
                <a:gd name="T3" fmla="*/ 66 h 66"/>
                <a:gd name="T4" fmla="*/ 76 w 76"/>
                <a:gd name="T5" fmla="*/ 0 h 66"/>
                <a:gd name="T6" fmla="*/ 0 w 76"/>
                <a:gd name="T7" fmla="*/ 0 h 66"/>
              </a:gdLst>
              <a:ahLst/>
              <a:cxnLst>
                <a:cxn ang="0">
                  <a:pos x="T0" y="T1"/>
                </a:cxn>
                <a:cxn ang="0">
                  <a:pos x="T2" y="T3"/>
                </a:cxn>
                <a:cxn ang="0">
                  <a:pos x="T4" y="T5"/>
                </a:cxn>
                <a:cxn ang="0">
                  <a:pos x="T6" y="T7"/>
                </a:cxn>
              </a:cxnLst>
              <a:rect l="0" t="0" r="r" b="b"/>
              <a:pathLst>
                <a:path w="76" h="66">
                  <a:moveTo>
                    <a:pt x="0" y="0"/>
                  </a:moveTo>
                  <a:lnTo>
                    <a:pt x="38" y="66"/>
                  </a:lnTo>
                  <a:lnTo>
                    <a:pt x="76"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Line 105"/>
            <p:cNvSpPr>
              <a:spLocks noChangeShapeType="1"/>
            </p:cNvSpPr>
            <p:nvPr/>
          </p:nvSpPr>
          <p:spPr bwMode="auto">
            <a:xfrm>
              <a:off x="7612062" y="2331"/>
              <a:ext cx="87630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6"/>
            <p:cNvSpPr>
              <a:spLocks/>
            </p:cNvSpPr>
            <p:nvPr/>
          </p:nvSpPr>
          <p:spPr bwMode="auto">
            <a:xfrm>
              <a:off x="8469312" y="2293"/>
              <a:ext cx="107950" cy="76"/>
            </a:xfrm>
            <a:custGeom>
              <a:avLst/>
              <a:gdLst>
                <a:gd name="T0" fmla="*/ 0 w 68"/>
                <a:gd name="T1" fmla="*/ 76 h 76"/>
                <a:gd name="T2" fmla="*/ 68 w 68"/>
                <a:gd name="T3" fmla="*/ 38 h 76"/>
                <a:gd name="T4" fmla="*/ 0 w 68"/>
                <a:gd name="T5" fmla="*/ 0 h 76"/>
                <a:gd name="T6" fmla="*/ 0 w 68"/>
                <a:gd name="T7" fmla="*/ 76 h 76"/>
              </a:gdLst>
              <a:ahLst/>
              <a:cxnLst>
                <a:cxn ang="0">
                  <a:pos x="T0" y="T1"/>
                </a:cxn>
                <a:cxn ang="0">
                  <a:pos x="T2" y="T3"/>
                </a:cxn>
                <a:cxn ang="0">
                  <a:pos x="T4" y="T5"/>
                </a:cxn>
                <a:cxn ang="0">
                  <a:pos x="T6" y="T7"/>
                </a:cxn>
              </a:cxnLst>
              <a:rect l="0" t="0" r="r" b="b"/>
              <a:pathLst>
                <a:path w="68" h="76">
                  <a:moveTo>
                    <a:pt x="0" y="76"/>
                  </a:moveTo>
                  <a:lnTo>
                    <a:pt x="68" y="38"/>
                  </a:lnTo>
                  <a:lnTo>
                    <a:pt x="0" y="0"/>
                  </a:lnTo>
                  <a:lnTo>
                    <a:pt x="0" y="7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107"/>
            <p:cNvSpPr>
              <a:spLocks noChangeShapeType="1"/>
            </p:cNvSpPr>
            <p:nvPr/>
          </p:nvSpPr>
          <p:spPr bwMode="auto">
            <a:xfrm flipV="1">
              <a:off x="9139237" y="2565"/>
              <a:ext cx="0" cy="114"/>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8"/>
            <p:cNvSpPr>
              <a:spLocks/>
            </p:cNvSpPr>
            <p:nvPr/>
          </p:nvSpPr>
          <p:spPr bwMode="auto">
            <a:xfrm>
              <a:off x="9075737" y="2511"/>
              <a:ext cx="123825" cy="66"/>
            </a:xfrm>
            <a:custGeom>
              <a:avLst/>
              <a:gdLst>
                <a:gd name="T0" fmla="*/ 78 w 78"/>
                <a:gd name="T1" fmla="*/ 66 h 66"/>
                <a:gd name="T2" fmla="*/ 40 w 78"/>
                <a:gd name="T3" fmla="*/ 0 h 66"/>
                <a:gd name="T4" fmla="*/ 0 w 78"/>
                <a:gd name="T5" fmla="*/ 66 h 66"/>
                <a:gd name="T6" fmla="*/ 78 w 78"/>
                <a:gd name="T7" fmla="*/ 66 h 66"/>
              </a:gdLst>
              <a:ahLst/>
              <a:cxnLst>
                <a:cxn ang="0">
                  <a:pos x="T0" y="T1"/>
                </a:cxn>
                <a:cxn ang="0">
                  <a:pos x="T2" y="T3"/>
                </a:cxn>
                <a:cxn ang="0">
                  <a:pos x="T4" y="T5"/>
                </a:cxn>
                <a:cxn ang="0">
                  <a:pos x="T6" y="T7"/>
                </a:cxn>
              </a:cxnLst>
              <a:rect l="0" t="0" r="r" b="b"/>
              <a:pathLst>
                <a:path w="78" h="66">
                  <a:moveTo>
                    <a:pt x="78" y="66"/>
                  </a:moveTo>
                  <a:lnTo>
                    <a:pt x="40" y="0"/>
                  </a:lnTo>
                  <a:lnTo>
                    <a:pt x="0" y="66"/>
                  </a:lnTo>
                  <a:lnTo>
                    <a:pt x="78" y="6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9"/>
            <p:cNvSpPr>
              <a:spLocks/>
            </p:cNvSpPr>
            <p:nvPr/>
          </p:nvSpPr>
          <p:spPr bwMode="auto">
            <a:xfrm>
              <a:off x="7291387" y="3201"/>
              <a:ext cx="638175" cy="538"/>
            </a:xfrm>
            <a:custGeom>
              <a:avLst/>
              <a:gdLst>
                <a:gd name="T0" fmla="*/ 0 w 402"/>
                <a:gd name="T1" fmla="*/ 0 h 538"/>
                <a:gd name="T2" fmla="*/ 0 w 402"/>
                <a:gd name="T3" fmla="*/ 538 h 538"/>
                <a:gd name="T4" fmla="*/ 402 w 402"/>
                <a:gd name="T5" fmla="*/ 538 h 538"/>
              </a:gdLst>
              <a:ahLst/>
              <a:cxnLst>
                <a:cxn ang="0">
                  <a:pos x="T0" y="T1"/>
                </a:cxn>
                <a:cxn ang="0">
                  <a:pos x="T2" y="T3"/>
                </a:cxn>
                <a:cxn ang="0">
                  <a:pos x="T4" y="T5"/>
                </a:cxn>
              </a:cxnLst>
              <a:rect l="0" t="0" r="r" b="b"/>
              <a:pathLst>
                <a:path w="402" h="538">
                  <a:moveTo>
                    <a:pt x="0" y="0"/>
                  </a:moveTo>
                  <a:lnTo>
                    <a:pt x="0" y="538"/>
                  </a:lnTo>
                  <a:lnTo>
                    <a:pt x="402" y="538"/>
                  </a:lnTo>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10"/>
            <p:cNvSpPr>
              <a:spLocks/>
            </p:cNvSpPr>
            <p:nvPr/>
          </p:nvSpPr>
          <p:spPr bwMode="auto">
            <a:xfrm>
              <a:off x="7913687" y="3699"/>
              <a:ext cx="107950"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Line 111"/>
            <p:cNvSpPr>
              <a:spLocks noChangeShapeType="1"/>
            </p:cNvSpPr>
            <p:nvPr/>
          </p:nvSpPr>
          <p:spPr bwMode="auto">
            <a:xfrm>
              <a:off x="8939212" y="3725"/>
              <a:ext cx="1631950" cy="0"/>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12"/>
            <p:cNvSpPr>
              <a:spLocks/>
            </p:cNvSpPr>
            <p:nvPr/>
          </p:nvSpPr>
          <p:spPr bwMode="auto">
            <a:xfrm>
              <a:off x="9475787" y="1627"/>
              <a:ext cx="1441450" cy="640"/>
            </a:xfrm>
            <a:custGeom>
              <a:avLst/>
              <a:gdLst>
                <a:gd name="T0" fmla="*/ 908 w 908"/>
                <a:gd name="T1" fmla="*/ 640 h 640"/>
                <a:gd name="T2" fmla="*/ 908 w 908"/>
                <a:gd name="T3" fmla="*/ 0 h 640"/>
                <a:gd name="T4" fmla="*/ 0 w 908"/>
                <a:gd name="T5" fmla="*/ 0 h 640"/>
              </a:gdLst>
              <a:ahLst/>
              <a:cxnLst>
                <a:cxn ang="0">
                  <a:pos x="T0" y="T1"/>
                </a:cxn>
                <a:cxn ang="0">
                  <a:pos x="T2" y="T3"/>
                </a:cxn>
                <a:cxn ang="0">
                  <a:pos x="T4" y="T5"/>
                </a:cxn>
              </a:cxnLst>
              <a:rect l="0" t="0" r="r" b="b"/>
              <a:pathLst>
                <a:path w="908" h="640">
                  <a:moveTo>
                    <a:pt x="908" y="640"/>
                  </a:moveTo>
                  <a:lnTo>
                    <a:pt x="908" y="0"/>
                  </a:lnTo>
                  <a:lnTo>
                    <a:pt x="0" y="0"/>
                  </a:lnTo>
                </a:path>
              </a:pathLst>
            </a:custGeom>
            <a:noFill/>
            <a:ln w="12700">
              <a:solidFill>
                <a:srgbClr val="197D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13"/>
            <p:cNvSpPr>
              <a:spLocks/>
            </p:cNvSpPr>
            <p:nvPr/>
          </p:nvSpPr>
          <p:spPr bwMode="auto">
            <a:xfrm>
              <a:off x="10853737" y="2257"/>
              <a:ext cx="127000" cy="68"/>
            </a:xfrm>
            <a:custGeom>
              <a:avLst/>
              <a:gdLst>
                <a:gd name="T0" fmla="*/ 80 w 80"/>
                <a:gd name="T1" fmla="*/ 0 h 68"/>
                <a:gd name="T2" fmla="*/ 40 w 80"/>
                <a:gd name="T3" fmla="*/ 68 h 68"/>
                <a:gd name="T4" fmla="*/ 0 w 80"/>
                <a:gd name="T5" fmla="*/ 0 h 68"/>
                <a:gd name="T6" fmla="*/ 80 w 80"/>
                <a:gd name="T7" fmla="*/ 0 h 68"/>
              </a:gdLst>
              <a:ahLst/>
              <a:cxnLst>
                <a:cxn ang="0">
                  <a:pos x="T0" y="T1"/>
                </a:cxn>
                <a:cxn ang="0">
                  <a:pos x="T2" y="T3"/>
                </a:cxn>
                <a:cxn ang="0">
                  <a:pos x="T4" y="T5"/>
                </a:cxn>
                <a:cxn ang="0">
                  <a:pos x="T6" y="T7"/>
                </a:cxn>
              </a:cxnLst>
              <a:rect l="0" t="0" r="r" b="b"/>
              <a:pathLst>
                <a:path w="80" h="68">
                  <a:moveTo>
                    <a:pt x="80" y="0"/>
                  </a:moveTo>
                  <a:lnTo>
                    <a:pt x="40" y="68"/>
                  </a:lnTo>
                  <a:lnTo>
                    <a:pt x="0" y="0"/>
                  </a:lnTo>
                  <a:lnTo>
                    <a:pt x="8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Line 114"/>
            <p:cNvSpPr>
              <a:spLocks noChangeShapeType="1"/>
            </p:cNvSpPr>
            <p:nvPr/>
          </p:nvSpPr>
          <p:spPr bwMode="auto">
            <a:xfrm>
              <a:off x="6901" y="2905"/>
              <a:ext cx="0" cy="542"/>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942562" y="2402444"/>
            <a:ext cx="1562928" cy="369332"/>
          </a:xfrm>
          <a:prstGeom prst="rect">
            <a:avLst/>
          </a:prstGeom>
          <a:noFill/>
        </p:spPr>
        <p:txBody>
          <a:bodyPr wrap="none" rtlCol="0">
            <a:spAutoFit/>
          </a:bodyPr>
          <a:lstStyle/>
          <a:p>
            <a:r>
              <a:rPr lang="en-US" dirty="0"/>
              <a:t>Email message</a:t>
            </a:r>
          </a:p>
        </p:txBody>
      </p:sp>
      <p:sp>
        <p:nvSpPr>
          <p:cNvPr id="7" name="TextBox 6"/>
          <p:cNvSpPr txBox="1"/>
          <p:nvPr/>
        </p:nvSpPr>
        <p:spPr>
          <a:xfrm>
            <a:off x="4938299" y="2807026"/>
            <a:ext cx="1562928" cy="369332"/>
          </a:xfrm>
          <a:prstGeom prst="rect">
            <a:avLst/>
          </a:prstGeom>
          <a:noFill/>
        </p:spPr>
        <p:txBody>
          <a:bodyPr wrap="none" rtlCol="0">
            <a:spAutoFit/>
          </a:bodyPr>
          <a:lstStyle/>
          <a:p>
            <a:r>
              <a:rPr lang="en-US" dirty="0"/>
              <a:t>Email message</a:t>
            </a:r>
          </a:p>
        </p:txBody>
      </p:sp>
      <p:sp>
        <p:nvSpPr>
          <p:cNvPr id="52" name="TextBox 51"/>
          <p:cNvSpPr txBox="1"/>
          <p:nvPr/>
        </p:nvSpPr>
        <p:spPr>
          <a:xfrm>
            <a:off x="4861933" y="4080948"/>
            <a:ext cx="1722010" cy="369332"/>
          </a:xfrm>
          <a:prstGeom prst="rect">
            <a:avLst/>
          </a:prstGeom>
          <a:noFill/>
        </p:spPr>
        <p:txBody>
          <a:bodyPr wrap="none" rtlCol="0">
            <a:spAutoFit/>
          </a:bodyPr>
          <a:lstStyle/>
          <a:p>
            <a:r>
              <a:rPr lang="en-US" dirty="0"/>
              <a:t>Digital Signature</a:t>
            </a:r>
          </a:p>
        </p:txBody>
      </p:sp>
      <p:sp>
        <p:nvSpPr>
          <p:cNvPr id="53" name="TextBox 52"/>
          <p:cNvSpPr txBox="1"/>
          <p:nvPr/>
        </p:nvSpPr>
        <p:spPr>
          <a:xfrm>
            <a:off x="4485115" y="6204466"/>
            <a:ext cx="1722010" cy="369332"/>
          </a:xfrm>
          <a:prstGeom prst="rect">
            <a:avLst/>
          </a:prstGeom>
          <a:noFill/>
        </p:spPr>
        <p:txBody>
          <a:bodyPr wrap="none" rtlCol="0">
            <a:spAutoFit/>
          </a:bodyPr>
          <a:lstStyle/>
          <a:p>
            <a:r>
              <a:rPr lang="en-US" dirty="0"/>
              <a:t>Digital Signature</a:t>
            </a:r>
          </a:p>
        </p:txBody>
      </p:sp>
      <p:sp>
        <p:nvSpPr>
          <p:cNvPr id="54" name="TextBox 53"/>
          <p:cNvSpPr txBox="1"/>
          <p:nvPr/>
        </p:nvSpPr>
        <p:spPr>
          <a:xfrm>
            <a:off x="3325813" y="5644094"/>
            <a:ext cx="899733" cy="369332"/>
          </a:xfrm>
          <a:prstGeom prst="rect">
            <a:avLst/>
          </a:prstGeom>
          <a:noFill/>
        </p:spPr>
        <p:txBody>
          <a:bodyPr wrap="none" rtlCol="0">
            <a:spAutoFit/>
          </a:bodyPr>
          <a:lstStyle/>
          <a:p>
            <a:r>
              <a:rPr lang="en-US" dirty="0">
                <a:solidFill>
                  <a:schemeClr val="bg2"/>
                </a:solidFill>
              </a:rPr>
              <a:t>Encrypt</a:t>
            </a:r>
          </a:p>
        </p:txBody>
      </p:sp>
      <p:sp>
        <p:nvSpPr>
          <p:cNvPr id="55" name="TextBox 54"/>
          <p:cNvSpPr txBox="1"/>
          <p:nvPr/>
        </p:nvSpPr>
        <p:spPr>
          <a:xfrm>
            <a:off x="4046546" y="4324145"/>
            <a:ext cx="1206484" cy="646331"/>
          </a:xfrm>
          <a:prstGeom prst="rect">
            <a:avLst/>
          </a:prstGeom>
          <a:noFill/>
        </p:spPr>
        <p:txBody>
          <a:bodyPr wrap="none" rtlCol="0">
            <a:spAutoFit/>
          </a:bodyPr>
          <a:lstStyle/>
          <a:p>
            <a:r>
              <a:rPr lang="en-US" dirty="0"/>
              <a:t>Signer’s </a:t>
            </a:r>
          </a:p>
          <a:p>
            <a:r>
              <a:rPr lang="en-US" dirty="0"/>
              <a:t>private key</a:t>
            </a:r>
          </a:p>
        </p:txBody>
      </p:sp>
      <p:sp>
        <p:nvSpPr>
          <p:cNvPr id="56" name="TextBox 55"/>
          <p:cNvSpPr txBox="1"/>
          <p:nvPr/>
        </p:nvSpPr>
        <p:spPr>
          <a:xfrm>
            <a:off x="1185681" y="4324145"/>
            <a:ext cx="1017779" cy="646331"/>
          </a:xfrm>
          <a:prstGeom prst="rect">
            <a:avLst/>
          </a:prstGeom>
          <a:noFill/>
        </p:spPr>
        <p:txBody>
          <a:bodyPr wrap="none" rtlCol="0">
            <a:spAutoFit/>
          </a:bodyPr>
          <a:lstStyle/>
          <a:p>
            <a:pPr algn="ctr"/>
            <a:r>
              <a:rPr lang="en-US" dirty="0">
                <a:solidFill>
                  <a:schemeClr val="bg2"/>
                </a:solidFill>
              </a:rPr>
              <a:t>One-way</a:t>
            </a:r>
          </a:p>
          <a:p>
            <a:pPr algn="ctr"/>
            <a:r>
              <a:rPr lang="en-US" dirty="0">
                <a:solidFill>
                  <a:schemeClr val="bg2"/>
                </a:solidFill>
              </a:rPr>
              <a:t>hash</a:t>
            </a:r>
          </a:p>
        </p:txBody>
      </p:sp>
      <p:sp>
        <p:nvSpPr>
          <p:cNvPr id="57" name="TextBox 56"/>
          <p:cNvSpPr txBox="1"/>
          <p:nvPr/>
        </p:nvSpPr>
        <p:spPr>
          <a:xfrm>
            <a:off x="1217492" y="6053822"/>
            <a:ext cx="1009892" cy="646331"/>
          </a:xfrm>
          <a:prstGeom prst="rect">
            <a:avLst/>
          </a:prstGeom>
          <a:noFill/>
        </p:spPr>
        <p:txBody>
          <a:bodyPr wrap="none" rtlCol="0">
            <a:spAutoFit/>
          </a:bodyPr>
          <a:lstStyle/>
          <a:p>
            <a:pPr algn="ctr"/>
            <a:r>
              <a:rPr lang="en-US" dirty="0"/>
              <a:t>Message</a:t>
            </a:r>
          </a:p>
          <a:p>
            <a:pPr algn="ctr"/>
            <a:r>
              <a:rPr lang="en-US" dirty="0"/>
              <a:t>digest</a:t>
            </a:r>
          </a:p>
        </p:txBody>
      </p:sp>
      <p:sp>
        <p:nvSpPr>
          <p:cNvPr id="63" name="Title 62"/>
          <p:cNvSpPr>
            <a:spLocks noGrp="1"/>
          </p:cNvSpPr>
          <p:nvPr>
            <p:ph type="title" idx="4294967295"/>
          </p:nvPr>
        </p:nvSpPr>
        <p:spPr>
          <a:xfrm>
            <a:off x="3945695" y="-38100"/>
            <a:ext cx="3846585" cy="1325563"/>
          </a:xfrm>
        </p:spPr>
        <p:txBody>
          <a:bodyPr/>
          <a:lstStyle/>
          <a:p>
            <a:r>
              <a:rPr lang="en-US" dirty="0"/>
              <a:t>Practical uses</a:t>
            </a:r>
          </a:p>
        </p:txBody>
      </p:sp>
      <p:sp>
        <p:nvSpPr>
          <p:cNvPr id="64" name="TextBox 63"/>
          <p:cNvSpPr txBox="1"/>
          <p:nvPr/>
        </p:nvSpPr>
        <p:spPr>
          <a:xfrm>
            <a:off x="9394015" y="5735638"/>
            <a:ext cx="700641" cy="369332"/>
          </a:xfrm>
          <a:prstGeom prst="rect">
            <a:avLst/>
          </a:prstGeom>
          <a:noFill/>
        </p:spPr>
        <p:txBody>
          <a:bodyPr wrap="none" rtlCol="0">
            <a:spAutoFit/>
          </a:bodyPr>
          <a:lstStyle/>
          <a:p>
            <a:r>
              <a:rPr lang="en-US" dirty="0">
                <a:solidFill>
                  <a:schemeClr val="bg2"/>
                </a:solidFill>
              </a:rPr>
              <a:t>Equal</a:t>
            </a:r>
          </a:p>
        </p:txBody>
      </p:sp>
      <p:sp>
        <p:nvSpPr>
          <p:cNvPr id="180" name="TextBox 179"/>
          <p:cNvSpPr txBox="1"/>
          <p:nvPr/>
        </p:nvSpPr>
        <p:spPr>
          <a:xfrm>
            <a:off x="3325813" y="2801938"/>
            <a:ext cx="899733" cy="369332"/>
          </a:xfrm>
          <a:prstGeom prst="rect">
            <a:avLst/>
          </a:prstGeom>
          <a:noFill/>
        </p:spPr>
        <p:txBody>
          <a:bodyPr wrap="none" rtlCol="0">
            <a:spAutoFit/>
          </a:bodyPr>
          <a:lstStyle/>
          <a:p>
            <a:r>
              <a:rPr lang="en-US" dirty="0">
                <a:solidFill>
                  <a:schemeClr val="bg2"/>
                </a:solidFill>
              </a:rPr>
              <a:t>Encrypt</a:t>
            </a:r>
          </a:p>
        </p:txBody>
      </p:sp>
      <p:sp>
        <p:nvSpPr>
          <p:cNvPr id="181" name="TextBox 180"/>
          <p:cNvSpPr txBox="1"/>
          <p:nvPr/>
        </p:nvSpPr>
        <p:spPr>
          <a:xfrm>
            <a:off x="6821488" y="4758295"/>
            <a:ext cx="923779" cy="369332"/>
          </a:xfrm>
          <a:prstGeom prst="rect">
            <a:avLst/>
          </a:prstGeom>
          <a:noFill/>
        </p:spPr>
        <p:txBody>
          <a:bodyPr wrap="none" rtlCol="0">
            <a:spAutoFit/>
          </a:bodyPr>
          <a:lstStyle/>
          <a:p>
            <a:r>
              <a:rPr lang="en-US" dirty="0">
                <a:solidFill>
                  <a:schemeClr val="bg2"/>
                </a:solidFill>
              </a:rPr>
              <a:t>Decrypt</a:t>
            </a:r>
          </a:p>
        </p:txBody>
      </p:sp>
      <p:sp>
        <p:nvSpPr>
          <p:cNvPr id="182" name="TextBox 181"/>
          <p:cNvSpPr txBox="1"/>
          <p:nvPr/>
        </p:nvSpPr>
        <p:spPr>
          <a:xfrm>
            <a:off x="8699647" y="3505201"/>
            <a:ext cx="923779" cy="369332"/>
          </a:xfrm>
          <a:prstGeom prst="rect">
            <a:avLst/>
          </a:prstGeom>
          <a:noFill/>
        </p:spPr>
        <p:txBody>
          <a:bodyPr wrap="none" rtlCol="0">
            <a:spAutoFit/>
          </a:bodyPr>
          <a:lstStyle/>
          <a:p>
            <a:r>
              <a:rPr lang="en-US" dirty="0">
                <a:solidFill>
                  <a:schemeClr val="bg2"/>
                </a:solidFill>
              </a:rPr>
              <a:t>Decrypt</a:t>
            </a:r>
          </a:p>
        </p:txBody>
      </p:sp>
      <p:sp>
        <p:nvSpPr>
          <p:cNvPr id="183" name="TextBox 182"/>
          <p:cNvSpPr txBox="1"/>
          <p:nvPr/>
        </p:nvSpPr>
        <p:spPr>
          <a:xfrm>
            <a:off x="8345416" y="1575357"/>
            <a:ext cx="1562928" cy="369332"/>
          </a:xfrm>
          <a:prstGeom prst="rect">
            <a:avLst/>
          </a:prstGeom>
          <a:noFill/>
        </p:spPr>
        <p:txBody>
          <a:bodyPr wrap="none" rtlCol="0">
            <a:spAutoFit/>
          </a:bodyPr>
          <a:lstStyle/>
          <a:p>
            <a:r>
              <a:rPr lang="en-US" dirty="0"/>
              <a:t>Email message</a:t>
            </a:r>
          </a:p>
        </p:txBody>
      </p:sp>
      <p:sp>
        <p:nvSpPr>
          <p:cNvPr id="184" name="TextBox 183"/>
          <p:cNvSpPr txBox="1"/>
          <p:nvPr/>
        </p:nvSpPr>
        <p:spPr>
          <a:xfrm>
            <a:off x="8081955" y="4799052"/>
            <a:ext cx="753732" cy="369332"/>
          </a:xfrm>
          <a:prstGeom prst="rect">
            <a:avLst/>
          </a:prstGeom>
          <a:noFill/>
        </p:spPr>
        <p:txBody>
          <a:bodyPr wrap="none" rtlCol="0">
            <a:spAutoFit/>
          </a:bodyPr>
          <a:lstStyle/>
          <a:p>
            <a:r>
              <a:rPr lang="en-US" dirty="0"/>
              <a:t>public</a:t>
            </a:r>
          </a:p>
        </p:txBody>
      </p:sp>
      <p:sp>
        <p:nvSpPr>
          <p:cNvPr id="185" name="TextBox 184"/>
          <p:cNvSpPr txBox="1"/>
          <p:nvPr/>
        </p:nvSpPr>
        <p:spPr>
          <a:xfrm>
            <a:off x="10396168" y="3951288"/>
            <a:ext cx="1017779" cy="646331"/>
          </a:xfrm>
          <a:prstGeom prst="rect">
            <a:avLst/>
          </a:prstGeom>
          <a:noFill/>
        </p:spPr>
        <p:txBody>
          <a:bodyPr wrap="none" rtlCol="0">
            <a:spAutoFit/>
          </a:bodyPr>
          <a:lstStyle/>
          <a:p>
            <a:pPr algn="ctr"/>
            <a:r>
              <a:rPr lang="en-US" dirty="0">
                <a:solidFill>
                  <a:schemeClr val="bg2"/>
                </a:solidFill>
              </a:rPr>
              <a:t>One-way</a:t>
            </a:r>
          </a:p>
          <a:p>
            <a:pPr algn="ctr"/>
            <a:r>
              <a:rPr lang="en-US" dirty="0">
                <a:solidFill>
                  <a:schemeClr val="bg2"/>
                </a:solidFill>
              </a:rPr>
              <a:t>hash</a:t>
            </a:r>
          </a:p>
        </p:txBody>
      </p:sp>
      <p:sp>
        <p:nvSpPr>
          <p:cNvPr id="186" name="TextBox 185"/>
          <p:cNvSpPr txBox="1"/>
          <p:nvPr/>
        </p:nvSpPr>
        <p:spPr>
          <a:xfrm>
            <a:off x="8076135" y="6053822"/>
            <a:ext cx="1009892" cy="646331"/>
          </a:xfrm>
          <a:prstGeom prst="rect">
            <a:avLst/>
          </a:prstGeom>
          <a:noFill/>
        </p:spPr>
        <p:txBody>
          <a:bodyPr wrap="none" rtlCol="0">
            <a:spAutoFit/>
          </a:bodyPr>
          <a:lstStyle/>
          <a:p>
            <a:pPr algn="ctr"/>
            <a:r>
              <a:rPr lang="en-US" dirty="0"/>
              <a:t>Message</a:t>
            </a:r>
          </a:p>
          <a:p>
            <a:pPr algn="ctr"/>
            <a:r>
              <a:rPr lang="en-US" dirty="0"/>
              <a:t>digest</a:t>
            </a:r>
          </a:p>
        </p:txBody>
      </p:sp>
      <p:sp>
        <p:nvSpPr>
          <p:cNvPr id="187" name="TextBox 186"/>
          <p:cNvSpPr txBox="1"/>
          <p:nvPr/>
        </p:nvSpPr>
        <p:spPr>
          <a:xfrm>
            <a:off x="10462979" y="6053822"/>
            <a:ext cx="1009892" cy="646331"/>
          </a:xfrm>
          <a:prstGeom prst="rect">
            <a:avLst/>
          </a:prstGeom>
          <a:noFill/>
        </p:spPr>
        <p:txBody>
          <a:bodyPr wrap="none" rtlCol="0">
            <a:spAutoFit/>
          </a:bodyPr>
          <a:lstStyle/>
          <a:p>
            <a:pPr algn="ctr"/>
            <a:r>
              <a:rPr lang="en-US" dirty="0"/>
              <a:t>Message</a:t>
            </a:r>
          </a:p>
          <a:p>
            <a:pPr algn="ctr"/>
            <a:r>
              <a:rPr lang="en-US" dirty="0"/>
              <a:t>digest</a:t>
            </a:r>
          </a:p>
        </p:txBody>
      </p:sp>
      <p:sp>
        <p:nvSpPr>
          <p:cNvPr id="188" name="Line 105"/>
          <p:cNvSpPr>
            <a:spLocks noChangeShapeType="1"/>
          </p:cNvSpPr>
          <p:nvPr/>
        </p:nvSpPr>
        <p:spPr bwMode="auto">
          <a:xfrm flipH="1">
            <a:off x="9139238" y="3076575"/>
            <a:ext cx="0" cy="451367"/>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6"/>
          <p:cNvSpPr>
            <a:spLocks/>
          </p:cNvSpPr>
          <p:nvPr/>
        </p:nvSpPr>
        <p:spPr bwMode="auto">
          <a:xfrm rot="16200000">
            <a:off x="9085263" y="2986089"/>
            <a:ext cx="107950" cy="120650"/>
          </a:xfrm>
          <a:custGeom>
            <a:avLst/>
            <a:gdLst>
              <a:gd name="T0" fmla="*/ 0 w 68"/>
              <a:gd name="T1" fmla="*/ 76 h 76"/>
              <a:gd name="T2" fmla="*/ 68 w 68"/>
              <a:gd name="T3" fmla="*/ 38 h 76"/>
              <a:gd name="T4" fmla="*/ 0 w 68"/>
              <a:gd name="T5" fmla="*/ 0 h 76"/>
              <a:gd name="T6" fmla="*/ 0 w 68"/>
              <a:gd name="T7" fmla="*/ 76 h 76"/>
            </a:gdLst>
            <a:ahLst/>
            <a:cxnLst>
              <a:cxn ang="0">
                <a:pos x="T0" y="T1"/>
              </a:cxn>
              <a:cxn ang="0">
                <a:pos x="T2" y="T3"/>
              </a:cxn>
              <a:cxn ang="0">
                <a:pos x="T4" y="T5"/>
              </a:cxn>
              <a:cxn ang="0">
                <a:pos x="T6" y="T7"/>
              </a:cxn>
            </a:cxnLst>
            <a:rect l="0" t="0" r="r" b="b"/>
            <a:pathLst>
              <a:path w="68" h="76">
                <a:moveTo>
                  <a:pt x="0" y="76"/>
                </a:moveTo>
                <a:lnTo>
                  <a:pt x="68" y="38"/>
                </a:lnTo>
                <a:lnTo>
                  <a:pt x="0" y="0"/>
                </a:lnTo>
                <a:lnTo>
                  <a:pt x="0" y="76"/>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Line 103"/>
          <p:cNvSpPr>
            <a:spLocks noChangeShapeType="1"/>
          </p:cNvSpPr>
          <p:nvPr/>
        </p:nvSpPr>
        <p:spPr bwMode="auto">
          <a:xfrm flipH="1">
            <a:off x="3830638" y="5057141"/>
            <a:ext cx="0" cy="326707"/>
          </a:xfrm>
          <a:prstGeom prst="line">
            <a:avLst/>
          </a:prstGeom>
          <a:noFill/>
          <a:ln w="12700">
            <a:solidFill>
              <a:srgbClr val="197D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4"/>
          <p:cNvSpPr>
            <a:spLocks/>
          </p:cNvSpPr>
          <p:nvPr/>
        </p:nvSpPr>
        <p:spPr bwMode="auto">
          <a:xfrm>
            <a:off x="3785871" y="5300004"/>
            <a:ext cx="120650" cy="104775"/>
          </a:xfrm>
          <a:custGeom>
            <a:avLst/>
            <a:gdLst>
              <a:gd name="T0" fmla="*/ 0 w 76"/>
              <a:gd name="T1" fmla="*/ 0 h 66"/>
              <a:gd name="T2" fmla="*/ 38 w 76"/>
              <a:gd name="T3" fmla="*/ 66 h 66"/>
              <a:gd name="T4" fmla="*/ 76 w 76"/>
              <a:gd name="T5" fmla="*/ 0 h 66"/>
              <a:gd name="T6" fmla="*/ 0 w 76"/>
              <a:gd name="T7" fmla="*/ 0 h 66"/>
            </a:gdLst>
            <a:ahLst/>
            <a:cxnLst>
              <a:cxn ang="0">
                <a:pos x="T0" y="T1"/>
              </a:cxn>
              <a:cxn ang="0">
                <a:pos x="T2" y="T3"/>
              </a:cxn>
              <a:cxn ang="0">
                <a:pos x="T4" y="T5"/>
              </a:cxn>
              <a:cxn ang="0">
                <a:pos x="T6" y="T7"/>
              </a:cxn>
            </a:cxnLst>
            <a:rect l="0" t="0" r="r" b="b"/>
            <a:pathLst>
              <a:path w="76" h="66">
                <a:moveTo>
                  <a:pt x="0" y="0"/>
                </a:moveTo>
                <a:lnTo>
                  <a:pt x="38" y="66"/>
                </a:lnTo>
                <a:lnTo>
                  <a:pt x="76" y="0"/>
                </a:lnTo>
                <a:lnTo>
                  <a:pt x="0" y="0"/>
                </a:lnTo>
                <a:close/>
              </a:path>
            </a:pathLst>
          </a:custGeom>
          <a:solidFill>
            <a:srgbClr val="197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329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4"/>
          <p:cNvGrpSpPr>
            <a:grpSpLocks noChangeAspect="1"/>
          </p:cNvGrpSpPr>
          <p:nvPr/>
        </p:nvGrpSpPr>
        <p:grpSpPr bwMode="auto">
          <a:xfrm>
            <a:off x="213578" y="1176441"/>
            <a:ext cx="11566525" cy="5318125"/>
            <a:chOff x="191" y="227"/>
            <a:chExt cx="7286" cy="3350"/>
          </a:xfrm>
        </p:grpSpPr>
        <p:sp>
          <p:nvSpPr>
            <p:cNvPr id="90"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92"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93"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94"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95"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96"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97"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98"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99"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00"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01"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02"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103"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104"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105"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106"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107"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4216810" y="2487716"/>
            <a:ext cx="4105275" cy="1200329"/>
          </a:xfrm>
          <a:prstGeom prst="rect">
            <a:avLst/>
          </a:prstGeom>
          <a:noFill/>
        </p:spPr>
        <p:txBody>
          <a:bodyPr wrap="square" rtlCol="0">
            <a:spAutoFit/>
          </a:bodyPr>
          <a:lstStyle/>
          <a:p>
            <a:r>
              <a:rPr lang="en-US" b="1" dirty="0">
                <a:solidFill>
                  <a:schemeClr val="bg2"/>
                </a:solidFill>
              </a:rPr>
              <a:t>Module lessons:</a:t>
            </a:r>
          </a:p>
          <a:p>
            <a:r>
              <a:rPr lang="en-US" dirty="0">
                <a:solidFill>
                  <a:schemeClr val="bg2"/>
                </a:solidFill>
              </a:rPr>
              <a:t>Cryptography</a:t>
            </a:r>
          </a:p>
          <a:p>
            <a:r>
              <a:rPr lang="en-US" dirty="0">
                <a:solidFill>
                  <a:schemeClr val="bg2"/>
                </a:solidFill>
              </a:rPr>
              <a:t>Principles of permissions</a:t>
            </a:r>
          </a:p>
          <a:p>
            <a:r>
              <a:rPr lang="en-US" dirty="0">
                <a:solidFill>
                  <a:schemeClr val="bg2"/>
                </a:solidFill>
              </a:rPr>
              <a:t>Steganography</a:t>
            </a:r>
          </a:p>
        </p:txBody>
      </p:sp>
      <p:sp>
        <p:nvSpPr>
          <p:cNvPr id="27" name="Rectangle 26"/>
          <p:cNvSpPr/>
          <p:nvPr/>
        </p:nvSpPr>
        <p:spPr>
          <a:xfrm>
            <a:off x="3592830" y="2694131"/>
            <a:ext cx="314510" cy="400110"/>
          </a:xfrm>
          <a:prstGeom prst="rect">
            <a:avLst/>
          </a:prstGeom>
        </p:spPr>
        <p:txBody>
          <a:bodyPr wrap="none">
            <a:spAutoFit/>
          </a:bodyPr>
          <a:lstStyle/>
          <a:p>
            <a:pPr algn="ctr"/>
            <a:r>
              <a:rPr lang="en-US" sz="2000" dirty="0">
                <a:solidFill>
                  <a:srgbClr val="147CC1"/>
                </a:solidFill>
              </a:rPr>
              <a:t>5</a:t>
            </a:r>
          </a:p>
        </p:txBody>
      </p:sp>
      <p:grpSp>
        <p:nvGrpSpPr>
          <p:cNvPr id="2" name="Group 4"/>
          <p:cNvGrpSpPr>
            <a:grpSpLocks noChangeAspect="1"/>
          </p:cNvGrpSpPr>
          <p:nvPr/>
        </p:nvGrpSpPr>
        <p:grpSpPr bwMode="auto">
          <a:xfrm>
            <a:off x="7945848" y="2114653"/>
            <a:ext cx="2698750" cy="390525"/>
            <a:chOff x="5061" y="817"/>
            <a:chExt cx="1700" cy="246"/>
          </a:xfrm>
        </p:grpSpPr>
        <p:sp>
          <p:nvSpPr>
            <p:cNvPr id="5" name="Freeform 5"/>
            <p:cNvSpPr>
              <a:spLocks/>
            </p:cNvSpPr>
            <p:nvPr/>
          </p:nvSpPr>
          <p:spPr bwMode="auto">
            <a:xfrm>
              <a:off x="5061" y="817"/>
              <a:ext cx="1700" cy="246"/>
            </a:xfrm>
            <a:custGeom>
              <a:avLst/>
              <a:gdLst>
                <a:gd name="T0" fmla="*/ 1700 w 1700"/>
                <a:gd name="T1" fmla="*/ 0 h 246"/>
                <a:gd name="T2" fmla="*/ 1700 w 1700"/>
                <a:gd name="T3" fmla="*/ 66 h 246"/>
                <a:gd name="T4" fmla="*/ 0 w 1700"/>
                <a:gd name="T5" fmla="*/ 66 h 246"/>
                <a:gd name="T6" fmla="*/ 0 w 1700"/>
                <a:gd name="T7" fmla="*/ 246 h 246"/>
              </a:gdLst>
              <a:ahLst/>
              <a:cxnLst>
                <a:cxn ang="0">
                  <a:pos x="T0" y="T1"/>
                </a:cxn>
                <a:cxn ang="0">
                  <a:pos x="T2" y="T3"/>
                </a:cxn>
                <a:cxn ang="0">
                  <a:pos x="T4" y="T5"/>
                </a:cxn>
                <a:cxn ang="0">
                  <a:pos x="T6" y="T7"/>
                </a:cxn>
              </a:cxnLst>
              <a:rect l="0" t="0" r="r" b="b"/>
              <a:pathLst>
                <a:path w="1700" h="246">
                  <a:moveTo>
                    <a:pt x="1700" y="0"/>
                  </a:moveTo>
                  <a:lnTo>
                    <a:pt x="1700" y="66"/>
                  </a:lnTo>
                  <a:lnTo>
                    <a:pt x="0" y="66"/>
                  </a:lnTo>
                  <a:lnTo>
                    <a:pt x="0" y="24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p:nvSpPr>
          <p:spPr bwMode="auto">
            <a:xfrm>
              <a:off x="5245" y="843"/>
              <a:ext cx="104" cy="150"/>
            </a:xfrm>
            <a:custGeom>
              <a:avLst/>
              <a:gdLst>
                <a:gd name="T0" fmla="*/ 0 w 104"/>
                <a:gd name="T1" fmla="*/ 150 h 150"/>
                <a:gd name="T2" fmla="*/ 0 w 104"/>
                <a:gd name="T3" fmla="*/ 58 h 150"/>
                <a:gd name="T4" fmla="*/ 8 w 104"/>
                <a:gd name="T5" fmla="*/ 58 h 150"/>
                <a:gd name="T6" fmla="*/ 8 w 104"/>
                <a:gd name="T7" fmla="*/ 44 h 150"/>
                <a:gd name="T8" fmla="*/ 8 w 104"/>
                <a:gd name="T9" fmla="*/ 44 h 150"/>
                <a:gd name="T10" fmla="*/ 8 w 104"/>
                <a:gd name="T11" fmla="*/ 36 h 150"/>
                <a:gd name="T12" fmla="*/ 12 w 104"/>
                <a:gd name="T13" fmla="*/ 26 h 150"/>
                <a:gd name="T14" fmla="*/ 16 w 104"/>
                <a:gd name="T15" fmla="*/ 20 h 150"/>
                <a:gd name="T16" fmla="*/ 20 w 104"/>
                <a:gd name="T17" fmla="*/ 12 h 150"/>
                <a:gd name="T18" fmla="*/ 28 w 104"/>
                <a:gd name="T19" fmla="*/ 6 h 150"/>
                <a:gd name="T20" fmla="*/ 36 w 104"/>
                <a:gd name="T21" fmla="*/ 2 h 150"/>
                <a:gd name="T22" fmla="*/ 44 w 104"/>
                <a:gd name="T23" fmla="*/ 0 h 150"/>
                <a:gd name="T24" fmla="*/ 52 w 104"/>
                <a:gd name="T25" fmla="*/ 0 h 150"/>
                <a:gd name="T26" fmla="*/ 52 w 104"/>
                <a:gd name="T27" fmla="*/ 0 h 150"/>
                <a:gd name="T28" fmla="*/ 62 w 104"/>
                <a:gd name="T29" fmla="*/ 0 h 150"/>
                <a:gd name="T30" fmla="*/ 70 w 104"/>
                <a:gd name="T31" fmla="*/ 2 h 150"/>
                <a:gd name="T32" fmla="*/ 78 w 104"/>
                <a:gd name="T33" fmla="*/ 6 h 150"/>
                <a:gd name="T34" fmla="*/ 84 w 104"/>
                <a:gd name="T35" fmla="*/ 12 h 150"/>
                <a:gd name="T36" fmla="*/ 90 w 104"/>
                <a:gd name="T37" fmla="*/ 20 h 150"/>
                <a:gd name="T38" fmla="*/ 94 w 104"/>
                <a:gd name="T39" fmla="*/ 26 h 150"/>
                <a:gd name="T40" fmla="*/ 96 w 104"/>
                <a:gd name="T41" fmla="*/ 36 h 150"/>
                <a:gd name="T42" fmla="*/ 98 w 104"/>
                <a:gd name="T43" fmla="*/ 44 h 150"/>
                <a:gd name="T44" fmla="*/ 98 w 104"/>
                <a:gd name="T45" fmla="*/ 58 h 150"/>
                <a:gd name="T46" fmla="*/ 104 w 104"/>
                <a:gd name="T47" fmla="*/ 58 h 150"/>
                <a:gd name="T48" fmla="*/ 104 w 104"/>
                <a:gd name="T49" fmla="*/ 150 h 150"/>
                <a:gd name="T50" fmla="*/ 0 w 104"/>
                <a:gd name="T51" fmla="*/ 150 h 150"/>
                <a:gd name="T52" fmla="*/ 72 w 104"/>
                <a:gd name="T53" fmla="*/ 58 h 150"/>
                <a:gd name="T54" fmla="*/ 72 w 104"/>
                <a:gd name="T55" fmla="*/ 44 h 150"/>
                <a:gd name="T56" fmla="*/ 72 w 104"/>
                <a:gd name="T57" fmla="*/ 44 h 150"/>
                <a:gd name="T58" fmla="*/ 72 w 104"/>
                <a:gd name="T59" fmla="*/ 36 h 150"/>
                <a:gd name="T60" fmla="*/ 68 w 104"/>
                <a:gd name="T61" fmla="*/ 30 h 150"/>
                <a:gd name="T62" fmla="*/ 60 w 104"/>
                <a:gd name="T63" fmla="*/ 26 h 150"/>
                <a:gd name="T64" fmla="*/ 52 w 104"/>
                <a:gd name="T65" fmla="*/ 24 h 150"/>
                <a:gd name="T66" fmla="*/ 52 w 104"/>
                <a:gd name="T67" fmla="*/ 24 h 150"/>
                <a:gd name="T68" fmla="*/ 44 w 104"/>
                <a:gd name="T69" fmla="*/ 26 h 150"/>
                <a:gd name="T70" fmla="*/ 38 w 104"/>
                <a:gd name="T71" fmla="*/ 30 h 150"/>
                <a:gd name="T72" fmla="*/ 34 w 104"/>
                <a:gd name="T73" fmla="*/ 36 h 150"/>
                <a:gd name="T74" fmla="*/ 32 w 104"/>
                <a:gd name="T75" fmla="*/ 44 h 150"/>
                <a:gd name="T76" fmla="*/ 32 w 104"/>
                <a:gd name="T77" fmla="*/ 58 h 150"/>
                <a:gd name="T78" fmla="*/ 72 w 104"/>
                <a:gd name="T79" fmla="*/ 5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50">
                  <a:moveTo>
                    <a:pt x="0" y="150"/>
                  </a:moveTo>
                  <a:lnTo>
                    <a:pt x="0" y="58"/>
                  </a:lnTo>
                  <a:lnTo>
                    <a:pt x="8" y="58"/>
                  </a:lnTo>
                  <a:lnTo>
                    <a:pt x="8" y="44"/>
                  </a:lnTo>
                  <a:lnTo>
                    <a:pt x="8" y="44"/>
                  </a:lnTo>
                  <a:lnTo>
                    <a:pt x="8" y="36"/>
                  </a:lnTo>
                  <a:lnTo>
                    <a:pt x="12" y="26"/>
                  </a:lnTo>
                  <a:lnTo>
                    <a:pt x="16" y="20"/>
                  </a:lnTo>
                  <a:lnTo>
                    <a:pt x="20" y="12"/>
                  </a:lnTo>
                  <a:lnTo>
                    <a:pt x="28" y="6"/>
                  </a:lnTo>
                  <a:lnTo>
                    <a:pt x="36" y="2"/>
                  </a:lnTo>
                  <a:lnTo>
                    <a:pt x="44" y="0"/>
                  </a:lnTo>
                  <a:lnTo>
                    <a:pt x="52" y="0"/>
                  </a:lnTo>
                  <a:lnTo>
                    <a:pt x="52" y="0"/>
                  </a:lnTo>
                  <a:lnTo>
                    <a:pt x="62" y="0"/>
                  </a:lnTo>
                  <a:lnTo>
                    <a:pt x="70" y="2"/>
                  </a:lnTo>
                  <a:lnTo>
                    <a:pt x="78" y="6"/>
                  </a:lnTo>
                  <a:lnTo>
                    <a:pt x="84" y="12"/>
                  </a:lnTo>
                  <a:lnTo>
                    <a:pt x="90" y="20"/>
                  </a:lnTo>
                  <a:lnTo>
                    <a:pt x="94" y="26"/>
                  </a:lnTo>
                  <a:lnTo>
                    <a:pt x="96" y="36"/>
                  </a:lnTo>
                  <a:lnTo>
                    <a:pt x="98" y="44"/>
                  </a:lnTo>
                  <a:lnTo>
                    <a:pt x="98" y="58"/>
                  </a:lnTo>
                  <a:lnTo>
                    <a:pt x="104" y="58"/>
                  </a:lnTo>
                  <a:lnTo>
                    <a:pt x="104" y="150"/>
                  </a:lnTo>
                  <a:lnTo>
                    <a:pt x="0" y="150"/>
                  </a:lnTo>
                  <a:close/>
                  <a:moveTo>
                    <a:pt x="72" y="58"/>
                  </a:moveTo>
                  <a:lnTo>
                    <a:pt x="72" y="44"/>
                  </a:lnTo>
                  <a:lnTo>
                    <a:pt x="72" y="44"/>
                  </a:lnTo>
                  <a:lnTo>
                    <a:pt x="72" y="36"/>
                  </a:lnTo>
                  <a:lnTo>
                    <a:pt x="68" y="30"/>
                  </a:lnTo>
                  <a:lnTo>
                    <a:pt x="60" y="26"/>
                  </a:lnTo>
                  <a:lnTo>
                    <a:pt x="52" y="24"/>
                  </a:lnTo>
                  <a:lnTo>
                    <a:pt x="52" y="24"/>
                  </a:lnTo>
                  <a:lnTo>
                    <a:pt x="44" y="26"/>
                  </a:lnTo>
                  <a:lnTo>
                    <a:pt x="38" y="30"/>
                  </a:lnTo>
                  <a:lnTo>
                    <a:pt x="34" y="36"/>
                  </a:lnTo>
                  <a:lnTo>
                    <a:pt x="32" y="44"/>
                  </a:lnTo>
                  <a:lnTo>
                    <a:pt x="32" y="58"/>
                  </a:lnTo>
                  <a:lnTo>
                    <a:pt x="72"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p:nvSpPr>
          <p:spPr bwMode="auto">
            <a:xfrm>
              <a:off x="5241" y="839"/>
              <a:ext cx="112" cy="158"/>
            </a:xfrm>
            <a:custGeom>
              <a:avLst/>
              <a:gdLst>
                <a:gd name="T0" fmla="*/ 56 w 112"/>
                <a:gd name="T1" fmla="*/ 8 h 158"/>
                <a:gd name="T2" fmla="*/ 72 w 112"/>
                <a:gd name="T3" fmla="*/ 10 h 158"/>
                <a:gd name="T4" fmla="*/ 86 w 112"/>
                <a:gd name="T5" fmla="*/ 20 h 158"/>
                <a:gd name="T6" fmla="*/ 94 w 112"/>
                <a:gd name="T7" fmla="*/ 32 h 158"/>
                <a:gd name="T8" fmla="*/ 98 w 112"/>
                <a:gd name="T9" fmla="*/ 48 h 158"/>
                <a:gd name="T10" fmla="*/ 104 w 112"/>
                <a:gd name="T11" fmla="*/ 66 h 158"/>
                <a:gd name="T12" fmla="*/ 8 w 112"/>
                <a:gd name="T13" fmla="*/ 150 h 158"/>
                <a:gd name="T14" fmla="*/ 16 w 112"/>
                <a:gd name="T15" fmla="*/ 66 h 158"/>
                <a:gd name="T16" fmla="*/ 16 w 112"/>
                <a:gd name="T17" fmla="*/ 48 h 158"/>
                <a:gd name="T18" fmla="*/ 20 w 112"/>
                <a:gd name="T19" fmla="*/ 32 h 158"/>
                <a:gd name="T20" fmla="*/ 28 w 112"/>
                <a:gd name="T21" fmla="*/ 20 h 158"/>
                <a:gd name="T22" fmla="*/ 40 w 112"/>
                <a:gd name="T23" fmla="*/ 10 h 158"/>
                <a:gd name="T24" fmla="*/ 56 w 112"/>
                <a:gd name="T25" fmla="*/ 8 h 158"/>
                <a:gd name="T26" fmla="*/ 32 w 112"/>
                <a:gd name="T27" fmla="*/ 48 h 158"/>
                <a:gd name="T28" fmla="*/ 80 w 112"/>
                <a:gd name="T29" fmla="*/ 66 h 158"/>
                <a:gd name="T30" fmla="*/ 80 w 112"/>
                <a:gd name="T31" fmla="*/ 48 h 158"/>
                <a:gd name="T32" fmla="*/ 80 w 112"/>
                <a:gd name="T33" fmla="*/ 38 h 158"/>
                <a:gd name="T34" fmla="*/ 66 w 112"/>
                <a:gd name="T35" fmla="*/ 26 h 158"/>
                <a:gd name="T36" fmla="*/ 56 w 112"/>
                <a:gd name="T37" fmla="*/ 24 h 158"/>
                <a:gd name="T38" fmla="*/ 40 w 112"/>
                <a:gd name="T39" fmla="*/ 30 h 158"/>
                <a:gd name="T40" fmla="*/ 32 w 112"/>
                <a:gd name="T41" fmla="*/ 48 h 158"/>
                <a:gd name="T42" fmla="*/ 56 w 112"/>
                <a:gd name="T43" fmla="*/ 0 h 158"/>
                <a:gd name="T44" fmla="*/ 38 w 112"/>
                <a:gd name="T45" fmla="*/ 4 h 158"/>
                <a:gd name="T46" fmla="*/ 22 w 112"/>
                <a:gd name="T47" fmla="*/ 14 h 158"/>
                <a:gd name="T48" fmla="*/ 12 w 112"/>
                <a:gd name="T49" fmla="*/ 30 h 158"/>
                <a:gd name="T50" fmla="*/ 8 w 112"/>
                <a:gd name="T51" fmla="*/ 48 h 158"/>
                <a:gd name="T52" fmla="*/ 0 w 112"/>
                <a:gd name="T53" fmla="*/ 58 h 158"/>
                <a:gd name="T54" fmla="*/ 0 w 112"/>
                <a:gd name="T55" fmla="*/ 150 h 158"/>
                <a:gd name="T56" fmla="*/ 8 w 112"/>
                <a:gd name="T57" fmla="*/ 158 h 158"/>
                <a:gd name="T58" fmla="*/ 112 w 112"/>
                <a:gd name="T59" fmla="*/ 158 h 158"/>
                <a:gd name="T60" fmla="*/ 112 w 112"/>
                <a:gd name="T61" fmla="*/ 66 h 158"/>
                <a:gd name="T62" fmla="*/ 106 w 112"/>
                <a:gd name="T63" fmla="*/ 58 h 158"/>
                <a:gd name="T64" fmla="*/ 106 w 112"/>
                <a:gd name="T65" fmla="*/ 48 h 158"/>
                <a:gd name="T66" fmla="*/ 102 w 112"/>
                <a:gd name="T67" fmla="*/ 30 h 158"/>
                <a:gd name="T68" fmla="*/ 92 w 112"/>
                <a:gd name="T69" fmla="*/ 14 h 158"/>
                <a:gd name="T70" fmla="*/ 76 w 112"/>
                <a:gd name="T71" fmla="*/ 4 h 158"/>
                <a:gd name="T72" fmla="*/ 56 w 112"/>
                <a:gd name="T73" fmla="*/ 0 h 158"/>
                <a:gd name="T74" fmla="*/ 40 w 112"/>
                <a:gd name="T75" fmla="*/ 48 h 158"/>
                <a:gd name="T76" fmla="*/ 42 w 112"/>
                <a:gd name="T77" fmla="*/ 42 h 158"/>
                <a:gd name="T78" fmla="*/ 50 w 112"/>
                <a:gd name="T79" fmla="*/ 34 h 158"/>
                <a:gd name="T80" fmla="*/ 56 w 112"/>
                <a:gd name="T81" fmla="*/ 32 h 158"/>
                <a:gd name="T82" fmla="*/ 68 w 112"/>
                <a:gd name="T83" fmla="*/ 36 h 158"/>
                <a:gd name="T84" fmla="*/ 72 w 112"/>
                <a:gd name="T85" fmla="*/ 48 h 158"/>
                <a:gd name="T86" fmla="*/ 72 w 112"/>
                <a:gd name="T87" fmla="*/ 56 h 158"/>
                <a:gd name="T88" fmla="*/ 40 w 112"/>
                <a:gd name="T89" fmla="*/ 58 h 158"/>
                <a:gd name="T90" fmla="*/ 40 w 112"/>
                <a:gd name="T91" fmla="*/ 4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58">
                  <a:moveTo>
                    <a:pt x="56" y="8"/>
                  </a:moveTo>
                  <a:lnTo>
                    <a:pt x="56" y="8"/>
                  </a:lnTo>
                  <a:lnTo>
                    <a:pt x="64" y="8"/>
                  </a:lnTo>
                  <a:lnTo>
                    <a:pt x="72" y="10"/>
                  </a:lnTo>
                  <a:lnTo>
                    <a:pt x="80" y="14"/>
                  </a:lnTo>
                  <a:lnTo>
                    <a:pt x="86" y="20"/>
                  </a:lnTo>
                  <a:lnTo>
                    <a:pt x="90" y="26"/>
                  </a:lnTo>
                  <a:lnTo>
                    <a:pt x="94" y="32"/>
                  </a:lnTo>
                  <a:lnTo>
                    <a:pt x="96" y="40"/>
                  </a:lnTo>
                  <a:lnTo>
                    <a:pt x="98" y="48"/>
                  </a:lnTo>
                  <a:lnTo>
                    <a:pt x="98" y="66"/>
                  </a:lnTo>
                  <a:lnTo>
                    <a:pt x="104" y="66"/>
                  </a:lnTo>
                  <a:lnTo>
                    <a:pt x="104" y="150"/>
                  </a:lnTo>
                  <a:lnTo>
                    <a:pt x="8" y="150"/>
                  </a:lnTo>
                  <a:lnTo>
                    <a:pt x="8" y="66"/>
                  </a:lnTo>
                  <a:lnTo>
                    <a:pt x="16" y="66"/>
                  </a:lnTo>
                  <a:lnTo>
                    <a:pt x="16" y="48"/>
                  </a:lnTo>
                  <a:lnTo>
                    <a:pt x="16" y="48"/>
                  </a:lnTo>
                  <a:lnTo>
                    <a:pt x="16" y="40"/>
                  </a:lnTo>
                  <a:lnTo>
                    <a:pt x="20" y="32"/>
                  </a:lnTo>
                  <a:lnTo>
                    <a:pt x="22" y="26"/>
                  </a:lnTo>
                  <a:lnTo>
                    <a:pt x="28" y="20"/>
                  </a:lnTo>
                  <a:lnTo>
                    <a:pt x="34" y="14"/>
                  </a:lnTo>
                  <a:lnTo>
                    <a:pt x="40" y="10"/>
                  </a:lnTo>
                  <a:lnTo>
                    <a:pt x="48" y="8"/>
                  </a:lnTo>
                  <a:lnTo>
                    <a:pt x="56" y="8"/>
                  </a:lnTo>
                  <a:close/>
                  <a:moveTo>
                    <a:pt x="32" y="48"/>
                  </a:moveTo>
                  <a:lnTo>
                    <a:pt x="32" y="48"/>
                  </a:lnTo>
                  <a:lnTo>
                    <a:pt x="32" y="66"/>
                  </a:lnTo>
                  <a:lnTo>
                    <a:pt x="80" y="66"/>
                  </a:lnTo>
                  <a:lnTo>
                    <a:pt x="80" y="48"/>
                  </a:lnTo>
                  <a:lnTo>
                    <a:pt x="80" y="48"/>
                  </a:lnTo>
                  <a:lnTo>
                    <a:pt x="80" y="48"/>
                  </a:lnTo>
                  <a:lnTo>
                    <a:pt x="80" y="38"/>
                  </a:lnTo>
                  <a:lnTo>
                    <a:pt x="74" y="30"/>
                  </a:lnTo>
                  <a:lnTo>
                    <a:pt x="66" y="26"/>
                  </a:lnTo>
                  <a:lnTo>
                    <a:pt x="56" y="24"/>
                  </a:lnTo>
                  <a:lnTo>
                    <a:pt x="56" y="24"/>
                  </a:lnTo>
                  <a:lnTo>
                    <a:pt x="48" y="26"/>
                  </a:lnTo>
                  <a:lnTo>
                    <a:pt x="40" y="30"/>
                  </a:lnTo>
                  <a:lnTo>
                    <a:pt x="34" y="38"/>
                  </a:lnTo>
                  <a:lnTo>
                    <a:pt x="32" y="48"/>
                  </a:lnTo>
                  <a:close/>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close/>
                  <a:moveTo>
                    <a:pt x="40" y="48"/>
                  </a:moveTo>
                  <a:lnTo>
                    <a:pt x="40" y="48"/>
                  </a:lnTo>
                  <a:lnTo>
                    <a:pt x="42" y="42"/>
                  </a:lnTo>
                  <a:lnTo>
                    <a:pt x="46" y="36"/>
                  </a:lnTo>
                  <a:lnTo>
                    <a:pt x="50" y="34"/>
                  </a:lnTo>
                  <a:lnTo>
                    <a:pt x="56" y="32"/>
                  </a:lnTo>
                  <a:lnTo>
                    <a:pt x="56" y="32"/>
                  </a:lnTo>
                  <a:lnTo>
                    <a:pt x="62" y="34"/>
                  </a:lnTo>
                  <a:lnTo>
                    <a:pt x="68" y="36"/>
                  </a:lnTo>
                  <a:lnTo>
                    <a:pt x="72" y="42"/>
                  </a:lnTo>
                  <a:lnTo>
                    <a:pt x="72" y="48"/>
                  </a:lnTo>
                  <a:lnTo>
                    <a:pt x="72" y="56"/>
                  </a:lnTo>
                  <a:lnTo>
                    <a:pt x="72" y="56"/>
                  </a:lnTo>
                  <a:lnTo>
                    <a:pt x="72" y="58"/>
                  </a:lnTo>
                  <a:lnTo>
                    <a:pt x="40" y="58"/>
                  </a:lnTo>
                  <a:lnTo>
                    <a:pt x="40" y="48"/>
                  </a:lnTo>
                  <a:lnTo>
                    <a:pt x="40" y="48"/>
                  </a:lnTo>
                  <a:lnTo>
                    <a:pt x="4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p:nvSpPr>
          <p:spPr bwMode="auto">
            <a:xfrm>
              <a:off x="5249"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p:nvSpPr>
          <p:spPr bwMode="auto">
            <a:xfrm>
              <a:off x="5273" y="86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8 w 48"/>
                <a:gd name="T15" fmla="*/ 14 h 42"/>
                <a:gd name="T16" fmla="*/ 42 w 48"/>
                <a:gd name="T17" fmla="*/ 6 h 42"/>
                <a:gd name="T18" fmla="*/ 34 w 48"/>
                <a:gd name="T19" fmla="*/ 2 h 42"/>
                <a:gd name="T20" fmla="*/ 24 w 48"/>
                <a:gd name="T21" fmla="*/ 0 h 42"/>
                <a:gd name="T22" fmla="*/ 24 w 48"/>
                <a:gd name="T23" fmla="*/ 0 h 42"/>
                <a:gd name="T24" fmla="*/ 16 w 48"/>
                <a:gd name="T25" fmla="*/ 2 h 42"/>
                <a:gd name="T26" fmla="*/ 8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241"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p:nvSpPr>
          <p:spPr bwMode="auto">
            <a:xfrm>
              <a:off x="5281" y="871"/>
              <a:ext cx="32" cy="26"/>
            </a:xfrm>
            <a:custGeom>
              <a:avLst/>
              <a:gdLst>
                <a:gd name="T0" fmla="*/ 0 w 32"/>
                <a:gd name="T1" fmla="*/ 16 h 26"/>
                <a:gd name="T2" fmla="*/ 0 w 32"/>
                <a:gd name="T3" fmla="*/ 16 h 26"/>
                <a:gd name="T4" fmla="*/ 2 w 32"/>
                <a:gd name="T5" fmla="*/ 10 h 26"/>
                <a:gd name="T6" fmla="*/ 6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6"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p:nvSpPr>
          <p:spPr bwMode="auto">
            <a:xfrm>
              <a:off x="5281" y="925"/>
              <a:ext cx="34" cy="54"/>
            </a:xfrm>
            <a:custGeom>
              <a:avLst/>
              <a:gdLst>
                <a:gd name="T0" fmla="*/ 0 w 34"/>
                <a:gd name="T1" fmla="*/ 54 h 54"/>
                <a:gd name="T2" fmla="*/ 10 w 34"/>
                <a:gd name="T3" fmla="*/ 28 h 54"/>
                <a:gd name="T4" fmla="*/ 10 w 34"/>
                <a:gd name="T5" fmla="*/ 28 h 54"/>
                <a:gd name="T6" fmla="*/ 4 w 34"/>
                <a:gd name="T7" fmla="*/ 24 h 54"/>
                <a:gd name="T8" fmla="*/ 2 w 34"/>
                <a:gd name="T9" fmla="*/ 16 h 54"/>
                <a:gd name="T10" fmla="*/ 2 w 34"/>
                <a:gd name="T11" fmla="*/ 16 h 54"/>
                <a:gd name="T12" fmla="*/ 2 w 34"/>
                <a:gd name="T13" fmla="*/ 10 h 54"/>
                <a:gd name="T14" fmla="*/ 6 w 34"/>
                <a:gd name="T15" fmla="*/ 6 h 54"/>
                <a:gd name="T16" fmla="*/ 10 w 34"/>
                <a:gd name="T17" fmla="*/ 2 h 54"/>
                <a:gd name="T18" fmla="*/ 16 w 34"/>
                <a:gd name="T19" fmla="*/ 0 h 54"/>
                <a:gd name="T20" fmla="*/ 16 w 34"/>
                <a:gd name="T21" fmla="*/ 0 h 54"/>
                <a:gd name="T22" fmla="*/ 22 w 34"/>
                <a:gd name="T23" fmla="*/ 2 h 54"/>
                <a:gd name="T24" fmla="*/ 28 w 34"/>
                <a:gd name="T25" fmla="*/ 6 h 54"/>
                <a:gd name="T26" fmla="*/ 30 w 34"/>
                <a:gd name="T27" fmla="*/ 10 h 54"/>
                <a:gd name="T28" fmla="*/ 32 w 34"/>
                <a:gd name="T29" fmla="*/ 16 h 54"/>
                <a:gd name="T30" fmla="*/ 32 w 34"/>
                <a:gd name="T31" fmla="*/ 16 h 54"/>
                <a:gd name="T32" fmla="*/ 30 w 34"/>
                <a:gd name="T33" fmla="*/ 24 h 54"/>
                <a:gd name="T34" fmla="*/ 24 w 34"/>
                <a:gd name="T35" fmla="*/ 28 h 54"/>
                <a:gd name="T36" fmla="*/ 34 w 34"/>
                <a:gd name="T37" fmla="*/ 54 h 54"/>
                <a:gd name="T38" fmla="*/ 0 w 34"/>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4">
                  <a:moveTo>
                    <a:pt x="0" y="54"/>
                  </a:moveTo>
                  <a:lnTo>
                    <a:pt x="10" y="28"/>
                  </a:lnTo>
                  <a:lnTo>
                    <a:pt x="10" y="28"/>
                  </a:lnTo>
                  <a:lnTo>
                    <a:pt x="4" y="24"/>
                  </a:lnTo>
                  <a:lnTo>
                    <a:pt x="2" y="16"/>
                  </a:lnTo>
                  <a:lnTo>
                    <a:pt x="2" y="16"/>
                  </a:lnTo>
                  <a:lnTo>
                    <a:pt x="2" y="10"/>
                  </a:lnTo>
                  <a:lnTo>
                    <a:pt x="6" y="6"/>
                  </a:lnTo>
                  <a:lnTo>
                    <a:pt x="10" y="2"/>
                  </a:lnTo>
                  <a:lnTo>
                    <a:pt x="16" y="0"/>
                  </a:lnTo>
                  <a:lnTo>
                    <a:pt x="16" y="0"/>
                  </a:lnTo>
                  <a:lnTo>
                    <a:pt x="22" y="2"/>
                  </a:lnTo>
                  <a:lnTo>
                    <a:pt x="28" y="6"/>
                  </a:lnTo>
                  <a:lnTo>
                    <a:pt x="30" y="10"/>
                  </a:lnTo>
                  <a:lnTo>
                    <a:pt x="32" y="16"/>
                  </a:lnTo>
                  <a:lnTo>
                    <a:pt x="32" y="16"/>
                  </a:lnTo>
                  <a:lnTo>
                    <a:pt x="30" y="24"/>
                  </a:lnTo>
                  <a:lnTo>
                    <a:pt x="24" y="28"/>
                  </a:lnTo>
                  <a:lnTo>
                    <a:pt x="34"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
          <p:cNvGrpSpPr>
            <a:grpSpLocks noChangeAspect="1"/>
          </p:cNvGrpSpPr>
          <p:nvPr/>
        </p:nvGrpSpPr>
        <p:grpSpPr bwMode="auto">
          <a:xfrm>
            <a:off x="208373" y="1176441"/>
            <a:ext cx="11572875" cy="7861301"/>
            <a:chOff x="187" y="-3955"/>
            <a:chExt cx="7290" cy="4952"/>
          </a:xfrm>
        </p:grpSpPr>
        <p:sp>
          <p:nvSpPr>
            <p:cNvPr id="50" name="Freeform 8"/>
            <p:cNvSpPr>
              <a:spLocks/>
            </p:cNvSpPr>
            <p:nvPr/>
          </p:nvSpPr>
          <p:spPr bwMode="auto">
            <a:xfrm>
              <a:off x="5249"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p:nvSpPr>
          <p:spPr bwMode="auto">
            <a:xfrm>
              <a:off x="5273" y="86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8 w 48"/>
                <a:gd name="T15" fmla="*/ 14 h 42"/>
                <a:gd name="T16" fmla="*/ 42 w 48"/>
                <a:gd name="T17" fmla="*/ 6 h 42"/>
                <a:gd name="T18" fmla="*/ 34 w 48"/>
                <a:gd name="T19" fmla="*/ 2 h 42"/>
                <a:gd name="T20" fmla="*/ 24 w 48"/>
                <a:gd name="T21" fmla="*/ 0 h 42"/>
                <a:gd name="T22" fmla="*/ 24 w 48"/>
                <a:gd name="T23" fmla="*/ 0 h 42"/>
                <a:gd name="T24" fmla="*/ 16 w 48"/>
                <a:gd name="T25" fmla="*/ 2 h 42"/>
                <a:gd name="T26" fmla="*/ 8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p:nvSpPr>
          <p:spPr bwMode="auto">
            <a:xfrm>
              <a:off x="5241"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p:nvSpPr>
          <p:spPr bwMode="auto">
            <a:xfrm>
              <a:off x="5281" y="871"/>
              <a:ext cx="32" cy="26"/>
            </a:xfrm>
            <a:custGeom>
              <a:avLst/>
              <a:gdLst>
                <a:gd name="T0" fmla="*/ 0 w 32"/>
                <a:gd name="T1" fmla="*/ 16 h 26"/>
                <a:gd name="T2" fmla="*/ 0 w 32"/>
                <a:gd name="T3" fmla="*/ 16 h 26"/>
                <a:gd name="T4" fmla="*/ 2 w 32"/>
                <a:gd name="T5" fmla="*/ 10 h 26"/>
                <a:gd name="T6" fmla="*/ 6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6"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3"/>
            <p:cNvSpPr>
              <a:spLocks noChangeArrowheads="1"/>
            </p:cNvSpPr>
            <p:nvPr/>
          </p:nvSpPr>
          <p:spPr bwMode="auto">
            <a:xfrm>
              <a:off x="191" y="-3955"/>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 Cybersecurity Awareness</a:t>
              </a:r>
            </a:p>
          </p:txBody>
        </p:sp>
        <p:sp>
          <p:nvSpPr>
            <p:cNvPr id="75" name="Rectangle 14"/>
            <p:cNvSpPr>
              <a:spLocks noChangeArrowheads="1"/>
            </p:cNvSpPr>
            <p:nvPr/>
          </p:nvSpPr>
          <p:spPr bwMode="auto">
            <a:xfrm>
              <a:off x="1655" y="-3954"/>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2: Network Discovery</a:t>
              </a:r>
            </a:p>
          </p:txBody>
        </p:sp>
        <p:sp>
          <p:nvSpPr>
            <p:cNvPr id="76" name="Rectangle 15"/>
            <p:cNvSpPr>
              <a:spLocks noChangeArrowheads="1"/>
            </p:cNvSpPr>
            <p:nvPr/>
          </p:nvSpPr>
          <p:spPr bwMode="auto">
            <a:xfrm>
              <a:off x="3119" y="-3954"/>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77" name="Rectangle 16"/>
            <p:cNvSpPr>
              <a:spLocks noChangeArrowheads="1"/>
            </p:cNvSpPr>
            <p:nvPr/>
          </p:nvSpPr>
          <p:spPr bwMode="auto">
            <a:xfrm>
              <a:off x="4583" y="-3954"/>
              <a:ext cx="1430" cy="59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78" name="Rectangle 17"/>
            <p:cNvSpPr>
              <a:spLocks noChangeArrowheads="1"/>
            </p:cNvSpPr>
            <p:nvPr/>
          </p:nvSpPr>
          <p:spPr bwMode="auto">
            <a:xfrm>
              <a:off x="3118" y="-119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79" name="Rectangle 18"/>
            <p:cNvSpPr>
              <a:spLocks noChangeArrowheads="1"/>
            </p:cNvSpPr>
            <p:nvPr/>
          </p:nvSpPr>
          <p:spPr bwMode="auto">
            <a:xfrm>
              <a:off x="4583" y="-119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10: Social Engineering</a:t>
              </a:r>
            </a:p>
          </p:txBody>
        </p:sp>
        <p:sp>
          <p:nvSpPr>
            <p:cNvPr id="80" name="Rectangle 19"/>
            <p:cNvSpPr>
              <a:spLocks noChangeArrowheads="1"/>
            </p:cNvSpPr>
            <p:nvPr/>
          </p:nvSpPr>
          <p:spPr bwMode="auto">
            <a:xfrm>
              <a:off x="6046" y="-119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9: Malware</a:t>
              </a:r>
            </a:p>
          </p:txBody>
        </p:sp>
        <p:sp>
          <p:nvSpPr>
            <p:cNvPr id="81" name="Rectangle 20"/>
            <p:cNvSpPr>
              <a:spLocks noChangeArrowheads="1"/>
            </p:cNvSpPr>
            <p:nvPr/>
          </p:nvSpPr>
          <p:spPr bwMode="auto">
            <a:xfrm>
              <a:off x="1654" y="-1191"/>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82" name="Rectangle 21"/>
            <p:cNvSpPr>
              <a:spLocks noChangeArrowheads="1"/>
            </p:cNvSpPr>
            <p:nvPr/>
          </p:nvSpPr>
          <p:spPr bwMode="auto">
            <a:xfrm>
              <a:off x="6047" y="-3264"/>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6: Public Key Infrastructure</a:t>
              </a:r>
            </a:p>
          </p:txBody>
        </p:sp>
        <p:sp>
          <p:nvSpPr>
            <p:cNvPr id="83" name="Rectangle 22"/>
            <p:cNvSpPr>
              <a:spLocks noChangeArrowheads="1"/>
            </p:cNvSpPr>
            <p:nvPr/>
          </p:nvSpPr>
          <p:spPr bwMode="auto">
            <a:xfrm>
              <a:off x="6047" y="-257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84" name="Rectangle 23"/>
            <p:cNvSpPr>
              <a:spLocks noChangeArrowheads="1"/>
            </p:cNvSpPr>
            <p:nvPr/>
          </p:nvSpPr>
          <p:spPr bwMode="auto">
            <a:xfrm>
              <a:off x="6047" y="-1885"/>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Mod:8 Network Hardening</a:t>
              </a:r>
            </a:p>
          </p:txBody>
        </p:sp>
        <p:sp>
          <p:nvSpPr>
            <p:cNvPr id="85" name="Rectangle 24"/>
            <p:cNvSpPr>
              <a:spLocks noChangeArrowheads="1"/>
            </p:cNvSpPr>
            <p:nvPr/>
          </p:nvSpPr>
          <p:spPr bwMode="auto">
            <a:xfrm>
              <a:off x="187" y="-3262"/>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86" name="Rectangle 25"/>
            <p:cNvSpPr>
              <a:spLocks noChangeArrowheads="1"/>
            </p:cNvSpPr>
            <p:nvPr/>
          </p:nvSpPr>
          <p:spPr bwMode="auto">
            <a:xfrm>
              <a:off x="187" y="-2572"/>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87" name="Rectangle 26"/>
            <p:cNvSpPr>
              <a:spLocks noChangeArrowheads="1"/>
            </p:cNvSpPr>
            <p:nvPr/>
          </p:nvSpPr>
          <p:spPr bwMode="auto">
            <a:xfrm>
              <a:off x="187" y="-188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88" name="Rectangle 27"/>
            <p:cNvSpPr>
              <a:spLocks noChangeArrowheads="1"/>
            </p:cNvSpPr>
            <p:nvPr/>
          </p:nvSpPr>
          <p:spPr bwMode="auto">
            <a:xfrm>
              <a:off x="187" y="-1193"/>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spTree>
    <p:extLst>
      <p:ext uri="{BB962C8B-B14F-4D97-AF65-F5344CB8AC3E}">
        <p14:creationId xmlns:p14="http://schemas.microsoft.com/office/powerpoint/2010/main" val="35373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Principles of permissions</a:t>
            </a:r>
          </a:p>
        </p:txBody>
      </p:sp>
      <p:sp>
        <p:nvSpPr>
          <p:cNvPr id="2" name="Content Placeholder 1"/>
          <p:cNvSpPr>
            <a:spLocks noGrp="1"/>
          </p:cNvSpPr>
          <p:nvPr>
            <p:ph sz="half" idx="4294967295"/>
          </p:nvPr>
        </p:nvSpPr>
        <p:spPr>
          <a:xfrm>
            <a:off x="0" y="1371600"/>
            <a:ext cx="3598863" cy="5245100"/>
          </a:xfrm>
        </p:spPr>
        <p:txBody>
          <a:bodyPr>
            <a:normAutofit/>
          </a:bodyPr>
          <a:lstStyle/>
          <a:p>
            <a:pPr lvl="1"/>
            <a:r>
              <a:rPr lang="en-US" dirty="0"/>
              <a:t>A permission is used to explicitly allow access to a resource.</a:t>
            </a:r>
          </a:p>
          <a:p>
            <a:pPr lvl="1"/>
            <a:r>
              <a:rPr lang="en-US" dirty="0"/>
              <a:t>Subjects are granted permissions over objects.</a:t>
            </a:r>
          </a:p>
          <a:p>
            <a:pPr lvl="1"/>
            <a:r>
              <a:rPr lang="en-US" dirty="0"/>
              <a:t>Three types of permissions:</a:t>
            </a:r>
          </a:p>
          <a:p>
            <a:pPr lvl="2"/>
            <a:r>
              <a:rPr lang="en-US" dirty="0"/>
              <a:t>Discretionary</a:t>
            </a:r>
          </a:p>
          <a:p>
            <a:pPr lvl="2"/>
            <a:r>
              <a:rPr lang="en-US" dirty="0"/>
              <a:t>Role-based</a:t>
            </a:r>
          </a:p>
          <a:p>
            <a:pPr lvl="2"/>
            <a:r>
              <a:rPr lang="en-US" dirty="0"/>
              <a:t>Mandatory</a:t>
            </a:r>
          </a:p>
          <a:p>
            <a:endParaRPr lang="en-US" dirty="0"/>
          </a:p>
        </p:txBody>
      </p:sp>
      <p:grpSp>
        <p:nvGrpSpPr>
          <p:cNvPr id="6" name="Group 4"/>
          <p:cNvGrpSpPr>
            <a:grpSpLocks noChangeAspect="1"/>
          </p:cNvGrpSpPr>
          <p:nvPr/>
        </p:nvGrpSpPr>
        <p:grpSpPr bwMode="auto">
          <a:xfrm>
            <a:off x="4645025" y="1535113"/>
            <a:ext cx="6769100" cy="4930775"/>
            <a:chOff x="2926" y="967"/>
            <a:chExt cx="4264" cy="3106"/>
          </a:xfrm>
        </p:grpSpPr>
        <p:sp>
          <p:nvSpPr>
            <p:cNvPr id="8" name="Freeform 5"/>
            <p:cNvSpPr>
              <a:spLocks/>
            </p:cNvSpPr>
            <p:nvPr/>
          </p:nvSpPr>
          <p:spPr bwMode="auto">
            <a:xfrm>
              <a:off x="2926" y="2693"/>
              <a:ext cx="550" cy="186"/>
            </a:xfrm>
            <a:custGeom>
              <a:avLst/>
              <a:gdLst>
                <a:gd name="T0" fmla="*/ 10 w 550"/>
                <a:gd name="T1" fmla="*/ 130 h 186"/>
                <a:gd name="T2" fmla="*/ 10 w 550"/>
                <a:gd name="T3" fmla="*/ 130 h 186"/>
                <a:gd name="T4" fmla="*/ 20 w 550"/>
                <a:gd name="T5" fmla="*/ 136 h 186"/>
                <a:gd name="T6" fmla="*/ 34 w 550"/>
                <a:gd name="T7" fmla="*/ 144 h 186"/>
                <a:gd name="T8" fmla="*/ 70 w 550"/>
                <a:gd name="T9" fmla="*/ 158 h 186"/>
                <a:gd name="T10" fmla="*/ 70 w 550"/>
                <a:gd name="T11" fmla="*/ 158 h 186"/>
                <a:gd name="T12" fmla="*/ 112 w 550"/>
                <a:gd name="T13" fmla="*/ 170 h 186"/>
                <a:gd name="T14" fmla="*/ 162 w 550"/>
                <a:gd name="T15" fmla="*/ 178 h 186"/>
                <a:gd name="T16" fmla="*/ 216 w 550"/>
                <a:gd name="T17" fmla="*/ 184 h 186"/>
                <a:gd name="T18" fmla="*/ 276 w 550"/>
                <a:gd name="T19" fmla="*/ 186 h 186"/>
                <a:gd name="T20" fmla="*/ 276 w 550"/>
                <a:gd name="T21" fmla="*/ 186 h 186"/>
                <a:gd name="T22" fmla="*/ 314 w 550"/>
                <a:gd name="T23" fmla="*/ 186 h 186"/>
                <a:gd name="T24" fmla="*/ 352 w 550"/>
                <a:gd name="T25" fmla="*/ 182 h 186"/>
                <a:gd name="T26" fmla="*/ 386 w 550"/>
                <a:gd name="T27" fmla="*/ 178 h 186"/>
                <a:gd name="T28" fmla="*/ 420 w 550"/>
                <a:gd name="T29" fmla="*/ 172 h 186"/>
                <a:gd name="T30" fmla="*/ 450 w 550"/>
                <a:gd name="T31" fmla="*/ 166 h 186"/>
                <a:gd name="T32" fmla="*/ 478 w 550"/>
                <a:gd name="T33" fmla="*/ 158 h 186"/>
                <a:gd name="T34" fmla="*/ 502 w 550"/>
                <a:gd name="T35" fmla="*/ 150 h 186"/>
                <a:gd name="T36" fmla="*/ 522 w 550"/>
                <a:gd name="T37" fmla="*/ 140 h 186"/>
                <a:gd name="T38" fmla="*/ 522 w 550"/>
                <a:gd name="T39" fmla="*/ 140 h 186"/>
                <a:gd name="T40" fmla="*/ 538 w 550"/>
                <a:gd name="T41" fmla="*/ 130 h 186"/>
                <a:gd name="T42" fmla="*/ 550 w 550"/>
                <a:gd name="T43" fmla="*/ 122 h 186"/>
                <a:gd name="T44" fmla="*/ 550 w 550"/>
                <a:gd name="T45" fmla="*/ 0 h 186"/>
                <a:gd name="T46" fmla="*/ 550 w 550"/>
                <a:gd name="T47" fmla="*/ 0 h 186"/>
                <a:gd name="T48" fmla="*/ 522 w 550"/>
                <a:gd name="T49" fmla="*/ 14 h 186"/>
                <a:gd name="T50" fmla="*/ 488 w 550"/>
                <a:gd name="T51" fmla="*/ 28 h 186"/>
                <a:gd name="T52" fmla="*/ 488 w 550"/>
                <a:gd name="T53" fmla="*/ 28 h 186"/>
                <a:gd name="T54" fmla="*/ 444 w 550"/>
                <a:gd name="T55" fmla="*/ 40 h 186"/>
                <a:gd name="T56" fmla="*/ 392 w 550"/>
                <a:gd name="T57" fmla="*/ 50 h 186"/>
                <a:gd name="T58" fmla="*/ 336 w 550"/>
                <a:gd name="T59" fmla="*/ 56 h 186"/>
                <a:gd name="T60" fmla="*/ 276 w 550"/>
                <a:gd name="T61" fmla="*/ 58 h 186"/>
                <a:gd name="T62" fmla="*/ 276 w 550"/>
                <a:gd name="T63" fmla="*/ 58 h 186"/>
                <a:gd name="T64" fmla="*/ 234 w 550"/>
                <a:gd name="T65" fmla="*/ 58 h 186"/>
                <a:gd name="T66" fmla="*/ 196 w 550"/>
                <a:gd name="T67" fmla="*/ 54 h 186"/>
                <a:gd name="T68" fmla="*/ 160 w 550"/>
                <a:gd name="T69" fmla="*/ 50 h 186"/>
                <a:gd name="T70" fmla="*/ 126 w 550"/>
                <a:gd name="T71" fmla="*/ 44 h 186"/>
                <a:gd name="T72" fmla="*/ 94 w 550"/>
                <a:gd name="T73" fmla="*/ 36 h 186"/>
                <a:gd name="T74" fmla="*/ 64 w 550"/>
                <a:gd name="T75" fmla="*/ 28 h 186"/>
                <a:gd name="T76" fmla="*/ 38 w 550"/>
                <a:gd name="T77" fmla="*/ 20 h 186"/>
                <a:gd name="T78" fmla="*/ 16 w 550"/>
                <a:gd name="T79" fmla="*/ 10 h 186"/>
                <a:gd name="T80" fmla="*/ 16 w 550"/>
                <a:gd name="T81" fmla="*/ 10 h 186"/>
                <a:gd name="T82" fmla="*/ 0 w 550"/>
                <a:gd name="T83" fmla="*/ 0 h 186"/>
                <a:gd name="T84" fmla="*/ 0 w 550"/>
                <a:gd name="T85" fmla="*/ 122 h 186"/>
                <a:gd name="T86" fmla="*/ 0 w 550"/>
                <a:gd name="T87" fmla="*/ 122 h 186"/>
                <a:gd name="T88" fmla="*/ 10 w 550"/>
                <a:gd name="T89" fmla="*/ 130 h 186"/>
                <a:gd name="T90" fmla="*/ 10 w 550"/>
                <a:gd name="T91"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0" h="186">
                  <a:moveTo>
                    <a:pt x="10" y="130"/>
                  </a:moveTo>
                  <a:lnTo>
                    <a:pt x="10" y="130"/>
                  </a:lnTo>
                  <a:lnTo>
                    <a:pt x="20" y="136"/>
                  </a:lnTo>
                  <a:lnTo>
                    <a:pt x="34" y="144"/>
                  </a:lnTo>
                  <a:lnTo>
                    <a:pt x="70" y="158"/>
                  </a:lnTo>
                  <a:lnTo>
                    <a:pt x="70" y="158"/>
                  </a:lnTo>
                  <a:lnTo>
                    <a:pt x="112" y="170"/>
                  </a:lnTo>
                  <a:lnTo>
                    <a:pt x="162" y="178"/>
                  </a:lnTo>
                  <a:lnTo>
                    <a:pt x="216" y="184"/>
                  </a:lnTo>
                  <a:lnTo>
                    <a:pt x="276" y="186"/>
                  </a:lnTo>
                  <a:lnTo>
                    <a:pt x="276" y="186"/>
                  </a:lnTo>
                  <a:lnTo>
                    <a:pt x="314" y="186"/>
                  </a:lnTo>
                  <a:lnTo>
                    <a:pt x="352" y="182"/>
                  </a:lnTo>
                  <a:lnTo>
                    <a:pt x="386" y="178"/>
                  </a:lnTo>
                  <a:lnTo>
                    <a:pt x="420" y="172"/>
                  </a:lnTo>
                  <a:lnTo>
                    <a:pt x="450" y="166"/>
                  </a:lnTo>
                  <a:lnTo>
                    <a:pt x="478" y="158"/>
                  </a:lnTo>
                  <a:lnTo>
                    <a:pt x="502" y="150"/>
                  </a:lnTo>
                  <a:lnTo>
                    <a:pt x="522" y="140"/>
                  </a:lnTo>
                  <a:lnTo>
                    <a:pt x="522" y="140"/>
                  </a:lnTo>
                  <a:lnTo>
                    <a:pt x="538" y="130"/>
                  </a:lnTo>
                  <a:lnTo>
                    <a:pt x="550" y="122"/>
                  </a:lnTo>
                  <a:lnTo>
                    <a:pt x="550" y="0"/>
                  </a:lnTo>
                  <a:lnTo>
                    <a:pt x="550" y="0"/>
                  </a:lnTo>
                  <a:lnTo>
                    <a:pt x="522" y="14"/>
                  </a:lnTo>
                  <a:lnTo>
                    <a:pt x="488" y="28"/>
                  </a:lnTo>
                  <a:lnTo>
                    <a:pt x="488" y="28"/>
                  </a:lnTo>
                  <a:lnTo>
                    <a:pt x="444" y="40"/>
                  </a:lnTo>
                  <a:lnTo>
                    <a:pt x="392" y="50"/>
                  </a:lnTo>
                  <a:lnTo>
                    <a:pt x="336" y="56"/>
                  </a:lnTo>
                  <a:lnTo>
                    <a:pt x="276" y="58"/>
                  </a:lnTo>
                  <a:lnTo>
                    <a:pt x="276" y="58"/>
                  </a:lnTo>
                  <a:lnTo>
                    <a:pt x="234" y="58"/>
                  </a:lnTo>
                  <a:lnTo>
                    <a:pt x="196" y="54"/>
                  </a:lnTo>
                  <a:lnTo>
                    <a:pt x="160" y="50"/>
                  </a:lnTo>
                  <a:lnTo>
                    <a:pt x="126" y="44"/>
                  </a:lnTo>
                  <a:lnTo>
                    <a:pt x="94" y="36"/>
                  </a:lnTo>
                  <a:lnTo>
                    <a:pt x="64" y="28"/>
                  </a:lnTo>
                  <a:lnTo>
                    <a:pt x="38" y="20"/>
                  </a:lnTo>
                  <a:lnTo>
                    <a:pt x="16" y="10"/>
                  </a:lnTo>
                  <a:lnTo>
                    <a:pt x="16" y="10"/>
                  </a:lnTo>
                  <a:lnTo>
                    <a:pt x="0" y="0"/>
                  </a:lnTo>
                  <a:lnTo>
                    <a:pt x="0" y="122"/>
                  </a:lnTo>
                  <a:lnTo>
                    <a:pt x="0" y="122"/>
                  </a:lnTo>
                  <a:lnTo>
                    <a:pt x="10" y="130"/>
                  </a:lnTo>
                  <a:lnTo>
                    <a:pt x="10" y="1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926" y="2861"/>
              <a:ext cx="550" cy="188"/>
            </a:xfrm>
            <a:custGeom>
              <a:avLst/>
              <a:gdLst>
                <a:gd name="T0" fmla="*/ 10 w 550"/>
                <a:gd name="T1" fmla="*/ 130 h 188"/>
                <a:gd name="T2" fmla="*/ 10 w 550"/>
                <a:gd name="T3" fmla="*/ 130 h 188"/>
                <a:gd name="T4" fmla="*/ 20 w 550"/>
                <a:gd name="T5" fmla="*/ 138 h 188"/>
                <a:gd name="T6" fmla="*/ 34 w 550"/>
                <a:gd name="T7" fmla="*/ 144 h 188"/>
                <a:gd name="T8" fmla="*/ 70 w 550"/>
                <a:gd name="T9" fmla="*/ 158 h 188"/>
                <a:gd name="T10" fmla="*/ 70 w 550"/>
                <a:gd name="T11" fmla="*/ 158 h 188"/>
                <a:gd name="T12" fmla="*/ 112 w 550"/>
                <a:gd name="T13" fmla="*/ 170 h 188"/>
                <a:gd name="T14" fmla="*/ 162 w 550"/>
                <a:gd name="T15" fmla="*/ 180 h 188"/>
                <a:gd name="T16" fmla="*/ 216 w 550"/>
                <a:gd name="T17" fmla="*/ 186 h 188"/>
                <a:gd name="T18" fmla="*/ 276 w 550"/>
                <a:gd name="T19" fmla="*/ 188 h 188"/>
                <a:gd name="T20" fmla="*/ 276 w 550"/>
                <a:gd name="T21" fmla="*/ 188 h 188"/>
                <a:gd name="T22" fmla="*/ 314 w 550"/>
                <a:gd name="T23" fmla="*/ 186 h 188"/>
                <a:gd name="T24" fmla="*/ 352 w 550"/>
                <a:gd name="T25" fmla="*/ 184 h 188"/>
                <a:gd name="T26" fmla="*/ 386 w 550"/>
                <a:gd name="T27" fmla="*/ 180 h 188"/>
                <a:gd name="T28" fmla="*/ 420 w 550"/>
                <a:gd name="T29" fmla="*/ 174 h 188"/>
                <a:gd name="T30" fmla="*/ 450 w 550"/>
                <a:gd name="T31" fmla="*/ 168 h 188"/>
                <a:gd name="T32" fmla="*/ 478 w 550"/>
                <a:gd name="T33" fmla="*/ 160 h 188"/>
                <a:gd name="T34" fmla="*/ 502 w 550"/>
                <a:gd name="T35" fmla="*/ 150 h 188"/>
                <a:gd name="T36" fmla="*/ 522 w 550"/>
                <a:gd name="T37" fmla="*/ 142 h 188"/>
                <a:gd name="T38" fmla="*/ 522 w 550"/>
                <a:gd name="T39" fmla="*/ 142 h 188"/>
                <a:gd name="T40" fmla="*/ 538 w 550"/>
                <a:gd name="T41" fmla="*/ 132 h 188"/>
                <a:gd name="T42" fmla="*/ 550 w 550"/>
                <a:gd name="T43" fmla="*/ 124 h 188"/>
                <a:gd name="T44" fmla="*/ 550 w 550"/>
                <a:gd name="T45" fmla="*/ 0 h 188"/>
                <a:gd name="T46" fmla="*/ 550 w 550"/>
                <a:gd name="T47" fmla="*/ 0 h 188"/>
                <a:gd name="T48" fmla="*/ 522 w 550"/>
                <a:gd name="T49" fmla="*/ 16 h 188"/>
                <a:gd name="T50" fmla="*/ 488 w 550"/>
                <a:gd name="T51" fmla="*/ 28 h 188"/>
                <a:gd name="T52" fmla="*/ 488 w 550"/>
                <a:gd name="T53" fmla="*/ 28 h 188"/>
                <a:gd name="T54" fmla="*/ 444 w 550"/>
                <a:gd name="T55" fmla="*/ 42 h 188"/>
                <a:gd name="T56" fmla="*/ 392 w 550"/>
                <a:gd name="T57" fmla="*/ 50 h 188"/>
                <a:gd name="T58" fmla="*/ 336 w 550"/>
                <a:gd name="T59" fmla="*/ 58 h 188"/>
                <a:gd name="T60" fmla="*/ 276 w 550"/>
                <a:gd name="T61" fmla="*/ 60 h 188"/>
                <a:gd name="T62" fmla="*/ 276 w 550"/>
                <a:gd name="T63" fmla="*/ 60 h 188"/>
                <a:gd name="T64" fmla="*/ 234 w 550"/>
                <a:gd name="T65" fmla="*/ 58 h 188"/>
                <a:gd name="T66" fmla="*/ 196 w 550"/>
                <a:gd name="T67" fmla="*/ 56 h 188"/>
                <a:gd name="T68" fmla="*/ 160 w 550"/>
                <a:gd name="T69" fmla="*/ 52 h 188"/>
                <a:gd name="T70" fmla="*/ 126 w 550"/>
                <a:gd name="T71" fmla="*/ 46 h 188"/>
                <a:gd name="T72" fmla="*/ 94 w 550"/>
                <a:gd name="T73" fmla="*/ 38 h 188"/>
                <a:gd name="T74" fmla="*/ 64 w 550"/>
                <a:gd name="T75" fmla="*/ 30 h 188"/>
                <a:gd name="T76" fmla="*/ 38 w 550"/>
                <a:gd name="T77" fmla="*/ 20 h 188"/>
                <a:gd name="T78" fmla="*/ 16 w 550"/>
                <a:gd name="T79" fmla="*/ 10 h 188"/>
                <a:gd name="T80" fmla="*/ 16 w 550"/>
                <a:gd name="T81" fmla="*/ 10 h 188"/>
                <a:gd name="T82" fmla="*/ 0 w 550"/>
                <a:gd name="T83" fmla="*/ 0 h 188"/>
                <a:gd name="T84" fmla="*/ 0 w 550"/>
                <a:gd name="T85" fmla="*/ 122 h 188"/>
                <a:gd name="T86" fmla="*/ 0 w 550"/>
                <a:gd name="T87" fmla="*/ 122 h 188"/>
                <a:gd name="T88" fmla="*/ 10 w 550"/>
                <a:gd name="T89" fmla="*/ 130 h 188"/>
                <a:gd name="T90" fmla="*/ 10 w 550"/>
                <a:gd name="T91" fmla="*/ 13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0" h="188">
                  <a:moveTo>
                    <a:pt x="10" y="130"/>
                  </a:moveTo>
                  <a:lnTo>
                    <a:pt x="10" y="130"/>
                  </a:lnTo>
                  <a:lnTo>
                    <a:pt x="20" y="138"/>
                  </a:lnTo>
                  <a:lnTo>
                    <a:pt x="34" y="144"/>
                  </a:lnTo>
                  <a:lnTo>
                    <a:pt x="70" y="158"/>
                  </a:lnTo>
                  <a:lnTo>
                    <a:pt x="70" y="158"/>
                  </a:lnTo>
                  <a:lnTo>
                    <a:pt x="112" y="170"/>
                  </a:lnTo>
                  <a:lnTo>
                    <a:pt x="162" y="180"/>
                  </a:lnTo>
                  <a:lnTo>
                    <a:pt x="216" y="186"/>
                  </a:lnTo>
                  <a:lnTo>
                    <a:pt x="276" y="188"/>
                  </a:lnTo>
                  <a:lnTo>
                    <a:pt x="276" y="188"/>
                  </a:lnTo>
                  <a:lnTo>
                    <a:pt x="314" y="186"/>
                  </a:lnTo>
                  <a:lnTo>
                    <a:pt x="352" y="184"/>
                  </a:lnTo>
                  <a:lnTo>
                    <a:pt x="386" y="180"/>
                  </a:lnTo>
                  <a:lnTo>
                    <a:pt x="420" y="174"/>
                  </a:lnTo>
                  <a:lnTo>
                    <a:pt x="450" y="168"/>
                  </a:lnTo>
                  <a:lnTo>
                    <a:pt x="478" y="160"/>
                  </a:lnTo>
                  <a:lnTo>
                    <a:pt x="502" y="150"/>
                  </a:lnTo>
                  <a:lnTo>
                    <a:pt x="522" y="142"/>
                  </a:lnTo>
                  <a:lnTo>
                    <a:pt x="522" y="142"/>
                  </a:lnTo>
                  <a:lnTo>
                    <a:pt x="538" y="132"/>
                  </a:lnTo>
                  <a:lnTo>
                    <a:pt x="550" y="124"/>
                  </a:lnTo>
                  <a:lnTo>
                    <a:pt x="550" y="0"/>
                  </a:lnTo>
                  <a:lnTo>
                    <a:pt x="550" y="0"/>
                  </a:lnTo>
                  <a:lnTo>
                    <a:pt x="522" y="16"/>
                  </a:lnTo>
                  <a:lnTo>
                    <a:pt x="488" y="28"/>
                  </a:lnTo>
                  <a:lnTo>
                    <a:pt x="488" y="28"/>
                  </a:lnTo>
                  <a:lnTo>
                    <a:pt x="444" y="42"/>
                  </a:lnTo>
                  <a:lnTo>
                    <a:pt x="392" y="50"/>
                  </a:lnTo>
                  <a:lnTo>
                    <a:pt x="336" y="58"/>
                  </a:lnTo>
                  <a:lnTo>
                    <a:pt x="276" y="60"/>
                  </a:lnTo>
                  <a:lnTo>
                    <a:pt x="276" y="60"/>
                  </a:lnTo>
                  <a:lnTo>
                    <a:pt x="234" y="58"/>
                  </a:lnTo>
                  <a:lnTo>
                    <a:pt x="196" y="56"/>
                  </a:lnTo>
                  <a:lnTo>
                    <a:pt x="160" y="52"/>
                  </a:lnTo>
                  <a:lnTo>
                    <a:pt x="126" y="46"/>
                  </a:lnTo>
                  <a:lnTo>
                    <a:pt x="94" y="38"/>
                  </a:lnTo>
                  <a:lnTo>
                    <a:pt x="64" y="30"/>
                  </a:lnTo>
                  <a:lnTo>
                    <a:pt x="38" y="20"/>
                  </a:lnTo>
                  <a:lnTo>
                    <a:pt x="16" y="10"/>
                  </a:lnTo>
                  <a:lnTo>
                    <a:pt x="16" y="10"/>
                  </a:lnTo>
                  <a:lnTo>
                    <a:pt x="0" y="0"/>
                  </a:lnTo>
                  <a:lnTo>
                    <a:pt x="0" y="122"/>
                  </a:lnTo>
                  <a:lnTo>
                    <a:pt x="0" y="122"/>
                  </a:lnTo>
                  <a:lnTo>
                    <a:pt x="10" y="130"/>
                  </a:lnTo>
                  <a:lnTo>
                    <a:pt x="10" y="1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2926" y="2453"/>
              <a:ext cx="550" cy="260"/>
            </a:xfrm>
            <a:custGeom>
              <a:avLst/>
              <a:gdLst>
                <a:gd name="T0" fmla="*/ 10 w 550"/>
                <a:gd name="T1" fmla="*/ 204 h 260"/>
                <a:gd name="T2" fmla="*/ 10 w 550"/>
                <a:gd name="T3" fmla="*/ 204 h 260"/>
                <a:gd name="T4" fmla="*/ 20 w 550"/>
                <a:gd name="T5" fmla="*/ 210 h 260"/>
                <a:gd name="T6" fmla="*/ 34 w 550"/>
                <a:gd name="T7" fmla="*/ 218 h 260"/>
                <a:gd name="T8" fmla="*/ 70 w 550"/>
                <a:gd name="T9" fmla="*/ 232 h 260"/>
                <a:gd name="T10" fmla="*/ 70 w 550"/>
                <a:gd name="T11" fmla="*/ 232 h 260"/>
                <a:gd name="T12" fmla="*/ 112 w 550"/>
                <a:gd name="T13" fmla="*/ 242 h 260"/>
                <a:gd name="T14" fmla="*/ 162 w 550"/>
                <a:gd name="T15" fmla="*/ 252 h 260"/>
                <a:gd name="T16" fmla="*/ 216 w 550"/>
                <a:gd name="T17" fmla="*/ 258 h 260"/>
                <a:gd name="T18" fmla="*/ 276 w 550"/>
                <a:gd name="T19" fmla="*/ 260 h 260"/>
                <a:gd name="T20" fmla="*/ 276 w 550"/>
                <a:gd name="T21" fmla="*/ 260 h 260"/>
                <a:gd name="T22" fmla="*/ 314 w 550"/>
                <a:gd name="T23" fmla="*/ 260 h 260"/>
                <a:gd name="T24" fmla="*/ 352 w 550"/>
                <a:gd name="T25" fmla="*/ 256 h 260"/>
                <a:gd name="T26" fmla="*/ 386 w 550"/>
                <a:gd name="T27" fmla="*/ 252 h 260"/>
                <a:gd name="T28" fmla="*/ 420 w 550"/>
                <a:gd name="T29" fmla="*/ 246 h 260"/>
                <a:gd name="T30" fmla="*/ 450 w 550"/>
                <a:gd name="T31" fmla="*/ 240 h 260"/>
                <a:gd name="T32" fmla="*/ 478 w 550"/>
                <a:gd name="T33" fmla="*/ 232 h 260"/>
                <a:gd name="T34" fmla="*/ 502 w 550"/>
                <a:gd name="T35" fmla="*/ 224 h 260"/>
                <a:gd name="T36" fmla="*/ 522 w 550"/>
                <a:gd name="T37" fmla="*/ 214 h 260"/>
                <a:gd name="T38" fmla="*/ 522 w 550"/>
                <a:gd name="T39" fmla="*/ 214 h 260"/>
                <a:gd name="T40" fmla="*/ 538 w 550"/>
                <a:gd name="T41" fmla="*/ 204 h 260"/>
                <a:gd name="T42" fmla="*/ 550 w 550"/>
                <a:gd name="T43" fmla="*/ 196 h 260"/>
                <a:gd name="T44" fmla="*/ 550 w 550"/>
                <a:gd name="T45" fmla="*/ 56 h 260"/>
                <a:gd name="T46" fmla="*/ 550 w 550"/>
                <a:gd name="T47" fmla="*/ 56 h 260"/>
                <a:gd name="T48" fmla="*/ 550 w 550"/>
                <a:gd name="T49" fmla="*/ 56 h 260"/>
                <a:gd name="T50" fmla="*/ 550 w 550"/>
                <a:gd name="T51" fmla="*/ 56 h 260"/>
                <a:gd name="T52" fmla="*/ 550 w 550"/>
                <a:gd name="T53" fmla="*/ 56 h 260"/>
                <a:gd name="T54" fmla="*/ 550 w 550"/>
                <a:gd name="T55" fmla="*/ 54 h 260"/>
                <a:gd name="T56" fmla="*/ 550 w 550"/>
                <a:gd name="T57" fmla="*/ 54 h 260"/>
                <a:gd name="T58" fmla="*/ 550 w 550"/>
                <a:gd name="T59" fmla="*/ 54 h 260"/>
                <a:gd name="T60" fmla="*/ 550 w 550"/>
                <a:gd name="T61" fmla="*/ 54 h 260"/>
                <a:gd name="T62" fmla="*/ 548 w 550"/>
                <a:gd name="T63" fmla="*/ 48 h 260"/>
                <a:gd name="T64" fmla="*/ 544 w 550"/>
                <a:gd name="T65" fmla="*/ 40 h 260"/>
                <a:gd name="T66" fmla="*/ 544 w 550"/>
                <a:gd name="T67" fmla="*/ 40 h 260"/>
                <a:gd name="T68" fmla="*/ 536 w 550"/>
                <a:gd name="T69" fmla="*/ 36 h 260"/>
                <a:gd name="T70" fmla="*/ 528 w 550"/>
                <a:gd name="T71" fmla="*/ 30 h 260"/>
                <a:gd name="T72" fmla="*/ 506 w 550"/>
                <a:gd name="T73" fmla="*/ 22 h 260"/>
                <a:gd name="T74" fmla="*/ 506 w 550"/>
                <a:gd name="T75" fmla="*/ 22 h 260"/>
                <a:gd name="T76" fmla="*/ 486 w 550"/>
                <a:gd name="T77" fmla="*/ 16 h 260"/>
                <a:gd name="T78" fmla="*/ 464 w 550"/>
                <a:gd name="T79" fmla="*/ 12 h 260"/>
                <a:gd name="T80" fmla="*/ 408 w 550"/>
                <a:gd name="T81" fmla="*/ 6 h 260"/>
                <a:gd name="T82" fmla="*/ 346 w 550"/>
                <a:gd name="T83" fmla="*/ 0 h 260"/>
                <a:gd name="T84" fmla="*/ 276 w 550"/>
                <a:gd name="T85" fmla="*/ 0 h 260"/>
                <a:gd name="T86" fmla="*/ 276 w 550"/>
                <a:gd name="T87" fmla="*/ 0 h 260"/>
                <a:gd name="T88" fmla="*/ 220 w 550"/>
                <a:gd name="T89" fmla="*/ 0 h 260"/>
                <a:gd name="T90" fmla="*/ 170 w 550"/>
                <a:gd name="T91" fmla="*/ 2 h 260"/>
                <a:gd name="T92" fmla="*/ 124 w 550"/>
                <a:gd name="T93" fmla="*/ 6 h 260"/>
                <a:gd name="T94" fmla="*/ 84 w 550"/>
                <a:gd name="T95" fmla="*/ 12 h 260"/>
                <a:gd name="T96" fmla="*/ 84 w 550"/>
                <a:gd name="T97" fmla="*/ 12 h 260"/>
                <a:gd name="T98" fmla="*/ 50 w 550"/>
                <a:gd name="T99" fmla="*/ 20 h 260"/>
                <a:gd name="T100" fmla="*/ 24 w 550"/>
                <a:gd name="T101" fmla="*/ 30 h 260"/>
                <a:gd name="T102" fmla="*/ 24 w 550"/>
                <a:gd name="T103" fmla="*/ 30 h 260"/>
                <a:gd name="T104" fmla="*/ 14 w 550"/>
                <a:gd name="T105" fmla="*/ 34 h 260"/>
                <a:gd name="T106" fmla="*/ 8 w 550"/>
                <a:gd name="T107" fmla="*/ 40 h 260"/>
                <a:gd name="T108" fmla="*/ 8 w 550"/>
                <a:gd name="T109" fmla="*/ 40 h 260"/>
                <a:gd name="T110" fmla="*/ 2 w 550"/>
                <a:gd name="T111" fmla="*/ 46 h 260"/>
                <a:gd name="T112" fmla="*/ 0 w 550"/>
                <a:gd name="T113" fmla="*/ 54 h 260"/>
                <a:gd name="T114" fmla="*/ 0 w 550"/>
                <a:gd name="T115" fmla="*/ 54 h 260"/>
                <a:gd name="T116" fmla="*/ 0 w 550"/>
                <a:gd name="T117" fmla="*/ 54 h 260"/>
                <a:gd name="T118" fmla="*/ 0 w 550"/>
                <a:gd name="T119" fmla="*/ 196 h 260"/>
                <a:gd name="T120" fmla="*/ 0 w 550"/>
                <a:gd name="T121" fmla="*/ 196 h 260"/>
                <a:gd name="T122" fmla="*/ 10 w 550"/>
                <a:gd name="T123" fmla="*/ 204 h 260"/>
                <a:gd name="T124" fmla="*/ 10 w 550"/>
                <a:gd name="T125" fmla="*/ 20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0" h="260">
                  <a:moveTo>
                    <a:pt x="10" y="204"/>
                  </a:moveTo>
                  <a:lnTo>
                    <a:pt x="10" y="204"/>
                  </a:lnTo>
                  <a:lnTo>
                    <a:pt x="20" y="210"/>
                  </a:lnTo>
                  <a:lnTo>
                    <a:pt x="34" y="218"/>
                  </a:lnTo>
                  <a:lnTo>
                    <a:pt x="70" y="232"/>
                  </a:lnTo>
                  <a:lnTo>
                    <a:pt x="70" y="232"/>
                  </a:lnTo>
                  <a:lnTo>
                    <a:pt x="112" y="242"/>
                  </a:lnTo>
                  <a:lnTo>
                    <a:pt x="162" y="252"/>
                  </a:lnTo>
                  <a:lnTo>
                    <a:pt x="216" y="258"/>
                  </a:lnTo>
                  <a:lnTo>
                    <a:pt x="276" y="260"/>
                  </a:lnTo>
                  <a:lnTo>
                    <a:pt x="276" y="260"/>
                  </a:lnTo>
                  <a:lnTo>
                    <a:pt x="314" y="260"/>
                  </a:lnTo>
                  <a:lnTo>
                    <a:pt x="352" y="256"/>
                  </a:lnTo>
                  <a:lnTo>
                    <a:pt x="386" y="252"/>
                  </a:lnTo>
                  <a:lnTo>
                    <a:pt x="420" y="246"/>
                  </a:lnTo>
                  <a:lnTo>
                    <a:pt x="450" y="240"/>
                  </a:lnTo>
                  <a:lnTo>
                    <a:pt x="478" y="232"/>
                  </a:lnTo>
                  <a:lnTo>
                    <a:pt x="502" y="224"/>
                  </a:lnTo>
                  <a:lnTo>
                    <a:pt x="522" y="214"/>
                  </a:lnTo>
                  <a:lnTo>
                    <a:pt x="522" y="214"/>
                  </a:lnTo>
                  <a:lnTo>
                    <a:pt x="538" y="204"/>
                  </a:lnTo>
                  <a:lnTo>
                    <a:pt x="550" y="196"/>
                  </a:lnTo>
                  <a:lnTo>
                    <a:pt x="550" y="56"/>
                  </a:lnTo>
                  <a:lnTo>
                    <a:pt x="550" y="56"/>
                  </a:lnTo>
                  <a:lnTo>
                    <a:pt x="550" y="56"/>
                  </a:lnTo>
                  <a:lnTo>
                    <a:pt x="550" y="56"/>
                  </a:lnTo>
                  <a:lnTo>
                    <a:pt x="550" y="56"/>
                  </a:lnTo>
                  <a:lnTo>
                    <a:pt x="550" y="54"/>
                  </a:lnTo>
                  <a:lnTo>
                    <a:pt x="550" y="54"/>
                  </a:lnTo>
                  <a:lnTo>
                    <a:pt x="550" y="54"/>
                  </a:lnTo>
                  <a:lnTo>
                    <a:pt x="550" y="54"/>
                  </a:lnTo>
                  <a:lnTo>
                    <a:pt x="548" y="48"/>
                  </a:lnTo>
                  <a:lnTo>
                    <a:pt x="544" y="40"/>
                  </a:lnTo>
                  <a:lnTo>
                    <a:pt x="544" y="40"/>
                  </a:lnTo>
                  <a:lnTo>
                    <a:pt x="536" y="36"/>
                  </a:lnTo>
                  <a:lnTo>
                    <a:pt x="528" y="30"/>
                  </a:lnTo>
                  <a:lnTo>
                    <a:pt x="506" y="22"/>
                  </a:lnTo>
                  <a:lnTo>
                    <a:pt x="506" y="22"/>
                  </a:lnTo>
                  <a:lnTo>
                    <a:pt x="486" y="16"/>
                  </a:lnTo>
                  <a:lnTo>
                    <a:pt x="464" y="12"/>
                  </a:lnTo>
                  <a:lnTo>
                    <a:pt x="408" y="6"/>
                  </a:lnTo>
                  <a:lnTo>
                    <a:pt x="346" y="0"/>
                  </a:lnTo>
                  <a:lnTo>
                    <a:pt x="276" y="0"/>
                  </a:lnTo>
                  <a:lnTo>
                    <a:pt x="276" y="0"/>
                  </a:lnTo>
                  <a:lnTo>
                    <a:pt x="220" y="0"/>
                  </a:lnTo>
                  <a:lnTo>
                    <a:pt x="170" y="2"/>
                  </a:lnTo>
                  <a:lnTo>
                    <a:pt x="124" y="6"/>
                  </a:lnTo>
                  <a:lnTo>
                    <a:pt x="84" y="12"/>
                  </a:lnTo>
                  <a:lnTo>
                    <a:pt x="84" y="12"/>
                  </a:lnTo>
                  <a:lnTo>
                    <a:pt x="50" y="20"/>
                  </a:lnTo>
                  <a:lnTo>
                    <a:pt x="24" y="30"/>
                  </a:lnTo>
                  <a:lnTo>
                    <a:pt x="24" y="30"/>
                  </a:lnTo>
                  <a:lnTo>
                    <a:pt x="14" y="34"/>
                  </a:lnTo>
                  <a:lnTo>
                    <a:pt x="8" y="40"/>
                  </a:lnTo>
                  <a:lnTo>
                    <a:pt x="8" y="40"/>
                  </a:lnTo>
                  <a:lnTo>
                    <a:pt x="2" y="46"/>
                  </a:lnTo>
                  <a:lnTo>
                    <a:pt x="0" y="54"/>
                  </a:lnTo>
                  <a:lnTo>
                    <a:pt x="0" y="54"/>
                  </a:lnTo>
                  <a:lnTo>
                    <a:pt x="0" y="54"/>
                  </a:lnTo>
                  <a:lnTo>
                    <a:pt x="0" y="196"/>
                  </a:lnTo>
                  <a:lnTo>
                    <a:pt x="0" y="196"/>
                  </a:lnTo>
                  <a:lnTo>
                    <a:pt x="10" y="204"/>
                  </a:lnTo>
                  <a:lnTo>
                    <a:pt x="10" y="20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926" y="3033"/>
              <a:ext cx="550" cy="180"/>
            </a:xfrm>
            <a:custGeom>
              <a:avLst/>
              <a:gdLst>
                <a:gd name="T0" fmla="*/ 488 w 550"/>
                <a:gd name="T1" fmla="*/ 28 h 180"/>
                <a:gd name="T2" fmla="*/ 488 w 550"/>
                <a:gd name="T3" fmla="*/ 28 h 180"/>
                <a:gd name="T4" fmla="*/ 444 w 550"/>
                <a:gd name="T5" fmla="*/ 40 h 180"/>
                <a:gd name="T6" fmla="*/ 392 w 550"/>
                <a:gd name="T7" fmla="*/ 50 h 180"/>
                <a:gd name="T8" fmla="*/ 336 w 550"/>
                <a:gd name="T9" fmla="*/ 56 h 180"/>
                <a:gd name="T10" fmla="*/ 276 w 550"/>
                <a:gd name="T11" fmla="*/ 58 h 180"/>
                <a:gd name="T12" fmla="*/ 276 w 550"/>
                <a:gd name="T13" fmla="*/ 58 h 180"/>
                <a:gd name="T14" fmla="*/ 234 w 550"/>
                <a:gd name="T15" fmla="*/ 58 h 180"/>
                <a:gd name="T16" fmla="*/ 196 w 550"/>
                <a:gd name="T17" fmla="*/ 54 h 180"/>
                <a:gd name="T18" fmla="*/ 160 w 550"/>
                <a:gd name="T19" fmla="*/ 50 h 180"/>
                <a:gd name="T20" fmla="*/ 126 w 550"/>
                <a:gd name="T21" fmla="*/ 44 h 180"/>
                <a:gd name="T22" fmla="*/ 94 w 550"/>
                <a:gd name="T23" fmla="*/ 36 h 180"/>
                <a:gd name="T24" fmla="*/ 64 w 550"/>
                <a:gd name="T25" fmla="*/ 28 h 180"/>
                <a:gd name="T26" fmla="*/ 38 w 550"/>
                <a:gd name="T27" fmla="*/ 20 h 180"/>
                <a:gd name="T28" fmla="*/ 16 w 550"/>
                <a:gd name="T29" fmla="*/ 10 h 180"/>
                <a:gd name="T30" fmla="*/ 16 w 550"/>
                <a:gd name="T31" fmla="*/ 10 h 180"/>
                <a:gd name="T32" fmla="*/ 0 w 550"/>
                <a:gd name="T33" fmla="*/ 0 h 180"/>
                <a:gd name="T34" fmla="*/ 0 w 550"/>
                <a:gd name="T35" fmla="*/ 96 h 180"/>
                <a:gd name="T36" fmla="*/ 0 w 550"/>
                <a:gd name="T37" fmla="*/ 96 h 180"/>
                <a:gd name="T38" fmla="*/ 2 w 550"/>
                <a:gd name="T39" fmla="*/ 102 h 180"/>
                <a:gd name="T40" fmla="*/ 6 w 550"/>
                <a:gd name="T41" fmla="*/ 110 h 180"/>
                <a:gd name="T42" fmla="*/ 12 w 550"/>
                <a:gd name="T43" fmla="*/ 118 h 180"/>
                <a:gd name="T44" fmla="*/ 22 w 550"/>
                <a:gd name="T45" fmla="*/ 124 h 180"/>
                <a:gd name="T46" fmla="*/ 32 w 550"/>
                <a:gd name="T47" fmla="*/ 132 h 180"/>
                <a:gd name="T48" fmla="*/ 46 w 550"/>
                <a:gd name="T49" fmla="*/ 138 h 180"/>
                <a:gd name="T50" fmla="*/ 80 w 550"/>
                <a:gd name="T51" fmla="*/ 152 h 180"/>
                <a:gd name="T52" fmla="*/ 122 w 550"/>
                <a:gd name="T53" fmla="*/ 164 h 180"/>
                <a:gd name="T54" fmla="*/ 168 w 550"/>
                <a:gd name="T55" fmla="*/ 172 h 180"/>
                <a:gd name="T56" fmla="*/ 220 w 550"/>
                <a:gd name="T57" fmla="*/ 178 h 180"/>
                <a:gd name="T58" fmla="*/ 274 w 550"/>
                <a:gd name="T59" fmla="*/ 180 h 180"/>
                <a:gd name="T60" fmla="*/ 274 w 550"/>
                <a:gd name="T61" fmla="*/ 180 h 180"/>
                <a:gd name="T62" fmla="*/ 330 w 550"/>
                <a:gd name="T63" fmla="*/ 178 h 180"/>
                <a:gd name="T64" fmla="*/ 382 w 550"/>
                <a:gd name="T65" fmla="*/ 172 h 180"/>
                <a:gd name="T66" fmla="*/ 428 w 550"/>
                <a:gd name="T67" fmla="*/ 164 h 180"/>
                <a:gd name="T68" fmla="*/ 470 w 550"/>
                <a:gd name="T69" fmla="*/ 152 h 180"/>
                <a:gd name="T70" fmla="*/ 504 w 550"/>
                <a:gd name="T71" fmla="*/ 138 h 180"/>
                <a:gd name="T72" fmla="*/ 518 w 550"/>
                <a:gd name="T73" fmla="*/ 132 h 180"/>
                <a:gd name="T74" fmla="*/ 528 w 550"/>
                <a:gd name="T75" fmla="*/ 124 h 180"/>
                <a:gd name="T76" fmla="*/ 538 w 550"/>
                <a:gd name="T77" fmla="*/ 118 h 180"/>
                <a:gd name="T78" fmla="*/ 544 w 550"/>
                <a:gd name="T79" fmla="*/ 110 h 180"/>
                <a:gd name="T80" fmla="*/ 548 w 550"/>
                <a:gd name="T81" fmla="*/ 102 h 180"/>
                <a:gd name="T82" fmla="*/ 550 w 550"/>
                <a:gd name="T83" fmla="*/ 96 h 180"/>
                <a:gd name="T84" fmla="*/ 550 w 550"/>
                <a:gd name="T85" fmla="*/ 0 h 180"/>
                <a:gd name="T86" fmla="*/ 550 w 550"/>
                <a:gd name="T87" fmla="*/ 0 h 180"/>
                <a:gd name="T88" fmla="*/ 522 w 550"/>
                <a:gd name="T89" fmla="*/ 14 h 180"/>
                <a:gd name="T90" fmla="*/ 488 w 550"/>
                <a:gd name="T91" fmla="*/ 28 h 180"/>
                <a:gd name="T92" fmla="*/ 488 w 550"/>
                <a:gd name="T93" fmla="*/ 2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0" h="180">
                  <a:moveTo>
                    <a:pt x="488" y="28"/>
                  </a:moveTo>
                  <a:lnTo>
                    <a:pt x="488" y="28"/>
                  </a:lnTo>
                  <a:lnTo>
                    <a:pt x="444" y="40"/>
                  </a:lnTo>
                  <a:lnTo>
                    <a:pt x="392" y="50"/>
                  </a:lnTo>
                  <a:lnTo>
                    <a:pt x="336" y="56"/>
                  </a:lnTo>
                  <a:lnTo>
                    <a:pt x="276" y="58"/>
                  </a:lnTo>
                  <a:lnTo>
                    <a:pt x="276" y="58"/>
                  </a:lnTo>
                  <a:lnTo>
                    <a:pt x="234" y="58"/>
                  </a:lnTo>
                  <a:lnTo>
                    <a:pt x="196" y="54"/>
                  </a:lnTo>
                  <a:lnTo>
                    <a:pt x="160" y="50"/>
                  </a:lnTo>
                  <a:lnTo>
                    <a:pt x="126" y="44"/>
                  </a:lnTo>
                  <a:lnTo>
                    <a:pt x="94" y="36"/>
                  </a:lnTo>
                  <a:lnTo>
                    <a:pt x="64" y="28"/>
                  </a:lnTo>
                  <a:lnTo>
                    <a:pt x="38" y="20"/>
                  </a:lnTo>
                  <a:lnTo>
                    <a:pt x="16" y="10"/>
                  </a:lnTo>
                  <a:lnTo>
                    <a:pt x="16" y="10"/>
                  </a:lnTo>
                  <a:lnTo>
                    <a:pt x="0" y="0"/>
                  </a:lnTo>
                  <a:lnTo>
                    <a:pt x="0" y="96"/>
                  </a:lnTo>
                  <a:lnTo>
                    <a:pt x="0" y="96"/>
                  </a:lnTo>
                  <a:lnTo>
                    <a:pt x="2" y="102"/>
                  </a:lnTo>
                  <a:lnTo>
                    <a:pt x="6" y="110"/>
                  </a:lnTo>
                  <a:lnTo>
                    <a:pt x="12" y="118"/>
                  </a:lnTo>
                  <a:lnTo>
                    <a:pt x="22" y="124"/>
                  </a:lnTo>
                  <a:lnTo>
                    <a:pt x="32" y="132"/>
                  </a:lnTo>
                  <a:lnTo>
                    <a:pt x="46" y="138"/>
                  </a:lnTo>
                  <a:lnTo>
                    <a:pt x="80" y="152"/>
                  </a:lnTo>
                  <a:lnTo>
                    <a:pt x="122" y="164"/>
                  </a:lnTo>
                  <a:lnTo>
                    <a:pt x="168" y="172"/>
                  </a:lnTo>
                  <a:lnTo>
                    <a:pt x="220" y="178"/>
                  </a:lnTo>
                  <a:lnTo>
                    <a:pt x="274" y="180"/>
                  </a:lnTo>
                  <a:lnTo>
                    <a:pt x="274" y="180"/>
                  </a:lnTo>
                  <a:lnTo>
                    <a:pt x="330" y="178"/>
                  </a:lnTo>
                  <a:lnTo>
                    <a:pt x="382" y="172"/>
                  </a:lnTo>
                  <a:lnTo>
                    <a:pt x="428" y="164"/>
                  </a:lnTo>
                  <a:lnTo>
                    <a:pt x="470" y="152"/>
                  </a:lnTo>
                  <a:lnTo>
                    <a:pt x="504" y="138"/>
                  </a:lnTo>
                  <a:lnTo>
                    <a:pt x="518" y="132"/>
                  </a:lnTo>
                  <a:lnTo>
                    <a:pt x="528" y="124"/>
                  </a:lnTo>
                  <a:lnTo>
                    <a:pt x="538" y="118"/>
                  </a:lnTo>
                  <a:lnTo>
                    <a:pt x="544" y="110"/>
                  </a:lnTo>
                  <a:lnTo>
                    <a:pt x="548" y="102"/>
                  </a:lnTo>
                  <a:lnTo>
                    <a:pt x="550" y="96"/>
                  </a:lnTo>
                  <a:lnTo>
                    <a:pt x="550" y="0"/>
                  </a:lnTo>
                  <a:lnTo>
                    <a:pt x="550" y="0"/>
                  </a:lnTo>
                  <a:lnTo>
                    <a:pt x="522" y="14"/>
                  </a:lnTo>
                  <a:lnTo>
                    <a:pt x="488" y="28"/>
                  </a:lnTo>
                  <a:lnTo>
                    <a:pt x="488" y="2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2942" y="2507"/>
              <a:ext cx="518" cy="62"/>
            </a:xfrm>
            <a:custGeom>
              <a:avLst/>
              <a:gdLst>
                <a:gd name="T0" fmla="*/ 514 w 518"/>
                <a:gd name="T1" fmla="*/ 0 h 62"/>
                <a:gd name="T2" fmla="*/ 518 w 518"/>
                <a:gd name="T3" fmla="*/ 6 h 62"/>
                <a:gd name="T4" fmla="*/ 518 w 518"/>
                <a:gd name="T5" fmla="*/ 8 h 62"/>
                <a:gd name="T6" fmla="*/ 508 w 518"/>
                <a:gd name="T7" fmla="*/ 20 h 62"/>
                <a:gd name="T8" fmla="*/ 498 w 518"/>
                <a:gd name="T9" fmla="*/ 26 h 62"/>
                <a:gd name="T10" fmla="*/ 468 w 518"/>
                <a:gd name="T11" fmla="*/ 38 h 62"/>
                <a:gd name="T12" fmla="*/ 450 w 518"/>
                <a:gd name="T13" fmla="*/ 42 h 62"/>
                <a:gd name="T14" fmla="*/ 362 w 518"/>
                <a:gd name="T15" fmla="*/ 56 h 62"/>
                <a:gd name="T16" fmla="*/ 310 w 518"/>
                <a:gd name="T17" fmla="*/ 60 h 62"/>
                <a:gd name="T18" fmla="*/ 260 w 518"/>
                <a:gd name="T19" fmla="*/ 62 h 62"/>
                <a:gd name="T20" fmla="*/ 156 w 518"/>
                <a:gd name="T21" fmla="*/ 56 h 62"/>
                <a:gd name="T22" fmla="*/ 110 w 518"/>
                <a:gd name="T23" fmla="*/ 50 h 62"/>
                <a:gd name="T24" fmla="*/ 68 w 518"/>
                <a:gd name="T25" fmla="*/ 42 h 62"/>
                <a:gd name="T26" fmla="*/ 34 w 518"/>
                <a:gd name="T27" fmla="*/ 32 h 62"/>
                <a:gd name="T28" fmla="*/ 10 w 518"/>
                <a:gd name="T29" fmla="*/ 20 h 62"/>
                <a:gd name="T30" fmla="*/ 2 w 518"/>
                <a:gd name="T31" fmla="*/ 12 h 62"/>
                <a:gd name="T32" fmla="*/ 0 w 518"/>
                <a:gd name="T33" fmla="*/ 6 h 62"/>
                <a:gd name="T34" fmla="*/ 2 w 518"/>
                <a:gd name="T35" fmla="*/ 2 h 62"/>
                <a:gd name="T36" fmla="*/ 4 w 518"/>
                <a:gd name="T37" fmla="*/ 0 h 62"/>
                <a:gd name="T38" fmla="*/ 0 w 518"/>
                <a:gd name="T39" fmla="*/ 6 h 62"/>
                <a:gd name="T40" fmla="*/ 2 w 518"/>
                <a:gd name="T41" fmla="*/ 8 h 62"/>
                <a:gd name="T42" fmla="*/ 12 w 518"/>
                <a:gd name="T43" fmla="*/ 16 h 62"/>
                <a:gd name="T44" fmla="*/ 22 w 518"/>
                <a:gd name="T45" fmla="*/ 22 h 62"/>
                <a:gd name="T46" fmla="*/ 70 w 518"/>
                <a:gd name="T47" fmla="*/ 30 h 62"/>
                <a:gd name="T48" fmla="*/ 112 w 518"/>
                <a:gd name="T49" fmla="*/ 34 h 62"/>
                <a:gd name="T50" fmla="*/ 158 w 518"/>
                <a:gd name="T51" fmla="*/ 38 h 62"/>
                <a:gd name="T52" fmla="*/ 260 w 518"/>
                <a:gd name="T53" fmla="*/ 40 h 62"/>
                <a:gd name="T54" fmla="*/ 310 w 518"/>
                <a:gd name="T55" fmla="*/ 40 h 62"/>
                <a:gd name="T56" fmla="*/ 360 w 518"/>
                <a:gd name="T57" fmla="*/ 38 h 62"/>
                <a:gd name="T58" fmla="*/ 448 w 518"/>
                <a:gd name="T59" fmla="*/ 30 h 62"/>
                <a:gd name="T60" fmla="*/ 482 w 518"/>
                <a:gd name="T61" fmla="*/ 24 h 62"/>
                <a:gd name="T62" fmla="*/ 496 w 518"/>
                <a:gd name="T63" fmla="*/ 22 h 62"/>
                <a:gd name="T64" fmla="*/ 506 w 518"/>
                <a:gd name="T65" fmla="*/ 16 h 62"/>
                <a:gd name="T66" fmla="*/ 516 w 518"/>
                <a:gd name="T67" fmla="*/ 8 h 62"/>
                <a:gd name="T68" fmla="*/ 518 w 518"/>
                <a:gd name="T69" fmla="*/ 6 h 62"/>
                <a:gd name="T70" fmla="*/ 514 w 518"/>
                <a:gd name="T7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 h="62">
                  <a:moveTo>
                    <a:pt x="514" y="0"/>
                  </a:moveTo>
                  <a:lnTo>
                    <a:pt x="514" y="0"/>
                  </a:lnTo>
                  <a:lnTo>
                    <a:pt x="516" y="2"/>
                  </a:lnTo>
                  <a:lnTo>
                    <a:pt x="518" y="6"/>
                  </a:lnTo>
                  <a:lnTo>
                    <a:pt x="518" y="6"/>
                  </a:lnTo>
                  <a:lnTo>
                    <a:pt x="518" y="8"/>
                  </a:lnTo>
                  <a:lnTo>
                    <a:pt x="516" y="12"/>
                  </a:lnTo>
                  <a:lnTo>
                    <a:pt x="508" y="20"/>
                  </a:lnTo>
                  <a:lnTo>
                    <a:pt x="508" y="20"/>
                  </a:lnTo>
                  <a:lnTo>
                    <a:pt x="498" y="26"/>
                  </a:lnTo>
                  <a:lnTo>
                    <a:pt x="484" y="32"/>
                  </a:lnTo>
                  <a:lnTo>
                    <a:pt x="468" y="38"/>
                  </a:lnTo>
                  <a:lnTo>
                    <a:pt x="450" y="42"/>
                  </a:lnTo>
                  <a:lnTo>
                    <a:pt x="450" y="42"/>
                  </a:lnTo>
                  <a:lnTo>
                    <a:pt x="408" y="50"/>
                  </a:lnTo>
                  <a:lnTo>
                    <a:pt x="362" y="56"/>
                  </a:lnTo>
                  <a:lnTo>
                    <a:pt x="362" y="56"/>
                  </a:lnTo>
                  <a:lnTo>
                    <a:pt x="310" y="60"/>
                  </a:lnTo>
                  <a:lnTo>
                    <a:pt x="260" y="62"/>
                  </a:lnTo>
                  <a:lnTo>
                    <a:pt x="260" y="62"/>
                  </a:lnTo>
                  <a:lnTo>
                    <a:pt x="208" y="60"/>
                  </a:lnTo>
                  <a:lnTo>
                    <a:pt x="156" y="56"/>
                  </a:lnTo>
                  <a:lnTo>
                    <a:pt x="156" y="56"/>
                  </a:lnTo>
                  <a:lnTo>
                    <a:pt x="110" y="50"/>
                  </a:lnTo>
                  <a:lnTo>
                    <a:pt x="68" y="42"/>
                  </a:lnTo>
                  <a:lnTo>
                    <a:pt x="68" y="42"/>
                  </a:lnTo>
                  <a:lnTo>
                    <a:pt x="50" y="38"/>
                  </a:lnTo>
                  <a:lnTo>
                    <a:pt x="34" y="32"/>
                  </a:lnTo>
                  <a:lnTo>
                    <a:pt x="20" y="26"/>
                  </a:lnTo>
                  <a:lnTo>
                    <a:pt x="10" y="20"/>
                  </a:lnTo>
                  <a:lnTo>
                    <a:pt x="10" y="20"/>
                  </a:lnTo>
                  <a:lnTo>
                    <a:pt x="2" y="12"/>
                  </a:lnTo>
                  <a:lnTo>
                    <a:pt x="0" y="8"/>
                  </a:lnTo>
                  <a:lnTo>
                    <a:pt x="0" y="6"/>
                  </a:lnTo>
                  <a:lnTo>
                    <a:pt x="0" y="6"/>
                  </a:lnTo>
                  <a:lnTo>
                    <a:pt x="2" y="2"/>
                  </a:lnTo>
                  <a:lnTo>
                    <a:pt x="4" y="0"/>
                  </a:lnTo>
                  <a:lnTo>
                    <a:pt x="4" y="0"/>
                  </a:lnTo>
                  <a:lnTo>
                    <a:pt x="2" y="2"/>
                  </a:lnTo>
                  <a:lnTo>
                    <a:pt x="0" y="6"/>
                  </a:lnTo>
                  <a:lnTo>
                    <a:pt x="0" y="6"/>
                  </a:lnTo>
                  <a:lnTo>
                    <a:pt x="2" y="8"/>
                  </a:lnTo>
                  <a:lnTo>
                    <a:pt x="4" y="12"/>
                  </a:lnTo>
                  <a:lnTo>
                    <a:pt x="12" y="16"/>
                  </a:lnTo>
                  <a:lnTo>
                    <a:pt x="12" y="16"/>
                  </a:lnTo>
                  <a:lnTo>
                    <a:pt x="22" y="22"/>
                  </a:lnTo>
                  <a:lnTo>
                    <a:pt x="36" y="24"/>
                  </a:lnTo>
                  <a:lnTo>
                    <a:pt x="70" y="30"/>
                  </a:lnTo>
                  <a:lnTo>
                    <a:pt x="70" y="30"/>
                  </a:lnTo>
                  <a:lnTo>
                    <a:pt x="112" y="34"/>
                  </a:lnTo>
                  <a:lnTo>
                    <a:pt x="158" y="38"/>
                  </a:lnTo>
                  <a:lnTo>
                    <a:pt x="158" y="38"/>
                  </a:lnTo>
                  <a:lnTo>
                    <a:pt x="208" y="40"/>
                  </a:lnTo>
                  <a:lnTo>
                    <a:pt x="260" y="40"/>
                  </a:lnTo>
                  <a:lnTo>
                    <a:pt x="260" y="40"/>
                  </a:lnTo>
                  <a:lnTo>
                    <a:pt x="310" y="40"/>
                  </a:lnTo>
                  <a:lnTo>
                    <a:pt x="360" y="38"/>
                  </a:lnTo>
                  <a:lnTo>
                    <a:pt x="360" y="38"/>
                  </a:lnTo>
                  <a:lnTo>
                    <a:pt x="406" y="34"/>
                  </a:lnTo>
                  <a:lnTo>
                    <a:pt x="448" y="30"/>
                  </a:lnTo>
                  <a:lnTo>
                    <a:pt x="448" y="30"/>
                  </a:lnTo>
                  <a:lnTo>
                    <a:pt x="482" y="24"/>
                  </a:lnTo>
                  <a:lnTo>
                    <a:pt x="482" y="24"/>
                  </a:lnTo>
                  <a:lnTo>
                    <a:pt x="496" y="22"/>
                  </a:lnTo>
                  <a:lnTo>
                    <a:pt x="506" y="16"/>
                  </a:lnTo>
                  <a:lnTo>
                    <a:pt x="506" y="16"/>
                  </a:lnTo>
                  <a:lnTo>
                    <a:pt x="514" y="12"/>
                  </a:lnTo>
                  <a:lnTo>
                    <a:pt x="516" y="8"/>
                  </a:lnTo>
                  <a:lnTo>
                    <a:pt x="518" y="6"/>
                  </a:lnTo>
                  <a:lnTo>
                    <a:pt x="518" y="6"/>
                  </a:lnTo>
                  <a:lnTo>
                    <a:pt x="516" y="2"/>
                  </a:lnTo>
                  <a:lnTo>
                    <a:pt x="514" y="0"/>
                  </a:lnTo>
                  <a:lnTo>
                    <a:pt x="5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4108" y="1889"/>
              <a:ext cx="1964" cy="2184"/>
            </a:xfrm>
            <a:custGeom>
              <a:avLst/>
              <a:gdLst>
                <a:gd name="T0" fmla="*/ 66 w 1964"/>
                <a:gd name="T1" fmla="*/ 0 h 2184"/>
                <a:gd name="T2" fmla="*/ 60 w 1964"/>
                <a:gd name="T3" fmla="*/ 38 h 2184"/>
                <a:gd name="T4" fmla="*/ 28 w 1964"/>
                <a:gd name="T5" fmla="*/ 302 h 2184"/>
                <a:gd name="T6" fmla="*/ 12 w 1964"/>
                <a:gd name="T7" fmla="*/ 498 h 2184"/>
                <a:gd name="T8" fmla="*/ 2 w 1964"/>
                <a:gd name="T9" fmla="*/ 714 h 2184"/>
                <a:gd name="T10" fmla="*/ 2 w 1964"/>
                <a:gd name="T11" fmla="*/ 938 h 2184"/>
                <a:gd name="T12" fmla="*/ 14 w 1964"/>
                <a:gd name="T13" fmla="*/ 1102 h 2184"/>
                <a:gd name="T14" fmla="*/ 26 w 1964"/>
                <a:gd name="T15" fmla="*/ 1206 h 2184"/>
                <a:gd name="T16" fmla="*/ 44 w 1964"/>
                <a:gd name="T17" fmla="*/ 1304 h 2184"/>
                <a:gd name="T18" fmla="*/ 56 w 1964"/>
                <a:gd name="T19" fmla="*/ 1350 h 2184"/>
                <a:gd name="T20" fmla="*/ 88 w 1964"/>
                <a:gd name="T21" fmla="*/ 1436 h 2184"/>
                <a:gd name="T22" fmla="*/ 132 w 1964"/>
                <a:gd name="T23" fmla="*/ 1520 h 2184"/>
                <a:gd name="T24" fmla="*/ 190 w 1964"/>
                <a:gd name="T25" fmla="*/ 1602 h 2184"/>
                <a:gd name="T26" fmla="*/ 256 w 1964"/>
                <a:gd name="T27" fmla="*/ 1678 h 2184"/>
                <a:gd name="T28" fmla="*/ 328 w 1964"/>
                <a:gd name="T29" fmla="*/ 1752 h 2184"/>
                <a:gd name="T30" fmla="*/ 406 w 1964"/>
                <a:gd name="T31" fmla="*/ 1820 h 2184"/>
                <a:gd name="T32" fmla="*/ 486 w 1964"/>
                <a:gd name="T33" fmla="*/ 1884 h 2184"/>
                <a:gd name="T34" fmla="*/ 648 w 1964"/>
                <a:gd name="T35" fmla="*/ 1996 h 2184"/>
                <a:gd name="T36" fmla="*/ 794 w 1964"/>
                <a:gd name="T37" fmla="*/ 2084 h 2184"/>
                <a:gd name="T38" fmla="*/ 948 w 1964"/>
                <a:gd name="T39" fmla="*/ 2166 h 2184"/>
                <a:gd name="T40" fmla="*/ 982 w 1964"/>
                <a:gd name="T41" fmla="*/ 2184 h 2184"/>
                <a:gd name="T42" fmla="*/ 1110 w 1964"/>
                <a:gd name="T43" fmla="*/ 2120 h 2184"/>
                <a:gd name="T44" fmla="*/ 1242 w 1964"/>
                <a:gd name="T45" fmla="*/ 2044 h 2184"/>
                <a:gd name="T46" fmla="*/ 1398 w 1964"/>
                <a:gd name="T47" fmla="*/ 1944 h 2184"/>
                <a:gd name="T48" fmla="*/ 1520 w 1964"/>
                <a:gd name="T49" fmla="*/ 1854 h 2184"/>
                <a:gd name="T50" fmla="*/ 1600 w 1964"/>
                <a:gd name="T51" fmla="*/ 1786 h 2184"/>
                <a:gd name="T52" fmla="*/ 1674 w 1964"/>
                <a:gd name="T53" fmla="*/ 1716 h 2184"/>
                <a:gd name="T54" fmla="*/ 1744 w 1964"/>
                <a:gd name="T55" fmla="*/ 1640 h 2184"/>
                <a:gd name="T56" fmla="*/ 1806 w 1964"/>
                <a:gd name="T57" fmla="*/ 1562 h 2184"/>
                <a:gd name="T58" fmla="*/ 1858 w 1964"/>
                <a:gd name="T59" fmla="*/ 1478 h 2184"/>
                <a:gd name="T60" fmla="*/ 1896 w 1964"/>
                <a:gd name="T61" fmla="*/ 1392 h 2184"/>
                <a:gd name="T62" fmla="*/ 1910 w 1964"/>
                <a:gd name="T63" fmla="*/ 1350 h 2184"/>
                <a:gd name="T64" fmla="*/ 1932 w 1964"/>
                <a:gd name="T65" fmla="*/ 1256 h 2184"/>
                <a:gd name="T66" fmla="*/ 1946 w 1964"/>
                <a:gd name="T67" fmla="*/ 1156 h 2184"/>
                <a:gd name="T68" fmla="*/ 1958 w 1964"/>
                <a:gd name="T69" fmla="*/ 1050 h 2184"/>
                <a:gd name="T70" fmla="*/ 1964 w 1964"/>
                <a:gd name="T71" fmla="*/ 826 h 2184"/>
                <a:gd name="T72" fmla="*/ 1960 w 1964"/>
                <a:gd name="T73" fmla="*/ 604 h 2184"/>
                <a:gd name="T74" fmla="*/ 1946 w 1964"/>
                <a:gd name="T75" fmla="*/ 396 h 2184"/>
                <a:gd name="T76" fmla="*/ 1920 w 1964"/>
                <a:gd name="T77" fmla="*/ 144 h 2184"/>
                <a:gd name="T78" fmla="*/ 1900 w 1964"/>
                <a:gd name="T79" fmla="*/ 0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4" h="2184">
                  <a:moveTo>
                    <a:pt x="1900" y="0"/>
                  </a:moveTo>
                  <a:lnTo>
                    <a:pt x="66" y="0"/>
                  </a:lnTo>
                  <a:lnTo>
                    <a:pt x="66" y="0"/>
                  </a:lnTo>
                  <a:lnTo>
                    <a:pt x="60" y="38"/>
                  </a:lnTo>
                  <a:lnTo>
                    <a:pt x="46" y="144"/>
                  </a:lnTo>
                  <a:lnTo>
                    <a:pt x="28" y="302"/>
                  </a:lnTo>
                  <a:lnTo>
                    <a:pt x="20" y="396"/>
                  </a:lnTo>
                  <a:lnTo>
                    <a:pt x="12" y="498"/>
                  </a:lnTo>
                  <a:lnTo>
                    <a:pt x="6" y="604"/>
                  </a:lnTo>
                  <a:lnTo>
                    <a:pt x="2" y="714"/>
                  </a:lnTo>
                  <a:lnTo>
                    <a:pt x="0" y="826"/>
                  </a:lnTo>
                  <a:lnTo>
                    <a:pt x="2" y="938"/>
                  </a:lnTo>
                  <a:lnTo>
                    <a:pt x="8" y="1050"/>
                  </a:lnTo>
                  <a:lnTo>
                    <a:pt x="14" y="1102"/>
                  </a:lnTo>
                  <a:lnTo>
                    <a:pt x="18" y="1156"/>
                  </a:lnTo>
                  <a:lnTo>
                    <a:pt x="26" y="1206"/>
                  </a:lnTo>
                  <a:lnTo>
                    <a:pt x="34" y="1256"/>
                  </a:lnTo>
                  <a:lnTo>
                    <a:pt x="44" y="1304"/>
                  </a:lnTo>
                  <a:lnTo>
                    <a:pt x="56" y="1350"/>
                  </a:lnTo>
                  <a:lnTo>
                    <a:pt x="56" y="1350"/>
                  </a:lnTo>
                  <a:lnTo>
                    <a:pt x="70" y="1392"/>
                  </a:lnTo>
                  <a:lnTo>
                    <a:pt x="88" y="1436"/>
                  </a:lnTo>
                  <a:lnTo>
                    <a:pt x="108" y="1478"/>
                  </a:lnTo>
                  <a:lnTo>
                    <a:pt x="132" y="1520"/>
                  </a:lnTo>
                  <a:lnTo>
                    <a:pt x="160" y="1562"/>
                  </a:lnTo>
                  <a:lnTo>
                    <a:pt x="190" y="1602"/>
                  </a:lnTo>
                  <a:lnTo>
                    <a:pt x="222" y="1640"/>
                  </a:lnTo>
                  <a:lnTo>
                    <a:pt x="256" y="1678"/>
                  </a:lnTo>
                  <a:lnTo>
                    <a:pt x="290" y="1716"/>
                  </a:lnTo>
                  <a:lnTo>
                    <a:pt x="328" y="1752"/>
                  </a:lnTo>
                  <a:lnTo>
                    <a:pt x="366" y="1786"/>
                  </a:lnTo>
                  <a:lnTo>
                    <a:pt x="406" y="1820"/>
                  </a:lnTo>
                  <a:lnTo>
                    <a:pt x="446" y="1854"/>
                  </a:lnTo>
                  <a:lnTo>
                    <a:pt x="486" y="1884"/>
                  </a:lnTo>
                  <a:lnTo>
                    <a:pt x="568" y="1944"/>
                  </a:lnTo>
                  <a:lnTo>
                    <a:pt x="648" y="1996"/>
                  </a:lnTo>
                  <a:lnTo>
                    <a:pt x="724" y="2044"/>
                  </a:lnTo>
                  <a:lnTo>
                    <a:pt x="794" y="2084"/>
                  </a:lnTo>
                  <a:lnTo>
                    <a:pt x="856" y="2120"/>
                  </a:lnTo>
                  <a:lnTo>
                    <a:pt x="948" y="2166"/>
                  </a:lnTo>
                  <a:lnTo>
                    <a:pt x="982" y="2184"/>
                  </a:lnTo>
                  <a:lnTo>
                    <a:pt x="982" y="2184"/>
                  </a:lnTo>
                  <a:lnTo>
                    <a:pt x="1018" y="2166"/>
                  </a:lnTo>
                  <a:lnTo>
                    <a:pt x="1110" y="2120"/>
                  </a:lnTo>
                  <a:lnTo>
                    <a:pt x="1172" y="2084"/>
                  </a:lnTo>
                  <a:lnTo>
                    <a:pt x="1242" y="2044"/>
                  </a:lnTo>
                  <a:lnTo>
                    <a:pt x="1318" y="1996"/>
                  </a:lnTo>
                  <a:lnTo>
                    <a:pt x="1398" y="1944"/>
                  </a:lnTo>
                  <a:lnTo>
                    <a:pt x="1478" y="1884"/>
                  </a:lnTo>
                  <a:lnTo>
                    <a:pt x="1520" y="1854"/>
                  </a:lnTo>
                  <a:lnTo>
                    <a:pt x="1560" y="1820"/>
                  </a:lnTo>
                  <a:lnTo>
                    <a:pt x="1600" y="1786"/>
                  </a:lnTo>
                  <a:lnTo>
                    <a:pt x="1638" y="1752"/>
                  </a:lnTo>
                  <a:lnTo>
                    <a:pt x="1674" y="1716"/>
                  </a:lnTo>
                  <a:lnTo>
                    <a:pt x="1710" y="1678"/>
                  </a:lnTo>
                  <a:lnTo>
                    <a:pt x="1744" y="1640"/>
                  </a:lnTo>
                  <a:lnTo>
                    <a:pt x="1776" y="1602"/>
                  </a:lnTo>
                  <a:lnTo>
                    <a:pt x="1806" y="1562"/>
                  </a:lnTo>
                  <a:lnTo>
                    <a:pt x="1832" y="1520"/>
                  </a:lnTo>
                  <a:lnTo>
                    <a:pt x="1858" y="1478"/>
                  </a:lnTo>
                  <a:lnTo>
                    <a:pt x="1878" y="1436"/>
                  </a:lnTo>
                  <a:lnTo>
                    <a:pt x="1896" y="1392"/>
                  </a:lnTo>
                  <a:lnTo>
                    <a:pt x="1910" y="1350"/>
                  </a:lnTo>
                  <a:lnTo>
                    <a:pt x="1910" y="1350"/>
                  </a:lnTo>
                  <a:lnTo>
                    <a:pt x="1922" y="1304"/>
                  </a:lnTo>
                  <a:lnTo>
                    <a:pt x="1932" y="1256"/>
                  </a:lnTo>
                  <a:lnTo>
                    <a:pt x="1940" y="1206"/>
                  </a:lnTo>
                  <a:lnTo>
                    <a:pt x="1946" y="1156"/>
                  </a:lnTo>
                  <a:lnTo>
                    <a:pt x="1952" y="1102"/>
                  </a:lnTo>
                  <a:lnTo>
                    <a:pt x="1958" y="1050"/>
                  </a:lnTo>
                  <a:lnTo>
                    <a:pt x="1962" y="938"/>
                  </a:lnTo>
                  <a:lnTo>
                    <a:pt x="1964" y="826"/>
                  </a:lnTo>
                  <a:lnTo>
                    <a:pt x="1964" y="714"/>
                  </a:lnTo>
                  <a:lnTo>
                    <a:pt x="1960" y="604"/>
                  </a:lnTo>
                  <a:lnTo>
                    <a:pt x="1954" y="498"/>
                  </a:lnTo>
                  <a:lnTo>
                    <a:pt x="1946" y="396"/>
                  </a:lnTo>
                  <a:lnTo>
                    <a:pt x="1938" y="302"/>
                  </a:lnTo>
                  <a:lnTo>
                    <a:pt x="1920" y="144"/>
                  </a:lnTo>
                  <a:lnTo>
                    <a:pt x="1906" y="38"/>
                  </a:lnTo>
                  <a:lnTo>
                    <a:pt x="1900" y="0"/>
                  </a:lnTo>
                  <a:lnTo>
                    <a:pt x="190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6492" y="967"/>
              <a:ext cx="678" cy="612"/>
            </a:xfrm>
            <a:custGeom>
              <a:avLst/>
              <a:gdLst>
                <a:gd name="T0" fmla="*/ 268 w 678"/>
                <a:gd name="T1" fmla="*/ 576 h 612"/>
                <a:gd name="T2" fmla="*/ 150 w 678"/>
                <a:gd name="T3" fmla="*/ 592 h 612"/>
                <a:gd name="T4" fmla="*/ 150 w 678"/>
                <a:gd name="T5" fmla="*/ 592 h 612"/>
                <a:gd name="T6" fmla="*/ 148 w 678"/>
                <a:gd name="T7" fmla="*/ 594 h 612"/>
                <a:gd name="T8" fmla="*/ 148 w 678"/>
                <a:gd name="T9" fmla="*/ 612 h 612"/>
                <a:gd name="T10" fmla="*/ 150 w 678"/>
                <a:gd name="T11" fmla="*/ 612 h 612"/>
                <a:gd name="T12" fmla="*/ 528 w 678"/>
                <a:gd name="T13" fmla="*/ 612 h 612"/>
                <a:gd name="T14" fmla="*/ 532 w 678"/>
                <a:gd name="T15" fmla="*/ 612 h 612"/>
                <a:gd name="T16" fmla="*/ 532 w 678"/>
                <a:gd name="T17" fmla="*/ 594 h 612"/>
                <a:gd name="T18" fmla="*/ 528 w 678"/>
                <a:gd name="T19" fmla="*/ 592 h 612"/>
                <a:gd name="T20" fmla="*/ 528 w 678"/>
                <a:gd name="T21" fmla="*/ 592 h 612"/>
                <a:gd name="T22" fmla="*/ 410 w 678"/>
                <a:gd name="T23" fmla="*/ 576 h 612"/>
                <a:gd name="T24" fmla="*/ 410 w 678"/>
                <a:gd name="T25" fmla="*/ 456 h 612"/>
                <a:gd name="T26" fmla="*/ 528 w 678"/>
                <a:gd name="T27" fmla="*/ 456 h 612"/>
                <a:gd name="T28" fmla="*/ 678 w 678"/>
                <a:gd name="T29" fmla="*/ 456 h 612"/>
                <a:gd name="T30" fmla="*/ 678 w 678"/>
                <a:gd name="T31" fmla="*/ 426 h 612"/>
                <a:gd name="T32" fmla="*/ 678 w 678"/>
                <a:gd name="T33" fmla="*/ 0 h 612"/>
                <a:gd name="T34" fmla="*/ 528 w 678"/>
                <a:gd name="T35" fmla="*/ 0 h 612"/>
                <a:gd name="T36" fmla="*/ 150 w 678"/>
                <a:gd name="T37" fmla="*/ 0 h 612"/>
                <a:gd name="T38" fmla="*/ 2 w 678"/>
                <a:gd name="T39" fmla="*/ 0 h 612"/>
                <a:gd name="T40" fmla="*/ 0 w 678"/>
                <a:gd name="T41" fmla="*/ 426 h 612"/>
                <a:gd name="T42" fmla="*/ 0 w 678"/>
                <a:gd name="T43" fmla="*/ 456 h 612"/>
                <a:gd name="T44" fmla="*/ 150 w 678"/>
                <a:gd name="T45" fmla="*/ 456 h 612"/>
                <a:gd name="T46" fmla="*/ 268 w 678"/>
                <a:gd name="T47" fmla="*/ 456 h 612"/>
                <a:gd name="T48" fmla="*/ 268 w 678"/>
                <a:gd name="T49" fmla="*/ 576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8" h="612">
                  <a:moveTo>
                    <a:pt x="268" y="576"/>
                  </a:moveTo>
                  <a:lnTo>
                    <a:pt x="150" y="592"/>
                  </a:lnTo>
                  <a:lnTo>
                    <a:pt x="150" y="592"/>
                  </a:lnTo>
                  <a:lnTo>
                    <a:pt x="148" y="594"/>
                  </a:lnTo>
                  <a:lnTo>
                    <a:pt x="148" y="612"/>
                  </a:lnTo>
                  <a:lnTo>
                    <a:pt x="150" y="612"/>
                  </a:lnTo>
                  <a:lnTo>
                    <a:pt x="528" y="612"/>
                  </a:lnTo>
                  <a:lnTo>
                    <a:pt x="532" y="612"/>
                  </a:lnTo>
                  <a:lnTo>
                    <a:pt x="532" y="594"/>
                  </a:lnTo>
                  <a:lnTo>
                    <a:pt x="528" y="592"/>
                  </a:lnTo>
                  <a:lnTo>
                    <a:pt x="528" y="592"/>
                  </a:lnTo>
                  <a:lnTo>
                    <a:pt x="410" y="576"/>
                  </a:lnTo>
                  <a:lnTo>
                    <a:pt x="410" y="456"/>
                  </a:lnTo>
                  <a:lnTo>
                    <a:pt x="528" y="456"/>
                  </a:lnTo>
                  <a:lnTo>
                    <a:pt x="678" y="456"/>
                  </a:lnTo>
                  <a:lnTo>
                    <a:pt x="678" y="426"/>
                  </a:lnTo>
                  <a:lnTo>
                    <a:pt x="678" y="0"/>
                  </a:lnTo>
                  <a:lnTo>
                    <a:pt x="528" y="0"/>
                  </a:lnTo>
                  <a:lnTo>
                    <a:pt x="150" y="0"/>
                  </a:lnTo>
                  <a:lnTo>
                    <a:pt x="2" y="0"/>
                  </a:lnTo>
                  <a:lnTo>
                    <a:pt x="0" y="426"/>
                  </a:lnTo>
                  <a:lnTo>
                    <a:pt x="0" y="456"/>
                  </a:lnTo>
                  <a:lnTo>
                    <a:pt x="150" y="456"/>
                  </a:lnTo>
                  <a:lnTo>
                    <a:pt x="268" y="456"/>
                  </a:lnTo>
                  <a:lnTo>
                    <a:pt x="268" y="5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6526" y="999"/>
              <a:ext cx="610"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6492" y="1611"/>
              <a:ext cx="698" cy="140"/>
            </a:xfrm>
            <a:custGeom>
              <a:avLst/>
              <a:gdLst>
                <a:gd name="T0" fmla="*/ 698 w 698"/>
                <a:gd name="T1" fmla="*/ 140 h 140"/>
                <a:gd name="T2" fmla="*/ 0 w 698"/>
                <a:gd name="T3" fmla="*/ 140 h 140"/>
                <a:gd name="T4" fmla="*/ 60 w 698"/>
                <a:gd name="T5" fmla="*/ 0 h 140"/>
                <a:gd name="T6" fmla="*/ 638 w 698"/>
                <a:gd name="T7" fmla="*/ 0 h 140"/>
                <a:gd name="T8" fmla="*/ 698 w 698"/>
                <a:gd name="T9" fmla="*/ 140 h 140"/>
              </a:gdLst>
              <a:ahLst/>
              <a:cxnLst>
                <a:cxn ang="0">
                  <a:pos x="T0" y="T1"/>
                </a:cxn>
                <a:cxn ang="0">
                  <a:pos x="T2" y="T3"/>
                </a:cxn>
                <a:cxn ang="0">
                  <a:pos x="T4" y="T5"/>
                </a:cxn>
                <a:cxn ang="0">
                  <a:pos x="T6" y="T7"/>
                </a:cxn>
                <a:cxn ang="0">
                  <a:pos x="T8" y="T9"/>
                </a:cxn>
              </a:cxnLst>
              <a:rect l="0" t="0" r="r" b="b"/>
              <a:pathLst>
                <a:path w="698" h="140">
                  <a:moveTo>
                    <a:pt x="698" y="140"/>
                  </a:moveTo>
                  <a:lnTo>
                    <a:pt x="0" y="140"/>
                  </a:lnTo>
                  <a:lnTo>
                    <a:pt x="60" y="0"/>
                  </a:lnTo>
                  <a:lnTo>
                    <a:pt x="638" y="0"/>
                  </a:lnTo>
                  <a:lnTo>
                    <a:pt x="698" y="14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4208" y="2507"/>
              <a:ext cx="3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a:off x="4302"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4430"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4558"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4686"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4814"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4942"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5070"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5198"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5326"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5454"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5582"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5710" y="2507"/>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5838" y="2507"/>
              <a:ext cx="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5932" y="2507"/>
              <a:ext cx="3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9"/>
            <p:cNvSpPr>
              <a:spLocks noChangeShapeType="1"/>
            </p:cNvSpPr>
            <p:nvPr/>
          </p:nvSpPr>
          <p:spPr bwMode="auto">
            <a:xfrm>
              <a:off x="4208" y="3145"/>
              <a:ext cx="3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0"/>
            <p:cNvSpPr>
              <a:spLocks noChangeShapeType="1"/>
            </p:cNvSpPr>
            <p:nvPr/>
          </p:nvSpPr>
          <p:spPr bwMode="auto">
            <a:xfrm>
              <a:off x="4302"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1"/>
            <p:cNvSpPr>
              <a:spLocks noChangeShapeType="1"/>
            </p:cNvSpPr>
            <p:nvPr/>
          </p:nvSpPr>
          <p:spPr bwMode="auto">
            <a:xfrm>
              <a:off x="4430"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2"/>
            <p:cNvSpPr>
              <a:spLocks noChangeShapeType="1"/>
            </p:cNvSpPr>
            <p:nvPr/>
          </p:nvSpPr>
          <p:spPr bwMode="auto">
            <a:xfrm>
              <a:off x="4558"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3"/>
            <p:cNvSpPr>
              <a:spLocks noChangeShapeType="1"/>
            </p:cNvSpPr>
            <p:nvPr/>
          </p:nvSpPr>
          <p:spPr bwMode="auto">
            <a:xfrm>
              <a:off x="4686"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4"/>
            <p:cNvSpPr>
              <a:spLocks noChangeShapeType="1"/>
            </p:cNvSpPr>
            <p:nvPr/>
          </p:nvSpPr>
          <p:spPr bwMode="auto">
            <a:xfrm>
              <a:off x="4814"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5"/>
            <p:cNvSpPr>
              <a:spLocks noChangeShapeType="1"/>
            </p:cNvSpPr>
            <p:nvPr/>
          </p:nvSpPr>
          <p:spPr bwMode="auto">
            <a:xfrm>
              <a:off x="4942"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6"/>
            <p:cNvSpPr>
              <a:spLocks noChangeShapeType="1"/>
            </p:cNvSpPr>
            <p:nvPr/>
          </p:nvSpPr>
          <p:spPr bwMode="auto">
            <a:xfrm>
              <a:off x="5070"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7"/>
            <p:cNvSpPr>
              <a:spLocks noChangeShapeType="1"/>
            </p:cNvSpPr>
            <p:nvPr/>
          </p:nvSpPr>
          <p:spPr bwMode="auto">
            <a:xfrm>
              <a:off x="5198"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8"/>
            <p:cNvSpPr>
              <a:spLocks noChangeShapeType="1"/>
            </p:cNvSpPr>
            <p:nvPr/>
          </p:nvSpPr>
          <p:spPr bwMode="auto">
            <a:xfrm>
              <a:off x="5326"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9"/>
            <p:cNvSpPr>
              <a:spLocks noChangeShapeType="1"/>
            </p:cNvSpPr>
            <p:nvPr/>
          </p:nvSpPr>
          <p:spPr bwMode="auto">
            <a:xfrm>
              <a:off x="5454"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40"/>
            <p:cNvSpPr>
              <a:spLocks noChangeShapeType="1"/>
            </p:cNvSpPr>
            <p:nvPr/>
          </p:nvSpPr>
          <p:spPr bwMode="auto">
            <a:xfrm>
              <a:off x="5582"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1"/>
            <p:cNvSpPr>
              <a:spLocks noChangeShapeType="1"/>
            </p:cNvSpPr>
            <p:nvPr/>
          </p:nvSpPr>
          <p:spPr bwMode="auto">
            <a:xfrm>
              <a:off x="5710" y="3145"/>
              <a:ext cx="6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2"/>
            <p:cNvSpPr>
              <a:spLocks noChangeShapeType="1"/>
            </p:cNvSpPr>
            <p:nvPr/>
          </p:nvSpPr>
          <p:spPr bwMode="auto">
            <a:xfrm>
              <a:off x="5838" y="3145"/>
              <a:ext cx="6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3"/>
            <p:cNvSpPr>
              <a:spLocks noChangeShapeType="1"/>
            </p:cNvSpPr>
            <p:nvPr/>
          </p:nvSpPr>
          <p:spPr bwMode="auto">
            <a:xfrm>
              <a:off x="5932" y="3145"/>
              <a:ext cx="3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6182" y="1713"/>
              <a:ext cx="678" cy="1166"/>
            </a:xfrm>
            <a:custGeom>
              <a:avLst/>
              <a:gdLst>
                <a:gd name="T0" fmla="*/ 678 w 678"/>
                <a:gd name="T1" fmla="*/ 0 h 1166"/>
                <a:gd name="T2" fmla="*/ 678 w 678"/>
                <a:gd name="T3" fmla="*/ 1166 h 1166"/>
                <a:gd name="T4" fmla="*/ 0 w 678"/>
                <a:gd name="T5" fmla="*/ 1166 h 1166"/>
              </a:gdLst>
              <a:ahLst/>
              <a:cxnLst>
                <a:cxn ang="0">
                  <a:pos x="T0" y="T1"/>
                </a:cxn>
                <a:cxn ang="0">
                  <a:pos x="T2" y="T3"/>
                </a:cxn>
                <a:cxn ang="0">
                  <a:pos x="T4" y="T5"/>
                </a:cxn>
              </a:cxnLst>
              <a:rect l="0" t="0" r="r" b="b"/>
              <a:pathLst>
                <a:path w="678" h="1166">
                  <a:moveTo>
                    <a:pt x="678" y="0"/>
                  </a:moveTo>
                  <a:lnTo>
                    <a:pt x="678" y="1166"/>
                  </a:lnTo>
                  <a:lnTo>
                    <a:pt x="0" y="116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6124" y="283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6"/>
            <p:cNvSpPr>
              <a:spLocks noChangeShapeType="1"/>
            </p:cNvSpPr>
            <p:nvPr/>
          </p:nvSpPr>
          <p:spPr bwMode="auto">
            <a:xfrm flipH="1">
              <a:off x="3646" y="2879"/>
              <a:ext cx="418"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3588" y="283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7397776" y="3277751"/>
            <a:ext cx="1428724" cy="2585323"/>
          </a:xfrm>
          <a:prstGeom prst="rect">
            <a:avLst/>
          </a:prstGeom>
          <a:noFill/>
        </p:spPr>
        <p:txBody>
          <a:bodyPr wrap="none" rtlCol="0">
            <a:spAutoFit/>
          </a:bodyPr>
          <a:lstStyle/>
          <a:p>
            <a:pPr algn="ctr"/>
            <a:r>
              <a:rPr lang="en-US" dirty="0">
                <a:solidFill>
                  <a:schemeClr val="bg2"/>
                </a:solidFill>
              </a:rPr>
              <a:t>Discretionary</a:t>
            </a: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r>
              <a:rPr lang="en-US" dirty="0">
                <a:solidFill>
                  <a:schemeClr val="bg2"/>
                </a:solidFill>
              </a:rPr>
              <a:t>Role-based</a:t>
            </a:r>
          </a:p>
          <a:p>
            <a:pPr algn="ctr"/>
            <a:endParaRPr lang="en-US" dirty="0">
              <a:solidFill>
                <a:schemeClr val="bg2"/>
              </a:solidFill>
            </a:endParaRPr>
          </a:p>
          <a:p>
            <a:pPr algn="ctr"/>
            <a:endParaRPr lang="en-US" dirty="0">
              <a:solidFill>
                <a:schemeClr val="bg2"/>
              </a:solidFill>
            </a:endParaRPr>
          </a:p>
          <a:p>
            <a:pPr algn="ctr"/>
            <a:endParaRPr lang="en-US">
              <a:solidFill>
                <a:schemeClr val="bg2"/>
              </a:solidFill>
            </a:endParaRPr>
          </a:p>
          <a:p>
            <a:pPr algn="ctr"/>
            <a:r>
              <a:rPr lang="en-US">
                <a:solidFill>
                  <a:schemeClr val="bg2"/>
                </a:solidFill>
              </a:rPr>
              <a:t>Mandatory </a:t>
            </a:r>
            <a:endParaRPr lang="en-US" dirty="0">
              <a:solidFill>
                <a:schemeClr val="bg2"/>
              </a:solidFill>
            </a:endParaRPr>
          </a:p>
        </p:txBody>
      </p:sp>
    </p:spTree>
    <p:extLst>
      <p:ext uri="{BB962C8B-B14F-4D97-AF65-F5344CB8AC3E}">
        <p14:creationId xmlns:p14="http://schemas.microsoft.com/office/powerpoint/2010/main" val="209792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828800" y="0"/>
            <a:ext cx="10515600" cy="1325563"/>
          </a:xfrm>
        </p:spPr>
        <p:txBody>
          <a:bodyPr/>
          <a:lstStyle/>
          <a:p>
            <a:r>
              <a:rPr lang="en-US" dirty="0"/>
              <a:t>Rights vs. permissions</a:t>
            </a:r>
          </a:p>
        </p:txBody>
      </p:sp>
      <p:sp>
        <p:nvSpPr>
          <p:cNvPr id="2" name="Rectangle 1"/>
          <p:cNvSpPr/>
          <p:nvPr/>
        </p:nvSpPr>
        <p:spPr>
          <a:xfrm>
            <a:off x="2286000" y="2404533"/>
            <a:ext cx="2980267" cy="3352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t>Permissions use ACLs to grant or deny subjects access to objects within a system</a:t>
            </a:r>
          </a:p>
        </p:txBody>
      </p:sp>
      <p:sp>
        <p:nvSpPr>
          <p:cNvPr id="6" name="Rectangle 5"/>
          <p:cNvSpPr/>
          <p:nvPr/>
        </p:nvSpPr>
        <p:spPr>
          <a:xfrm>
            <a:off x="7738534" y="2404533"/>
            <a:ext cx="2980267" cy="3352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t>Rights are based on actions and are used to control the behavior of a system</a:t>
            </a:r>
          </a:p>
        </p:txBody>
      </p:sp>
      <p:sp>
        <p:nvSpPr>
          <p:cNvPr id="3" name="TextBox 2"/>
          <p:cNvSpPr txBox="1"/>
          <p:nvPr/>
        </p:nvSpPr>
        <p:spPr>
          <a:xfrm>
            <a:off x="2816960" y="1886513"/>
            <a:ext cx="1918346" cy="523220"/>
          </a:xfrm>
          <a:prstGeom prst="rect">
            <a:avLst/>
          </a:prstGeom>
          <a:noFill/>
        </p:spPr>
        <p:txBody>
          <a:bodyPr wrap="none" rtlCol="0">
            <a:spAutoFit/>
          </a:bodyPr>
          <a:lstStyle/>
          <a:p>
            <a:r>
              <a:rPr lang="en-US" sz="2800" dirty="0"/>
              <a:t>Permissions</a:t>
            </a:r>
          </a:p>
        </p:txBody>
      </p:sp>
      <p:sp>
        <p:nvSpPr>
          <p:cNvPr id="7" name="TextBox 6"/>
          <p:cNvSpPr txBox="1"/>
          <p:nvPr/>
        </p:nvSpPr>
        <p:spPr>
          <a:xfrm>
            <a:off x="8689962" y="1886513"/>
            <a:ext cx="1077411" cy="523220"/>
          </a:xfrm>
          <a:prstGeom prst="rect">
            <a:avLst/>
          </a:prstGeom>
          <a:noFill/>
        </p:spPr>
        <p:txBody>
          <a:bodyPr wrap="none" rtlCol="0">
            <a:spAutoFit/>
          </a:bodyPr>
          <a:lstStyle/>
          <a:p>
            <a:pPr algn="ctr"/>
            <a:r>
              <a:rPr lang="en-US" sz="2800" dirty="0"/>
              <a:t>Rights</a:t>
            </a:r>
          </a:p>
        </p:txBody>
      </p:sp>
    </p:spTree>
    <p:extLst>
      <p:ext uri="{BB962C8B-B14F-4D97-AF65-F5344CB8AC3E}">
        <p14:creationId xmlns:p14="http://schemas.microsoft.com/office/powerpoint/2010/main" val="2843142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081213" y="178133"/>
            <a:ext cx="10515600" cy="1325563"/>
          </a:xfrm>
        </p:spPr>
        <p:txBody>
          <a:bodyPr/>
          <a:lstStyle/>
          <a:p>
            <a:r>
              <a:rPr lang="en-US" dirty="0"/>
              <a:t>Centralized vs. decentralized</a:t>
            </a:r>
          </a:p>
        </p:txBody>
      </p:sp>
      <p:sp>
        <p:nvSpPr>
          <p:cNvPr id="6" name="TextBox 5"/>
          <p:cNvSpPr txBox="1"/>
          <p:nvPr/>
        </p:nvSpPr>
        <p:spPr>
          <a:xfrm>
            <a:off x="2588360" y="2075270"/>
            <a:ext cx="1812163" cy="523220"/>
          </a:xfrm>
          <a:prstGeom prst="rect">
            <a:avLst/>
          </a:prstGeom>
          <a:noFill/>
        </p:spPr>
        <p:txBody>
          <a:bodyPr wrap="none" rtlCol="0">
            <a:spAutoFit/>
          </a:bodyPr>
          <a:lstStyle/>
          <a:p>
            <a:r>
              <a:rPr lang="en-US" sz="2800" dirty="0"/>
              <a:t>Centralized</a:t>
            </a:r>
          </a:p>
        </p:txBody>
      </p:sp>
      <p:sp>
        <p:nvSpPr>
          <p:cNvPr id="7" name="TextBox 6"/>
          <p:cNvSpPr txBox="1"/>
          <p:nvPr/>
        </p:nvSpPr>
        <p:spPr>
          <a:xfrm>
            <a:off x="8345694" y="2075270"/>
            <a:ext cx="2172839" cy="523220"/>
          </a:xfrm>
          <a:prstGeom prst="rect">
            <a:avLst/>
          </a:prstGeom>
          <a:noFill/>
        </p:spPr>
        <p:txBody>
          <a:bodyPr wrap="none" rtlCol="0">
            <a:spAutoFit/>
          </a:bodyPr>
          <a:lstStyle/>
          <a:p>
            <a:r>
              <a:rPr lang="en-US" sz="2800" dirty="0"/>
              <a:t>Decentralized</a:t>
            </a:r>
          </a:p>
        </p:txBody>
      </p:sp>
      <p:grpSp>
        <p:nvGrpSpPr>
          <p:cNvPr id="8" name="Group 4"/>
          <p:cNvGrpSpPr>
            <a:grpSpLocks noChangeAspect="1"/>
          </p:cNvGrpSpPr>
          <p:nvPr/>
        </p:nvGrpSpPr>
        <p:grpSpPr bwMode="auto">
          <a:xfrm>
            <a:off x="1884363" y="2743200"/>
            <a:ext cx="8870950" cy="3248025"/>
            <a:chOff x="1187" y="1728"/>
            <a:chExt cx="5588" cy="2046"/>
          </a:xfrm>
        </p:grpSpPr>
        <p:sp>
          <p:nvSpPr>
            <p:cNvPr id="9" name="AutoShape 3"/>
            <p:cNvSpPr>
              <a:spLocks noChangeAspect="1" noChangeArrowheads="1" noTextEdit="1"/>
            </p:cNvSpPr>
            <p:nvPr/>
          </p:nvSpPr>
          <p:spPr bwMode="auto">
            <a:xfrm>
              <a:off x="1187" y="1728"/>
              <a:ext cx="5588"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1191" y="1732"/>
              <a:ext cx="2036" cy="2038"/>
            </a:xfrm>
            <a:custGeom>
              <a:avLst/>
              <a:gdLst>
                <a:gd name="T0" fmla="*/ 0 w 2036"/>
                <a:gd name="T1" fmla="*/ 968 h 2038"/>
                <a:gd name="T2" fmla="*/ 20 w 2036"/>
                <a:gd name="T3" fmla="*/ 814 h 2038"/>
                <a:gd name="T4" fmla="*/ 62 w 2036"/>
                <a:gd name="T5" fmla="*/ 670 h 2038"/>
                <a:gd name="T6" fmla="*/ 122 w 2036"/>
                <a:gd name="T7" fmla="*/ 534 h 2038"/>
                <a:gd name="T8" fmla="*/ 202 w 2036"/>
                <a:gd name="T9" fmla="*/ 410 h 2038"/>
                <a:gd name="T10" fmla="*/ 298 w 2036"/>
                <a:gd name="T11" fmla="*/ 300 h 2038"/>
                <a:gd name="T12" fmla="*/ 408 w 2036"/>
                <a:gd name="T13" fmla="*/ 204 h 2038"/>
                <a:gd name="T14" fmla="*/ 532 w 2036"/>
                <a:gd name="T15" fmla="*/ 124 h 2038"/>
                <a:gd name="T16" fmla="*/ 668 w 2036"/>
                <a:gd name="T17" fmla="*/ 62 h 2038"/>
                <a:gd name="T18" fmla="*/ 812 w 2036"/>
                <a:gd name="T19" fmla="*/ 22 h 2038"/>
                <a:gd name="T20" fmla="*/ 966 w 2036"/>
                <a:gd name="T21" fmla="*/ 2 h 2038"/>
                <a:gd name="T22" fmla="*/ 1070 w 2036"/>
                <a:gd name="T23" fmla="*/ 2 h 2038"/>
                <a:gd name="T24" fmla="*/ 1224 w 2036"/>
                <a:gd name="T25" fmla="*/ 22 h 2038"/>
                <a:gd name="T26" fmla="*/ 1368 w 2036"/>
                <a:gd name="T27" fmla="*/ 62 h 2038"/>
                <a:gd name="T28" fmla="*/ 1504 w 2036"/>
                <a:gd name="T29" fmla="*/ 124 h 2038"/>
                <a:gd name="T30" fmla="*/ 1628 w 2036"/>
                <a:gd name="T31" fmla="*/ 204 h 2038"/>
                <a:gd name="T32" fmla="*/ 1738 w 2036"/>
                <a:gd name="T33" fmla="*/ 300 h 2038"/>
                <a:gd name="T34" fmla="*/ 1834 w 2036"/>
                <a:gd name="T35" fmla="*/ 410 h 2038"/>
                <a:gd name="T36" fmla="*/ 1914 w 2036"/>
                <a:gd name="T37" fmla="*/ 534 h 2038"/>
                <a:gd name="T38" fmla="*/ 1974 w 2036"/>
                <a:gd name="T39" fmla="*/ 670 h 2038"/>
                <a:gd name="T40" fmla="*/ 2016 w 2036"/>
                <a:gd name="T41" fmla="*/ 814 h 2038"/>
                <a:gd name="T42" fmla="*/ 2036 w 2036"/>
                <a:gd name="T43" fmla="*/ 968 h 2038"/>
                <a:gd name="T44" fmla="*/ 2036 w 2036"/>
                <a:gd name="T45" fmla="*/ 1072 h 2038"/>
                <a:gd name="T46" fmla="*/ 2016 w 2036"/>
                <a:gd name="T47" fmla="*/ 1226 h 2038"/>
                <a:gd name="T48" fmla="*/ 1974 w 2036"/>
                <a:gd name="T49" fmla="*/ 1370 h 2038"/>
                <a:gd name="T50" fmla="*/ 1914 w 2036"/>
                <a:gd name="T51" fmla="*/ 1506 h 2038"/>
                <a:gd name="T52" fmla="*/ 1834 w 2036"/>
                <a:gd name="T53" fmla="*/ 1630 h 2038"/>
                <a:gd name="T54" fmla="*/ 1738 w 2036"/>
                <a:gd name="T55" fmla="*/ 1740 h 2038"/>
                <a:gd name="T56" fmla="*/ 1628 w 2036"/>
                <a:gd name="T57" fmla="*/ 1836 h 2038"/>
                <a:gd name="T58" fmla="*/ 1504 w 2036"/>
                <a:gd name="T59" fmla="*/ 1916 h 2038"/>
                <a:gd name="T60" fmla="*/ 1368 w 2036"/>
                <a:gd name="T61" fmla="*/ 1976 h 2038"/>
                <a:gd name="T62" fmla="*/ 1224 w 2036"/>
                <a:gd name="T63" fmla="*/ 2018 h 2038"/>
                <a:gd name="T64" fmla="*/ 1070 w 2036"/>
                <a:gd name="T65" fmla="*/ 2038 h 2038"/>
                <a:gd name="T66" fmla="*/ 966 w 2036"/>
                <a:gd name="T67" fmla="*/ 2038 h 2038"/>
                <a:gd name="T68" fmla="*/ 812 w 2036"/>
                <a:gd name="T69" fmla="*/ 2018 h 2038"/>
                <a:gd name="T70" fmla="*/ 668 w 2036"/>
                <a:gd name="T71" fmla="*/ 1976 h 2038"/>
                <a:gd name="T72" fmla="*/ 532 w 2036"/>
                <a:gd name="T73" fmla="*/ 1916 h 2038"/>
                <a:gd name="T74" fmla="*/ 408 w 2036"/>
                <a:gd name="T75" fmla="*/ 1836 h 2038"/>
                <a:gd name="T76" fmla="*/ 298 w 2036"/>
                <a:gd name="T77" fmla="*/ 1740 h 2038"/>
                <a:gd name="T78" fmla="*/ 202 w 2036"/>
                <a:gd name="T79" fmla="*/ 1630 h 2038"/>
                <a:gd name="T80" fmla="*/ 122 w 2036"/>
                <a:gd name="T81" fmla="*/ 1506 h 2038"/>
                <a:gd name="T82" fmla="*/ 62 w 2036"/>
                <a:gd name="T83" fmla="*/ 1370 h 2038"/>
                <a:gd name="T84" fmla="*/ 20 w 2036"/>
                <a:gd name="T85" fmla="*/ 1226 h 2038"/>
                <a:gd name="T86" fmla="*/ 0 w 2036"/>
                <a:gd name="T87" fmla="*/ 1072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6" h="2038">
                  <a:moveTo>
                    <a:pt x="0" y="1020"/>
                  </a:moveTo>
                  <a:lnTo>
                    <a:pt x="0" y="1020"/>
                  </a:lnTo>
                  <a:lnTo>
                    <a:pt x="0" y="968"/>
                  </a:lnTo>
                  <a:lnTo>
                    <a:pt x="4" y="916"/>
                  </a:lnTo>
                  <a:lnTo>
                    <a:pt x="12" y="864"/>
                  </a:lnTo>
                  <a:lnTo>
                    <a:pt x="20" y="814"/>
                  </a:lnTo>
                  <a:lnTo>
                    <a:pt x="32" y="766"/>
                  </a:lnTo>
                  <a:lnTo>
                    <a:pt x="46" y="716"/>
                  </a:lnTo>
                  <a:lnTo>
                    <a:pt x="62" y="670"/>
                  </a:lnTo>
                  <a:lnTo>
                    <a:pt x="80" y="624"/>
                  </a:lnTo>
                  <a:lnTo>
                    <a:pt x="100" y="578"/>
                  </a:lnTo>
                  <a:lnTo>
                    <a:pt x="122" y="534"/>
                  </a:lnTo>
                  <a:lnTo>
                    <a:pt x="146" y="492"/>
                  </a:lnTo>
                  <a:lnTo>
                    <a:pt x="174" y="450"/>
                  </a:lnTo>
                  <a:lnTo>
                    <a:pt x="202" y="410"/>
                  </a:lnTo>
                  <a:lnTo>
                    <a:pt x="232" y="372"/>
                  </a:lnTo>
                  <a:lnTo>
                    <a:pt x="264" y="334"/>
                  </a:lnTo>
                  <a:lnTo>
                    <a:pt x="298" y="300"/>
                  </a:lnTo>
                  <a:lnTo>
                    <a:pt x="334" y="266"/>
                  </a:lnTo>
                  <a:lnTo>
                    <a:pt x="370" y="234"/>
                  </a:lnTo>
                  <a:lnTo>
                    <a:pt x="408" y="204"/>
                  </a:lnTo>
                  <a:lnTo>
                    <a:pt x="448" y="174"/>
                  </a:lnTo>
                  <a:lnTo>
                    <a:pt x="490" y="148"/>
                  </a:lnTo>
                  <a:lnTo>
                    <a:pt x="532" y="124"/>
                  </a:lnTo>
                  <a:lnTo>
                    <a:pt x="576" y="102"/>
                  </a:lnTo>
                  <a:lnTo>
                    <a:pt x="622" y="80"/>
                  </a:lnTo>
                  <a:lnTo>
                    <a:pt x="668" y="62"/>
                  </a:lnTo>
                  <a:lnTo>
                    <a:pt x="714" y="46"/>
                  </a:lnTo>
                  <a:lnTo>
                    <a:pt x="764" y="32"/>
                  </a:lnTo>
                  <a:lnTo>
                    <a:pt x="812" y="22"/>
                  </a:lnTo>
                  <a:lnTo>
                    <a:pt x="862" y="12"/>
                  </a:lnTo>
                  <a:lnTo>
                    <a:pt x="914" y="6"/>
                  </a:lnTo>
                  <a:lnTo>
                    <a:pt x="966" y="2"/>
                  </a:lnTo>
                  <a:lnTo>
                    <a:pt x="1018" y="0"/>
                  </a:lnTo>
                  <a:lnTo>
                    <a:pt x="1018" y="0"/>
                  </a:lnTo>
                  <a:lnTo>
                    <a:pt x="1070" y="2"/>
                  </a:lnTo>
                  <a:lnTo>
                    <a:pt x="1122" y="6"/>
                  </a:lnTo>
                  <a:lnTo>
                    <a:pt x="1172" y="12"/>
                  </a:lnTo>
                  <a:lnTo>
                    <a:pt x="1224" y="22"/>
                  </a:lnTo>
                  <a:lnTo>
                    <a:pt x="1272" y="32"/>
                  </a:lnTo>
                  <a:lnTo>
                    <a:pt x="1320" y="46"/>
                  </a:lnTo>
                  <a:lnTo>
                    <a:pt x="1368" y="62"/>
                  </a:lnTo>
                  <a:lnTo>
                    <a:pt x="1414" y="80"/>
                  </a:lnTo>
                  <a:lnTo>
                    <a:pt x="1460" y="102"/>
                  </a:lnTo>
                  <a:lnTo>
                    <a:pt x="1504" y="124"/>
                  </a:lnTo>
                  <a:lnTo>
                    <a:pt x="1546" y="148"/>
                  </a:lnTo>
                  <a:lnTo>
                    <a:pt x="1588" y="174"/>
                  </a:lnTo>
                  <a:lnTo>
                    <a:pt x="1628" y="204"/>
                  </a:lnTo>
                  <a:lnTo>
                    <a:pt x="1666" y="234"/>
                  </a:lnTo>
                  <a:lnTo>
                    <a:pt x="1702" y="266"/>
                  </a:lnTo>
                  <a:lnTo>
                    <a:pt x="1738" y="300"/>
                  </a:lnTo>
                  <a:lnTo>
                    <a:pt x="1772" y="334"/>
                  </a:lnTo>
                  <a:lnTo>
                    <a:pt x="1804" y="372"/>
                  </a:lnTo>
                  <a:lnTo>
                    <a:pt x="1834" y="410"/>
                  </a:lnTo>
                  <a:lnTo>
                    <a:pt x="1862" y="450"/>
                  </a:lnTo>
                  <a:lnTo>
                    <a:pt x="1888" y="492"/>
                  </a:lnTo>
                  <a:lnTo>
                    <a:pt x="1914" y="534"/>
                  </a:lnTo>
                  <a:lnTo>
                    <a:pt x="1936" y="578"/>
                  </a:lnTo>
                  <a:lnTo>
                    <a:pt x="1956" y="624"/>
                  </a:lnTo>
                  <a:lnTo>
                    <a:pt x="1974" y="670"/>
                  </a:lnTo>
                  <a:lnTo>
                    <a:pt x="1990" y="716"/>
                  </a:lnTo>
                  <a:lnTo>
                    <a:pt x="2004" y="766"/>
                  </a:lnTo>
                  <a:lnTo>
                    <a:pt x="2016" y="814"/>
                  </a:lnTo>
                  <a:lnTo>
                    <a:pt x="2024" y="864"/>
                  </a:lnTo>
                  <a:lnTo>
                    <a:pt x="2032" y="916"/>
                  </a:lnTo>
                  <a:lnTo>
                    <a:pt x="2036" y="968"/>
                  </a:lnTo>
                  <a:lnTo>
                    <a:pt x="2036" y="1020"/>
                  </a:lnTo>
                  <a:lnTo>
                    <a:pt x="2036" y="1020"/>
                  </a:lnTo>
                  <a:lnTo>
                    <a:pt x="2036" y="1072"/>
                  </a:lnTo>
                  <a:lnTo>
                    <a:pt x="2032" y="1124"/>
                  </a:lnTo>
                  <a:lnTo>
                    <a:pt x="2024" y="1174"/>
                  </a:lnTo>
                  <a:lnTo>
                    <a:pt x="2016" y="1226"/>
                  </a:lnTo>
                  <a:lnTo>
                    <a:pt x="2004" y="1274"/>
                  </a:lnTo>
                  <a:lnTo>
                    <a:pt x="1990" y="1322"/>
                  </a:lnTo>
                  <a:lnTo>
                    <a:pt x="1974" y="1370"/>
                  </a:lnTo>
                  <a:lnTo>
                    <a:pt x="1956" y="1416"/>
                  </a:lnTo>
                  <a:lnTo>
                    <a:pt x="1936" y="1462"/>
                  </a:lnTo>
                  <a:lnTo>
                    <a:pt x="1914" y="1506"/>
                  </a:lnTo>
                  <a:lnTo>
                    <a:pt x="1888" y="1548"/>
                  </a:lnTo>
                  <a:lnTo>
                    <a:pt x="1862" y="1590"/>
                  </a:lnTo>
                  <a:lnTo>
                    <a:pt x="1834" y="1630"/>
                  </a:lnTo>
                  <a:lnTo>
                    <a:pt x="1804" y="1668"/>
                  </a:lnTo>
                  <a:lnTo>
                    <a:pt x="1772" y="1704"/>
                  </a:lnTo>
                  <a:lnTo>
                    <a:pt x="1738" y="1740"/>
                  </a:lnTo>
                  <a:lnTo>
                    <a:pt x="1702" y="1774"/>
                  </a:lnTo>
                  <a:lnTo>
                    <a:pt x="1666" y="1806"/>
                  </a:lnTo>
                  <a:lnTo>
                    <a:pt x="1628" y="1836"/>
                  </a:lnTo>
                  <a:lnTo>
                    <a:pt x="1588" y="1864"/>
                  </a:lnTo>
                  <a:lnTo>
                    <a:pt x="1546" y="1892"/>
                  </a:lnTo>
                  <a:lnTo>
                    <a:pt x="1504" y="1916"/>
                  </a:lnTo>
                  <a:lnTo>
                    <a:pt x="1460" y="1938"/>
                  </a:lnTo>
                  <a:lnTo>
                    <a:pt x="1414" y="1958"/>
                  </a:lnTo>
                  <a:lnTo>
                    <a:pt x="1368" y="1976"/>
                  </a:lnTo>
                  <a:lnTo>
                    <a:pt x="1320" y="1992"/>
                  </a:lnTo>
                  <a:lnTo>
                    <a:pt x="1272" y="2006"/>
                  </a:lnTo>
                  <a:lnTo>
                    <a:pt x="1224" y="2018"/>
                  </a:lnTo>
                  <a:lnTo>
                    <a:pt x="1172" y="2028"/>
                  </a:lnTo>
                  <a:lnTo>
                    <a:pt x="1122" y="2034"/>
                  </a:lnTo>
                  <a:lnTo>
                    <a:pt x="1070" y="2038"/>
                  </a:lnTo>
                  <a:lnTo>
                    <a:pt x="1018" y="2038"/>
                  </a:lnTo>
                  <a:lnTo>
                    <a:pt x="1018" y="2038"/>
                  </a:lnTo>
                  <a:lnTo>
                    <a:pt x="966" y="2038"/>
                  </a:lnTo>
                  <a:lnTo>
                    <a:pt x="914" y="2034"/>
                  </a:lnTo>
                  <a:lnTo>
                    <a:pt x="862" y="2028"/>
                  </a:lnTo>
                  <a:lnTo>
                    <a:pt x="812" y="2018"/>
                  </a:lnTo>
                  <a:lnTo>
                    <a:pt x="764" y="2006"/>
                  </a:lnTo>
                  <a:lnTo>
                    <a:pt x="714" y="1992"/>
                  </a:lnTo>
                  <a:lnTo>
                    <a:pt x="668" y="1976"/>
                  </a:lnTo>
                  <a:lnTo>
                    <a:pt x="622" y="1958"/>
                  </a:lnTo>
                  <a:lnTo>
                    <a:pt x="576" y="1938"/>
                  </a:lnTo>
                  <a:lnTo>
                    <a:pt x="532" y="1916"/>
                  </a:lnTo>
                  <a:lnTo>
                    <a:pt x="490" y="1892"/>
                  </a:lnTo>
                  <a:lnTo>
                    <a:pt x="448" y="1864"/>
                  </a:lnTo>
                  <a:lnTo>
                    <a:pt x="408" y="1836"/>
                  </a:lnTo>
                  <a:lnTo>
                    <a:pt x="370" y="1806"/>
                  </a:lnTo>
                  <a:lnTo>
                    <a:pt x="334" y="1774"/>
                  </a:lnTo>
                  <a:lnTo>
                    <a:pt x="298" y="1740"/>
                  </a:lnTo>
                  <a:lnTo>
                    <a:pt x="264" y="1704"/>
                  </a:lnTo>
                  <a:lnTo>
                    <a:pt x="232" y="1668"/>
                  </a:lnTo>
                  <a:lnTo>
                    <a:pt x="202" y="1630"/>
                  </a:lnTo>
                  <a:lnTo>
                    <a:pt x="174" y="1590"/>
                  </a:lnTo>
                  <a:lnTo>
                    <a:pt x="146" y="1548"/>
                  </a:lnTo>
                  <a:lnTo>
                    <a:pt x="122" y="1506"/>
                  </a:lnTo>
                  <a:lnTo>
                    <a:pt x="100" y="1462"/>
                  </a:lnTo>
                  <a:lnTo>
                    <a:pt x="80" y="1416"/>
                  </a:lnTo>
                  <a:lnTo>
                    <a:pt x="62" y="1370"/>
                  </a:lnTo>
                  <a:lnTo>
                    <a:pt x="46" y="1322"/>
                  </a:lnTo>
                  <a:lnTo>
                    <a:pt x="32" y="1274"/>
                  </a:lnTo>
                  <a:lnTo>
                    <a:pt x="20" y="1226"/>
                  </a:lnTo>
                  <a:lnTo>
                    <a:pt x="12" y="1174"/>
                  </a:lnTo>
                  <a:lnTo>
                    <a:pt x="4" y="1124"/>
                  </a:lnTo>
                  <a:lnTo>
                    <a:pt x="0" y="1072"/>
                  </a:lnTo>
                  <a:lnTo>
                    <a:pt x="0" y="1020"/>
                  </a:lnTo>
                  <a:lnTo>
                    <a:pt x="0" y="1020"/>
                  </a:lnTo>
                  <a:close/>
                </a:path>
              </a:pathLst>
            </a:custGeom>
            <a:solidFill>
              <a:srgbClr val="127DC2"/>
            </a:solidFill>
            <a:ln w="12700">
              <a:solidFill>
                <a:srgbClr val="FFFFFF"/>
              </a:solidFill>
              <a:prstDash val="solid"/>
              <a:round/>
              <a:headEnd/>
              <a:tailEnd/>
            </a:ln>
          </p:spPr>
          <p:txBody>
            <a:bodyPr vert="horz" wrap="square" lIns="91440" tIns="45720" rIns="91440" bIns="45720" numCol="1" anchor="ctr" anchorCtr="0" compatLnSpc="1">
              <a:prstTxWarp prst="textNoShape">
                <a:avLst/>
              </a:prstTxWarp>
            </a:bodyPr>
            <a:lstStyle/>
            <a:p>
              <a:pPr algn="ctr"/>
              <a:r>
                <a:rPr lang="en-US" sz="2400" dirty="0">
                  <a:solidFill>
                    <a:schemeClr val="bg2"/>
                  </a:solidFill>
                </a:rPr>
                <a:t>Central </a:t>
              </a:r>
            </a:p>
            <a:p>
              <a:pPr algn="ctr"/>
              <a:r>
                <a:rPr lang="en-US" sz="2400" dirty="0">
                  <a:solidFill>
                    <a:schemeClr val="bg2"/>
                  </a:solidFill>
                </a:rPr>
                <a:t>Authority</a:t>
              </a:r>
            </a:p>
          </p:txBody>
        </p:sp>
        <p:sp>
          <p:nvSpPr>
            <p:cNvPr id="11" name="Freeform 6"/>
            <p:cNvSpPr>
              <a:spLocks/>
            </p:cNvSpPr>
            <p:nvPr/>
          </p:nvSpPr>
          <p:spPr bwMode="auto">
            <a:xfrm>
              <a:off x="2075" y="3316"/>
              <a:ext cx="268" cy="356"/>
            </a:xfrm>
            <a:custGeom>
              <a:avLst/>
              <a:gdLst>
                <a:gd name="T0" fmla="*/ 134 w 268"/>
                <a:gd name="T1" fmla="*/ 0 h 356"/>
                <a:gd name="T2" fmla="*/ 134 w 268"/>
                <a:gd name="T3" fmla="*/ 0 h 356"/>
                <a:gd name="T4" fmla="*/ 106 w 268"/>
                <a:gd name="T5" fmla="*/ 2 h 356"/>
                <a:gd name="T6" fmla="*/ 82 w 268"/>
                <a:gd name="T7" fmla="*/ 4 h 356"/>
                <a:gd name="T8" fmla="*/ 60 w 268"/>
                <a:gd name="T9" fmla="*/ 8 h 356"/>
                <a:gd name="T10" fmla="*/ 40 w 268"/>
                <a:gd name="T11" fmla="*/ 12 h 356"/>
                <a:gd name="T12" fmla="*/ 24 w 268"/>
                <a:gd name="T13" fmla="*/ 18 h 356"/>
                <a:gd name="T14" fmla="*/ 10 w 268"/>
                <a:gd name="T15" fmla="*/ 24 h 356"/>
                <a:gd name="T16" fmla="*/ 4 w 268"/>
                <a:gd name="T17" fmla="*/ 30 h 356"/>
                <a:gd name="T18" fmla="*/ 2 w 268"/>
                <a:gd name="T19" fmla="*/ 34 h 356"/>
                <a:gd name="T20" fmla="*/ 0 w 268"/>
                <a:gd name="T21" fmla="*/ 38 h 356"/>
                <a:gd name="T22" fmla="*/ 0 w 268"/>
                <a:gd name="T23" fmla="*/ 314 h 356"/>
                <a:gd name="T24" fmla="*/ 0 w 268"/>
                <a:gd name="T25" fmla="*/ 314 h 356"/>
                <a:gd name="T26" fmla="*/ 2 w 268"/>
                <a:gd name="T27" fmla="*/ 318 h 356"/>
                <a:gd name="T28" fmla="*/ 4 w 268"/>
                <a:gd name="T29" fmla="*/ 322 h 356"/>
                <a:gd name="T30" fmla="*/ 10 w 268"/>
                <a:gd name="T31" fmla="*/ 330 h 356"/>
                <a:gd name="T32" fmla="*/ 24 w 268"/>
                <a:gd name="T33" fmla="*/ 338 h 356"/>
                <a:gd name="T34" fmla="*/ 40 w 268"/>
                <a:gd name="T35" fmla="*/ 344 h 356"/>
                <a:gd name="T36" fmla="*/ 60 w 268"/>
                <a:gd name="T37" fmla="*/ 350 h 356"/>
                <a:gd name="T38" fmla="*/ 82 w 268"/>
                <a:gd name="T39" fmla="*/ 354 h 356"/>
                <a:gd name="T40" fmla="*/ 106 w 268"/>
                <a:gd name="T41" fmla="*/ 356 h 356"/>
                <a:gd name="T42" fmla="*/ 134 w 268"/>
                <a:gd name="T43" fmla="*/ 356 h 356"/>
                <a:gd name="T44" fmla="*/ 134 w 268"/>
                <a:gd name="T45" fmla="*/ 356 h 356"/>
                <a:gd name="T46" fmla="*/ 160 w 268"/>
                <a:gd name="T47" fmla="*/ 356 h 356"/>
                <a:gd name="T48" fmla="*/ 186 w 268"/>
                <a:gd name="T49" fmla="*/ 354 h 356"/>
                <a:gd name="T50" fmla="*/ 208 w 268"/>
                <a:gd name="T51" fmla="*/ 350 h 356"/>
                <a:gd name="T52" fmla="*/ 228 w 268"/>
                <a:gd name="T53" fmla="*/ 344 h 356"/>
                <a:gd name="T54" fmla="*/ 244 w 268"/>
                <a:gd name="T55" fmla="*/ 338 h 356"/>
                <a:gd name="T56" fmla="*/ 256 w 268"/>
                <a:gd name="T57" fmla="*/ 330 h 356"/>
                <a:gd name="T58" fmla="*/ 264 w 268"/>
                <a:gd name="T59" fmla="*/ 322 h 356"/>
                <a:gd name="T60" fmla="*/ 266 w 268"/>
                <a:gd name="T61" fmla="*/ 318 h 356"/>
                <a:gd name="T62" fmla="*/ 268 w 268"/>
                <a:gd name="T63" fmla="*/ 314 h 356"/>
                <a:gd name="T64" fmla="*/ 268 w 268"/>
                <a:gd name="T65" fmla="*/ 38 h 356"/>
                <a:gd name="T66" fmla="*/ 268 w 268"/>
                <a:gd name="T67" fmla="*/ 38 h 356"/>
                <a:gd name="T68" fmla="*/ 266 w 268"/>
                <a:gd name="T69" fmla="*/ 34 h 356"/>
                <a:gd name="T70" fmla="*/ 264 w 268"/>
                <a:gd name="T71" fmla="*/ 30 h 356"/>
                <a:gd name="T72" fmla="*/ 256 w 268"/>
                <a:gd name="T73" fmla="*/ 24 h 356"/>
                <a:gd name="T74" fmla="*/ 244 w 268"/>
                <a:gd name="T75" fmla="*/ 18 h 356"/>
                <a:gd name="T76" fmla="*/ 228 w 268"/>
                <a:gd name="T77" fmla="*/ 12 h 356"/>
                <a:gd name="T78" fmla="*/ 208 w 268"/>
                <a:gd name="T79" fmla="*/ 8 h 356"/>
                <a:gd name="T80" fmla="*/ 186 w 268"/>
                <a:gd name="T81" fmla="*/ 4 h 356"/>
                <a:gd name="T82" fmla="*/ 160 w 268"/>
                <a:gd name="T83" fmla="*/ 2 h 356"/>
                <a:gd name="T84" fmla="*/ 134 w 268"/>
                <a:gd name="T85" fmla="*/ 0 h 356"/>
                <a:gd name="T86" fmla="*/ 134 w 268"/>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356">
                  <a:moveTo>
                    <a:pt x="134" y="0"/>
                  </a:moveTo>
                  <a:lnTo>
                    <a:pt x="134" y="0"/>
                  </a:lnTo>
                  <a:lnTo>
                    <a:pt x="106" y="2"/>
                  </a:lnTo>
                  <a:lnTo>
                    <a:pt x="82" y="4"/>
                  </a:lnTo>
                  <a:lnTo>
                    <a:pt x="60" y="8"/>
                  </a:lnTo>
                  <a:lnTo>
                    <a:pt x="40" y="12"/>
                  </a:lnTo>
                  <a:lnTo>
                    <a:pt x="24" y="18"/>
                  </a:lnTo>
                  <a:lnTo>
                    <a:pt x="10" y="24"/>
                  </a:lnTo>
                  <a:lnTo>
                    <a:pt x="4" y="30"/>
                  </a:lnTo>
                  <a:lnTo>
                    <a:pt x="2" y="34"/>
                  </a:lnTo>
                  <a:lnTo>
                    <a:pt x="0" y="38"/>
                  </a:lnTo>
                  <a:lnTo>
                    <a:pt x="0" y="314"/>
                  </a:lnTo>
                  <a:lnTo>
                    <a:pt x="0" y="314"/>
                  </a:lnTo>
                  <a:lnTo>
                    <a:pt x="2" y="318"/>
                  </a:lnTo>
                  <a:lnTo>
                    <a:pt x="4" y="322"/>
                  </a:lnTo>
                  <a:lnTo>
                    <a:pt x="10" y="330"/>
                  </a:lnTo>
                  <a:lnTo>
                    <a:pt x="24" y="338"/>
                  </a:lnTo>
                  <a:lnTo>
                    <a:pt x="40" y="344"/>
                  </a:lnTo>
                  <a:lnTo>
                    <a:pt x="60" y="350"/>
                  </a:lnTo>
                  <a:lnTo>
                    <a:pt x="82" y="354"/>
                  </a:lnTo>
                  <a:lnTo>
                    <a:pt x="106" y="356"/>
                  </a:lnTo>
                  <a:lnTo>
                    <a:pt x="134" y="356"/>
                  </a:lnTo>
                  <a:lnTo>
                    <a:pt x="134" y="356"/>
                  </a:lnTo>
                  <a:lnTo>
                    <a:pt x="160" y="356"/>
                  </a:lnTo>
                  <a:lnTo>
                    <a:pt x="186" y="354"/>
                  </a:lnTo>
                  <a:lnTo>
                    <a:pt x="208" y="350"/>
                  </a:lnTo>
                  <a:lnTo>
                    <a:pt x="228" y="344"/>
                  </a:lnTo>
                  <a:lnTo>
                    <a:pt x="244" y="338"/>
                  </a:lnTo>
                  <a:lnTo>
                    <a:pt x="256" y="330"/>
                  </a:lnTo>
                  <a:lnTo>
                    <a:pt x="264" y="322"/>
                  </a:lnTo>
                  <a:lnTo>
                    <a:pt x="266" y="318"/>
                  </a:lnTo>
                  <a:lnTo>
                    <a:pt x="268" y="314"/>
                  </a:lnTo>
                  <a:lnTo>
                    <a:pt x="268" y="38"/>
                  </a:lnTo>
                  <a:lnTo>
                    <a:pt x="268" y="38"/>
                  </a:lnTo>
                  <a:lnTo>
                    <a:pt x="266" y="34"/>
                  </a:lnTo>
                  <a:lnTo>
                    <a:pt x="264" y="30"/>
                  </a:lnTo>
                  <a:lnTo>
                    <a:pt x="256" y="24"/>
                  </a:lnTo>
                  <a:lnTo>
                    <a:pt x="244" y="18"/>
                  </a:lnTo>
                  <a:lnTo>
                    <a:pt x="228" y="12"/>
                  </a:lnTo>
                  <a:lnTo>
                    <a:pt x="208" y="8"/>
                  </a:lnTo>
                  <a:lnTo>
                    <a:pt x="186" y="4"/>
                  </a:lnTo>
                  <a:lnTo>
                    <a:pt x="160" y="2"/>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093" y="3438"/>
              <a:ext cx="232" cy="78"/>
            </a:xfrm>
            <a:custGeom>
              <a:avLst/>
              <a:gdLst>
                <a:gd name="T0" fmla="*/ 4 w 232"/>
                <a:gd name="T1" fmla="*/ 54 h 78"/>
                <a:gd name="T2" fmla="*/ 4 w 232"/>
                <a:gd name="T3" fmla="*/ 54 h 78"/>
                <a:gd name="T4" fmla="*/ 16 w 232"/>
                <a:gd name="T5" fmla="*/ 60 h 78"/>
                <a:gd name="T6" fmla="*/ 30 w 232"/>
                <a:gd name="T7" fmla="*/ 66 h 78"/>
                <a:gd name="T8" fmla="*/ 30 w 232"/>
                <a:gd name="T9" fmla="*/ 66 h 78"/>
                <a:gd name="T10" fmla="*/ 48 w 232"/>
                <a:gd name="T11" fmla="*/ 72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8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8 w 232"/>
                <a:gd name="T43" fmla="*/ 16 h 78"/>
                <a:gd name="T44" fmla="*/ 166 w 232"/>
                <a:gd name="T45" fmla="*/ 20 h 78"/>
                <a:gd name="T46" fmla="*/ 142 w 232"/>
                <a:gd name="T47" fmla="*/ 24 h 78"/>
                <a:gd name="T48" fmla="*/ 116 w 232"/>
                <a:gd name="T49" fmla="*/ 24 h 78"/>
                <a:gd name="T50" fmla="*/ 116 w 232"/>
                <a:gd name="T51" fmla="*/ 24 h 78"/>
                <a:gd name="T52" fmla="*/ 84 w 232"/>
                <a:gd name="T53" fmla="*/ 22 h 78"/>
                <a:gd name="T54" fmla="*/ 54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6" y="60"/>
                  </a:lnTo>
                  <a:lnTo>
                    <a:pt x="30" y="66"/>
                  </a:lnTo>
                  <a:lnTo>
                    <a:pt x="30" y="66"/>
                  </a:lnTo>
                  <a:lnTo>
                    <a:pt x="48" y="72"/>
                  </a:lnTo>
                  <a:lnTo>
                    <a:pt x="68" y="74"/>
                  </a:lnTo>
                  <a:lnTo>
                    <a:pt x="92" y="78"/>
                  </a:lnTo>
                  <a:lnTo>
                    <a:pt x="116" y="78"/>
                  </a:lnTo>
                  <a:lnTo>
                    <a:pt x="116" y="78"/>
                  </a:lnTo>
                  <a:lnTo>
                    <a:pt x="148" y="76"/>
                  </a:lnTo>
                  <a:lnTo>
                    <a:pt x="178" y="72"/>
                  </a:lnTo>
                  <a:lnTo>
                    <a:pt x="202" y="66"/>
                  </a:lnTo>
                  <a:lnTo>
                    <a:pt x="220" y="58"/>
                  </a:lnTo>
                  <a:lnTo>
                    <a:pt x="220" y="58"/>
                  </a:lnTo>
                  <a:lnTo>
                    <a:pt x="232" y="52"/>
                  </a:lnTo>
                  <a:lnTo>
                    <a:pt x="232" y="0"/>
                  </a:lnTo>
                  <a:lnTo>
                    <a:pt x="232" y="0"/>
                  </a:lnTo>
                  <a:lnTo>
                    <a:pt x="220" y="6"/>
                  </a:lnTo>
                  <a:lnTo>
                    <a:pt x="206" y="12"/>
                  </a:ln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093" y="3508"/>
              <a:ext cx="232" cy="80"/>
            </a:xfrm>
            <a:custGeom>
              <a:avLst/>
              <a:gdLst>
                <a:gd name="T0" fmla="*/ 4 w 232"/>
                <a:gd name="T1" fmla="*/ 56 h 80"/>
                <a:gd name="T2" fmla="*/ 4 w 232"/>
                <a:gd name="T3" fmla="*/ 56 h 80"/>
                <a:gd name="T4" fmla="*/ 16 w 232"/>
                <a:gd name="T5" fmla="*/ 62 h 80"/>
                <a:gd name="T6" fmla="*/ 30 w 232"/>
                <a:gd name="T7" fmla="*/ 68 h 80"/>
                <a:gd name="T8" fmla="*/ 30 w 232"/>
                <a:gd name="T9" fmla="*/ 68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8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6 h 80"/>
                <a:gd name="T38" fmla="*/ 206 w 232"/>
                <a:gd name="T39" fmla="*/ 12 h 80"/>
                <a:gd name="T40" fmla="*/ 206 w 232"/>
                <a:gd name="T41" fmla="*/ 12 h 80"/>
                <a:gd name="T42" fmla="*/ 188 w 232"/>
                <a:gd name="T43" fmla="*/ 18 h 80"/>
                <a:gd name="T44" fmla="*/ 166 w 232"/>
                <a:gd name="T45" fmla="*/ 22 h 80"/>
                <a:gd name="T46" fmla="*/ 142 w 232"/>
                <a:gd name="T47" fmla="*/ 24 h 80"/>
                <a:gd name="T48" fmla="*/ 116 w 232"/>
                <a:gd name="T49" fmla="*/ 26 h 80"/>
                <a:gd name="T50" fmla="*/ 116 w 232"/>
                <a:gd name="T51" fmla="*/ 26 h 80"/>
                <a:gd name="T52" fmla="*/ 84 w 232"/>
                <a:gd name="T53" fmla="*/ 24 h 80"/>
                <a:gd name="T54" fmla="*/ 54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6" y="62"/>
                  </a:lnTo>
                  <a:lnTo>
                    <a:pt x="30" y="68"/>
                  </a:lnTo>
                  <a:lnTo>
                    <a:pt x="30" y="68"/>
                  </a:lnTo>
                  <a:lnTo>
                    <a:pt x="48" y="72"/>
                  </a:lnTo>
                  <a:lnTo>
                    <a:pt x="68" y="76"/>
                  </a:lnTo>
                  <a:lnTo>
                    <a:pt x="92" y="78"/>
                  </a:lnTo>
                  <a:lnTo>
                    <a:pt x="116" y="80"/>
                  </a:lnTo>
                  <a:lnTo>
                    <a:pt x="116" y="80"/>
                  </a:lnTo>
                  <a:lnTo>
                    <a:pt x="148" y="78"/>
                  </a:lnTo>
                  <a:lnTo>
                    <a:pt x="178" y="74"/>
                  </a:lnTo>
                  <a:lnTo>
                    <a:pt x="202" y="68"/>
                  </a:lnTo>
                  <a:lnTo>
                    <a:pt x="220" y="60"/>
                  </a:lnTo>
                  <a:lnTo>
                    <a:pt x="220" y="60"/>
                  </a:lnTo>
                  <a:lnTo>
                    <a:pt x="232" y="52"/>
                  </a:lnTo>
                  <a:lnTo>
                    <a:pt x="232" y="0"/>
                  </a:lnTo>
                  <a:lnTo>
                    <a:pt x="232" y="0"/>
                  </a:lnTo>
                  <a:lnTo>
                    <a:pt x="220" y="6"/>
                  </a:lnTo>
                  <a:lnTo>
                    <a:pt x="206" y="12"/>
                  </a:ln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093" y="3336"/>
              <a:ext cx="232" cy="110"/>
            </a:xfrm>
            <a:custGeom>
              <a:avLst/>
              <a:gdLst>
                <a:gd name="T0" fmla="*/ 4 w 232"/>
                <a:gd name="T1" fmla="*/ 86 h 110"/>
                <a:gd name="T2" fmla="*/ 4 w 232"/>
                <a:gd name="T3" fmla="*/ 86 h 110"/>
                <a:gd name="T4" fmla="*/ 16 w 232"/>
                <a:gd name="T5" fmla="*/ 92 h 110"/>
                <a:gd name="T6" fmla="*/ 30 w 232"/>
                <a:gd name="T7" fmla="*/ 98 h 110"/>
                <a:gd name="T8" fmla="*/ 30 w 232"/>
                <a:gd name="T9" fmla="*/ 98 h 110"/>
                <a:gd name="T10" fmla="*/ 48 w 232"/>
                <a:gd name="T11" fmla="*/ 104 h 110"/>
                <a:gd name="T12" fmla="*/ 68 w 232"/>
                <a:gd name="T13" fmla="*/ 108 h 110"/>
                <a:gd name="T14" fmla="*/ 92 w 232"/>
                <a:gd name="T15" fmla="*/ 110 h 110"/>
                <a:gd name="T16" fmla="*/ 116 w 232"/>
                <a:gd name="T17" fmla="*/ 110 h 110"/>
                <a:gd name="T18" fmla="*/ 116 w 232"/>
                <a:gd name="T19" fmla="*/ 110 h 110"/>
                <a:gd name="T20" fmla="*/ 148 w 232"/>
                <a:gd name="T21" fmla="*/ 110 h 110"/>
                <a:gd name="T22" fmla="*/ 178 w 232"/>
                <a:gd name="T23" fmla="*/ 104 h 110"/>
                <a:gd name="T24" fmla="*/ 202 w 232"/>
                <a:gd name="T25" fmla="*/ 98 h 110"/>
                <a:gd name="T26" fmla="*/ 220 w 232"/>
                <a:gd name="T27" fmla="*/ 92 h 110"/>
                <a:gd name="T28" fmla="*/ 220 w 232"/>
                <a:gd name="T29" fmla="*/ 92 h 110"/>
                <a:gd name="T30" fmla="*/ 232 w 232"/>
                <a:gd name="T31" fmla="*/ 84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4 h 110"/>
                <a:gd name="T44" fmla="*/ 232 w 232"/>
                <a:gd name="T45" fmla="*/ 24 h 110"/>
                <a:gd name="T46" fmla="*/ 232 w 232"/>
                <a:gd name="T47" fmla="*/ 24 h 110"/>
                <a:gd name="T48" fmla="*/ 232 w 232"/>
                <a:gd name="T49" fmla="*/ 24 h 110"/>
                <a:gd name="T50" fmla="*/ 232 w 232"/>
                <a:gd name="T51" fmla="*/ 20 h 110"/>
                <a:gd name="T52" fmla="*/ 230 w 232"/>
                <a:gd name="T53" fmla="*/ 18 h 110"/>
                <a:gd name="T54" fmla="*/ 230 w 232"/>
                <a:gd name="T55" fmla="*/ 18 h 110"/>
                <a:gd name="T56" fmla="*/ 222 w 232"/>
                <a:gd name="T57" fmla="*/ 14 h 110"/>
                <a:gd name="T58" fmla="*/ 214 w 232"/>
                <a:gd name="T59" fmla="*/ 10 h 110"/>
                <a:gd name="T60" fmla="*/ 214 w 232"/>
                <a:gd name="T61" fmla="*/ 10 h 110"/>
                <a:gd name="T62" fmla="*/ 196 w 232"/>
                <a:gd name="T63" fmla="*/ 6 h 110"/>
                <a:gd name="T64" fmla="*/ 172 w 232"/>
                <a:gd name="T65" fmla="*/ 4 h 110"/>
                <a:gd name="T66" fmla="*/ 146 w 232"/>
                <a:gd name="T67" fmla="*/ 2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10 h 110"/>
                <a:gd name="T80" fmla="*/ 12 w 232"/>
                <a:gd name="T81" fmla="*/ 14 h 110"/>
                <a:gd name="T82" fmla="*/ 12 w 232"/>
                <a:gd name="T83" fmla="*/ 14 h 110"/>
                <a:gd name="T84" fmla="*/ 4 w 232"/>
                <a:gd name="T85" fmla="*/ 18 h 110"/>
                <a:gd name="T86" fmla="*/ 4 w 232"/>
                <a:gd name="T87" fmla="*/ 18 h 110"/>
                <a:gd name="T88" fmla="*/ 0 w 232"/>
                <a:gd name="T89" fmla="*/ 24 h 110"/>
                <a:gd name="T90" fmla="*/ 0 w 232"/>
                <a:gd name="T91" fmla="*/ 24 h 110"/>
                <a:gd name="T92" fmla="*/ 0 w 232"/>
                <a:gd name="T93" fmla="*/ 24 h 110"/>
                <a:gd name="T94" fmla="*/ 0 w 232"/>
                <a:gd name="T95" fmla="*/ 84 h 110"/>
                <a:gd name="T96" fmla="*/ 0 w 232"/>
                <a:gd name="T97" fmla="*/ 84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6" y="92"/>
                  </a:lnTo>
                  <a:lnTo>
                    <a:pt x="30" y="98"/>
                  </a:lnTo>
                  <a:lnTo>
                    <a:pt x="30" y="98"/>
                  </a:lnTo>
                  <a:lnTo>
                    <a:pt x="48" y="104"/>
                  </a:lnTo>
                  <a:lnTo>
                    <a:pt x="68" y="108"/>
                  </a:lnTo>
                  <a:lnTo>
                    <a:pt x="92" y="110"/>
                  </a:lnTo>
                  <a:lnTo>
                    <a:pt x="116" y="110"/>
                  </a:lnTo>
                  <a:lnTo>
                    <a:pt x="116" y="110"/>
                  </a:lnTo>
                  <a:lnTo>
                    <a:pt x="148" y="110"/>
                  </a:lnTo>
                  <a:lnTo>
                    <a:pt x="178" y="104"/>
                  </a:lnTo>
                  <a:lnTo>
                    <a:pt x="202" y="98"/>
                  </a:lnTo>
                  <a:lnTo>
                    <a:pt x="220" y="92"/>
                  </a:lnTo>
                  <a:lnTo>
                    <a:pt x="220" y="92"/>
                  </a:lnTo>
                  <a:lnTo>
                    <a:pt x="232" y="84"/>
                  </a:lnTo>
                  <a:lnTo>
                    <a:pt x="232" y="24"/>
                  </a:lnTo>
                  <a:lnTo>
                    <a:pt x="232" y="24"/>
                  </a:lnTo>
                  <a:lnTo>
                    <a:pt x="232" y="24"/>
                  </a:lnTo>
                  <a:lnTo>
                    <a:pt x="232" y="24"/>
                  </a:lnTo>
                  <a:lnTo>
                    <a:pt x="232" y="24"/>
                  </a:lnTo>
                  <a:lnTo>
                    <a:pt x="232" y="24"/>
                  </a:lnTo>
                  <a:lnTo>
                    <a:pt x="232" y="24"/>
                  </a:lnTo>
                  <a:lnTo>
                    <a:pt x="232" y="24"/>
                  </a:lnTo>
                  <a:lnTo>
                    <a:pt x="232" y="24"/>
                  </a:lnTo>
                  <a:lnTo>
                    <a:pt x="232" y="20"/>
                  </a:lnTo>
                  <a:lnTo>
                    <a:pt x="230" y="18"/>
                  </a:lnTo>
                  <a:lnTo>
                    <a:pt x="230" y="18"/>
                  </a:lnTo>
                  <a:lnTo>
                    <a:pt x="222" y="14"/>
                  </a:lnTo>
                  <a:lnTo>
                    <a:pt x="214" y="10"/>
                  </a:lnTo>
                  <a:lnTo>
                    <a:pt x="214" y="10"/>
                  </a:lnTo>
                  <a:lnTo>
                    <a:pt x="196" y="6"/>
                  </a:lnTo>
                  <a:lnTo>
                    <a:pt x="172" y="4"/>
                  </a:lnTo>
                  <a:lnTo>
                    <a:pt x="146" y="2"/>
                  </a:lnTo>
                  <a:lnTo>
                    <a:pt x="116" y="0"/>
                  </a:lnTo>
                  <a:lnTo>
                    <a:pt x="116" y="0"/>
                  </a:lnTo>
                  <a:lnTo>
                    <a:pt x="72" y="2"/>
                  </a:lnTo>
                  <a:lnTo>
                    <a:pt x="36" y="6"/>
                  </a:lnTo>
                  <a:lnTo>
                    <a:pt x="36" y="6"/>
                  </a:lnTo>
                  <a:lnTo>
                    <a:pt x="22" y="10"/>
                  </a:lnTo>
                  <a:lnTo>
                    <a:pt x="12" y="14"/>
                  </a:lnTo>
                  <a:lnTo>
                    <a:pt x="12" y="14"/>
                  </a:lnTo>
                  <a:lnTo>
                    <a:pt x="4" y="18"/>
                  </a:lnTo>
                  <a:lnTo>
                    <a:pt x="4" y="18"/>
                  </a:lnTo>
                  <a:lnTo>
                    <a:pt x="0" y="24"/>
                  </a:lnTo>
                  <a:lnTo>
                    <a:pt x="0" y="24"/>
                  </a:lnTo>
                  <a:lnTo>
                    <a:pt x="0" y="24"/>
                  </a:lnTo>
                  <a:lnTo>
                    <a:pt x="0" y="84"/>
                  </a:lnTo>
                  <a:lnTo>
                    <a:pt x="0" y="84"/>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093" y="3580"/>
              <a:ext cx="232" cy="76"/>
            </a:xfrm>
            <a:custGeom>
              <a:avLst/>
              <a:gdLst>
                <a:gd name="T0" fmla="*/ 206 w 232"/>
                <a:gd name="T1" fmla="*/ 12 h 76"/>
                <a:gd name="T2" fmla="*/ 206 w 232"/>
                <a:gd name="T3" fmla="*/ 12 h 76"/>
                <a:gd name="T4" fmla="*/ 188 w 232"/>
                <a:gd name="T5" fmla="*/ 18 h 76"/>
                <a:gd name="T6" fmla="*/ 166 w 232"/>
                <a:gd name="T7" fmla="*/ 22 h 76"/>
                <a:gd name="T8" fmla="*/ 142 w 232"/>
                <a:gd name="T9" fmla="*/ 24 h 76"/>
                <a:gd name="T10" fmla="*/ 116 w 232"/>
                <a:gd name="T11" fmla="*/ 26 h 76"/>
                <a:gd name="T12" fmla="*/ 116 w 232"/>
                <a:gd name="T13" fmla="*/ 26 h 76"/>
                <a:gd name="T14" fmla="*/ 84 w 232"/>
                <a:gd name="T15" fmla="*/ 24 h 76"/>
                <a:gd name="T16" fmla="*/ 54 w 232"/>
                <a:gd name="T17" fmla="*/ 20 h 76"/>
                <a:gd name="T18" fmla="*/ 28 w 232"/>
                <a:gd name="T19" fmla="*/ 12 h 76"/>
                <a:gd name="T20" fmla="*/ 8 w 232"/>
                <a:gd name="T21" fmla="*/ 4 h 76"/>
                <a:gd name="T22" fmla="*/ 8 w 232"/>
                <a:gd name="T23" fmla="*/ 4 h 76"/>
                <a:gd name="T24" fmla="*/ 0 w 232"/>
                <a:gd name="T25" fmla="*/ 0 h 76"/>
                <a:gd name="T26" fmla="*/ 0 w 232"/>
                <a:gd name="T27" fmla="*/ 42 h 76"/>
                <a:gd name="T28" fmla="*/ 0 w 232"/>
                <a:gd name="T29" fmla="*/ 42 h 76"/>
                <a:gd name="T30" fmla="*/ 4 w 232"/>
                <a:gd name="T31" fmla="*/ 48 h 76"/>
                <a:gd name="T32" fmla="*/ 10 w 232"/>
                <a:gd name="T33" fmla="*/ 54 h 76"/>
                <a:gd name="T34" fmla="*/ 20 w 232"/>
                <a:gd name="T35" fmla="*/ 60 h 76"/>
                <a:gd name="T36" fmla="*/ 34 w 232"/>
                <a:gd name="T37" fmla="*/ 64 h 76"/>
                <a:gd name="T38" fmla="*/ 52 w 232"/>
                <a:gd name="T39" fmla="*/ 70 h 76"/>
                <a:gd name="T40" fmla="*/ 72 w 232"/>
                <a:gd name="T41" fmla="*/ 74 h 76"/>
                <a:gd name="T42" fmla="*/ 94 w 232"/>
                <a:gd name="T43" fmla="*/ 76 h 76"/>
                <a:gd name="T44" fmla="*/ 116 w 232"/>
                <a:gd name="T45" fmla="*/ 76 h 76"/>
                <a:gd name="T46" fmla="*/ 116 w 232"/>
                <a:gd name="T47" fmla="*/ 76 h 76"/>
                <a:gd name="T48" fmla="*/ 140 w 232"/>
                <a:gd name="T49" fmla="*/ 76 h 76"/>
                <a:gd name="T50" fmla="*/ 162 w 232"/>
                <a:gd name="T51" fmla="*/ 74 h 76"/>
                <a:gd name="T52" fmla="*/ 182 w 232"/>
                <a:gd name="T53" fmla="*/ 70 h 76"/>
                <a:gd name="T54" fmla="*/ 198 w 232"/>
                <a:gd name="T55" fmla="*/ 64 h 76"/>
                <a:gd name="T56" fmla="*/ 212 w 232"/>
                <a:gd name="T57" fmla="*/ 60 h 76"/>
                <a:gd name="T58" fmla="*/ 222 w 232"/>
                <a:gd name="T59" fmla="*/ 54 h 76"/>
                <a:gd name="T60" fmla="*/ 230 w 232"/>
                <a:gd name="T61" fmla="*/ 48 h 76"/>
                <a:gd name="T62" fmla="*/ 232 w 232"/>
                <a:gd name="T63" fmla="*/ 42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42"/>
                  </a:lnTo>
                  <a:lnTo>
                    <a:pt x="0" y="42"/>
                  </a:lnTo>
                  <a:lnTo>
                    <a:pt x="4" y="48"/>
                  </a:lnTo>
                  <a:lnTo>
                    <a:pt x="10" y="54"/>
                  </a:lnTo>
                  <a:lnTo>
                    <a:pt x="20" y="60"/>
                  </a:lnTo>
                  <a:lnTo>
                    <a:pt x="34" y="64"/>
                  </a:lnTo>
                  <a:lnTo>
                    <a:pt x="52" y="70"/>
                  </a:lnTo>
                  <a:lnTo>
                    <a:pt x="72" y="74"/>
                  </a:lnTo>
                  <a:lnTo>
                    <a:pt x="94" y="76"/>
                  </a:lnTo>
                  <a:lnTo>
                    <a:pt x="116" y="76"/>
                  </a:lnTo>
                  <a:lnTo>
                    <a:pt x="116" y="76"/>
                  </a:lnTo>
                  <a:lnTo>
                    <a:pt x="140" y="76"/>
                  </a:lnTo>
                  <a:lnTo>
                    <a:pt x="162" y="74"/>
                  </a:lnTo>
                  <a:lnTo>
                    <a:pt x="182" y="70"/>
                  </a:lnTo>
                  <a:lnTo>
                    <a:pt x="198" y="64"/>
                  </a:lnTo>
                  <a:lnTo>
                    <a:pt x="212" y="60"/>
                  </a:lnTo>
                  <a:lnTo>
                    <a:pt x="222" y="54"/>
                  </a:lnTo>
                  <a:lnTo>
                    <a:pt x="230" y="48"/>
                  </a:lnTo>
                  <a:lnTo>
                    <a:pt x="232" y="42"/>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2101" y="3360"/>
              <a:ext cx="218" cy="26"/>
            </a:xfrm>
            <a:custGeom>
              <a:avLst/>
              <a:gdLst>
                <a:gd name="T0" fmla="*/ 216 w 218"/>
                <a:gd name="T1" fmla="*/ 0 h 26"/>
                <a:gd name="T2" fmla="*/ 216 w 218"/>
                <a:gd name="T3" fmla="*/ 0 h 26"/>
                <a:gd name="T4" fmla="*/ 218 w 218"/>
                <a:gd name="T5" fmla="*/ 2 h 26"/>
                <a:gd name="T6" fmla="*/ 218 w 218"/>
                <a:gd name="T7" fmla="*/ 2 h 26"/>
                <a:gd name="T8" fmla="*/ 216 w 218"/>
                <a:gd name="T9" fmla="*/ 6 h 26"/>
                <a:gd name="T10" fmla="*/ 214 w 218"/>
                <a:gd name="T11" fmla="*/ 8 h 26"/>
                <a:gd name="T12" fmla="*/ 214 w 218"/>
                <a:gd name="T13" fmla="*/ 8 h 26"/>
                <a:gd name="T14" fmla="*/ 202 w 218"/>
                <a:gd name="T15" fmla="*/ 14 h 26"/>
                <a:gd name="T16" fmla="*/ 188 w 218"/>
                <a:gd name="T17" fmla="*/ 18 h 26"/>
                <a:gd name="T18" fmla="*/ 188 w 218"/>
                <a:gd name="T19" fmla="*/ 18 h 26"/>
                <a:gd name="T20" fmla="*/ 170 w 218"/>
                <a:gd name="T21" fmla="*/ 22 h 26"/>
                <a:gd name="T22" fmla="*/ 152 w 218"/>
                <a:gd name="T23" fmla="*/ 24 h 26"/>
                <a:gd name="T24" fmla="*/ 152 w 218"/>
                <a:gd name="T25" fmla="*/ 24 h 26"/>
                <a:gd name="T26" fmla="*/ 108 w 218"/>
                <a:gd name="T27" fmla="*/ 26 h 26"/>
                <a:gd name="T28" fmla="*/ 108 w 218"/>
                <a:gd name="T29" fmla="*/ 26 h 26"/>
                <a:gd name="T30" fmla="*/ 66 w 218"/>
                <a:gd name="T31" fmla="*/ 24 h 26"/>
                <a:gd name="T32" fmla="*/ 66 w 218"/>
                <a:gd name="T33" fmla="*/ 24 h 26"/>
                <a:gd name="T34" fmla="*/ 46 w 218"/>
                <a:gd name="T35" fmla="*/ 22 h 26"/>
                <a:gd name="T36" fmla="*/ 28 w 218"/>
                <a:gd name="T37" fmla="*/ 18 h 26"/>
                <a:gd name="T38" fmla="*/ 28 w 218"/>
                <a:gd name="T39" fmla="*/ 18 h 26"/>
                <a:gd name="T40" fmla="*/ 14 w 218"/>
                <a:gd name="T41" fmla="*/ 14 h 26"/>
                <a:gd name="T42" fmla="*/ 4 w 218"/>
                <a:gd name="T43" fmla="*/ 8 h 26"/>
                <a:gd name="T44" fmla="*/ 4 w 218"/>
                <a:gd name="T45" fmla="*/ 8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2 h 26"/>
                <a:gd name="T58" fmla="*/ 0 w 218"/>
                <a:gd name="T59" fmla="*/ 2 h 26"/>
                <a:gd name="T60" fmla="*/ 0 w 218"/>
                <a:gd name="T61" fmla="*/ 4 h 26"/>
                <a:gd name="T62" fmla="*/ 4 w 218"/>
                <a:gd name="T63" fmla="*/ 6 h 26"/>
                <a:gd name="T64" fmla="*/ 4 w 218"/>
                <a:gd name="T65" fmla="*/ 6 h 26"/>
                <a:gd name="T66" fmla="*/ 14 w 218"/>
                <a:gd name="T67" fmla="*/ 10 h 26"/>
                <a:gd name="T68" fmla="*/ 30 w 218"/>
                <a:gd name="T69" fmla="*/ 12 h 26"/>
                <a:gd name="T70" fmla="*/ 30 w 218"/>
                <a:gd name="T71" fmla="*/ 12 h 26"/>
                <a:gd name="T72" fmla="*/ 66 w 218"/>
                <a:gd name="T73" fmla="*/ 16 h 26"/>
                <a:gd name="T74" fmla="*/ 66 w 218"/>
                <a:gd name="T75" fmla="*/ 16 h 26"/>
                <a:gd name="T76" fmla="*/ 108 w 218"/>
                <a:gd name="T77" fmla="*/ 16 h 26"/>
                <a:gd name="T78" fmla="*/ 108 w 218"/>
                <a:gd name="T79" fmla="*/ 16 h 26"/>
                <a:gd name="T80" fmla="*/ 150 w 218"/>
                <a:gd name="T81" fmla="*/ 16 h 26"/>
                <a:gd name="T82" fmla="*/ 150 w 218"/>
                <a:gd name="T83" fmla="*/ 16 h 26"/>
                <a:gd name="T84" fmla="*/ 188 w 218"/>
                <a:gd name="T85" fmla="*/ 12 h 26"/>
                <a:gd name="T86" fmla="*/ 188 w 218"/>
                <a:gd name="T87" fmla="*/ 12 h 26"/>
                <a:gd name="T88" fmla="*/ 202 w 218"/>
                <a:gd name="T89" fmla="*/ 10 h 26"/>
                <a:gd name="T90" fmla="*/ 202 w 218"/>
                <a:gd name="T91" fmla="*/ 10 h 26"/>
                <a:gd name="T92" fmla="*/ 212 w 218"/>
                <a:gd name="T93" fmla="*/ 6 h 26"/>
                <a:gd name="T94" fmla="*/ 212 w 218"/>
                <a:gd name="T95" fmla="*/ 6 h 26"/>
                <a:gd name="T96" fmla="*/ 216 w 218"/>
                <a:gd name="T97" fmla="*/ 4 h 26"/>
                <a:gd name="T98" fmla="*/ 216 w 218"/>
                <a:gd name="T99" fmla="*/ 2 h 26"/>
                <a:gd name="T100" fmla="*/ 216 w 218"/>
                <a:gd name="T101" fmla="*/ 2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6" y="6"/>
                  </a:lnTo>
                  <a:lnTo>
                    <a:pt x="214" y="8"/>
                  </a:lnTo>
                  <a:lnTo>
                    <a:pt x="214" y="8"/>
                  </a:lnTo>
                  <a:lnTo>
                    <a:pt x="202" y="14"/>
                  </a:lnTo>
                  <a:lnTo>
                    <a:pt x="188" y="18"/>
                  </a:lnTo>
                  <a:lnTo>
                    <a:pt x="188" y="18"/>
                  </a:lnTo>
                  <a:lnTo>
                    <a:pt x="170" y="22"/>
                  </a:lnTo>
                  <a:lnTo>
                    <a:pt x="152" y="24"/>
                  </a:lnTo>
                  <a:lnTo>
                    <a:pt x="152" y="24"/>
                  </a:lnTo>
                  <a:lnTo>
                    <a:pt x="108" y="26"/>
                  </a:lnTo>
                  <a:lnTo>
                    <a:pt x="108" y="26"/>
                  </a:lnTo>
                  <a:lnTo>
                    <a:pt x="66" y="24"/>
                  </a:lnTo>
                  <a:lnTo>
                    <a:pt x="66" y="24"/>
                  </a:lnTo>
                  <a:lnTo>
                    <a:pt x="46" y="22"/>
                  </a:lnTo>
                  <a:lnTo>
                    <a:pt x="28" y="18"/>
                  </a:lnTo>
                  <a:lnTo>
                    <a:pt x="28" y="18"/>
                  </a:lnTo>
                  <a:lnTo>
                    <a:pt x="14" y="14"/>
                  </a:lnTo>
                  <a:lnTo>
                    <a:pt x="4" y="8"/>
                  </a:lnTo>
                  <a:lnTo>
                    <a:pt x="4" y="8"/>
                  </a:lnTo>
                  <a:lnTo>
                    <a:pt x="0" y="6"/>
                  </a:lnTo>
                  <a:lnTo>
                    <a:pt x="0" y="2"/>
                  </a:lnTo>
                  <a:lnTo>
                    <a:pt x="0" y="2"/>
                  </a:lnTo>
                  <a:lnTo>
                    <a:pt x="2" y="0"/>
                  </a:lnTo>
                  <a:lnTo>
                    <a:pt x="2" y="0"/>
                  </a:lnTo>
                  <a:lnTo>
                    <a:pt x="0" y="2"/>
                  </a:lnTo>
                  <a:lnTo>
                    <a:pt x="0" y="2"/>
                  </a:lnTo>
                  <a:lnTo>
                    <a:pt x="0" y="4"/>
                  </a:lnTo>
                  <a:lnTo>
                    <a:pt x="4" y="6"/>
                  </a:lnTo>
                  <a:lnTo>
                    <a:pt x="4" y="6"/>
                  </a:lnTo>
                  <a:lnTo>
                    <a:pt x="14" y="10"/>
                  </a:lnTo>
                  <a:lnTo>
                    <a:pt x="30" y="12"/>
                  </a:lnTo>
                  <a:lnTo>
                    <a:pt x="30" y="12"/>
                  </a:lnTo>
                  <a:lnTo>
                    <a:pt x="66" y="16"/>
                  </a:lnTo>
                  <a:lnTo>
                    <a:pt x="66" y="16"/>
                  </a:lnTo>
                  <a:lnTo>
                    <a:pt x="108" y="16"/>
                  </a:lnTo>
                  <a:lnTo>
                    <a:pt x="108" y="16"/>
                  </a:lnTo>
                  <a:lnTo>
                    <a:pt x="150" y="16"/>
                  </a:lnTo>
                  <a:lnTo>
                    <a:pt x="150" y="16"/>
                  </a:lnTo>
                  <a:lnTo>
                    <a:pt x="188" y="12"/>
                  </a:lnTo>
                  <a:lnTo>
                    <a:pt x="188" y="12"/>
                  </a:lnTo>
                  <a:lnTo>
                    <a:pt x="202" y="10"/>
                  </a:lnTo>
                  <a:lnTo>
                    <a:pt x="202" y="10"/>
                  </a:lnTo>
                  <a:lnTo>
                    <a:pt x="212" y="6"/>
                  </a:lnTo>
                  <a:lnTo>
                    <a:pt x="212" y="6"/>
                  </a:lnTo>
                  <a:lnTo>
                    <a:pt x="216" y="4"/>
                  </a:lnTo>
                  <a:lnTo>
                    <a:pt x="216" y="2"/>
                  </a:lnTo>
                  <a:lnTo>
                    <a:pt x="216" y="2"/>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075" y="1830"/>
              <a:ext cx="268" cy="356"/>
            </a:xfrm>
            <a:custGeom>
              <a:avLst/>
              <a:gdLst>
                <a:gd name="T0" fmla="*/ 134 w 268"/>
                <a:gd name="T1" fmla="*/ 0 h 356"/>
                <a:gd name="T2" fmla="*/ 134 w 268"/>
                <a:gd name="T3" fmla="*/ 0 h 356"/>
                <a:gd name="T4" fmla="*/ 106 w 268"/>
                <a:gd name="T5" fmla="*/ 2 h 356"/>
                <a:gd name="T6" fmla="*/ 82 w 268"/>
                <a:gd name="T7" fmla="*/ 4 h 356"/>
                <a:gd name="T8" fmla="*/ 60 w 268"/>
                <a:gd name="T9" fmla="*/ 8 h 356"/>
                <a:gd name="T10" fmla="*/ 40 w 268"/>
                <a:gd name="T11" fmla="*/ 12 h 356"/>
                <a:gd name="T12" fmla="*/ 24 w 268"/>
                <a:gd name="T13" fmla="*/ 18 h 356"/>
                <a:gd name="T14" fmla="*/ 10 w 268"/>
                <a:gd name="T15" fmla="*/ 24 h 356"/>
                <a:gd name="T16" fmla="*/ 4 w 268"/>
                <a:gd name="T17" fmla="*/ 30 h 356"/>
                <a:gd name="T18" fmla="*/ 2 w 268"/>
                <a:gd name="T19" fmla="*/ 34 h 356"/>
                <a:gd name="T20" fmla="*/ 0 w 268"/>
                <a:gd name="T21" fmla="*/ 38 h 356"/>
                <a:gd name="T22" fmla="*/ 0 w 268"/>
                <a:gd name="T23" fmla="*/ 314 h 356"/>
                <a:gd name="T24" fmla="*/ 0 w 268"/>
                <a:gd name="T25" fmla="*/ 314 h 356"/>
                <a:gd name="T26" fmla="*/ 2 w 268"/>
                <a:gd name="T27" fmla="*/ 318 h 356"/>
                <a:gd name="T28" fmla="*/ 4 w 268"/>
                <a:gd name="T29" fmla="*/ 322 h 356"/>
                <a:gd name="T30" fmla="*/ 10 w 268"/>
                <a:gd name="T31" fmla="*/ 330 h 356"/>
                <a:gd name="T32" fmla="*/ 24 w 268"/>
                <a:gd name="T33" fmla="*/ 338 h 356"/>
                <a:gd name="T34" fmla="*/ 40 w 268"/>
                <a:gd name="T35" fmla="*/ 344 h 356"/>
                <a:gd name="T36" fmla="*/ 60 w 268"/>
                <a:gd name="T37" fmla="*/ 350 h 356"/>
                <a:gd name="T38" fmla="*/ 82 w 268"/>
                <a:gd name="T39" fmla="*/ 354 h 356"/>
                <a:gd name="T40" fmla="*/ 106 w 268"/>
                <a:gd name="T41" fmla="*/ 356 h 356"/>
                <a:gd name="T42" fmla="*/ 134 w 268"/>
                <a:gd name="T43" fmla="*/ 356 h 356"/>
                <a:gd name="T44" fmla="*/ 134 w 268"/>
                <a:gd name="T45" fmla="*/ 356 h 356"/>
                <a:gd name="T46" fmla="*/ 160 w 268"/>
                <a:gd name="T47" fmla="*/ 356 h 356"/>
                <a:gd name="T48" fmla="*/ 186 w 268"/>
                <a:gd name="T49" fmla="*/ 354 h 356"/>
                <a:gd name="T50" fmla="*/ 208 w 268"/>
                <a:gd name="T51" fmla="*/ 350 h 356"/>
                <a:gd name="T52" fmla="*/ 228 w 268"/>
                <a:gd name="T53" fmla="*/ 344 h 356"/>
                <a:gd name="T54" fmla="*/ 244 w 268"/>
                <a:gd name="T55" fmla="*/ 338 h 356"/>
                <a:gd name="T56" fmla="*/ 256 w 268"/>
                <a:gd name="T57" fmla="*/ 330 h 356"/>
                <a:gd name="T58" fmla="*/ 264 w 268"/>
                <a:gd name="T59" fmla="*/ 322 h 356"/>
                <a:gd name="T60" fmla="*/ 266 w 268"/>
                <a:gd name="T61" fmla="*/ 318 h 356"/>
                <a:gd name="T62" fmla="*/ 268 w 268"/>
                <a:gd name="T63" fmla="*/ 314 h 356"/>
                <a:gd name="T64" fmla="*/ 268 w 268"/>
                <a:gd name="T65" fmla="*/ 38 h 356"/>
                <a:gd name="T66" fmla="*/ 268 w 268"/>
                <a:gd name="T67" fmla="*/ 38 h 356"/>
                <a:gd name="T68" fmla="*/ 266 w 268"/>
                <a:gd name="T69" fmla="*/ 34 h 356"/>
                <a:gd name="T70" fmla="*/ 264 w 268"/>
                <a:gd name="T71" fmla="*/ 30 h 356"/>
                <a:gd name="T72" fmla="*/ 256 w 268"/>
                <a:gd name="T73" fmla="*/ 24 h 356"/>
                <a:gd name="T74" fmla="*/ 244 w 268"/>
                <a:gd name="T75" fmla="*/ 18 h 356"/>
                <a:gd name="T76" fmla="*/ 228 w 268"/>
                <a:gd name="T77" fmla="*/ 12 h 356"/>
                <a:gd name="T78" fmla="*/ 208 w 268"/>
                <a:gd name="T79" fmla="*/ 8 h 356"/>
                <a:gd name="T80" fmla="*/ 186 w 268"/>
                <a:gd name="T81" fmla="*/ 4 h 356"/>
                <a:gd name="T82" fmla="*/ 160 w 268"/>
                <a:gd name="T83" fmla="*/ 2 h 356"/>
                <a:gd name="T84" fmla="*/ 134 w 268"/>
                <a:gd name="T85" fmla="*/ 0 h 356"/>
                <a:gd name="T86" fmla="*/ 134 w 268"/>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356">
                  <a:moveTo>
                    <a:pt x="134" y="0"/>
                  </a:moveTo>
                  <a:lnTo>
                    <a:pt x="134" y="0"/>
                  </a:lnTo>
                  <a:lnTo>
                    <a:pt x="106" y="2"/>
                  </a:lnTo>
                  <a:lnTo>
                    <a:pt x="82" y="4"/>
                  </a:lnTo>
                  <a:lnTo>
                    <a:pt x="60" y="8"/>
                  </a:lnTo>
                  <a:lnTo>
                    <a:pt x="40" y="12"/>
                  </a:lnTo>
                  <a:lnTo>
                    <a:pt x="24" y="18"/>
                  </a:lnTo>
                  <a:lnTo>
                    <a:pt x="10" y="24"/>
                  </a:lnTo>
                  <a:lnTo>
                    <a:pt x="4" y="30"/>
                  </a:lnTo>
                  <a:lnTo>
                    <a:pt x="2" y="34"/>
                  </a:lnTo>
                  <a:lnTo>
                    <a:pt x="0" y="38"/>
                  </a:lnTo>
                  <a:lnTo>
                    <a:pt x="0" y="314"/>
                  </a:lnTo>
                  <a:lnTo>
                    <a:pt x="0" y="314"/>
                  </a:lnTo>
                  <a:lnTo>
                    <a:pt x="2" y="318"/>
                  </a:lnTo>
                  <a:lnTo>
                    <a:pt x="4" y="322"/>
                  </a:lnTo>
                  <a:lnTo>
                    <a:pt x="10" y="330"/>
                  </a:lnTo>
                  <a:lnTo>
                    <a:pt x="24" y="338"/>
                  </a:lnTo>
                  <a:lnTo>
                    <a:pt x="40" y="344"/>
                  </a:lnTo>
                  <a:lnTo>
                    <a:pt x="60" y="350"/>
                  </a:lnTo>
                  <a:lnTo>
                    <a:pt x="82" y="354"/>
                  </a:lnTo>
                  <a:lnTo>
                    <a:pt x="106" y="356"/>
                  </a:lnTo>
                  <a:lnTo>
                    <a:pt x="134" y="356"/>
                  </a:lnTo>
                  <a:lnTo>
                    <a:pt x="134" y="356"/>
                  </a:lnTo>
                  <a:lnTo>
                    <a:pt x="160" y="356"/>
                  </a:lnTo>
                  <a:lnTo>
                    <a:pt x="186" y="354"/>
                  </a:lnTo>
                  <a:lnTo>
                    <a:pt x="208" y="350"/>
                  </a:lnTo>
                  <a:lnTo>
                    <a:pt x="228" y="344"/>
                  </a:lnTo>
                  <a:lnTo>
                    <a:pt x="244" y="338"/>
                  </a:lnTo>
                  <a:lnTo>
                    <a:pt x="256" y="330"/>
                  </a:lnTo>
                  <a:lnTo>
                    <a:pt x="264" y="322"/>
                  </a:lnTo>
                  <a:lnTo>
                    <a:pt x="266" y="318"/>
                  </a:lnTo>
                  <a:lnTo>
                    <a:pt x="268" y="314"/>
                  </a:lnTo>
                  <a:lnTo>
                    <a:pt x="268" y="38"/>
                  </a:lnTo>
                  <a:lnTo>
                    <a:pt x="268" y="38"/>
                  </a:lnTo>
                  <a:lnTo>
                    <a:pt x="266" y="34"/>
                  </a:lnTo>
                  <a:lnTo>
                    <a:pt x="264" y="30"/>
                  </a:lnTo>
                  <a:lnTo>
                    <a:pt x="256" y="24"/>
                  </a:lnTo>
                  <a:lnTo>
                    <a:pt x="244" y="18"/>
                  </a:lnTo>
                  <a:lnTo>
                    <a:pt x="228" y="12"/>
                  </a:lnTo>
                  <a:lnTo>
                    <a:pt x="208" y="8"/>
                  </a:lnTo>
                  <a:lnTo>
                    <a:pt x="186" y="4"/>
                  </a:lnTo>
                  <a:lnTo>
                    <a:pt x="160" y="2"/>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093" y="1952"/>
              <a:ext cx="232" cy="78"/>
            </a:xfrm>
            <a:custGeom>
              <a:avLst/>
              <a:gdLst>
                <a:gd name="T0" fmla="*/ 4 w 232"/>
                <a:gd name="T1" fmla="*/ 54 h 78"/>
                <a:gd name="T2" fmla="*/ 4 w 232"/>
                <a:gd name="T3" fmla="*/ 54 h 78"/>
                <a:gd name="T4" fmla="*/ 16 w 232"/>
                <a:gd name="T5" fmla="*/ 60 h 78"/>
                <a:gd name="T6" fmla="*/ 30 w 232"/>
                <a:gd name="T7" fmla="*/ 66 h 78"/>
                <a:gd name="T8" fmla="*/ 30 w 232"/>
                <a:gd name="T9" fmla="*/ 66 h 78"/>
                <a:gd name="T10" fmla="*/ 48 w 232"/>
                <a:gd name="T11" fmla="*/ 72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8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8 w 232"/>
                <a:gd name="T43" fmla="*/ 16 h 78"/>
                <a:gd name="T44" fmla="*/ 166 w 232"/>
                <a:gd name="T45" fmla="*/ 20 h 78"/>
                <a:gd name="T46" fmla="*/ 142 w 232"/>
                <a:gd name="T47" fmla="*/ 24 h 78"/>
                <a:gd name="T48" fmla="*/ 116 w 232"/>
                <a:gd name="T49" fmla="*/ 24 h 78"/>
                <a:gd name="T50" fmla="*/ 116 w 232"/>
                <a:gd name="T51" fmla="*/ 24 h 78"/>
                <a:gd name="T52" fmla="*/ 84 w 232"/>
                <a:gd name="T53" fmla="*/ 22 h 78"/>
                <a:gd name="T54" fmla="*/ 54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6" y="60"/>
                  </a:lnTo>
                  <a:lnTo>
                    <a:pt x="30" y="66"/>
                  </a:lnTo>
                  <a:lnTo>
                    <a:pt x="30" y="66"/>
                  </a:lnTo>
                  <a:lnTo>
                    <a:pt x="48" y="72"/>
                  </a:lnTo>
                  <a:lnTo>
                    <a:pt x="68" y="74"/>
                  </a:lnTo>
                  <a:lnTo>
                    <a:pt x="92" y="78"/>
                  </a:lnTo>
                  <a:lnTo>
                    <a:pt x="116" y="78"/>
                  </a:lnTo>
                  <a:lnTo>
                    <a:pt x="116" y="78"/>
                  </a:lnTo>
                  <a:lnTo>
                    <a:pt x="148" y="76"/>
                  </a:lnTo>
                  <a:lnTo>
                    <a:pt x="178" y="72"/>
                  </a:lnTo>
                  <a:lnTo>
                    <a:pt x="202" y="66"/>
                  </a:lnTo>
                  <a:lnTo>
                    <a:pt x="220" y="58"/>
                  </a:lnTo>
                  <a:lnTo>
                    <a:pt x="220" y="58"/>
                  </a:lnTo>
                  <a:lnTo>
                    <a:pt x="232" y="52"/>
                  </a:lnTo>
                  <a:lnTo>
                    <a:pt x="232" y="0"/>
                  </a:lnTo>
                  <a:lnTo>
                    <a:pt x="232" y="0"/>
                  </a:lnTo>
                  <a:lnTo>
                    <a:pt x="220" y="6"/>
                  </a:lnTo>
                  <a:lnTo>
                    <a:pt x="206" y="12"/>
                  </a:ln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093" y="2022"/>
              <a:ext cx="232" cy="80"/>
            </a:xfrm>
            <a:custGeom>
              <a:avLst/>
              <a:gdLst>
                <a:gd name="T0" fmla="*/ 4 w 232"/>
                <a:gd name="T1" fmla="*/ 56 h 80"/>
                <a:gd name="T2" fmla="*/ 4 w 232"/>
                <a:gd name="T3" fmla="*/ 56 h 80"/>
                <a:gd name="T4" fmla="*/ 16 w 232"/>
                <a:gd name="T5" fmla="*/ 62 h 80"/>
                <a:gd name="T6" fmla="*/ 30 w 232"/>
                <a:gd name="T7" fmla="*/ 68 h 80"/>
                <a:gd name="T8" fmla="*/ 30 w 232"/>
                <a:gd name="T9" fmla="*/ 68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8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8 h 80"/>
                <a:gd name="T38" fmla="*/ 206 w 232"/>
                <a:gd name="T39" fmla="*/ 12 h 80"/>
                <a:gd name="T40" fmla="*/ 206 w 232"/>
                <a:gd name="T41" fmla="*/ 12 h 80"/>
                <a:gd name="T42" fmla="*/ 188 w 232"/>
                <a:gd name="T43" fmla="*/ 18 h 80"/>
                <a:gd name="T44" fmla="*/ 166 w 232"/>
                <a:gd name="T45" fmla="*/ 22 h 80"/>
                <a:gd name="T46" fmla="*/ 142 w 232"/>
                <a:gd name="T47" fmla="*/ 24 h 80"/>
                <a:gd name="T48" fmla="*/ 116 w 232"/>
                <a:gd name="T49" fmla="*/ 26 h 80"/>
                <a:gd name="T50" fmla="*/ 116 w 232"/>
                <a:gd name="T51" fmla="*/ 26 h 80"/>
                <a:gd name="T52" fmla="*/ 84 w 232"/>
                <a:gd name="T53" fmla="*/ 24 h 80"/>
                <a:gd name="T54" fmla="*/ 54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6" y="62"/>
                  </a:lnTo>
                  <a:lnTo>
                    <a:pt x="30" y="68"/>
                  </a:lnTo>
                  <a:lnTo>
                    <a:pt x="30" y="68"/>
                  </a:lnTo>
                  <a:lnTo>
                    <a:pt x="48" y="72"/>
                  </a:lnTo>
                  <a:lnTo>
                    <a:pt x="68" y="76"/>
                  </a:lnTo>
                  <a:lnTo>
                    <a:pt x="92" y="78"/>
                  </a:lnTo>
                  <a:lnTo>
                    <a:pt x="116" y="80"/>
                  </a:lnTo>
                  <a:lnTo>
                    <a:pt x="116" y="80"/>
                  </a:lnTo>
                  <a:lnTo>
                    <a:pt x="148" y="78"/>
                  </a:lnTo>
                  <a:lnTo>
                    <a:pt x="178" y="74"/>
                  </a:lnTo>
                  <a:lnTo>
                    <a:pt x="202" y="68"/>
                  </a:lnTo>
                  <a:lnTo>
                    <a:pt x="220" y="60"/>
                  </a:lnTo>
                  <a:lnTo>
                    <a:pt x="220" y="60"/>
                  </a:lnTo>
                  <a:lnTo>
                    <a:pt x="232" y="52"/>
                  </a:lnTo>
                  <a:lnTo>
                    <a:pt x="232" y="0"/>
                  </a:lnTo>
                  <a:lnTo>
                    <a:pt x="232" y="0"/>
                  </a:lnTo>
                  <a:lnTo>
                    <a:pt x="220" y="8"/>
                  </a:lnTo>
                  <a:lnTo>
                    <a:pt x="206" y="12"/>
                  </a:ln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093" y="1850"/>
              <a:ext cx="232" cy="110"/>
            </a:xfrm>
            <a:custGeom>
              <a:avLst/>
              <a:gdLst>
                <a:gd name="T0" fmla="*/ 4 w 232"/>
                <a:gd name="T1" fmla="*/ 86 h 110"/>
                <a:gd name="T2" fmla="*/ 4 w 232"/>
                <a:gd name="T3" fmla="*/ 86 h 110"/>
                <a:gd name="T4" fmla="*/ 16 w 232"/>
                <a:gd name="T5" fmla="*/ 92 h 110"/>
                <a:gd name="T6" fmla="*/ 30 w 232"/>
                <a:gd name="T7" fmla="*/ 98 h 110"/>
                <a:gd name="T8" fmla="*/ 30 w 232"/>
                <a:gd name="T9" fmla="*/ 98 h 110"/>
                <a:gd name="T10" fmla="*/ 48 w 232"/>
                <a:gd name="T11" fmla="*/ 104 h 110"/>
                <a:gd name="T12" fmla="*/ 68 w 232"/>
                <a:gd name="T13" fmla="*/ 108 h 110"/>
                <a:gd name="T14" fmla="*/ 92 w 232"/>
                <a:gd name="T15" fmla="*/ 110 h 110"/>
                <a:gd name="T16" fmla="*/ 116 w 232"/>
                <a:gd name="T17" fmla="*/ 110 h 110"/>
                <a:gd name="T18" fmla="*/ 116 w 232"/>
                <a:gd name="T19" fmla="*/ 110 h 110"/>
                <a:gd name="T20" fmla="*/ 148 w 232"/>
                <a:gd name="T21" fmla="*/ 110 h 110"/>
                <a:gd name="T22" fmla="*/ 178 w 232"/>
                <a:gd name="T23" fmla="*/ 104 h 110"/>
                <a:gd name="T24" fmla="*/ 202 w 232"/>
                <a:gd name="T25" fmla="*/ 98 h 110"/>
                <a:gd name="T26" fmla="*/ 220 w 232"/>
                <a:gd name="T27" fmla="*/ 92 h 110"/>
                <a:gd name="T28" fmla="*/ 220 w 232"/>
                <a:gd name="T29" fmla="*/ 92 h 110"/>
                <a:gd name="T30" fmla="*/ 232 w 232"/>
                <a:gd name="T31" fmla="*/ 84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4 h 110"/>
                <a:gd name="T44" fmla="*/ 232 w 232"/>
                <a:gd name="T45" fmla="*/ 24 h 110"/>
                <a:gd name="T46" fmla="*/ 232 w 232"/>
                <a:gd name="T47" fmla="*/ 24 h 110"/>
                <a:gd name="T48" fmla="*/ 232 w 232"/>
                <a:gd name="T49" fmla="*/ 24 h 110"/>
                <a:gd name="T50" fmla="*/ 232 w 232"/>
                <a:gd name="T51" fmla="*/ 20 h 110"/>
                <a:gd name="T52" fmla="*/ 230 w 232"/>
                <a:gd name="T53" fmla="*/ 18 h 110"/>
                <a:gd name="T54" fmla="*/ 230 w 232"/>
                <a:gd name="T55" fmla="*/ 18 h 110"/>
                <a:gd name="T56" fmla="*/ 222 w 232"/>
                <a:gd name="T57" fmla="*/ 14 h 110"/>
                <a:gd name="T58" fmla="*/ 214 w 232"/>
                <a:gd name="T59" fmla="*/ 10 h 110"/>
                <a:gd name="T60" fmla="*/ 214 w 232"/>
                <a:gd name="T61" fmla="*/ 10 h 110"/>
                <a:gd name="T62" fmla="*/ 196 w 232"/>
                <a:gd name="T63" fmla="*/ 6 h 110"/>
                <a:gd name="T64" fmla="*/ 172 w 232"/>
                <a:gd name="T65" fmla="*/ 4 h 110"/>
                <a:gd name="T66" fmla="*/ 146 w 232"/>
                <a:gd name="T67" fmla="*/ 2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10 h 110"/>
                <a:gd name="T80" fmla="*/ 12 w 232"/>
                <a:gd name="T81" fmla="*/ 14 h 110"/>
                <a:gd name="T82" fmla="*/ 12 w 232"/>
                <a:gd name="T83" fmla="*/ 14 h 110"/>
                <a:gd name="T84" fmla="*/ 4 w 232"/>
                <a:gd name="T85" fmla="*/ 18 h 110"/>
                <a:gd name="T86" fmla="*/ 4 w 232"/>
                <a:gd name="T87" fmla="*/ 18 h 110"/>
                <a:gd name="T88" fmla="*/ 0 w 232"/>
                <a:gd name="T89" fmla="*/ 24 h 110"/>
                <a:gd name="T90" fmla="*/ 0 w 232"/>
                <a:gd name="T91" fmla="*/ 24 h 110"/>
                <a:gd name="T92" fmla="*/ 0 w 232"/>
                <a:gd name="T93" fmla="*/ 24 h 110"/>
                <a:gd name="T94" fmla="*/ 0 w 232"/>
                <a:gd name="T95" fmla="*/ 84 h 110"/>
                <a:gd name="T96" fmla="*/ 0 w 232"/>
                <a:gd name="T97" fmla="*/ 84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6" y="92"/>
                  </a:lnTo>
                  <a:lnTo>
                    <a:pt x="30" y="98"/>
                  </a:lnTo>
                  <a:lnTo>
                    <a:pt x="30" y="98"/>
                  </a:lnTo>
                  <a:lnTo>
                    <a:pt x="48" y="104"/>
                  </a:lnTo>
                  <a:lnTo>
                    <a:pt x="68" y="108"/>
                  </a:lnTo>
                  <a:lnTo>
                    <a:pt x="92" y="110"/>
                  </a:lnTo>
                  <a:lnTo>
                    <a:pt x="116" y="110"/>
                  </a:lnTo>
                  <a:lnTo>
                    <a:pt x="116" y="110"/>
                  </a:lnTo>
                  <a:lnTo>
                    <a:pt x="148" y="110"/>
                  </a:lnTo>
                  <a:lnTo>
                    <a:pt x="178" y="104"/>
                  </a:lnTo>
                  <a:lnTo>
                    <a:pt x="202" y="98"/>
                  </a:lnTo>
                  <a:lnTo>
                    <a:pt x="220" y="92"/>
                  </a:lnTo>
                  <a:lnTo>
                    <a:pt x="220" y="92"/>
                  </a:lnTo>
                  <a:lnTo>
                    <a:pt x="232" y="84"/>
                  </a:lnTo>
                  <a:lnTo>
                    <a:pt x="232" y="24"/>
                  </a:lnTo>
                  <a:lnTo>
                    <a:pt x="232" y="24"/>
                  </a:lnTo>
                  <a:lnTo>
                    <a:pt x="232" y="24"/>
                  </a:lnTo>
                  <a:lnTo>
                    <a:pt x="232" y="24"/>
                  </a:lnTo>
                  <a:lnTo>
                    <a:pt x="232" y="24"/>
                  </a:lnTo>
                  <a:lnTo>
                    <a:pt x="232" y="24"/>
                  </a:lnTo>
                  <a:lnTo>
                    <a:pt x="232" y="24"/>
                  </a:lnTo>
                  <a:lnTo>
                    <a:pt x="232" y="24"/>
                  </a:lnTo>
                  <a:lnTo>
                    <a:pt x="232" y="24"/>
                  </a:lnTo>
                  <a:lnTo>
                    <a:pt x="232" y="20"/>
                  </a:lnTo>
                  <a:lnTo>
                    <a:pt x="230" y="18"/>
                  </a:lnTo>
                  <a:lnTo>
                    <a:pt x="230" y="18"/>
                  </a:lnTo>
                  <a:lnTo>
                    <a:pt x="222" y="14"/>
                  </a:lnTo>
                  <a:lnTo>
                    <a:pt x="214" y="10"/>
                  </a:lnTo>
                  <a:lnTo>
                    <a:pt x="214" y="10"/>
                  </a:lnTo>
                  <a:lnTo>
                    <a:pt x="196" y="6"/>
                  </a:lnTo>
                  <a:lnTo>
                    <a:pt x="172" y="4"/>
                  </a:lnTo>
                  <a:lnTo>
                    <a:pt x="146" y="2"/>
                  </a:lnTo>
                  <a:lnTo>
                    <a:pt x="116" y="0"/>
                  </a:lnTo>
                  <a:lnTo>
                    <a:pt x="116" y="0"/>
                  </a:lnTo>
                  <a:lnTo>
                    <a:pt x="72" y="2"/>
                  </a:lnTo>
                  <a:lnTo>
                    <a:pt x="36" y="6"/>
                  </a:lnTo>
                  <a:lnTo>
                    <a:pt x="36" y="6"/>
                  </a:lnTo>
                  <a:lnTo>
                    <a:pt x="22" y="10"/>
                  </a:lnTo>
                  <a:lnTo>
                    <a:pt x="12" y="14"/>
                  </a:lnTo>
                  <a:lnTo>
                    <a:pt x="12" y="14"/>
                  </a:lnTo>
                  <a:lnTo>
                    <a:pt x="4" y="18"/>
                  </a:lnTo>
                  <a:lnTo>
                    <a:pt x="4" y="18"/>
                  </a:lnTo>
                  <a:lnTo>
                    <a:pt x="0" y="24"/>
                  </a:lnTo>
                  <a:lnTo>
                    <a:pt x="0" y="24"/>
                  </a:lnTo>
                  <a:lnTo>
                    <a:pt x="0" y="24"/>
                  </a:lnTo>
                  <a:lnTo>
                    <a:pt x="0" y="84"/>
                  </a:lnTo>
                  <a:lnTo>
                    <a:pt x="0" y="84"/>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093" y="2094"/>
              <a:ext cx="232" cy="76"/>
            </a:xfrm>
            <a:custGeom>
              <a:avLst/>
              <a:gdLst>
                <a:gd name="T0" fmla="*/ 206 w 232"/>
                <a:gd name="T1" fmla="*/ 12 h 76"/>
                <a:gd name="T2" fmla="*/ 206 w 232"/>
                <a:gd name="T3" fmla="*/ 12 h 76"/>
                <a:gd name="T4" fmla="*/ 188 w 232"/>
                <a:gd name="T5" fmla="*/ 18 h 76"/>
                <a:gd name="T6" fmla="*/ 166 w 232"/>
                <a:gd name="T7" fmla="*/ 22 h 76"/>
                <a:gd name="T8" fmla="*/ 142 w 232"/>
                <a:gd name="T9" fmla="*/ 24 h 76"/>
                <a:gd name="T10" fmla="*/ 116 w 232"/>
                <a:gd name="T11" fmla="*/ 26 h 76"/>
                <a:gd name="T12" fmla="*/ 116 w 232"/>
                <a:gd name="T13" fmla="*/ 26 h 76"/>
                <a:gd name="T14" fmla="*/ 84 w 232"/>
                <a:gd name="T15" fmla="*/ 24 h 76"/>
                <a:gd name="T16" fmla="*/ 54 w 232"/>
                <a:gd name="T17" fmla="*/ 20 h 76"/>
                <a:gd name="T18" fmla="*/ 28 w 232"/>
                <a:gd name="T19" fmla="*/ 12 h 76"/>
                <a:gd name="T20" fmla="*/ 8 w 232"/>
                <a:gd name="T21" fmla="*/ 4 h 76"/>
                <a:gd name="T22" fmla="*/ 8 w 232"/>
                <a:gd name="T23" fmla="*/ 4 h 76"/>
                <a:gd name="T24" fmla="*/ 0 w 232"/>
                <a:gd name="T25" fmla="*/ 0 h 76"/>
                <a:gd name="T26" fmla="*/ 0 w 232"/>
                <a:gd name="T27" fmla="*/ 42 h 76"/>
                <a:gd name="T28" fmla="*/ 0 w 232"/>
                <a:gd name="T29" fmla="*/ 42 h 76"/>
                <a:gd name="T30" fmla="*/ 4 w 232"/>
                <a:gd name="T31" fmla="*/ 48 h 76"/>
                <a:gd name="T32" fmla="*/ 10 w 232"/>
                <a:gd name="T33" fmla="*/ 54 h 76"/>
                <a:gd name="T34" fmla="*/ 20 w 232"/>
                <a:gd name="T35" fmla="*/ 60 h 76"/>
                <a:gd name="T36" fmla="*/ 34 w 232"/>
                <a:gd name="T37" fmla="*/ 64 h 76"/>
                <a:gd name="T38" fmla="*/ 52 w 232"/>
                <a:gd name="T39" fmla="*/ 70 h 76"/>
                <a:gd name="T40" fmla="*/ 72 w 232"/>
                <a:gd name="T41" fmla="*/ 74 h 76"/>
                <a:gd name="T42" fmla="*/ 94 w 232"/>
                <a:gd name="T43" fmla="*/ 76 h 76"/>
                <a:gd name="T44" fmla="*/ 116 w 232"/>
                <a:gd name="T45" fmla="*/ 76 h 76"/>
                <a:gd name="T46" fmla="*/ 116 w 232"/>
                <a:gd name="T47" fmla="*/ 76 h 76"/>
                <a:gd name="T48" fmla="*/ 140 w 232"/>
                <a:gd name="T49" fmla="*/ 76 h 76"/>
                <a:gd name="T50" fmla="*/ 162 w 232"/>
                <a:gd name="T51" fmla="*/ 74 h 76"/>
                <a:gd name="T52" fmla="*/ 182 w 232"/>
                <a:gd name="T53" fmla="*/ 70 h 76"/>
                <a:gd name="T54" fmla="*/ 198 w 232"/>
                <a:gd name="T55" fmla="*/ 64 h 76"/>
                <a:gd name="T56" fmla="*/ 212 w 232"/>
                <a:gd name="T57" fmla="*/ 60 h 76"/>
                <a:gd name="T58" fmla="*/ 222 w 232"/>
                <a:gd name="T59" fmla="*/ 54 h 76"/>
                <a:gd name="T60" fmla="*/ 230 w 232"/>
                <a:gd name="T61" fmla="*/ 48 h 76"/>
                <a:gd name="T62" fmla="*/ 232 w 232"/>
                <a:gd name="T63" fmla="*/ 42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42"/>
                  </a:lnTo>
                  <a:lnTo>
                    <a:pt x="0" y="42"/>
                  </a:lnTo>
                  <a:lnTo>
                    <a:pt x="4" y="48"/>
                  </a:lnTo>
                  <a:lnTo>
                    <a:pt x="10" y="54"/>
                  </a:lnTo>
                  <a:lnTo>
                    <a:pt x="20" y="60"/>
                  </a:lnTo>
                  <a:lnTo>
                    <a:pt x="34" y="64"/>
                  </a:lnTo>
                  <a:lnTo>
                    <a:pt x="52" y="70"/>
                  </a:lnTo>
                  <a:lnTo>
                    <a:pt x="72" y="74"/>
                  </a:lnTo>
                  <a:lnTo>
                    <a:pt x="94" y="76"/>
                  </a:lnTo>
                  <a:lnTo>
                    <a:pt x="116" y="76"/>
                  </a:lnTo>
                  <a:lnTo>
                    <a:pt x="116" y="76"/>
                  </a:lnTo>
                  <a:lnTo>
                    <a:pt x="140" y="76"/>
                  </a:lnTo>
                  <a:lnTo>
                    <a:pt x="162" y="74"/>
                  </a:lnTo>
                  <a:lnTo>
                    <a:pt x="182" y="70"/>
                  </a:lnTo>
                  <a:lnTo>
                    <a:pt x="198" y="64"/>
                  </a:lnTo>
                  <a:lnTo>
                    <a:pt x="212" y="60"/>
                  </a:lnTo>
                  <a:lnTo>
                    <a:pt x="222" y="54"/>
                  </a:lnTo>
                  <a:lnTo>
                    <a:pt x="230" y="48"/>
                  </a:lnTo>
                  <a:lnTo>
                    <a:pt x="232" y="42"/>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101" y="1874"/>
              <a:ext cx="218" cy="26"/>
            </a:xfrm>
            <a:custGeom>
              <a:avLst/>
              <a:gdLst>
                <a:gd name="T0" fmla="*/ 216 w 218"/>
                <a:gd name="T1" fmla="*/ 0 h 26"/>
                <a:gd name="T2" fmla="*/ 216 w 218"/>
                <a:gd name="T3" fmla="*/ 0 h 26"/>
                <a:gd name="T4" fmla="*/ 218 w 218"/>
                <a:gd name="T5" fmla="*/ 2 h 26"/>
                <a:gd name="T6" fmla="*/ 218 w 218"/>
                <a:gd name="T7" fmla="*/ 2 h 26"/>
                <a:gd name="T8" fmla="*/ 216 w 218"/>
                <a:gd name="T9" fmla="*/ 6 h 26"/>
                <a:gd name="T10" fmla="*/ 214 w 218"/>
                <a:gd name="T11" fmla="*/ 8 h 26"/>
                <a:gd name="T12" fmla="*/ 214 w 218"/>
                <a:gd name="T13" fmla="*/ 8 h 26"/>
                <a:gd name="T14" fmla="*/ 202 w 218"/>
                <a:gd name="T15" fmla="*/ 14 h 26"/>
                <a:gd name="T16" fmla="*/ 188 w 218"/>
                <a:gd name="T17" fmla="*/ 18 h 26"/>
                <a:gd name="T18" fmla="*/ 188 w 218"/>
                <a:gd name="T19" fmla="*/ 18 h 26"/>
                <a:gd name="T20" fmla="*/ 170 w 218"/>
                <a:gd name="T21" fmla="*/ 22 h 26"/>
                <a:gd name="T22" fmla="*/ 152 w 218"/>
                <a:gd name="T23" fmla="*/ 24 h 26"/>
                <a:gd name="T24" fmla="*/ 152 w 218"/>
                <a:gd name="T25" fmla="*/ 24 h 26"/>
                <a:gd name="T26" fmla="*/ 108 w 218"/>
                <a:gd name="T27" fmla="*/ 26 h 26"/>
                <a:gd name="T28" fmla="*/ 108 w 218"/>
                <a:gd name="T29" fmla="*/ 26 h 26"/>
                <a:gd name="T30" fmla="*/ 66 w 218"/>
                <a:gd name="T31" fmla="*/ 24 h 26"/>
                <a:gd name="T32" fmla="*/ 66 w 218"/>
                <a:gd name="T33" fmla="*/ 24 h 26"/>
                <a:gd name="T34" fmla="*/ 46 w 218"/>
                <a:gd name="T35" fmla="*/ 22 h 26"/>
                <a:gd name="T36" fmla="*/ 28 w 218"/>
                <a:gd name="T37" fmla="*/ 18 h 26"/>
                <a:gd name="T38" fmla="*/ 28 w 218"/>
                <a:gd name="T39" fmla="*/ 18 h 26"/>
                <a:gd name="T40" fmla="*/ 14 w 218"/>
                <a:gd name="T41" fmla="*/ 14 h 26"/>
                <a:gd name="T42" fmla="*/ 4 w 218"/>
                <a:gd name="T43" fmla="*/ 8 h 26"/>
                <a:gd name="T44" fmla="*/ 4 w 218"/>
                <a:gd name="T45" fmla="*/ 8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2 h 26"/>
                <a:gd name="T58" fmla="*/ 0 w 218"/>
                <a:gd name="T59" fmla="*/ 2 h 26"/>
                <a:gd name="T60" fmla="*/ 0 w 218"/>
                <a:gd name="T61" fmla="*/ 4 h 26"/>
                <a:gd name="T62" fmla="*/ 4 w 218"/>
                <a:gd name="T63" fmla="*/ 6 h 26"/>
                <a:gd name="T64" fmla="*/ 4 w 218"/>
                <a:gd name="T65" fmla="*/ 6 h 26"/>
                <a:gd name="T66" fmla="*/ 14 w 218"/>
                <a:gd name="T67" fmla="*/ 10 h 26"/>
                <a:gd name="T68" fmla="*/ 30 w 218"/>
                <a:gd name="T69" fmla="*/ 12 h 26"/>
                <a:gd name="T70" fmla="*/ 30 w 218"/>
                <a:gd name="T71" fmla="*/ 12 h 26"/>
                <a:gd name="T72" fmla="*/ 66 w 218"/>
                <a:gd name="T73" fmla="*/ 16 h 26"/>
                <a:gd name="T74" fmla="*/ 66 w 218"/>
                <a:gd name="T75" fmla="*/ 16 h 26"/>
                <a:gd name="T76" fmla="*/ 108 w 218"/>
                <a:gd name="T77" fmla="*/ 16 h 26"/>
                <a:gd name="T78" fmla="*/ 108 w 218"/>
                <a:gd name="T79" fmla="*/ 16 h 26"/>
                <a:gd name="T80" fmla="*/ 150 w 218"/>
                <a:gd name="T81" fmla="*/ 16 h 26"/>
                <a:gd name="T82" fmla="*/ 150 w 218"/>
                <a:gd name="T83" fmla="*/ 16 h 26"/>
                <a:gd name="T84" fmla="*/ 188 w 218"/>
                <a:gd name="T85" fmla="*/ 12 h 26"/>
                <a:gd name="T86" fmla="*/ 188 w 218"/>
                <a:gd name="T87" fmla="*/ 12 h 26"/>
                <a:gd name="T88" fmla="*/ 202 w 218"/>
                <a:gd name="T89" fmla="*/ 10 h 26"/>
                <a:gd name="T90" fmla="*/ 202 w 218"/>
                <a:gd name="T91" fmla="*/ 10 h 26"/>
                <a:gd name="T92" fmla="*/ 212 w 218"/>
                <a:gd name="T93" fmla="*/ 6 h 26"/>
                <a:gd name="T94" fmla="*/ 212 w 218"/>
                <a:gd name="T95" fmla="*/ 6 h 26"/>
                <a:gd name="T96" fmla="*/ 216 w 218"/>
                <a:gd name="T97" fmla="*/ 4 h 26"/>
                <a:gd name="T98" fmla="*/ 216 w 218"/>
                <a:gd name="T99" fmla="*/ 2 h 26"/>
                <a:gd name="T100" fmla="*/ 216 w 218"/>
                <a:gd name="T101" fmla="*/ 2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6" y="6"/>
                  </a:lnTo>
                  <a:lnTo>
                    <a:pt x="214" y="8"/>
                  </a:lnTo>
                  <a:lnTo>
                    <a:pt x="214" y="8"/>
                  </a:lnTo>
                  <a:lnTo>
                    <a:pt x="202" y="14"/>
                  </a:lnTo>
                  <a:lnTo>
                    <a:pt x="188" y="18"/>
                  </a:lnTo>
                  <a:lnTo>
                    <a:pt x="188" y="18"/>
                  </a:lnTo>
                  <a:lnTo>
                    <a:pt x="170" y="22"/>
                  </a:lnTo>
                  <a:lnTo>
                    <a:pt x="152" y="24"/>
                  </a:lnTo>
                  <a:lnTo>
                    <a:pt x="152" y="24"/>
                  </a:lnTo>
                  <a:lnTo>
                    <a:pt x="108" y="26"/>
                  </a:lnTo>
                  <a:lnTo>
                    <a:pt x="108" y="26"/>
                  </a:lnTo>
                  <a:lnTo>
                    <a:pt x="66" y="24"/>
                  </a:lnTo>
                  <a:lnTo>
                    <a:pt x="66" y="24"/>
                  </a:lnTo>
                  <a:lnTo>
                    <a:pt x="46" y="22"/>
                  </a:lnTo>
                  <a:lnTo>
                    <a:pt x="28" y="18"/>
                  </a:lnTo>
                  <a:lnTo>
                    <a:pt x="28" y="18"/>
                  </a:lnTo>
                  <a:lnTo>
                    <a:pt x="14" y="14"/>
                  </a:lnTo>
                  <a:lnTo>
                    <a:pt x="4" y="8"/>
                  </a:lnTo>
                  <a:lnTo>
                    <a:pt x="4" y="8"/>
                  </a:lnTo>
                  <a:lnTo>
                    <a:pt x="0" y="6"/>
                  </a:lnTo>
                  <a:lnTo>
                    <a:pt x="0" y="2"/>
                  </a:lnTo>
                  <a:lnTo>
                    <a:pt x="0" y="2"/>
                  </a:lnTo>
                  <a:lnTo>
                    <a:pt x="2" y="0"/>
                  </a:lnTo>
                  <a:lnTo>
                    <a:pt x="2" y="0"/>
                  </a:lnTo>
                  <a:lnTo>
                    <a:pt x="0" y="2"/>
                  </a:lnTo>
                  <a:lnTo>
                    <a:pt x="0" y="2"/>
                  </a:lnTo>
                  <a:lnTo>
                    <a:pt x="0" y="4"/>
                  </a:lnTo>
                  <a:lnTo>
                    <a:pt x="4" y="6"/>
                  </a:lnTo>
                  <a:lnTo>
                    <a:pt x="4" y="6"/>
                  </a:lnTo>
                  <a:lnTo>
                    <a:pt x="14" y="10"/>
                  </a:lnTo>
                  <a:lnTo>
                    <a:pt x="30" y="12"/>
                  </a:lnTo>
                  <a:lnTo>
                    <a:pt x="30" y="12"/>
                  </a:lnTo>
                  <a:lnTo>
                    <a:pt x="66" y="16"/>
                  </a:lnTo>
                  <a:lnTo>
                    <a:pt x="66" y="16"/>
                  </a:lnTo>
                  <a:lnTo>
                    <a:pt x="108" y="16"/>
                  </a:lnTo>
                  <a:lnTo>
                    <a:pt x="108" y="16"/>
                  </a:lnTo>
                  <a:lnTo>
                    <a:pt x="150" y="16"/>
                  </a:lnTo>
                  <a:lnTo>
                    <a:pt x="150" y="16"/>
                  </a:lnTo>
                  <a:lnTo>
                    <a:pt x="188" y="12"/>
                  </a:lnTo>
                  <a:lnTo>
                    <a:pt x="188" y="12"/>
                  </a:lnTo>
                  <a:lnTo>
                    <a:pt x="202" y="10"/>
                  </a:lnTo>
                  <a:lnTo>
                    <a:pt x="202" y="10"/>
                  </a:lnTo>
                  <a:lnTo>
                    <a:pt x="212" y="6"/>
                  </a:lnTo>
                  <a:lnTo>
                    <a:pt x="212" y="6"/>
                  </a:lnTo>
                  <a:lnTo>
                    <a:pt x="216" y="4"/>
                  </a:lnTo>
                  <a:lnTo>
                    <a:pt x="216" y="2"/>
                  </a:lnTo>
                  <a:lnTo>
                    <a:pt x="216" y="2"/>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839" y="2574"/>
              <a:ext cx="268" cy="356"/>
            </a:xfrm>
            <a:custGeom>
              <a:avLst/>
              <a:gdLst>
                <a:gd name="T0" fmla="*/ 134 w 268"/>
                <a:gd name="T1" fmla="*/ 0 h 356"/>
                <a:gd name="T2" fmla="*/ 134 w 268"/>
                <a:gd name="T3" fmla="*/ 0 h 356"/>
                <a:gd name="T4" fmla="*/ 106 w 268"/>
                <a:gd name="T5" fmla="*/ 0 h 356"/>
                <a:gd name="T6" fmla="*/ 82 w 268"/>
                <a:gd name="T7" fmla="*/ 2 h 356"/>
                <a:gd name="T8" fmla="*/ 60 w 268"/>
                <a:gd name="T9" fmla="*/ 6 h 356"/>
                <a:gd name="T10" fmla="*/ 40 w 268"/>
                <a:gd name="T11" fmla="*/ 10 h 356"/>
                <a:gd name="T12" fmla="*/ 24 w 268"/>
                <a:gd name="T13" fmla="*/ 16 h 356"/>
                <a:gd name="T14" fmla="*/ 10 w 268"/>
                <a:gd name="T15" fmla="*/ 22 h 356"/>
                <a:gd name="T16" fmla="*/ 4 w 268"/>
                <a:gd name="T17" fmla="*/ 30 h 356"/>
                <a:gd name="T18" fmla="*/ 2 w 268"/>
                <a:gd name="T19" fmla="*/ 34 h 356"/>
                <a:gd name="T20" fmla="*/ 0 w 268"/>
                <a:gd name="T21" fmla="*/ 38 h 356"/>
                <a:gd name="T22" fmla="*/ 0 w 268"/>
                <a:gd name="T23" fmla="*/ 314 h 356"/>
                <a:gd name="T24" fmla="*/ 0 w 268"/>
                <a:gd name="T25" fmla="*/ 314 h 356"/>
                <a:gd name="T26" fmla="*/ 2 w 268"/>
                <a:gd name="T27" fmla="*/ 318 h 356"/>
                <a:gd name="T28" fmla="*/ 4 w 268"/>
                <a:gd name="T29" fmla="*/ 322 h 356"/>
                <a:gd name="T30" fmla="*/ 10 w 268"/>
                <a:gd name="T31" fmla="*/ 330 h 356"/>
                <a:gd name="T32" fmla="*/ 24 w 268"/>
                <a:gd name="T33" fmla="*/ 336 h 356"/>
                <a:gd name="T34" fmla="*/ 40 w 268"/>
                <a:gd name="T35" fmla="*/ 344 h 356"/>
                <a:gd name="T36" fmla="*/ 60 w 268"/>
                <a:gd name="T37" fmla="*/ 348 h 356"/>
                <a:gd name="T38" fmla="*/ 82 w 268"/>
                <a:gd name="T39" fmla="*/ 352 h 356"/>
                <a:gd name="T40" fmla="*/ 106 w 268"/>
                <a:gd name="T41" fmla="*/ 354 h 356"/>
                <a:gd name="T42" fmla="*/ 134 w 268"/>
                <a:gd name="T43" fmla="*/ 356 h 356"/>
                <a:gd name="T44" fmla="*/ 134 w 268"/>
                <a:gd name="T45" fmla="*/ 356 h 356"/>
                <a:gd name="T46" fmla="*/ 160 w 268"/>
                <a:gd name="T47" fmla="*/ 354 h 356"/>
                <a:gd name="T48" fmla="*/ 186 w 268"/>
                <a:gd name="T49" fmla="*/ 352 h 356"/>
                <a:gd name="T50" fmla="*/ 208 w 268"/>
                <a:gd name="T51" fmla="*/ 348 h 356"/>
                <a:gd name="T52" fmla="*/ 228 w 268"/>
                <a:gd name="T53" fmla="*/ 344 h 356"/>
                <a:gd name="T54" fmla="*/ 244 w 268"/>
                <a:gd name="T55" fmla="*/ 336 h 356"/>
                <a:gd name="T56" fmla="*/ 256 w 268"/>
                <a:gd name="T57" fmla="*/ 330 h 356"/>
                <a:gd name="T58" fmla="*/ 264 w 268"/>
                <a:gd name="T59" fmla="*/ 322 h 356"/>
                <a:gd name="T60" fmla="*/ 266 w 268"/>
                <a:gd name="T61" fmla="*/ 318 h 356"/>
                <a:gd name="T62" fmla="*/ 268 w 268"/>
                <a:gd name="T63" fmla="*/ 314 h 356"/>
                <a:gd name="T64" fmla="*/ 268 w 268"/>
                <a:gd name="T65" fmla="*/ 38 h 356"/>
                <a:gd name="T66" fmla="*/ 268 w 268"/>
                <a:gd name="T67" fmla="*/ 38 h 356"/>
                <a:gd name="T68" fmla="*/ 266 w 268"/>
                <a:gd name="T69" fmla="*/ 34 h 356"/>
                <a:gd name="T70" fmla="*/ 264 w 268"/>
                <a:gd name="T71" fmla="*/ 30 h 356"/>
                <a:gd name="T72" fmla="*/ 256 w 268"/>
                <a:gd name="T73" fmla="*/ 22 h 356"/>
                <a:gd name="T74" fmla="*/ 244 w 268"/>
                <a:gd name="T75" fmla="*/ 16 h 356"/>
                <a:gd name="T76" fmla="*/ 228 w 268"/>
                <a:gd name="T77" fmla="*/ 10 h 356"/>
                <a:gd name="T78" fmla="*/ 208 w 268"/>
                <a:gd name="T79" fmla="*/ 6 h 356"/>
                <a:gd name="T80" fmla="*/ 186 w 268"/>
                <a:gd name="T81" fmla="*/ 2 h 356"/>
                <a:gd name="T82" fmla="*/ 160 w 268"/>
                <a:gd name="T83" fmla="*/ 0 h 356"/>
                <a:gd name="T84" fmla="*/ 134 w 268"/>
                <a:gd name="T85" fmla="*/ 0 h 356"/>
                <a:gd name="T86" fmla="*/ 134 w 268"/>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356">
                  <a:moveTo>
                    <a:pt x="134" y="0"/>
                  </a:moveTo>
                  <a:lnTo>
                    <a:pt x="134" y="0"/>
                  </a:lnTo>
                  <a:lnTo>
                    <a:pt x="106" y="0"/>
                  </a:lnTo>
                  <a:lnTo>
                    <a:pt x="82" y="2"/>
                  </a:lnTo>
                  <a:lnTo>
                    <a:pt x="60" y="6"/>
                  </a:lnTo>
                  <a:lnTo>
                    <a:pt x="40" y="10"/>
                  </a:lnTo>
                  <a:lnTo>
                    <a:pt x="24" y="16"/>
                  </a:lnTo>
                  <a:lnTo>
                    <a:pt x="10" y="22"/>
                  </a:lnTo>
                  <a:lnTo>
                    <a:pt x="4" y="30"/>
                  </a:lnTo>
                  <a:lnTo>
                    <a:pt x="2" y="34"/>
                  </a:lnTo>
                  <a:lnTo>
                    <a:pt x="0" y="38"/>
                  </a:lnTo>
                  <a:lnTo>
                    <a:pt x="0" y="314"/>
                  </a:lnTo>
                  <a:lnTo>
                    <a:pt x="0" y="314"/>
                  </a:lnTo>
                  <a:lnTo>
                    <a:pt x="2" y="318"/>
                  </a:lnTo>
                  <a:lnTo>
                    <a:pt x="4" y="322"/>
                  </a:lnTo>
                  <a:lnTo>
                    <a:pt x="10" y="330"/>
                  </a:lnTo>
                  <a:lnTo>
                    <a:pt x="24" y="336"/>
                  </a:lnTo>
                  <a:lnTo>
                    <a:pt x="40" y="344"/>
                  </a:lnTo>
                  <a:lnTo>
                    <a:pt x="60" y="348"/>
                  </a:lnTo>
                  <a:lnTo>
                    <a:pt x="82" y="352"/>
                  </a:lnTo>
                  <a:lnTo>
                    <a:pt x="106" y="354"/>
                  </a:lnTo>
                  <a:lnTo>
                    <a:pt x="134" y="356"/>
                  </a:lnTo>
                  <a:lnTo>
                    <a:pt x="134" y="356"/>
                  </a:lnTo>
                  <a:lnTo>
                    <a:pt x="160" y="354"/>
                  </a:lnTo>
                  <a:lnTo>
                    <a:pt x="186" y="352"/>
                  </a:lnTo>
                  <a:lnTo>
                    <a:pt x="208" y="348"/>
                  </a:lnTo>
                  <a:lnTo>
                    <a:pt x="228" y="344"/>
                  </a:lnTo>
                  <a:lnTo>
                    <a:pt x="244" y="336"/>
                  </a:lnTo>
                  <a:lnTo>
                    <a:pt x="256" y="330"/>
                  </a:lnTo>
                  <a:lnTo>
                    <a:pt x="264" y="322"/>
                  </a:lnTo>
                  <a:lnTo>
                    <a:pt x="266" y="318"/>
                  </a:lnTo>
                  <a:lnTo>
                    <a:pt x="268" y="314"/>
                  </a:lnTo>
                  <a:lnTo>
                    <a:pt x="268" y="38"/>
                  </a:lnTo>
                  <a:lnTo>
                    <a:pt x="268" y="38"/>
                  </a:lnTo>
                  <a:lnTo>
                    <a:pt x="266" y="34"/>
                  </a:lnTo>
                  <a:lnTo>
                    <a:pt x="264" y="30"/>
                  </a:lnTo>
                  <a:lnTo>
                    <a:pt x="256" y="22"/>
                  </a:lnTo>
                  <a:lnTo>
                    <a:pt x="244" y="16"/>
                  </a:lnTo>
                  <a:lnTo>
                    <a:pt x="228" y="10"/>
                  </a:lnTo>
                  <a:lnTo>
                    <a:pt x="208" y="6"/>
                  </a:lnTo>
                  <a:lnTo>
                    <a:pt x="186" y="2"/>
                  </a:lnTo>
                  <a:lnTo>
                    <a:pt x="160" y="0"/>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857" y="2694"/>
              <a:ext cx="232" cy="80"/>
            </a:xfrm>
            <a:custGeom>
              <a:avLst/>
              <a:gdLst>
                <a:gd name="T0" fmla="*/ 4 w 232"/>
                <a:gd name="T1" fmla="*/ 56 h 80"/>
                <a:gd name="T2" fmla="*/ 4 w 232"/>
                <a:gd name="T3" fmla="*/ 56 h 80"/>
                <a:gd name="T4" fmla="*/ 16 w 232"/>
                <a:gd name="T5" fmla="*/ 62 h 80"/>
                <a:gd name="T6" fmla="*/ 30 w 232"/>
                <a:gd name="T7" fmla="*/ 68 h 80"/>
                <a:gd name="T8" fmla="*/ 30 w 232"/>
                <a:gd name="T9" fmla="*/ 68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8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6 h 80"/>
                <a:gd name="T38" fmla="*/ 206 w 232"/>
                <a:gd name="T39" fmla="*/ 12 h 80"/>
                <a:gd name="T40" fmla="*/ 206 w 232"/>
                <a:gd name="T41" fmla="*/ 12 h 80"/>
                <a:gd name="T42" fmla="*/ 188 w 232"/>
                <a:gd name="T43" fmla="*/ 18 h 80"/>
                <a:gd name="T44" fmla="*/ 166 w 232"/>
                <a:gd name="T45" fmla="*/ 22 h 80"/>
                <a:gd name="T46" fmla="*/ 142 w 232"/>
                <a:gd name="T47" fmla="*/ 24 h 80"/>
                <a:gd name="T48" fmla="*/ 116 w 232"/>
                <a:gd name="T49" fmla="*/ 26 h 80"/>
                <a:gd name="T50" fmla="*/ 116 w 232"/>
                <a:gd name="T51" fmla="*/ 26 h 80"/>
                <a:gd name="T52" fmla="*/ 84 w 232"/>
                <a:gd name="T53" fmla="*/ 24 h 80"/>
                <a:gd name="T54" fmla="*/ 54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6" y="62"/>
                  </a:lnTo>
                  <a:lnTo>
                    <a:pt x="30" y="68"/>
                  </a:lnTo>
                  <a:lnTo>
                    <a:pt x="30" y="68"/>
                  </a:lnTo>
                  <a:lnTo>
                    <a:pt x="48" y="72"/>
                  </a:lnTo>
                  <a:lnTo>
                    <a:pt x="68" y="76"/>
                  </a:lnTo>
                  <a:lnTo>
                    <a:pt x="92" y="78"/>
                  </a:lnTo>
                  <a:lnTo>
                    <a:pt x="116" y="80"/>
                  </a:lnTo>
                  <a:lnTo>
                    <a:pt x="116" y="80"/>
                  </a:lnTo>
                  <a:lnTo>
                    <a:pt x="148" y="78"/>
                  </a:lnTo>
                  <a:lnTo>
                    <a:pt x="178" y="74"/>
                  </a:lnTo>
                  <a:lnTo>
                    <a:pt x="202" y="68"/>
                  </a:lnTo>
                  <a:lnTo>
                    <a:pt x="220" y="60"/>
                  </a:lnTo>
                  <a:lnTo>
                    <a:pt x="220" y="60"/>
                  </a:lnTo>
                  <a:lnTo>
                    <a:pt x="232" y="52"/>
                  </a:lnTo>
                  <a:lnTo>
                    <a:pt x="232" y="0"/>
                  </a:lnTo>
                  <a:lnTo>
                    <a:pt x="232" y="0"/>
                  </a:lnTo>
                  <a:lnTo>
                    <a:pt x="220" y="6"/>
                  </a:lnTo>
                  <a:lnTo>
                    <a:pt x="206" y="12"/>
                  </a:ln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57" y="2766"/>
              <a:ext cx="232" cy="78"/>
            </a:xfrm>
            <a:custGeom>
              <a:avLst/>
              <a:gdLst>
                <a:gd name="T0" fmla="*/ 4 w 232"/>
                <a:gd name="T1" fmla="*/ 54 h 78"/>
                <a:gd name="T2" fmla="*/ 4 w 232"/>
                <a:gd name="T3" fmla="*/ 54 h 78"/>
                <a:gd name="T4" fmla="*/ 16 w 232"/>
                <a:gd name="T5" fmla="*/ 60 h 78"/>
                <a:gd name="T6" fmla="*/ 30 w 232"/>
                <a:gd name="T7" fmla="*/ 66 h 78"/>
                <a:gd name="T8" fmla="*/ 30 w 232"/>
                <a:gd name="T9" fmla="*/ 66 h 78"/>
                <a:gd name="T10" fmla="*/ 48 w 232"/>
                <a:gd name="T11" fmla="*/ 72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8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8 w 232"/>
                <a:gd name="T43" fmla="*/ 16 h 78"/>
                <a:gd name="T44" fmla="*/ 166 w 232"/>
                <a:gd name="T45" fmla="*/ 20 h 78"/>
                <a:gd name="T46" fmla="*/ 142 w 232"/>
                <a:gd name="T47" fmla="*/ 24 h 78"/>
                <a:gd name="T48" fmla="*/ 116 w 232"/>
                <a:gd name="T49" fmla="*/ 24 h 78"/>
                <a:gd name="T50" fmla="*/ 116 w 232"/>
                <a:gd name="T51" fmla="*/ 24 h 78"/>
                <a:gd name="T52" fmla="*/ 84 w 232"/>
                <a:gd name="T53" fmla="*/ 22 h 78"/>
                <a:gd name="T54" fmla="*/ 54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6" y="60"/>
                  </a:lnTo>
                  <a:lnTo>
                    <a:pt x="30" y="66"/>
                  </a:lnTo>
                  <a:lnTo>
                    <a:pt x="30" y="66"/>
                  </a:lnTo>
                  <a:lnTo>
                    <a:pt x="48" y="72"/>
                  </a:lnTo>
                  <a:lnTo>
                    <a:pt x="68" y="74"/>
                  </a:lnTo>
                  <a:lnTo>
                    <a:pt x="92" y="78"/>
                  </a:lnTo>
                  <a:lnTo>
                    <a:pt x="116" y="78"/>
                  </a:lnTo>
                  <a:lnTo>
                    <a:pt x="116" y="78"/>
                  </a:lnTo>
                  <a:lnTo>
                    <a:pt x="148" y="76"/>
                  </a:lnTo>
                  <a:lnTo>
                    <a:pt x="178" y="72"/>
                  </a:lnTo>
                  <a:lnTo>
                    <a:pt x="202" y="66"/>
                  </a:lnTo>
                  <a:lnTo>
                    <a:pt x="220" y="58"/>
                  </a:lnTo>
                  <a:lnTo>
                    <a:pt x="220" y="58"/>
                  </a:lnTo>
                  <a:lnTo>
                    <a:pt x="232" y="52"/>
                  </a:lnTo>
                  <a:lnTo>
                    <a:pt x="232" y="0"/>
                  </a:lnTo>
                  <a:lnTo>
                    <a:pt x="232" y="0"/>
                  </a:lnTo>
                  <a:lnTo>
                    <a:pt x="220" y="6"/>
                  </a:lnTo>
                  <a:lnTo>
                    <a:pt x="206" y="12"/>
                  </a:ln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857" y="2594"/>
              <a:ext cx="232" cy="110"/>
            </a:xfrm>
            <a:custGeom>
              <a:avLst/>
              <a:gdLst>
                <a:gd name="T0" fmla="*/ 4 w 232"/>
                <a:gd name="T1" fmla="*/ 86 h 110"/>
                <a:gd name="T2" fmla="*/ 4 w 232"/>
                <a:gd name="T3" fmla="*/ 86 h 110"/>
                <a:gd name="T4" fmla="*/ 16 w 232"/>
                <a:gd name="T5" fmla="*/ 92 h 110"/>
                <a:gd name="T6" fmla="*/ 30 w 232"/>
                <a:gd name="T7" fmla="*/ 98 h 110"/>
                <a:gd name="T8" fmla="*/ 30 w 232"/>
                <a:gd name="T9" fmla="*/ 98 h 110"/>
                <a:gd name="T10" fmla="*/ 48 w 232"/>
                <a:gd name="T11" fmla="*/ 102 h 110"/>
                <a:gd name="T12" fmla="*/ 68 w 232"/>
                <a:gd name="T13" fmla="*/ 106 h 110"/>
                <a:gd name="T14" fmla="*/ 92 w 232"/>
                <a:gd name="T15" fmla="*/ 108 h 110"/>
                <a:gd name="T16" fmla="*/ 116 w 232"/>
                <a:gd name="T17" fmla="*/ 110 h 110"/>
                <a:gd name="T18" fmla="*/ 116 w 232"/>
                <a:gd name="T19" fmla="*/ 110 h 110"/>
                <a:gd name="T20" fmla="*/ 148 w 232"/>
                <a:gd name="T21" fmla="*/ 108 h 110"/>
                <a:gd name="T22" fmla="*/ 178 w 232"/>
                <a:gd name="T23" fmla="*/ 104 h 110"/>
                <a:gd name="T24" fmla="*/ 202 w 232"/>
                <a:gd name="T25" fmla="*/ 98 h 110"/>
                <a:gd name="T26" fmla="*/ 220 w 232"/>
                <a:gd name="T27" fmla="*/ 90 h 110"/>
                <a:gd name="T28" fmla="*/ 220 w 232"/>
                <a:gd name="T29" fmla="*/ 90 h 110"/>
                <a:gd name="T30" fmla="*/ 232 w 232"/>
                <a:gd name="T31" fmla="*/ 82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2 h 110"/>
                <a:gd name="T44" fmla="*/ 232 w 232"/>
                <a:gd name="T45" fmla="*/ 22 h 110"/>
                <a:gd name="T46" fmla="*/ 232 w 232"/>
                <a:gd name="T47" fmla="*/ 24 h 110"/>
                <a:gd name="T48" fmla="*/ 232 w 232"/>
                <a:gd name="T49" fmla="*/ 24 h 110"/>
                <a:gd name="T50" fmla="*/ 232 w 232"/>
                <a:gd name="T51" fmla="*/ 20 h 110"/>
                <a:gd name="T52" fmla="*/ 230 w 232"/>
                <a:gd name="T53" fmla="*/ 18 h 110"/>
                <a:gd name="T54" fmla="*/ 230 w 232"/>
                <a:gd name="T55" fmla="*/ 18 h 110"/>
                <a:gd name="T56" fmla="*/ 222 w 232"/>
                <a:gd name="T57" fmla="*/ 12 h 110"/>
                <a:gd name="T58" fmla="*/ 214 w 232"/>
                <a:gd name="T59" fmla="*/ 10 h 110"/>
                <a:gd name="T60" fmla="*/ 214 w 232"/>
                <a:gd name="T61" fmla="*/ 10 h 110"/>
                <a:gd name="T62" fmla="*/ 196 w 232"/>
                <a:gd name="T63" fmla="*/ 6 h 110"/>
                <a:gd name="T64" fmla="*/ 172 w 232"/>
                <a:gd name="T65" fmla="*/ 2 h 110"/>
                <a:gd name="T66" fmla="*/ 146 w 232"/>
                <a:gd name="T67" fmla="*/ 0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8 h 110"/>
                <a:gd name="T80" fmla="*/ 12 w 232"/>
                <a:gd name="T81" fmla="*/ 12 h 110"/>
                <a:gd name="T82" fmla="*/ 12 w 232"/>
                <a:gd name="T83" fmla="*/ 12 h 110"/>
                <a:gd name="T84" fmla="*/ 4 w 232"/>
                <a:gd name="T85" fmla="*/ 18 h 110"/>
                <a:gd name="T86" fmla="*/ 4 w 232"/>
                <a:gd name="T87" fmla="*/ 18 h 110"/>
                <a:gd name="T88" fmla="*/ 0 w 232"/>
                <a:gd name="T89" fmla="*/ 22 h 110"/>
                <a:gd name="T90" fmla="*/ 0 w 232"/>
                <a:gd name="T91" fmla="*/ 22 h 110"/>
                <a:gd name="T92" fmla="*/ 0 w 232"/>
                <a:gd name="T93" fmla="*/ 22 h 110"/>
                <a:gd name="T94" fmla="*/ 0 w 232"/>
                <a:gd name="T95" fmla="*/ 82 h 110"/>
                <a:gd name="T96" fmla="*/ 0 w 232"/>
                <a:gd name="T97" fmla="*/ 82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6" y="92"/>
                  </a:lnTo>
                  <a:lnTo>
                    <a:pt x="30" y="98"/>
                  </a:lnTo>
                  <a:lnTo>
                    <a:pt x="30" y="98"/>
                  </a:lnTo>
                  <a:lnTo>
                    <a:pt x="48" y="102"/>
                  </a:lnTo>
                  <a:lnTo>
                    <a:pt x="68" y="106"/>
                  </a:lnTo>
                  <a:lnTo>
                    <a:pt x="92" y="108"/>
                  </a:lnTo>
                  <a:lnTo>
                    <a:pt x="116" y="110"/>
                  </a:lnTo>
                  <a:lnTo>
                    <a:pt x="116" y="110"/>
                  </a:lnTo>
                  <a:lnTo>
                    <a:pt x="148" y="108"/>
                  </a:lnTo>
                  <a:lnTo>
                    <a:pt x="178" y="104"/>
                  </a:lnTo>
                  <a:lnTo>
                    <a:pt x="202" y="98"/>
                  </a:lnTo>
                  <a:lnTo>
                    <a:pt x="220" y="90"/>
                  </a:lnTo>
                  <a:lnTo>
                    <a:pt x="220" y="90"/>
                  </a:lnTo>
                  <a:lnTo>
                    <a:pt x="232" y="82"/>
                  </a:lnTo>
                  <a:lnTo>
                    <a:pt x="232" y="24"/>
                  </a:lnTo>
                  <a:lnTo>
                    <a:pt x="232" y="24"/>
                  </a:lnTo>
                  <a:lnTo>
                    <a:pt x="232" y="24"/>
                  </a:lnTo>
                  <a:lnTo>
                    <a:pt x="232" y="24"/>
                  </a:lnTo>
                  <a:lnTo>
                    <a:pt x="232" y="24"/>
                  </a:lnTo>
                  <a:lnTo>
                    <a:pt x="232" y="22"/>
                  </a:lnTo>
                  <a:lnTo>
                    <a:pt x="232" y="22"/>
                  </a:lnTo>
                  <a:lnTo>
                    <a:pt x="232" y="24"/>
                  </a:lnTo>
                  <a:lnTo>
                    <a:pt x="232" y="24"/>
                  </a:lnTo>
                  <a:lnTo>
                    <a:pt x="232" y="20"/>
                  </a:lnTo>
                  <a:lnTo>
                    <a:pt x="230" y="18"/>
                  </a:lnTo>
                  <a:lnTo>
                    <a:pt x="230" y="18"/>
                  </a:lnTo>
                  <a:lnTo>
                    <a:pt x="222" y="12"/>
                  </a:lnTo>
                  <a:lnTo>
                    <a:pt x="214" y="10"/>
                  </a:lnTo>
                  <a:lnTo>
                    <a:pt x="214" y="10"/>
                  </a:lnTo>
                  <a:lnTo>
                    <a:pt x="196" y="6"/>
                  </a:lnTo>
                  <a:lnTo>
                    <a:pt x="172" y="2"/>
                  </a:lnTo>
                  <a:lnTo>
                    <a:pt x="146" y="0"/>
                  </a:lnTo>
                  <a:lnTo>
                    <a:pt x="116" y="0"/>
                  </a:lnTo>
                  <a:lnTo>
                    <a:pt x="116" y="0"/>
                  </a:lnTo>
                  <a:lnTo>
                    <a:pt x="72" y="2"/>
                  </a:lnTo>
                  <a:lnTo>
                    <a:pt x="36" y="6"/>
                  </a:lnTo>
                  <a:lnTo>
                    <a:pt x="36" y="6"/>
                  </a:lnTo>
                  <a:lnTo>
                    <a:pt x="22" y="8"/>
                  </a:lnTo>
                  <a:lnTo>
                    <a:pt x="12" y="12"/>
                  </a:lnTo>
                  <a:lnTo>
                    <a:pt x="12" y="12"/>
                  </a:lnTo>
                  <a:lnTo>
                    <a:pt x="4" y="18"/>
                  </a:lnTo>
                  <a:lnTo>
                    <a:pt x="4" y="18"/>
                  </a:lnTo>
                  <a:lnTo>
                    <a:pt x="0" y="22"/>
                  </a:lnTo>
                  <a:lnTo>
                    <a:pt x="0" y="22"/>
                  </a:lnTo>
                  <a:lnTo>
                    <a:pt x="0" y="22"/>
                  </a:lnTo>
                  <a:lnTo>
                    <a:pt x="0" y="82"/>
                  </a:lnTo>
                  <a:lnTo>
                    <a:pt x="0" y="82"/>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857" y="2838"/>
              <a:ext cx="232" cy="76"/>
            </a:xfrm>
            <a:custGeom>
              <a:avLst/>
              <a:gdLst>
                <a:gd name="T0" fmla="*/ 206 w 232"/>
                <a:gd name="T1" fmla="*/ 12 h 76"/>
                <a:gd name="T2" fmla="*/ 206 w 232"/>
                <a:gd name="T3" fmla="*/ 12 h 76"/>
                <a:gd name="T4" fmla="*/ 188 w 232"/>
                <a:gd name="T5" fmla="*/ 16 h 76"/>
                <a:gd name="T6" fmla="*/ 166 w 232"/>
                <a:gd name="T7" fmla="*/ 20 h 76"/>
                <a:gd name="T8" fmla="*/ 142 w 232"/>
                <a:gd name="T9" fmla="*/ 24 h 76"/>
                <a:gd name="T10" fmla="*/ 116 w 232"/>
                <a:gd name="T11" fmla="*/ 24 h 76"/>
                <a:gd name="T12" fmla="*/ 116 w 232"/>
                <a:gd name="T13" fmla="*/ 24 h 76"/>
                <a:gd name="T14" fmla="*/ 84 w 232"/>
                <a:gd name="T15" fmla="*/ 22 h 76"/>
                <a:gd name="T16" fmla="*/ 54 w 232"/>
                <a:gd name="T17" fmla="*/ 18 h 76"/>
                <a:gd name="T18" fmla="*/ 28 w 232"/>
                <a:gd name="T19" fmla="*/ 12 h 76"/>
                <a:gd name="T20" fmla="*/ 8 w 232"/>
                <a:gd name="T21" fmla="*/ 4 h 76"/>
                <a:gd name="T22" fmla="*/ 8 w 232"/>
                <a:gd name="T23" fmla="*/ 4 h 76"/>
                <a:gd name="T24" fmla="*/ 0 w 232"/>
                <a:gd name="T25" fmla="*/ 0 h 76"/>
                <a:gd name="T26" fmla="*/ 0 w 232"/>
                <a:gd name="T27" fmla="*/ 40 h 76"/>
                <a:gd name="T28" fmla="*/ 0 w 232"/>
                <a:gd name="T29" fmla="*/ 40 h 76"/>
                <a:gd name="T30" fmla="*/ 4 w 232"/>
                <a:gd name="T31" fmla="*/ 46 h 76"/>
                <a:gd name="T32" fmla="*/ 10 w 232"/>
                <a:gd name="T33" fmla="*/ 52 h 76"/>
                <a:gd name="T34" fmla="*/ 20 w 232"/>
                <a:gd name="T35" fmla="*/ 58 h 76"/>
                <a:gd name="T36" fmla="*/ 34 w 232"/>
                <a:gd name="T37" fmla="*/ 64 h 76"/>
                <a:gd name="T38" fmla="*/ 52 w 232"/>
                <a:gd name="T39" fmla="*/ 68 h 76"/>
                <a:gd name="T40" fmla="*/ 72 w 232"/>
                <a:gd name="T41" fmla="*/ 72 h 76"/>
                <a:gd name="T42" fmla="*/ 94 w 232"/>
                <a:gd name="T43" fmla="*/ 74 h 76"/>
                <a:gd name="T44" fmla="*/ 116 w 232"/>
                <a:gd name="T45" fmla="*/ 76 h 76"/>
                <a:gd name="T46" fmla="*/ 116 w 232"/>
                <a:gd name="T47" fmla="*/ 76 h 76"/>
                <a:gd name="T48" fmla="*/ 140 w 232"/>
                <a:gd name="T49" fmla="*/ 74 h 76"/>
                <a:gd name="T50" fmla="*/ 162 w 232"/>
                <a:gd name="T51" fmla="*/ 72 h 76"/>
                <a:gd name="T52" fmla="*/ 182 w 232"/>
                <a:gd name="T53" fmla="*/ 68 h 76"/>
                <a:gd name="T54" fmla="*/ 198 w 232"/>
                <a:gd name="T55" fmla="*/ 64 h 76"/>
                <a:gd name="T56" fmla="*/ 212 w 232"/>
                <a:gd name="T57" fmla="*/ 58 h 76"/>
                <a:gd name="T58" fmla="*/ 222 w 232"/>
                <a:gd name="T59" fmla="*/ 52 h 76"/>
                <a:gd name="T60" fmla="*/ 230 w 232"/>
                <a:gd name="T61" fmla="*/ 46 h 76"/>
                <a:gd name="T62" fmla="*/ 232 w 232"/>
                <a:gd name="T63" fmla="*/ 40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40"/>
                  </a:lnTo>
                  <a:lnTo>
                    <a:pt x="0" y="40"/>
                  </a:lnTo>
                  <a:lnTo>
                    <a:pt x="4" y="46"/>
                  </a:lnTo>
                  <a:lnTo>
                    <a:pt x="10" y="52"/>
                  </a:lnTo>
                  <a:lnTo>
                    <a:pt x="20" y="58"/>
                  </a:lnTo>
                  <a:lnTo>
                    <a:pt x="34" y="64"/>
                  </a:lnTo>
                  <a:lnTo>
                    <a:pt x="52" y="68"/>
                  </a:lnTo>
                  <a:lnTo>
                    <a:pt x="72" y="72"/>
                  </a:lnTo>
                  <a:lnTo>
                    <a:pt x="94" y="74"/>
                  </a:lnTo>
                  <a:lnTo>
                    <a:pt x="116" y="76"/>
                  </a:lnTo>
                  <a:lnTo>
                    <a:pt x="116" y="76"/>
                  </a:lnTo>
                  <a:lnTo>
                    <a:pt x="140" y="74"/>
                  </a:lnTo>
                  <a:lnTo>
                    <a:pt x="162" y="72"/>
                  </a:lnTo>
                  <a:lnTo>
                    <a:pt x="182" y="68"/>
                  </a:lnTo>
                  <a:lnTo>
                    <a:pt x="198" y="64"/>
                  </a:lnTo>
                  <a:lnTo>
                    <a:pt x="212" y="58"/>
                  </a:lnTo>
                  <a:lnTo>
                    <a:pt x="222" y="52"/>
                  </a:lnTo>
                  <a:lnTo>
                    <a:pt x="230" y="46"/>
                  </a:lnTo>
                  <a:lnTo>
                    <a:pt x="232" y="40"/>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865" y="2616"/>
              <a:ext cx="218" cy="26"/>
            </a:xfrm>
            <a:custGeom>
              <a:avLst/>
              <a:gdLst>
                <a:gd name="T0" fmla="*/ 216 w 218"/>
                <a:gd name="T1" fmla="*/ 0 h 26"/>
                <a:gd name="T2" fmla="*/ 216 w 218"/>
                <a:gd name="T3" fmla="*/ 0 h 26"/>
                <a:gd name="T4" fmla="*/ 218 w 218"/>
                <a:gd name="T5" fmla="*/ 2 h 26"/>
                <a:gd name="T6" fmla="*/ 218 w 218"/>
                <a:gd name="T7" fmla="*/ 2 h 26"/>
                <a:gd name="T8" fmla="*/ 216 w 218"/>
                <a:gd name="T9" fmla="*/ 6 h 26"/>
                <a:gd name="T10" fmla="*/ 214 w 218"/>
                <a:gd name="T11" fmla="*/ 10 h 26"/>
                <a:gd name="T12" fmla="*/ 214 w 218"/>
                <a:gd name="T13" fmla="*/ 10 h 26"/>
                <a:gd name="T14" fmla="*/ 202 w 218"/>
                <a:gd name="T15" fmla="*/ 14 h 26"/>
                <a:gd name="T16" fmla="*/ 188 w 218"/>
                <a:gd name="T17" fmla="*/ 18 h 26"/>
                <a:gd name="T18" fmla="*/ 188 w 218"/>
                <a:gd name="T19" fmla="*/ 18 h 26"/>
                <a:gd name="T20" fmla="*/ 170 w 218"/>
                <a:gd name="T21" fmla="*/ 22 h 26"/>
                <a:gd name="T22" fmla="*/ 152 w 218"/>
                <a:gd name="T23" fmla="*/ 24 h 26"/>
                <a:gd name="T24" fmla="*/ 152 w 218"/>
                <a:gd name="T25" fmla="*/ 24 h 26"/>
                <a:gd name="T26" fmla="*/ 108 w 218"/>
                <a:gd name="T27" fmla="*/ 26 h 26"/>
                <a:gd name="T28" fmla="*/ 108 w 218"/>
                <a:gd name="T29" fmla="*/ 26 h 26"/>
                <a:gd name="T30" fmla="*/ 66 w 218"/>
                <a:gd name="T31" fmla="*/ 24 h 26"/>
                <a:gd name="T32" fmla="*/ 66 w 218"/>
                <a:gd name="T33" fmla="*/ 24 h 26"/>
                <a:gd name="T34" fmla="*/ 46 w 218"/>
                <a:gd name="T35" fmla="*/ 22 h 26"/>
                <a:gd name="T36" fmla="*/ 28 w 218"/>
                <a:gd name="T37" fmla="*/ 18 h 26"/>
                <a:gd name="T38" fmla="*/ 28 w 218"/>
                <a:gd name="T39" fmla="*/ 18 h 26"/>
                <a:gd name="T40" fmla="*/ 14 w 218"/>
                <a:gd name="T41" fmla="*/ 14 h 26"/>
                <a:gd name="T42" fmla="*/ 4 w 218"/>
                <a:gd name="T43" fmla="*/ 10 h 26"/>
                <a:gd name="T44" fmla="*/ 4 w 218"/>
                <a:gd name="T45" fmla="*/ 10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4 h 26"/>
                <a:gd name="T58" fmla="*/ 0 w 218"/>
                <a:gd name="T59" fmla="*/ 4 h 26"/>
                <a:gd name="T60" fmla="*/ 0 w 218"/>
                <a:gd name="T61" fmla="*/ 6 h 26"/>
                <a:gd name="T62" fmla="*/ 4 w 218"/>
                <a:gd name="T63" fmla="*/ 8 h 26"/>
                <a:gd name="T64" fmla="*/ 4 w 218"/>
                <a:gd name="T65" fmla="*/ 8 h 26"/>
                <a:gd name="T66" fmla="*/ 14 w 218"/>
                <a:gd name="T67" fmla="*/ 12 h 26"/>
                <a:gd name="T68" fmla="*/ 30 w 218"/>
                <a:gd name="T69" fmla="*/ 14 h 26"/>
                <a:gd name="T70" fmla="*/ 30 w 218"/>
                <a:gd name="T71" fmla="*/ 14 h 26"/>
                <a:gd name="T72" fmla="*/ 66 w 218"/>
                <a:gd name="T73" fmla="*/ 16 h 26"/>
                <a:gd name="T74" fmla="*/ 66 w 218"/>
                <a:gd name="T75" fmla="*/ 16 h 26"/>
                <a:gd name="T76" fmla="*/ 108 w 218"/>
                <a:gd name="T77" fmla="*/ 18 h 26"/>
                <a:gd name="T78" fmla="*/ 108 w 218"/>
                <a:gd name="T79" fmla="*/ 18 h 26"/>
                <a:gd name="T80" fmla="*/ 150 w 218"/>
                <a:gd name="T81" fmla="*/ 16 h 26"/>
                <a:gd name="T82" fmla="*/ 150 w 218"/>
                <a:gd name="T83" fmla="*/ 16 h 26"/>
                <a:gd name="T84" fmla="*/ 188 w 218"/>
                <a:gd name="T85" fmla="*/ 14 h 26"/>
                <a:gd name="T86" fmla="*/ 188 w 218"/>
                <a:gd name="T87" fmla="*/ 14 h 26"/>
                <a:gd name="T88" fmla="*/ 202 w 218"/>
                <a:gd name="T89" fmla="*/ 12 h 26"/>
                <a:gd name="T90" fmla="*/ 202 w 218"/>
                <a:gd name="T91" fmla="*/ 12 h 26"/>
                <a:gd name="T92" fmla="*/ 212 w 218"/>
                <a:gd name="T93" fmla="*/ 8 h 26"/>
                <a:gd name="T94" fmla="*/ 212 w 218"/>
                <a:gd name="T95" fmla="*/ 8 h 26"/>
                <a:gd name="T96" fmla="*/ 216 w 218"/>
                <a:gd name="T97" fmla="*/ 6 h 26"/>
                <a:gd name="T98" fmla="*/ 216 w 218"/>
                <a:gd name="T99" fmla="*/ 4 h 26"/>
                <a:gd name="T100" fmla="*/ 216 w 218"/>
                <a:gd name="T101" fmla="*/ 4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6" y="6"/>
                  </a:lnTo>
                  <a:lnTo>
                    <a:pt x="214" y="10"/>
                  </a:lnTo>
                  <a:lnTo>
                    <a:pt x="214" y="10"/>
                  </a:lnTo>
                  <a:lnTo>
                    <a:pt x="202" y="14"/>
                  </a:lnTo>
                  <a:lnTo>
                    <a:pt x="188" y="18"/>
                  </a:lnTo>
                  <a:lnTo>
                    <a:pt x="188" y="18"/>
                  </a:lnTo>
                  <a:lnTo>
                    <a:pt x="170" y="22"/>
                  </a:lnTo>
                  <a:lnTo>
                    <a:pt x="152" y="24"/>
                  </a:lnTo>
                  <a:lnTo>
                    <a:pt x="152" y="24"/>
                  </a:lnTo>
                  <a:lnTo>
                    <a:pt x="108" y="26"/>
                  </a:lnTo>
                  <a:lnTo>
                    <a:pt x="108" y="26"/>
                  </a:lnTo>
                  <a:lnTo>
                    <a:pt x="66" y="24"/>
                  </a:lnTo>
                  <a:lnTo>
                    <a:pt x="66" y="24"/>
                  </a:lnTo>
                  <a:lnTo>
                    <a:pt x="46" y="22"/>
                  </a:lnTo>
                  <a:lnTo>
                    <a:pt x="28" y="18"/>
                  </a:lnTo>
                  <a:lnTo>
                    <a:pt x="28" y="18"/>
                  </a:lnTo>
                  <a:lnTo>
                    <a:pt x="14" y="14"/>
                  </a:lnTo>
                  <a:lnTo>
                    <a:pt x="4" y="10"/>
                  </a:lnTo>
                  <a:lnTo>
                    <a:pt x="4" y="10"/>
                  </a:lnTo>
                  <a:lnTo>
                    <a:pt x="0" y="6"/>
                  </a:lnTo>
                  <a:lnTo>
                    <a:pt x="0" y="2"/>
                  </a:lnTo>
                  <a:lnTo>
                    <a:pt x="0" y="2"/>
                  </a:lnTo>
                  <a:lnTo>
                    <a:pt x="2" y="0"/>
                  </a:lnTo>
                  <a:lnTo>
                    <a:pt x="2" y="0"/>
                  </a:lnTo>
                  <a:lnTo>
                    <a:pt x="0" y="4"/>
                  </a:lnTo>
                  <a:lnTo>
                    <a:pt x="0" y="4"/>
                  </a:lnTo>
                  <a:lnTo>
                    <a:pt x="0" y="6"/>
                  </a:lnTo>
                  <a:lnTo>
                    <a:pt x="4" y="8"/>
                  </a:lnTo>
                  <a:lnTo>
                    <a:pt x="4" y="8"/>
                  </a:lnTo>
                  <a:lnTo>
                    <a:pt x="14" y="12"/>
                  </a:lnTo>
                  <a:lnTo>
                    <a:pt x="30" y="14"/>
                  </a:lnTo>
                  <a:lnTo>
                    <a:pt x="30" y="14"/>
                  </a:lnTo>
                  <a:lnTo>
                    <a:pt x="66" y="16"/>
                  </a:lnTo>
                  <a:lnTo>
                    <a:pt x="66" y="16"/>
                  </a:lnTo>
                  <a:lnTo>
                    <a:pt x="108" y="18"/>
                  </a:lnTo>
                  <a:lnTo>
                    <a:pt x="108" y="18"/>
                  </a:lnTo>
                  <a:lnTo>
                    <a:pt x="150" y="16"/>
                  </a:lnTo>
                  <a:lnTo>
                    <a:pt x="150" y="16"/>
                  </a:lnTo>
                  <a:lnTo>
                    <a:pt x="188" y="14"/>
                  </a:lnTo>
                  <a:lnTo>
                    <a:pt x="188" y="14"/>
                  </a:lnTo>
                  <a:lnTo>
                    <a:pt x="202" y="12"/>
                  </a:lnTo>
                  <a:lnTo>
                    <a:pt x="202" y="12"/>
                  </a:lnTo>
                  <a:lnTo>
                    <a:pt x="212" y="8"/>
                  </a:lnTo>
                  <a:lnTo>
                    <a:pt x="212" y="8"/>
                  </a:lnTo>
                  <a:lnTo>
                    <a:pt x="216" y="6"/>
                  </a:lnTo>
                  <a:lnTo>
                    <a:pt x="216" y="4"/>
                  </a:lnTo>
                  <a:lnTo>
                    <a:pt x="216" y="4"/>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1311" y="2574"/>
              <a:ext cx="268" cy="356"/>
            </a:xfrm>
            <a:custGeom>
              <a:avLst/>
              <a:gdLst>
                <a:gd name="T0" fmla="*/ 134 w 268"/>
                <a:gd name="T1" fmla="*/ 0 h 356"/>
                <a:gd name="T2" fmla="*/ 134 w 268"/>
                <a:gd name="T3" fmla="*/ 0 h 356"/>
                <a:gd name="T4" fmla="*/ 106 w 268"/>
                <a:gd name="T5" fmla="*/ 0 h 356"/>
                <a:gd name="T6" fmla="*/ 82 w 268"/>
                <a:gd name="T7" fmla="*/ 2 h 356"/>
                <a:gd name="T8" fmla="*/ 60 w 268"/>
                <a:gd name="T9" fmla="*/ 6 h 356"/>
                <a:gd name="T10" fmla="*/ 40 w 268"/>
                <a:gd name="T11" fmla="*/ 10 h 356"/>
                <a:gd name="T12" fmla="*/ 24 w 268"/>
                <a:gd name="T13" fmla="*/ 16 h 356"/>
                <a:gd name="T14" fmla="*/ 10 w 268"/>
                <a:gd name="T15" fmla="*/ 22 h 356"/>
                <a:gd name="T16" fmla="*/ 4 w 268"/>
                <a:gd name="T17" fmla="*/ 30 h 356"/>
                <a:gd name="T18" fmla="*/ 2 w 268"/>
                <a:gd name="T19" fmla="*/ 34 h 356"/>
                <a:gd name="T20" fmla="*/ 0 w 268"/>
                <a:gd name="T21" fmla="*/ 38 h 356"/>
                <a:gd name="T22" fmla="*/ 0 w 268"/>
                <a:gd name="T23" fmla="*/ 314 h 356"/>
                <a:gd name="T24" fmla="*/ 0 w 268"/>
                <a:gd name="T25" fmla="*/ 314 h 356"/>
                <a:gd name="T26" fmla="*/ 2 w 268"/>
                <a:gd name="T27" fmla="*/ 318 h 356"/>
                <a:gd name="T28" fmla="*/ 4 w 268"/>
                <a:gd name="T29" fmla="*/ 322 h 356"/>
                <a:gd name="T30" fmla="*/ 10 w 268"/>
                <a:gd name="T31" fmla="*/ 330 h 356"/>
                <a:gd name="T32" fmla="*/ 24 w 268"/>
                <a:gd name="T33" fmla="*/ 336 h 356"/>
                <a:gd name="T34" fmla="*/ 40 w 268"/>
                <a:gd name="T35" fmla="*/ 344 h 356"/>
                <a:gd name="T36" fmla="*/ 60 w 268"/>
                <a:gd name="T37" fmla="*/ 348 h 356"/>
                <a:gd name="T38" fmla="*/ 82 w 268"/>
                <a:gd name="T39" fmla="*/ 352 h 356"/>
                <a:gd name="T40" fmla="*/ 106 w 268"/>
                <a:gd name="T41" fmla="*/ 354 h 356"/>
                <a:gd name="T42" fmla="*/ 134 w 268"/>
                <a:gd name="T43" fmla="*/ 356 h 356"/>
                <a:gd name="T44" fmla="*/ 134 w 268"/>
                <a:gd name="T45" fmla="*/ 356 h 356"/>
                <a:gd name="T46" fmla="*/ 160 w 268"/>
                <a:gd name="T47" fmla="*/ 354 h 356"/>
                <a:gd name="T48" fmla="*/ 186 w 268"/>
                <a:gd name="T49" fmla="*/ 352 h 356"/>
                <a:gd name="T50" fmla="*/ 208 w 268"/>
                <a:gd name="T51" fmla="*/ 348 h 356"/>
                <a:gd name="T52" fmla="*/ 228 w 268"/>
                <a:gd name="T53" fmla="*/ 344 h 356"/>
                <a:gd name="T54" fmla="*/ 244 w 268"/>
                <a:gd name="T55" fmla="*/ 336 h 356"/>
                <a:gd name="T56" fmla="*/ 256 w 268"/>
                <a:gd name="T57" fmla="*/ 330 h 356"/>
                <a:gd name="T58" fmla="*/ 264 w 268"/>
                <a:gd name="T59" fmla="*/ 322 h 356"/>
                <a:gd name="T60" fmla="*/ 266 w 268"/>
                <a:gd name="T61" fmla="*/ 318 h 356"/>
                <a:gd name="T62" fmla="*/ 268 w 268"/>
                <a:gd name="T63" fmla="*/ 314 h 356"/>
                <a:gd name="T64" fmla="*/ 268 w 268"/>
                <a:gd name="T65" fmla="*/ 38 h 356"/>
                <a:gd name="T66" fmla="*/ 268 w 268"/>
                <a:gd name="T67" fmla="*/ 38 h 356"/>
                <a:gd name="T68" fmla="*/ 266 w 268"/>
                <a:gd name="T69" fmla="*/ 34 h 356"/>
                <a:gd name="T70" fmla="*/ 264 w 268"/>
                <a:gd name="T71" fmla="*/ 30 h 356"/>
                <a:gd name="T72" fmla="*/ 256 w 268"/>
                <a:gd name="T73" fmla="*/ 22 h 356"/>
                <a:gd name="T74" fmla="*/ 244 w 268"/>
                <a:gd name="T75" fmla="*/ 16 h 356"/>
                <a:gd name="T76" fmla="*/ 228 w 268"/>
                <a:gd name="T77" fmla="*/ 10 h 356"/>
                <a:gd name="T78" fmla="*/ 208 w 268"/>
                <a:gd name="T79" fmla="*/ 6 h 356"/>
                <a:gd name="T80" fmla="*/ 186 w 268"/>
                <a:gd name="T81" fmla="*/ 2 h 356"/>
                <a:gd name="T82" fmla="*/ 160 w 268"/>
                <a:gd name="T83" fmla="*/ 0 h 356"/>
                <a:gd name="T84" fmla="*/ 134 w 268"/>
                <a:gd name="T85" fmla="*/ 0 h 356"/>
                <a:gd name="T86" fmla="*/ 134 w 268"/>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356">
                  <a:moveTo>
                    <a:pt x="134" y="0"/>
                  </a:moveTo>
                  <a:lnTo>
                    <a:pt x="134" y="0"/>
                  </a:lnTo>
                  <a:lnTo>
                    <a:pt x="106" y="0"/>
                  </a:lnTo>
                  <a:lnTo>
                    <a:pt x="82" y="2"/>
                  </a:lnTo>
                  <a:lnTo>
                    <a:pt x="60" y="6"/>
                  </a:lnTo>
                  <a:lnTo>
                    <a:pt x="40" y="10"/>
                  </a:lnTo>
                  <a:lnTo>
                    <a:pt x="24" y="16"/>
                  </a:lnTo>
                  <a:lnTo>
                    <a:pt x="10" y="22"/>
                  </a:lnTo>
                  <a:lnTo>
                    <a:pt x="4" y="30"/>
                  </a:lnTo>
                  <a:lnTo>
                    <a:pt x="2" y="34"/>
                  </a:lnTo>
                  <a:lnTo>
                    <a:pt x="0" y="38"/>
                  </a:lnTo>
                  <a:lnTo>
                    <a:pt x="0" y="314"/>
                  </a:lnTo>
                  <a:lnTo>
                    <a:pt x="0" y="314"/>
                  </a:lnTo>
                  <a:lnTo>
                    <a:pt x="2" y="318"/>
                  </a:lnTo>
                  <a:lnTo>
                    <a:pt x="4" y="322"/>
                  </a:lnTo>
                  <a:lnTo>
                    <a:pt x="10" y="330"/>
                  </a:lnTo>
                  <a:lnTo>
                    <a:pt x="24" y="336"/>
                  </a:lnTo>
                  <a:lnTo>
                    <a:pt x="40" y="344"/>
                  </a:lnTo>
                  <a:lnTo>
                    <a:pt x="60" y="348"/>
                  </a:lnTo>
                  <a:lnTo>
                    <a:pt x="82" y="352"/>
                  </a:lnTo>
                  <a:lnTo>
                    <a:pt x="106" y="354"/>
                  </a:lnTo>
                  <a:lnTo>
                    <a:pt x="134" y="356"/>
                  </a:lnTo>
                  <a:lnTo>
                    <a:pt x="134" y="356"/>
                  </a:lnTo>
                  <a:lnTo>
                    <a:pt x="160" y="354"/>
                  </a:lnTo>
                  <a:lnTo>
                    <a:pt x="186" y="352"/>
                  </a:lnTo>
                  <a:lnTo>
                    <a:pt x="208" y="348"/>
                  </a:lnTo>
                  <a:lnTo>
                    <a:pt x="228" y="344"/>
                  </a:lnTo>
                  <a:lnTo>
                    <a:pt x="244" y="336"/>
                  </a:lnTo>
                  <a:lnTo>
                    <a:pt x="256" y="330"/>
                  </a:lnTo>
                  <a:lnTo>
                    <a:pt x="264" y="322"/>
                  </a:lnTo>
                  <a:lnTo>
                    <a:pt x="266" y="318"/>
                  </a:lnTo>
                  <a:lnTo>
                    <a:pt x="268" y="314"/>
                  </a:lnTo>
                  <a:lnTo>
                    <a:pt x="268" y="38"/>
                  </a:lnTo>
                  <a:lnTo>
                    <a:pt x="268" y="38"/>
                  </a:lnTo>
                  <a:lnTo>
                    <a:pt x="266" y="34"/>
                  </a:lnTo>
                  <a:lnTo>
                    <a:pt x="264" y="30"/>
                  </a:lnTo>
                  <a:lnTo>
                    <a:pt x="256" y="22"/>
                  </a:lnTo>
                  <a:lnTo>
                    <a:pt x="244" y="16"/>
                  </a:lnTo>
                  <a:lnTo>
                    <a:pt x="228" y="10"/>
                  </a:lnTo>
                  <a:lnTo>
                    <a:pt x="208" y="6"/>
                  </a:lnTo>
                  <a:lnTo>
                    <a:pt x="186" y="2"/>
                  </a:lnTo>
                  <a:lnTo>
                    <a:pt x="160" y="0"/>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1329" y="2694"/>
              <a:ext cx="232" cy="80"/>
            </a:xfrm>
            <a:custGeom>
              <a:avLst/>
              <a:gdLst>
                <a:gd name="T0" fmla="*/ 4 w 232"/>
                <a:gd name="T1" fmla="*/ 56 h 80"/>
                <a:gd name="T2" fmla="*/ 4 w 232"/>
                <a:gd name="T3" fmla="*/ 56 h 80"/>
                <a:gd name="T4" fmla="*/ 16 w 232"/>
                <a:gd name="T5" fmla="*/ 62 h 80"/>
                <a:gd name="T6" fmla="*/ 30 w 232"/>
                <a:gd name="T7" fmla="*/ 68 h 80"/>
                <a:gd name="T8" fmla="*/ 30 w 232"/>
                <a:gd name="T9" fmla="*/ 68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8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6 h 80"/>
                <a:gd name="T38" fmla="*/ 206 w 232"/>
                <a:gd name="T39" fmla="*/ 12 h 80"/>
                <a:gd name="T40" fmla="*/ 206 w 232"/>
                <a:gd name="T41" fmla="*/ 12 h 80"/>
                <a:gd name="T42" fmla="*/ 188 w 232"/>
                <a:gd name="T43" fmla="*/ 18 h 80"/>
                <a:gd name="T44" fmla="*/ 166 w 232"/>
                <a:gd name="T45" fmla="*/ 22 h 80"/>
                <a:gd name="T46" fmla="*/ 142 w 232"/>
                <a:gd name="T47" fmla="*/ 24 h 80"/>
                <a:gd name="T48" fmla="*/ 116 w 232"/>
                <a:gd name="T49" fmla="*/ 26 h 80"/>
                <a:gd name="T50" fmla="*/ 116 w 232"/>
                <a:gd name="T51" fmla="*/ 26 h 80"/>
                <a:gd name="T52" fmla="*/ 84 w 232"/>
                <a:gd name="T53" fmla="*/ 24 h 80"/>
                <a:gd name="T54" fmla="*/ 54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6" y="62"/>
                  </a:lnTo>
                  <a:lnTo>
                    <a:pt x="30" y="68"/>
                  </a:lnTo>
                  <a:lnTo>
                    <a:pt x="30" y="68"/>
                  </a:lnTo>
                  <a:lnTo>
                    <a:pt x="48" y="72"/>
                  </a:lnTo>
                  <a:lnTo>
                    <a:pt x="68" y="76"/>
                  </a:lnTo>
                  <a:lnTo>
                    <a:pt x="92" y="78"/>
                  </a:lnTo>
                  <a:lnTo>
                    <a:pt x="116" y="80"/>
                  </a:lnTo>
                  <a:lnTo>
                    <a:pt x="116" y="80"/>
                  </a:lnTo>
                  <a:lnTo>
                    <a:pt x="148" y="78"/>
                  </a:lnTo>
                  <a:lnTo>
                    <a:pt x="178" y="74"/>
                  </a:lnTo>
                  <a:lnTo>
                    <a:pt x="202" y="68"/>
                  </a:lnTo>
                  <a:lnTo>
                    <a:pt x="220" y="60"/>
                  </a:lnTo>
                  <a:lnTo>
                    <a:pt x="220" y="60"/>
                  </a:lnTo>
                  <a:lnTo>
                    <a:pt x="232" y="52"/>
                  </a:lnTo>
                  <a:lnTo>
                    <a:pt x="232" y="0"/>
                  </a:lnTo>
                  <a:lnTo>
                    <a:pt x="232" y="0"/>
                  </a:lnTo>
                  <a:lnTo>
                    <a:pt x="220" y="6"/>
                  </a:lnTo>
                  <a:lnTo>
                    <a:pt x="206" y="12"/>
                  </a:ln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1329" y="2766"/>
              <a:ext cx="232" cy="78"/>
            </a:xfrm>
            <a:custGeom>
              <a:avLst/>
              <a:gdLst>
                <a:gd name="T0" fmla="*/ 4 w 232"/>
                <a:gd name="T1" fmla="*/ 54 h 78"/>
                <a:gd name="T2" fmla="*/ 4 w 232"/>
                <a:gd name="T3" fmla="*/ 54 h 78"/>
                <a:gd name="T4" fmla="*/ 16 w 232"/>
                <a:gd name="T5" fmla="*/ 60 h 78"/>
                <a:gd name="T6" fmla="*/ 30 w 232"/>
                <a:gd name="T7" fmla="*/ 66 h 78"/>
                <a:gd name="T8" fmla="*/ 30 w 232"/>
                <a:gd name="T9" fmla="*/ 66 h 78"/>
                <a:gd name="T10" fmla="*/ 48 w 232"/>
                <a:gd name="T11" fmla="*/ 72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8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8 w 232"/>
                <a:gd name="T43" fmla="*/ 16 h 78"/>
                <a:gd name="T44" fmla="*/ 166 w 232"/>
                <a:gd name="T45" fmla="*/ 20 h 78"/>
                <a:gd name="T46" fmla="*/ 142 w 232"/>
                <a:gd name="T47" fmla="*/ 24 h 78"/>
                <a:gd name="T48" fmla="*/ 116 w 232"/>
                <a:gd name="T49" fmla="*/ 24 h 78"/>
                <a:gd name="T50" fmla="*/ 116 w 232"/>
                <a:gd name="T51" fmla="*/ 24 h 78"/>
                <a:gd name="T52" fmla="*/ 84 w 232"/>
                <a:gd name="T53" fmla="*/ 22 h 78"/>
                <a:gd name="T54" fmla="*/ 54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6" y="60"/>
                  </a:lnTo>
                  <a:lnTo>
                    <a:pt x="30" y="66"/>
                  </a:lnTo>
                  <a:lnTo>
                    <a:pt x="30" y="66"/>
                  </a:lnTo>
                  <a:lnTo>
                    <a:pt x="48" y="72"/>
                  </a:lnTo>
                  <a:lnTo>
                    <a:pt x="68" y="74"/>
                  </a:lnTo>
                  <a:lnTo>
                    <a:pt x="92" y="78"/>
                  </a:lnTo>
                  <a:lnTo>
                    <a:pt x="116" y="78"/>
                  </a:lnTo>
                  <a:lnTo>
                    <a:pt x="116" y="78"/>
                  </a:lnTo>
                  <a:lnTo>
                    <a:pt x="148" y="76"/>
                  </a:lnTo>
                  <a:lnTo>
                    <a:pt x="178" y="72"/>
                  </a:lnTo>
                  <a:lnTo>
                    <a:pt x="202" y="66"/>
                  </a:lnTo>
                  <a:lnTo>
                    <a:pt x="220" y="58"/>
                  </a:lnTo>
                  <a:lnTo>
                    <a:pt x="220" y="58"/>
                  </a:lnTo>
                  <a:lnTo>
                    <a:pt x="232" y="52"/>
                  </a:lnTo>
                  <a:lnTo>
                    <a:pt x="232" y="0"/>
                  </a:lnTo>
                  <a:lnTo>
                    <a:pt x="232" y="0"/>
                  </a:lnTo>
                  <a:lnTo>
                    <a:pt x="220" y="6"/>
                  </a:lnTo>
                  <a:lnTo>
                    <a:pt x="206" y="12"/>
                  </a:ln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1329" y="2594"/>
              <a:ext cx="232" cy="110"/>
            </a:xfrm>
            <a:custGeom>
              <a:avLst/>
              <a:gdLst>
                <a:gd name="T0" fmla="*/ 4 w 232"/>
                <a:gd name="T1" fmla="*/ 86 h 110"/>
                <a:gd name="T2" fmla="*/ 4 w 232"/>
                <a:gd name="T3" fmla="*/ 86 h 110"/>
                <a:gd name="T4" fmla="*/ 16 w 232"/>
                <a:gd name="T5" fmla="*/ 92 h 110"/>
                <a:gd name="T6" fmla="*/ 30 w 232"/>
                <a:gd name="T7" fmla="*/ 98 h 110"/>
                <a:gd name="T8" fmla="*/ 30 w 232"/>
                <a:gd name="T9" fmla="*/ 98 h 110"/>
                <a:gd name="T10" fmla="*/ 48 w 232"/>
                <a:gd name="T11" fmla="*/ 102 h 110"/>
                <a:gd name="T12" fmla="*/ 68 w 232"/>
                <a:gd name="T13" fmla="*/ 106 h 110"/>
                <a:gd name="T14" fmla="*/ 92 w 232"/>
                <a:gd name="T15" fmla="*/ 108 h 110"/>
                <a:gd name="T16" fmla="*/ 116 w 232"/>
                <a:gd name="T17" fmla="*/ 110 h 110"/>
                <a:gd name="T18" fmla="*/ 116 w 232"/>
                <a:gd name="T19" fmla="*/ 110 h 110"/>
                <a:gd name="T20" fmla="*/ 148 w 232"/>
                <a:gd name="T21" fmla="*/ 108 h 110"/>
                <a:gd name="T22" fmla="*/ 178 w 232"/>
                <a:gd name="T23" fmla="*/ 104 h 110"/>
                <a:gd name="T24" fmla="*/ 202 w 232"/>
                <a:gd name="T25" fmla="*/ 98 h 110"/>
                <a:gd name="T26" fmla="*/ 220 w 232"/>
                <a:gd name="T27" fmla="*/ 90 h 110"/>
                <a:gd name="T28" fmla="*/ 220 w 232"/>
                <a:gd name="T29" fmla="*/ 90 h 110"/>
                <a:gd name="T30" fmla="*/ 232 w 232"/>
                <a:gd name="T31" fmla="*/ 82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2 h 110"/>
                <a:gd name="T44" fmla="*/ 232 w 232"/>
                <a:gd name="T45" fmla="*/ 22 h 110"/>
                <a:gd name="T46" fmla="*/ 232 w 232"/>
                <a:gd name="T47" fmla="*/ 24 h 110"/>
                <a:gd name="T48" fmla="*/ 232 w 232"/>
                <a:gd name="T49" fmla="*/ 24 h 110"/>
                <a:gd name="T50" fmla="*/ 232 w 232"/>
                <a:gd name="T51" fmla="*/ 20 h 110"/>
                <a:gd name="T52" fmla="*/ 230 w 232"/>
                <a:gd name="T53" fmla="*/ 18 h 110"/>
                <a:gd name="T54" fmla="*/ 230 w 232"/>
                <a:gd name="T55" fmla="*/ 18 h 110"/>
                <a:gd name="T56" fmla="*/ 222 w 232"/>
                <a:gd name="T57" fmla="*/ 12 h 110"/>
                <a:gd name="T58" fmla="*/ 214 w 232"/>
                <a:gd name="T59" fmla="*/ 10 h 110"/>
                <a:gd name="T60" fmla="*/ 214 w 232"/>
                <a:gd name="T61" fmla="*/ 10 h 110"/>
                <a:gd name="T62" fmla="*/ 196 w 232"/>
                <a:gd name="T63" fmla="*/ 6 h 110"/>
                <a:gd name="T64" fmla="*/ 172 w 232"/>
                <a:gd name="T65" fmla="*/ 2 h 110"/>
                <a:gd name="T66" fmla="*/ 146 w 232"/>
                <a:gd name="T67" fmla="*/ 0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8 h 110"/>
                <a:gd name="T80" fmla="*/ 12 w 232"/>
                <a:gd name="T81" fmla="*/ 12 h 110"/>
                <a:gd name="T82" fmla="*/ 12 w 232"/>
                <a:gd name="T83" fmla="*/ 12 h 110"/>
                <a:gd name="T84" fmla="*/ 4 w 232"/>
                <a:gd name="T85" fmla="*/ 18 h 110"/>
                <a:gd name="T86" fmla="*/ 4 w 232"/>
                <a:gd name="T87" fmla="*/ 18 h 110"/>
                <a:gd name="T88" fmla="*/ 0 w 232"/>
                <a:gd name="T89" fmla="*/ 22 h 110"/>
                <a:gd name="T90" fmla="*/ 0 w 232"/>
                <a:gd name="T91" fmla="*/ 22 h 110"/>
                <a:gd name="T92" fmla="*/ 0 w 232"/>
                <a:gd name="T93" fmla="*/ 22 h 110"/>
                <a:gd name="T94" fmla="*/ 0 w 232"/>
                <a:gd name="T95" fmla="*/ 82 h 110"/>
                <a:gd name="T96" fmla="*/ 0 w 232"/>
                <a:gd name="T97" fmla="*/ 82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6" y="92"/>
                  </a:lnTo>
                  <a:lnTo>
                    <a:pt x="30" y="98"/>
                  </a:lnTo>
                  <a:lnTo>
                    <a:pt x="30" y="98"/>
                  </a:lnTo>
                  <a:lnTo>
                    <a:pt x="48" y="102"/>
                  </a:lnTo>
                  <a:lnTo>
                    <a:pt x="68" y="106"/>
                  </a:lnTo>
                  <a:lnTo>
                    <a:pt x="92" y="108"/>
                  </a:lnTo>
                  <a:lnTo>
                    <a:pt x="116" y="110"/>
                  </a:lnTo>
                  <a:lnTo>
                    <a:pt x="116" y="110"/>
                  </a:lnTo>
                  <a:lnTo>
                    <a:pt x="148" y="108"/>
                  </a:lnTo>
                  <a:lnTo>
                    <a:pt x="178" y="104"/>
                  </a:lnTo>
                  <a:lnTo>
                    <a:pt x="202" y="98"/>
                  </a:lnTo>
                  <a:lnTo>
                    <a:pt x="220" y="90"/>
                  </a:lnTo>
                  <a:lnTo>
                    <a:pt x="220" y="90"/>
                  </a:lnTo>
                  <a:lnTo>
                    <a:pt x="232" y="82"/>
                  </a:lnTo>
                  <a:lnTo>
                    <a:pt x="232" y="24"/>
                  </a:lnTo>
                  <a:lnTo>
                    <a:pt x="232" y="24"/>
                  </a:lnTo>
                  <a:lnTo>
                    <a:pt x="232" y="24"/>
                  </a:lnTo>
                  <a:lnTo>
                    <a:pt x="232" y="24"/>
                  </a:lnTo>
                  <a:lnTo>
                    <a:pt x="232" y="24"/>
                  </a:lnTo>
                  <a:lnTo>
                    <a:pt x="232" y="22"/>
                  </a:lnTo>
                  <a:lnTo>
                    <a:pt x="232" y="22"/>
                  </a:lnTo>
                  <a:lnTo>
                    <a:pt x="232" y="24"/>
                  </a:lnTo>
                  <a:lnTo>
                    <a:pt x="232" y="24"/>
                  </a:lnTo>
                  <a:lnTo>
                    <a:pt x="232" y="20"/>
                  </a:lnTo>
                  <a:lnTo>
                    <a:pt x="230" y="18"/>
                  </a:lnTo>
                  <a:lnTo>
                    <a:pt x="230" y="18"/>
                  </a:lnTo>
                  <a:lnTo>
                    <a:pt x="222" y="12"/>
                  </a:lnTo>
                  <a:lnTo>
                    <a:pt x="214" y="10"/>
                  </a:lnTo>
                  <a:lnTo>
                    <a:pt x="214" y="10"/>
                  </a:lnTo>
                  <a:lnTo>
                    <a:pt x="196" y="6"/>
                  </a:lnTo>
                  <a:lnTo>
                    <a:pt x="172" y="2"/>
                  </a:lnTo>
                  <a:lnTo>
                    <a:pt x="146" y="0"/>
                  </a:lnTo>
                  <a:lnTo>
                    <a:pt x="116" y="0"/>
                  </a:lnTo>
                  <a:lnTo>
                    <a:pt x="116" y="0"/>
                  </a:lnTo>
                  <a:lnTo>
                    <a:pt x="72" y="2"/>
                  </a:lnTo>
                  <a:lnTo>
                    <a:pt x="36" y="6"/>
                  </a:lnTo>
                  <a:lnTo>
                    <a:pt x="36" y="6"/>
                  </a:lnTo>
                  <a:lnTo>
                    <a:pt x="22" y="8"/>
                  </a:lnTo>
                  <a:lnTo>
                    <a:pt x="12" y="12"/>
                  </a:lnTo>
                  <a:lnTo>
                    <a:pt x="12" y="12"/>
                  </a:lnTo>
                  <a:lnTo>
                    <a:pt x="4" y="18"/>
                  </a:lnTo>
                  <a:lnTo>
                    <a:pt x="4" y="18"/>
                  </a:lnTo>
                  <a:lnTo>
                    <a:pt x="0" y="22"/>
                  </a:lnTo>
                  <a:lnTo>
                    <a:pt x="0" y="22"/>
                  </a:lnTo>
                  <a:lnTo>
                    <a:pt x="0" y="22"/>
                  </a:lnTo>
                  <a:lnTo>
                    <a:pt x="0" y="82"/>
                  </a:lnTo>
                  <a:lnTo>
                    <a:pt x="0" y="82"/>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1329" y="2838"/>
              <a:ext cx="232" cy="76"/>
            </a:xfrm>
            <a:custGeom>
              <a:avLst/>
              <a:gdLst>
                <a:gd name="T0" fmla="*/ 206 w 232"/>
                <a:gd name="T1" fmla="*/ 12 h 76"/>
                <a:gd name="T2" fmla="*/ 206 w 232"/>
                <a:gd name="T3" fmla="*/ 12 h 76"/>
                <a:gd name="T4" fmla="*/ 188 w 232"/>
                <a:gd name="T5" fmla="*/ 16 h 76"/>
                <a:gd name="T6" fmla="*/ 166 w 232"/>
                <a:gd name="T7" fmla="*/ 20 h 76"/>
                <a:gd name="T8" fmla="*/ 142 w 232"/>
                <a:gd name="T9" fmla="*/ 24 h 76"/>
                <a:gd name="T10" fmla="*/ 116 w 232"/>
                <a:gd name="T11" fmla="*/ 24 h 76"/>
                <a:gd name="T12" fmla="*/ 116 w 232"/>
                <a:gd name="T13" fmla="*/ 24 h 76"/>
                <a:gd name="T14" fmla="*/ 84 w 232"/>
                <a:gd name="T15" fmla="*/ 22 h 76"/>
                <a:gd name="T16" fmla="*/ 54 w 232"/>
                <a:gd name="T17" fmla="*/ 18 h 76"/>
                <a:gd name="T18" fmla="*/ 28 w 232"/>
                <a:gd name="T19" fmla="*/ 12 h 76"/>
                <a:gd name="T20" fmla="*/ 8 w 232"/>
                <a:gd name="T21" fmla="*/ 4 h 76"/>
                <a:gd name="T22" fmla="*/ 8 w 232"/>
                <a:gd name="T23" fmla="*/ 4 h 76"/>
                <a:gd name="T24" fmla="*/ 0 w 232"/>
                <a:gd name="T25" fmla="*/ 0 h 76"/>
                <a:gd name="T26" fmla="*/ 0 w 232"/>
                <a:gd name="T27" fmla="*/ 40 h 76"/>
                <a:gd name="T28" fmla="*/ 0 w 232"/>
                <a:gd name="T29" fmla="*/ 40 h 76"/>
                <a:gd name="T30" fmla="*/ 4 w 232"/>
                <a:gd name="T31" fmla="*/ 46 h 76"/>
                <a:gd name="T32" fmla="*/ 10 w 232"/>
                <a:gd name="T33" fmla="*/ 52 h 76"/>
                <a:gd name="T34" fmla="*/ 20 w 232"/>
                <a:gd name="T35" fmla="*/ 58 h 76"/>
                <a:gd name="T36" fmla="*/ 34 w 232"/>
                <a:gd name="T37" fmla="*/ 64 h 76"/>
                <a:gd name="T38" fmla="*/ 52 w 232"/>
                <a:gd name="T39" fmla="*/ 68 h 76"/>
                <a:gd name="T40" fmla="*/ 72 w 232"/>
                <a:gd name="T41" fmla="*/ 72 h 76"/>
                <a:gd name="T42" fmla="*/ 94 w 232"/>
                <a:gd name="T43" fmla="*/ 74 h 76"/>
                <a:gd name="T44" fmla="*/ 116 w 232"/>
                <a:gd name="T45" fmla="*/ 76 h 76"/>
                <a:gd name="T46" fmla="*/ 116 w 232"/>
                <a:gd name="T47" fmla="*/ 76 h 76"/>
                <a:gd name="T48" fmla="*/ 140 w 232"/>
                <a:gd name="T49" fmla="*/ 74 h 76"/>
                <a:gd name="T50" fmla="*/ 162 w 232"/>
                <a:gd name="T51" fmla="*/ 72 h 76"/>
                <a:gd name="T52" fmla="*/ 182 w 232"/>
                <a:gd name="T53" fmla="*/ 68 h 76"/>
                <a:gd name="T54" fmla="*/ 198 w 232"/>
                <a:gd name="T55" fmla="*/ 64 h 76"/>
                <a:gd name="T56" fmla="*/ 212 w 232"/>
                <a:gd name="T57" fmla="*/ 58 h 76"/>
                <a:gd name="T58" fmla="*/ 222 w 232"/>
                <a:gd name="T59" fmla="*/ 52 h 76"/>
                <a:gd name="T60" fmla="*/ 230 w 232"/>
                <a:gd name="T61" fmla="*/ 46 h 76"/>
                <a:gd name="T62" fmla="*/ 232 w 232"/>
                <a:gd name="T63" fmla="*/ 40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40"/>
                  </a:lnTo>
                  <a:lnTo>
                    <a:pt x="0" y="40"/>
                  </a:lnTo>
                  <a:lnTo>
                    <a:pt x="4" y="46"/>
                  </a:lnTo>
                  <a:lnTo>
                    <a:pt x="10" y="52"/>
                  </a:lnTo>
                  <a:lnTo>
                    <a:pt x="20" y="58"/>
                  </a:lnTo>
                  <a:lnTo>
                    <a:pt x="34" y="64"/>
                  </a:lnTo>
                  <a:lnTo>
                    <a:pt x="52" y="68"/>
                  </a:lnTo>
                  <a:lnTo>
                    <a:pt x="72" y="72"/>
                  </a:lnTo>
                  <a:lnTo>
                    <a:pt x="94" y="74"/>
                  </a:lnTo>
                  <a:lnTo>
                    <a:pt x="116" y="76"/>
                  </a:lnTo>
                  <a:lnTo>
                    <a:pt x="116" y="76"/>
                  </a:lnTo>
                  <a:lnTo>
                    <a:pt x="140" y="74"/>
                  </a:lnTo>
                  <a:lnTo>
                    <a:pt x="162" y="72"/>
                  </a:lnTo>
                  <a:lnTo>
                    <a:pt x="182" y="68"/>
                  </a:lnTo>
                  <a:lnTo>
                    <a:pt x="198" y="64"/>
                  </a:lnTo>
                  <a:lnTo>
                    <a:pt x="212" y="58"/>
                  </a:lnTo>
                  <a:lnTo>
                    <a:pt x="222" y="52"/>
                  </a:lnTo>
                  <a:lnTo>
                    <a:pt x="230" y="46"/>
                  </a:lnTo>
                  <a:lnTo>
                    <a:pt x="232" y="40"/>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1337" y="2616"/>
              <a:ext cx="218" cy="26"/>
            </a:xfrm>
            <a:custGeom>
              <a:avLst/>
              <a:gdLst>
                <a:gd name="T0" fmla="*/ 216 w 218"/>
                <a:gd name="T1" fmla="*/ 0 h 26"/>
                <a:gd name="T2" fmla="*/ 216 w 218"/>
                <a:gd name="T3" fmla="*/ 0 h 26"/>
                <a:gd name="T4" fmla="*/ 218 w 218"/>
                <a:gd name="T5" fmla="*/ 2 h 26"/>
                <a:gd name="T6" fmla="*/ 218 w 218"/>
                <a:gd name="T7" fmla="*/ 2 h 26"/>
                <a:gd name="T8" fmla="*/ 216 w 218"/>
                <a:gd name="T9" fmla="*/ 6 h 26"/>
                <a:gd name="T10" fmla="*/ 214 w 218"/>
                <a:gd name="T11" fmla="*/ 10 h 26"/>
                <a:gd name="T12" fmla="*/ 214 w 218"/>
                <a:gd name="T13" fmla="*/ 10 h 26"/>
                <a:gd name="T14" fmla="*/ 202 w 218"/>
                <a:gd name="T15" fmla="*/ 14 h 26"/>
                <a:gd name="T16" fmla="*/ 188 w 218"/>
                <a:gd name="T17" fmla="*/ 18 h 26"/>
                <a:gd name="T18" fmla="*/ 188 w 218"/>
                <a:gd name="T19" fmla="*/ 18 h 26"/>
                <a:gd name="T20" fmla="*/ 170 w 218"/>
                <a:gd name="T21" fmla="*/ 22 h 26"/>
                <a:gd name="T22" fmla="*/ 152 w 218"/>
                <a:gd name="T23" fmla="*/ 24 h 26"/>
                <a:gd name="T24" fmla="*/ 152 w 218"/>
                <a:gd name="T25" fmla="*/ 24 h 26"/>
                <a:gd name="T26" fmla="*/ 108 w 218"/>
                <a:gd name="T27" fmla="*/ 26 h 26"/>
                <a:gd name="T28" fmla="*/ 108 w 218"/>
                <a:gd name="T29" fmla="*/ 26 h 26"/>
                <a:gd name="T30" fmla="*/ 66 w 218"/>
                <a:gd name="T31" fmla="*/ 24 h 26"/>
                <a:gd name="T32" fmla="*/ 66 w 218"/>
                <a:gd name="T33" fmla="*/ 24 h 26"/>
                <a:gd name="T34" fmla="*/ 46 w 218"/>
                <a:gd name="T35" fmla="*/ 22 h 26"/>
                <a:gd name="T36" fmla="*/ 28 w 218"/>
                <a:gd name="T37" fmla="*/ 18 h 26"/>
                <a:gd name="T38" fmla="*/ 28 w 218"/>
                <a:gd name="T39" fmla="*/ 18 h 26"/>
                <a:gd name="T40" fmla="*/ 14 w 218"/>
                <a:gd name="T41" fmla="*/ 14 h 26"/>
                <a:gd name="T42" fmla="*/ 4 w 218"/>
                <a:gd name="T43" fmla="*/ 10 h 26"/>
                <a:gd name="T44" fmla="*/ 4 w 218"/>
                <a:gd name="T45" fmla="*/ 10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4 h 26"/>
                <a:gd name="T58" fmla="*/ 0 w 218"/>
                <a:gd name="T59" fmla="*/ 4 h 26"/>
                <a:gd name="T60" fmla="*/ 0 w 218"/>
                <a:gd name="T61" fmla="*/ 6 h 26"/>
                <a:gd name="T62" fmla="*/ 4 w 218"/>
                <a:gd name="T63" fmla="*/ 8 h 26"/>
                <a:gd name="T64" fmla="*/ 4 w 218"/>
                <a:gd name="T65" fmla="*/ 8 h 26"/>
                <a:gd name="T66" fmla="*/ 14 w 218"/>
                <a:gd name="T67" fmla="*/ 12 h 26"/>
                <a:gd name="T68" fmla="*/ 30 w 218"/>
                <a:gd name="T69" fmla="*/ 14 h 26"/>
                <a:gd name="T70" fmla="*/ 30 w 218"/>
                <a:gd name="T71" fmla="*/ 14 h 26"/>
                <a:gd name="T72" fmla="*/ 66 w 218"/>
                <a:gd name="T73" fmla="*/ 16 h 26"/>
                <a:gd name="T74" fmla="*/ 66 w 218"/>
                <a:gd name="T75" fmla="*/ 16 h 26"/>
                <a:gd name="T76" fmla="*/ 108 w 218"/>
                <a:gd name="T77" fmla="*/ 18 h 26"/>
                <a:gd name="T78" fmla="*/ 108 w 218"/>
                <a:gd name="T79" fmla="*/ 18 h 26"/>
                <a:gd name="T80" fmla="*/ 150 w 218"/>
                <a:gd name="T81" fmla="*/ 16 h 26"/>
                <a:gd name="T82" fmla="*/ 150 w 218"/>
                <a:gd name="T83" fmla="*/ 16 h 26"/>
                <a:gd name="T84" fmla="*/ 188 w 218"/>
                <a:gd name="T85" fmla="*/ 14 h 26"/>
                <a:gd name="T86" fmla="*/ 188 w 218"/>
                <a:gd name="T87" fmla="*/ 14 h 26"/>
                <a:gd name="T88" fmla="*/ 202 w 218"/>
                <a:gd name="T89" fmla="*/ 12 h 26"/>
                <a:gd name="T90" fmla="*/ 202 w 218"/>
                <a:gd name="T91" fmla="*/ 12 h 26"/>
                <a:gd name="T92" fmla="*/ 212 w 218"/>
                <a:gd name="T93" fmla="*/ 8 h 26"/>
                <a:gd name="T94" fmla="*/ 212 w 218"/>
                <a:gd name="T95" fmla="*/ 8 h 26"/>
                <a:gd name="T96" fmla="*/ 216 w 218"/>
                <a:gd name="T97" fmla="*/ 6 h 26"/>
                <a:gd name="T98" fmla="*/ 216 w 218"/>
                <a:gd name="T99" fmla="*/ 4 h 26"/>
                <a:gd name="T100" fmla="*/ 216 w 218"/>
                <a:gd name="T101" fmla="*/ 4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6" y="6"/>
                  </a:lnTo>
                  <a:lnTo>
                    <a:pt x="214" y="10"/>
                  </a:lnTo>
                  <a:lnTo>
                    <a:pt x="214" y="10"/>
                  </a:lnTo>
                  <a:lnTo>
                    <a:pt x="202" y="14"/>
                  </a:lnTo>
                  <a:lnTo>
                    <a:pt x="188" y="18"/>
                  </a:lnTo>
                  <a:lnTo>
                    <a:pt x="188" y="18"/>
                  </a:lnTo>
                  <a:lnTo>
                    <a:pt x="170" y="22"/>
                  </a:lnTo>
                  <a:lnTo>
                    <a:pt x="152" y="24"/>
                  </a:lnTo>
                  <a:lnTo>
                    <a:pt x="152" y="24"/>
                  </a:lnTo>
                  <a:lnTo>
                    <a:pt x="108" y="26"/>
                  </a:lnTo>
                  <a:lnTo>
                    <a:pt x="108" y="26"/>
                  </a:lnTo>
                  <a:lnTo>
                    <a:pt x="66" y="24"/>
                  </a:lnTo>
                  <a:lnTo>
                    <a:pt x="66" y="24"/>
                  </a:lnTo>
                  <a:lnTo>
                    <a:pt x="46" y="22"/>
                  </a:lnTo>
                  <a:lnTo>
                    <a:pt x="28" y="18"/>
                  </a:lnTo>
                  <a:lnTo>
                    <a:pt x="28" y="18"/>
                  </a:lnTo>
                  <a:lnTo>
                    <a:pt x="14" y="14"/>
                  </a:lnTo>
                  <a:lnTo>
                    <a:pt x="4" y="10"/>
                  </a:lnTo>
                  <a:lnTo>
                    <a:pt x="4" y="10"/>
                  </a:lnTo>
                  <a:lnTo>
                    <a:pt x="0" y="6"/>
                  </a:lnTo>
                  <a:lnTo>
                    <a:pt x="0" y="2"/>
                  </a:lnTo>
                  <a:lnTo>
                    <a:pt x="0" y="2"/>
                  </a:lnTo>
                  <a:lnTo>
                    <a:pt x="2" y="0"/>
                  </a:lnTo>
                  <a:lnTo>
                    <a:pt x="2" y="0"/>
                  </a:lnTo>
                  <a:lnTo>
                    <a:pt x="0" y="4"/>
                  </a:lnTo>
                  <a:lnTo>
                    <a:pt x="0" y="4"/>
                  </a:lnTo>
                  <a:lnTo>
                    <a:pt x="0" y="6"/>
                  </a:lnTo>
                  <a:lnTo>
                    <a:pt x="4" y="8"/>
                  </a:lnTo>
                  <a:lnTo>
                    <a:pt x="4" y="8"/>
                  </a:lnTo>
                  <a:lnTo>
                    <a:pt x="14" y="12"/>
                  </a:lnTo>
                  <a:lnTo>
                    <a:pt x="30" y="14"/>
                  </a:lnTo>
                  <a:lnTo>
                    <a:pt x="30" y="14"/>
                  </a:lnTo>
                  <a:lnTo>
                    <a:pt x="66" y="16"/>
                  </a:lnTo>
                  <a:lnTo>
                    <a:pt x="66" y="16"/>
                  </a:lnTo>
                  <a:lnTo>
                    <a:pt x="108" y="18"/>
                  </a:lnTo>
                  <a:lnTo>
                    <a:pt x="108" y="18"/>
                  </a:lnTo>
                  <a:lnTo>
                    <a:pt x="150" y="16"/>
                  </a:lnTo>
                  <a:lnTo>
                    <a:pt x="150" y="16"/>
                  </a:lnTo>
                  <a:lnTo>
                    <a:pt x="188" y="14"/>
                  </a:lnTo>
                  <a:lnTo>
                    <a:pt x="188" y="14"/>
                  </a:lnTo>
                  <a:lnTo>
                    <a:pt x="202" y="12"/>
                  </a:lnTo>
                  <a:lnTo>
                    <a:pt x="202" y="12"/>
                  </a:lnTo>
                  <a:lnTo>
                    <a:pt x="212" y="8"/>
                  </a:lnTo>
                  <a:lnTo>
                    <a:pt x="212" y="8"/>
                  </a:lnTo>
                  <a:lnTo>
                    <a:pt x="216" y="6"/>
                  </a:lnTo>
                  <a:lnTo>
                    <a:pt x="216" y="4"/>
                  </a:lnTo>
                  <a:lnTo>
                    <a:pt x="216" y="4"/>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V="1">
              <a:off x="2209" y="2264"/>
              <a:ext cx="0" cy="122"/>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169" y="2206"/>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2209" y="3118"/>
              <a:ext cx="0" cy="122"/>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2169" y="3228"/>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a:off x="2663" y="2752"/>
              <a:ext cx="10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2755" y="2712"/>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H="1">
              <a:off x="1651" y="2752"/>
              <a:ext cx="104"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1593" y="2712"/>
              <a:ext cx="68" cy="80"/>
            </a:xfrm>
            <a:custGeom>
              <a:avLst/>
              <a:gdLst>
                <a:gd name="T0" fmla="*/ 68 w 68"/>
                <a:gd name="T1" fmla="*/ 0 h 80"/>
                <a:gd name="T2" fmla="*/ 0 w 68"/>
                <a:gd name="T3" fmla="*/ 40 h 80"/>
                <a:gd name="T4" fmla="*/ 68 w 68"/>
                <a:gd name="T5" fmla="*/ 80 h 80"/>
                <a:gd name="T6" fmla="*/ 68 w 68"/>
                <a:gd name="T7" fmla="*/ 0 h 80"/>
              </a:gdLst>
              <a:ahLst/>
              <a:cxnLst>
                <a:cxn ang="0">
                  <a:pos x="T0" y="T1"/>
                </a:cxn>
                <a:cxn ang="0">
                  <a:pos x="T2" y="T3"/>
                </a:cxn>
                <a:cxn ang="0">
                  <a:pos x="T4" y="T5"/>
                </a:cxn>
                <a:cxn ang="0">
                  <a:pos x="T6" y="T7"/>
                </a:cxn>
              </a:cxnLst>
              <a:rect l="0" t="0" r="r" b="b"/>
              <a:pathLst>
                <a:path w="68" h="80">
                  <a:moveTo>
                    <a:pt x="68" y="0"/>
                  </a:moveTo>
                  <a:lnTo>
                    <a:pt x="0" y="40"/>
                  </a:lnTo>
                  <a:lnTo>
                    <a:pt x="68" y="8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5057" y="2346"/>
              <a:ext cx="482" cy="436"/>
            </a:xfrm>
            <a:custGeom>
              <a:avLst/>
              <a:gdLst>
                <a:gd name="T0" fmla="*/ 190 w 482"/>
                <a:gd name="T1" fmla="*/ 410 h 436"/>
                <a:gd name="T2" fmla="*/ 106 w 482"/>
                <a:gd name="T3" fmla="*/ 422 h 436"/>
                <a:gd name="T4" fmla="*/ 106 w 482"/>
                <a:gd name="T5" fmla="*/ 422 h 436"/>
                <a:gd name="T6" fmla="*/ 104 w 482"/>
                <a:gd name="T7" fmla="*/ 422 h 436"/>
                <a:gd name="T8" fmla="*/ 104 w 482"/>
                <a:gd name="T9" fmla="*/ 436 h 436"/>
                <a:gd name="T10" fmla="*/ 106 w 482"/>
                <a:gd name="T11" fmla="*/ 436 h 436"/>
                <a:gd name="T12" fmla="*/ 376 w 482"/>
                <a:gd name="T13" fmla="*/ 436 h 436"/>
                <a:gd name="T14" fmla="*/ 378 w 482"/>
                <a:gd name="T15" fmla="*/ 436 h 436"/>
                <a:gd name="T16" fmla="*/ 378 w 482"/>
                <a:gd name="T17" fmla="*/ 422 h 436"/>
                <a:gd name="T18" fmla="*/ 376 w 482"/>
                <a:gd name="T19" fmla="*/ 422 h 436"/>
                <a:gd name="T20" fmla="*/ 376 w 482"/>
                <a:gd name="T21" fmla="*/ 422 h 436"/>
                <a:gd name="T22" fmla="*/ 292 w 482"/>
                <a:gd name="T23" fmla="*/ 410 h 436"/>
                <a:gd name="T24" fmla="*/ 292 w 482"/>
                <a:gd name="T25" fmla="*/ 324 h 436"/>
                <a:gd name="T26" fmla="*/ 376 w 482"/>
                <a:gd name="T27" fmla="*/ 324 h 436"/>
                <a:gd name="T28" fmla="*/ 482 w 482"/>
                <a:gd name="T29" fmla="*/ 324 h 436"/>
                <a:gd name="T30" fmla="*/ 482 w 482"/>
                <a:gd name="T31" fmla="*/ 304 h 436"/>
                <a:gd name="T32" fmla="*/ 482 w 482"/>
                <a:gd name="T33" fmla="*/ 0 h 436"/>
                <a:gd name="T34" fmla="*/ 376 w 482"/>
                <a:gd name="T35" fmla="*/ 0 h 436"/>
                <a:gd name="T36" fmla="*/ 106 w 482"/>
                <a:gd name="T37" fmla="*/ 0 h 436"/>
                <a:gd name="T38" fmla="*/ 0 w 482"/>
                <a:gd name="T39" fmla="*/ 0 h 436"/>
                <a:gd name="T40" fmla="*/ 0 w 482"/>
                <a:gd name="T41" fmla="*/ 304 h 436"/>
                <a:gd name="T42" fmla="*/ 0 w 482"/>
                <a:gd name="T43" fmla="*/ 324 h 436"/>
                <a:gd name="T44" fmla="*/ 106 w 482"/>
                <a:gd name="T45" fmla="*/ 324 h 436"/>
                <a:gd name="T46" fmla="*/ 190 w 482"/>
                <a:gd name="T47" fmla="*/ 324 h 436"/>
                <a:gd name="T48" fmla="*/ 190 w 482"/>
                <a:gd name="T4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2" h="436">
                  <a:moveTo>
                    <a:pt x="190" y="410"/>
                  </a:moveTo>
                  <a:lnTo>
                    <a:pt x="106" y="422"/>
                  </a:lnTo>
                  <a:lnTo>
                    <a:pt x="106" y="422"/>
                  </a:lnTo>
                  <a:lnTo>
                    <a:pt x="104" y="422"/>
                  </a:lnTo>
                  <a:lnTo>
                    <a:pt x="104" y="436"/>
                  </a:lnTo>
                  <a:lnTo>
                    <a:pt x="106" y="436"/>
                  </a:lnTo>
                  <a:lnTo>
                    <a:pt x="376" y="436"/>
                  </a:lnTo>
                  <a:lnTo>
                    <a:pt x="378" y="436"/>
                  </a:lnTo>
                  <a:lnTo>
                    <a:pt x="378" y="422"/>
                  </a:lnTo>
                  <a:lnTo>
                    <a:pt x="376" y="422"/>
                  </a:lnTo>
                  <a:lnTo>
                    <a:pt x="376" y="422"/>
                  </a:lnTo>
                  <a:lnTo>
                    <a:pt x="292" y="410"/>
                  </a:lnTo>
                  <a:lnTo>
                    <a:pt x="292" y="324"/>
                  </a:lnTo>
                  <a:lnTo>
                    <a:pt x="376" y="324"/>
                  </a:lnTo>
                  <a:lnTo>
                    <a:pt x="482" y="324"/>
                  </a:lnTo>
                  <a:lnTo>
                    <a:pt x="482" y="304"/>
                  </a:lnTo>
                  <a:lnTo>
                    <a:pt x="482" y="0"/>
                  </a:lnTo>
                  <a:lnTo>
                    <a:pt x="376" y="0"/>
                  </a:lnTo>
                  <a:lnTo>
                    <a:pt x="106" y="0"/>
                  </a:lnTo>
                  <a:lnTo>
                    <a:pt x="0" y="0"/>
                  </a:lnTo>
                  <a:lnTo>
                    <a:pt x="0" y="304"/>
                  </a:lnTo>
                  <a:lnTo>
                    <a:pt x="0" y="324"/>
                  </a:lnTo>
                  <a:lnTo>
                    <a:pt x="106" y="324"/>
                  </a:lnTo>
                  <a:lnTo>
                    <a:pt x="190" y="324"/>
                  </a:lnTo>
                  <a:lnTo>
                    <a:pt x="190" y="4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5081" y="2368"/>
              <a:ext cx="434"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5057" y="2804"/>
              <a:ext cx="496" cy="100"/>
            </a:xfrm>
            <a:custGeom>
              <a:avLst/>
              <a:gdLst>
                <a:gd name="T0" fmla="*/ 496 w 496"/>
                <a:gd name="T1" fmla="*/ 100 h 100"/>
                <a:gd name="T2" fmla="*/ 0 w 496"/>
                <a:gd name="T3" fmla="*/ 100 h 100"/>
                <a:gd name="T4" fmla="*/ 42 w 496"/>
                <a:gd name="T5" fmla="*/ 0 h 100"/>
                <a:gd name="T6" fmla="*/ 454 w 496"/>
                <a:gd name="T7" fmla="*/ 0 h 100"/>
                <a:gd name="T8" fmla="*/ 496 w 496"/>
                <a:gd name="T9" fmla="*/ 100 h 100"/>
              </a:gdLst>
              <a:ahLst/>
              <a:cxnLst>
                <a:cxn ang="0">
                  <a:pos x="T0" y="T1"/>
                </a:cxn>
                <a:cxn ang="0">
                  <a:pos x="T2" y="T3"/>
                </a:cxn>
                <a:cxn ang="0">
                  <a:pos x="T4" y="T5"/>
                </a:cxn>
                <a:cxn ang="0">
                  <a:pos x="T6" y="T7"/>
                </a:cxn>
                <a:cxn ang="0">
                  <a:pos x="T8" y="T9"/>
                </a:cxn>
              </a:cxnLst>
              <a:rect l="0" t="0" r="r" b="b"/>
              <a:pathLst>
                <a:path w="496" h="100">
                  <a:moveTo>
                    <a:pt x="496" y="100"/>
                  </a:moveTo>
                  <a:lnTo>
                    <a:pt x="0" y="100"/>
                  </a:lnTo>
                  <a:lnTo>
                    <a:pt x="42" y="0"/>
                  </a:lnTo>
                  <a:lnTo>
                    <a:pt x="454" y="0"/>
                  </a:lnTo>
                  <a:lnTo>
                    <a:pt x="496"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5171" y="3134"/>
              <a:ext cx="268" cy="356"/>
            </a:xfrm>
            <a:custGeom>
              <a:avLst/>
              <a:gdLst>
                <a:gd name="T0" fmla="*/ 134 w 268"/>
                <a:gd name="T1" fmla="*/ 0 h 356"/>
                <a:gd name="T2" fmla="*/ 134 w 268"/>
                <a:gd name="T3" fmla="*/ 0 h 356"/>
                <a:gd name="T4" fmla="*/ 108 w 268"/>
                <a:gd name="T5" fmla="*/ 0 h 356"/>
                <a:gd name="T6" fmla="*/ 82 w 268"/>
                <a:gd name="T7" fmla="*/ 2 h 356"/>
                <a:gd name="T8" fmla="*/ 60 w 268"/>
                <a:gd name="T9" fmla="*/ 6 h 356"/>
                <a:gd name="T10" fmla="*/ 40 w 268"/>
                <a:gd name="T11" fmla="*/ 10 h 356"/>
                <a:gd name="T12" fmla="*/ 24 w 268"/>
                <a:gd name="T13" fmla="*/ 16 h 356"/>
                <a:gd name="T14" fmla="*/ 12 w 268"/>
                <a:gd name="T15" fmla="*/ 22 h 356"/>
                <a:gd name="T16" fmla="*/ 4 w 268"/>
                <a:gd name="T17" fmla="*/ 30 h 356"/>
                <a:gd name="T18" fmla="*/ 2 w 268"/>
                <a:gd name="T19" fmla="*/ 34 h 356"/>
                <a:gd name="T20" fmla="*/ 0 w 268"/>
                <a:gd name="T21" fmla="*/ 38 h 356"/>
                <a:gd name="T22" fmla="*/ 0 w 268"/>
                <a:gd name="T23" fmla="*/ 312 h 356"/>
                <a:gd name="T24" fmla="*/ 0 w 268"/>
                <a:gd name="T25" fmla="*/ 312 h 356"/>
                <a:gd name="T26" fmla="*/ 2 w 268"/>
                <a:gd name="T27" fmla="*/ 318 h 356"/>
                <a:gd name="T28" fmla="*/ 4 w 268"/>
                <a:gd name="T29" fmla="*/ 322 h 356"/>
                <a:gd name="T30" fmla="*/ 12 w 268"/>
                <a:gd name="T31" fmla="*/ 330 h 356"/>
                <a:gd name="T32" fmla="*/ 24 w 268"/>
                <a:gd name="T33" fmla="*/ 336 h 356"/>
                <a:gd name="T34" fmla="*/ 40 w 268"/>
                <a:gd name="T35" fmla="*/ 344 h 356"/>
                <a:gd name="T36" fmla="*/ 60 w 268"/>
                <a:gd name="T37" fmla="*/ 348 h 356"/>
                <a:gd name="T38" fmla="*/ 82 w 268"/>
                <a:gd name="T39" fmla="*/ 352 h 356"/>
                <a:gd name="T40" fmla="*/ 108 w 268"/>
                <a:gd name="T41" fmla="*/ 354 h 356"/>
                <a:gd name="T42" fmla="*/ 134 w 268"/>
                <a:gd name="T43" fmla="*/ 356 h 356"/>
                <a:gd name="T44" fmla="*/ 134 w 268"/>
                <a:gd name="T45" fmla="*/ 356 h 356"/>
                <a:gd name="T46" fmla="*/ 160 w 268"/>
                <a:gd name="T47" fmla="*/ 354 h 356"/>
                <a:gd name="T48" fmla="*/ 186 w 268"/>
                <a:gd name="T49" fmla="*/ 352 h 356"/>
                <a:gd name="T50" fmla="*/ 208 w 268"/>
                <a:gd name="T51" fmla="*/ 348 h 356"/>
                <a:gd name="T52" fmla="*/ 228 w 268"/>
                <a:gd name="T53" fmla="*/ 344 h 356"/>
                <a:gd name="T54" fmla="*/ 244 w 268"/>
                <a:gd name="T55" fmla="*/ 336 h 356"/>
                <a:gd name="T56" fmla="*/ 256 w 268"/>
                <a:gd name="T57" fmla="*/ 330 h 356"/>
                <a:gd name="T58" fmla="*/ 264 w 268"/>
                <a:gd name="T59" fmla="*/ 322 h 356"/>
                <a:gd name="T60" fmla="*/ 266 w 268"/>
                <a:gd name="T61" fmla="*/ 318 h 356"/>
                <a:gd name="T62" fmla="*/ 268 w 268"/>
                <a:gd name="T63" fmla="*/ 312 h 356"/>
                <a:gd name="T64" fmla="*/ 268 w 268"/>
                <a:gd name="T65" fmla="*/ 38 h 356"/>
                <a:gd name="T66" fmla="*/ 268 w 268"/>
                <a:gd name="T67" fmla="*/ 38 h 356"/>
                <a:gd name="T68" fmla="*/ 266 w 268"/>
                <a:gd name="T69" fmla="*/ 34 h 356"/>
                <a:gd name="T70" fmla="*/ 264 w 268"/>
                <a:gd name="T71" fmla="*/ 30 h 356"/>
                <a:gd name="T72" fmla="*/ 256 w 268"/>
                <a:gd name="T73" fmla="*/ 22 h 356"/>
                <a:gd name="T74" fmla="*/ 244 w 268"/>
                <a:gd name="T75" fmla="*/ 16 h 356"/>
                <a:gd name="T76" fmla="*/ 228 w 268"/>
                <a:gd name="T77" fmla="*/ 10 h 356"/>
                <a:gd name="T78" fmla="*/ 208 w 268"/>
                <a:gd name="T79" fmla="*/ 6 h 356"/>
                <a:gd name="T80" fmla="*/ 186 w 268"/>
                <a:gd name="T81" fmla="*/ 2 h 356"/>
                <a:gd name="T82" fmla="*/ 160 w 268"/>
                <a:gd name="T83" fmla="*/ 0 h 356"/>
                <a:gd name="T84" fmla="*/ 134 w 268"/>
                <a:gd name="T85" fmla="*/ 0 h 356"/>
                <a:gd name="T86" fmla="*/ 134 w 268"/>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8" h="356">
                  <a:moveTo>
                    <a:pt x="134" y="0"/>
                  </a:moveTo>
                  <a:lnTo>
                    <a:pt x="134" y="0"/>
                  </a:lnTo>
                  <a:lnTo>
                    <a:pt x="108" y="0"/>
                  </a:lnTo>
                  <a:lnTo>
                    <a:pt x="82" y="2"/>
                  </a:lnTo>
                  <a:lnTo>
                    <a:pt x="60" y="6"/>
                  </a:lnTo>
                  <a:lnTo>
                    <a:pt x="40" y="10"/>
                  </a:lnTo>
                  <a:lnTo>
                    <a:pt x="24" y="16"/>
                  </a:lnTo>
                  <a:lnTo>
                    <a:pt x="12" y="22"/>
                  </a:lnTo>
                  <a:lnTo>
                    <a:pt x="4" y="30"/>
                  </a:lnTo>
                  <a:lnTo>
                    <a:pt x="2" y="34"/>
                  </a:lnTo>
                  <a:lnTo>
                    <a:pt x="0" y="38"/>
                  </a:lnTo>
                  <a:lnTo>
                    <a:pt x="0" y="312"/>
                  </a:lnTo>
                  <a:lnTo>
                    <a:pt x="0" y="312"/>
                  </a:lnTo>
                  <a:lnTo>
                    <a:pt x="2" y="318"/>
                  </a:lnTo>
                  <a:lnTo>
                    <a:pt x="4" y="322"/>
                  </a:lnTo>
                  <a:lnTo>
                    <a:pt x="12" y="330"/>
                  </a:lnTo>
                  <a:lnTo>
                    <a:pt x="24" y="336"/>
                  </a:lnTo>
                  <a:lnTo>
                    <a:pt x="40" y="344"/>
                  </a:lnTo>
                  <a:lnTo>
                    <a:pt x="60" y="348"/>
                  </a:lnTo>
                  <a:lnTo>
                    <a:pt x="82" y="352"/>
                  </a:lnTo>
                  <a:lnTo>
                    <a:pt x="108" y="354"/>
                  </a:lnTo>
                  <a:lnTo>
                    <a:pt x="134" y="356"/>
                  </a:lnTo>
                  <a:lnTo>
                    <a:pt x="134" y="356"/>
                  </a:lnTo>
                  <a:lnTo>
                    <a:pt x="160" y="354"/>
                  </a:lnTo>
                  <a:lnTo>
                    <a:pt x="186" y="352"/>
                  </a:lnTo>
                  <a:lnTo>
                    <a:pt x="208" y="348"/>
                  </a:lnTo>
                  <a:lnTo>
                    <a:pt x="228" y="344"/>
                  </a:lnTo>
                  <a:lnTo>
                    <a:pt x="244" y="336"/>
                  </a:lnTo>
                  <a:lnTo>
                    <a:pt x="256" y="330"/>
                  </a:lnTo>
                  <a:lnTo>
                    <a:pt x="264" y="322"/>
                  </a:lnTo>
                  <a:lnTo>
                    <a:pt x="266" y="318"/>
                  </a:lnTo>
                  <a:lnTo>
                    <a:pt x="268" y="312"/>
                  </a:lnTo>
                  <a:lnTo>
                    <a:pt x="268" y="38"/>
                  </a:lnTo>
                  <a:lnTo>
                    <a:pt x="268" y="38"/>
                  </a:lnTo>
                  <a:lnTo>
                    <a:pt x="266" y="34"/>
                  </a:lnTo>
                  <a:lnTo>
                    <a:pt x="264" y="30"/>
                  </a:lnTo>
                  <a:lnTo>
                    <a:pt x="256" y="22"/>
                  </a:lnTo>
                  <a:lnTo>
                    <a:pt x="244" y="16"/>
                  </a:lnTo>
                  <a:lnTo>
                    <a:pt x="228" y="10"/>
                  </a:lnTo>
                  <a:lnTo>
                    <a:pt x="208" y="6"/>
                  </a:lnTo>
                  <a:lnTo>
                    <a:pt x="186" y="2"/>
                  </a:lnTo>
                  <a:lnTo>
                    <a:pt x="160" y="0"/>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5189" y="3254"/>
              <a:ext cx="232" cy="80"/>
            </a:xfrm>
            <a:custGeom>
              <a:avLst/>
              <a:gdLst>
                <a:gd name="T0" fmla="*/ 4 w 232"/>
                <a:gd name="T1" fmla="*/ 56 h 80"/>
                <a:gd name="T2" fmla="*/ 4 w 232"/>
                <a:gd name="T3" fmla="*/ 56 h 80"/>
                <a:gd name="T4" fmla="*/ 16 w 232"/>
                <a:gd name="T5" fmla="*/ 62 h 80"/>
                <a:gd name="T6" fmla="*/ 30 w 232"/>
                <a:gd name="T7" fmla="*/ 66 h 80"/>
                <a:gd name="T8" fmla="*/ 30 w 232"/>
                <a:gd name="T9" fmla="*/ 66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8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6 h 80"/>
                <a:gd name="T38" fmla="*/ 206 w 232"/>
                <a:gd name="T39" fmla="*/ 12 h 80"/>
                <a:gd name="T40" fmla="*/ 206 w 232"/>
                <a:gd name="T41" fmla="*/ 12 h 80"/>
                <a:gd name="T42" fmla="*/ 188 w 232"/>
                <a:gd name="T43" fmla="*/ 18 h 80"/>
                <a:gd name="T44" fmla="*/ 166 w 232"/>
                <a:gd name="T45" fmla="*/ 22 h 80"/>
                <a:gd name="T46" fmla="*/ 142 w 232"/>
                <a:gd name="T47" fmla="*/ 24 h 80"/>
                <a:gd name="T48" fmla="*/ 116 w 232"/>
                <a:gd name="T49" fmla="*/ 26 h 80"/>
                <a:gd name="T50" fmla="*/ 116 w 232"/>
                <a:gd name="T51" fmla="*/ 26 h 80"/>
                <a:gd name="T52" fmla="*/ 84 w 232"/>
                <a:gd name="T53" fmla="*/ 24 h 80"/>
                <a:gd name="T54" fmla="*/ 54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6" y="62"/>
                  </a:lnTo>
                  <a:lnTo>
                    <a:pt x="30" y="66"/>
                  </a:lnTo>
                  <a:lnTo>
                    <a:pt x="30" y="66"/>
                  </a:lnTo>
                  <a:lnTo>
                    <a:pt x="48" y="72"/>
                  </a:lnTo>
                  <a:lnTo>
                    <a:pt x="68" y="76"/>
                  </a:lnTo>
                  <a:lnTo>
                    <a:pt x="92" y="78"/>
                  </a:lnTo>
                  <a:lnTo>
                    <a:pt x="116" y="80"/>
                  </a:lnTo>
                  <a:lnTo>
                    <a:pt x="116" y="80"/>
                  </a:lnTo>
                  <a:lnTo>
                    <a:pt x="148" y="78"/>
                  </a:lnTo>
                  <a:lnTo>
                    <a:pt x="178" y="74"/>
                  </a:lnTo>
                  <a:lnTo>
                    <a:pt x="202" y="68"/>
                  </a:lnTo>
                  <a:lnTo>
                    <a:pt x="220" y="60"/>
                  </a:lnTo>
                  <a:lnTo>
                    <a:pt x="220" y="60"/>
                  </a:lnTo>
                  <a:lnTo>
                    <a:pt x="232" y="52"/>
                  </a:lnTo>
                  <a:lnTo>
                    <a:pt x="232" y="0"/>
                  </a:lnTo>
                  <a:lnTo>
                    <a:pt x="232" y="0"/>
                  </a:lnTo>
                  <a:lnTo>
                    <a:pt x="220" y="6"/>
                  </a:lnTo>
                  <a:lnTo>
                    <a:pt x="206" y="12"/>
                  </a:lnTo>
                  <a:lnTo>
                    <a:pt x="206" y="12"/>
                  </a:lnTo>
                  <a:lnTo>
                    <a:pt x="188" y="18"/>
                  </a:lnTo>
                  <a:lnTo>
                    <a:pt x="166" y="22"/>
                  </a:lnTo>
                  <a:lnTo>
                    <a:pt x="142" y="24"/>
                  </a:lnTo>
                  <a:lnTo>
                    <a:pt x="116" y="26"/>
                  </a:lnTo>
                  <a:lnTo>
                    <a:pt x="116" y="26"/>
                  </a:lnTo>
                  <a:lnTo>
                    <a:pt x="84" y="24"/>
                  </a:lnTo>
                  <a:lnTo>
                    <a:pt x="54"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5189" y="3326"/>
              <a:ext cx="232" cy="78"/>
            </a:xfrm>
            <a:custGeom>
              <a:avLst/>
              <a:gdLst>
                <a:gd name="T0" fmla="*/ 4 w 232"/>
                <a:gd name="T1" fmla="*/ 54 h 78"/>
                <a:gd name="T2" fmla="*/ 4 w 232"/>
                <a:gd name="T3" fmla="*/ 54 h 78"/>
                <a:gd name="T4" fmla="*/ 16 w 232"/>
                <a:gd name="T5" fmla="*/ 60 h 78"/>
                <a:gd name="T6" fmla="*/ 30 w 232"/>
                <a:gd name="T7" fmla="*/ 66 h 78"/>
                <a:gd name="T8" fmla="*/ 30 w 232"/>
                <a:gd name="T9" fmla="*/ 66 h 78"/>
                <a:gd name="T10" fmla="*/ 48 w 232"/>
                <a:gd name="T11" fmla="*/ 70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8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8 w 232"/>
                <a:gd name="T43" fmla="*/ 16 h 78"/>
                <a:gd name="T44" fmla="*/ 166 w 232"/>
                <a:gd name="T45" fmla="*/ 20 h 78"/>
                <a:gd name="T46" fmla="*/ 142 w 232"/>
                <a:gd name="T47" fmla="*/ 24 h 78"/>
                <a:gd name="T48" fmla="*/ 116 w 232"/>
                <a:gd name="T49" fmla="*/ 24 h 78"/>
                <a:gd name="T50" fmla="*/ 116 w 232"/>
                <a:gd name="T51" fmla="*/ 24 h 78"/>
                <a:gd name="T52" fmla="*/ 84 w 232"/>
                <a:gd name="T53" fmla="*/ 22 h 78"/>
                <a:gd name="T54" fmla="*/ 54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6" y="60"/>
                  </a:lnTo>
                  <a:lnTo>
                    <a:pt x="30" y="66"/>
                  </a:lnTo>
                  <a:lnTo>
                    <a:pt x="30" y="66"/>
                  </a:lnTo>
                  <a:lnTo>
                    <a:pt x="48" y="70"/>
                  </a:lnTo>
                  <a:lnTo>
                    <a:pt x="68" y="74"/>
                  </a:lnTo>
                  <a:lnTo>
                    <a:pt x="92" y="78"/>
                  </a:lnTo>
                  <a:lnTo>
                    <a:pt x="116" y="78"/>
                  </a:lnTo>
                  <a:lnTo>
                    <a:pt x="116" y="78"/>
                  </a:lnTo>
                  <a:lnTo>
                    <a:pt x="148" y="76"/>
                  </a:lnTo>
                  <a:lnTo>
                    <a:pt x="178" y="72"/>
                  </a:lnTo>
                  <a:lnTo>
                    <a:pt x="202" y="66"/>
                  </a:lnTo>
                  <a:lnTo>
                    <a:pt x="220" y="58"/>
                  </a:lnTo>
                  <a:lnTo>
                    <a:pt x="220" y="58"/>
                  </a:lnTo>
                  <a:lnTo>
                    <a:pt x="232" y="52"/>
                  </a:lnTo>
                  <a:lnTo>
                    <a:pt x="232" y="0"/>
                  </a:lnTo>
                  <a:lnTo>
                    <a:pt x="232" y="0"/>
                  </a:lnTo>
                  <a:lnTo>
                    <a:pt x="220" y="6"/>
                  </a:lnTo>
                  <a:lnTo>
                    <a:pt x="206" y="12"/>
                  </a:ln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5189" y="3154"/>
              <a:ext cx="232" cy="110"/>
            </a:xfrm>
            <a:custGeom>
              <a:avLst/>
              <a:gdLst>
                <a:gd name="T0" fmla="*/ 4 w 232"/>
                <a:gd name="T1" fmla="*/ 86 h 110"/>
                <a:gd name="T2" fmla="*/ 4 w 232"/>
                <a:gd name="T3" fmla="*/ 86 h 110"/>
                <a:gd name="T4" fmla="*/ 16 w 232"/>
                <a:gd name="T5" fmla="*/ 92 h 110"/>
                <a:gd name="T6" fmla="*/ 30 w 232"/>
                <a:gd name="T7" fmla="*/ 98 h 110"/>
                <a:gd name="T8" fmla="*/ 30 w 232"/>
                <a:gd name="T9" fmla="*/ 98 h 110"/>
                <a:gd name="T10" fmla="*/ 48 w 232"/>
                <a:gd name="T11" fmla="*/ 102 h 110"/>
                <a:gd name="T12" fmla="*/ 68 w 232"/>
                <a:gd name="T13" fmla="*/ 106 h 110"/>
                <a:gd name="T14" fmla="*/ 92 w 232"/>
                <a:gd name="T15" fmla="*/ 108 h 110"/>
                <a:gd name="T16" fmla="*/ 116 w 232"/>
                <a:gd name="T17" fmla="*/ 110 h 110"/>
                <a:gd name="T18" fmla="*/ 116 w 232"/>
                <a:gd name="T19" fmla="*/ 110 h 110"/>
                <a:gd name="T20" fmla="*/ 148 w 232"/>
                <a:gd name="T21" fmla="*/ 108 h 110"/>
                <a:gd name="T22" fmla="*/ 178 w 232"/>
                <a:gd name="T23" fmla="*/ 104 h 110"/>
                <a:gd name="T24" fmla="*/ 202 w 232"/>
                <a:gd name="T25" fmla="*/ 98 h 110"/>
                <a:gd name="T26" fmla="*/ 220 w 232"/>
                <a:gd name="T27" fmla="*/ 90 h 110"/>
                <a:gd name="T28" fmla="*/ 220 w 232"/>
                <a:gd name="T29" fmla="*/ 90 h 110"/>
                <a:gd name="T30" fmla="*/ 232 w 232"/>
                <a:gd name="T31" fmla="*/ 82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2 h 110"/>
                <a:gd name="T44" fmla="*/ 232 w 232"/>
                <a:gd name="T45" fmla="*/ 22 h 110"/>
                <a:gd name="T46" fmla="*/ 232 w 232"/>
                <a:gd name="T47" fmla="*/ 24 h 110"/>
                <a:gd name="T48" fmla="*/ 232 w 232"/>
                <a:gd name="T49" fmla="*/ 24 h 110"/>
                <a:gd name="T50" fmla="*/ 232 w 232"/>
                <a:gd name="T51" fmla="*/ 20 h 110"/>
                <a:gd name="T52" fmla="*/ 230 w 232"/>
                <a:gd name="T53" fmla="*/ 18 h 110"/>
                <a:gd name="T54" fmla="*/ 230 w 232"/>
                <a:gd name="T55" fmla="*/ 18 h 110"/>
                <a:gd name="T56" fmla="*/ 222 w 232"/>
                <a:gd name="T57" fmla="*/ 12 h 110"/>
                <a:gd name="T58" fmla="*/ 214 w 232"/>
                <a:gd name="T59" fmla="*/ 10 h 110"/>
                <a:gd name="T60" fmla="*/ 214 w 232"/>
                <a:gd name="T61" fmla="*/ 10 h 110"/>
                <a:gd name="T62" fmla="*/ 196 w 232"/>
                <a:gd name="T63" fmla="*/ 6 h 110"/>
                <a:gd name="T64" fmla="*/ 172 w 232"/>
                <a:gd name="T65" fmla="*/ 2 h 110"/>
                <a:gd name="T66" fmla="*/ 146 w 232"/>
                <a:gd name="T67" fmla="*/ 0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8 h 110"/>
                <a:gd name="T80" fmla="*/ 12 w 232"/>
                <a:gd name="T81" fmla="*/ 12 h 110"/>
                <a:gd name="T82" fmla="*/ 12 w 232"/>
                <a:gd name="T83" fmla="*/ 12 h 110"/>
                <a:gd name="T84" fmla="*/ 4 w 232"/>
                <a:gd name="T85" fmla="*/ 18 h 110"/>
                <a:gd name="T86" fmla="*/ 4 w 232"/>
                <a:gd name="T87" fmla="*/ 18 h 110"/>
                <a:gd name="T88" fmla="*/ 2 w 232"/>
                <a:gd name="T89" fmla="*/ 22 h 110"/>
                <a:gd name="T90" fmla="*/ 2 w 232"/>
                <a:gd name="T91" fmla="*/ 22 h 110"/>
                <a:gd name="T92" fmla="*/ 0 w 232"/>
                <a:gd name="T93" fmla="*/ 22 h 110"/>
                <a:gd name="T94" fmla="*/ 0 w 232"/>
                <a:gd name="T95" fmla="*/ 82 h 110"/>
                <a:gd name="T96" fmla="*/ 0 w 232"/>
                <a:gd name="T97" fmla="*/ 82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6" y="92"/>
                  </a:lnTo>
                  <a:lnTo>
                    <a:pt x="30" y="98"/>
                  </a:lnTo>
                  <a:lnTo>
                    <a:pt x="30" y="98"/>
                  </a:lnTo>
                  <a:lnTo>
                    <a:pt x="48" y="102"/>
                  </a:lnTo>
                  <a:lnTo>
                    <a:pt x="68" y="106"/>
                  </a:lnTo>
                  <a:lnTo>
                    <a:pt x="92" y="108"/>
                  </a:lnTo>
                  <a:lnTo>
                    <a:pt x="116" y="110"/>
                  </a:lnTo>
                  <a:lnTo>
                    <a:pt x="116" y="110"/>
                  </a:lnTo>
                  <a:lnTo>
                    <a:pt x="148" y="108"/>
                  </a:lnTo>
                  <a:lnTo>
                    <a:pt x="178" y="104"/>
                  </a:lnTo>
                  <a:lnTo>
                    <a:pt x="202" y="98"/>
                  </a:lnTo>
                  <a:lnTo>
                    <a:pt x="220" y="90"/>
                  </a:lnTo>
                  <a:lnTo>
                    <a:pt x="220" y="90"/>
                  </a:lnTo>
                  <a:lnTo>
                    <a:pt x="232" y="82"/>
                  </a:lnTo>
                  <a:lnTo>
                    <a:pt x="232" y="24"/>
                  </a:lnTo>
                  <a:lnTo>
                    <a:pt x="232" y="24"/>
                  </a:lnTo>
                  <a:lnTo>
                    <a:pt x="232" y="24"/>
                  </a:lnTo>
                  <a:lnTo>
                    <a:pt x="232" y="24"/>
                  </a:lnTo>
                  <a:lnTo>
                    <a:pt x="232" y="24"/>
                  </a:lnTo>
                  <a:lnTo>
                    <a:pt x="232" y="22"/>
                  </a:lnTo>
                  <a:lnTo>
                    <a:pt x="232" y="22"/>
                  </a:lnTo>
                  <a:lnTo>
                    <a:pt x="232" y="24"/>
                  </a:lnTo>
                  <a:lnTo>
                    <a:pt x="232" y="24"/>
                  </a:lnTo>
                  <a:lnTo>
                    <a:pt x="232" y="20"/>
                  </a:lnTo>
                  <a:lnTo>
                    <a:pt x="230" y="18"/>
                  </a:lnTo>
                  <a:lnTo>
                    <a:pt x="230" y="18"/>
                  </a:lnTo>
                  <a:lnTo>
                    <a:pt x="222" y="12"/>
                  </a:lnTo>
                  <a:lnTo>
                    <a:pt x="214" y="10"/>
                  </a:lnTo>
                  <a:lnTo>
                    <a:pt x="214" y="10"/>
                  </a:lnTo>
                  <a:lnTo>
                    <a:pt x="196" y="6"/>
                  </a:lnTo>
                  <a:lnTo>
                    <a:pt x="172" y="2"/>
                  </a:lnTo>
                  <a:lnTo>
                    <a:pt x="146" y="0"/>
                  </a:lnTo>
                  <a:lnTo>
                    <a:pt x="116" y="0"/>
                  </a:lnTo>
                  <a:lnTo>
                    <a:pt x="116" y="0"/>
                  </a:lnTo>
                  <a:lnTo>
                    <a:pt x="72" y="2"/>
                  </a:lnTo>
                  <a:lnTo>
                    <a:pt x="36" y="6"/>
                  </a:lnTo>
                  <a:lnTo>
                    <a:pt x="36" y="6"/>
                  </a:lnTo>
                  <a:lnTo>
                    <a:pt x="22" y="8"/>
                  </a:lnTo>
                  <a:lnTo>
                    <a:pt x="12" y="12"/>
                  </a:lnTo>
                  <a:lnTo>
                    <a:pt x="12" y="12"/>
                  </a:lnTo>
                  <a:lnTo>
                    <a:pt x="4" y="18"/>
                  </a:lnTo>
                  <a:lnTo>
                    <a:pt x="4" y="18"/>
                  </a:lnTo>
                  <a:lnTo>
                    <a:pt x="2" y="22"/>
                  </a:lnTo>
                  <a:lnTo>
                    <a:pt x="2" y="22"/>
                  </a:lnTo>
                  <a:lnTo>
                    <a:pt x="0" y="22"/>
                  </a:lnTo>
                  <a:lnTo>
                    <a:pt x="0" y="82"/>
                  </a:lnTo>
                  <a:lnTo>
                    <a:pt x="0" y="82"/>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5189" y="3398"/>
              <a:ext cx="232" cy="76"/>
            </a:xfrm>
            <a:custGeom>
              <a:avLst/>
              <a:gdLst>
                <a:gd name="T0" fmla="*/ 206 w 232"/>
                <a:gd name="T1" fmla="*/ 12 h 76"/>
                <a:gd name="T2" fmla="*/ 206 w 232"/>
                <a:gd name="T3" fmla="*/ 12 h 76"/>
                <a:gd name="T4" fmla="*/ 188 w 232"/>
                <a:gd name="T5" fmla="*/ 16 h 76"/>
                <a:gd name="T6" fmla="*/ 166 w 232"/>
                <a:gd name="T7" fmla="*/ 20 h 76"/>
                <a:gd name="T8" fmla="*/ 142 w 232"/>
                <a:gd name="T9" fmla="*/ 24 h 76"/>
                <a:gd name="T10" fmla="*/ 116 w 232"/>
                <a:gd name="T11" fmla="*/ 24 h 76"/>
                <a:gd name="T12" fmla="*/ 116 w 232"/>
                <a:gd name="T13" fmla="*/ 24 h 76"/>
                <a:gd name="T14" fmla="*/ 84 w 232"/>
                <a:gd name="T15" fmla="*/ 22 h 76"/>
                <a:gd name="T16" fmla="*/ 54 w 232"/>
                <a:gd name="T17" fmla="*/ 18 h 76"/>
                <a:gd name="T18" fmla="*/ 28 w 232"/>
                <a:gd name="T19" fmla="*/ 12 h 76"/>
                <a:gd name="T20" fmla="*/ 8 w 232"/>
                <a:gd name="T21" fmla="*/ 4 h 76"/>
                <a:gd name="T22" fmla="*/ 8 w 232"/>
                <a:gd name="T23" fmla="*/ 4 h 76"/>
                <a:gd name="T24" fmla="*/ 0 w 232"/>
                <a:gd name="T25" fmla="*/ 0 h 76"/>
                <a:gd name="T26" fmla="*/ 0 w 232"/>
                <a:gd name="T27" fmla="*/ 40 h 76"/>
                <a:gd name="T28" fmla="*/ 0 w 232"/>
                <a:gd name="T29" fmla="*/ 40 h 76"/>
                <a:gd name="T30" fmla="*/ 4 w 232"/>
                <a:gd name="T31" fmla="*/ 46 h 76"/>
                <a:gd name="T32" fmla="*/ 10 w 232"/>
                <a:gd name="T33" fmla="*/ 52 h 76"/>
                <a:gd name="T34" fmla="*/ 20 w 232"/>
                <a:gd name="T35" fmla="*/ 58 h 76"/>
                <a:gd name="T36" fmla="*/ 34 w 232"/>
                <a:gd name="T37" fmla="*/ 64 h 76"/>
                <a:gd name="T38" fmla="*/ 52 w 232"/>
                <a:gd name="T39" fmla="*/ 68 h 76"/>
                <a:gd name="T40" fmla="*/ 72 w 232"/>
                <a:gd name="T41" fmla="*/ 72 h 76"/>
                <a:gd name="T42" fmla="*/ 94 w 232"/>
                <a:gd name="T43" fmla="*/ 74 h 76"/>
                <a:gd name="T44" fmla="*/ 116 w 232"/>
                <a:gd name="T45" fmla="*/ 76 h 76"/>
                <a:gd name="T46" fmla="*/ 116 w 232"/>
                <a:gd name="T47" fmla="*/ 76 h 76"/>
                <a:gd name="T48" fmla="*/ 140 w 232"/>
                <a:gd name="T49" fmla="*/ 74 h 76"/>
                <a:gd name="T50" fmla="*/ 162 w 232"/>
                <a:gd name="T51" fmla="*/ 72 h 76"/>
                <a:gd name="T52" fmla="*/ 182 w 232"/>
                <a:gd name="T53" fmla="*/ 68 h 76"/>
                <a:gd name="T54" fmla="*/ 198 w 232"/>
                <a:gd name="T55" fmla="*/ 64 h 76"/>
                <a:gd name="T56" fmla="*/ 212 w 232"/>
                <a:gd name="T57" fmla="*/ 58 h 76"/>
                <a:gd name="T58" fmla="*/ 224 w 232"/>
                <a:gd name="T59" fmla="*/ 52 h 76"/>
                <a:gd name="T60" fmla="*/ 230 w 232"/>
                <a:gd name="T61" fmla="*/ 46 h 76"/>
                <a:gd name="T62" fmla="*/ 232 w 232"/>
                <a:gd name="T63" fmla="*/ 40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8" y="16"/>
                  </a:lnTo>
                  <a:lnTo>
                    <a:pt x="166" y="20"/>
                  </a:lnTo>
                  <a:lnTo>
                    <a:pt x="142" y="24"/>
                  </a:lnTo>
                  <a:lnTo>
                    <a:pt x="116" y="24"/>
                  </a:lnTo>
                  <a:lnTo>
                    <a:pt x="116" y="24"/>
                  </a:lnTo>
                  <a:lnTo>
                    <a:pt x="84" y="22"/>
                  </a:lnTo>
                  <a:lnTo>
                    <a:pt x="54" y="18"/>
                  </a:lnTo>
                  <a:lnTo>
                    <a:pt x="28" y="12"/>
                  </a:lnTo>
                  <a:lnTo>
                    <a:pt x="8" y="4"/>
                  </a:lnTo>
                  <a:lnTo>
                    <a:pt x="8" y="4"/>
                  </a:lnTo>
                  <a:lnTo>
                    <a:pt x="0" y="0"/>
                  </a:lnTo>
                  <a:lnTo>
                    <a:pt x="0" y="40"/>
                  </a:lnTo>
                  <a:lnTo>
                    <a:pt x="0" y="40"/>
                  </a:lnTo>
                  <a:lnTo>
                    <a:pt x="4" y="46"/>
                  </a:lnTo>
                  <a:lnTo>
                    <a:pt x="10" y="52"/>
                  </a:lnTo>
                  <a:lnTo>
                    <a:pt x="20" y="58"/>
                  </a:lnTo>
                  <a:lnTo>
                    <a:pt x="34" y="64"/>
                  </a:lnTo>
                  <a:lnTo>
                    <a:pt x="52" y="68"/>
                  </a:lnTo>
                  <a:lnTo>
                    <a:pt x="72" y="72"/>
                  </a:lnTo>
                  <a:lnTo>
                    <a:pt x="94" y="74"/>
                  </a:lnTo>
                  <a:lnTo>
                    <a:pt x="116" y="76"/>
                  </a:lnTo>
                  <a:lnTo>
                    <a:pt x="116" y="76"/>
                  </a:lnTo>
                  <a:lnTo>
                    <a:pt x="140" y="74"/>
                  </a:lnTo>
                  <a:lnTo>
                    <a:pt x="162" y="72"/>
                  </a:lnTo>
                  <a:lnTo>
                    <a:pt x="182" y="68"/>
                  </a:lnTo>
                  <a:lnTo>
                    <a:pt x="198" y="64"/>
                  </a:lnTo>
                  <a:lnTo>
                    <a:pt x="212" y="58"/>
                  </a:lnTo>
                  <a:lnTo>
                    <a:pt x="224" y="52"/>
                  </a:lnTo>
                  <a:lnTo>
                    <a:pt x="230" y="46"/>
                  </a:lnTo>
                  <a:lnTo>
                    <a:pt x="232" y="40"/>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197" y="3176"/>
              <a:ext cx="218" cy="26"/>
            </a:xfrm>
            <a:custGeom>
              <a:avLst/>
              <a:gdLst>
                <a:gd name="T0" fmla="*/ 216 w 218"/>
                <a:gd name="T1" fmla="*/ 0 h 26"/>
                <a:gd name="T2" fmla="*/ 216 w 218"/>
                <a:gd name="T3" fmla="*/ 0 h 26"/>
                <a:gd name="T4" fmla="*/ 218 w 218"/>
                <a:gd name="T5" fmla="*/ 2 h 26"/>
                <a:gd name="T6" fmla="*/ 218 w 218"/>
                <a:gd name="T7" fmla="*/ 2 h 26"/>
                <a:gd name="T8" fmla="*/ 216 w 218"/>
                <a:gd name="T9" fmla="*/ 6 h 26"/>
                <a:gd name="T10" fmla="*/ 214 w 218"/>
                <a:gd name="T11" fmla="*/ 10 h 26"/>
                <a:gd name="T12" fmla="*/ 214 w 218"/>
                <a:gd name="T13" fmla="*/ 10 h 26"/>
                <a:gd name="T14" fmla="*/ 202 w 218"/>
                <a:gd name="T15" fmla="*/ 14 h 26"/>
                <a:gd name="T16" fmla="*/ 188 w 218"/>
                <a:gd name="T17" fmla="*/ 18 h 26"/>
                <a:gd name="T18" fmla="*/ 188 w 218"/>
                <a:gd name="T19" fmla="*/ 18 h 26"/>
                <a:gd name="T20" fmla="*/ 172 w 218"/>
                <a:gd name="T21" fmla="*/ 22 h 26"/>
                <a:gd name="T22" fmla="*/ 152 w 218"/>
                <a:gd name="T23" fmla="*/ 24 h 26"/>
                <a:gd name="T24" fmla="*/ 152 w 218"/>
                <a:gd name="T25" fmla="*/ 24 h 26"/>
                <a:gd name="T26" fmla="*/ 108 w 218"/>
                <a:gd name="T27" fmla="*/ 26 h 26"/>
                <a:gd name="T28" fmla="*/ 108 w 218"/>
                <a:gd name="T29" fmla="*/ 26 h 26"/>
                <a:gd name="T30" fmla="*/ 66 w 218"/>
                <a:gd name="T31" fmla="*/ 24 h 26"/>
                <a:gd name="T32" fmla="*/ 66 w 218"/>
                <a:gd name="T33" fmla="*/ 24 h 26"/>
                <a:gd name="T34" fmla="*/ 46 w 218"/>
                <a:gd name="T35" fmla="*/ 22 h 26"/>
                <a:gd name="T36" fmla="*/ 28 w 218"/>
                <a:gd name="T37" fmla="*/ 18 h 26"/>
                <a:gd name="T38" fmla="*/ 28 w 218"/>
                <a:gd name="T39" fmla="*/ 18 h 26"/>
                <a:gd name="T40" fmla="*/ 14 w 218"/>
                <a:gd name="T41" fmla="*/ 14 h 26"/>
                <a:gd name="T42" fmla="*/ 4 w 218"/>
                <a:gd name="T43" fmla="*/ 10 h 26"/>
                <a:gd name="T44" fmla="*/ 4 w 218"/>
                <a:gd name="T45" fmla="*/ 10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4 h 26"/>
                <a:gd name="T58" fmla="*/ 0 w 218"/>
                <a:gd name="T59" fmla="*/ 4 h 26"/>
                <a:gd name="T60" fmla="*/ 2 w 218"/>
                <a:gd name="T61" fmla="*/ 6 h 26"/>
                <a:gd name="T62" fmla="*/ 4 w 218"/>
                <a:gd name="T63" fmla="*/ 8 h 26"/>
                <a:gd name="T64" fmla="*/ 4 w 218"/>
                <a:gd name="T65" fmla="*/ 8 h 26"/>
                <a:gd name="T66" fmla="*/ 16 w 218"/>
                <a:gd name="T67" fmla="*/ 12 h 26"/>
                <a:gd name="T68" fmla="*/ 30 w 218"/>
                <a:gd name="T69" fmla="*/ 14 h 26"/>
                <a:gd name="T70" fmla="*/ 30 w 218"/>
                <a:gd name="T71" fmla="*/ 14 h 26"/>
                <a:gd name="T72" fmla="*/ 66 w 218"/>
                <a:gd name="T73" fmla="*/ 16 h 26"/>
                <a:gd name="T74" fmla="*/ 66 w 218"/>
                <a:gd name="T75" fmla="*/ 16 h 26"/>
                <a:gd name="T76" fmla="*/ 108 w 218"/>
                <a:gd name="T77" fmla="*/ 18 h 26"/>
                <a:gd name="T78" fmla="*/ 108 w 218"/>
                <a:gd name="T79" fmla="*/ 18 h 26"/>
                <a:gd name="T80" fmla="*/ 150 w 218"/>
                <a:gd name="T81" fmla="*/ 16 h 26"/>
                <a:gd name="T82" fmla="*/ 150 w 218"/>
                <a:gd name="T83" fmla="*/ 16 h 26"/>
                <a:gd name="T84" fmla="*/ 188 w 218"/>
                <a:gd name="T85" fmla="*/ 14 h 26"/>
                <a:gd name="T86" fmla="*/ 188 w 218"/>
                <a:gd name="T87" fmla="*/ 14 h 26"/>
                <a:gd name="T88" fmla="*/ 202 w 218"/>
                <a:gd name="T89" fmla="*/ 12 h 26"/>
                <a:gd name="T90" fmla="*/ 202 w 218"/>
                <a:gd name="T91" fmla="*/ 12 h 26"/>
                <a:gd name="T92" fmla="*/ 212 w 218"/>
                <a:gd name="T93" fmla="*/ 8 h 26"/>
                <a:gd name="T94" fmla="*/ 212 w 218"/>
                <a:gd name="T95" fmla="*/ 8 h 26"/>
                <a:gd name="T96" fmla="*/ 216 w 218"/>
                <a:gd name="T97" fmla="*/ 6 h 26"/>
                <a:gd name="T98" fmla="*/ 216 w 218"/>
                <a:gd name="T99" fmla="*/ 4 h 26"/>
                <a:gd name="T100" fmla="*/ 216 w 218"/>
                <a:gd name="T101" fmla="*/ 4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6" y="6"/>
                  </a:lnTo>
                  <a:lnTo>
                    <a:pt x="214" y="10"/>
                  </a:lnTo>
                  <a:lnTo>
                    <a:pt x="214" y="10"/>
                  </a:lnTo>
                  <a:lnTo>
                    <a:pt x="202" y="14"/>
                  </a:lnTo>
                  <a:lnTo>
                    <a:pt x="188" y="18"/>
                  </a:lnTo>
                  <a:lnTo>
                    <a:pt x="188" y="18"/>
                  </a:lnTo>
                  <a:lnTo>
                    <a:pt x="172" y="22"/>
                  </a:lnTo>
                  <a:lnTo>
                    <a:pt x="152" y="24"/>
                  </a:lnTo>
                  <a:lnTo>
                    <a:pt x="152" y="24"/>
                  </a:lnTo>
                  <a:lnTo>
                    <a:pt x="108" y="26"/>
                  </a:lnTo>
                  <a:lnTo>
                    <a:pt x="108" y="26"/>
                  </a:lnTo>
                  <a:lnTo>
                    <a:pt x="66" y="24"/>
                  </a:lnTo>
                  <a:lnTo>
                    <a:pt x="66" y="24"/>
                  </a:lnTo>
                  <a:lnTo>
                    <a:pt x="46" y="22"/>
                  </a:lnTo>
                  <a:lnTo>
                    <a:pt x="28" y="18"/>
                  </a:lnTo>
                  <a:lnTo>
                    <a:pt x="28" y="18"/>
                  </a:lnTo>
                  <a:lnTo>
                    <a:pt x="14" y="14"/>
                  </a:lnTo>
                  <a:lnTo>
                    <a:pt x="4" y="10"/>
                  </a:lnTo>
                  <a:lnTo>
                    <a:pt x="4" y="10"/>
                  </a:lnTo>
                  <a:lnTo>
                    <a:pt x="0" y="6"/>
                  </a:lnTo>
                  <a:lnTo>
                    <a:pt x="0" y="2"/>
                  </a:lnTo>
                  <a:lnTo>
                    <a:pt x="0" y="2"/>
                  </a:lnTo>
                  <a:lnTo>
                    <a:pt x="2" y="0"/>
                  </a:lnTo>
                  <a:lnTo>
                    <a:pt x="2" y="0"/>
                  </a:lnTo>
                  <a:lnTo>
                    <a:pt x="0" y="4"/>
                  </a:lnTo>
                  <a:lnTo>
                    <a:pt x="0" y="4"/>
                  </a:lnTo>
                  <a:lnTo>
                    <a:pt x="2" y="6"/>
                  </a:lnTo>
                  <a:lnTo>
                    <a:pt x="4" y="8"/>
                  </a:lnTo>
                  <a:lnTo>
                    <a:pt x="4" y="8"/>
                  </a:lnTo>
                  <a:lnTo>
                    <a:pt x="16" y="12"/>
                  </a:lnTo>
                  <a:lnTo>
                    <a:pt x="30" y="14"/>
                  </a:lnTo>
                  <a:lnTo>
                    <a:pt x="30" y="14"/>
                  </a:lnTo>
                  <a:lnTo>
                    <a:pt x="66" y="16"/>
                  </a:lnTo>
                  <a:lnTo>
                    <a:pt x="66" y="16"/>
                  </a:lnTo>
                  <a:lnTo>
                    <a:pt x="108" y="18"/>
                  </a:lnTo>
                  <a:lnTo>
                    <a:pt x="108" y="18"/>
                  </a:lnTo>
                  <a:lnTo>
                    <a:pt x="150" y="16"/>
                  </a:lnTo>
                  <a:lnTo>
                    <a:pt x="150" y="16"/>
                  </a:lnTo>
                  <a:lnTo>
                    <a:pt x="188" y="14"/>
                  </a:lnTo>
                  <a:lnTo>
                    <a:pt x="188" y="14"/>
                  </a:lnTo>
                  <a:lnTo>
                    <a:pt x="202" y="12"/>
                  </a:lnTo>
                  <a:lnTo>
                    <a:pt x="202" y="12"/>
                  </a:lnTo>
                  <a:lnTo>
                    <a:pt x="212" y="8"/>
                  </a:lnTo>
                  <a:lnTo>
                    <a:pt x="212" y="8"/>
                  </a:lnTo>
                  <a:lnTo>
                    <a:pt x="216" y="6"/>
                  </a:lnTo>
                  <a:lnTo>
                    <a:pt x="216" y="4"/>
                  </a:lnTo>
                  <a:lnTo>
                    <a:pt x="216" y="4"/>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5311" y="2890"/>
              <a:ext cx="0" cy="12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5271" y="300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5667" y="2346"/>
              <a:ext cx="484" cy="436"/>
            </a:xfrm>
            <a:custGeom>
              <a:avLst/>
              <a:gdLst>
                <a:gd name="T0" fmla="*/ 192 w 484"/>
                <a:gd name="T1" fmla="*/ 410 h 436"/>
                <a:gd name="T2" fmla="*/ 108 w 484"/>
                <a:gd name="T3" fmla="*/ 422 h 436"/>
                <a:gd name="T4" fmla="*/ 108 w 484"/>
                <a:gd name="T5" fmla="*/ 422 h 436"/>
                <a:gd name="T6" fmla="*/ 104 w 484"/>
                <a:gd name="T7" fmla="*/ 422 h 436"/>
                <a:gd name="T8" fmla="*/ 104 w 484"/>
                <a:gd name="T9" fmla="*/ 436 h 436"/>
                <a:gd name="T10" fmla="*/ 108 w 484"/>
                <a:gd name="T11" fmla="*/ 436 h 436"/>
                <a:gd name="T12" fmla="*/ 376 w 484"/>
                <a:gd name="T13" fmla="*/ 436 h 436"/>
                <a:gd name="T14" fmla="*/ 378 w 484"/>
                <a:gd name="T15" fmla="*/ 436 h 436"/>
                <a:gd name="T16" fmla="*/ 378 w 484"/>
                <a:gd name="T17" fmla="*/ 422 h 436"/>
                <a:gd name="T18" fmla="*/ 376 w 484"/>
                <a:gd name="T19" fmla="*/ 422 h 436"/>
                <a:gd name="T20" fmla="*/ 376 w 484"/>
                <a:gd name="T21" fmla="*/ 422 h 436"/>
                <a:gd name="T22" fmla="*/ 292 w 484"/>
                <a:gd name="T23" fmla="*/ 410 h 436"/>
                <a:gd name="T24" fmla="*/ 292 w 484"/>
                <a:gd name="T25" fmla="*/ 324 h 436"/>
                <a:gd name="T26" fmla="*/ 376 w 484"/>
                <a:gd name="T27" fmla="*/ 324 h 436"/>
                <a:gd name="T28" fmla="*/ 484 w 484"/>
                <a:gd name="T29" fmla="*/ 324 h 436"/>
                <a:gd name="T30" fmla="*/ 484 w 484"/>
                <a:gd name="T31" fmla="*/ 304 h 436"/>
                <a:gd name="T32" fmla="*/ 482 w 484"/>
                <a:gd name="T33" fmla="*/ 0 h 436"/>
                <a:gd name="T34" fmla="*/ 376 w 484"/>
                <a:gd name="T35" fmla="*/ 0 h 436"/>
                <a:gd name="T36" fmla="*/ 108 w 484"/>
                <a:gd name="T37" fmla="*/ 0 h 436"/>
                <a:gd name="T38" fmla="*/ 0 w 484"/>
                <a:gd name="T39" fmla="*/ 0 h 436"/>
                <a:gd name="T40" fmla="*/ 0 w 484"/>
                <a:gd name="T41" fmla="*/ 304 h 436"/>
                <a:gd name="T42" fmla="*/ 0 w 484"/>
                <a:gd name="T43" fmla="*/ 324 h 436"/>
                <a:gd name="T44" fmla="*/ 108 w 484"/>
                <a:gd name="T45" fmla="*/ 324 h 436"/>
                <a:gd name="T46" fmla="*/ 192 w 484"/>
                <a:gd name="T47" fmla="*/ 324 h 436"/>
                <a:gd name="T48" fmla="*/ 192 w 484"/>
                <a:gd name="T4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4" h="436">
                  <a:moveTo>
                    <a:pt x="192" y="410"/>
                  </a:moveTo>
                  <a:lnTo>
                    <a:pt x="108" y="422"/>
                  </a:lnTo>
                  <a:lnTo>
                    <a:pt x="108" y="422"/>
                  </a:lnTo>
                  <a:lnTo>
                    <a:pt x="104" y="422"/>
                  </a:lnTo>
                  <a:lnTo>
                    <a:pt x="104" y="436"/>
                  </a:lnTo>
                  <a:lnTo>
                    <a:pt x="108" y="436"/>
                  </a:lnTo>
                  <a:lnTo>
                    <a:pt x="376" y="436"/>
                  </a:lnTo>
                  <a:lnTo>
                    <a:pt x="378" y="436"/>
                  </a:lnTo>
                  <a:lnTo>
                    <a:pt x="378" y="422"/>
                  </a:lnTo>
                  <a:lnTo>
                    <a:pt x="376" y="422"/>
                  </a:lnTo>
                  <a:lnTo>
                    <a:pt x="376" y="422"/>
                  </a:lnTo>
                  <a:lnTo>
                    <a:pt x="292" y="410"/>
                  </a:lnTo>
                  <a:lnTo>
                    <a:pt x="292" y="324"/>
                  </a:lnTo>
                  <a:lnTo>
                    <a:pt x="376" y="324"/>
                  </a:lnTo>
                  <a:lnTo>
                    <a:pt x="484" y="324"/>
                  </a:lnTo>
                  <a:lnTo>
                    <a:pt x="484" y="304"/>
                  </a:lnTo>
                  <a:lnTo>
                    <a:pt x="482" y="0"/>
                  </a:lnTo>
                  <a:lnTo>
                    <a:pt x="376" y="0"/>
                  </a:lnTo>
                  <a:lnTo>
                    <a:pt x="108" y="0"/>
                  </a:lnTo>
                  <a:lnTo>
                    <a:pt x="0" y="0"/>
                  </a:lnTo>
                  <a:lnTo>
                    <a:pt x="0" y="304"/>
                  </a:lnTo>
                  <a:lnTo>
                    <a:pt x="0" y="324"/>
                  </a:lnTo>
                  <a:lnTo>
                    <a:pt x="108" y="324"/>
                  </a:lnTo>
                  <a:lnTo>
                    <a:pt x="192" y="324"/>
                  </a:lnTo>
                  <a:lnTo>
                    <a:pt x="192" y="4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5691" y="2368"/>
              <a:ext cx="43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5667" y="2804"/>
              <a:ext cx="498" cy="100"/>
            </a:xfrm>
            <a:custGeom>
              <a:avLst/>
              <a:gdLst>
                <a:gd name="T0" fmla="*/ 498 w 498"/>
                <a:gd name="T1" fmla="*/ 100 h 100"/>
                <a:gd name="T2" fmla="*/ 0 w 498"/>
                <a:gd name="T3" fmla="*/ 100 h 100"/>
                <a:gd name="T4" fmla="*/ 42 w 498"/>
                <a:gd name="T5" fmla="*/ 0 h 100"/>
                <a:gd name="T6" fmla="*/ 456 w 498"/>
                <a:gd name="T7" fmla="*/ 0 h 100"/>
                <a:gd name="T8" fmla="*/ 498 w 498"/>
                <a:gd name="T9" fmla="*/ 100 h 100"/>
              </a:gdLst>
              <a:ahLst/>
              <a:cxnLst>
                <a:cxn ang="0">
                  <a:pos x="T0" y="T1"/>
                </a:cxn>
                <a:cxn ang="0">
                  <a:pos x="T2" y="T3"/>
                </a:cxn>
                <a:cxn ang="0">
                  <a:pos x="T4" y="T5"/>
                </a:cxn>
                <a:cxn ang="0">
                  <a:pos x="T6" y="T7"/>
                </a:cxn>
                <a:cxn ang="0">
                  <a:pos x="T8" y="T9"/>
                </a:cxn>
              </a:cxnLst>
              <a:rect l="0" t="0" r="r" b="b"/>
              <a:pathLst>
                <a:path w="498" h="100">
                  <a:moveTo>
                    <a:pt x="498" y="100"/>
                  </a:moveTo>
                  <a:lnTo>
                    <a:pt x="0" y="100"/>
                  </a:lnTo>
                  <a:lnTo>
                    <a:pt x="42" y="0"/>
                  </a:lnTo>
                  <a:lnTo>
                    <a:pt x="456" y="0"/>
                  </a:lnTo>
                  <a:lnTo>
                    <a:pt x="498"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5783" y="3134"/>
              <a:ext cx="266" cy="356"/>
            </a:xfrm>
            <a:custGeom>
              <a:avLst/>
              <a:gdLst>
                <a:gd name="T0" fmla="*/ 132 w 266"/>
                <a:gd name="T1" fmla="*/ 0 h 356"/>
                <a:gd name="T2" fmla="*/ 132 w 266"/>
                <a:gd name="T3" fmla="*/ 0 h 356"/>
                <a:gd name="T4" fmla="*/ 106 w 266"/>
                <a:gd name="T5" fmla="*/ 0 h 356"/>
                <a:gd name="T6" fmla="*/ 80 w 266"/>
                <a:gd name="T7" fmla="*/ 2 h 356"/>
                <a:gd name="T8" fmla="*/ 58 w 266"/>
                <a:gd name="T9" fmla="*/ 6 h 356"/>
                <a:gd name="T10" fmla="*/ 38 w 266"/>
                <a:gd name="T11" fmla="*/ 10 h 356"/>
                <a:gd name="T12" fmla="*/ 22 w 266"/>
                <a:gd name="T13" fmla="*/ 16 h 356"/>
                <a:gd name="T14" fmla="*/ 10 w 266"/>
                <a:gd name="T15" fmla="*/ 22 h 356"/>
                <a:gd name="T16" fmla="*/ 2 w 266"/>
                <a:gd name="T17" fmla="*/ 30 h 356"/>
                <a:gd name="T18" fmla="*/ 0 w 266"/>
                <a:gd name="T19" fmla="*/ 34 h 356"/>
                <a:gd name="T20" fmla="*/ 0 w 266"/>
                <a:gd name="T21" fmla="*/ 38 h 356"/>
                <a:gd name="T22" fmla="*/ 0 w 266"/>
                <a:gd name="T23" fmla="*/ 312 h 356"/>
                <a:gd name="T24" fmla="*/ 0 w 266"/>
                <a:gd name="T25" fmla="*/ 312 h 356"/>
                <a:gd name="T26" fmla="*/ 0 w 266"/>
                <a:gd name="T27" fmla="*/ 318 h 356"/>
                <a:gd name="T28" fmla="*/ 2 w 266"/>
                <a:gd name="T29" fmla="*/ 322 h 356"/>
                <a:gd name="T30" fmla="*/ 10 w 266"/>
                <a:gd name="T31" fmla="*/ 330 h 356"/>
                <a:gd name="T32" fmla="*/ 22 w 266"/>
                <a:gd name="T33" fmla="*/ 336 h 356"/>
                <a:gd name="T34" fmla="*/ 38 w 266"/>
                <a:gd name="T35" fmla="*/ 344 h 356"/>
                <a:gd name="T36" fmla="*/ 58 w 266"/>
                <a:gd name="T37" fmla="*/ 348 h 356"/>
                <a:gd name="T38" fmla="*/ 80 w 266"/>
                <a:gd name="T39" fmla="*/ 352 h 356"/>
                <a:gd name="T40" fmla="*/ 106 w 266"/>
                <a:gd name="T41" fmla="*/ 354 h 356"/>
                <a:gd name="T42" fmla="*/ 132 w 266"/>
                <a:gd name="T43" fmla="*/ 356 h 356"/>
                <a:gd name="T44" fmla="*/ 132 w 266"/>
                <a:gd name="T45" fmla="*/ 356 h 356"/>
                <a:gd name="T46" fmla="*/ 160 w 266"/>
                <a:gd name="T47" fmla="*/ 354 h 356"/>
                <a:gd name="T48" fmla="*/ 184 w 266"/>
                <a:gd name="T49" fmla="*/ 352 h 356"/>
                <a:gd name="T50" fmla="*/ 208 w 266"/>
                <a:gd name="T51" fmla="*/ 348 h 356"/>
                <a:gd name="T52" fmla="*/ 226 w 266"/>
                <a:gd name="T53" fmla="*/ 344 h 356"/>
                <a:gd name="T54" fmla="*/ 244 w 266"/>
                <a:gd name="T55" fmla="*/ 336 h 356"/>
                <a:gd name="T56" fmla="*/ 256 w 266"/>
                <a:gd name="T57" fmla="*/ 330 h 356"/>
                <a:gd name="T58" fmla="*/ 264 w 266"/>
                <a:gd name="T59" fmla="*/ 322 h 356"/>
                <a:gd name="T60" fmla="*/ 266 w 266"/>
                <a:gd name="T61" fmla="*/ 318 h 356"/>
                <a:gd name="T62" fmla="*/ 266 w 266"/>
                <a:gd name="T63" fmla="*/ 312 h 356"/>
                <a:gd name="T64" fmla="*/ 266 w 266"/>
                <a:gd name="T65" fmla="*/ 38 h 356"/>
                <a:gd name="T66" fmla="*/ 266 w 266"/>
                <a:gd name="T67" fmla="*/ 38 h 356"/>
                <a:gd name="T68" fmla="*/ 266 w 266"/>
                <a:gd name="T69" fmla="*/ 34 h 356"/>
                <a:gd name="T70" fmla="*/ 264 w 266"/>
                <a:gd name="T71" fmla="*/ 30 h 356"/>
                <a:gd name="T72" fmla="*/ 256 w 266"/>
                <a:gd name="T73" fmla="*/ 22 h 356"/>
                <a:gd name="T74" fmla="*/ 244 w 266"/>
                <a:gd name="T75" fmla="*/ 16 h 356"/>
                <a:gd name="T76" fmla="*/ 226 w 266"/>
                <a:gd name="T77" fmla="*/ 10 h 356"/>
                <a:gd name="T78" fmla="*/ 208 w 266"/>
                <a:gd name="T79" fmla="*/ 6 h 356"/>
                <a:gd name="T80" fmla="*/ 184 w 266"/>
                <a:gd name="T81" fmla="*/ 2 h 356"/>
                <a:gd name="T82" fmla="*/ 160 w 266"/>
                <a:gd name="T83" fmla="*/ 0 h 356"/>
                <a:gd name="T84" fmla="*/ 132 w 266"/>
                <a:gd name="T85" fmla="*/ 0 h 356"/>
                <a:gd name="T86" fmla="*/ 132 w 266"/>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356">
                  <a:moveTo>
                    <a:pt x="132" y="0"/>
                  </a:moveTo>
                  <a:lnTo>
                    <a:pt x="132" y="0"/>
                  </a:lnTo>
                  <a:lnTo>
                    <a:pt x="106" y="0"/>
                  </a:lnTo>
                  <a:lnTo>
                    <a:pt x="80" y="2"/>
                  </a:lnTo>
                  <a:lnTo>
                    <a:pt x="58" y="6"/>
                  </a:lnTo>
                  <a:lnTo>
                    <a:pt x="38" y="10"/>
                  </a:lnTo>
                  <a:lnTo>
                    <a:pt x="22" y="16"/>
                  </a:lnTo>
                  <a:lnTo>
                    <a:pt x="10" y="22"/>
                  </a:lnTo>
                  <a:lnTo>
                    <a:pt x="2" y="30"/>
                  </a:lnTo>
                  <a:lnTo>
                    <a:pt x="0" y="34"/>
                  </a:lnTo>
                  <a:lnTo>
                    <a:pt x="0" y="38"/>
                  </a:lnTo>
                  <a:lnTo>
                    <a:pt x="0" y="312"/>
                  </a:lnTo>
                  <a:lnTo>
                    <a:pt x="0" y="312"/>
                  </a:lnTo>
                  <a:lnTo>
                    <a:pt x="0" y="318"/>
                  </a:lnTo>
                  <a:lnTo>
                    <a:pt x="2" y="322"/>
                  </a:lnTo>
                  <a:lnTo>
                    <a:pt x="10" y="330"/>
                  </a:lnTo>
                  <a:lnTo>
                    <a:pt x="22" y="336"/>
                  </a:lnTo>
                  <a:lnTo>
                    <a:pt x="38" y="344"/>
                  </a:lnTo>
                  <a:lnTo>
                    <a:pt x="58" y="348"/>
                  </a:lnTo>
                  <a:lnTo>
                    <a:pt x="80" y="352"/>
                  </a:lnTo>
                  <a:lnTo>
                    <a:pt x="106" y="354"/>
                  </a:lnTo>
                  <a:lnTo>
                    <a:pt x="132" y="356"/>
                  </a:lnTo>
                  <a:lnTo>
                    <a:pt x="132" y="356"/>
                  </a:lnTo>
                  <a:lnTo>
                    <a:pt x="160" y="354"/>
                  </a:lnTo>
                  <a:lnTo>
                    <a:pt x="184" y="352"/>
                  </a:lnTo>
                  <a:lnTo>
                    <a:pt x="208" y="348"/>
                  </a:lnTo>
                  <a:lnTo>
                    <a:pt x="226" y="344"/>
                  </a:lnTo>
                  <a:lnTo>
                    <a:pt x="244" y="336"/>
                  </a:lnTo>
                  <a:lnTo>
                    <a:pt x="256" y="330"/>
                  </a:lnTo>
                  <a:lnTo>
                    <a:pt x="264" y="322"/>
                  </a:lnTo>
                  <a:lnTo>
                    <a:pt x="266" y="318"/>
                  </a:lnTo>
                  <a:lnTo>
                    <a:pt x="266" y="312"/>
                  </a:lnTo>
                  <a:lnTo>
                    <a:pt x="266" y="38"/>
                  </a:lnTo>
                  <a:lnTo>
                    <a:pt x="266" y="38"/>
                  </a:lnTo>
                  <a:lnTo>
                    <a:pt x="266" y="34"/>
                  </a:lnTo>
                  <a:lnTo>
                    <a:pt x="264" y="30"/>
                  </a:lnTo>
                  <a:lnTo>
                    <a:pt x="256" y="22"/>
                  </a:lnTo>
                  <a:lnTo>
                    <a:pt x="244" y="16"/>
                  </a:lnTo>
                  <a:lnTo>
                    <a:pt x="226" y="10"/>
                  </a:lnTo>
                  <a:lnTo>
                    <a:pt x="208" y="6"/>
                  </a:lnTo>
                  <a:lnTo>
                    <a:pt x="184" y="2"/>
                  </a:lnTo>
                  <a:lnTo>
                    <a:pt x="160" y="0"/>
                  </a:lnTo>
                  <a:lnTo>
                    <a:pt x="132" y="0"/>
                  </a:ln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5801" y="3254"/>
              <a:ext cx="230" cy="80"/>
            </a:xfrm>
            <a:custGeom>
              <a:avLst/>
              <a:gdLst>
                <a:gd name="T0" fmla="*/ 4 w 230"/>
                <a:gd name="T1" fmla="*/ 56 h 80"/>
                <a:gd name="T2" fmla="*/ 4 w 230"/>
                <a:gd name="T3" fmla="*/ 56 h 80"/>
                <a:gd name="T4" fmla="*/ 14 w 230"/>
                <a:gd name="T5" fmla="*/ 62 h 80"/>
                <a:gd name="T6" fmla="*/ 28 w 230"/>
                <a:gd name="T7" fmla="*/ 66 h 80"/>
                <a:gd name="T8" fmla="*/ 28 w 230"/>
                <a:gd name="T9" fmla="*/ 66 h 80"/>
                <a:gd name="T10" fmla="*/ 46 w 230"/>
                <a:gd name="T11" fmla="*/ 72 h 80"/>
                <a:gd name="T12" fmla="*/ 68 w 230"/>
                <a:gd name="T13" fmla="*/ 76 h 80"/>
                <a:gd name="T14" fmla="*/ 90 w 230"/>
                <a:gd name="T15" fmla="*/ 78 h 80"/>
                <a:gd name="T16" fmla="*/ 116 w 230"/>
                <a:gd name="T17" fmla="*/ 80 h 80"/>
                <a:gd name="T18" fmla="*/ 116 w 230"/>
                <a:gd name="T19" fmla="*/ 80 h 80"/>
                <a:gd name="T20" fmla="*/ 148 w 230"/>
                <a:gd name="T21" fmla="*/ 78 h 80"/>
                <a:gd name="T22" fmla="*/ 176 w 230"/>
                <a:gd name="T23" fmla="*/ 74 h 80"/>
                <a:gd name="T24" fmla="*/ 200 w 230"/>
                <a:gd name="T25" fmla="*/ 68 h 80"/>
                <a:gd name="T26" fmla="*/ 220 w 230"/>
                <a:gd name="T27" fmla="*/ 60 h 80"/>
                <a:gd name="T28" fmla="*/ 220 w 230"/>
                <a:gd name="T29" fmla="*/ 60 h 80"/>
                <a:gd name="T30" fmla="*/ 230 w 230"/>
                <a:gd name="T31" fmla="*/ 52 h 80"/>
                <a:gd name="T32" fmla="*/ 230 w 230"/>
                <a:gd name="T33" fmla="*/ 0 h 80"/>
                <a:gd name="T34" fmla="*/ 230 w 230"/>
                <a:gd name="T35" fmla="*/ 0 h 80"/>
                <a:gd name="T36" fmla="*/ 220 w 230"/>
                <a:gd name="T37" fmla="*/ 6 h 80"/>
                <a:gd name="T38" fmla="*/ 204 w 230"/>
                <a:gd name="T39" fmla="*/ 12 h 80"/>
                <a:gd name="T40" fmla="*/ 204 w 230"/>
                <a:gd name="T41" fmla="*/ 12 h 80"/>
                <a:gd name="T42" fmla="*/ 186 w 230"/>
                <a:gd name="T43" fmla="*/ 18 h 80"/>
                <a:gd name="T44" fmla="*/ 164 w 230"/>
                <a:gd name="T45" fmla="*/ 22 h 80"/>
                <a:gd name="T46" fmla="*/ 140 w 230"/>
                <a:gd name="T47" fmla="*/ 24 h 80"/>
                <a:gd name="T48" fmla="*/ 116 w 230"/>
                <a:gd name="T49" fmla="*/ 26 h 80"/>
                <a:gd name="T50" fmla="*/ 116 w 230"/>
                <a:gd name="T51" fmla="*/ 26 h 80"/>
                <a:gd name="T52" fmla="*/ 82 w 230"/>
                <a:gd name="T53" fmla="*/ 24 h 80"/>
                <a:gd name="T54" fmla="*/ 52 w 230"/>
                <a:gd name="T55" fmla="*/ 20 h 80"/>
                <a:gd name="T56" fmla="*/ 26 w 230"/>
                <a:gd name="T57" fmla="*/ 12 h 80"/>
                <a:gd name="T58" fmla="*/ 6 w 230"/>
                <a:gd name="T59" fmla="*/ 4 h 80"/>
                <a:gd name="T60" fmla="*/ 6 w 230"/>
                <a:gd name="T61" fmla="*/ 4 h 80"/>
                <a:gd name="T62" fmla="*/ 0 w 230"/>
                <a:gd name="T63" fmla="*/ 0 h 80"/>
                <a:gd name="T64" fmla="*/ 0 w 230"/>
                <a:gd name="T65" fmla="*/ 52 h 80"/>
                <a:gd name="T66" fmla="*/ 0 w 230"/>
                <a:gd name="T67" fmla="*/ 52 h 80"/>
                <a:gd name="T68" fmla="*/ 4 w 230"/>
                <a:gd name="T69" fmla="*/ 56 h 80"/>
                <a:gd name="T70" fmla="*/ 4 w 230"/>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80">
                  <a:moveTo>
                    <a:pt x="4" y="56"/>
                  </a:moveTo>
                  <a:lnTo>
                    <a:pt x="4" y="56"/>
                  </a:lnTo>
                  <a:lnTo>
                    <a:pt x="14" y="62"/>
                  </a:lnTo>
                  <a:lnTo>
                    <a:pt x="28" y="66"/>
                  </a:lnTo>
                  <a:lnTo>
                    <a:pt x="28" y="66"/>
                  </a:lnTo>
                  <a:lnTo>
                    <a:pt x="46" y="72"/>
                  </a:lnTo>
                  <a:lnTo>
                    <a:pt x="68" y="76"/>
                  </a:lnTo>
                  <a:lnTo>
                    <a:pt x="90" y="78"/>
                  </a:lnTo>
                  <a:lnTo>
                    <a:pt x="116" y="80"/>
                  </a:lnTo>
                  <a:lnTo>
                    <a:pt x="116" y="80"/>
                  </a:lnTo>
                  <a:lnTo>
                    <a:pt x="148" y="78"/>
                  </a:lnTo>
                  <a:lnTo>
                    <a:pt x="176" y="74"/>
                  </a:lnTo>
                  <a:lnTo>
                    <a:pt x="200" y="68"/>
                  </a:lnTo>
                  <a:lnTo>
                    <a:pt x="220" y="60"/>
                  </a:lnTo>
                  <a:lnTo>
                    <a:pt x="220" y="60"/>
                  </a:lnTo>
                  <a:lnTo>
                    <a:pt x="230" y="52"/>
                  </a:lnTo>
                  <a:lnTo>
                    <a:pt x="230" y="0"/>
                  </a:lnTo>
                  <a:lnTo>
                    <a:pt x="230" y="0"/>
                  </a:lnTo>
                  <a:lnTo>
                    <a:pt x="220" y="6"/>
                  </a:lnTo>
                  <a:lnTo>
                    <a:pt x="204" y="12"/>
                  </a:lnTo>
                  <a:lnTo>
                    <a:pt x="204" y="12"/>
                  </a:lnTo>
                  <a:lnTo>
                    <a:pt x="186" y="18"/>
                  </a:lnTo>
                  <a:lnTo>
                    <a:pt x="164" y="22"/>
                  </a:lnTo>
                  <a:lnTo>
                    <a:pt x="140" y="24"/>
                  </a:lnTo>
                  <a:lnTo>
                    <a:pt x="116" y="26"/>
                  </a:lnTo>
                  <a:lnTo>
                    <a:pt x="116" y="26"/>
                  </a:lnTo>
                  <a:lnTo>
                    <a:pt x="82" y="24"/>
                  </a:lnTo>
                  <a:lnTo>
                    <a:pt x="52" y="20"/>
                  </a:lnTo>
                  <a:lnTo>
                    <a:pt x="26" y="12"/>
                  </a:lnTo>
                  <a:lnTo>
                    <a:pt x="6" y="4"/>
                  </a:lnTo>
                  <a:lnTo>
                    <a:pt x="6"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5801" y="3326"/>
              <a:ext cx="230" cy="78"/>
            </a:xfrm>
            <a:custGeom>
              <a:avLst/>
              <a:gdLst>
                <a:gd name="T0" fmla="*/ 4 w 230"/>
                <a:gd name="T1" fmla="*/ 54 h 78"/>
                <a:gd name="T2" fmla="*/ 4 w 230"/>
                <a:gd name="T3" fmla="*/ 54 h 78"/>
                <a:gd name="T4" fmla="*/ 14 w 230"/>
                <a:gd name="T5" fmla="*/ 60 h 78"/>
                <a:gd name="T6" fmla="*/ 28 w 230"/>
                <a:gd name="T7" fmla="*/ 66 h 78"/>
                <a:gd name="T8" fmla="*/ 28 w 230"/>
                <a:gd name="T9" fmla="*/ 66 h 78"/>
                <a:gd name="T10" fmla="*/ 46 w 230"/>
                <a:gd name="T11" fmla="*/ 70 h 78"/>
                <a:gd name="T12" fmla="*/ 68 w 230"/>
                <a:gd name="T13" fmla="*/ 74 h 78"/>
                <a:gd name="T14" fmla="*/ 90 w 230"/>
                <a:gd name="T15" fmla="*/ 78 h 78"/>
                <a:gd name="T16" fmla="*/ 116 w 230"/>
                <a:gd name="T17" fmla="*/ 78 h 78"/>
                <a:gd name="T18" fmla="*/ 116 w 230"/>
                <a:gd name="T19" fmla="*/ 78 h 78"/>
                <a:gd name="T20" fmla="*/ 148 w 230"/>
                <a:gd name="T21" fmla="*/ 76 h 78"/>
                <a:gd name="T22" fmla="*/ 176 w 230"/>
                <a:gd name="T23" fmla="*/ 72 h 78"/>
                <a:gd name="T24" fmla="*/ 200 w 230"/>
                <a:gd name="T25" fmla="*/ 66 h 78"/>
                <a:gd name="T26" fmla="*/ 220 w 230"/>
                <a:gd name="T27" fmla="*/ 58 h 78"/>
                <a:gd name="T28" fmla="*/ 220 w 230"/>
                <a:gd name="T29" fmla="*/ 58 h 78"/>
                <a:gd name="T30" fmla="*/ 230 w 230"/>
                <a:gd name="T31" fmla="*/ 52 h 78"/>
                <a:gd name="T32" fmla="*/ 230 w 230"/>
                <a:gd name="T33" fmla="*/ 0 h 78"/>
                <a:gd name="T34" fmla="*/ 230 w 230"/>
                <a:gd name="T35" fmla="*/ 0 h 78"/>
                <a:gd name="T36" fmla="*/ 220 w 230"/>
                <a:gd name="T37" fmla="*/ 6 h 78"/>
                <a:gd name="T38" fmla="*/ 204 w 230"/>
                <a:gd name="T39" fmla="*/ 12 h 78"/>
                <a:gd name="T40" fmla="*/ 204 w 230"/>
                <a:gd name="T41" fmla="*/ 12 h 78"/>
                <a:gd name="T42" fmla="*/ 186 w 230"/>
                <a:gd name="T43" fmla="*/ 16 h 78"/>
                <a:gd name="T44" fmla="*/ 164 w 230"/>
                <a:gd name="T45" fmla="*/ 20 h 78"/>
                <a:gd name="T46" fmla="*/ 140 w 230"/>
                <a:gd name="T47" fmla="*/ 24 h 78"/>
                <a:gd name="T48" fmla="*/ 116 w 230"/>
                <a:gd name="T49" fmla="*/ 24 h 78"/>
                <a:gd name="T50" fmla="*/ 116 w 230"/>
                <a:gd name="T51" fmla="*/ 24 h 78"/>
                <a:gd name="T52" fmla="*/ 82 w 230"/>
                <a:gd name="T53" fmla="*/ 22 h 78"/>
                <a:gd name="T54" fmla="*/ 52 w 230"/>
                <a:gd name="T55" fmla="*/ 18 h 78"/>
                <a:gd name="T56" fmla="*/ 26 w 230"/>
                <a:gd name="T57" fmla="*/ 12 h 78"/>
                <a:gd name="T58" fmla="*/ 6 w 230"/>
                <a:gd name="T59" fmla="*/ 4 h 78"/>
                <a:gd name="T60" fmla="*/ 6 w 230"/>
                <a:gd name="T61" fmla="*/ 4 h 78"/>
                <a:gd name="T62" fmla="*/ 0 w 230"/>
                <a:gd name="T63" fmla="*/ 0 h 78"/>
                <a:gd name="T64" fmla="*/ 0 w 230"/>
                <a:gd name="T65" fmla="*/ 52 h 78"/>
                <a:gd name="T66" fmla="*/ 0 w 230"/>
                <a:gd name="T67" fmla="*/ 52 h 78"/>
                <a:gd name="T68" fmla="*/ 4 w 230"/>
                <a:gd name="T69" fmla="*/ 54 h 78"/>
                <a:gd name="T70" fmla="*/ 4 w 230"/>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78">
                  <a:moveTo>
                    <a:pt x="4" y="54"/>
                  </a:moveTo>
                  <a:lnTo>
                    <a:pt x="4" y="54"/>
                  </a:lnTo>
                  <a:lnTo>
                    <a:pt x="14" y="60"/>
                  </a:lnTo>
                  <a:lnTo>
                    <a:pt x="28" y="66"/>
                  </a:lnTo>
                  <a:lnTo>
                    <a:pt x="28" y="66"/>
                  </a:lnTo>
                  <a:lnTo>
                    <a:pt x="46" y="70"/>
                  </a:lnTo>
                  <a:lnTo>
                    <a:pt x="68" y="74"/>
                  </a:lnTo>
                  <a:lnTo>
                    <a:pt x="90" y="78"/>
                  </a:lnTo>
                  <a:lnTo>
                    <a:pt x="116" y="78"/>
                  </a:lnTo>
                  <a:lnTo>
                    <a:pt x="116" y="78"/>
                  </a:lnTo>
                  <a:lnTo>
                    <a:pt x="148" y="76"/>
                  </a:lnTo>
                  <a:lnTo>
                    <a:pt x="176" y="72"/>
                  </a:lnTo>
                  <a:lnTo>
                    <a:pt x="200" y="66"/>
                  </a:lnTo>
                  <a:lnTo>
                    <a:pt x="220" y="58"/>
                  </a:lnTo>
                  <a:lnTo>
                    <a:pt x="220" y="58"/>
                  </a:lnTo>
                  <a:lnTo>
                    <a:pt x="230" y="52"/>
                  </a:lnTo>
                  <a:lnTo>
                    <a:pt x="230" y="0"/>
                  </a:lnTo>
                  <a:lnTo>
                    <a:pt x="230" y="0"/>
                  </a:lnTo>
                  <a:lnTo>
                    <a:pt x="220" y="6"/>
                  </a:lnTo>
                  <a:lnTo>
                    <a:pt x="204" y="12"/>
                  </a:lnTo>
                  <a:lnTo>
                    <a:pt x="204" y="12"/>
                  </a:lnTo>
                  <a:lnTo>
                    <a:pt x="186" y="16"/>
                  </a:lnTo>
                  <a:lnTo>
                    <a:pt x="164" y="20"/>
                  </a:lnTo>
                  <a:lnTo>
                    <a:pt x="140" y="24"/>
                  </a:lnTo>
                  <a:lnTo>
                    <a:pt x="116" y="24"/>
                  </a:lnTo>
                  <a:lnTo>
                    <a:pt x="116" y="24"/>
                  </a:lnTo>
                  <a:lnTo>
                    <a:pt x="82" y="22"/>
                  </a:lnTo>
                  <a:lnTo>
                    <a:pt x="52" y="18"/>
                  </a:lnTo>
                  <a:lnTo>
                    <a:pt x="26" y="12"/>
                  </a:lnTo>
                  <a:lnTo>
                    <a:pt x="6" y="4"/>
                  </a:lnTo>
                  <a:lnTo>
                    <a:pt x="6"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5801" y="3154"/>
              <a:ext cx="230" cy="110"/>
            </a:xfrm>
            <a:custGeom>
              <a:avLst/>
              <a:gdLst>
                <a:gd name="T0" fmla="*/ 4 w 230"/>
                <a:gd name="T1" fmla="*/ 86 h 110"/>
                <a:gd name="T2" fmla="*/ 4 w 230"/>
                <a:gd name="T3" fmla="*/ 86 h 110"/>
                <a:gd name="T4" fmla="*/ 14 w 230"/>
                <a:gd name="T5" fmla="*/ 92 h 110"/>
                <a:gd name="T6" fmla="*/ 28 w 230"/>
                <a:gd name="T7" fmla="*/ 98 h 110"/>
                <a:gd name="T8" fmla="*/ 28 w 230"/>
                <a:gd name="T9" fmla="*/ 98 h 110"/>
                <a:gd name="T10" fmla="*/ 46 w 230"/>
                <a:gd name="T11" fmla="*/ 102 h 110"/>
                <a:gd name="T12" fmla="*/ 68 w 230"/>
                <a:gd name="T13" fmla="*/ 106 h 110"/>
                <a:gd name="T14" fmla="*/ 90 w 230"/>
                <a:gd name="T15" fmla="*/ 108 h 110"/>
                <a:gd name="T16" fmla="*/ 116 w 230"/>
                <a:gd name="T17" fmla="*/ 110 h 110"/>
                <a:gd name="T18" fmla="*/ 116 w 230"/>
                <a:gd name="T19" fmla="*/ 110 h 110"/>
                <a:gd name="T20" fmla="*/ 148 w 230"/>
                <a:gd name="T21" fmla="*/ 108 h 110"/>
                <a:gd name="T22" fmla="*/ 176 w 230"/>
                <a:gd name="T23" fmla="*/ 104 h 110"/>
                <a:gd name="T24" fmla="*/ 200 w 230"/>
                <a:gd name="T25" fmla="*/ 98 h 110"/>
                <a:gd name="T26" fmla="*/ 220 w 230"/>
                <a:gd name="T27" fmla="*/ 90 h 110"/>
                <a:gd name="T28" fmla="*/ 220 w 230"/>
                <a:gd name="T29" fmla="*/ 90 h 110"/>
                <a:gd name="T30" fmla="*/ 230 w 230"/>
                <a:gd name="T31" fmla="*/ 82 h 110"/>
                <a:gd name="T32" fmla="*/ 230 w 230"/>
                <a:gd name="T33" fmla="*/ 24 h 110"/>
                <a:gd name="T34" fmla="*/ 230 w 230"/>
                <a:gd name="T35" fmla="*/ 24 h 110"/>
                <a:gd name="T36" fmla="*/ 230 w 230"/>
                <a:gd name="T37" fmla="*/ 24 h 110"/>
                <a:gd name="T38" fmla="*/ 230 w 230"/>
                <a:gd name="T39" fmla="*/ 24 h 110"/>
                <a:gd name="T40" fmla="*/ 230 w 230"/>
                <a:gd name="T41" fmla="*/ 24 h 110"/>
                <a:gd name="T42" fmla="*/ 230 w 230"/>
                <a:gd name="T43" fmla="*/ 22 h 110"/>
                <a:gd name="T44" fmla="*/ 230 w 230"/>
                <a:gd name="T45" fmla="*/ 22 h 110"/>
                <a:gd name="T46" fmla="*/ 230 w 230"/>
                <a:gd name="T47" fmla="*/ 24 h 110"/>
                <a:gd name="T48" fmla="*/ 230 w 230"/>
                <a:gd name="T49" fmla="*/ 24 h 110"/>
                <a:gd name="T50" fmla="*/ 230 w 230"/>
                <a:gd name="T51" fmla="*/ 20 h 110"/>
                <a:gd name="T52" fmla="*/ 228 w 230"/>
                <a:gd name="T53" fmla="*/ 18 h 110"/>
                <a:gd name="T54" fmla="*/ 228 w 230"/>
                <a:gd name="T55" fmla="*/ 18 h 110"/>
                <a:gd name="T56" fmla="*/ 222 w 230"/>
                <a:gd name="T57" fmla="*/ 12 h 110"/>
                <a:gd name="T58" fmla="*/ 212 w 230"/>
                <a:gd name="T59" fmla="*/ 10 h 110"/>
                <a:gd name="T60" fmla="*/ 212 w 230"/>
                <a:gd name="T61" fmla="*/ 10 h 110"/>
                <a:gd name="T62" fmla="*/ 194 w 230"/>
                <a:gd name="T63" fmla="*/ 6 h 110"/>
                <a:gd name="T64" fmla="*/ 172 w 230"/>
                <a:gd name="T65" fmla="*/ 2 h 110"/>
                <a:gd name="T66" fmla="*/ 144 w 230"/>
                <a:gd name="T67" fmla="*/ 0 h 110"/>
                <a:gd name="T68" fmla="*/ 116 w 230"/>
                <a:gd name="T69" fmla="*/ 0 h 110"/>
                <a:gd name="T70" fmla="*/ 116 w 230"/>
                <a:gd name="T71" fmla="*/ 0 h 110"/>
                <a:gd name="T72" fmla="*/ 72 w 230"/>
                <a:gd name="T73" fmla="*/ 2 h 110"/>
                <a:gd name="T74" fmla="*/ 36 w 230"/>
                <a:gd name="T75" fmla="*/ 6 h 110"/>
                <a:gd name="T76" fmla="*/ 36 w 230"/>
                <a:gd name="T77" fmla="*/ 6 h 110"/>
                <a:gd name="T78" fmla="*/ 22 w 230"/>
                <a:gd name="T79" fmla="*/ 8 h 110"/>
                <a:gd name="T80" fmla="*/ 10 w 230"/>
                <a:gd name="T81" fmla="*/ 12 h 110"/>
                <a:gd name="T82" fmla="*/ 10 w 230"/>
                <a:gd name="T83" fmla="*/ 12 h 110"/>
                <a:gd name="T84" fmla="*/ 2 w 230"/>
                <a:gd name="T85" fmla="*/ 18 h 110"/>
                <a:gd name="T86" fmla="*/ 2 w 230"/>
                <a:gd name="T87" fmla="*/ 18 h 110"/>
                <a:gd name="T88" fmla="*/ 0 w 230"/>
                <a:gd name="T89" fmla="*/ 22 h 110"/>
                <a:gd name="T90" fmla="*/ 0 w 230"/>
                <a:gd name="T91" fmla="*/ 22 h 110"/>
                <a:gd name="T92" fmla="*/ 0 w 230"/>
                <a:gd name="T93" fmla="*/ 22 h 110"/>
                <a:gd name="T94" fmla="*/ 0 w 230"/>
                <a:gd name="T95" fmla="*/ 82 h 110"/>
                <a:gd name="T96" fmla="*/ 0 w 230"/>
                <a:gd name="T97" fmla="*/ 82 h 110"/>
                <a:gd name="T98" fmla="*/ 4 w 230"/>
                <a:gd name="T99" fmla="*/ 86 h 110"/>
                <a:gd name="T100" fmla="*/ 4 w 230"/>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0" h="110">
                  <a:moveTo>
                    <a:pt x="4" y="86"/>
                  </a:moveTo>
                  <a:lnTo>
                    <a:pt x="4" y="86"/>
                  </a:lnTo>
                  <a:lnTo>
                    <a:pt x="14" y="92"/>
                  </a:lnTo>
                  <a:lnTo>
                    <a:pt x="28" y="98"/>
                  </a:lnTo>
                  <a:lnTo>
                    <a:pt x="28" y="98"/>
                  </a:lnTo>
                  <a:lnTo>
                    <a:pt x="46" y="102"/>
                  </a:lnTo>
                  <a:lnTo>
                    <a:pt x="68" y="106"/>
                  </a:lnTo>
                  <a:lnTo>
                    <a:pt x="90" y="108"/>
                  </a:lnTo>
                  <a:lnTo>
                    <a:pt x="116" y="110"/>
                  </a:lnTo>
                  <a:lnTo>
                    <a:pt x="116" y="110"/>
                  </a:lnTo>
                  <a:lnTo>
                    <a:pt x="148" y="108"/>
                  </a:lnTo>
                  <a:lnTo>
                    <a:pt x="176" y="104"/>
                  </a:lnTo>
                  <a:lnTo>
                    <a:pt x="200" y="98"/>
                  </a:lnTo>
                  <a:lnTo>
                    <a:pt x="220" y="90"/>
                  </a:lnTo>
                  <a:lnTo>
                    <a:pt x="220" y="90"/>
                  </a:lnTo>
                  <a:lnTo>
                    <a:pt x="230" y="82"/>
                  </a:lnTo>
                  <a:lnTo>
                    <a:pt x="230" y="24"/>
                  </a:lnTo>
                  <a:lnTo>
                    <a:pt x="230" y="24"/>
                  </a:lnTo>
                  <a:lnTo>
                    <a:pt x="230" y="24"/>
                  </a:lnTo>
                  <a:lnTo>
                    <a:pt x="230" y="24"/>
                  </a:lnTo>
                  <a:lnTo>
                    <a:pt x="230" y="24"/>
                  </a:lnTo>
                  <a:lnTo>
                    <a:pt x="230" y="22"/>
                  </a:lnTo>
                  <a:lnTo>
                    <a:pt x="230" y="22"/>
                  </a:lnTo>
                  <a:lnTo>
                    <a:pt x="230" y="24"/>
                  </a:lnTo>
                  <a:lnTo>
                    <a:pt x="230" y="24"/>
                  </a:lnTo>
                  <a:lnTo>
                    <a:pt x="230" y="20"/>
                  </a:lnTo>
                  <a:lnTo>
                    <a:pt x="228" y="18"/>
                  </a:lnTo>
                  <a:lnTo>
                    <a:pt x="228" y="18"/>
                  </a:lnTo>
                  <a:lnTo>
                    <a:pt x="222" y="12"/>
                  </a:lnTo>
                  <a:lnTo>
                    <a:pt x="212" y="10"/>
                  </a:lnTo>
                  <a:lnTo>
                    <a:pt x="212" y="10"/>
                  </a:lnTo>
                  <a:lnTo>
                    <a:pt x="194" y="6"/>
                  </a:lnTo>
                  <a:lnTo>
                    <a:pt x="172" y="2"/>
                  </a:lnTo>
                  <a:lnTo>
                    <a:pt x="144" y="0"/>
                  </a:lnTo>
                  <a:lnTo>
                    <a:pt x="116" y="0"/>
                  </a:lnTo>
                  <a:lnTo>
                    <a:pt x="116" y="0"/>
                  </a:lnTo>
                  <a:lnTo>
                    <a:pt x="72" y="2"/>
                  </a:lnTo>
                  <a:lnTo>
                    <a:pt x="36" y="6"/>
                  </a:lnTo>
                  <a:lnTo>
                    <a:pt x="36" y="6"/>
                  </a:lnTo>
                  <a:lnTo>
                    <a:pt x="22" y="8"/>
                  </a:lnTo>
                  <a:lnTo>
                    <a:pt x="10" y="12"/>
                  </a:lnTo>
                  <a:lnTo>
                    <a:pt x="10" y="12"/>
                  </a:lnTo>
                  <a:lnTo>
                    <a:pt x="2" y="18"/>
                  </a:lnTo>
                  <a:lnTo>
                    <a:pt x="2" y="18"/>
                  </a:lnTo>
                  <a:lnTo>
                    <a:pt x="0" y="22"/>
                  </a:lnTo>
                  <a:lnTo>
                    <a:pt x="0" y="22"/>
                  </a:lnTo>
                  <a:lnTo>
                    <a:pt x="0" y="22"/>
                  </a:lnTo>
                  <a:lnTo>
                    <a:pt x="0" y="82"/>
                  </a:lnTo>
                  <a:lnTo>
                    <a:pt x="0" y="82"/>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5801" y="3398"/>
              <a:ext cx="230" cy="76"/>
            </a:xfrm>
            <a:custGeom>
              <a:avLst/>
              <a:gdLst>
                <a:gd name="T0" fmla="*/ 204 w 230"/>
                <a:gd name="T1" fmla="*/ 12 h 76"/>
                <a:gd name="T2" fmla="*/ 204 w 230"/>
                <a:gd name="T3" fmla="*/ 12 h 76"/>
                <a:gd name="T4" fmla="*/ 186 w 230"/>
                <a:gd name="T5" fmla="*/ 16 h 76"/>
                <a:gd name="T6" fmla="*/ 164 w 230"/>
                <a:gd name="T7" fmla="*/ 20 h 76"/>
                <a:gd name="T8" fmla="*/ 140 w 230"/>
                <a:gd name="T9" fmla="*/ 24 h 76"/>
                <a:gd name="T10" fmla="*/ 116 w 230"/>
                <a:gd name="T11" fmla="*/ 24 h 76"/>
                <a:gd name="T12" fmla="*/ 116 w 230"/>
                <a:gd name="T13" fmla="*/ 24 h 76"/>
                <a:gd name="T14" fmla="*/ 82 w 230"/>
                <a:gd name="T15" fmla="*/ 22 h 76"/>
                <a:gd name="T16" fmla="*/ 52 w 230"/>
                <a:gd name="T17" fmla="*/ 18 h 76"/>
                <a:gd name="T18" fmla="*/ 26 w 230"/>
                <a:gd name="T19" fmla="*/ 12 h 76"/>
                <a:gd name="T20" fmla="*/ 6 w 230"/>
                <a:gd name="T21" fmla="*/ 4 h 76"/>
                <a:gd name="T22" fmla="*/ 6 w 230"/>
                <a:gd name="T23" fmla="*/ 4 h 76"/>
                <a:gd name="T24" fmla="*/ 0 w 230"/>
                <a:gd name="T25" fmla="*/ 0 h 76"/>
                <a:gd name="T26" fmla="*/ 0 w 230"/>
                <a:gd name="T27" fmla="*/ 40 h 76"/>
                <a:gd name="T28" fmla="*/ 0 w 230"/>
                <a:gd name="T29" fmla="*/ 40 h 76"/>
                <a:gd name="T30" fmla="*/ 2 w 230"/>
                <a:gd name="T31" fmla="*/ 46 h 76"/>
                <a:gd name="T32" fmla="*/ 8 w 230"/>
                <a:gd name="T33" fmla="*/ 52 h 76"/>
                <a:gd name="T34" fmla="*/ 20 w 230"/>
                <a:gd name="T35" fmla="*/ 58 h 76"/>
                <a:gd name="T36" fmla="*/ 34 w 230"/>
                <a:gd name="T37" fmla="*/ 64 h 76"/>
                <a:gd name="T38" fmla="*/ 50 w 230"/>
                <a:gd name="T39" fmla="*/ 68 h 76"/>
                <a:gd name="T40" fmla="*/ 70 w 230"/>
                <a:gd name="T41" fmla="*/ 72 h 76"/>
                <a:gd name="T42" fmla="*/ 92 w 230"/>
                <a:gd name="T43" fmla="*/ 74 h 76"/>
                <a:gd name="T44" fmla="*/ 116 w 230"/>
                <a:gd name="T45" fmla="*/ 76 h 76"/>
                <a:gd name="T46" fmla="*/ 116 w 230"/>
                <a:gd name="T47" fmla="*/ 76 h 76"/>
                <a:gd name="T48" fmla="*/ 138 w 230"/>
                <a:gd name="T49" fmla="*/ 74 h 76"/>
                <a:gd name="T50" fmla="*/ 160 w 230"/>
                <a:gd name="T51" fmla="*/ 72 h 76"/>
                <a:gd name="T52" fmla="*/ 180 w 230"/>
                <a:gd name="T53" fmla="*/ 68 h 76"/>
                <a:gd name="T54" fmla="*/ 196 w 230"/>
                <a:gd name="T55" fmla="*/ 64 h 76"/>
                <a:gd name="T56" fmla="*/ 212 w 230"/>
                <a:gd name="T57" fmla="*/ 58 h 76"/>
                <a:gd name="T58" fmla="*/ 222 w 230"/>
                <a:gd name="T59" fmla="*/ 52 h 76"/>
                <a:gd name="T60" fmla="*/ 228 w 230"/>
                <a:gd name="T61" fmla="*/ 46 h 76"/>
                <a:gd name="T62" fmla="*/ 230 w 230"/>
                <a:gd name="T63" fmla="*/ 40 h 76"/>
                <a:gd name="T64" fmla="*/ 230 w 230"/>
                <a:gd name="T65" fmla="*/ 0 h 76"/>
                <a:gd name="T66" fmla="*/ 230 w 230"/>
                <a:gd name="T67" fmla="*/ 0 h 76"/>
                <a:gd name="T68" fmla="*/ 220 w 230"/>
                <a:gd name="T69" fmla="*/ 6 h 76"/>
                <a:gd name="T70" fmla="*/ 204 w 230"/>
                <a:gd name="T71" fmla="*/ 12 h 76"/>
                <a:gd name="T72" fmla="*/ 204 w 230"/>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76">
                  <a:moveTo>
                    <a:pt x="204" y="12"/>
                  </a:moveTo>
                  <a:lnTo>
                    <a:pt x="204" y="12"/>
                  </a:lnTo>
                  <a:lnTo>
                    <a:pt x="186" y="16"/>
                  </a:lnTo>
                  <a:lnTo>
                    <a:pt x="164" y="20"/>
                  </a:lnTo>
                  <a:lnTo>
                    <a:pt x="140" y="24"/>
                  </a:lnTo>
                  <a:lnTo>
                    <a:pt x="116" y="24"/>
                  </a:lnTo>
                  <a:lnTo>
                    <a:pt x="116" y="24"/>
                  </a:lnTo>
                  <a:lnTo>
                    <a:pt x="82" y="22"/>
                  </a:lnTo>
                  <a:lnTo>
                    <a:pt x="52" y="18"/>
                  </a:lnTo>
                  <a:lnTo>
                    <a:pt x="26" y="12"/>
                  </a:lnTo>
                  <a:lnTo>
                    <a:pt x="6" y="4"/>
                  </a:lnTo>
                  <a:lnTo>
                    <a:pt x="6" y="4"/>
                  </a:lnTo>
                  <a:lnTo>
                    <a:pt x="0" y="0"/>
                  </a:lnTo>
                  <a:lnTo>
                    <a:pt x="0" y="40"/>
                  </a:lnTo>
                  <a:lnTo>
                    <a:pt x="0" y="40"/>
                  </a:lnTo>
                  <a:lnTo>
                    <a:pt x="2" y="46"/>
                  </a:lnTo>
                  <a:lnTo>
                    <a:pt x="8" y="52"/>
                  </a:lnTo>
                  <a:lnTo>
                    <a:pt x="20" y="58"/>
                  </a:lnTo>
                  <a:lnTo>
                    <a:pt x="34" y="64"/>
                  </a:lnTo>
                  <a:lnTo>
                    <a:pt x="50" y="68"/>
                  </a:lnTo>
                  <a:lnTo>
                    <a:pt x="70" y="72"/>
                  </a:lnTo>
                  <a:lnTo>
                    <a:pt x="92" y="74"/>
                  </a:lnTo>
                  <a:lnTo>
                    <a:pt x="116" y="76"/>
                  </a:lnTo>
                  <a:lnTo>
                    <a:pt x="116" y="76"/>
                  </a:lnTo>
                  <a:lnTo>
                    <a:pt x="138" y="74"/>
                  </a:lnTo>
                  <a:lnTo>
                    <a:pt x="160" y="72"/>
                  </a:lnTo>
                  <a:lnTo>
                    <a:pt x="180" y="68"/>
                  </a:lnTo>
                  <a:lnTo>
                    <a:pt x="196" y="64"/>
                  </a:lnTo>
                  <a:lnTo>
                    <a:pt x="212" y="58"/>
                  </a:lnTo>
                  <a:lnTo>
                    <a:pt x="222" y="52"/>
                  </a:lnTo>
                  <a:lnTo>
                    <a:pt x="228" y="46"/>
                  </a:lnTo>
                  <a:lnTo>
                    <a:pt x="230" y="40"/>
                  </a:lnTo>
                  <a:lnTo>
                    <a:pt x="230" y="0"/>
                  </a:lnTo>
                  <a:lnTo>
                    <a:pt x="230" y="0"/>
                  </a:lnTo>
                  <a:lnTo>
                    <a:pt x="220" y="6"/>
                  </a:lnTo>
                  <a:lnTo>
                    <a:pt x="204" y="12"/>
                  </a:lnTo>
                  <a:lnTo>
                    <a:pt x="204"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5807" y="3176"/>
              <a:ext cx="218" cy="26"/>
            </a:xfrm>
            <a:custGeom>
              <a:avLst/>
              <a:gdLst>
                <a:gd name="T0" fmla="*/ 216 w 218"/>
                <a:gd name="T1" fmla="*/ 0 h 26"/>
                <a:gd name="T2" fmla="*/ 216 w 218"/>
                <a:gd name="T3" fmla="*/ 0 h 26"/>
                <a:gd name="T4" fmla="*/ 218 w 218"/>
                <a:gd name="T5" fmla="*/ 2 h 26"/>
                <a:gd name="T6" fmla="*/ 218 w 218"/>
                <a:gd name="T7" fmla="*/ 2 h 26"/>
                <a:gd name="T8" fmla="*/ 218 w 218"/>
                <a:gd name="T9" fmla="*/ 6 h 26"/>
                <a:gd name="T10" fmla="*/ 214 w 218"/>
                <a:gd name="T11" fmla="*/ 10 h 26"/>
                <a:gd name="T12" fmla="*/ 214 w 218"/>
                <a:gd name="T13" fmla="*/ 10 h 26"/>
                <a:gd name="T14" fmla="*/ 204 w 218"/>
                <a:gd name="T15" fmla="*/ 14 h 26"/>
                <a:gd name="T16" fmla="*/ 190 w 218"/>
                <a:gd name="T17" fmla="*/ 18 h 26"/>
                <a:gd name="T18" fmla="*/ 190 w 218"/>
                <a:gd name="T19" fmla="*/ 18 h 26"/>
                <a:gd name="T20" fmla="*/ 172 w 218"/>
                <a:gd name="T21" fmla="*/ 22 h 26"/>
                <a:gd name="T22" fmla="*/ 152 w 218"/>
                <a:gd name="T23" fmla="*/ 24 h 26"/>
                <a:gd name="T24" fmla="*/ 152 w 218"/>
                <a:gd name="T25" fmla="*/ 24 h 26"/>
                <a:gd name="T26" fmla="*/ 110 w 218"/>
                <a:gd name="T27" fmla="*/ 26 h 26"/>
                <a:gd name="T28" fmla="*/ 110 w 218"/>
                <a:gd name="T29" fmla="*/ 26 h 26"/>
                <a:gd name="T30" fmla="*/ 66 w 218"/>
                <a:gd name="T31" fmla="*/ 24 h 26"/>
                <a:gd name="T32" fmla="*/ 66 w 218"/>
                <a:gd name="T33" fmla="*/ 24 h 26"/>
                <a:gd name="T34" fmla="*/ 46 w 218"/>
                <a:gd name="T35" fmla="*/ 22 h 26"/>
                <a:gd name="T36" fmla="*/ 30 w 218"/>
                <a:gd name="T37" fmla="*/ 18 h 26"/>
                <a:gd name="T38" fmla="*/ 30 w 218"/>
                <a:gd name="T39" fmla="*/ 18 h 26"/>
                <a:gd name="T40" fmla="*/ 14 w 218"/>
                <a:gd name="T41" fmla="*/ 14 h 26"/>
                <a:gd name="T42" fmla="*/ 4 w 218"/>
                <a:gd name="T43" fmla="*/ 10 h 26"/>
                <a:gd name="T44" fmla="*/ 4 w 218"/>
                <a:gd name="T45" fmla="*/ 10 h 26"/>
                <a:gd name="T46" fmla="*/ 0 w 218"/>
                <a:gd name="T47" fmla="*/ 6 h 26"/>
                <a:gd name="T48" fmla="*/ 0 w 218"/>
                <a:gd name="T49" fmla="*/ 2 h 26"/>
                <a:gd name="T50" fmla="*/ 0 w 218"/>
                <a:gd name="T51" fmla="*/ 2 h 26"/>
                <a:gd name="T52" fmla="*/ 2 w 218"/>
                <a:gd name="T53" fmla="*/ 0 h 26"/>
                <a:gd name="T54" fmla="*/ 2 w 218"/>
                <a:gd name="T55" fmla="*/ 0 h 26"/>
                <a:gd name="T56" fmla="*/ 0 w 218"/>
                <a:gd name="T57" fmla="*/ 4 h 26"/>
                <a:gd name="T58" fmla="*/ 0 w 218"/>
                <a:gd name="T59" fmla="*/ 4 h 26"/>
                <a:gd name="T60" fmla="*/ 2 w 218"/>
                <a:gd name="T61" fmla="*/ 6 h 26"/>
                <a:gd name="T62" fmla="*/ 6 w 218"/>
                <a:gd name="T63" fmla="*/ 8 h 26"/>
                <a:gd name="T64" fmla="*/ 6 w 218"/>
                <a:gd name="T65" fmla="*/ 8 h 26"/>
                <a:gd name="T66" fmla="*/ 16 w 218"/>
                <a:gd name="T67" fmla="*/ 12 h 26"/>
                <a:gd name="T68" fmla="*/ 30 w 218"/>
                <a:gd name="T69" fmla="*/ 14 h 26"/>
                <a:gd name="T70" fmla="*/ 30 w 218"/>
                <a:gd name="T71" fmla="*/ 14 h 26"/>
                <a:gd name="T72" fmla="*/ 66 w 218"/>
                <a:gd name="T73" fmla="*/ 16 h 26"/>
                <a:gd name="T74" fmla="*/ 66 w 218"/>
                <a:gd name="T75" fmla="*/ 16 h 26"/>
                <a:gd name="T76" fmla="*/ 110 w 218"/>
                <a:gd name="T77" fmla="*/ 18 h 26"/>
                <a:gd name="T78" fmla="*/ 110 w 218"/>
                <a:gd name="T79" fmla="*/ 18 h 26"/>
                <a:gd name="T80" fmla="*/ 152 w 218"/>
                <a:gd name="T81" fmla="*/ 16 h 26"/>
                <a:gd name="T82" fmla="*/ 152 w 218"/>
                <a:gd name="T83" fmla="*/ 16 h 26"/>
                <a:gd name="T84" fmla="*/ 188 w 218"/>
                <a:gd name="T85" fmla="*/ 14 h 26"/>
                <a:gd name="T86" fmla="*/ 188 w 218"/>
                <a:gd name="T87" fmla="*/ 14 h 26"/>
                <a:gd name="T88" fmla="*/ 202 w 218"/>
                <a:gd name="T89" fmla="*/ 12 h 26"/>
                <a:gd name="T90" fmla="*/ 202 w 218"/>
                <a:gd name="T91" fmla="*/ 12 h 26"/>
                <a:gd name="T92" fmla="*/ 214 w 218"/>
                <a:gd name="T93" fmla="*/ 8 h 26"/>
                <a:gd name="T94" fmla="*/ 214 w 218"/>
                <a:gd name="T95" fmla="*/ 8 h 26"/>
                <a:gd name="T96" fmla="*/ 216 w 218"/>
                <a:gd name="T97" fmla="*/ 6 h 26"/>
                <a:gd name="T98" fmla="*/ 218 w 218"/>
                <a:gd name="T99" fmla="*/ 4 h 26"/>
                <a:gd name="T100" fmla="*/ 218 w 218"/>
                <a:gd name="T101" fmla="*/ 4 h 26"/>
                <a:gd name="T102" fmla="*/ 216 w 218"/>
                <a:gd name="T103" fmla="*/ 0 h 26"/>
                <a:gd name="T104" fmla="*/ 216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6" y="0"/>
                  </a:moveTo>
                  <a:lnTo>
                    <a:pt x="216" y="0"/>
                  </a:lnTo>
                  <a:lnTo>
                    <a:pt x="218" y="2"/>
                  </a:lnTo>
                  <a:lnTo>
                    <a:pt x="218" y="2"/>
                  </a:lnTo>
                  <a:lnTo>
                    <a:pt x="218" y="6"/>
                  </a:lnTo>
                  <a:lnTo>
                    <a:pt x="214" y="10"/>
                  </a:lnTo>
                  <a:lnTo>
                    <a:pt x="214" y="10"/>
                  </a:lnTo>
                  <a:lnTo>
                    <a:pt x="204" y="14"/>
                  </a:lnTo>
                  <a:lnTo>
                    <a:pt x="190" y="18"/>
                  </a:lnTo>
                  <a:lnTo>
                    <a:pt x="190" y="18"/>
                  </a:lnTo>
                  <a:lnTo>
                    <a:pt x="172" y="22"/>
                  </a:lnTo>
                  <a:lnTo>
                    <a:pt x="152" y="24"/>
                  </a:lnTo>
                  <a:lnTo>
                    <a:pt x="152" y="24"/>
                  </a:lnTo>
                  <a:lnTo>
                    <a:pt x="110" y="26"/>
                  </a:lnTo>
                  <a:lnTo>
                    <a:pt x="110" y="26"/>
                  </a:lnTo>
                  <a:lnTo>
                    <a:pt x="66" y="24"/>
                  </a:lnTo>
                  <a:lnTo>
                    <a:pt x="66" y="24"/>
                  </a:lnTo>
                  <a:lnTo>
                    <a:pt x="46" y="22"/>
                  </a:lnTo>
                  <a:lnTo>
                    <a:pt x="30" y="18"/>
                  </a:lnTo>
                  <a:lnTo>
                    <a:pt x="30" y="18"/>
                  </a:lnTo>
                  <a:lnTo>
                    <a:pt x="14" y="14"/>
                  </a:lnTo>
                  <a:lnTo>
                    <a:pt x="4" y="10"/>
                  </a:lnTo>
                  <a:lnTo>
                    <a:pt x="4" y="10"/>
                  </a:lnTo>
                  <a:lnTo>
                    <a:pt x="0" y="6"/>
                  </a:lnTo>
                  <a:lnTo>
                    <a:pt x="0" y="2"/>
                  </a:lnTo>
                  <a:lnTo>
                    <a:pt x="0" y="2"/>
                  </a:lnTo>
                  <a:lnTo>
                    <a:pt x="2" y="0"/>
                  </a:lnTo>
                  <a:lnTo>
                    <a:pt x="2" y="0"/>
                  </a:lnTo>
                  <a:lnTo>
                    <a:pt x="0" y="4"/>
                  </a:lnTo>
                  <a:lnTo>
                    <a:pt x="0" y="4"/>
                  </a:lnTo>
                  <a:lnTo>
                    <a:pt x="2" y="6"/>
                  </a:lnTo>
                  <a:lnTo>
                    <a:pt x="6" y="8"/>
                  </a:lnTo>
                  <a:lnTo>
                    <a:pt x="6" y="8"/>
                  </a:lnTo>
                  <a:lnTo>
                    <a:pt x="16" y="12"/>
                  </a:lnTo>
                  <a:lnTo>
                    <a:pt x="30" y="14"/>
                  </a:lnTo>
                  <a:lnTo>
                    <a:pt x="30" y="14"/>
                  </a:lnTo>
                  <a:lnTo>
                    <a:pt x="66" y="16"/>
                  </a:lnTo>
                  <a:lnTo>
                    <a:pt x="66" y="16"/>
                  </a:lnTo>
                  <a:lnTo>
                    <a:pt x="110" y="18"/>
                  </a:lnTo>
                  <a:lnTo>
                    <a:pt x="110" y="18"/>
                  </a:lnTo>
                  <a:lnTo>
                    <a:pt x="152" y="16"/>
                  </a:lnTo>
                  <a:lnTo>
                    <a:pt x="152" y="16"/>
                  </a:lnTo>
                  <a:lnTo>
                    <a:pt x="188" y="14"/>
                  </a:lnTo>
                  <a:lnTo>
                    <a:pt x="188" y="14"/>
                  </a:lnTo>
                  <a:lnTo>
                    <a:pt x="202" y="12"/>
                  </a:lnTo>
                  <a:lnTo>
                    <a:pt x="202" y="12"/>
                  </a:lnTo>
                  <a:lnTo>
                    <a:pt x="214" y="8"/>
                  </a:lnTo>
                  <a:lnTo>
                    <a:pt x="214" y="8"/>
                  </a:lnTo>
                  <a:lnTo>
                    <a:pt x="216" y="6"/>
                  </a:lnTo>
                  <a:lnTo>
                    <a:pt x="218" y="4"/>
                  </a:lnTo>
                  <a:lnTo>
                    <a:pt x="218" y="4"/>
                  </a:lnTo>
                  <a:lnTo>
                    <a:pt x="216" y="0"/>
                  </a:lnTo>
                  <a:lnTo>
                    <a:pt x="2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a:off x="5921" y="2890"/>
              <a:ext cx="0" cy="12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5881" y="300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6277" y="2346"/>
              <a:ext cx="484" cy="436"/>
            </a:xfrm>
            <a:custGeom>
              <a:avLst/>
              <a:gdLst>
                <a:gd name="T0" fmla="*/ 192 w 484"/>
                <a:gd name="T1" fmla="*/ 410 h 436"/>
                <a:gd name="T2" fmla="*/ 108 w 484"/>
                <a:gd name="T3" fmla="*/ 422 h 436"/>
                <a:gd name="T4" fmla="*/ 108 w 484"/>
                <a:gd name="T5" fmla="*/ 422 h 436"/>
                <a:gd name="T6" fmla="*/ 106 w 484"/>
                <a:gd name="T7" fmla="*/ 422 h 436"/>
                <a:gd name="T8" fmla="*/ 106 w 484"/>
                <a:gd name="T9" fmla="*/ 436 h 436"/>
                <a:gd name="T10" fmla="*/ 108 w 484"/>
                <a:gd name="T11" fmla="*/ 436 h 436"/>
                <a:gd name="T12" fmla="*/ 378 w 484"/>
                <a:gd name="T13" fmla="*/ 436 h 436"/>
                <a:gd name="T14" fmla="*/ 380 w 484"/>
                <a:gd name="T15" fmla="*/ 436 h 436"/>
                <a:gd name="T16" fmla="*/ 380 w 484"/>
                <a:gd name="T17" fmla="*/ 422 h 436"/>
                <a:gd name="T18" fmla="*/ 378 w 484"/>
                <a:gd name="T19" fmla="*/ 422 h 436"/>
                <a:gd name="T20" fmla="*/ 378 w 484"/>
                <a:gd name="T21" fmla="*/ 422 h 436"/>
                <a:gd name="T22" fmla="*/ 292 w 484"/>
                <a:gd name="T23" fmla="*/ 410 h 436"/>
                <a:gd name="T24" fmla="*/ 292 w 484"/>
                <a:gd name="T25" fmla="*/ 324 h 436"/>
                <a:gd name="T26" fmla="*/ 378 w 484"/>
                <a:gd name="T27" fmla="*/ 324 h 436"/>
                <a:gd name="T28" fmla="*/ 484 w 484"/>
                <a:gd name="T29" fmla="*/ 324 h 436"/>
                <a:gd name="T30" fmla="*/ 484 w 484"/>
                <a:gd name="T31" fmla="*/ 304 h 436"/>
                <a:gd name="T32" fmla="*/ 484 w 484"/>
                <a:gd name="T33" fmla="*/ 0 h 436"/>
                <a:gd name="T34" fmla="*/ 378 w 484"/>
                <a:gd name="T35" fmla="*/ 0 h 436"/>
                <a:gd name="T36" fmla="*/ 108 w 484"/>
                <a:gd name="T37" fmla="*/ 0 h 436"/>
                <a:gd name="T38" fmla="*/ 2 w 484"/>
                <a:gd name="T39" fmla="*/ 0 h 436"/>
                <a:gd name="T40" fmla="*/ 0 w 484"/>
                <a:gd name="T41" fmla="*/ 304 h 436"/>
                <a:gd name="T42" fmla="*/ 0 w 484"/>
                <a:gd name="T43" fmla="*/ 324 h 436"/>
                <a:gd name="T44" fmla="*/ 108 w 484"/>
                <a:gd name="T45" fmla="*/ 324 h 436"/>
                <a:gd name="T46" fmla="*/ 192 w 484"/>
                <a:gd name="T47" fmla="*/ 324 h 436"/>
                <a:gd name="T48" fmla="*/ 192 w 484"/>
                <a:gd name="T4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4" h="436">
                  <a:moveTo>
                    <a:pt x="192" y="410"/>
                  </a:moveTo>
                  <a:lnTo>
                    <a:pt x="108" y="422"/>
                  </a:lnTo>
                  <a:lnTo>
                    <a:pt x="108" y="422"/>
                  </a:lnTo>
                  <a:lnTo>
                    <a:pt x="106" y="422"/>
                  </a:lnTo>
                  <a:lnTo>
                    <a:pt x="106" y="436"/>
                  </a:lnTo>
                  <a:lnTo>
                    <a:pt x="108" y="436"/>
                  </a:lnTo>
                  <a:lnTo>
                    <a:pt x="378" y="436"/>
                  </a:lnTo>
                  <a:lnTo>
                    <a:pt x="380" y="436"/>
                  </a:lnTo>
                  <a:lnTo>
                    <a:pt x="380" y="422"/>
                  </a:lnTo>
                  <a:lnTo>
                    <a:pt x="378" y="422"/>
                  </a:lnTo>
                  <a:lnTo>
                    <a:pt x="378" y="422"/>
                  </a:lnTo>
                  <a:lnTo>
                    <a:pt x="292" y="410"/>
                  </a:lnTo>
                  <a:lnTo>
                    <a:pt x="292" y="324"/>
                  </a:lnTo>
                  <a:lnTo>
                    <a:pt x="378" y="324"/>
                  </a:lnTo>
                  <a:lnTo>
                    <a:pt x="484" y="324"/>
                  </a:lnTo>
                  <a:lnTo>
                    <a:pt x="484" y="304"/>
                  </a:lnTo>
                  <a:lnTo>
                    <a:pt x="484" y="0"/>
                  </a:lnTo>
                  <a:lnTo>
                    <a:pt x="378" y="0"/>
                  </a:lnTo>
                  <a:lnTo>
                    <a:pt x="108" y="0"/>
                  </a:lnTo>
                  <a:lnTo>
                    <a:pt x="2" y="0"/>
                  </a:lnTo>
                  <a:lnTo>
                    <a:pt x="0" y="304"/>
                  </a:lnTo>
                  <a:lnTo>
                    <a:pt x="0" y="324"/>
                  </a:lnTo>
                  <a:lnTo>
                    <a:pt x="108" y="324"/>
                  </a:lnTo>
                  <a:lnTo>
                    <a:pt x="192" y="324"/>
                  </a:lnTo>
                  <a:lnTo>
                    <a:pt x="192" y="41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6301" y="2368"/>
              <a:ext cx="436"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277" y="2804"/>
              <a:ext cx="498" cy="100"/>
            </a:xfrm>
            <a:custGeom>
              <a:avLst/>
              <a:gdLst>
                <a:gd name="T0" fmla="*/ 498 w 498"/>
                <a:gd name="T1" fmla="*/ 100 h 100"/>
                <a:gd name="T2" fmla="*/ 0 w 498"/>
                <a:gd name="T3" fmla="*/ 100 h 100"/>
                <a:gd name="T4" fmla="*/ 42 w 498"/>
                <a:gd name="T5" fmla="*/ 0 h 100"/>
                <a:gd name="T6" fmla="*/ 456 w 498"/>
                <a:gd name="T7" fmla="*/ 0 h 100"/>
                <a:gd name="T8" fmla="*/ 498 w 498"/>
                <a:gd name="T9" fmla="*/ 100 h 100"/>
              </a:gdLst>
              <a:ahLst/>
              <a:cxnLst>
                <a:cxn ang="0">
                  <a:pos x="T0" y="T1"/>
                </a:cxn>
                <a:cxn ang="0">
                  <a:pos x="T2" y="T3"/>
                </a:cxn>
                <a:cxn ang="0">
                  <a:pos x="T4" y="T5"/>
                </a:cxn>
                <a:cxn ang="0">
                  <a:pos x="T6" y="T7"/>
                </a:cxn>
                <a:cxn ang="0">
                  <a:pos x="T8" y="T9"/>
                </a:cxn>
              </a:cxnLst>
              <a:rect l="0" t="0" r="r" b="b"/>
              <a:pathLst>
                <a:path w="498" h="100">
                  <a:moveTo>
                    <a:pt x="498" y="100"/>
                  </a:moveTo>
                  <a:lnTo>
                    <a:pt x="0" y="100"/>
                  </a:lnTo>
                  <a:lnTo>
                    <a:pt x="42" y="0"/>
                  </a:lnTo>
                  <a:lnTo>
                    <a:pt x="456" y="0"/>
                  </a:lnTo>
                  <a:lnTo>
                    <a:pt x="498"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393" y="3134"/>
              <a:ext cx="266" cy="356"/>
            </a:xfrm>
            <a:custGeom>
              <a:avLst/>
              <a:gdLst>
                <a:gd name="T0" fmla="*/ 134 w 266"/>
                <a:gd name="T1" fmla="*/ 0 h 356"/>
                <a:gd name="T2" fmla="*/ 134 w 266"/>
                <a:gd name="T3" fmla="*/ 0 h 356"/>
                <a:gd name="T4" fmla="*/ 106 w 266"/>
                <a:gd name="T5" fmla="*/ 0 h 356"/>
                <a:gd name="T6" fmla="*/ 82 w 266"/>
                <a:gd name="T7" fmla="*/ 2 h 356"/>
                <a:gd name="T8" fmla="*/ 58 w 266"/>
                <a:gd name="T9" fmla="*/ 6 h 356"/>
                <a:gd name="T10" fmla="*/ 40 w 266"/>
                <a:gd name="T11" fmla="*/ 10 h 356"/>
                <a:gd name="T12" fmla="*/ 22 w 266"/>
                <a:gd name="T13" fmla="*/ 16 h 356"/>
                <a:gd name="T14" fmla="*/ 10 w 266"/>
                <a:gd name="T15" fmla="*/ 22 h 356"/>
                <a:gd name="T16" fmla="*/ 2 w 266"/>
                <a:gd name="T17" fmla="*/ 30 h 356"/>
                <a:gd name="T18" fmla="*/ 0 w 266"/>
                <a:gd name="T19" fmla="*/ 34 h 356"/>
                <a:gd name="T20" fmla="*/ 0 w 266"/>
                <a:gd name="T21" fmla="*/ 38 h 356"/>
                <a:gd name="T22" fmla="*/ 0 w 266"/>
                <a:gd name="T23" fmla="*/ 312 h 356"/>
                <a:gd name="T24" fmla="*/ 0 w 266"/>
                <a:gd name="T25" fmla="*/ 312 h 356"/>
                <a:gd name="T26" fmla="*/ 0 w 266"/>
                <a:gd name="T27" fmla="*/ 318 h 356"/>
                <a:gd name="T28" fmla="*/ 2 w 266"/>
                <a:gd name="T29" fmla="*/ 322 h 356"/>
                <a:gd name="T30" fmla="*/ 10 w 266"/>
                <a:gd name="T31" fmla="*/ 330 h 356"/>
                <a:gd name="T32" fmla="*/ 22 w 266"/>
                <a:gd name="T33" fmla="*/ 336 h 356"/>
                <a:gd name="T34" fmla="*/ 40 w 266"/>
                <a:gd name="T35" fmla="*/ 344 h 356"/>
                <a:gd name="T36" fmla="*/ 58 w 266"/>
                <a:gd name="T37" fmla="*/ 348 h 356"/>
                <a:gd name="T38" fmla="*/ 82 w 266"/>
                <a:gd name="T39" fmla="*/ 352 h 356"/>
                <a:gd name="T40" fmla="*/ 106 w 266"/>
                <a:gd name="T41" fmla="*/ 354 h 356"/>
                <a:gd name="T42" fmla="*/ 134 w 266"/>
                <a:gd name="T43" fmla="*/ 356 h 356"/>
                <a:gd name="T44" fmla="*/ 134 w 266"/>
                <a:gd name="T45" fmla="*/ 356 h 356"/>
                <a:gd name="T46" fmla="*/ 160 w 266"/>
                <a:gd name="T47" fmla="*/ 354 h 356"/>
                <a:gd name="T48" fmla="*/ 186 w 266"/>
                <a:gd name="T49" fmla="*/ 352 h 356"/>
                <a:gd name="T50" fmla="*/ 208 w 266"/>
                <a:gd name="T51" fmla="*/ 348 h 356"/>
                <a:gd name="T52" fmla="*/ 228 w 266"/>
                <a:gd name="T53" fmla="*/ 344 h 356"/>
                <a:gd name="T54" fmla="*/ 244 w 266"/>
                <a:gd name="T55" fmla="*/ 336 h 356"/>
                <a:gd name="T56" fmla="*/ 256 w 266"/>
                <a:gd name="T57" fmla="*/ 330 h 356"/>
                <a:gd name="T58" fmla="*/ 264 w 266"/>
                <a:gd name="T59" fmla="*/ 322 h 356"/>
                <a:gd name="T60" fmla="*/ 266 w 266"/>
                <a:gd name="T61" fmla="*/ 318 h 356"/>
                <a:gd name="T62" fmla="*/ 266 w 266"/>
                <a:gd name="T63" fmla="*/ 312 h 356"/>
                <a:gd name="T64" fmla="*/ 266 w 266"/>
                <a:gd name="T65" fmla="*/ 38 h 356"/>
                <a:gd name="T66" fmla="*/ 266 w 266"/>
                <a:gd name="T67" fmla="*/ 38 h 356"/>
                <a:gd name="T68" fmla="*/ 266 w 266"/>
                <a:gd name="T69" fmla="*/ 34 h 356"/>
                <a:gd name="T70" fmla="*/ 264 w 266"/>
                <a:gd name="T71" fmla="*/ 30 h 356"/>
                <a:gd name="T72" fmla="*/ 256 w 266"/>
                <a:gd name="T73" fmla="*/ 22 h 356"/>
                <a:gd name="T74" fmla="*/ 244 w 266"/>
                <a:gd name="T75" fmla="*/ 16 h 356"/>
                <a:gd name="T76" fmla="*/ 228 w 266"/>
                <a:gd name="T77" fmla="*/ 10 h 356"/>
                <a:gd name="T78" fmla="*/ 208 w 266"/>
                <a:gd name="T79" fmla="*/ 6 h 356"/>
                <a:gd name="T80" fmla="*/ 186 w 266"/>
                <a:gd name="T81" fmla="*/ 2 h 356"/>
                <a:gd name="T82" fmla="*/ 160 w 266"/>
                <a:gd name="T83" fmla="*/ 0 h 356"/>
                <a:gd name="T84" fmla="*/ 134 w 266"/>
                <a:gd name="T85" fmla="*/ 0 h 356"/>
                <a:gd name="T86" fmla="*/ 134 w 266"/>
                <a:gd name="T8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356">
                  <a:moveTo>
                    <a:pt x="134" y="0"/>
                  </a:moveTo>
                  <a:lnTo>
                    <a:pt x="134" y="0"/>
                  </a:lnTo>
                  <a:lnTo>
                    <a:pt x="106" y="0"/>
                  </a:lnTo>
                  <a:lnTo>
                    <a:pt x="82" y="2"/>
                  </a:lnTo>
                  <a:lnTo>
                    <a:pt x="58" y="6"/>
                  </a:lnTo>
                  <a:lnTo>
                    <a:pt x="40" y="10"/>
                  </a:lnTo>
                  <a:lnTo>
                    <a:pt x="22" y="16"/>
                  </a:lnTo>
                  <a:lnTo>
                    <a:pt x="10" y="22"/>
                  </a:lnTo>
                  <a:lnTo>
                    <a:pt x="2" y="30"/>
                  </a:lnTo>
                  <a:lnTo>
                    <a:pt x="0" y="34"/>
                  </a:lnTo>
                  <a:lnTo>
                    <a:pt x="0" y="38"/>
                  </a:lnTo>
                  <a:lnTo>
                    <a:pt x="0" y="312"/>
                  </a:lnTo>
                  <a:lnTo>
                    <a:pt x="0" y="312"/>
                  </a:lnTo>
                  <a:lnTo>
                    <a:pt x="0" y="318"/>
                  </a:lnTo>
                  <a:lnTo>
                    <a:pt x="2" y="322"/>
                  </a:lnTo>
                  <a:lnTo>
                    <a:pt x="10" y="330"/>
                  </a:lnTo>
                  <a:lnTo>
                    <a:pt x="22" y="336"/>
                  </a:lnTo>
                  <a:lnTo>
                    <a:pt x="40" y="344"/>
                  </a:lnTo>
                  <a:lnTo>
                    <a:pt x="58" y="348"/>
                  </a:lnTo>
                  <a:lnTo>
                    <a:pt x="82" y="352"/>
                  </a:lnTo>
                  <a:lnTo>
                    <a:pt x="106" y="354"/>
                  </a:lnTo>
                  <a:lnTo>
                    <a:pt x="134" y="356"/>
                  </a:lnTo>
                  <a:lnTo>
                    <a:pt x="134" y="356"/>
                  </a:lnTo>
                  <a:lnTo>
                    <a:pt x="160" y="354"/>
                  </a:lnTo>
                  <a:lnTo>
                    <a:pt x="186" y="352"/>
                  </a:lnTo>
                  <a:lnTo>
                    <a:pt x="208" y="348"/>
                  </a:lnTo>
                  <a:lnTo>
                    <a:pt x="228" y="344"/>
                  </a:lnTo>
                  <a:lnTo>
                    <a:pt x="244" y="336"/>
                  </a:lnTo>
                  <a:lnTo>
                    <a:pt x="256" y="330"/>
                  </a:lnTo>
                  <a:lnTo>
                    <a:pt x="264" y="322"/>
                  </a:lnTo>
                  <a:lnTo>
                    <a:pt x="266" y="318"/>
                  </a:lnTo>
                  <a:lnTo>
                    <a:pt x="266" y="312"/>
                  </a:lnTo>
                  <a:lnTo>
                    <a:pt x="266" y="38"/>
                  </a:lnTo>
                  <a:lnTo>
                    <a:pt x="266" y="38"/>
                  </a:lnTo>
                  <a:lnTo>
                    <a:pt x="266" y="34"/>
                  </a:lnTo>
                  <a:lnTo>
                    <a:pt x="264" y="30"/>
                  </a:lnTo>
                  <a:lnTo>
                    <a:pt x="256" y="22"/>
                  </a:lnTo>
                  <a:lnTo>
                    <a:pt x="244" y="16"/>
                  </a:lnTo>
                  <a:lnTo>
                    <a:pt x="228" y="10"/>
                  </a:lnTo>
                  <a:lnTo>
                    <a:pt x="208" y="6"/>
                  </a:lnTo>
                  <a:lnTo>
                    <a:pt x="186" y="2"/>
                  </a:lnTo>
                  <a:lnTo>
                    <a:pt x="160" y="0"/>
                  </a:lnTo>
                  <a:lnTo>
                    <a:pt x="134"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411" y="3254"/>
              <a:ext cx="232" cy="80"/>
            </a:xfrm>
            <a:custGeom>
              <a:avLst/>
              <a:gdLst>
                <a:gd name="T0" fmla="*/ 4 w 232"/>
                <a:gd name="T1" fmla="*/ 56 h 80"/>
                <a:gd name="T2" fmla="*/ 4 w 232"/>
                <a:gd name="T3" fmla="*/ 56 h 80"/>
                <a:gd name="T4" fmla="*/ 14 w 232"/>
                <a:gd name="T5" fmla="*/ 62 h 80"/>
                <a:gd name="T6" fmla="*/ 30 w 232"/>
                <a:gd name="T7" fmla="*/ 66 h 80"/>
                <a:gd name="T8" fmla="*/ 30 w 232"/>
                <a:gd name="T9" fmla="*/ 66 h 80"/>
                <a:gd name="T10" fmla="*/ 48 w 232"/>
                <a:gd name="T11" fmla="*/ 72 h 80"/>
                <a:gd name="T12" fmla="*/ 68 w 232"/>
                <a:gd name="T13" fmla="*/ 76 h 80"/>
                <a:gd name="T14" fmla="*/ 92 w 232"/>
                <a:gd name="T15" fmla="*/ 78 h 80"/>
                <a:gd name="T16" fmla="*/ 116 w 232"/>
                <a:gd name="T17" fmla="*/ 80 h 80"/>
                <a:gd name="T18" fmla="*/ 116 w 232"/>
                <a:gd name="T19" fmla="*/ 80 h 80"/>
                <a:gd name="T20" fmla="*/ 148 w 232"/>
                <a:gd name="T21" fmla="*/ 78 h 80"/>
                <a:gd name="T22" fmla="*/ 176 w 232"/>
                <a:gd name="T23" fmla="*/ 74 h 80"/>
                <a:gd name="T24" fmla="*/ 202 w 232"/>
                <a:gd name="T25" fmla="*/ 68 h 80"/>
                <a:gd name="T26" fmla="*/ 220 w 232"/>
                <a:gd name="T27" fmla="*/ 60 h 80"/>
                <a:gd name="T28" fmla="*/ 220 w 232"/>
                <a:gd name="T29" fmla="*/ 60 h 80"/>
                <a:gd name="T30" fmla="*/ 232 w 232"/>
                <a:gd name="T31" fmla="*/ 52 h 80"/>
                <a:gd name="T32" fmla="*/ 232 w 232"/>
                <a:gd name="T33" fmla="*/ 0 h 80"/>
                <a:gd name="T34" fmla="*/ 232 w 232"/>
                <a:gd name="T35" fmla="*/ 0 h 80"/>
                <a:gd name="T36" fmla="*/ 220 w 232"/>
                <a:gd name="T37" fmla="*/ 6 h 80"/>
                <a:gd name="T38" fmla="*/ 206 w 232"/>
                <a:gd name="T39" fmla="*/ 12 h 80"/>
                <a:gd name="T40" fmla="*/ 206 w 232"/>
                <a:gd name="T41" fmla="*/ 12 h 80"/>
                <a:gd name="T42" fmla="*/ 186 w 232"/>
                <a:gd name="T43" fmla="*/ 18 h 80"/>
                <a:gd name="T44" fmla="*/ 166 w 232"/>
                <a:gd name="T45" fmla="*/ 22 h 80"/>
                <a:gd name="T46" fmla="*/ 142 w 232"/>
                <a:gd name="T47" fmla="*/ 24 h 80"/>
                <a:gd name="T48" fmla="*/ 116 w 232"/>
                <a:gd name="T49" fmla="*/ 26 h 80"/>
                <a:gd name="T50" fmla="*/ 116 w 232"/>
                <a:gd name="T51" fmla="*/ 26 h 80"/>
                <a:gd name="T52" fmla="*/ 82 w 232"/>
                <a:gd name="T53" fmla="*/ 24 h 80"/>
                <a:gd name="T54" fmla="*/ 52 w 232"/>
                <a:gd name="T55" fmla="*/ 20 h 80"/>
                <a:gd name="T56" fmla="*/ 28 w 232"/>
                <a:gd name="T57" fmla="*/ 12 h 80"/>
                <a:gd name="T58" fmla="*/ 8 w 232"/>
                <a:gd name="T59" fmla="*/ 4 h 80"/>
                <a:gd name="T60" fmla="*/ 8 w 232"/>
                <a:gd name="T61" fmla="*/ 4 h 80"/>
                <a:gd name="T62" fmla="*/ 0 w 232"/>
                <a:gd name="T63" fmla="*/ 0 h 80"/>
                <a:gd name="T64" fmla="*/ 0 w 232"/>
                <a:gd name="T65" fmla="*/ 52 h 80"/>
                <a:gd name="T66" fmla="*/ 0 w 232"/>
                <a:gd name="T67" fmla="*/ 52 h 80"/>
                <a:gd name="T68" fmla="*/ 4 w 232"/>
                <a:gd name="T69" fmla="*/ 56 h 80"/>
                <a:gd name="T70" fmla="*/ 4 w 232"/>
                <a:gd name="T71"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80">
                  <a:moveTo>
                    <a:pt x="4" y="56"/>
                  </a:moveTo>
                  <a:lnTo>
                    <a:pt x="4" y="56"/>
                  </a:lnTo>
                  <a:lnTo>
                    <a:pt x="14" y="62"/>
                  </a:lnTo>
                  <a:lnTo>
                    <a:pt x="30" y="66"/>
                  </a:lnTo>
                  <a:lnTo>
                    <a:pt x="30" y="66"/>
                  </a:lnTo>
                  <a:lnTo>
                    <a:pt x="48" y="72"/>
                  </a:lnTo>
                  <a:lnTo>
                    <a:pt x="68" y="76"/>
                  </a:lnTo>
                  <a:lnTo>
                    <a:pt x="92" y="78"/>
                  </a:lnTo>
                  <a:lnTo>
                    <a:pt x="116" y="80"/>
                  </a:lnTo>
                  <a:lnTo>
                    <a:pt x="116" y="80"/>
                  </a:lnTo>
                  <a:lnTo>
                    <a:pt x="148" y="78"/>
                  </a:lnTo>
                  <a:lnTo>
                    <a:pt x="176" y="74"/>
                  </a:lnTo>
                  <a:lnTo>
                    <a:pt x="202" y="68"/>
                  </a:lnTo>
                  <a:lnTo>
                    <a:pt x="220" y="60"/>
                  </a:lnTo>
                  <a:lnTo>
                    <a:pt x="220" y="60"/>
                  </a:lnTo>
                  <a:lnTo>
                    <a:pt x="232" y="52"/>
                  </a:lnTo>
                  <a:lnTo>
                    <a:pt x="232" y="0"/>
                  </a:lnTo>
                  <a:lnTo>
                    <a:pt x="232" y="0"/>
                  </a:lnTo>
                  <a:lnTo>
                    <a:pt x="220" y="6"/>
                  </a:lnTo>
                  <a:lnTo>
                    <a:pt x="206" y="12"/>
                  </a:lnTo>
                  <a:lnTo>
                    <a:pt x="206" y="12"/>
                  </a:lnTo>
                  <a:lnTo>
                    <a:pt x="186" y="18"/>
                  </a:lnTo>
                  <a:lnTo>
                    <a:pt x="166" y="22"/>
                  </a:lnTo>
                  <a:lnTo>
                    <a:pt x="142" y="24"/>
                  </a:lnTo>
                  <a:lnTo>
                    <a:pt x="116" y="26"/>
                  </a:lnTo>
                  <a:lnTo>
                    <a:pt x="116" y="26"/>
                  </a:lnTo>
                  <a:lnTo>
                    <a:pt x="82" y="24"/>
                  </a:lnTo>
                  <a:lnTo>
                    <a:pt x="52" y="20"/>
                  </a:lnTo>
                  <a:lnTo>
                    <a:pt x="28" y="12"/>
                  </a:lnTo>
                  <a:lnTo>
                    <a:pt x="8" y="4"/>
                  </a:lnTo>
                  <a:lnTo>
                    <a:pt x="8" y="4"/>
                  </a:lnTo>
                  <a:lnTo>
                    <a:pt x="0" y="0"/>
                  </a:lnTo>
                  <a:lnTo>
                    <a:pt x="0" y="52"/>
                  </a:lnTo>
                  <a:lnTo>
                    <a:pt x="0" y="52"/>
                  </a:lnTo>
                  <a:lnTo>
                    <a:pt x="4" y="56"/>
                  </a:lnTo>
                  <a:lnTo>
                    <a:pt x="4" y="5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6411" y="3326"/>
              <a:ext cx="232" cy="78"/>
            </a:xfrm>
            <a:custGeom>
              <a:avLst/>
              <a:gdLst>
                <a:gd name="T0" fmla="*/ 4 w 232"/>
                <a:gd name="T1" fmla="*/ 54 h 78"/>
                <a:gd name="T2" fmla="*/ 4 w 232"/>
                <a:gd name="T3" fmla="*/ 54 h 78"/>
                <a:gd name="T4" fmla="*/ 14 w 232"/>
                <a:gd name="T5" fmla="*/ 60 h 78"/>
                <a:gd name="T6" fmla="*/ 30 w 232"/>
                <a:gd name="T7" fmla="*/ 66 h 78"/>
                <a:gd name="T8" fmla="*/ 30 w 232"/>
                <a:gd name="T9" fmla="*/ 66 h 78"/>
                <a:gd name="T10" fmla="*/ 48 w 232"/>
                <a:gd name="T11" fmla="*/ 70 h 78"/>
                <a:gd name="T12" fmla="*/ 68 w 232"/>
                <a:gd name="T13" fmla="*/ 74 h 78"/>
                <a:gd name="T14" fmla="*/ 92 w 232"/>
                <a:gd name="T15" fmla="*/ 78 h 78"/>
                <a:gd name="T16" fmla="*/ 116 w 232"/>
                <a:gd name="T17" fmla="*/ 78 h 78"/>
                <a:gd name="T18" fmla="*/ 116 w 232"/>
                <a:gd name="T19" fmla="*/ 78 h 78"/>
                <a:gd name="T20" fmla="*/ 148 w 232"/>
                <a:gd name="T21" fmla="*/ 76 h 78"/>
                <a:gd name="T22" fmla="*/ 176 w 232"/>
                <a:gd name="T23" fmla="*/ 72 h 78"/>
                <a:gd name="T24" fmla="*/ 202 w 232"/>
                <a:gd name="T25" fmla="*/ 66 h 78"/>
                <a:gd name="T26" fmla="*/ 220 w 232"/>
                <a:gd name="T27" fmla="*/ 58 h 78"/>
                <a:gd name="T28" fmla="*/ 220 w 232"/>
                <a:gd name="T29" fmla="*/ 58 h 78"/>
                <a:gd name="T30" fmla="*/ 232 w 232"/>
                <a:gd name="T31" fmla="*/ 52 h 78"/>
                <a:gd name="T32" fmla="*/ 232 w 232"/>
                <a:gd name="T33" fmla="*/ 0 h 78"/>
                <a:gd name="T34" fmla="*/ 232 w 232"/>
                <a:gd name="T35" fmla="*/ 0 h 78"/>
                <a:gd name="T36" fmla="*/ 220 w 232"/>
                <a:gd name="T37" fmla="*/ 6 h 78"/>
                <a:gd name="T38" fmla="*/ 206 w 232"/>
                <a:gd name="T39" fmla="*/ 12 h 78"/>
                <a:gd name="T40" fmla="*/ 206 w 232"/>
                <a:gd name="T41" fmla="*/ 12 h 78"/>
                <a:gd name="T42" fmla="*/ 186 w 232"/>
                <a:gd name="T43" fmla="*/ 16 h 78"/>
                <a:gd name="T44" fmla="*/ 166 w 232"/>
                <a:gd name="T45" fmla="*/ 20 h 78"/>
                <a:gd name="T46" fmla="*/ 142 w 232"/>
                <a:gd name="T47" fmla="*/ 24 h 78"/>
                <a:gd name="T48" fmla="*/ 116 w 232"/>
                <a:gd name="T49" fmla="*/ 24 h 78"/>
                <a:gd name="T50" fmla="*/ 116 w 232"/>
                <a:gd name="T51" fmla="*/ 24 h 78"/>
                <a:gd name="T52" fmla="*/ 82 w 232"/>
                <a:gd name="T53" fmla="*/ 22 h 78"/>
                <a:gd name="T54" fmla="*/ 52 w 232"/>
                <a:gd name="T55" fmla="*/ 18 h 78"/>
                <a:gd name="T56" fmla="*/ 28 w 232"/>
                <a:gd name="T57" fmla="*/ 12 h 78"/>
                <a:gd name="T58" fmla="*/ 8 w 232"/>
                <a:gd name="T59" fmla="*/ 4 h 78"/>
                <a:gd name="T60" fmla="*/ 8 w 232"/>
                <a:gd name="T61" fmla="*/ 4 h 78"/>
                <a:gd name="T62" fmla="*/ 0 w 232"/>
                <a:gd name="T63" fmla="*/ 0 h 78"/>
                <a:gd name="T64" fmla="*/ 0 w 232"/>
                <a:gd name="T65" fmla="*/ 52 h 78"/>
                <a:gd name="T66" fmla="*/ 0 w 232"/>
                <a:gd name="T67" fmla="*/ 52 h 78"/>
                <a:gd name="T68" fmla="*/ 4 w 232"/>
                <a:gd name="T69" fmla="*/ 54 h 78"/>
                <a:gd name="T70" fmla="*/ 4 w 232"/>
                <a:gd name="T71" fmla="*/ 5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78">
                  <a:moveTo>
                    <a:pt x="4" y="54"/>
                  </a:moveTo>
                  <a:lnTo>
                    <a:pt x="4" y="54"/>
                  </a:lnTo>
                  <a:lnTo>
                    <a:pt x="14" y="60"/>
                  </a:lnTo>
                  <a:lnTo>
                    <a:pt x="30" y="66"/>
                  </a:lnTo>
                  <a:lnTo>
                    <a:pt x="30" y="66"/>
                  </a:lnTo>
                  <a:lnTo>
                    <a:pt x="48" y="70"/>
                  </a:lnTo>
                  <a:lnTo>
                    <a:pt x="68" y="74"/>
                  </a:lnTo>
                  <a:lnTo>
                    <a:pt x="92" y="78"/>
                  </a:lnTo>
                  <a:lnTo>
                    <a:pt x="116" y="78"/>
                  </a:lnTo>
                  <a:lnTo>
                    <a:pt x="116" y="78"/>
                  </a:lnTo>
                  <a:lnTo>
                    <a:pt x="148" y="76"/>
                  </a:lnTo>
                  <a:lnTo>
                    <a:pt x="176" y="72"/>
                  </a:lnTo>
                  <a:lnTo>
                    <a:pt x="202" y="66"/>
                  </a:lnTo>
                  <a:lnTo>
                    <a:pt x="220" y="58"/>
                  </a:lnTo>
                  <a:lnTo>
                    <a:pt x="220" y="58"/>
                  </a:lnTo>
                  <a:lnTo>
                    <a:pt x="232" y="52"/>
                  </a:lnTo>
                  <a:lnTo>
                    <a:pt x="232" y="0"/>
                  </a:lnTo>
                  <a:lnTo>
                    <a:pt x="232" y="0"/>
                  </a:lnTo>
                  <a:lnTo>
                    <a:pt x="220" y="6"/>
                  </a:lnTo>
                  <a:lnTo>
                    <a:pt x="206" y="12"/>
                  </a:lnTo>
                  <a:lnTo>
                    <a:pt x="206" y="12"/>
                  </a:lnTo>
                  <a:lnTo>
                    <a:pt x="186" y="16"/>
                  </a:lnTo>
                  <a:lnTo>
                    <a:pt x="166" y="20"/>
                  </a:lnTo>
                  <a:lnTo>
                    <a:pt x="142" y="24"/>
                  </a:lnTo>
                  <a:lnTo>
                    <a:pt x="116" y="24"/>
                  </a:lnTo>
                  <a:lnTo>
                    <a:pt x="116" y="24"/>
                  </a:lnTo>
                  <a:lnTo>
                    <a:pt x="82" y="22"/>
                  </a:lnTo>
                  <a:lnTo>
                    <a:pt x="52" y="18"/>
                  </a:lnTo>
                  <a:lnTo>
                    <a:pt x="28" y="12"/>
                  </a:lnTo>
                  <a:lnTo>
                    <a:pt x="8" y="4"/>
                  </a:lnTo>
                  <a:lnTo>
                    <a:pt x="8" y="4"/>
                  </a:lnTo>
                  <a:lnTo>
                    <a:pt x="0" y="0"/>
                  </a:lnTo>
                  <a:lnTo>
                    <a:pt x="0" y="52"/>
                  </a:lnTo>
                  <a:lnTo>
                    <a:pt x="0" y="52"/>
                  </a:lnTo>
                  <a:lnTo>
                    <a:pt x="4" y="54"/>
                  </a:lnTo>
                  <a:lnTo>
                    <a:pt x="4" y="5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411" y="3154"/>
              <a:ext cx="232" cy="110"/>
            </a:xfrm>
            <a:custGeom>
              <a:avLst/>
              <a:gdLst>
                <a:gd name="T0" fmla="*/ 4 w 232"/>
                <a:gd name="T1" fmla="*/ 86 h 110"/>
                <a:gd name="T2" fmla="*/ 4 w 232"/>
                <a:gd name="T3" fmla="*/ 86 h 110"/>
                <a:gd name="T4" fmla="*/ 14 w 232"/>
                <a:gd name="T5" fmla="*/ 92 h 110"/>
                <a:gd name="T6" fmla="*/ 30 w 232"/>
                <a:gd name="T7" fmla="*/ 98 h 110"/>
                <a:gd name="T8" fmla="*/ 30 w 232"/>
                <a:gd name="T9" fmla="*/ 98 h 110"/>
                <a:gd name="T10" fmla="*/ 48 w 232"/>
                <a:gd name="T11" fmla="*/ 102 h 110"/>
                <a:gd name="T12" fmla="*/ 68 w 232"/>
                <a:gd name="T13" fmla="*/ 106 h 110"/>
                <a:gd name="T14" fmla="*/ 92 w 232"/>
                <a:gd name="T15" fmla="*/ 108 h 110"/>
                <a:gd name="T16" fmla="*/ 116 w 232"/>
                <a:gd name="T17" fmla="*/ 110 h 110"/>
                <a:gd name="T18" fmla="*/ 116 w 232"/>
                <a:gd name="T19" fmla="*/ 110 h 110"/>
                <a:gd name="T20" fmla="*/ 148 w 232"/>
                <a:gd name="T21" fmla="*/ 108 h 110"/>
                <a:gd name="T22" fmla="*/ 176 w 232"/>
                <a:gd name="T23" fmla="*/ 104 h 110"/>
                <a:gd name="T24" fmla="*/ 202 w 232"/>
                <a:gd name="T25" fmla="*/ 98 h 110"/>
                <a:gd name="T26" fmla="*/ 220 w 232"/>
                <a:gd name="T27" fmla="*/ 90 h 110"/>
                <a:gd name="T28" fmla="*/ 220 w 232"/>
                <a:gd name="T29" fmla="*/ 90 h 110"/>
                <a:gd name="T30" fmla="*/ 232 w 232"/>
                <a:gd name="T31" fmla="*/ 82 h 110"/>
                <a:gd name="T32" fmla="*/ 232 w 232"/>
                <a:gd name="T33" fmla="*/ 24 h 110"/>
                <a:gd name="T34" fmla="*/ 232 w 232"/>
                <a:gd name="T35" fmla="*/ 24 h 110"/>
                <a:gd name="T36" fmla="*/ 232 w 232"/>
                <a:gd name="T37" fmla="*/ 24 h 110"/>
                <a:gd name="T38" fmla="*/ 232 w 232"/>
                <a:gd name="T39" fmla="*/ 24 h 110"/>
                <a:gd name="T40" fmla="*/ 232 w 232"/>
                <a:gd name="T41" fmla="*/ 24 h 110"/>
                <a:gd name="T42" fmla="*/ 232 w 232"/>
                <a:gd name="T43" fmla="*/ 22 h 110"/>
                <a:gd name="T44" fmla="*/ 232 w 232"/>
                <a:gd name="T45" fmla="*/ 22 h 110"/>
                <a:gd name="T46" fmla="*/ 232 w 232"/>
                <a:gd name="T47" fmla="*/ 24 h 110"/>
                <a:gd name="T48" fmla="*/ 232 w 232"/>
                <a:gd name="T49" fmla="*/ 24 h 110"/>
                <a:gd name="T50" fmla="*/ 230 w 232"/>
                <a:gd name="T51" fmla="*/ 20 h 110"/>
                <a:gd name="T52" fmla="*/ 228 w 232"/>
                <a:gd name="T53" fmla="*/ 18 h 110"/>
                <a:gd name="T54" fmla="*/ 228 w 232"/>
                <a:gd name="T55" fmla="*/ 18 h 110"/>
                <a:gd name="T56" fmla="*/ 222 w 232"/>
                <a:gd name="T57" fmla="*/ 12 h 110"/>
                <a:gd name="T58" fmla="*/ 214 w 232"/>
                <a:gd name="T59" fmla="*/ 10 h 110"/>
                <a:gd name="T60" fmla="*/ 214 w 232"/>
                <a:gd name="T61" fmla="*/ 10 h 110"/>
                <a:gd name="T62" fmla="*/ 196 w 232"/>
                <a:gd name="T63" fmla="*/ 6 h 110"/>
                <a:gd name="T64" fmla="*/ 172 w 232"/>
                <a:gd name="T65" fmla="*/ 2 h 110"/>
                <a:gd name="T66" fmla="*/ 146 w 232"/>
                <a:gd name="T67" fmla="*/ 0 h 110"/>
                <a:gd name="T68" fmla="*/ 116 w 232"/>
                <a:gd name="T69" fmla="*/ 0 h 110"/>
                <a:gd name="T70" fmla="*/ 116 w 232"/>
                <a:gd name="T71" fmla="*/ 0 h 110"/>
                <a:gd name="T72" fmla="*/ 72 w 232"/>
                <a:gd name="T73" fmla="*/ 2 h 110"/>
                <a:gd name="T74" fmla="*/ 36 w 232"/>
                <a:gd name="T75" fmla="*/ 6 h 110"/>
                <a:gd name="T76" fmla="*/ 36 w 232"/>
                <a:gd name="T77" fmla="*/ 6 h 110"/>
                <a:gd name="T78" fmla="*/ 22 w 232"/>
                <a:gd name="T79" fmla="*/ 8 h 110"/>
                <a:gd name="T80" fmla="*/ 10 w 232"/>
                <a:gd name="T81" fmla="*/ 12 h 110"/>
                <a:gd name="T82" fmla="*/ 10 w 232"/>
                <a:gd name="T83" fmla="*/ 12 h 110"/>
                <a:gd name="T84" fmla="*/ 4 w 232"/>
                <a:gd name="T85" fmla="*/ 18 h 110"/>
                <a:gd name="T86" fmla="*/ 4 w 232"/>
                <a:gd name="T87" fmla="*/ 18 h 110"/>
                <a:gd name="T88" fmla="*/ 0 w 232"/>
                <a:gd name="T89" fmla="*/ 22 h 110"/>
                <a:gd name="T90" fmla="*/ 0 w 232"/>
                <a:gd name="T91" fmla="*/ 22 h 110"/>
                <a:gd name="T92" fmla="*/ 0 w 232"/>
                <a:gd name="T93" fmla="*/ 22 h 110"/>
                <a:gd name="T94" fmla="*/ 0 w 232"/>
                <a:gd name="T95" fmla="*/ 82 h 110"/>
                <a:gd name="T96" fmla="*/ 0 w 232"/>
                <a:gd name="T97" fmla="*/ 82 h 110"/>
                <a:gd name="T98" fmla="*/ 4 w 232"/>
                <a:gd name="T99" fmla="*/ 86 h 110"/>
                <a:gd name="T100" fmla="*/ 4 w 232"/>
                <a:gd name="T101"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2" h="110">
                  <a:moveTo>
                    <a:pt x="4" y="86"/>
                  </a:moveTo>
                  <a:lnTo>
                    <a:pt x="4" y="86"/>
                  </a:lnTo>
                  <a:lnTo>
                    <a:pt x="14" y="92"/>
                  </a:lnTo>
                  <a:lnTo>
                    <a:pt x="30" y="98"/>
                  </a:lnTo>
                  <a:lnTo>
                    <a:pt x="30" y="98"/>
                  </a:lnTo>
                  <a:lnTo>
                    <a:pt x="48" y="102"/>
                  </a:lnTo>
                  <a:lnTo>
                    <a:pt x="68" y="106"/>
                  </a:lnTo>
                  <a:lnTo>
                    <a:pt x="92" y="108"/>
                  </a:lnTo>
                  <a:lnTo>
                    <a:pt x="116" y="110"/>
                  </a:lnTo>
                  <a:lnTo>
                    <a:pt x="116" y="110"/>
                  </a:lnTo>
                  <a:lnTo>
                    <a:pt x="148" y="108"/>
                  </a:lnTo>
                  <a:lnTo>
                    <a:pt x="176" y="104"/>
                  </a:lnTo>
                  <a:lnTo>
                    <a:pt x="202" y="98"/>
                  </a:lnTo>
                  <a:lnTo>
                    <a:pt x="220" y="90"/>
                  </a:lnTo>
                  <a:lnTo>
                    <a:pt x="220" y="90"/>
                  </a:lnTo>
                  <a:lnTo>
                    <a:pt x="232" y="82"/>
                  </a:lnTo>
                  <a:lnTo>
                    <a:pt x="232" y="24"/>
                  </a:lnTo>
                  <a:lnTo>
                    <a:pt x="232" y="24"/>
                  </a:lnTo>
                  <a:lnTo>
                    <a:pt x="232" y="24"/>
                  </a:lnTo>
                  <a:lnTo>
                    <a:pt x="232" y="24"/>
                  </a:lnTo>
                  <a:lnTo>
                    <a:pt x="232" y="24"/>
                  </a:lnTo>
                  <a:lnTo>
                    <a:pt x="232" y="22"/>
                  </a:lnTo>
                  <a:lnTo>
                    <a:pt x="232" y="22"/>
                  </a:lnTo>
                  <a:lnTo>
                    <a:pt x="232" y="24"/>
                  </a:lnTo>
                  <a:lnTo>
                    <a:pt x="232" y="24"/>
                  </a:lnTo>
                  <a:lnTo>
                    <a:pt x="230" y="20"/>
                  </a:lnTo>
                  <a:lnTo>
                    <a:pt x="228" y="18"/>
                  </a:lnTo>
                  <a:lnTo>
                    <a:pt x="228" y="18"/>
                  </a:lnTo>
                  <a:lnTo>
                    <a:pt x="222" y="12"/>
                  </a:lnTo>
                  <a:lnTo>
                    <a:pt x="214" y="10"/>
                  </a:lnTo>
                  <a:lnTo>
                    <a:pt x="214" y="10"/>
                  </a:lnTo>
                  <a:lnTo>
                    <a:pt x="196" y="6"/>
                  </a:lnTo>
                  <a:lnTo>
                    <a:pt x="172" y="2"/>
                  </a:lnTo>
                  <a:lnTo>
                    <a:pt x="146" y="0"/>
                  </a:lnTo>
                  <a:lnTo>
                    <a:pt x="116" y="0"/>
                  </a:lnTo>
                  <a:lnTo>
                    <a:pt x="116" y="0"/>
                  </a:lnTo>
                  <a:lnTo>
                    <a:pt x="72" y="2"/>
                  </a:lnTo>
                  <a:lnTo>
                    <a:pt x="36" y="6"/>
                  </a:lnTo>
                  <a:lnTo>
                    <a:pt x="36" y="6"/>
                  </a:lnTo>
                  <a:lnTo>
                    <a:pt x="22" y="8"/>
                  </a:lnTo>
                  <a:lnTo>
                    <a:pt x="10" y="12"/>
                  </a:lnTo>
                  <a:lnTo>
                    <a:pt x="10" y="12"/>
                  </a:lnTo>
                  <a:lnTo>
                    <a:pt x="4" y="18"/>
                  </a:lnTo>
                  <a:lnTo>
                    <a:pt x="4" y="18"/>
                  </a:lnTo>
                  <a:lnTo>
                    <a:pt x="0" y="22"/>
                  </a:lnTo>
                  <a:lnTo>
                    <a:pt x="0" y="22"/>
                  </a:lnTo>
                  <a:lnTo>
                    <a:pt x="0" y="22"/>
                  </a:lnTo>
                  <a:lnTo>
                    <a:pt x="0" y="82"/>
                  </a:lnTo>
                  <a:lnTo>
                    <a:pt x="0" y="82"/>
                  </a:lnTo>
                  <a:lnTo>
                    <a:pt x="4" y="86"/>
                  </a:lnTo>
                  <a:lnTo>
                    <a:pt x="4" y="8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6411" y="3398"/>
              <a:ext cx="232" cy="76"/>
            </a:xfrm>
            <a:custGeom>
              <a:avLst/>
              <a:gdLst>
                <a:gd name="T0" fmla="*/ 206 w 232"/>
                <a:gd name="T1" fmla="*/ 12 h 76"/>
                <a:gd name="T2" fmla="*/ 206 w 232"/>
                <a:gd name="T3" fmla="*/ 12 h 76"/>
                <a:gd name="T4" fmla="*/ 186 w 232"/>
                <a:gd name="T5" fmla="*/ 16 h 76"/>
                <a:gd name="T6" fmla="*/ 166 w 232"/>
                <a:gd name="T7" fmla="*/ 20 h 76"/>
                <a:gd name="T8" fmla="*/ 142 w 232"/>
                <a:gd name="T9" fmla="*/ 24 h 76"/>
                <a:gd name="T10" fmla="*/ 116 w 232"/>
                <a:gd name="T11" fmla="*/ 24 h 76"/>
                <a:gd name="T12" fmla="*/ 116 w 232"/>
                <a:gd name="T13" fmla="*/ 24 h 76"/>
                <a:gd name="T14" fmla="*/ 82 w 232"/>
                <a:gd name="T15" fmla="*/ 22 h 76"/>
                <a:gd name="T16" fmla="*/ 52 w 232"/>
                <a:gd name="T17" fmla="*/ 18 h 76"/>
                <a:gd name="T18" fmla="*/ 28 w 232"/>
                <a:gd name="T19" fmla="*/ 12 h 76"/>
                <a:gd name="T20" fmla="*/ 8 w 232"/>
                <a:gd name="T21" fmla="*/ 4 h 76"/>
                <a:gd name="T22" fmla="*/ 8 w 232"/>
                <a:gd name="T23" fmla="*/ 4 h 76"/>
                <a:gd name="T24" fmla="*/ 0 w 232"/>
                <a:gd name="T25" fmla="*/ 0 h 76"/>
                <a:gd name="T26" fmla="*/ 0 w 232"/>
                <a:gd name="T27" fmla="*/ 40 h 76"/>
                <a:gd name="T28" fmla="*/ 0 w 232"/>
                <a:gd name="T29" fmla="*/ 40 h 76"/>
                <a:gd name="T30" fmla="*/ 2 w 232"/>
                <a:gd name="T31" fmla="*/ 46 h 76"/>
                <a:gd name="T32" fmla="*/ 10 w 232"/>
                <a:gd name="T33" fmla="*/ 52 h 76"/>
                <a:gd name="T34" fmla="*/ 20 w 232"/>
                <a:gd name="T35" fmla="*/ 58 h 76"/>
                <a:gd name="T36" fmla="*/ 34 w 232"/>
                <a:gd name="T37" fmla="*/ 64 h 76"/>
                <a:gd name="T38" fmla="*/ 52 w 232"/>
                <a:gd name="T39" fmla="*/ 68 h 76"/>
                <a:gd name="T40" fmla="*/ 70 w 232"/>
                <a:gd name="T41" fmla="*/ 72 h 76"/>
                <a:gd name="T42" fmla="*/ 92 w 232"/>
                <a:gd name="T43" fmla="*/ 74 h 76"/>
                <a:gd name="T44" fmla="*/ 116 w 232"/>
                <a:gd name="T45" fmla="*/ 76 h 76"/>
                <a:gd name="T46" fmla="*/ 116 w 232"/>
                <a:gd name="T47" fmla="*/ 76 h 76"/>
                <a:gd name="T48" fmla="*/ 140 w 232"/>
                <a:gd name="T49" fmla="*/ 74 h 76"/>
                <a:gd name="T50" fmla="*/ 160 w 232"/>
                <a:gd name="T51" fmla="*/ 72 h 76"/>
                <a:gd name="T52" fmla="*/ 180 w 232"/>
                <a:gd name="T53" fmla="*/ 68 h 76"/>
                <a:gd name="T54" fmla="*/ 198 w 232"/>
                <a:gd name="T55" fmla="*/ 64 h 76"/>
                <a:gd name="T56" fmla="*/ 212 w 232"/>
                <a:gd name="T57" fmla="*/ 58 h 76"/>
                <a:gd name="T58" fmla="*/ 222 w 232"/>
                <a:gd name="T59" fmla="*/ 52 h 76"/>
                <a:gd name="T60" fmla="*/ 230 w 232"/>
                <a:gd name="T61" fmla="*/ 46 h 76"/>
                <a:gd name="T62" fmla="*/ 232 w 232"/>
                <a:gd name="T63" fmla="*/ 40 h 76"/>
                <a:gd name="T64" fmla="*/ 232 w 232"/>
                <a:gd name="T65" fmla="*/ 0 h 76"/>
                <a:gd name="T66" fmla="*/ 232 w 232"/>
                <a:gd name="T67" fmla="*/ 0 h 76"/>
                <a:gd name="T68" fmla="*/ 220 w 232"/>
                <a:gd name="T69" fmla="*/ 6 h 76"/>
                <a:gd name="T70" fmla="*/ 206 w 232"/>
                <a:gd name="T71" fmla="*/ 12 h 76"/>
                <a:gd name="T72" fmla="*/ 206 w 232"/>
                <a:gd name="T73"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76">
                  <a:moveTo>
                    <a:pt x="206" y="12"/>
                  </a:moveTo>
                  <a:lnTo>
                    <a:pt x="206" y="12"/>
                  </a:lnTo>
                  <a:lnTo>
                    <a:pt x="186" y="16"/>
                  </a:lnTo>
                  <a:lnTo>
                    <a:pt x="166" y="20"/>
                  </a:lnTo>
                  <a:lnTo>
                    <a:pt x="142" y="24"/>
                  </a:lnTo>
                  <a:lnTo>
                    <a:pt x="116" y="24"/>
                  </a:lnTo>
                  <a:lnTo>
                    <a:pt x="116" y="24"/>
                  </a:lnTo>
                  <a:lnTo>
                    <a:pt x="82" y="22"/>
                  </a:lnTo>
                  <a:lnTo>
                    <a:pt x="52" y="18"/>
                  </a:lnTo>
                  <a:lnTo>
                    <a:pt x="28" y="12"/>
                  </a:lnTo>
                  <a:lnTo>
                    <a:pt x="8" y="4"/>
                  </a:lnTo>
                  <a:lnTo>
                    <a:pt x="8" y="4"/>
                  </a:lnTo>
                  <a:lnTo>
                    <a:pt x="0" y="0"/>
                  </a:lnTo>
                  <a:lnTo>
                    <a:pt x="0" y="40"/>
                  </a:lnTo>
                  <a:lnTo>
                    <a:pt x="0" y="40"/>
                  </a:lnTo>
                  <a:lnTo>
                    <a:pt x="2" y="46"/>
                  </a:lnTo>
                  <a:lnTo>
                    <a:pt x="10" y="52"/>
                  </a:lnTo>
                  <a:lnTo>
                    <a:pt x="20" y="58"/>
                  </a:lnTo>
                  <a:lnTo>
                    <a:pt x="34" y="64"/>
                  </a:lnTo>
                  <a:lnTo>
                    <a:pt x="52" y="68"/>
                  </a:lnTo>
                  <a:lnTo>
                    <a:pt x="70" y="72"/>
                  </a:lnTo>
                  <a:lnTo>
                    <a:pt x="92" y="74"/>
                  </a:lnTo>
                  <a:lnTo>
                    <a:pt x="116" y="76"/>
                  </a:lnTo>
                  <a:lnTo>
                    <a:pt x="116" y="76"/>
                  </a:lnTo>
                  <a:lnTo>
                    <a:pt x="140" y="74"/>
                  </a:lnTo>
                  <a:lnTo>
                    <a:pt x="160" y="72"/>
                  </a:lnTo>
                  <a:lnTo>
                    <a:pt x="180" y="68"/>
                  </a:lnTo>
                  <a:lnTo>
                    <a:pt x="198" y="64"/>
                  </a:lnTo>
                  <a:lnTo>
                    <a:pt x="212" y="58"/>
                  </a:lnTo>
                  <a:lnTo>
                    <a:pt x="222" y="52"/>
                  </a:lnTo>
                  <a:lnTo>
                    <a:pt x="230" y="46"/>
                  </a:lnTo>
                  <a:lnTo>
                    <a:pt x="232" y="40"/>
                  </a:lnTo>
                  <a:lnTo>
                    <a:pt x="232" y="0"/>
                  </a:lnTo>
                  <a:lnTo>
                    <a:pt x="232" y="0"/>
                  </a:lnTo>
                  <a:lnTo>
                    <a:pt x="220" y="6"/>
                  </a:lnTo>
                  <a:lnTo>
                    <a:pt x="206" y="12"/>
                  </a:lnTo>
                  <a:lnTo>
                    <a:pt x="206" y="1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6417" y="3176"/>
              <a:ext cx="218" cy="26"/>
            </a:xfrm>
            <a:custGeom>
              <a:avLst/>
              <a:gdLst>
                <a:gd name="T0" fmla="*/ 218 w 218"/>
                <a:gd name="T1" fmla="*/ 0 h 26"/>
                <a:gd name="T2" fmla="*/ 218 w 218"/>
                <a:gd name="T3" fmla="*/ 0 h 26"/>
                <a:gd name="T4" fmla="*/ 218 w 218"/>
                <a:gd name="T5" fmla="*/ 2 h 26"/>
                <a:gd name="T6" fmla="*/ 218 w 218"/>
                <a:gd name="T7" fmla="*/ 2 h 26"/>
                <a:gd name="T8" fmla="*/ 218 w 218"/>
                <a:gd name="T9" fmla="*/ 6 h 26"/>
                <a:gd name="T10" fmla="*/ 214 w 218"/>
                <a:gd name="T11" fmla="*/ 10 h 26"/>
                <a:gd name="T12" fmla="*/ 214 w 218"/>
                <a:gd name="T13" fmla="*/ 10 h 26"/>
                <a:gd name="T14" fmla="*/ 204 w 218"/>
                <a:gd name="T15" fmla="*/ 14 h 26"/>
                <a:gd name="T16" fmla="*/ 190 w 218"/>
                <a:gd name="T17" fmla="*/ 18 h 26"/>
                <a:gd name="T18" fmla="*/ 190 w 218"/>
                <a:gd name="T19" fmla="*/ 18 h 26"/>
                <a:gd name="T20" fmla="*/ 172 w 218"/>
                <a:gd name="T21" fmla="*/ 22 h 26"/>
                <a:gd name="T22" fmla="*/ 152 w 218"/>
                <a:gd name="T23" fmla="*/ 24 h 26"/>
                <a:gd name="T24" fmla="*/ 152 w 218"/>
                <a:gd name="T25" fmla="*/ 24 h 26"/>
                <a:gd name="T26" fmla="*/ 110 w 218"/>
                <a:gd name="T27" fmla="*/ 26 h 26"/>
                <a:gd name="T28" fmla="*/ 110 w 218"/>
                <a:gd name="T29" fmla="*/ 26 h 26"/>
                <a:gd name="T30" fmla="*/ 68 w 218"/>
                <a:gd name="T31" fmla="*/ 24 h 26"/>
                <a:gd name="T32" fmla="*/ 68 w 218"/>
                <a:gd name="T33" fmla="*/ 24 h 26"/>
                <a:gd name="T34" fmla="*/ 48 w 218"/>
                <a:gd name="T35" fmla="*/ 22 h 26"/>
                <a:gd name="T36" fmla="*/ 30 w 218"/>
                <a:gd name="T37" fmla="*/ 18 h 26"/>
                <a:gd name="T38" fmla="*/ 30 w 218"/>
                <a:gd name="T39" fmla="*/ 18 h 26"/>
                <a:gd name="T40" fmla="*/ 16 w 218"/>
                <a:gd name="T41" fmla="*/ 14 h 26"/>
                <a:gd name="T42" fmla="*/ 4 w 218"/>
                <a:gd name="T43" fmla="*/ 10 h 26"/>
                <a:gd name="T44" fmla="*/ 4 w 218"/>
                <a:gd name="T45" fmla="*/ 10 h 26"/>
                <a:gd name="T46" fmla="*/ 2 w 218"/>
                <a:gd name="T47" fmla="*/ 6 h 26"/>
                <a:gd name="T48" fmla="*/ 0 w 218"/>
                <a:gd name="T49" fmla="*/ 2 h 26"/>
                <a:gd name="T50" fmla="*/ 0 w 218"/>
                <a:gd name="T51" fmla="*/ 2 h 26"/>
                <a:gd name="T52" fmla="*/ 2 w 218"/>
                <a:gd name="T53" fmla="*/ 0 h 26"/>
                <a:gd name="T54" fmla="*/ 2 w 218"/>
                <a:gd name="T55" fmla="*/ 0 h 26"/>
                <a:gd name="T56" fmla="*/ 2 w 218"/>
                <a:gd name="T57" fmla="*/ 4 h 26"/>
                <a:gd name="T58" fmla="*/ 2 w 218"/>
                <a:gd name="T59" fmla="*/ 4 h 26"/>
                <a:gd name="T60" fmla="*/ 2 w 218"/>
                <a:gd name="T61" fmla="*/ 6 h 26"/>
                <a:gd name="T62" fmla="*/ 6 w 218"/>
                <a:gd name="T63" fmla="*/ 8 h 26"/>
                <a:gd name="T64" fmla="*/ 6 w 218"/>
                <a:gd name="T65" fmla="*/ 8 h 26"/>
                <a:gd name="T66" fmla="*/ 16 w 218"/>
                <a:gd name="T67" fmla="*/ 12 h 26"/>
                <a:gd name="T68" fmla="*/ 30 w 218"/>
                <a:gd name="T69" fmla="*/ 14 h 26"/>
                <a:gd name="T70" fmla="*/ 30 w 218"/>
                <a:gd name="T71" fmla="*/ 14 h 26"/>
                <a:gd name="T72" fmla="*/ 68 w 218"/>
                <a:gd name="T73" fmla="*/ 16 h 26"/>
                <a:gd name="T74" fmla="*/ 68 w 218"/>
                <a:gd name="T75" fmla="*/ 16 h 26"/>
                <a:gd name="T76" fmla="*/ 110 w 218"/>
                <a:gd name="T77" fmla="*/ 18 h 26"/>
                <a:gd name="T78" fmla="*/ 110 w 218"/>
                <a:gd name="T79" fmla="*/ 18 h 26"/>
                <a:gd name="T80" fmla="*/ 152 w 218"/>
                <a:gd name="T81" fmla="*/ 16 h 26"/>
                <a:gd name="T82" fmla="*/ 152 w 218"/>
                <a:gd name="T83" fmla="*/ 16 h 26"/>
                <a:gd name="T84" fmla="*/ 188 w 218"/>
                <a:gd name="T85" fmla="*/ 14 h 26"/>
                <a:gd name="T86" fmla="*/ 188 w 218"/>
                <a:gd name="T87" fmla="*/ 14 h 26"/>
                <a:gd name="T88" fmla="*/ 204 w 218"/>
                <a:gd name="T89" fmla="*/ 12 h 26"/>
                <a:gd name="T90" fmla="*/ 204 w 218"/>
                <a:gd name="T91" fmla="*/ 12 h 26"/>
                <a:gd name="T92" fmla="*/ 214 w 218"/>
                <a:gd name="T93" fmla="*/ 8 h 26"/>
                <a:gd name="T94" fmla="*/ 214 w 218"/>
                <a:gd name="T95" fmla="*/ 8 h 26"/>
                <a:gd name="T96" fmla="*/ 218 w 218"/>
                <a:gd name="T97" fmla="*/ 6 h 26"/>
                <a:gd name="T98" fmla="*/ 218 w 218"/>
                <a:gd name="T99" fmla="*/ 4 h 26"/>
                <a:gd name="T100" fmla="*/ 218 w 218"/>
                <a:gd name="T101" fmla="*/ 4 h 26"/>
                <a:gd name="T102" fmla="*/ 218 w 218"/>
                <a:gd name="T103" fmla="*/ 0 h 26"/>
                <a:gd name="T104" fmla="*/ 218 w 218"/>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26">
                  <a:moveTo>
                    <a:pt x="218" y="0"/>
                  </a:moveTo>
                  <a:lnTo>
                    <a:pt x="218" y="0"/>
                  </a:lnTo>
                  <a:lnTo>
                    <a:pt x="218" y="2"/>
                  </a:lnTo>
                  <a:lnTo>
                    <a:pt x="218" y="2"/>
                  </a:lnTo>
                  <a:lnTo>
                    <a:pt x="218" y="6"/>
                  </a:lnTo>
                  <a:lnTo>
                    <a:pt x="214" y="10"/>
                  </a:lnTo>
                  <a:lnTo>
                    <a:pt x="214" y="10"/>
                  </a:lnTo>
                  <a:lnTo>
                    <a:pt x="204" y="14"/>
                  </a:lnTo>
                  <a:lnTo>
                    <a:pt x="190" y="18"/>
                  </a:lnTo>
                  <a:lnTo>
                    <a:pt x="190" y="18"/>
                  </a:lnTo>
                  <a:lnTo>
                    <a:pt x="172" y="22"/>
                  </a:lnTo>
                  <a:lnTo>
                    <a:pt x="152" y="24"/>
                  </a:lnTo>
                  <a:lnTo>
                    <a:pt x="152" y="24"/>
                  </a:lnTo>
                  <a:lnTo>
                    <a:pt x="110" y="26"/>
                  </a:lnTo>
                  <a:lnTo>
                    <a:pt x="110" y="26"/>
                  </a:lnTo>
                  <a:lnTo>
                    <a:pt x="68" y="24"/>
                  </a:lnTo>
                  <a:lnTo>
                    <a:pt x="68" y="24"/>
                  </a:lnTo>
                  <a:lnTo>
                    <a:pt x="48" y="22"/>
                  </a:lnTo>
                  <a:lnTo>
                    <a:pt x="30" y="18"/>
                  </a:lnTo>
                  <a:lnTo>
                    <a:pt x="30" y="18"/>
                  </a:lnTo>
                  <a:lnTo>
                    <a:pt x="16" y="14"/>
                  </a:lnTo>
                  <a:lnTo>
                    <a:pt x="4" y="10"/>
                  </a:lnTo>
                  <a:lnTo>
                    <a:pt x="4" y="10"/>
                  </a:lnTo>
                  <a:lnTo>
                    <a:pt x="2" y="6"/>
                  </a:lnTo>
                  <a:lnTo>
                    <a:pt x="0" y="2"/>
                  </a:lnTo>
                  <a:lnTo>
                    <a:pt x="0" y="2"/>
                  </a:lnTo>
                  <a:lnTo>
                    <a:pt x="2" y="0"/>
                  </a:lnTo>
                  <a:lnTo>
                    <a:pt x="2" y="0"/>
                  </a:lnTo>
                  <a:lnTo>
                    <a:pt x="2" y="4"/>
                  </a:lnTo>
                  <a:lnTo>
                    <a:pt x="2" y="4"/>
                  </a:lnTo>
                  <a:lnTo>
                    <a:pt x="2" y="6"/>
                  </a:lnTo>
                  <a:lnTo>
                    <a:pt x="6" y="8"/>
                  </a:lnTo>
                  <a:lnTo>
                    <a:pt x="6" y="8"/>
                  </a:lnTo>
                  <a:lnTo>
                    <a:pt x="16" y="12"/>
                  </a:lnTo>
                  <a:lnTo>
                    <a:pt x="30" y="14"/>
                  </a:lnTo>
                  <a:lnTo>
                    <a:pt x="30" y="14"/>
                  </a:lnTo>
                  <a:lnTo>
                    <a:pt x="68" y="16"/>
                  </a:lnTo>
                  <a:lnTo>
                    <a:pt x="68" y="16"/>
                  </a:lnTo>
                  <a:lnTo>
                    <a:pt x="110" y="18"/>
                  </a:lnTo>
                  <a:lnTo>
                    <a:pt x="110" y="18"/>
                  </a:lnTo>
                  <a:lnTo>
                    <a:pt x="152" y="16"/>
                  </a:lnTo>
                  <a:lnTo>
                    <a:pt x="152" y="16"/>
                  </a:lnTo>
                  <a:lnTo>
                    <a:pt x="188" y="14"/>
                  </a:lnTo>
                  <a:lnTo>
                    <a:pt x="188" y="14"/>
                  </a:lnTo>
                  <a:lnTo>
                    <a:pt x="204" y="12"/>
                  </a:lnTo>
                  <a:lnTo>
                    <a:pt x="204" y="12"/>
                  </a:lnTo>
                  <a:lnTo>
                    <a:pt x="214" y="8"/>
                  </a:lnTo>
                  <a:lnTo>
                    <a:pt x="214" y="8"/>
                  </a:lnTo>
                  <a:lnTo>
                    <a:pt x="218" y="6"/>
                  </a:lnTo>
                  <a:lnTo>
                    <a:pt x="218" y="4"/>
                  </a:lnTo>
                  <a:lnTo>
                    <a:pt x="218" y="4"/>
                  </a:lnTo>
                  <a:lnTo>
                    <a:pt x="218" y="0"/>
                  </a:lnTo>
                  <a:lnTo>
                    <a:pt x="2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a:off x="6531" y="2890"/>
              <a:ext cx="0" cy="12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6491" y="300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47472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32090" y="179387"/>
            <a:ext cx="7726362" cy="1050925"/>
          </a:xfrm>
        </p:spPr>
        <p:txBody>
          <a:bodyPr/>
          <a:lstStyle/>
          <a:p>
            <a:r>
              <a:rPr lang="en-US" dirty="0"/>
              <a:t>Discretionary access control</a:t>
            </a:r>
          </a:p>
        </p:txBody>
      </p:sp>
      <p:sp>
        <p:nvSpPr>
          <p:cNvPr id="3" name="Content Placeholder 2"/>
          <p:cNvSpPr>
            <a:spLocks noGrp="1"/>
          </p:cNvSpPr>
          <p:nvPr>
            <p:ph sz="half" idx="4294967295"/>
          </p:nvPr>
        </p:nvSpPr>
        <p:spPr>
          <a:xfrm>
            <a:off x="0" y="1371600"/>
            <a:ext cx="3598863" cy="5245100"/>
          </a:xfrm>
        </p:spPr>
        <p:txBody>
          <a:bodyPr/>
          <a:lstStyle/>
          <a:p>
            <a:r>
              <a:rPr lang="en-US" dirty="0"/>
              <a:t>DAC properties:</a:t>
            </a:r>
          </a:p>
          <a:p>
            <a:pPr lvl="1"/>
            <a:r>
              <a:rPr lang="en-US" dirty="0"/>
              <a:t>Decentralized access</a:t>
            </a:r>
          </a:p>
          <a:p>
            <a:pPr lvl="1"/>
            <a:r>
              <a:rPr lang="en-US" dirty="0"/>
              <a:t>Access control lists</a:t>
            </a:r>
          </a:p>
          <a:p>
            <a:pPr lvl="1"/>
            <a:r>
              <a:rPr lang="en-US" dirty="0"/>
              <a:t>Access control entries</a:t>
            </a:r>
          </a:p>
          <a:p>
            <a:pPr lvl="1"/>
            <a:r>
              <a:rPr lang="en-US" dirty="0"/>
              <a:t>Auditing </a:t>
            </a:r>
          </a:p>
          <a:p>
            <a:pPr lvl="1"/>
            <a:r>
              <a:rPr lang="en-US" dirty="0"/>
              <a:t>Dynamic access control</a:t>
            </a:r>
          </a:p>
          <a:p>
            <a:endParaRPr lang="en-US" dirty="0"/>
          </a:p>
        </p:txBody>
      </p:sp>
      <p:grpSp>
        <p:nvGrpSpPr>
          <p:cNvPr id="5" name="Group 4"/>
          <p:cNvGrpSpPr>
            <a:grpSpLocks noChangeAspect="1"/>
          </p:cNvGrpSpPr>
          <p:nvPr/>
        </p:nvGrpSpPr>
        <p:grpSpPr bwMode="auto">
          <a:xfrm>
            <a:off x="5808663" y="1644650"/>
            <a:ext cx="4441825" cy="4711700"/>
            <a:chOff x="3659" y="1036"/>
            <a:chExt cx="2798" cy="2968"/>
          </a:xfrm>
        </p:grpSpPr>
        <p:sp>
          <p:nvSpPr>
            <p:cNvPr id="8" name="Freeform 5"/>
            <p:cNvSpPr>
              <a:spLocks/>
            </p:cNvSpPr>
            <p:nvPr/>
          </p:nvSpPr>
          <p:spPr bwMode="auto">
            <a:xfrm>
              <a:off x="4307" y="2290"/>
              <a:ext cx="1204" cy="1714"/>
            </a:xfrm>
            <a:custGeom>
              <a:avLst/>
              <a:gdLst>
                <a:gd name="T0" fmla="*/ 0 w 1204"/>
                <a:gd name="T1" fmla="*/ 0 h 1714"/>
                <a:gd name="T2" fmla="*/ 0 w 1204"/>
                <a:gd name="T3" fmla="*/ 1714 h 1714"/>
                <a:gd name="T4" fmla="*/ 1204 w 1204"/>
                <a:gd name="T5" fmla="*/ 1714 h 1714"/>
                <a:gd name="T6" fmla="*/ 1204 w 1204"/>
                <a:gd name="T7" fmla="*/ 404 h 1714"/>
                <a:gd name="T8" fmla="*/ 802 w 1204"/>
                <a:gd name="T9" fmla="*/ 404 h 1714"/>
                <a:gd name="T10" fmla="*/ 802 w 1204"/>
                <a:gd name="T11" fmla="*/ 0 h 1714"/>
                <a:gd name="T12" fmla="*/ 0 w 1204"/>
                <a:gd name="T13" fmla="*/ 0 h 1714"/>
              </a:gdLst>
              <a:ahLst/>
              <a:cxnLst>
                <a:cxn ang="0">
                  <a:pos x="T0" y="T1"/>
                </a:cxn>
                <a:cxn ang="0">
                  <a:pos x="T2" y="T3"/>
                </a:cxn>
                <a:cxn ang="0">
                  <a:pos x="T4" y="T5"/>
                </a:cxn>
                <a:cxn ang="0">
                  <a:pos x="T6" y="T7"/>
                </a:cxn>
                <a:cxn ang="0">
                  <a:pos x="T8" y="T9"/>
                </a:cxn>
                <a:cxn ang="0">
                  <a:pos x="T10" y="T11"/>
                </a:cxn>
                <a:cxn ang="0">
                  <a:pos x="T12" y="T13"/>
                </a:cxn>
              </a:cxnLst>
              <a:rect l="0" t="0" r="r" b="b"/>
              <a:pathLst>
                <a:path w="1204" h="1714">
                  <a:moveTo>
                    <a:pt x="0" y="0"/>
                  </a:moveTo>
                  <a:lnTo>
                    <a:pt x="0" y="1714"/>
                  </a:lnTo>
                  <a:lnTo>
                    <a:pt x="1204" y="1714"/>
                  </a:lnTo>
                  <a:lnTo>
                    <a:pt x="1204" y="404"/>
                  </a:lnTo>
                  <a:lnTo>
                    <a:pt x="802" y="404"/>
                  </a:lnTo>
                  <a:lnTo>
                    <a:pt x="802"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181" y="2330"/>
              <a:ext cx="292" cy="294"/>
            </a:xfrm>
            <a:custGeom>
              <a:avLst/>
              <a:gdLst>
                <a:gd name="T0" fmla="*/ 0 w 292"/>
                <a:gd name="T1" fmla="*/ 294 h 294"/>
                <a:gd name="T2" fmla="*/ 292 w 292"/>
                <a:gd name="T3" fmla="*/ 294 h 294"/>
                <a:gd name="T4" fmla="*/ 0 w 292"/>
                <a:gd name="T5" fmla="*/ 0 h 294"/>
                <a:gd name="T6" fmla="*/ 0 w 292"/>
                <a:gd name="T7" fmla="*/ 294 h 294"/>
              </a:gdLst>
              <a:ahLst/>
              <a:cxnLst>
                <a:cxn ang="0">
                  <a:pos x="T0" y="T1"/>
                </a:cxn>
                <a:cxn ang="0">
                  <a:pos x="T2" y="T3"/>
                </a:cxn>
                <a:cxn ang="0">
                  <a:pos x="T4" y="T5"/>
                </a:cxn>
                <a:cxn ang="0">
                  <a:pos x="T6" y="T7"/>
                </a:cxn>
              </a:cxnLst>
              <a:rect l="0" t="0" r="r" b="b"/>
              <a:pathLst>
                <a:path w="292" h="294">
                  <a:moveTo>
                    <a:pt x="0" y="294"/>
                  </a:moveTo>
                  <a:lnTo>
                    <a:pt x="292" y="294"/>
                  </a:lnTo>
                  <a:lnTo>
                    <a:pt x="0" y="0"/>
                  </a:lnTo>
                  <a:lnTo>
                    <a:pt x="0" y="29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3659" y="1244"/>
              <a:ext cx="304" cy="618"/>
            </a:xfrm>
            <a:custGeom>
              <a:avLst/>
              <a:gdLst>
                <a:gd name="T0" fmla="*/ 62 w 304"/>
                <a:gd name="T1" fmla="*/ 0 h 618"/>
                <a:gd name="T2" fmla="*/ 46 w 304"/>
                <a:gd name="T3" fmla="*/ 0 h 618"/>
                <a:gd name="T4" fmla="*/ 28 w 304"/>
                <a:gd name="T5" fmla="*/ 2 h 618"/>
                <a:gd name="T6" fmla="*/ 14 w 304"/>
                <a:gd name="T7" fmla="*/ 12 h 618"/>
                <a:gd name="T8" fmla="*/ 4 w 304"/>
                <a:gd name="T9" fmla="*/ 28 h 618"/>
                <a:gd name="T10" fmla="*/ 0 w 304"/>
                <a:gd name="T11" fmla="*/ 46 h 618"/>
                <a:gd name="T12" fmla="*/ 0 w 304"/>
                <a:gd name="T13" fmla="*/ 268 h 618"/>
                <a:gd name="T14" fmla="*/ 6 w 304"/>
                <a:gd name="T15" fmla="*/ 286 h 618"/>
                <a:gd name="T16" fmla="*/ 24 w 304"/>
                <a:gd name="T17" fmla="*/ 292 h 618"/>
                <a:gd name="T18" fmla="*/ 24 w 304"/>
                <a:gd name="T19" fmla="*/ 292 h 618"/>
                <a:gd name="T20" fmla="*/ 40 w 304"/>
                <a:gd name="T21" fmla="*/ 286 h 618"/>
                <a:gd name="T22" fmla="*/ 48 w 304"/>
                <a:gd name="T23" fmla="*/ 268 h 618"/>
                <a:gd name="T24" fmla="*/ 48 w 304"/>
                <a:gd name="T25" fmla="*/ 98 h 618"/>
                <a:gd name="T26" fmla="*/ 54 w 304"/>
                <a:gd name="T27" fmla="*/ 92 h 618"/>
                <a:gd name="T28" fmla="*/ 54 w 304"/>
                <a:gd name="T29" fmla="*/ 92 h 618"/>
                <a:gd name="T30" fmla="*/ 62 w 304"/>
                <a:gd name="T31" fmla="*/ 98 h 618"/>
                <a:gd name="T32" fmla="*/ 62 w 304"/>
                <a:gd name="T33" fmla="*/ 594 h 618"/>
                <a:gd name="T34" fmla="*/ 68 w 304"/>
                <a:gd name="T35" fmla="*/ 610 h 618"/>
                <a:gd name="T36" fmla="*/ 86 w 304"/>
                <a:gd name="T37" fmla="*/ 618 h 618"/>
                <a:gd name="T38" fmla="*/ 120 w 304"/>
                <a:gd name="T39" fmla="*/ 618 h 618"/>
                <a:gd name="T40" fmla="*/ 136 w 304"/>
                <a:gd name="T41" fmla="*/ 610 h 618"/>
                <a:gd name="T42" fmla="*/ 144 w 304"/>
                <a:gd name="T43" fmla="*/ 594 h 618"/>
                <a:gd name="T44" fmla="*/ 144 w 304"/>
                <a:gd name="T45" fmla="*/ 330 h 618"/>
                <a:gd name="T46" fmla="*/ 146 w 304"/>
                <a:gd name="T47" fmla="*/ 324 h 618"/>
                <a:gd name="T48" fmla="*/ 152 w 304"/>
                <a:gd name="T49" fmla="*/ 322 h 618"/>
                <a:gd name="T50" fmla="*/ 152 w 304"/>
                <a:gd name="T51" fmla="*/ 322 h 618"/>
                <a:gd name="T52" fmla="*/ 158 w 304"/>
                <a:gd name="T53" fmla="*/ 324 h 618"/>
                <a:gd name="T54" fmla="*/ 160 w 304"/>
                <a:gd name="T55" fmla="*/ 330 h 618"/>
                <a:gd name="T56" fmla="*/ 160 w 304"/>
                <a:gd name="T57" fmla="*/ 594 h 618"/>
                <a:gd name="T58" fmla="*/ 168 w 304"/>
                <a:gd name="T59" fmla="*/ 610 h 618"/>
                <a:gd name="T60" fmla="*/ 184 w 304"/>
                <a:gd name="T61" fmla="*/ 618 h 618"/>
                <a:gd name="T62" fmla="*/ 218 w 304"/>
                <a:gd name="T63" fmla="*/ 618 h 618"/>
                <a:gd name="T64" fmla="*/ 236 w 304"/>
                <a:gd name="T65" fmla="*/ 610 h 618"/>
                <a:gd name="T66" fmla="*/ 242 w 304"/>
                <a:gd name="T67" fmla="*/ 594 h 618"/>
                <a:gd name="T68" fmla="*/ 242 w 304"/>
                <a:gd name="T69" fmla="*/ 98 h 618"/>
                <a:gd name="T70" fmla="*/ 248 w 304"/>
                <a:gd name="T71" fmla="*/ 92 h 618"/>
                <a:gd name="T72" fmla="*/ 248 w 304"/>
                <a:gd name="T73" fmla="*/ 92 h 618"/>
                <a:gd name="T74" fmla="*/ 256 w 304"/>
                <a:gd name="T75" fmla="*/ 98 h 618"/>
                <a:gd name="T76" fmla="*/ 256 w 304"/>
                <a:gd name="T77" fmla="*/ 268 h 618"/>
                <a:gd name="T78" fmla="*/ 262 w 304"/>
                <a:gd name="T79" fmla="*/ 286 h 618"/>
                <a:gd name="T80" fmla="*/ 280 w 304"/>
                <a:gd name="T81" fmla="*/ 292 h 618"/>
                <a:gd name="T82" fmla="*/ 280 w 304"/>
                <a:gd name="T83" fmla="*/ 292 h 618"/>
                <a:gd name="T84" fmla="*/ 298 w 304"/>
                <a:gd name="T85" fmla="*/ 286 h 618"/>
                <a:gd name="T86" fmla="*/ 304 w 304"/>
                <a:gd name="T87" fmla="*/ 268 h 618"/>
                <a:gd name="T88" fmla="*/ 304 w 304"/>
                <a:gd name="T89" fmla="*/ 46 h 618"/>
                <a:gd name="T90" fmla="*/ 300 w 304"/>
                <a:gd name="T91" fmla="*/ 28 h 618"/>
                <a:gd name="T92" fmla="*/ 290 w 304"/>
                <a:gd name="T93" fmla="*/ 12 h 618"/>
                <a:gd name="T94" fmla="*/ 276 w 304"/>
                <a:gd name="T95" fmla="*/ 2 h 618"/>
                <a:gd name="T96" fmla="*/ 258 w 304"/>
                <a:gd name="T97"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18">
                  <a:moveTo>
                    <a:pt x="242" y="0"/>
                  </a:moveTo>
                  <a:lnTo>
                    <a:pt x="62" y="0"/>
                  </a:lnTo>
                  <a:lnTo>
                    <a:pt x="46" y="0"/>
                  </a:lnTo>
                  <a:lnTo>
                    <a:pt x="46" y="0"/>
                  </a:lnTo>
                  <a:lnTo>
                    <a:pt x="36" y="0"/>
                  </a:lnTo>
                  <a:lnTo>
                    <a:pt x="28" y="2"/>
                  </a:lnTo>
                  <a:lnTo>
                    <a:pt x="20" y="8"/>
                  </a:lnTo>
                  <a:lnTo>
                    <a:pt x="14" y="12"/>
                  </a:lnTo>
                  <a:lnTo>
                    <a:pt x="8" y="20"/>
                  </a:lnTo>
                  <a:lnTo>
                    <a:pt x="4" y="28"/>
                  </a:lnTo>
                  <a:lnTo>
                    <a:pt x="0" y="36"/>
                  </a:lnTo>
                  <a:lnTo>
                    <a:pt x="0" y="46"/>
                  </a:lnTo>
                  <a:lnTo>
                    <a:pt x="0" y="268"/>
                  </a:lnTo>
                  <a:lnTo>
                    <a:pt x="0" y="268"/>
                  </a:lnTo>
                  <a:lnTo>
                    <a:pt x="2" y="278"/>
                  </a:lnTo>
                  <a:lnTo>
                    <a:pt x="6" y="286"/>
                  </a:lnTo>
                  <a:lnTo>
                    <a:pt x="14" y="290"/>
                  </a:lnTo>
                  <a:lnTo>
                    <a:pt x="24" y="292"/>
                  </a:lnTo>
                  <a:lnTo>
                    <a:pt x="24" y="292"/>
                  </a:lnTo>
                  <a:lnTo>
                    <a:pt x="24" y="292"/>
                  </a:lnTo>
                  <a:lnTo>
                    <a:pt x="34" y="290"/>
                  </a:lnTo>
                  <a:lnTo>
                    <a:pt x="40" y="286"/>
                  </a:lnTo>
                  <a:lnTo>
                    <a:pt x="46" y="278"/>
                  </a:lnTo>
                  <a:lnTo>
                    <a:pt x="48" y="268"/>
                  </a:lnTo>
                  <a:lnTo>
                    <a:pt x="48" y="98"/>
                  </a:lnTo>
                  <a:lnTo>
                    <a:pt x="48" y="98"/>
                  </a:lnTo>
                  <a:lnTo>
                    <a:pt x="50" y="94"/>
                  </a:lnTo>
                  <a:lnTo>
                    <a:pt x="54" y="92"/>
                  </a:lnTo>
                  <a:lnTo>
                    <a:pt x="54" y="92"/>
                  </a:lnTo>
                  <a:lnTo>
                    <a:pt x="54" y="92"/>
                  </a:lnTo>
                  <a:lnTo>
                    <a:pt x="60" y="94"/>
                  </a:lnTo>
                  <a:lnTo>
                    <a:pt x="62" y="98"/>
                  </a:lnTo>
                  <a:lnTo>
                    <a:pt x="62" y="594"/>
                  </a:lnTo>
                  <a:lnTo>
                    <a:pt x="62" y="594"/>
                  </a:lnTo>
                  <a:lnTo>
                    <a:pt x="64" y="604"/>
                  </a:lnTo>
                  <a:lnTo>
                    <a:pt x="68" y="610"/>
                  </a:lnTo>
                  <a:lnTo>
                    <a:pt x="76" y="616"/>
                  </a:lnTo>
                  <a:lnTo>
                    <a:pt x="86" y="618"/>
                  </a:lnTo>
                  <a:lnTo>
                    <a:pt x="120" y="618"/>
                  </a:lnTo>
                  <a:lnTo>
                    <a:pt x="120" y="618"/>
                  </a:lnTo>
                  <a:lnTo>
                    <a:pt x="130" y="616"/>
                  </a:lnTo>
                  <a:lnTo>
                    <a:pt x="136" y="610"/>
                  </a:lnTo>
                  <a:lnTo>
                    <a:pt x="142" y="604"/>
                  </a:lnTo>
                  <a:lnTo>
                    <a:pt x="144" y="594"/>
                  </a:lnTo>
                  <a:lnTo>
                    <a:pt x="144" y="330"/>
                  </a:lnTo>
                  <a:lnTo>
                    <a:pt x="144" y="330"/>
                  </a:lnTo>
                  <a:lnTo>
                    <a:pt x="144" y="326"/>
                  </a:lnTo>
                  <a:lnTo>
                    <a:pt x="146" y="324"/>
                  </a:lnTo>
                  <a:lnTo>
                    <a:pt x="148" y="322"/>
                  </a:lnTo>
                  <a:lnTo>
                    <a:pt x="152" y="322"/>
                  </a:lnTo>
                  <a:lnTo>
                    <a:pt x="152" y="322"/>
                  </a:lnTo>
                  <a:lnTo>
                    <a:pt x="152" y="322"/>
                  </a:lnTo>
                  <a:lnTo>
                    <a:pt x="156" y="322"/>
                  </a:lnTo>
                  <a:lnTo>
                    <a:pt x="158" y="324"/>
                  </a:lnTo>
                  <a:lnTo>
                    <a:pt x="160" y="326"/>
                  </a:lnTo>
                  <a:lnTo>
                    <a:pt x="160" y="330"/>
                  </a:lnTo>
                  <a:lnTo>
                    <a:pt x="160" y="594"/>
                  </a:lnTo>
                  <a:lnTo>
                    <a:pt x="160" y="594"/>
                  </a:lnTo>
                  <a:lnTo>
                    <a:pt x="162" y="604"/>
                  </a:lnTo>
                  <a:lnTo>
                    <a:pt x="168" y="610"/>
                  </a:lnTo>
                  <a:lnTo>
                    <a:pt x="174" y="616"/>
                  </a:lnTo>
                  <a:lnTo>
                    <a:pt x="184" y="618"/>
                  </a:lnTo>
                  <a:lnTo>
                    <a:pt x="218" y="618"/>
                  </a:lnTo>
                  <a:lnTo>
                    <a:pt x="218" y="618"/>
                  </a:lnTo>
                  <a:lnTo>
                    <a:pt x="228" y="616"/>
                  </a:lnTo>
                  <a:lnTo>
                    <a:pt x="236" y="610"/>
                  </a:lnTo>
                  <a:lnTo>
                    <a:pt x="240" y="604"/>
                  </a:lnTo>
                  <a:lnTo>
                    <a:pt x="242" y="594"/>
                  </a:lnTo>
                  <a:lnTo>
                    <a:pt x="242" y="98"/>
                  </a:lnTo>
                  <a:lnTo>
                    <a:pt x="242" y="98"/>
                  </a:lnTo>
                  <a:lnTo>
                    <a:pt x="244" y="94"/>
                  </a:lnTo>
                  <a:lnTo>
                    <a:pt x="248" y="92"/>
                  </a:lnTo>
                  <a:lnTo>
                    <a:pt x="248" y="92"/>
                  </a:lnTo>
                  <a:lnTo>
                    <a:pt x="248" y="92"/>
                  </a:lnTo>
                  <a:lnTo>
                    <a:pt x="254" y="94"/>
                  </a:lnTo>
                  <a:lnTo>
                    <a:pt x="256" y="98"/>
                  </a:lnTo>
                  <a:lnTo>
                    <a:pt x="256" y="268"/>
                  </a:lnTo>
                  <a:lnTo>
                    <a:pt x="256" y="268"/>
                  </a:lnTo>
                  <a:lnTo>
                    <a:pt x="258" y="278"/>
                  </a:lnTo>
                  <a:lnTo>
                    <a:pt x="262" y="286"/>
                  </a:lnTo>
                  <a:lnTo>
                    <a:pt x="270" y="290"/>
                  </a:lnTo>
                  <a:lnTo>
                    <a:pt x="280" y="292"/>
                  </a:lnTo>
                  <a:lnTo>
                    <a:pt x="280" y="292"/>
                  </a:lnTo>
                  <a:lnTo>
                    <a:pt x="280" y="292"/>
                  </a:lnTo>
                  <a:lnTo>
                    <a:pt x="290" y="290"/>
                  </a:lnTo>
                  <a:lnTo>
                    <a:pt x="298" y="286"/>
                  </a:lnTo>
                  <a:lnTo>
                    <a:pt x="302" y="278"/>
                  </a:lnTo>
                  <a:lnTo>
                    <a:pt x="304" y="268"/>
                  </a:lnTo>
                  <a:lnTo>
                    <a:pt x="304" y="46"/>
                  </a:lnTo>
                  <a:lnTo>
                    <a:pt x="304" y="46"/>
                  </a:lnTo>
                  <a:lnTo>
                    <a:pt x="304" y="36"/>
                  </a:lnTo>
                  <a:lnTo>
                    <a:pt x="300" y="28"/>
                  </a:lnTo>
                  <a:lnTo>
                    <a:pt x="296" y="20"/>
                  </a:lnTo>
                  <a:lnTo>
                    <a:pt x="290" y="12"/>
                  </a:lnTo>
                  <a:lnTo>
                    <a:pt x="284" y="8"/>
                  </a:lnTo>
                  <a:lnTo>
                    <a:pt x="276" y="2"/>
                  </a:lnTo>
                  <a:lnTo>
                    <a:pt x="268" y="0"/>
                  </a:lnTo>
                  <a:lnTo>
                    <a:pt x="258" y="0"/>
                  </a:lnTo>
                  <a:lnTo>
                    <a:pt x="242"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3731" y="1036"/>
              <a:ext cx="160" cy="160"/>
            </a:xfrm>
            <a:custGeom>
              <a:avLst/>
              <a:gdLst>
                <a:gd name="T0" fmla="*/ 160 w 160"/>
                <a:gd name="T1" fmla="*/ 80 h 160"/>
                <a:gd name="T2" fmla="*/ 160 w 160"/>
                <a:gd name="T3" fmla="*/ 80 h 160"/>
                <a:gd name="T4" fmla="*/ 158 w 160"/>
                <a:gd name="T5" fmla="*/ 96 h 160"/>
                <a:gd name="T6" fmla="*/ 154 w 160"/>
                <a:gd name="T7" fmla="*/ 110 h 160"/>
                <a:gd name="T8" fmla="*/ 146 w 160"/>
                <a:gd name="T9" fmla="*/ 124 h 160"/>
                <a:gd name="T10" fmla="*/ 136 w 160"/>
                <a:gd name="T11" fmla="*/ 136 h 160"/>
                <a:gd name="T12" fmla="*/ 124 w 160"/>
                <a:gd name="T13" fmla="*/ 146 h 160"/>
                <a:gd name="T14" fmla="*/ 110 w 160"/>
                <a:gd name="T15" fmla="*/ 152 h 160"/>
                <a:gd name="T16" fmla="*/ 96 w 160"/>
                <a:gd name="T17" fmla="*/ 158 h 160"/>
                <a:gd name="T18" fmla="*/ 80 w 160"/>
                <a:gd name="T19" fmla="*/ 160 h 160"/>
                <a:gd name="T20" fmla="*/ 80 w 160"/>
                <a:gd name="T21" fmla="*/ 160 h 160"/>
                <a:gd name="T22" fmla="*/ 64 w 160"/>
                <a:gd name="T23" fmla="*/ 158 h 160"/>
                <a:gd name="T24" fmla="*/ 48 w 160"/>
                <a:gd name="T25" fmla="*/ 152 h 160"/>
                <a:gd name="T26" fmla="*/ 36 w 160"/>
                <a:gd name="T27" fmla="*/ 146 h 160"/>
                <a:gd name="T28" fmla="*/ 24 w 160"/>
                <a:gd name="T29" fmla="*/ 136 h 160"/>
                <a:gd name="T30" fmla="*/ 14 w 160"/>
                <a:gd name="T31" fmla="*/ 124 h 160"/>
                <a:gd name="T32" fmla="*/ 6 w 160"/>
                <a:gd name="T33" fmla="*/ 110 h 160"/>
                <a:gd name="T34" fmla="*/ 2 w 160"/>
                <a:gd name="T35" fmla="*/ 96 h 160"/>
                <a:gd name="T36" fmla="*/ 0 w 160"/>
                <a:gd name="T37" fmla="*/ 80 h 160"/>
                <a:gd name="T38" fmla="*/ 0 w 160"/>
                <a:gd name="T39" fmla="*/ 80 h 160"/>
                <a:gd name="T40" fmla="*/ 2 w 160"/>
                <a:gd name="T41" fmla="*/ 64 h 160"/>
                <a:gd name="T42" fmla="*/ 6 w 160"/>
                <a:gd name="T43" fmla="*/ 48 h 160"/>
                <a:gd name="T44" fmla="*/ 14 w 160"/>
                <a:gd name="T45" fmla="*/ 36 h 160"/>
                <a:gd name="T46" fmla="*/ 24 w 160"/>
                <a:gd name="T47" fmla="*/ 24 h 160"/>
                <a:gd name="T48" fmla="*/ 36 w 160"/>
                <a:gd name="T49" fmla="*/ 14 h 160"/>
                <a:gd name="T50" fmla="*/ 48 w 160"/>
                <a:gd name="T51" fmla="*/ 6 h 160"/>
                <a:gd name="T52" fmla="*/ 64 w 160"/>
                <a:gd name="T53" fmla="*/ 2 h 160"/>
                <a:gd name="T54" fmla="*/ 80 w 160"/>
                <a:gd name="T55" fmla="*/ 0 h 160"/>
                <a:gd name="T56" fmla="*/ 80 w 160"/>
                <a:gd name="T57" fmla="*/ 0 h 160"/>
                <a:gd name="T58" fmla="*/ 96 w 160"/>
                <a:gd name="T59" fmla="*/ 2 h 160"/>
                <a:gd name="T60" fmla="*/ 110 w 160"/>
                <a:gd name="T61" fmla="*/ 6 h 160"/>
                <a:gd name="T62" fmla="*/ 124 w 160"/>
                <a:gd name="T63" fmla="*/ 14 h 160"/>
                <a:gd name="T64" fmla="*/ 136 w 160"/>
                <a:gd name="T65" fmla="*/ 24 h 160"/>
                <a:gd name="T66" fmla="*/ 146 w 160"/>
                <a:gd name="T67" fmla="*/ 36 h 160"/>
                <a:gd name="T68" fmla="*/ 154 w 160"/>
                <a:gd name="T69" fmla="*/ 48 h 160"/>
                <a:gd name="T70" fmla="*/ 158 w 160"/>
                <a:gd name="T71" fmla="*/ 64 h 160"/>
                <a:gd name="T72" fmla="*/ 160 w 160"/>
                <a:gd name="T73" fmla="*/ 80 h 160"/>
                <a:gd name="T74" fmla="*/ 160 w 160"/>
                <a:gd name="T7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0">
                  <a:moveTo>
                    <a:pt x="160" y="80"/>
                  </a:moveTo>
                  <a:lnTo>
                    <a:pt x="160" y="80"/>
                  </a:lnTo>
                  <a:lnTo>
                    <a:pt x="158" y="96"/>
                  </a:lnTo>
                  <a:lnTo>
                    <a:pt x="154" y="110"/>
                  </a:lnTo>
                  <a:lnTo>
                    <a:pt x="146" y="124"/>
                  </a:lnTo>
                  <a:lnTo>
                    <a:pt x="136" y="136"/>
                  </a:lnTo>
                  <a:lnTo>
                    <a:pt x="124" y="146"/>
                  </a:lnTo>
                  <a:lnTo>
                    <a:pt x="110" y="152"/>
                  </a:lnTo>
                  <a:lnTo>
                    <a:pt x="96" y="158"/>
                  </a:lnTo>
                  <a:lnTo>
                    <a:pt x="80" y="160"/>
                  </a:lnTo>
                  <a:lnTo>
                    <a:pt x="80" y="160"/>
                  </a:lnTo>
                  <a:lnTo>
                    <a:pt x="64" y="158"/>
                  </a:lnTo>
                  <a:lnTo>
                    <a:pt x="48" y="152"/>
                  </a:lnTo>
                  <a:lnTo>
                    <a:pt x="36" y="146"/>
                  </a:lnTo>
                  <a:lnTo>
                    <a:pt x="24" y="136"/>
                  </a:lnTo>
                  <a:lnTo>
                    <a:pt x="14" y="124"/>
                  </a:lnTo>
                  <a:lnTo>
                    <a:pt x="6" y="110"/>
                  </a:lnTo>
                  <a:lnTo>
                    <a:pt x="2" y="96"/>
                  </a:lnTo>
                  <a:lnTo>
                    <a:pt x="0" y="80"/>
                  </a:lnTo>
                  <a:lnTo>
                    <a:pt x="0" y="80"/>
                  </a:lnTo>
                  <a:lnTo>
                    <a:pt x="2" y="64"/>
                  </a:lnTo>
                  <a:lnTo>
                    <a:pt x="6" y="48"/>
                  </a:lnTo>
                  <a:lnTo>
                    <a:pt x="14" y="36"/>
                  </a:lnTo>
                  <a:lnTo>
                    <a:pt x="24" y="24"/>
                  </a:lnTo>
                  <a:lnTo>
                    <a:pt x="36" y="14"/>
                  </a:lnTo>
                  <a:lnTo>
                    <a:pt x="48" y="6"/>
                  </a:lnTo>
                  <a:lnTo>
                    <a:pt x="64" y="2"/>
                  </a:lnTo>
                  <a:lnTo>
                    <a:pt x="80" y="0"/>
                  </a:lnTo>
                  <a:lnTo>
                    <a:pt x="80" y="0"/>
                  </a:lnTo>
                  <a:lnTo>
                    <a:pt x="96" y="2"/>
                  </a:lnTo>
                  <a:lnTo>
                    <a:pt x="110" y="6"/>
                  </a:lnTo>
                  <a:lnTo>
                    <a:pt x="124" y="14"/>
                  </a:lnTo>
                  <a:lnTo>
                    <a:pt x="136" y="24"/>
                  </a:lnTo>
                  <a:lnTo>
                    <a:pt x="146" y="36"/>
                  </a:lnTo>
                  <a:lnTo>
                    <a:pt x="154" y="48"/>
                  </a:lnTo>
                  <a:lnTo>
                    <a:pt x="158" y="64"/>
                  </a:lnTo>
                  <a:lnTo>
                    <a:pt x="160" y="80"/>
                  </a:lnTo>
                  <a:lnTo>
                    <a:pt x="16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6051" y="3148"/>
              <a:ext cx="406" cy="824"/>
            </a:xfrm>
            <a:custGeom>
              <a:avLst/>
              <a:gdLst>
                <a:gd name="T0" fmla="*/ 62 w 406"/>
                <a:gd name="T1" fmla="*/ 0 h 824"/>
                <a:gd name="T2" fmla="*/ 38 w 406"/>
                <a:gd name="T3" fmla="*/ 4 h 824"/>
                <a:gd name="T4" fmla="*/ 10 w 406"/>
                <a:gd name="T5" fmla="*/ 28 h 824"/>
                <a:gd name="T6" fmla="*/ 0 w 406"/>
                <a:gd name="T7" fmla="*/ 62 h 824"/>
                <a:gd name="T8" fmla="*/ 0 w 406"/>
                <a:gd name="T9" fmla="*/ 364 h 824"/>
                <a:gd name="T10" fmla="*/ 10 w 406"/>
                <a:gd name="T11" fmla="*/ 382 h 824"/>
                <a:gd name="T12" fmla="*/ 26 w 406"/>
                <a:gd name="T13" fmla="*/ 390 h 824"/>
                <a:gd name="T14" fmla="*/ 32 w 406"/>
                <a:gd name="T15" fmla="*/ 390 h 824"/>
                <a:gd name="T16" fmla="*/ 50 w 406"/>
                <a:gd name="T17" fmla="*/ 386 h 824"/>
                <a:gd name="T18" fmla="*/ 62 w 406"/>
                <a:gd name="T19" fmla="*/ 370 h 824"/>
                <a:gd name="T20" fmla="*/ 64 w 406"/>
                <a:gd name="T21" fmla="*/ 132 h 824"/>
                <a:gd name="T22" fmla="*/ 66 w 406"/>
                <a:gd name="T23" fmla="*/ 126 h 824"/>
                <a:gd name="T24" fmla="*/ 74 w 406"/>
                <a:gd name="T25" fmla="*/ 124 h 824"/>
                <a:gd name="T26" fmla="*/ 80 w 406"/>
                <a:gd name="T27" fmla="*/ 126 h 824"/>
                <a:gd name="T28" fmla="*/ 82 w 406"/>
                <a:gd name="T29" fmla="*/ 792 h 824"/>
                <a:gd name="T30" fmla="*/ 84 w 406"/>
                <a:gd name="T31" fmla="*/ 806 h 824"/>
                <a:gd name="T32" fmla="*/ 96 w 406"/>
                <a:gd name="T33" fmla="*/ 820 h 824"/>
                <a:gd name="T34" fmla="*/ 114 w 406"/>
                <a:gd name="T35" fmla="*/ 824 h 824"/>
                <a:gd name="T36" fmla="*/ 166 w 406"/>
                <a:gd name="T37" fmla="*/ 824 h 824"/>
                <a:gd name="T38" fmla="*/ 182 w 406"/>
                <a:gd name="T39" fmla="*/ 816 h 824"/>
                <a:gd name="T40" fmla="*/ 192 w 406"/>
                <a:gd name="T41" fmla="*/ 800 h 824"/>
                <a:gd name="T42" fmla="*/ 192 w 406"/>
                <a:gd name="T43" fmla="*/ 440 h 824"/>
                <a:gd name="T44" fmla="*/ 198 w 406"/>
                <a:gd name="T45" fmla="*/ 430 h 824"/>
                <a:gd name="T46" fmla="*/ 202 w 406"/>
                <a:gd name="T47" fmla="*/ 430 h 824"/>
                <a:gd name="T48" fmla="*/ 212 w 406"/>
                <a:gd name="T49" fmla="*/ 436 h 824"/>
                <a:gd name="T50" fmla="*/ 214 w 406"/>
                <a:gd name="T51" fmla="*/ 792 h 824"/>
                <a:gd name="T52" fmla="*/ 218 w 406"/>
                <a:gd name="T53" fmla="*/ 810 h 824"/>
                <a:gd name="T54" fmla="*/ 232 w 406"/>
                <a:gd name="T55" fmla="*/ 822 h 824"/>
                <a:gd name="T56" fmla="*/ 290 w 406"/>
                <a:gd name="T57" fmla="*/ 824 h 824"/>
                <a:gd name="T58" fmla="*/ 304 w 406"/>
                <a:gd name="T59" fmla="*/ 822 h 824"/>
                <a:gd name="T60" fmla="*/ 318 w 406"/>
                <a:gd name="T61" fmla="*/ 810 h 824"/>
                <a:gd name="T62" fmla="*/ 322 w 406"/>
                <a:gd name="T63" fmla="*/ 792 h 824"/>
                <a:gd name="T64" fmla="*/ 324 w 406"/>
                <a:gd name="T65" fmla="*/ 130 h 824"/>
                <a:gd name="T66" fmla="*/ 332 w 406"/>
                <a:gd name="T67" fmla="*/ 124 h 824"/>
                <a:gd name="T68" fmla="*/ 336 w 406"/>
                <a:gd name="T69" fmla="*/ 124 h 824"/>
                <a:gd name="T70" fmla="*/ 340 w 406"/>
                <a:gd name="T71" fmla="*/ 132 h 824"/>
                <a:gd name="T72" fmla="*/ 342 w 406"/>
                <a:gd name="T73" fmla="*/ 364 h 824"/>
                <a:gd name="T74" fmla="*/ 350 w 406"/>
                <a:gd name="T75" fmla="*/ 382 h 824"/>
                <a:gd name="T76" fmla="*/ 366 w 406"/>
                <a:gd name="T77" fmla="*/ 390 h 824"/>
                <a:gd name="T78" fmla="*/ 374 w 406"/>
                <a:gd name="T79" fmla="*/ 390 h 824"/>
                <a:gd name="T80" fmla="*/ 392 w 406"/>
                <a:gd name="T81" fmla="*/ 386 h 824"/>
                <a:gd name="T82" fmla="*/ 402 w 406"/>
                <a:gd name="T83" fmla="*/ 370 h 824"/>
                <a:gd name="T84" fmla="*/ 406 w 406"/>
                <a:gd name="T85" fmla="*/ 62 h 824"/>
                <a:gd name="T86" fmla="*/ 400 w 406"/>
                <a:gd name="T87" fmla="*/ 38 h 824"/>
                <a:gd name="T88" fmla="*/ 378 w 406"/>
                <a:gd name="T89" fmla="*/ 10 h 824"/>
                <a:gd name="T90" fmla="*/ 344 w 406"/>
                <a:gd name="T91"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824">
                  <a:moveTo>
                    <a:pt x="322" y="0"/>
                  </a:moveTo>
                  <a:lnTo>
                    <a:pt x="82" y="0"/>
                  </a:lnTo>
                  <a:lnTo>
                    <a:pt x="62" y="0"/>
                  </a:lnTo>
                  <a:lnTo>
                    <a:pt x="62" y="0"/>
                  </a:lnTo>
                  <a:lnTo>
                    <a:pt x="48" y="2"/>
                  </a:lnTo>
                  <a:lnTo>
                    <a:pt x="38" y="4"/>
                  </a:lnTo>
                  <a:lnTo>
                    <a:pt x="26" y="10"/>
                  </a:lnTo>
                  <a:lnTo>
                    <a:pt x="18" y="18"/>
                  </a:lnTo>
                  <a:lnTo>
                    <a:pt x="10" y="28"/>
                  </a:lnTo>
                  <a:lnTo>
                    <a:pt x="4" y="38"/>
                  </a:lnTo>
                  <a:lnTo>
                    <a:pt x="0" y="50"/>
                  </a:lnTo>
                  <a:lnTo>
                    <a:pt x="0" y="62"/>
                  </a:lnTo>
                  <a:lnTo>
                    <a:pt x="0" y="358"/>
                  </a:lnTo>
                  <a:lnTo>
                    <a:pt x="0" y="358"/>
                  </a:lnTo>
                  <a:lnTo>
                    <a:pt x="0" y="364"/>
                  </a:lnTo>
                  <a:lnTo>
                    <a:pt x="2" y="370"/>
                  </a:lnTo>
                  <a:lnTo>
                    <a:pt x="6" y="376"/>
                  </a:lnTo>
                  <a:lnTo>
                    <a:pt x="10" y="382"/>
                  </a:lnTo>
                  <a:lnTo>
                    <a:pt x="14" y="386"/>
                  </a:lnTo>
                  <a:lnTo>
                    <a:pt x="20" y="388"/>
                  </a:lnTo>
                  <a:lnTo>
                    <a:pt x="26" y="390"/>
                  </a:lnTo>
                  <a:lnTo>
                    <a:pt x="32" y="390"/>
                  </a:lnTo>
                  <a:lnTo>
                    <a:pt x="32" y="390"/>
                  </a:lnTo>
                  <a:lnTo>
                    <a:pt x="32" y="390"/>
                  </a:lnTo>
                  <a:lnTo>
                    <a:pt x="38" y="390"/>
                  </a:lnTo>
                  <a:lnTo>
                    <a:pt x="44" y="388"/>
                  </a:lnTo>
                  <a:lnTo>
                    <a:pt x="50" y="386"/>
                  </a:lnTo>
                  <a:lnTo>
                    <a:pt x="54" y="382"/>
                  </a:lnTo>
                  <a:lnTo>
                    <a:pt x="58" y="376"/>
                  </a:lnTo>
                  <a:lnTo>
                    <a:pt x="62" y="370"/>
                  </a:lnTo>
                  <a:lnTo>
                    <a:pt x="64" y="364"/>
                  </a:lnTo>
                  <a:lnTo>
                    <a:pt x="64" y="358"/>
                  </a:lnTo>
                  <a:lnTo>
                    <a:pt x="64" y="132"/>
                  </a:lnTo>
                  <a:lnTo>
                    <a:pt x="64" y="132"/>
                  </a:lnTo>
                  <a:lnTo>
                    <a:pt x="64" y="130"/>
                  </a:lnTo>
                  <a:lnTo>
                    <a:pt x="66" y="126"/>
                  </a:lnTo>
                  <a:lnTo>
                    <a:pt x="70" y="124"/>
                  </a:lnTo>
                  <a:lnTo>
                    <a:pt x="74" y="124"/>
                  </a:lnTo>
                  <a:lnTo>
                    <a:pt x="74" y="124"/>
                  </a:lnTo>
                  <a:lnTo>
                    <a:pt x="74" y="124"/>
                  </a:lnTo>
                  <a:lnTo>
                    <a:pt x="76" y="124"/>
                  </a:lnTo>
                  <a:lnTo>
                    <a:pt x="80" y="126"/>
                  </a:lnTo>
                  <a:lnTo>
                    <a:pt x="82" y="130"/>
                  </a:lnTo>
                  <a:lnTo>
                    <a:pt x="82" y="132"/>
                  </a:lnTo>
                  <a:lnTo>
                    <a:pt x="82" y="792"/>
                  </a:lnTo>
                  <a:lnTo>
                    <a:pt x="82" y="792"/>
                  </a:lnTo>
                  <a:lnTo>
                    <a:pt x="82" y="800"/>
                  </a:lnTo>
                  <a:lnTo>
                    <a:pt x="84" y="806"/>
                  </a:lnTo>
                  <a:lnTo>
                    <a:pt x="88" y="810"/>
                  </a:lnTo>
                  <a:lnTo>
                    <a:pt x="92" y="816"/>
                  </a:lnTo>
                  <a:lnTo>
                    <a:pt x="96" y="820"/>
                  </a:lnTo>
                  <a:lnTo>
                    <a:pt x="102" y="822"/>
                  </a:lnTo>
                  <a:lnTo>
                    <a:pt x="108" y="824"/>
                  </a:lnTo>
                  <a:lnTo>
                    <a:pt x="114" y="824"/>
                  </a:lnTo>
                  <a:lnTo>
                    <a:pt x="160" y="824"/>
                  </a:lnTo>
                  <a:lnTo>
                    <a:pt x="160" y="824"/>
                  </a:lnTo>
                  <a:lnTo>
                    <a:pt x="166" y="824"/>
                  </a:lnTo>
                  <a:lnTo>
                    <a:pt x="172" y="822"/>
                  </a:lnTo>
                  <a:lnTo>
                    <a:pt x="178" y="820"/>
                  </a:lnTo>
                  <a:lnTo>
                    <a:pt x="182" y="816"/>
                  </a:lnTo>
                  <a:lnTo>
                    <a:pt x="186" y="810"/>
                  </a:lnTo>
                  <a:lnTo>
                    <a:pt x="190" y="806"/>
                  </a:lnTo>
                  <a:lnTo>
                    <a:pt x="192" y="800"/>
                  </a:lnTo>
                  <a:lnTo>
                    <a:pt x="192" y="792"/>
                  </a:lnTo>
                  <a:lnTo>
                    <a:pt x="192" y="440"/>
                  </a:lnTo>
                  <a:lnTo>
                    <a:pt x="192" y="440"/>
                  </a:lnTo>
                  <a:lnTo>
                    <a:pt x="192" y="436"/>
                  </a:lnTo>
                  <a:lnTo>
                    <a:pt x="194" y="432"/>
                  </a:lnTo>
                  <a:lnTo>
                    <a:pt x="198" y="430"/>
                  </a:lnTo>
                  <a:lnTo>
                    <a:pt x="202" y="430"/>
                  </a:lnTo>
                  <a:lnTo>
                    <a:pt x="202" y="430"/>
                  </a:lnTo>
                  <a:lnTo>
                    <a:pt x="202" y="430"/>
                  </a:lnTo>
                  <a:lnTo>
                    <a:pt x="206" y="430"/>
                  </a:lnTo>
                  <a:lnTo>
                    <a:pt x="210" y="432"/>
                  </a:lnTo>
                  <a:lnTo>
                    <a:pt x="212" y="436"/>
                  </a:lnTo>
                  <a:lnTo>
                    <a:pt x="214" y="440"/>
                  </a:lnTo>
                  <a:lnTo>
                    <a:pt x="214" y="792"/>
                  </a:lnTo>
                  <a:lnTo>
                    <a:pt x="214" y="792"/>
                  </a:lnTo>
                  <a:lnTo>
                    <a:pt x="214" y="800"/>
                  </a:lnTo>
                  <a:lnTo>
                    <a:pt x="216" y="806"/>
                  </a:lnTo>
                  <a:lnTo>
                    <a:pt x="218" y="810"/>
                  </a:lnTo>
                  <a:lnTo>
                    <a:pt x="222" y="816"/>
                  </a:lnTo>
                  <a:lnTo>
                    <a:pt x="228" y="820"/>
                  </a:lnTo>
                  <a:lnTo>
                    <a:pt x="232" y="822"/>
                  </a:lnTo>
                  <a:lnTo>
                    <a:pt x="240" y="824"/>
                  </a:lnTo>
                  <a:lnTo>
                    <a:pt x="246" y="824"/>
                  </a:lnTo>
                  <a:lnTo>
                    <a:pt x="290" y="824"/>
                  </a:lnTo>
                  <a:lnTo>
                    <a:pt x="290" y="824"/>
                  </a:lnTo>
                  <a:lnTo>
                    <a:pt x="298" y="824"/>
                  </a:lnTo>
                  <a:lnTo>
                    <a:pt x="304" y="822"/>
                  </a:lnTo>
                  <a:lnTo>
                    <a:pt x="308" y="820"/>
                  </a:lnTo>
                  <a:lnTo>
                    <a:pt x="314" y="816"/>
                  </a:lnTo>
                  <a:lnTo>
                    <a:pt x="318" y="810"/>
                  </a:lnTo>
                  <a:lnTo>
                    <a:pt x="320" y="806"/>
                  </a:lnTo>
                  <a:lnTo>
                    <a:pt x="322" y="800"/>
                  </a:lnTo>
                  <a:lnTo>
                    <a:pt x="322" y="792"/>
                  </a:lnTo>
                  <a:lnTo>
                    <a:pt x="322" y="132"/>
                  </a:lnTo>
                  <a:lnTo>
                    <a:pt x="322" y="132"/>
                  </a:lnTo>
                  <a:lnTo>
                    <a:pt x="324" y="130"/>
                  </a:lnTo>
                  <a:lnTo>
                    <a:pt x="326" y="126"/>
                  </a:lnTo>
                  <a:lnTo>
                    <a:pt x="328" y="124"/>
                  </a:lnTo>
                  <a:lnTo>
                    <a:pt x="332" y="124"/>
                  </a:lnTo>
                  <a:lnTo>
                    <a:pt x="332" y="124"/>
                  </a:lnTo>
                  <a:lnTo>
                    <a:pt x="332" y="124"/>
                  </a:lnTo>
                  <a:lnTo>
                    <a:pt x="336" y="124"/>
                  </a:lnTo>
                  <a:lnTo>
                    <a:pt x="338" y="126"/>
                  </a:lnTo>
                  <a:lnTo>
                    <a:pt x="340" y="130"/>
                  </a:lnTo>
                  <a:lnTo>
                    <a:pt x="340" y="132"/>
                  </a:lnTo>
                  <a:lnTo>
                    <a:pt x="340" y="358"/>
                  </a:lnTo>
                  <a:lnTo>
                    <a:pt x="340" y="358"/>
                  </a:lnTo>
                  <a:lnTo>
                    <a:pt x="342" y="364"/>
                  </a:lnTo>
                  <a:lnTo>
                    <a:pt x="344" y="370"/>
                  </a:lnTo>
                  <a:lnTo>
                    <a:pt x="346" y="376"/>
                  </a:lnTo>
                  <a:lnTo>
                    <a:pt x="350" y="382"/>
                  </a:lnTo>
                  <a:lnTo>
                    <a:pt x="356" y="386"/>
                  </a:lnTo>
                  <a:lnTo>
                    <a:pt x="360" y="388"/>
                  </a:lnTo>
                  <a:lnTo>
                    <a:pt x="366" y="390"/>
                  </a:lnTo>
                  <a:lnTo>
                    <a:pt x="374" y="390"/>
                  </a:lnTo>
                  <a:lnTo>
                    <a:pt x="374" y="390"/>
                  </a:lnTo>
                  <a:lnTo>
                    <a:pt x="374" y="390"/>
                  </a:lnTo>
                  <a:lnTo>
                    <a:pt x="380" y="390"/>
                  </a:lnTo>
                  <a:lnTo>
                    <a:pt x="386" y="388"/>
                  </a:lnTo>
                  <a:lnTo>
                    <a:pt x="392" y="386"/>
                  </a:lnTo>
                  <a:lnTo>
                    <a:pt x="396" y="382"/>
                  </a:lnTo>
                  <a:lnTo>
                    <a:pt x="400" y="376"/>
                  </a:lnTo>
                  <a:lnTo>
                    <a:pt x="402" y="370"/>
                  </a:lnTo>
                  <a:lnTo>
                    <a:pt x="404" y="364"/>
                  </a:lnTo>
                  <a:lnTo>
                    <a:pt x="406" y="358"/>
                  </a:lnTo>
                  <a:lnTo>
                    <a:pt x="406" y="62"/>
                  </a:lnTo>
                  <a:lnTo>
                    <a:pt x="406" y="62"/>
                  </a:lnTo>
                  <a:lnTo>
                    <a:pt x="404" y="50"/>
                  </a:lnTo>
                  <a:lnTo>
                    <a:pt x="400" y="38"/>
                  </a:lnTo>
                  <a:lnTo>
                    <a:pt x="396" y="28"/>
                  </a:lnTo>
                  <a:lnTo>
                    <a:pt x="388" y="18"/>
                  </a:lnTo>
                  <a:lnTo>
                    <a:pt x="378" y="10"/>
                  </a:lnTo>
                  <a:lnTo>
                    <a:pt x="368" y="4"/>
                  </a:lnTo>
                  <a:lnTo>
                    <a:pt x="356" y="2"/>
                  </a:lnTo>
                  <a:lnTo>
                    <a:pt x="344" y="0"/>
                  </a:lnTo>
                  <a:lnTo>
                    <a:pt x="322"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6147" y="2872"/>
              <a:ext cx="212" cy="212"/>
            </a:xfrm>
            <a:custGeom>
              <a:avLst/>
              <a:gdLst>
                <a:gd name="T0" fmla="*/ 212 w 212"/>
                <a:gd name="T1" fmla="*/ 106 h 212"/>
                <a:gd name="T2" fmla="*/ 212 w 212"/>
                <a:gd name="T3" fmla="*/ 106 h 212"/>
                <a:gd name="T4" fmla="*/ 210 w 212"/>
                <a:gd name="T5" fmla="*/ 128 h 212"/>
                <a:gd name="T6" fmla="*/ 204 w 212"/>
                <a:gd name="T7" fmla="*/ 148 h 212"/>
                <a:gd name="T8" fmla="*/ 194 w 212"/>
                <a:gd name="T9" fmla="*/ 166 h 212"/>
                <a:gd name="T10" fmla="*/ 182 w 212"/>
                <a:gd name="T11" fmla="*/ 182 h 212"/>
                <a:gd name="T12" fmla="*/ 166 w 212"/>
                <a:gd name="T13" fmla="*/ 194 h 212"/>
                <a:gd name="T14" fmla="*/ 148 w 212"/>
                <a:gd name="T15" fmla="*/ 204 h 212"/>
                <a:gd name="T16" fmla="*/ 128 w 212"/>
                <a:gd name="T17" fmla="*/ 210 h 212"/>
                <a:gd name="T18" fmla="*/ 106 w 212"/>
                <a:gd name="T19" fmla="*/ 212 h 212"/>
                <a:gd name="T20" fmla="*/ 106 w 212"/>
                <a:gd name="T21" fmla="*/ 212 h 212"/>
                <a:gd name="T22" fmla="*/ 86 w 212"/>
                <a:gd name="T23" fmla="*/ 210 h 212"/>
                <a:gd name="T24" fmla="*/ 66 w 212"/>
                <a:gd name="T25" fmla="*/ 204 h 212"/>
                <a:gd name="T26" fmla="*/ 48 w 212"/>
                <a:gd name="T27" fmla="*/ 194 h 212"/>
                <a:gd name="T28" fmla="*/ 32 w 212"/>
                <a:gd name="T29" fmla="*/ 182 h 212"/>
                <a:gd name="T30" fmla="*/ 18 w 212"/>
                <a:gd name="T31" fmla="*/ 166 h 212"/>
                <a:gd name="T32" fmla="*/ 8 w 212"/>
                <a:gd name="T33" fmla="*/ 148 h 212"/>
                <a:gd name="T34" fmla="*/ 2 w 212"/>
                <a:gd name="T35" fmla="*/ 128 h 212"/>
                <a:gd name="T36" fmla="*/ 0 w 212"/>
                <a:gd name="T37" fmla="*/ 106 h 212"/>
                <a:gd name="T38" fmla="*/ 0 w 212"/>
                <a:gd name="T39" fmla="*/ 106 h 212"/>
                <a:gd name="T40" fmla="*/ 2 w 212"/>
                <a:gd name="T41" fmla="*/ 84 h 212"/>
                <a:gd name="T42" fmla="*/ 8 w 212"/>
                <a:gd name="T43" fmla="*/ 64 h 212"/>
                <a:gd name="T44" fmla="*/ 18 w 212"/>
                <a:gd name="T45" fmla="*/ 46 h 212"/>
                <a:gd name="T46" fmla="*/ 32 w 212"/>
                <a:gd name="T47" fmla="*/ 32 h 212"/>
                <a:gd name="T48" fmla="*/ 48 w 212"/>
                <a:gd name="T49" fmla="*/ 18 h 212"/>
                <a:gd name="T50" fmla="*/ 66 w 212"/>
                <a:gd name="T51" fmla="*/ 8 h 212"/>
                <a:gd name="T52" fmla="*/ 86 w 212"/>
                <a:gd name="T53" fmla="*/ 2 h 212"/>
                <a:gd name="T54" fmla="*/ 106 w 212"/>
                <a:gd name="T55" fmla="*/ 0 h 212"/>
                <a:gd name="T56" fmla="*/ 106 w 212"/>
                <a:gd name="T57" fmla="*/ 0 h 212"/>
                <a:gd name="T58" fmla="*/ 128 w 212"/>
                <a:gd name="T59" fmla="*/ 2 h 212"/>
                <a:gd name="T60" fmla="*/ 148 w 212"/>
                <a:gd name="T61" fmla="*/ 8 h 212"/>
                <a:gd name="T62" fmla="*/ 166 w 212"/>
                <a:gd name="T63" fmla="*/ 18 h 212"/>
                <a:gd name="T64" fmla="*/ 182 w 212"/>
                <a:gd name="T65" fmla="*/ 32 h 212"/>
                <a:gd name="T66" fmla="*/ 194 w 212"/>
                <a:gd name="T67" fmla="*/ 46 h 212"/>
                <a:gd name="T68" fmla="*/ 204 w 212"/>
                <a:gd name="T69" fmla="*/ 64 h 212"/>
                <a:gd name="T70" fmla="*/ 210 w 212"/>
                <a:gd name="T71" fmla="*/ 84 h 212"/>
                <a:gd name="T72" fmla="*/ 212 w 212"/>
                <a:gd name="T73" fmla="*/ 106 h 212"/>
                <a:gd name="T74" fmla="*/ 212 w 212"/>
                <a:gd name="T75" fmla="*/ 1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12">
                  <a:moveTo>
                    <a:pt x="212" y="106"/>
                  </a:moveTo>
                  <a:lnTo>
                    <a:pt x="212" y="106"/>
                  </a:lnTo>
                  <a:lnTo>
                    <a:pt x="210" y="128"/>
                  </a:lnTo>
                  <a:lnTo>
                    <a:pt x="204" y="148"/>
                  </a:lnTo>
                  <a:lnTo>
                    <a:pt x="194" y="166"/>
                  </a:lnTo>
                  <a:lnTo>
                    <a:pt x="182" y="182"/>
                  </a:lnTo>
                  <a:lnTo>
                    <a:pt x="166" y="194"/>
                  </a:lnTo>
                  <a:lnTo>
                    <a:pt x="148" y="204"/>
                  </a:lnTo>
                  <a:lnTo>
                    <a:pt x="128" y="210"/>
                  </a:lnTo>
                  <a:lnTo>
                    <a:pt x="106" y="212"/>
                  </a:lnTo>
                  <a:lnTo>
                    <a:pt x="106" y="212"/>
                  </a:lnTo>
                  <a:lnTo>
                    <a:pt x="86" y="210"/>
                  </a:lnTo>
                  <a:lnTo>
                    <a:pt x="66" y="204"/>
                  </a:lnTo>
                  <a:lnTo>
                    <a:pt x="48" y="194"/>
                  </a:lnTo>
                  <a:lnTo>
                    <a:pt x="32" y="182"/>
                  </a:lnTo>
                  <a:lnTo>
                    <a:pt x="18" y="166"/>
                  </a:lnTo>
                  <a:lnTo>
                    <a:pt x="8" y="148"/>
                  </a:lnTo>
                  <a:lnTo>
                    <a:pt x="2" y="128"/>
                  </a:lnTo>
                  <a:lnTo>
                    <a:pt x="0" y="106"/>
                  </a:lnTo>
                  <a:lnTo>
                    <a:pt x="0" y="106"/>
                  </a:lnTo>
                  <a:lnTo>
                    <a:pt x="2" y="84"/>
                  </a:lnTo>
                  <a:lnTo>
                    <a:pt x="8" y="64"/>
                  </a:lnTo>
                  <a:lnTo>
                    <a:pt x="18" y="46"/>
                  </a:lnTo>
                  <a:lnTo>
                    <a:pt x="32" y="32"/>
                  </a:lnTo>
                  <a:lnTo>
                    <a:pt x="48" y="18"/>
                  </a:lnTo>
                  <a:lnTo>
                    <a:pt x="66" y="8"/>
                  </a:lnTo>
                  <a:lnTo>
                    <a:pt x="86" y="2"/>
                  </a:lnTo>
                  <a:lnTo>
                    <a:pt x="106" y="0"/>
                  </a:lnTo>
                  <a:lnTo>
                    <a:pt x="106" y="0"/>
                  </a:lnTo>
                  <a:lnTo>
                    <a:pt x="128" y="2"/>
                  </a:lnTo>
                  <a:lnTo>
                    <a:pt x="148" y="8"/>
                  </a:lnTo>
                  <a:lnTo>
                    <a:pt x="166" y="18"/>
                  </a:lnTo>
                  <a:lnTo>
                    <a:pt x="182" y="32"/>
                  </a:lnTo>
                  <a:lnTo>
                    <a:pt x="194" y="46"/>
                  </a:lnTo>
                  <a:lnTo>
                    <a:pt x="204" y="64"/>
                  </a:lnTo>
                  <a:lnTo>
                    <a:pt x="210" y="84"/>
                  </a:lnTo>
                  <a:lnTo>
                    <a:pt x="212" y="106"/>
                  </a:lnTo>
                  <a:lnTo>
                    <a:pt x="212" y="106"/>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939" y="1442"/>
              <a:ext cx="838" cy="706"/>
            </a:xfrm>
            <a:custGeom>
              <a:avLst/>
              <a:gdLst>
                <a:gd name="T0" fmla="*/ 838 w 838"/>
                <a:gd name="T1" fmla="*/ 706 h 706"/>
                <a:gd name="T2" fmla="*/ 838 w 838"/>
                <a:gd name="T3" fmla="*/ 0 h 706"/>
                <a:gd name="T4" fmla="*/ 0 w 838"/>
                <a:gd name="T5" fmla="*/ 0 h 706"/>
              </a:gdLst>
              <a:ahLst/>
              <a:cxnLst>
                <a:cxn ang="0">
                  <a:pos x="T0" y="T1"/>
                </a:cxn>
                <a:cxn ang="0">
                  <a:pos x="T2" y="T3"/>
                </a:cxn>
                <a:cxn ang="0">
                  <a:pos x="T4" y="T5"/>
                </a:cxn>
              </a:cxnLst>
              <a:rect l="0" t="0" r="r" b="b"/>
              <a:pathLst>
                <a:path w="838" h="706">
                  <a:moveTo>
                    <a:pt x="838" y="706"/>
                  </a:moveTo>
                  <a:lnTo>
                    <a:pt x="838" y="0"/>
                  </a:lnTo>
                  <a:lnTo>
                    <a:pt x="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4737" y="2136"/>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4349" y="2748"/>
              <a:ext cx="1120" cy="1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5227" y="3148"/>
              <a:ext cx="158"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5373" y="3108"/>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5227" y="3492"/>
              <a:ext cx="158"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5373" y="3452"/>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5227" y="3836"/>
              <a:ext cx="158"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5373" y="3796"/>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7476692" y="4311620"/>
            <a:ext cx="575542" cy="400110"/>
          </a:xfrm>
          <a:prstGeom prst="rect">
            <a:avLst/>
          </a:prstGeom>
          <a:noFill/>
        </p:spPr>
        <p:txBody>
          <a:bodyPr wrap="none" rtlCol="0">
            <a:spAutoFit/>
          </a:bodyPr>
          <a:lstStyle/>
          <a:p>
            <a:r>
              <a:rPr lang="en-US" sz="2000" dirty="0"/>
              <a:t>ACL</a:t>
            </a:r>
          </a:p>
        </p:txBody>
      </p:sp>
      <p:sp>
        <p:nvSpPr>
          <p:cNvPr id="24" name="TextBox 23"/>
          <p:cNvSpPr txBox="1"/>
          <p:nvPr/>
        </p:nvSpPr>
        <p:spPr>
          <a:xfrm>
            <a:off x="7088326" y="4783802"/>
            <a:ext cx="1236557" cy="1477328"/>
          </a:xfrm>
          <a:prstGeom prst="rect">
            <a:avLst/>
          </a:prstGeom>
          <a:noFill/>
        </p:spPr>
        <p:txBody>
          <a:bodyPr wrap="none" rtlCol="0">
            <a:spAutoFit/>
          </a:bodyPr>
          <a:lstStyle/>
          <a:p>
            <a:pPr algn="r"/>
            <a:r>
              <a:rPr lang="en-US" dirty="0"/>
              <a:t>Read</a:t>
            </a:r>
          </a:p>
          <a:p>
            <a:pPr algn="r"/>
            <a:endParaRPr lang="en-US" dirty="0"/>
          </a:p>
          <a:p>
            <a:pPr algn="r"/>
            <a:r>
              <a:rPr lang="en-US" dirty="0"/>
              <a:t>Read/write</a:t>
            </a:r>
          </a:p>
          <a:p>
            <a:pPr algn="r"/>
            <a:endParaRPr lang="en-US" dirty="0"/>
          </a:p>
          <a:p>
            <a:pPr algn="r"/>
            <a:r>
              <a:rPr lang="en-US" dirty="0"/>
              <a:t>Full control</a:t>
            </a:r>
          </a:p>
        </p:txBody>
      </p:sp>
      <p:sp>
        <p:nvSpPr>
          <p:cNvPr id="25" name="TextBox 24"/>
          <p:cNvSpPr txBox="1"/>
          <p:nvPr/>
        </p:nvSpPr>
        <p:spPr>
          <a:xfrm>
            <a:off x="8718551" y="4783802"/>
            <a:ext cx="750270" cy="400110"/>
          </a:xfrm>
          <a:prstGeom prst="rect">
            <a:avLst/>
          </a:prstGeom>
          <a:noFill/>
        </p:spPr>
        <p:txBody>
          <a:bodyPr wrap="none" rtlCol="0">
            <a:spAutoFit/>
          </a:bodyPr>
          <a:lstStyle/>
          <a:p>
            <a:r>
              <a:rPr lang="en-US" sz="2000" dirty="0"/>
              <a:t>(ACE)</a:t>
            </a:r>
          </a:p>
        </p:txBody>
      </p:sp>
      <p:sp>
        <p:nvSpPr>
          <p:cNvPr id="26" name="TextBox 25"/>
          <p:cNvSpPr txBox="1"/>
          <p:nvPr/>
        </p:nvSpPr>
        <p:spPr>
          <a:xfrm>
            <a:off x="8718551" y="5329039"/>
            <a:ext cx="750270" cy="400110"/>
          </a:xfrm>
          <a:prstGeom prst="rect">
            <a:avLst/>
          </a:prstGeom>
          <a:noFill/>
        </p:spPr>
        <p:txBody>
          <a:bodyPr wrap="none" rtlCol="0">
            <a:spAutoFit/>
          </a:bodyPr>
          <a:lstStyle/>
          <a:p>
            <a:r>
              <a:rPr lang="en-US" sz="2000" dirty="0"/>
              <a:t>(ACE)</a:t>
            </a:r>
          </a:p>
        </p:txBody>
      </p:sp>
      <p:sp>
        <p:nvSpPr>
          <p:cNvPr id="27" name="TextBox 26"/>
          <p:cNvSpPr txBox="1"/>
          <p:nvPr/>
        </p:nvSpPr>
        <p:spPr>
          <a:xfrm>
            <a:off x="8718551" y="5878840"/>
            <a:ext cx="750270" cy="400110"/>
          </a:xfrm>
          <a:prstGeom prst="rect">
            <a:avLst/>
          </a:prstGeom>
          <a:noFill/>
        </p:spPr>
        <p:txBody>
          <a:bodyPr wrap="none" rtlCol="0">
            <a:spAutoFit/>
          </a:bodyPr>
          <a:lstStyle/>
          <a:p>
            <a:r>
              <a:rPr lang="en-US" sz="2000" dirty="0"/>
              <a:t>(ACE)</a:t>
            </a:r>
          </a:p>
        </p:txBody>
      </p:sp>
      <p:sp>
        <p:nvSpPr>
          <p:cNvPr id="28" name="TextBox 27"/>
          <p:cNvSpPr txBox="1"/>
          <p:nvPr/>
        </p:nvSpPr>
        <p:spPr>
          <a:xfrm>
            <a:off x="5605284" y="2971740"/>
            <a:ext cx="889987" cy="400110"/>
          </a:xfrm>
          <a:prstGeom prst="rect">
            <a:avLst/>
          </a:prstGeom>
          <a:noFill/>
        </p:spPr>
        <p:txBody>
          <a:bodyPr wrap="none" rtlCol="0">
            <a:spAutoFit/>
          </a:bodyPr>
          <a:lstStyle/>
          <a:p>
            <a:r>
              <a:rPr lang="en-US" sz="2000" dirty="0"/>
              <a:t>Owner</a:t>
            </a:r>
          </a:p>
        </p:txBody>
      </p:sp>
    </p:spTree>
    <p:extLst>
      <p:ext uri="{BB962C8B-B14F-4D97-AF65-F5344CB8AC3E}">
        <p14:creationId xmlns:p14="http://schemas.microsoft.com/office/powerpoint/2010/main" val="2534162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79701" y="304801"/>
            <a:ext cx="7726362" cy="1050925"/>
          </a:xfrm>
        </p:spPr>
        <p:txBody>
          <a:bodyPr/>
          <a:lstStyle/>
          <a:p>
            <a:r>
              <a:rPr lang="en-US" dirty="0"/>
              <a:t>Mandatory access control</a:t>
            </a:r>
          </a:p>
        </p:txBody>
      </p:sp>
      <p:sp>
        <p:nvSpPr>
          <p:cNvPr id="3" name="Content Placeholder 2"/>
          <p:cNvSpPr>
            <a:spLocks noGrp="1"/>
          </p:cNvSpPr>
          <p:nvPr>
            <p:ph sz="half" idx="4294967295"/>
          </p:nvPr>
        </p:nvSpPr>
        <p:spPr>
          <a:xfrm>
            <a:off x="0" y="1371600"/>
            <a:ext cx="4122738" cy="4812890"/>
          </a:xfrm>
        </p:spPr>
        <p:txBody>
          <a:bodyPr>
            <a:normAutofit fontScale="85000" lnSpcReduction="20000"/>
          </a:bodyPr>
          <a:lstStyle/>
          <a:p>
            <a:pPr>
              <a:lnSpc>
                <a:spcPct val="120000"/>
              </a:lnSpc>
            </a:pPr>
            <a:r>
              <a:rPr lang="en-US" sz="3100" dirty="0"/>
              <a:t>MAC properties:</a:t>
            </a:r>
          </a:p>
          <a:p>
            <a:pPr lvl="1">
              <a:lnSpc>
                <a:spcPct val="120000"/>
              </a:lnSpc>
            </a:pPr>
            <a:r>
              <a:rPr lang="en-US" dirty="0"/>
              <a:t>One entity holds information about access to all objects </a:t>
            </a:r>
          </a:p>
          <a:p>
            <a:pPr lvl="1">
              <a:lnSpc>
                <a:spcPct val="120000"/>
              </a:lnSpc>
            </a:pPr>
            <a:r>
              <a:rPr lang="en-US" dirty="0"/>
              <a:t>Every subject has a clearance level</a:t>
            </a:r>
          </a:p>
          <a:p>
            <a:pPr lvl="1">
              <a:lnSpc>
                <a:spcPct val="120000"/>
              </a:lnSpc>
            </a:pPr>
            <a:r>
              <a:rPr lang="en-US" dirty="0"/>
              <a:t>A complex system requiring high overhead</a:t>
            </a:r>
          </a:p>
          <a:p>
            <a:pPr lvl="1">
              <a:lnSpc>
                <a:spcPct val="120000"/>
              </a:lnSpc>
            </a:pPr>
            <a:r>
              <a:rPr lang="en-US" dirty="0"/>
              <a:t>Typically used in very secure scenarios, less seen in the commercial world</a:t>
            </a:r>
          </a:p>
          <a:p>
            <a:pPr lvl="1">
              <a:lnSpc>
                <a:spcPct val="120000"/>
              </a:lnSpc>
            </a:pPr>
            <a:r>
              <a:rPr lang="en-US" dirty="0"/>
              <a:t>Takes advantage of policies defined by strict level of hierarchy</a:t>
            </a:r>
          </a:p>
          <a:p>
            <a:pPr>
              <a:lnSpc>
                <a:spcPct val="120000"/>
              </a:lnSpc>
            </a:pPr>
            <a:endParaRPr lang="en-US" dirty="0"/>
          </a:p>
        </p:txBody>
      </p:sp>
      <p:grpSp>
        <p:nvGrpSpPr>
          <p:cNvPr id="57" name="Group 54"/>
          <p:cNvGrpSpPr>
            <a:grpSpLocks noChangeAspect="1"/>
          </p:cNvGrpSpPr>
          <p:nvPr/>
        </p:nvGrpSpPr>
        <p:grpSpPr bwMode="auto">
          <a:xfrm>
            <a:off x="4256088" y="2532063"/>
            <a:ext cx="7546975" cy="2936875"/>
            <a:chOff x="2681" y="1595"/>
            <a:chExt cx="4754" cy="1850"/>
          </a:xfrm>
        </p:grpSpPr>
        <p:sp>
          <p:nvSpPr>
            <p:cNvPr id="58" name="AutoShape 53"/>
            <p:cNvSpPr>
              <a:spLocks noChangeAspect="1" noChangeArrowheads="1" noTextEdit="1"/>
            </p:cNvSpPr>
            <p:nvPr/>
          </p:nvSpPr>
          <p:spPr bwMode="auto">
            <a:xfrm>
              <a:off x="2681" y="1595"/>
              <a:ext cx="4754" cy="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2681" y="1973"/>
              <a:ext cx="1160" cy="1160"/>
            </a:xfrm>
            <a:custGeom>
              <a:avLst/>
              <a:gdLst>
                <a:gd name="T0" fmla="*/ 1158 w 1160"/>
                <a:gd name="T1" fmla="*/ 608 h 1160"/>
                <a:gd name="T2" fmla="*/ 1148 w 1160"/>
                <a:gd name="T3" fmla="*/ 696 h 1160"/>
                <a:gd name="T4" fmla="*/ 1124 w 1160"/>
                <a:gd name="T5" fmla="*/ 778 h 1160"/>
                <a:gd name="T6" fmla="*/ 1090 w 1160"/>
                <a:gd name="T7" fmla="*/ 856 h 1160"/>
                <a:gd name="T8" fmla="*/ 1044 w 1160"/>
                <a:gd name="T9" fmla="*/ 926 h 1160"/>
                <a:gd name="T10" fmla="*/ 990 w 1160"/>
                <a:gd name="T11" fmla="*/ 990 h 1160"/>
                <a:gd name="T12" fmla="*/ 926 w 1160"/>
                <a:gd name="T13" fmla="*/ 1044 h 1160"/>
                <a:gd name="T14" fmla="*/ 856 w 1160"/>
                <a:gd name="T15" fmla="*/ 1090 h 1160"/>
                <a:gd name="T16" fmla="*/ 778 w 1160"/>
                <a:gd name="T17" fmla="*/ 1124 h 1160"/>
                <a:gd name="T18" fmla="*/ 696 w 1160"/>
                <a:gd name="T19" fmla="*/ 1148 h 1160"/>
                <a:gd name="T20" fmla="*/ 608 w 1160"/>
                <a:gd name="T21" fmla="*/ 1158 h 1160"/>
                <a:gd name="T22" fmla="*/ 550 w 1160"/>
                <a:gd name="T23" fmla="*/ 1158 h 1160"/>
                <a:gd name="T24" fmla="*/ 462 w 1160"/>
                <a:gd name="T25" fmla="*/ 1148 h 1160"/>
                <a:gd name="T26" fmla="*/ 380 w 1160"/>
                <a:gd name="T27" fmla="*/ 1124 h 1160"/>
                <a:gd name="T28" fmla="*/ 302 w 1160"/>
                <a:gd name="T29" fmla="*/ 1090 h 1160"/>
                <a:gd name="T30" fmla="*/ 232 w 1160"/>
                <a:gd name="T31" fmla="*/ 1044 h 1160"/>
                <a:gd name="T32" fmla="*/ 168 w 1160"/>
                <a:gd name="T33" fmla="*/ 990 h 1160"/>
                <a:gd name="T34" fmla="*/ 114 w 1160"/>
                <a:gd name="T35" fmla="*/ 926 h 1160"/>
                <a:gd name="T36" fmla="*/ 70 w 1160"/>
                <a:gd name="T37" fmla="*/ 856 h 1160"/>
                <a:gd name="T38" fmla="*/ 34 w 1160"/>
                <a:gd name="T39" fmla="*/ 778 h 1160"/>
                <a:gd name="T40" fmla="*/ 10 w 1160"/>
                <a:gd name="T41" fmla="*/ 696 h 1160"/>
                <a:gd name="T42" fmla="*/ 0 w 1160"/>
                <a:gd name="T43" fmla="*/ 608 h 1160"/>
                <a:gd name="T44" fmla="*/ 0 w 1160"/>
                <a:gd name="T45" fmla="*/ 550 h 1160"/>
                <a:gd name="T46" fmla="*/ 10 w 1160"/>
                <a:gd name="T47" fmla="*/ 462 h 1160"/>
                <a:gd name="T48" fmla="*/ 34 w 1160"/>
                <a:gd name="T49" fmla="*/ 380 h 1160"/>
                <a:gd name="T50" fmla="*/ 70 w 1160"/>
                <a:gd name="T51" fmla="*/ 302 h 1160"/>
                <a:gd name="T52" fmla="*/ 114 w 1160"/>
                <a:gd name="T53" fmla="*/ 232 h 1160"/>
                <a:gd name="T54" fmla="*/ 168 w 1160"/>
                <a:gd name="T55" fmla="*/ 168 h 1160"/>
                <a:gd name="T56" fmla="*/ 232 w 1160"/>
                <a:gd name="T57" fmla="*/ 114 h 1160"/>
                <a:gd name="T58" fmla="*/ 302 w 1160"/>
                <a:gd name="T59" fmla="*/ 70 h 1160"/>
                <a:gd name="T60" fmla="*/ 380 w 1160"/>
                <a:gd name="T61" fmla="*/ 34 h 1160"/>
                <a:gd name="T62" fmla="*/ 462 w 1160"/>
                <a:gd name="T63" fmla="*/ 10 h 1160"/>
                <a:gd name="T64" fmla="*/ 550 w 1160"/>
                <a:gd name="T65" fmla="*/ 0 h 1160"/>
                <a:gd name="T66" fmla="*/ 608 w 1160"/>
                <a:gd name="T67" fmla="*/ 0 h 1160"/>
                <a:gd name="T68" fmla="*/ 696 w 1160"/>
                <a:gd name="T69" fmla="*/ 10 h 1160"/>
                <a:gd name="T70" fmla="*/ 778 w 1160"/>
                <a:gd name="T71" fmla="*/ 34 h 1160"/>
                <a:gd name="T72" fmla="*/ 856 w 1160"/>
                <a:gd name="T73" fmla="*/ 70 h 1160"/>
                <a:gd name="T74" fmla="*/ 926 w 1160"/>
                <a:gd name="T75" fmla="*/ 114 h 1160"/>
                <a:gd name="T76" fmla="*/ 990 w 1160"/>
                <a:gd name="T77" fmla="*/ 168 h 1160"/>
                <a:gd name="T78" fmla="*/ 1044 w 1160"/>
                <a:gd name="T79" fmla="*/ 232 h 1160"/>
                <a:gd name="T80" fmla="*/ 1090 w 1160"/>
                <a:gd name="T81" fmla="*/ 302 h 1160"/>
                <a:gd name="T82" fmla="*/ 1124 w 1160"/>
                <a:gd name="T83" fmla="*/ 380 h 1160"/>
                <a:gd name="T84" fmla="*/ 1148 w 1160"/>
                <a:gd name="T85" fmla="*/ 462 h 1160"/>
                <a:gd name="T86" fmla="*/ 1158 w 1160"/>
                <a:gd name="T87" fmla="*/ 55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0" h="1160">
                  <a:moveTo>
                    <a:pt x="1160" y="580"/>
                  </a:moveTo>
                  <a:lnTo>
                    <a:pt x="1160" y="580"/>
                  </a:lnTo>
                  <a:lnTo>
                    <a:pt x="1158" y="608"/>
                  </a:lnTo>
                  <a:lnTo>
                    <a:pt x="1156" y="638"/>
                  </a:lnTo>
                  <a:lnTo>
                    <a:pt x="1152" y="668"/>
                  </a:lnTo>
                  <a:lnTo>
                    <a:pt x="1148" y="696"/>
                  </a:lnTo>
                  <a:lnTo>
                    <a:pt x="1140" y="724"/>
                  </a:lnTo>
                  <a:lnTo>
                    <a:pt x="1132" y="752"/>
                  </a:lnTo>
                  <a:lnTo>
                    <a:pt x="1124" y="778"/>
                  </a:lnTo>
                  <a:lnTo>
                    <a:pt x="1114" y="804"/>
                  </a:lnTo>
                  <a:lnTo>
                    <a:pt x="1102" y="830"/>
                  </a:lnTo>
                  <a:lnTo>
                    <a:pt x="1090" y="856"/>
                  </a:lnTo>
                  <a:lnTo>
                    <a:pt x="1076" y="880"/>
                  </a:lnTo>
                  <a:lnTo>
                    <a:pt x="1060" y="904"/>
                  </a:lnTo>
                  <a:lnTo>
                    <a:pt x="1044" y="926"/>
                  </a:lnTo>
                  <a:lnTo>
                    <a:pt x="1026" y="948"/>
                  </a:lnTo>
                  <a:lnTo>
                    <a:pt x="1008" y="970"/>
                  </a:lnTo>
                  <a:lnTo>
                    <a:pt x="990" y="990"/>
                  </a:lnTo>
                  <a:lnTo>
                    <a:pt x="970" y="1008"/>
                  </a:lnTo>
                  <a:lnTo>
                    <a:pt x="948" y="1026"/>
                  </a:lnTo>
                  <a:lnTo>
                    <a:pt x="926" y="1044"/>
                  </a:lnTo>
                  <a:lnTo>
                    <a:pt x="904" y="1060"/>
                  </a:lnTo>
                  <a:lnTo>
                    <a:pt x="880" y="1076"/>
                  </a:lnTo>
                  <a:lnTo>
                    <a:pt x="856" y="1090"/>
                  </a:lnTo>
                  <a:lnTo>
                    <a:pt x="830" y="1102"/>
                  </a:lnTo>
                  <a:lnTo>
                    <a:pt x="804" y="1114"/>
                  </a:lnTo>
                  <a:lnTo>
                    <a:pt x="778" y="1124"/>
                  </a:lnTo>
                  <a:lnTo>
                    <a:pt x="752" y="1134"/>
                  </a:lnTo>
                  <a:lnTo>
                    <a:pt x="724" y="1140"/>
                  </a:lnTo>
                  <a:lnTo>
                    <a:pt x="696" y="1148"/>
                  </a:lnTo>
                  <a:lnTo>
                    <a:pt x="668" y="1152"/>
                  </a:lnTo>
                  <a:lnTo>
                    <a:pt x="638" y="1156"/>
                  </a:lnTo>
                  <a:lnTo>
                    <a:pt x="608" y="1158"/>
                  </a:lnTo>
                  <a:lnTo>
                    <a:pt x="580" y="1160"/>
                  </a:lnTo>
                  <a:lnTo>
                    <a:pt x="580" y="1160"/>
                  </a:lnTo>
                  <a:lnTo>
                    <a:pt x="550" y="1158"/>
                  </a:lnTo>
                  <a:lnTo>
                    <a:pt x="520" y="1156"/>
                  </a:lnTo>
                  <a:lnTo>
                    <a:pt x="490" y="1152"/>
                  </a:lnTo>
                  <a:lnTo>
                    <a:pt x="462" y="1148"/>
                  </a:lnTo>
                  <a:lnTo>
                    <a:pt x="434" y="1140"/>
                  </a:lnTo>
                  <a:lnTo>
                    <a:pt x="406" y="1134"/>
                  </a:lnTo>
                  <a:lnTo>
                    <a:pt x="380" y="1124"/>
                  </a:lnTo>
                  <a:lnTo>
                    <a:pt x="354" y="1114"/>
                  </a:lnTo>
                  <a:lnTo>
                    <a:pt x="328" y="1102"/>
                  </a:lnTo>
                  <a:lnTo>
                    <a:pt x="302" y="1090"/>
                  </a:lnTo>
                  <a:lnTo>
                    <a:pt x="278" y="1076"/>
                  </a:lnTo>
                  <a:lnTo>
                    <a:pt x="254" y="1060"/>
                  </a:lnTo>
                  <a:lnTo>
                    <a:pt x="232" y="1044"/>
                  </a:lnTo>
                  <a:lnTo>
                    <a:pt x="210" y="1026"/>
                  </a:lnTo>
                  <a:lnTo>
                    <a:pt x="190" y="1008"/>
                  </a:lnTo>
                  <a:lnTo>
                    <a:pt x="168" y="990"/>
                  </a:lnTo>
                  <a:lnTo>
                    <a:pt x="150" y="970"/>
                  </a:lnTo>
                  <a:lnTo>
                    <a:pt x="132" y="948"/>
                  </a:lnTo>
                  <a:lnTo>
                    <a:pt x="114" y="926"/>
                  </a:lnTo>
                  <a:lnTo>
                    <a:pt x="98" y="904"/>
                  </a:lnTo>
                  <a:lnTo>
                    <a:pt x="84" y="880"/>
                  </a:lnTo>
                  <a:lnTo>
                    <a:pt x="70" y="856"/>
                  </a:lnTo>
                  <a:lnTo>
                    <a:pt x="56" y="830"/>
                  </a:lnTo>
                  <a:lnTo>
                    <a:pt x="44" y="804"/>
                  </a:lnTo>
                  <a:lnTo>
                    <a:pt x="34" y="778"/>
                  </a:lnTo>
                  <a:lnTo>
                    <a:pt x="26" y="752"/>
                  </a:lnTo>
                  <a:lnTo>
                    <a:pt x="18" y="724"/>
                  </a:lnTo>
                  <a:lnTo>
                    <a:pt x="10" y="696"/>
                  </a:lnTo>
                  <a:lnTo>
                    <a:pt x="6" y="668"/>
                  </a:lnTo>
                  <a:lnTo>
                    <a:pt x="2" y="638"/>
                  </a:lnTo>
                  <a:lnTo>
                    <a:pt x="0" y="608"/>
                  </a:lnTo>
                  <a:lnTo>
                    <a:pt x="0" y="580"/>
                  </a:lnTo>
                  <a:lnTo>
                    <a:pt x="0" y="580"/>
                  </a:lnTo>
                  <a:lnTo>
                    <a:pt x="0" y="550"/>
                  </a:lnTo>
                  <a:lnTo>
                    <a:pt x="2" y="520"/>
                  </a:lnTo>
                  <a:lnTo>
                    <a:pt x="6" y="490"/>
                  </a:lnTo>
                  <a:lnTo>
                    <a:pt x="10" y="462"/>
                  </a:lnTo>
                  <a:lnTo>
                    <a:pt x="18" y="434"/>
                  </a:lnTo>
                  <a:lnTo>
                    <a:pt x="26" y="406"/>
                  </a:lnTo>
                  <a:lnTo>
                    <a:pt x="34" y="380"/>
                  </a:lnTo>
                  <a:lnTo>
                    <a:pt x="44" y="354"/>
                  </a:lnTo>
                  <a:lnTo>
                    <a:pt x="56" y="328"/>
                  </a:lnTo>
                  <a:lnTo>
                    <a:pt x="70" y="302"/>
                  </a:lnTo>
                  <a:lnTo>
                    <a:pt x="84" y="278"/>
                  </a:lnTo>
                  <a:lnTo>
                    <a:pt x="98" y="254"/>
                  </a:lnTo>
                  <a:lnTo>
                    <a:pt x="114" y="232"/>
                  </a:lnTo>
                  <a:lnTo>
                    <a:pt x="132" y="210"/>
                  </a:lnTo>
                  <a:lnTo>
                    <a:pt x="150" y="190"/>
                  </a:lnTo>
                  <a:lnTo>
                    <a:pt x="168" y="168"/>
                  </a:lnTo>
                  <a:lnTo>
                    <a:pt x="190" y="150"/>
                  </a:lnTo>
                  <a:lnTo>
                    <a:pt x="210" y="132"/>
                  </a:lnTo>
                  <a:lnTo>
                    <a:pt x="232" y="114"/>
                  </a:lnTo>
                  <a:lnTo>
                    <a:pt x="254" y="98"/>
                  </a:lnTo>
                  <a:lnTo>
                    <a:pt x="278" y="84"/>
                  </a:lnTo>
                  <a:lnTo>
                    <a:pt x="302" y="70"/>
                  </a:lnTo>
                  <a:lnTo>
                    <a:pt x="328" y="56"/>
                  </a:lnTo>
                  <a:lnTo>
                    <a:pt x="354" y="44"/>
                  </a:lnTo>
                  <a:lnTo>
                    <a:pt x="380" y="34"/>
                  </a:lnTo>
                  <a:lnTo>
                    <a:pt x="406" y="26"/>
                  </a:lnTo>
                  <a:lnTo>
                    <a:pt x="434" y="18"/>
                  </a:lnTo>
                  <a:lnTo>
                    <a:pt x="462" y="10"/>
                  </a:lnTo>
                  <a:lnTo>
                    <a:pt x="490" y="6"/>
                  </a:lnTo>
                  <a:lnTo>
                    <a:pt x="520" y="2"/>
                  </a:lnTo>
                  <a:lnTo>
                    <a:pt x="550" y="0"/>
                  </a:lnTo>
                  <a:lnTo>
                    <a:pt x="580" y="0"/>
                  </a:lnTo>
                  <a:lnTo>
                    <a:pt x="580" y="0"/>
                  </a:lnTo>
                  <a:lnTo>
                    <a:pt x="608" y="0"/>
                  </a:lnTo>
                  <a:lnTo>
                    <a:pt x="638" y="2"/>
                  </a:lnTo>
                  <a:lnTo>
                    <a:pt x="668" y="6"/>
                  </a:lnTo>
                  <a:lnTo>
                    <a:pt x="696" y="10"/>
                  </a:lnTo>
                  <a:lnTo>
                    <a:pt x="724" y="18"/>
                  </a:lnTo>
                  <a:lnTo>
                    <a:pt x="752" y="26"/>
                  </a:lnTo>
                  <a:lnTo>
                    <a:pt x="778" y="34"/>
                  </a:lnTo>
                  <a:lnTo>
                    <a:pt x="804" y="44"/>
                  </a:lnTo>
                  <a:lnTo>
                    <a:pt x="830" y="56"/>
                  </a:lnTo>
                  <a:lnTo>
                    <a:pt x="856" y="70"/>
                  </a:lnTo>
                  <a:lnTo>
                    <a:pt x="880" y="84"/>
                  </a:lnTo>
                  <a:lnTo>
                    <a:pt x="904" y="98"/>
                  </a:lnTo>
                  <a:lnTo>
                    <a:pt x="926" y="114"/>
                  </a:lnTo>
                  <a:lnTo>
                    <a:pt x="948" y="132"/>
                  </a:lnTo>
                  <a:lnTo>
                    <a:pt x="970" y="150"/>
                  </a:lnTo>
                  <a:lnTo>
                    <a:pt x="990" y="168"/>
                  </a:lnTo>
                  <a:lnTo>
                    <a:pt x="1008" y="190"/>
                  </a:lnTo>
                  <a:lnTo>
                    <a:pt x="1026" y="210"/>
                  </a:lnTo>
                  <a:lnTo>
                    <a:pt x="1044" y="232"/>
                  </a:lnTo>
                  <a:lnTo>
                    <a:pt x="1060" y="254"/>
                  </a:lnTo>
                  <a:lnTo>
                    <a:pt x="1076" y="278"/>
                  </a:lnTo>
                  <a:lnTo>
                    <a:pt x="1090" y="302"/>
                  </a:lnTo>
                  <a:lnTo>
                    <a:pt x="1102" y="328"/>
                  </a:lnTo>
                  <a:lnTo>
                    <a:pt x="1114" y="354"/>
                  </a:lnTo>
                  <a:lnTo>
                    <a:pt x="1124" y="380"/>
                  </a:lnTo>
                  <a:lnTo>
                    <a:pt x="1132" y="406"/>
                  </a:lnTo>
                  <a:lnTo>
                    <a:pt x="1140" y="434"/>
                  </a:lnTo>
                  <a:lnTo>
                    <a:pt x="1148" y="462"/>
                  </a:lnTo>
                  <a:lnTo>
                    <a:pt x="1152" y="490"/>
                  </a:lnTo>
                  <a:lnTo>
                    <a:pt x="1156" y="520"/>
                  </a:lnTo>
                  <a:lnTo>
                    <a:pt x="1158" y="550"/>
                  </a:lnTo>
                  <a:lnTo>
                    <a:pt x="1160" y="580"/>
                  </a:lnTo>
                  <a:lnTo>
                    <a:pt x="1160" y="5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400" dirty="0">
                  <a:solidFill>
                    <a:schemeClr val="bg2"/>
                  </a:solidFill>
                </a:rPr>
                <a:t>Authority</a:t>
              </a:r>
            </a:p>
          </p:txBody>
        </p:sp>
        <p:sp>
          <p:nvSpPr>
            <p:cNvPr id="60" name="Freeform 56"/>
            <p:cNvSpPr>
              <a:spLocks/>
            </p:cNvSpPr>
            <p:nvPr/>
          </p:nvSpPr>
          <p:spPr bwMode="auto">
            <a:xfrm>
              <a:off x="5185" y="1663"/>
              <a:ext cx="152" cy="50"/>
            </a:xfrm>
            <a:custGeom>
              <a:avLst/>
              <a:gdLst>
                <a:gd name="T0" fmla="*/ 2 w 152"/>
                <a:gd name="T1" fmla="*/ 36 h 50"/>
                <a:gd name="T2" fmla="*/ 2 w 152"/>
                <a:gd name="T3" fmla="*/ 36 h 50"/>
                <a:gd name="T4" fmla="*/ 10 w 152"/>
                <a:gd name="T5" fmla="*/ 38 h 50"/>
                <a:gd name="T6" fmla="*/ 20 w 152"/>
                <a:gd name="T7" fmla="*/ 42 h 50"/>
                <a:gd name="T8" fmla="*/ 20 w 152"/>
                <a:gd name="T9" fmla="*/ 42 h 50"/>
                <a:gd name="T10" fmla="*/ 44 w 152"/>
                <a:gd name="T11" fmla="*/ 48 h 50"/>
                <a:gd name="T12" fmla="*/ 60 w 152"/>
                <a:gd name="T13" fmla="*/ 50 h 50"/>
                <a:gd name="T14" fmla="*/ 76 w 152"/>
                <a:gd name="T15" fmla="*/ 50 h 50"/>
                <a:gd name="T16" fmla="*/ 76 w 152"/>
                <a:gd name="T17" fmla="*/ 50 h 50"/>
                <a:gd name="T18" fmla="*/ 98 w 152"/>
                <a:gd name="T19" fmla="*/ 50 h 50"/>
                <a:gd name="T20" fmla="*/ 116 w 152"/>
                <a:gd name="T21" fmla="*/ 48 h 50"/>
                <a:gd name="T22" fmla="*/ 132 w 152"/>
                <a:gd name="T23" fmla="*/ 42 h 50"/>
                <a:gd name="T24" fmla="*/ 144 w 152"/>
                <a:gd name="T25" fmla="*/ 38 h 50"/>
                <a:gd name="T26" fmla="*/ 144 w 152"/>
                <a:gd name="T27" fmla="*/ 38 h 50"/>
                <a:gd name="T28" fmla="*/ 152 w 152"/>
                <a:gd name="T29" fmla="*/ 32 h 50"/>
                <a:gd name="T30" fmla="*/ 152 w 152"/>
                <a:gd name="T31" fmla="*/ 0 h 50"/>
                <a:gd name="T32" fmla="*/ 152 w 152"/>
                <a:gd name="T33" fmla="*/ 0 h 50"/>
                <a:gd name="T34" fmla="*/ 134 w 152"/>
                <a:gd name="T35" fmla="*/ 6 h 50"/>
                <a:gd name="T36" fmla="*/ 134 w 152"/>
                <a:gd name="T37" fmla="*/ 6 h 50"/>
                <a:gd name="T38" fmla="*/ 108 w 152"/>
                <a:gd name="T39" fmla="*/ 12 h 50"/>
                <a:gd name="T40" fmla="*/ 92 w 152"/>
                <a:gd name="T41" fmla="*/ 14 h 50"/>
                <a:gd name="T42" fmla="*/ 76 w 152"/>
                <a:gd name="T43" fmla="*/ 16 h 50"/>
                <a:gd name="T44" fmla="*/ 76 w 152"/>
                <a:gd name="T45" fmla="*/ 16 h 50"/>
                <a:gd name="T46" fmla="*/ 54 w 152"/>
                <a:gd name="T47" fmla="*/ 14 h 50"/>
                <a:gd name="T48" fmla="*/ 34 w 152"/>
                <a:gd name="T49" fmla="*/ 12 h 50"/>
                <a:gd name="T50" fmla="*/ 18 w 152"/>
                <a:gd name="T51" fmla="*/ 8 h 50"/>
                <a:gd name="T52" fmla="*/ 4 w 152"/>
                <a:gd name="T53" fmla="*/ 2 h 50"/>
                <a:gd name="T54" fmla="*/ 4 w 152"/>
                <a:gd name="T55" fmla="*/ 2 h 50"/>
                <a:gd name="T56" fmla="*/ 0 w 152"/>
                <a:gd name="T57" fmla="*/ 0 h 50"/>
                <a:gd name="T58" fmla="*/ 0 w 152"/>
                <a:gd name="T59" fmla="*/ 32 h 50"/>
                <a:gd name="T60" fmla="*/ 0 w 152"/>
                <a:gd name="T61" fmla="*/ 32 h 50"/>
                <a:gd name="T62" fmla="*/ 2 w 152"/>
                <a:gd name="T63" fmla="*/ 36 h 50"/>
                <a:gd name="T64" fmla="*/ 2 w 152"/>
                <a:gd name="T65"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0">
                  <a:moveTo>
                    <a:pt x="2" y="36"/>
                  </a:moveTo>
                  <a:lnTo>
                    <a:pt x="2" y="36"/>
                  </a:lnTo>
                  <a:lnTo>
                    <a:pt x="10" y="38"/>
                  </a:lnTo>
                  <a:lnTo>
                    <a:pt x="20" y="42"/>
                  </a:lnTo>
                  <a:lnTo>
                    <a:pt x="20" y="42"/>
                  </a:lnTo>
                  <a:lnTo>
                    <a:pt x="44" y="48"/>
                  </a:lnTo>
                  <a:lnTo>
                    <a:pt x="60" y="50"/>
                  </a:lnTo>
                  <a:lnTo>
                    <a:pt x="76" y="50"/>
                  </a:lnTo>
                  <a:lnTo>
                    <a:pt x="76" y="50"/>
                  </a:lnTo>
                  <a:lnTo>
                    <a:pt x="98" y="50"/>
                  </a:lnTo>
                  <a:lnTo>
                    <a:pt x="116" y="48"/>
                  </a:lnTo>
                  <a:lnTo>
                    <a:pt x="132" y="42"/>
                  </a:lnTo>
                  <a:lnTo>
                    <a:pt x="144" y="38"/>
                  </a:lnTo>
                  <a:lnTo>
                    <a:pt x="144" y="38"/>
                  </a:lnTo>
                  <a:lnTo>
                    <a:pt x="152" y="32"/>
                  </a:lnTo>
                  <a:lnTo>
                    <a:pt x="152" y="0"/>
                  </a:lnTo>
                  <a:lnTo>
                    <a:pt x="152" y="0"/>
                  </a:lnTo>
                  <a:lnTo>
                    <a:pt x="134" y="6"/>
                  </a:lnTo>
                  <a:lnTo>
                    <a:pt x="134" y="6"/>
                  </a:lnTo>
                  <a:lnTo>
                    <a:pt x="108" y="12"/>
                  </a:lnTo>
                  <a:lnTo>
                    <a:pt x="92" y="14"/>
                  </a:lnTo>
                  <a:lnTo>
                    <a:pt x="76" y="16"/>
                  </a:lnTo>
                  <a:lnTo>
                    <a:pt x="76" y="16"/>
                  </a:lnTo>
                  <a:lnTo>
                    <a:pt x="54" y="14"/>
                  </a:lnTo>
                  <a:lnTo>
                    <a:pt x="34" y="12"/>
                  </a:lnTo>
                  <a:lnTo>
                    <a:pt x="18" y="8"/>
                  </a:lnTo>
                  <a:lnTo>
                    <a:pt x="4" y="2"/>
                  </a:lnTo>
                  <a:lnTo>
                    <a:pt x="4" y="2"/>
                  </a:lnTo>
                  <a:lnTo>
                    <a:pt x="0" y="0"/>
                  </a:lnTo>
                  <a:lnTo>
                    <a:pt x="0" y="32"/>
                  </a:lnTo>
                  <a:lnTo>
                    <a:pt x="0" y="32"/>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5185" y="1709"/>
              <a:ext cx="152" cy="52"/>
            </a:xfrm>
            <a:custGeom>
              <a:avLst/>
              <a:gdLst>
                <a:gd name="T0" fmla="*/ 2 w 152"/>
                <a:gd name="T1" fmla="*/ 36 h 52"/>
                <a:gd name="T2" fmla="*/ 2 w 152"/>
                <a:gd name="T3" fmla="*/ 36 h 52"/>
                <a:gd name="T4" fmla="*/ 10 w 152"/>
                <a:gd name="T5" fmla="*/ 40 h 52"/>
                <a:gd name="T6" fmla="*/ 20 w 152"/>
                <a:gd name="T7" fmla="*/ 44 h 52"/>
                <a:gd name="T8" fmla="*/ 20 w 152"/>
                <a:gd name="T9" fmla="*/ 44 h 52"/>
                <a:gd name="T10" fmla="*/ 44 w 152"/>
                <a:gd name="T11" fmla="*/ 50 h 52"/>
                <a:gd name="T12" fmla="*/ 60 w 152"/>
                <a:gd name="T13" fmla="*/ 50 h 52"/>
                <a:gd name="T14" fmla="*/ 76 w 152"/>
                <a:gd name="T15" fmla="*/ 52 h 52"/>
                <a:gd name="T16" fmla="*/ 76 w 152"/>
                <a:gd name="T17" fmla="*/ 52 h 52"/>
                <a:gd name="T18" fmla="*/ 98 w 152"/>
                <a:gd name="T19" fmla="*/ 50 h 52"/>
                <a:gd name="T20" fmla="*/ 116 w 152"/>
                <a:gd name="T21" fmla="*/ 48 h 52"/>
                <a:gd name="T22" fmla="*/ 132 w 152"/>
                <a:gd name="T23" fmla="*/ 44 h 52"/>
                <a:gd name="T24" fmla="*/ 144 w 152"/>
                <a:gd name="T25" fmla="*/ 38 h 52"/>
                <a:gd name="T26" fmla="*/ 144 w 152"/>
                <a:gd name="T27" fmla="*/ 38 h 52"/>
                <a:gd name="T28" fmla="*/ 152 w 152"/>
                <a:gd name="T29" fmla="*/ 34 h 52"/>
                <a:gd name="T30" fmla="*/ 152 w 152"/>
                <a:gd name="T31" fmla="*/ 0 h 52"/>
                <a:gd name="T32" fmla="*/ 152 w 152"/>
                <a:gd name="T33" fmla="*/ 0 h 52"/>
                <a:gd name="T34" fmla="*/ 134 w 152"/>
                <a:gd name="T35" fmla="*/ 8 h 52"/>
                <a:gd name="T36" fmla="*/ 134 w 152"/>
                <a:gd name="T37" fmla="*/ 8 h 52"/>
                <a:gd name="T38" fmla="*/ 108 w 152"/>
                <a:gd name="T39" fmla="*/ 14 h 52"/>
                <a:gd name="T40" fmla="*/ 92 w 152"/>
                <a:gd name="T41" fmla="*/ 16 h 52"/>
                <a:gd name="T42" fmla="*/ 76 w 152"/>
                <a:gd name="T43" fmla="*/ 16 h 52"/>
                <a:gd name="T44" fmla="*/ 76 w 152"/>
                <a:gd name="T45" fmla="*/ 16 h 52"/>
                <a:gd name="T46" fmla="*/ 54 w 152"/>
                <a:gd name="T47" fmla="*/ 14 h 52"/>
                <a:gd name="T48" fmla="*/ 34 w 152"/>
                <a:gd name="T49" fmla="*/ 12 h 52"/>
                <a:gd name="T50" fmla="*/ 18 w 152"/>
                <a:gd name="T51" fmla="*/ 8 h 52"/>
                <a:gd name="T52" fmla="*/ 4 w 152"/>
                <a:gd name="T53" fmla="*/ 2 h 52"/>
                <a:gd name="T54" fmla="*/ 4 w 152"/>
                <a:gd name="T55" fmla="*/ 2 h 52"/>
                <a:gd name="T56" fmla="*/ 0 w 152"/>
                <a:gd name="T57" fmla="*/ 0 h 52"/>
                <a:gd name="T58" fmla="*/ 0 w 152"/>
                <a:gd name="T59" fmla="*/ 34 h 52"/>
                <a:gd name="T60" fmla="*/ 0 w 152"/>
                <a:gd name="T61" fmla="*/ 34 h 52"/>
                <a:gd name="T62" fmla="*/ 2 w 152"/>
                <a:gd name="T63" fmla="*/ 36 h 52"/>
                <a:gd name="T64" fmla="*/ 2 w 152"/>
                <a:gd name="T65"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2">
                  <a:moveTo>
                    <a:pt x="2" y="36"/>
                  </a:moveTo>
                  <a:lnTo>
                    <a:pt x="2" y="36"/>
                  </a:lnTo>
                  <a:lnTo>
                    <a:pt x="10" y="40"/>
                  </a:lnTo>
                  <a:lnTo>
                    <a:pt x="20" y="44"/>
                  </a:lnTo>
                  <a:lnTo>
                    <a:pt x="20" y="44"/>
                  </a:lnTo>
                  <a:lnTo>
                    <a:pt x="44" y="50"/>
                  </a:lnTo>
                  <a:lnTo>
                    <a:pt x="60" y="50"/>
                  </a:lnTo>
                  <a:lnTo>
                    <a:pt x="76" y="52"/>
                  </a:lnTo>
                  <a:lnTo>
                    <a:pt x="76" y="52"/>
                  </a:lnTo>
                  <a:lnTo>
                    <a:pt x="98" y="50"/>
                  </a:lnTo>
                  <a:lnTo>
                    <a:pt x="116" y="48"/>
                  </a:lnTo>
                  <a:lnTo>
                    <a:pt x="132" y="44"/>
                  </a:lnTo>
                  <a:lnTo>
                    <a:pt x="144" y="38"/>
                  </a:lnTo>
                  <a:lnTo>
                    <a:pt x="144" y="38"/>
                  </a:lnTo>
                  <a:lnTo>
                    <a:pt x="152" y="34"/>
                  </a:lnTo>
                  <a:lnTo>
                    <a:pt x="152" y="0"/>
                  </a:lnTo>
                  <a:lnTo>
                    <a:pt x="152" y="0"/>
                  </a:lnTo>
                  <a:lnTo>
                    <a:pt x="134" y="8"/>
                  </a:lnTo>
                  <a:lnTo>
                    <a:pt x="134" y="8"/>
                  </a:lnTo>
                  <a:lnTo>
                    <a:pt x="108" y="14"/>
                  </a:lnTo>
                  <a:lnTo>
                    <a:pt x="92" y="16"/>
                  </a:lnTo>
                  <a:lnTo>
                    <a:pt x="76" y="16"/>
                  </a:lnTo>
                  <a:lnTo>
                    <a:pt x="76" y="16"/>
                  </a:lnTo>
                  <a:lnTo>
                    <a:pt x="54" y="14"/>
                  </a:lnTo>
                  <a:lnTo>
                    <a:pt x="34" y="12"/>
                  </a:lnTo>
                  <a:lnTo>
                    <a:pt x="18" y="8"/>
                  </a:lnTo>
                  <a:lnTo>
                    <a:pt x="4" y="2"/>
                  </a:lnTo>
                  <a:lnTo>
                    <a:pt x="4" y="2"/>
                  </a:lnTo>
                  <a:lnTo>
                    <a:pt x="0" y="0"/>
                  </a:lnTo>
                  <a:lnTo>
                    <a:pt x="0" y="34"/>
                  </a:lnTo>
                  <a:lnTo>
                    <a:pt x="0" y="34"/>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5185" y="1595"/>
              <a:ext cx="152" cy="72"/>
            </a:xfrm>
            <a:custGeom>
              <a:avLst/>
              <a:gdLst>
                <a:gd name="T0" fmla="*/ 2 w 152"/>
                <a:gd name="T1" fmla="*/ 58 h 72"/>
                <a:gd name="T2" fmla="*/ 2 w 152"/>
                <a:gd name="T3" fmla="*/ 58 h 72"/>
                <a:gd name="T4" fmla="*/ 10 w 152"/>
                <a:gd name="T5" fmla="*/ 62 h 72"/>
                <a:gd name="T6" fmla="*/ 20 w 152"/>
                <a:gd name="T7" fmla="*/ 64 h 72"/>
                <a:gd name="T8" fmla="*/ 20 w 152"/>
                <a:gd name="T9" fmla="*/ 64 h 72"/>
                <a:gd name="T10" fmla="*/ 44 w 152"/>
                <a:gd name="T11" fmla="*/ 70 h 72"/>
                <a:gd name="T12" fmla="*/ 60 w 152"/>
                <a:gd name="T13" fmla="*/ 72 h 72"/>
                <a:gd name="T14" fmla="*/ 76 w 152"/>
                <a:gd name="T15" fmla="*/ 72 h 72"/>
                <a:gd name="T16" fmla="*/ 76 w 152"/>
                <a:gd name="T17" fmla="*/ 72 h 72"/>
                <a:gd name="T18" fmla="*/ 98 w 152"/>
                <a:gd name="T19" fmla="*/ 72 h 72"/>
                <a:gd name="T20" fmla="*/ 116 w 152"/>
                <a:gd name="T21" fmla="*/ 70 h 72"/>
                <a:gd name="T22" fmla="*/ 132 w 152"/>
                <a:gd name="T23" fmla="*/ 66 h 72"/>
                <a:gd name="T24" fmla="*/ 144 w 152"/>
                <a:gd name="T25" fmla="*/ 60 h 72"/>
                <a:gd name="T26" fmla="*/ 144 w 152"/>
                <a:gd name="T27" fmla="*/ 60 h 72"/>
                <a:gd name="T28" fmla="*/ 152 w 152"/>
                <a:gd name="T29" fmla="*/ 56 h 72"/>
                <a:gd name="T30" fmla="*/ 152 w 152"/>
                <a:gd name="T31" fmla="*/ 16 h 72"/>
                <a:gd name="T32" fmla="*/ 152 w 152"/>
                <a:gd name="T33" fmla="*/ 16 h 72"/>
                <a:gd name="T34" fmla="*/ 152 w 152"/>
                <a:gd name="T35" fmla="*/ 16 h 72"/>
                <a:gd name="T36" fmla="*/ 152 w 152"/>
                <a:gd name="T37" fmla="*/ 16 h 72"/>
                <a:gd name="T38" fmla="*/ 152 w 152"/>
                <a:gd name="T39" fmla="*/ 16 h 72"/>
                <a:gd name="T40" fmla="*/ 152 w 152"/>
                <a:gd name="T41" fmla="*/ 16 h 72"/>
                <a:gd name="T42" fmla="*/ 152 w 152"/>
                <a:gd name="T43" fmla="*/ 16 h 72"/>
                <a:gd name="T44" fmla="*/ 152 w 152"/>
                <a:gd name="T45" fmla="*/ 16 h 72"/>
                <a:gd name="T46" fmla="*/ 152 w 152"/>
                <a:gd name="T47" fmla="*/ 16 h 72"/>
                <a:gd name="T48" fmla="*/ 150 w 152"/>
                <a:gd name="T49" fmla="*/ 12 h 72"/>
                <a:gd name="T50" fmla="*/ 150 w 152"/>
                <a:gd name="T51" fmla="*/ 12 h 72"/>
                <a:gd name="T52" fmla="*/ 146 w 152"/>
                <a:gd name="T53" fmla="*/ 10 h 72"/>
                <a:gd name="T54" fmla="*/ 140 w 152"/>
                <a:gd name="T55" fmla="*/ 8 h 72"/>
                <a:gd name="T56" fmla="*/ 140 w 152"/>
                <a:gd name="T57" fmla="*/ 8 h 72"/>
                <a:gd name="T58" fmla="*/ 128 w 152"/>
                <a:gd name="T59" fmla="*/ 4 h 72"/>
                <a:gd name="T60" fmla="*/ 114 w 152"/>
                <a:gd name="T61" fmla="*/ 2 h 72"/>
                <a:gd name="T62" fmla="*/ 76 w 152"/>
                <a:gd name="T63" fmla="*/ 0 h 72"/>
                <a:gd name="T64" fmla="*/ 76 w 152"/>
                <a:gd name="T65" fmla="*/ 0 h 72"/>
                <a:gd name="T66" fmla="*/ 48 w 152"/>
                <a:gd name="T67" fmla="*/ 2 h 72"/>
                <a:gd name="T68" fmla="*/ 24 w 152"/>
                <a:gd name="T69" fmla="*/ 4 h 72"/>
                <a:gd name="T70" fmla="*/ 24 w 152"/>
                <a:gd name="T71" fmla="*/ 4 h 72"/>
                <a:gd name="T72" fmla="*/ 6 w 152"/>
                <a:gd name="T73" fmla="*/ 10 h 72"/>
                <a:gd name="T74" fmla="*/ 6 w 152"/>
                <a:gd name="T75" fmla="*/ 10 h 72"/>
                <a:gd name="T76" fmla="*/ 2 w 152"/>
                <a:gd name="T77" fmla="*/ 12 h 72"/>
                <a:gd name="T78" fmla="*/ 2 w 152"/>
                <a:gd name="T79" fmla="*/ 12 h 72"/>
                <a:gd name="T80" fmla="*/ 0 w 152"/>
                <a:gd name="T81" fmla="*/ 16 h 72"/>
                <a:gd name="T82" fmla="*/ 0 w 152"/>
                <a:gd name="T83" fmla="*/ 16 h 72"/>
                <a:gd name="T84" fmla="*/ 0 w 152"/>
                <a:gd name="T85" fmla="*/ 16 h 72"/>
                <a:gd name="T86" fmla="*/ 0 w 152"/>
                <a:gd name="T87" fmla="*/ 56 h 72"/>
                <a:gd name="T88" fmla="*/ 0 w 152"/>
                <a:gd name="T89" fmla="*/ 56 h 72"/>
                <a:gd name="T90" fmla="*/ 2 w 152"/>
                <a:gd name="T91" fmla="*/ 58 h 72"/>
                <a:gd name="T92" fmla="*/ 2 w 152"/>
                <a:gd name="T93"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 h="72">
                  <a:moveTo>
                    <a:pt x="2" y="58"/>
                  </a:moveTo>
                  <a:lnTo>
                    <a:pt x="2" y="58"/>
                  </a:lnTo>
                  <a:lnTo>
                    <a:pt x="10" y="62"/>
                  </a:lnTo>
                  <a:lnTo>
                    <a:pt x="20" y="64"/>
                  </a:lnTo>
                  <a:lnTo>
                    <a:pt x="20" y="64"/>
                  </a:lnTo>
                  <a:lnTo>
                    <a:pt x="44" y="70"/>
                  </a:lnTo>
                  <a:lnTo>
                    <a:pt x="60" y="72"/>
                  </a:lnTo>
                  <a:lnTo>
                    <a:pt x="76" y="72"/>
                  </a:lnTo>
                  <a:lnTo>
                    <a:pt x="76" y="72"/>
                  </a:lnTo>
                  <a:lnTo>
                    <a:pt x="98" y="72"/>
                  </a:lnTo>
                  <a:lnTo>
                    <a:pt x="116" y="70"/>
                  </a:lnTo>
                  <a:lnTo>
                    <a:pt x="132" y="66"/>
                  </a:lnTo>
                  <a:lnTo>
                    <a:pt x="144" y="60"/>
                  </a:lnTo>
                  <a:lnTo>
                    <a:pt x="144" y="60"/>
                  </a:lnTo>
                  <a:lnTo>
                    <a:pt x="152" y="56"/>
                  </a:lnTo>
                  <a:lnTo>
                    <a:pt x="152" y="16"/>
                  </a:lnTo>
                  <a:lnTo>
                    <a:pt x="152" y="16"/>
                  </a:lnTo>
                  <a:lnTo>
                    <a:pt x="152" y="16"/>
                  </a:lnTo>
                  <a:lnTo>
                    <a:pt x="152" y="16"/>
                  </a:lnTo>
                  <a:lnTo>
                    <a:pt x="152" y="16"/>
                  </a:lnTo>
                  <a:lnTo>
                    <a:pt x="152" y="16"/>
                  </a:lnTo>
                  <a:lnTo>
                    <a:pt x="152" y="16"/>
                  </a:lnTo>
                  <a:lnTo>
                    <a:pt x="152" y="16"/>
                  </a:lnTo>
                  <a:lnTo>
                    <a:pt x="152" y="16"/>
                  </a:lnTo>
                  <a:lnTo>
                    <a:pt x="150" y="12"/>
                  </a:lnTo>
                  <a:lnTo>
                    <a:pt x="150" y="12"/>
                  </a:lnTo>
                  <a:lnTo>
                    <a:pt x="146" y="10"/>
                  </a:lnTo>
                  <a:lnTo>
                    <a:pt x="140" y="8"/>
                  </a:lnTo>
                  <a:lnTo>
                    <a:pt x="140" y="8"/>
                  </a:lnTo>
                  <a:lnTo>
                    <a:pt x="128" y="4"/>
                  </a:lnTo>
                  <a:lnTo>
                    <a:pt x="114" y="2"/>
                  </a:lnTo>
                  <a:lnTo>
                    <a:pt x="76" y="0"/>
                  </a:lnTo>
                  <a:lnTo>
                    <a:pt x="76" y="0"/>
                  </a:lnTo>
                  <a:lnTo>
                    <a:pt x="48" y="2"/>
                  </a:lnTo>
                  <a:lnTo>
                    <a:pt x="24" y="4"/>
                  </a:lnTo>
                  <a:lnTo>
                    <a:pt x="24" y="4"/>
                  </a:lnTo>
                  <a:lnTo>
                    <a:pt x="6" y="10"/>
                  </a:lnTo>
                  <a:lnTo>
                    <a:pt x="6" y="10"/>
                  </a:lnTo>
                  <a:lnTo>
                    <a:pt x="2" y="12"/>
                  </a:lnTo>
                  <a:lnTo>
                    <a:pt x="2" y="12"/>
                  </a:lnTo>
                  <a:lnTo>
                    <a:pt x="0" y="16"/>
                  </a:lnTo>
                  <a:lnTo>
                    <a:pt x="0" y="16"/>
                  </a:lnTo>
                  <a:lnTo>
                    <a:pt x="0" y="16"/>
                  </a:lnTo>
                  <a:lnTo>
                    <a:pt x="0" y="56"/>
                  </a:lnTo>
                  <a:lnTo>
                    <a:pt x="0" y="56"/>
                  </a:lnTo>
                  <a:lnTo>
                    <a:pt x="2" y="58"/>
                  </a:lnTo>
                  <a:lnTo>
                    <a:pt x="2"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5185" y="1755"/>
              <a:ext cx="152" cy="50"/>
            </a:xfrm>
            <a:custGeom>
              <a:avLst/>
              <a:gdLst>
                <a:gd name="T0" fmla="*/ 134 w 152"/>
                <a:gd name="T1" fmla="*/ 8 h 50"/>
                <a:gd name="T2" fmla="*/ 134 w 152"/>
                <a:gd name="T3" fmla="*/ 8 h 50"/>
                <a:gd name="T4" fmla="*/ 108 w 152"/>
                <a:gd name="T5" fmla="*/ 14 h 50"/>
                <a:gd name="T6" fmla="*/ 92 w 152"/>
                <a:gd name="T7" fmla="*/ 16 h 50"/>
                <a:gd name="T8" fmla="*/ 76 w 152"/>
                <a:gd name="T9" fmla="*/ 18 h 50"/>
                <a:gd name="T10" fmla="*/ 76 w 152"/>
                <a:gd name="T11" fmla="*/ 18 h 50"/>
                <a:gd name="T12" fmla="*/ 54 w 152"/>
                <a:gd name="T13" fmla="*/ 16 h 50"/>
                <a:gd name="T14" fmla="*/ 34 w 152"/>
                <a:gd name="T15" fmla="*/ 14 h 50"/>
                <a:gd name="T16" fmla="*/ 18 w 152"/>
                <a:gd name="T17" fmla="*/ 8 h 50"/>
                <a:gd name="T18" fmla="*/ 4 w 152"/>
                <a:gd name="T19" fmla="*/ 4 h 50"/>
                <a:gd name="T20" fmla="*/ 4 w 152"/>
                <a:gd name="T21" fmla="*/ 4 h 50"/>
                <a:gd name="T22" fmla="*/ 0 w 152"/>
                <a:gd name="T23" fmla="*/ 0 h 50"/>
                <a:gd name="T24" fmla="*/ 0 w 152"/>
                <a:gd name="T25" fmla="*/ 28 h 50"/>
                <a:gd name="T26" fmla="*/ 0 w 152"/>
                <a:gd name="T27" fmla="*/ 28 h 50"/>
                <a:gd name="T28" fmla="*/ 2 w 152"/>
                <a:gd name="T29" fmla="*/ 32 h 50"/>
                <a:gd name="T30" fmla="*/ 6 w 152"/>
                <a:gd name="T31" fmla="*/ 36 h 50"/>
                <a:gd name="T32" fmla="*/ 12 w 152"/>
                <a:gd name="T33" fmla="*/ 40 h 50"/>
                <a:gd name="T34" fmla="*/ 22 w 152"/>
                <a:gd name="T35" fmla="*/ 44 h 50"/>
                <a:gd name="T36" fmla="*/ 46 w 152"/>
                <a:gd name="T37" fmla="*/ 48 h 50"/>
                <a:gd name="T38" fmla="*/ 76 w 152"/>
                <a:gd name="T39" fmla="*/ 50 h 50"/>
                <a:gd name="T40" fmla="*/ 76 w 152"/>
                <a:gd name="T41" fmla="*/ 50 h 50"/>
                <a:gd name="T42" fmla="*/ 106 w 152"/>
                <a:gd name="T43" fmla="*/ 48 h 50"/>
                <a:gd name="T44" fmla="*/ 130 w 152"/>
                <a:gd name="T45" fmla="*/ 44 h 50"/>
                <a:gd name="T46" fmla="*/ 140 w 152"/>
                <a:gd name="T47" fmla="*/ 40 h 50"/>
                <a:gd name="T48" fmla="*/ 146 w 152"/>
                <a:gd name="T49" fmla="*/ 36 h 50"/>
                <a:gd name="T50" fmla="*/ 150 w 152"/>
                <a:gd name="T51" fmla="*/ 32 h 50"/>
                <a:gd name="T52" fmla="*/ 152 w 152"/>
                <a:gd name="T53" fmla="*/ 28 h 50"/>
                <a:gd name="T54" fmla="*/ 152 w 152"/>
                <a:gd name="T55" fmla="*/ 0 h 50"/>
                <a:gd name="T56" fmla="*/ 152 w 152"/>
                <a:gd name="T57" fmla="*/ 0 h 50"/>
                <a:gd name="T58" fmla="*/ 134 w 152"/>
                <a:gd name="T59" fmla="*/ 8 h 50"/>
                <a:gd name="T60" fmla="*/ 134 w 152"/>
                <a:gd name="T6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 h="50">
                  <a:moveTo>
                    <a:pt x="134" y="8"/>
                  </a:moveTo>
                  <a:lnTo>
                    <a:pt x="134" y="8"/>
                  </a:lnTo>
                  <a:lnTo>
                    <a:pt x="108" y="14"/>
                  </a:lnTo>
                  <a:lnTo>
                    <a:pt x="92" y="16"/>
                  </a:lnTo>
                  <a:lnTo>
                    <a:pt x="76" y="18"/>
                  </a:lnTo>
                  <a:lnTo>
                    <a:pt x="76" y="18"/>
                  </a:lnTo>
                  <a:lnTo>
                    <a:pt x="54" y="16"/>
                  </a:lnTo>
                  <a:lnTo>
                    <a:pt x="34" y="14"/>
                  </a:lnTo>
                  <a:lnTo>
                    <a:pt x="18" y="8"/>
                  </a:lnTo>
                  <a:lnTo>
                    <a:pt x="4" y="4"/>
                  </a:lnTo>
                  <a:lnTo>
                    <a:pt x="4" y="4"/>
                  </a:lnTo>
                  <a:lnTo>
                    <a:pt x="0" y="0"/>
                  </a:lnTo>
                  <a:lnTo>
                    <a:pt x="0" y="28"/>
                  </a:lnTo>
                  <a:lnTo>
                    <a:pt x="0" y="28"/>
                  </a:lnTo>
                  <a:lnTo>
                    <a:pt x="2" y="32"/>
                  </a:lnTo>
                  <a:lnTo>
                    <a:pt x="6" y="36"/>
                  </a:lnTo>
                  <a:lnTo>
                    <a:pt x="12" y="40"/>
                  </a:lnTo>
                  <a:lnTo>
                    <a:pt x="22" y="44"/>
                  </a:lnTo>
                  <a:lnTo>
                    <a:pt x="46" y="48"/>
                  </a:lnTo>
                  <a:lnTo>
                    <a:pt x="76" y="50"/>
                  </a:lnTo>
                  <a:lnTo>
                    <a:pt x="76" y="50"/>
                  </a:lnTo>
                  <a:lnTo>
                    <a:pt x="106" y="48"/>
                  </a:lnTo>
                  <a:lnTo>
                    <a:pt x="130" y="44"/>
                  </a:lnTo>
                  <a:lnTo>
                    <a:pt x="140" y="40"/>
                  </a:lnTo>
                  <a:lnTo>
                    <a:pt x="146" y="36"/>
                  </a:lnTo>
                  <a:lnTo>
                    <a:pt x="150" y="32"/>
                  </a:lnTo>
                  <a:lnTo>
                    <a:pt x="152" y="28"/>
                  </a:lnTo>
                  <a:lnTo>
                    <a:pt x="152" y="0"/>
                  </a:lnTo>
                  <a:lnTo>
                    <a:pt x="152" y="0"/>
                  </a:lnTo>
                  <a:lnTo>
                    <a:pt x="134" y="8"/>
                  </a:lnTo>
                  <a:lnTo>
                    <a:pt x="134" y="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5189" y="1611"/>
              <a:ext cx="144" cy="16"/>
            </a:xfrm>
            <a:custGeom>
              <a:avLst/>
              <a:gdLst>
                <a:gd name="T0" fmla="*/ 142 w 144"/>
                <a:gd name="T1" fmla="*/ 0 h 16"/>
                <a:gd name="T2" fmla="*/ 142 w 144"/>
                <a:gd name="T3" fmla="*/ 0 h 16"/>
                <a:gd name="T4" fmla="*/ 144 w 144"/>
                <a:gd name="T5" fmla="*/ 2 h 16"/>
                <a:gd name="T6" fmla="*/ 144 w 144"/>
                <a:gd name="T7" fmla="*/ 2 h 16"/>
                <a:gd name="T8" fmla="*/ 144 w 144"/>
                <a:gd name="T9" fmla="*/ 4 h 16"/>
                <a:gd name="T10" fmla="*/ 142 w 144"/>
                <a:gd name="T11" fmla="*/ 6 h 16"/>
                <a:gd name="T12" fmla="*/ 142 w 144"/>
                <a:gd name="T13" fmla="*/ 6 h 16"/>
                <a:gd name="T14" fmla="*/ 134 w 144"/>
                <a:gd name="T15" fmla="*/ 8 h 16"/>
                <a:gd name="T16" fmla="*/ 124 w 144"/>
                <a:gd name="T17" fmla="*/ 12 h 16"/>
                <a:gd name="T18" fmla="*/ 124 w 144"/>
                <a:gd name="T19" fmla="*/ 12 h 16"/>
                <a:gd name="T20" fmla="*/ 100 w 144"/>
                <a:gd name="T21" fmla="*/ 16 h 16"/>
                <a:gd name="T22" fmla="*/ 100 w 144"/>
                <a:gd name="T23" fmla="*/ 16 h 16"/>
                <a:gd name="T24" fmla="*/ 72 w 144"/>
                <a:gd name="T25" fmla="*/ 16 h 16"/>
                <a:gd name="T26" fmla="*/ 72 w 144"/>
                <a:gd name="T27" fmla="*/ 16 h 16"/>
                <a:gd name="T28" fmla="*/ 44 w 144"/>
                <a:gd name="T29" fmla="*/ 16 h 16"/>
                <a:gd name="T30" fmla="*/ 44 w 144"/>
                <a:gd name="T31" fmla="*/ 16 h 16"/>
                <a:gd name="T32" fmla="*/ 20 w 144"/>
                <a:gd name="T33" fmla="*/ 12 h 16"/>
                <a:gd name="T34" fmla="*/ 20 w 144"/>
                <a:gd name="T35" fmla="*/ 12 h 16"/>
                <a:gd name="T36" fmla="*/ 10 w 144"/>
                <a:gd name="T37" fmla="*/ 8 h 16"/>
                <a:gd name="T38" fmla="*/ 2 w 144"/>
                <a:gd name="T39" fmla="*/ 6 h 16"/>
                <a:gd name="T40" fmla="*/ 2 w 144"/>
                <a:gd name="T41" fmla="*/ 6 h 16"/>
                <a:gd name="T42" fmla="*/ 0 w 144"/>
                <a:gd name="T43" fmla="*/ 4 h 16"/>
                <a:gd name="T44" fmla="*/ 0 w 144"/>
                <a:gd name="T45" fmla="*/ 2 h 16"/>
                <a:gd name="T46" fmla="*/ 0 w 144"/>
                <a:gd name="T47" fmla="*/ 2 h 16"/>
                <a:gd name="T48" fmla="*/ 2 w 144"/>
                <a:gd name="T49" fmla="*/ 0 h 16"/>
                <a:gd name="T50" fmla="*/ 2 w 144"/>
                <a:gd name="T51" fmla="*/ 0 h 16"/>
                <a:gd name="T52" fmla="*/ 0 w 144"/>
                <a:gd name="T53" fmla="*/ 2 h 16"/>
                <a:gd name="T54" fmla="*/ 0 w 144"/>
                <a:gd name="T55" fmla="*/ 2 h 16"/>
                <a:gd name="T56" fmla="*/ 2 w 144"/>
                <a:gd name="T57" fmla="*/ 2 h 16"/>
                <a:gd name="T58" fmla="*/ 4 w 144"/>
                <a:gd name="T59" fmla="*/ 4 h 16"/>
                <a:gd name="T60" fmla="*/ 4 w 144"/>
                <a:gd name="T61" fmla="*/ 4 h 16"/>
                <a:gd name="T62" fmla="*/ 10 w 144"/>
                <a:gd name="T63" fmla="*/ 6 h 16"/>
                <a:gd name="T64" fmla="*/ 20 w 144"/>
                <a:gd name="T65" fmla="*/ 8 h 16"/>
                <a:gd name="T66" fmla="*/ 20 w 144"/>
                <a:gd name="T67" fmla="*/ 8 h 16"/>
                <a:gd name="T68" fmla="*/ 44 w 144"/>
                <a:gd name="T69" fmla="*/ 10 h 16"/>
                <a:gd name="T70" fmla="*/ 44 w 144"/>
                <a:gd name="T71" fmla="*/ 10 h 16"/>
                <a:gd name="T72" fmla="*/ 72 w 144"/>
                <a:gd name="T73" fmla="*/ 10 h 16"/>
                <a:gd name="T74" fmla="*/ 72 w 144"/>
                <a:gd name="T75" fmla="*/ 10 h 16"/>
                <a:gd name="T76" fmla="*/ 100 w 144"/>
                <a:gd name="T77" fmla="*/ 10 h 16"/>
                <a:gd name="T78" fmla="*/ 100 w 144"/>
                <a:gd name="T79" fmla="*/ 10 h 16"/>
                <a:gd name="T80" fmla="*/ 124 w 144"/>
                <a:gd name="T81" fmla="*/ 8 h 16"/>
                <a:gd name="T82" fmla="*/ 124 w 144"/>
                <a:gd name="T83" fmla="*/ 8 h 16"/>
                <a:gd name="T84" fmla="*/ 134 w 144"/>
                <a:gd name="T85" fmla="*/ 6 h 16"/>
                <a:gd name="T86" fmla="*/ 134 w 144"/>
                <a:gd name="T87" fmla="*/ 6 h 16"/>
                <a:gd name="T88" fmla="*/ 140 w 144"/>
                <a:gd name="T89" fmla="*/ 4 h 16"/>
                <a:gd name="T90" fmla="*/ 140 w 144"/>
                <a:gd name="T91" fmla="*/ 4 h 16"/>
                <a:gd name="T92" fmla="*/ 142 w 144"/>
                <a:gd name="T93" fmla="*/ 2 h 16"/>
                <a:gd name="T94" fmla="*/ 144 w 144"/>
                <a:gd name="T95" fmla="*/ 2 h 16"/>
                <a:gd name="T96" fmla="*/ 144 w 144"/>
                <a:gd name="T97" fmla="*/ 2 h 16"/>
                <a:gd name="T98" fmla="*/ 142 w 144"/>
                <a:gd name="T99" fmla="*/ 0 h 16"/>
                <a:gd name="T100" fmla="*/ 142 w 144"/>
                <a:gd name="T10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6">
                  <a:moveTo>
                    <a:pt x="142" y="0"/>
                  </a:moveTo>
                  <a:lnTo>
                    <a:pt x="142" y="0"/>
                  </a:lnTo>
                  <a:lnTo>
                    <a:pt x="144" y="2"/>
                  </a:lnTo>
                  <a:lnTo>
                    <a:pt x="144" y="2"/>
                  </a:lnTo>
                  <a:lnTo>
                    <a:pt x="144" y="4"/>
                  </a:lnTo>
                  <a:lnTo>
                    <a:pt x="142" y="6"/>
                  </a:lnTo>
                  <a:lnTo>
                    <a:pt x="142" y="6"/>
                  </a:lnTo>
                  <a:lnTo>
                    <a:pt x="134" y="8"/>
                  </a:lnTo>
                  <a:lnTo>
                    <a:pt x="124" y="12"/>
                  </a:lnTo>
                  <a:lnTo>
                    <a:pt x="124" y="12"/>
                  </a:lnTo>
                  <a:lnTo>
                    <a:pt x="100" y="16"/>
                  </a:lnTo>
                  <a:lnTo>
                    <a:pt x="100" y="16"/>
                  </a:lnTo>
                  <a:lnTo>
                    <a:pt x="72" y="16"/>
                  </a:lnTo>
                  <a:lnTo>
                    <a:pt x="72" y="16"/>
                  </a:lnTo>
                  <a:lnTo>
                    <a:pt x="44" y="16"/>
                  </a:lnTo>
                  <a:lnTo>
                    <a:pt x="44" y="16"/>
                  </a:lnTo>
                  <a:lnTo>
                    <a:pt x="20" y="12"/>
                  </a:lnTo>
                  <a:lnTo>
                    <a:pt x="20" y="12"/>
                  </a:lnTo>
                  <a:lnTo>
                    <a:pt x="10" y="8"/>
                  </a:lnTo>
                  <a:lnTo>
                    <a:pt x="2" y="6"/>
                  </a:lnTo>
                  <a:lnTo>
                    <a:pt x="2" y="6"/>
                  </a:lnTo>
                  <a:lnTo>
                    <a:pt x="0" y="4"/>
                  </a:lnTo>
                  <a:lnTo>
                    <a:pt x="0" y="2"/>
                  </a:lnTo>
                  <a:lnTo>
                    <a:pt x="0" y="2"/>
                  </a:lnTo>
                  <a:lnTo>
                    <a:pt x="2" y="0"/>
                  </a:lnTo>
                  <a:lnTo>
                    <a:pt x="2" y="0"/>
                  </a:lnTo>
                  <a:lnTo>
                    <a:pt x="0" y="2"/>
                  </a:lnTo>
                  <a:lnTo>
                    <a:pt x="0" y="2"/>
                  </a:lnTo>
                  <a:lnTo>
                    <a:pt x="2" y="2"/>
                  </a:lnTo>
                  <a:lnTo>
                    <a:pt x="4" y="4"/>
                  </a:lnTo>
                  <a:lnTo>
                    <a:pt x="4" y="4"/>
                  </a:lnTo>
                  <a:lnTo>
                    <a:pt x="10" y="6"/>
                  </a:lnTo>
                  <a:lnTo>
                    <a:pt x="20" y="8"/>
                  </a:lnTo>
                  <a:lnTo>
                    <a:pt x="20" y="8"/>
                  </a:lnTo>
                  <a:lnTo>
                    <a:pt x="44" y="10"/>
                  </a:lnTo>
                  <a:lnTo>
                    <a:pt x="44" y="10"/>
                  </a:lnTo>
                  <a:lnTo>
                    <a:pt x="72" y="10"/>
                  </a:lnTo>
                  <a:lnTo>
                    <a:pt x="72" y="10"/>
                  </a:lnTo>
                  <a:lnTo>
                    <a:pt x="100" y="10"/>
                  </a:lnTo>
                  <a:lnTo>
                    <a:pt x="100" y="10"/>
                  </a:lnTo>
                  <a:lnTo>
                    <a:pt x="124" y="8"/>
                  </a:lnTo>
                  <a:lnTo>
                    <a:pt x="124" y="8"/>
                  </a:lnTo>
                  <a:lnTo>
                    <a:pt x="134" y="6"/>
                  </a:lnTo>
                  <a:lnTo>
                    <a:pt x="134" y="6"/>
                  </a:lnTo>
                  <a:lnTo>
                    <a:pt x="140" y="4"/>
                  </a:lnTo>
                  <a:lnTo>
                    <a:pt x="140" y="4"/>
                  </a:lnTo>
                  <a:lnTo>
                    <a:pt x="142" y="2"/>
                  </a:lnTo>
                  <a:lnTo>
                    <a:pt x="144" y="2"/>
                  </a:lnTo>
                  <a:lnTo>
                    <a:pt x="144" y="2"/>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5185" y="3303"/>
              <a:ext cx="152" cy="50"/>
            </a:xfrm>
            <a:custGeom>
              <a:avLst/>
              <a:gdLst>
                <a:gd name="T0" fmla="*/ 2 w 152"/>
                <a:gd name="T1" fmla="*/ 34 h 50"/>
                <a:gd name="T2" fmla="*/ 2 w 152"/>
                <a:gd name="T3" fmla="*/ 34 h 50"/>
                <a:gd name="T4" fmla="*/ 10 w 152"/>
                <a:gd name="T5" fmla="*/ 38 h 50"/>
                <a:gd name="T6" fmla="*/ 20 w 152"/>
                <a:gd name="T7" fmla="*/ 42 h 50"/>
                <a:gd name="T8" fmla="*/ 20 w 152"/>
                <a:gd name="T9" fmla="*/ 42 h 50"/>
                <a:gd name="T10" fmla="*/ 44 w 152"/>
                <a:gd name="T11" fmla="*/ 48 h 50"/>
                <a:gd name="T12" fmla="*/ 60 w 152"/>
                <a:gd name="T13" fmla="*/ 50 h 50"/>
                <a:gd name="T14" fmla="*/ 76 w 152"/>
                <a:gd name="T15" fmla="*/ 50 h 50"/>
                <a:gd name="T16" fmla="*/ 76 w 152"/>
                <a:gd name="T17" fmla="*/ 50 h 50"/>
                <a:gd name="T18" fmla="*/ 98 w 152"/>
                <a:gd name="T19" fmla="*/ 50 h 50"/>
                <a:gd name="T20" fmla="*/ 116 w 152"/>
                <a:gd name="T21" fmla="*/ 46 h 50"/>
                <a:gd name="T22" fmla="*/ 132 w 152"/>
                <a:gd name="T23" fmla="*/ 42 h 50"/>
                <a:gd name="T24" fmla="*/ 144 w 152"/>
                <a:gd name="T25" fmla="*/ 38 h 50"/>
                <a:gd name="T26" fmla="*/ 144 w 152"/>
                <a:gd name="T27" fmla="*/ 38 h 50"/>
                <a:gd name="T28" fmla="*/ 152 w 152"/>
                <a:gd name="T29" fmla="*/ 32 h 50"/>
                <a:gd name="T30" fmla="*/ 152 w 152"/>
                <a:gd name="T31" fmla="*/ 0 h 50"/>
                <a:gd name="T32" fmla="*/ 152 w 152"/>
                <a:gd name="T33" fmla="*/ 0 h 50"/>
                <a:gd name="T34" fmla="*/ 134 w 152"/>
                <a:gd name="T35" fmla="*/ 6 h 50"/>
                <a:gd name="T36" fmla="*/ 134 w 152"/>
                <a:gd name="T37" fmla="*/ 6 h 50"/>
                <a:gd name="T38" fmla="*/ 108 w 152"/>
                <a:gd name="T39" fmla="*/ 12 h 50"/>
                <a:gd name="T40" fmla="*/ 92 w 152"/>
                <a:gd name="T41" fmla="*/ 14 h 50"/>
                <a:gd name="T42" fmla="*/ 76 w 152"/>
                <a:gd name="T43" fmla="*/ 16 h 50"/>
                <a:gd name="T44" fmla="*/ 76 w 152"/>
                <a:gd name="T45" fmla="*/ 16 h 50"/>
                <a:gd name="T46" fmla="*/ 54 w 152"/>
                <a:gd name="T47" fmla="*/ 14 h 50"/>
                <a:gd name="T48" fmla="*/ 34 w 152"/>
                <a:gd name="T49" fmla="*/ 12 h 50"/>
                <a:gd name="T50" fmla="*/ 18 w 152"/>
                <a:gd name="T51" fmla="*/ 8 h 50"/>
                <a:gd name="T52" fmla="*/ 4 w 152"/>
                <a:gd name="T53" fmla="*/ 2 h 50"/>
                <a:gd name="T54" fmla="*/ 4 w 152"/>
                <a:gd name="T55" fmla="*/ 2 h 50"/>
                <a:gd name="T56" fmla="*/ 0 w 152"/>
                <a:gd name="T57" fmla="*/ 0 h 50"/>
                <a:gd name="T58" fmla="*/ 0 w 152"/>
                <a:gd name="T59" fmla="*/ 32 h 50"/>
                <a:gd name="T60" fmla="*/ 0 w 152"/>
                <a:gd name="T61" fmla="*/ 32 h 50"/>
                <a:gd name="T62" fmla="*/ 2 w 152"/>
                <a:gd name="T63" fmla="*/ 34 h 50"/>
                <a:gd name="T64" fmla="*/ 2 w 152"/>
                <a:gd name="T6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0">
                  <a:moveTo>
                    <a:pt x="2" y="34"/>
                  </a:moveTo>
                  <a:lnTo>
                    <a:pt x="2" y="34"/>
                  </a:lnTo>
                  <a:lnTo>
                    <a:pt x="10" y="38"/>
                  </a:lnTo>
                  <a:lnTo>
                    <a:pt x="20" y="42"/>
                  </a:lnTo>
                  <a:lnTo>
                    <a:pt x="20" y="42"/>
                  </a:lnTo>
                  <a:lnTo>
                    <a:pt x="44" y="48"/>
                  </a:lnTo>
                  <a:lnTo>
                    <a:pt x="60" y="50"/>
                  </a:lnTo>
                  <a:lnTo>
                    <a:pt x="76" y="50"/>
                  </a:lnTo>
                  <a:lnTo>
                    <a:pt x="76" y="50"/>
                  </a:lnTo>
                  <a:lnTo>
                    <a:pt x="98" y="50"/>
                  </a:lnTo>
                  <a:lnTo>
                    <a:pt x="116" y="46"/>
                  </a:lnTo>
                  <a:lnTo>
                    <a:pt x="132" y="42"/>
                  </a:lnTo>
                  <a:lnTo>
                    <a:pt x="144" y="38"/>
                  </a:lnTo>
                  <a:lnTo>
                    <a:pt x="144" y="38"/>
                  </a:lnTo>
                  <a:lnTo>
                    <a:pt x="152" y="32"/>
                  </a:lnTo>
                  <a:lnTo>
                    <a:pt x="152" y="0"/>
                  </a:lnTo>
                  <a:lnTo>
                    <a:pt x="152" y="0"/>
                  </a:lnTo>
                  <a:lnTo>
                    <a:pt x="134" y="6"/>
                  </a:lnTo>
                  <a:lnTo>
                    <a:pt x="134" y="6"/>
                  </a:lnTo>
                  <a:lnTo>
                    <a:pt x="108" y="12"/>
                  </a:lnTo>
                  <a:lnTo>
                    <a:pt x="92" y="14"/>
                  </a:lnTo>
                  <a:lnTo>
                    <a:pt x="76" y="16"/>
                  </a:lnTo>
                  <a:lnTo>
                    <a:pt x="76" y="16"/>
                  </a:lnTo>
                  <a:lnTo>
                    <a:pt x="54" y="14"/>
                  </a:lnTo>
                  <a:lnTo>
                    <a:pt x="34" y="12"/>
                  </a:lnTo>
                  <a:lnTo>
                    <a:pt x="18" y="8"/>
                  </a:lnTo>
                  <a:lnTo>
                    <a:pt x="4" y="2"/>
                  </a:lnTo>
                  <a:lnTo>
                    <a:pt x="4" y="2"/>
                  </a:lnTo>
                  <a:lnTo>
                    <a:pt x="0" y="0"/>
                  </a:lnTo>
                  <a:lnTo>
                    <a:pt x="0" y="32"/>
                  </a:lnTo>
                  <a:lnTo>
                    <a:pt x="0" y="32"/>
                  </a:lnTo>
                  <a:lnTo>
                    <a:pt x="2" y="34"/>
                  </a:lnTo>
                  <a:lnTo>
                    <a:pt x="2" y="3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5185" y="3349"/>
              <a:ext cx="152" cy="52"/>
            </a:xfrm>
            <a:custGeom>
              <a:avLst/>
              <a:gdLst>
                <a:gd name="T0" fmla="*/ 2 w 152"/>
                <a:gd name="T1" fmla="*/ 36 h 52"/>
                <a:gd name="T2" fmla="*/ 2 w 152"/>
                <a:gd name="T3" fmla="*/ 36 h 52"/>
                <a:gd name="T4" fmla="*/ 10 w 152"/>
                <a:gd name="T5" fmla="*/ 40 h 52"/>
                <a:gd name="T6" fmla="*/ 20 w 152"/>
                <a:gd name="T7" fmla="*/ 44 h 52"/>
                <a:gd name="T8" fmla="*/ 20 w 152"/>
                <a:gd name="T9" fmla="*/ 44 h 52"/>
                <a:gd name="T10" fmla="*/ 44 w 152"/>
                <a:gd name="T11" fmla="*/ 50 h 52"/>
                <a:gd name="T12" fmla="*/ 60 w 152"/>
                <a:gd name="T13" fmla="*/ 50 h 52"/>
                <a:gd name="T14" fmla="*/ 76 w 152"/>
                <a:gd name="T15" fmla="*/ 52 h 52"/>
                <a:gd name="T16" fmla="*/ 76 w 152"/>
                <a:gd name="T17" fmla="*/ 52 h 52"/>
                <a:gd name="T18" fmla="*/ 98 w 152"/>
                <a:gd name="T19" fmla="*/ 50 h 52"/>
                <a:gd name="T20" fmla="*/ 116 w 152"/>
                <a:gd name="T21" fmla="*/ 48 h 52"/>
                <a:gd name="T22" fmla="*/ 132 w 152"/>
                <a:gd name="T23" fmla="*/ 44 h 52"/>
                <a:gd name="T24" fmla="*/ 144 w 152"/>
                <a:gd name="T25" fmla="*/ 38 h 52"/>
                <a:gd name="T26" fmla="*/ 144 w 152"/>
                <a:gd name="T27" fmla="*/ 38 h 52"/>
                <a:gd name="T28" fmla="*/ 152 w 152"/>
                <a:gd name="T29" fmla="*/ 34 h 52"/>
                <a:gd name="T30" fmla="*/ 152 w 152"/>
                <a:gd name="T31" fmla="*/ 0 h 52"/>
                <a:gd name="T32" fmla="*/ 152 w 152"/>
                <a:gd name="T33" fmla="*/ 0 h 52"/>
                <a:gd name="T34" fmla="*/ 134 w 152"/>
                <a:gd name="T35" fmla="*/ 8 h 52"/>
                <a:gd name="T36" fmla="*/ 134 w 152"/>
                <a:gd name="T37" fmla="*/ 8 h 52"/>
                <a:gd name="T38" fmla="*/ 108 w 152"/>
                <a:gd name="T39" fmla="*/ 14 h 52"/>
                <a:gd name="T40" fmla="*/ 92 w 152"/>
                <a:gd name="T41" fmla="*/ 16 h 52"/>
                <a:gd name="T42" fmla="*/ 76 w 152"/>
                <a:gd name="T43" fmla="*/ 16 h 52"/>
                <a:gd name="T44" fmla="*/ 76 w 152"/>
                <a:gd name="T45" fmla="*/ 16 h 52"/>
                <a:gd name="T46" fmla="*/ 54 w 152"/>
                <a:gd name="T47" fmla="*/ 14 h 52"/>
                <a:gd name="T48" fmla="*/ 34 w 152"/>
                <a:gd name="T49" fmla="*/ 12 h 52"/>
                <a:gd name="T50" fmla="*/ 18 w 152"/>
                <a:gd name="T51" fmla="*/ 8 h 52"/>
                <a:gd name="T52" fmla="*/ 4 w 152"/>
                <a:gd name="T53" fmla="*/ 2 h 52"/>
                <a:gd name="T54" fmla="*/ 4 w 152"/>
                <a:gd name="T55" fmla="*/ 2 h 52"/>
                <a:gd name="T56" fmla="*/ 0 w 152"/>
                <a:gd name="T57" fmla="*/ 0 h 52"/>
                <a:gd name="T58" fmla="*/ 0 w 152"/>
                <a:gd name="T59" fmla="*/ 34 h 52"/>
                <a:gd name="T60" fmla="*/ 0 w 152"/>
                <a:gd name="T61" fmla="*/ 34 h 52"/>
                <a:gd name="T62" fmla="*/ 2 w 152"/>
                <a:gd name="T63" fmla="*/ 36 h 52"/>
                <a:gd name="T64" fmla="*/ 2 w 152"/>
                <a:gd name="T65"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2">
                  <a:moveTo>
                    <a:pt x="2" y="36"/>
                  </a:moveTo>
                  <a:lnTo>
                    <a:pt x="2" y="36"/>
                  </a:lnTo>
                  <a:lnTo>
                    <a:pt x="10" y="40"/>
                  </a:lnTo>
                  <a:lnTo>
                    <a:pt x="20" y="44"/>
                  </a:lnTo>
                  <a:lnTo>
                    <a:pt x="20" y="44"/>
                  </a:lnTo>
                  <a:lnTo>
                    <a:pt x="44" y="50"/>
                  </a:lnTo>
                  <a:lnTo>
                    <a:pt x="60" y="50"/>
                  </a:lnTo>
                  <a:lnTo>
                    <a:pt x="76" y="52"/>
                  </a:lnTo>
                  <a:lnTo>
                    <a:pt x="76" y="52"/>
                  </a:lnTo>
                  <a:lnTo>
                    <a:pt x="98" y="50"/>
                  </a:lnTo>
                  <a:lnTo>
                    <a:pt x="116" y="48"/>
                  </a:lnTo>
                  <a:lnTo>
                    <a:pt x="132" y="44"/>
                  </a:lnTo>
                  <a:lnTo>
                    <a:pt x="144" y="38"/>
                  </a:lnTo>
                  <a:lnTo>
                    <a:pt x="144" y="38"/>
                  </a:lnTo>
                  <a:lnTo>
                    <a:pt x="152" y="34"/>
                  </a:lnTo>
                  <a:lnTo>
                    <a:pt x="152" y="0"/>
                  </a:lnTo>
                  <a:lnTo>
                    <a:pt x="152" y="0"/>
                  </a:lnTo>
                  <a:lnTo>
                    <a:pt x="134" y="8"/>
                  </a:lnTo>
                  <a:lnTo>
                    <a:pt x="134" y="8"/>
                  </a:lnTo>
                  <a:lnTo>
                    <a:pt x="108" y="14"/>
                  </a:lnTo>
                  <a:lnTo>
                    <a:pt x="92" y="16"/>
                  </a:lnTo>
                  <a:lnTo>
                    <a:pt x="76" y="16"/>
                  </a:lnTo>
                  <a:lnTo>
                    <a:pt x="76" y="16"/>
                  </a:lnTo>
                  <a:lnTo>
                    <a:pt x="54" y="14"/>
                  </a:lnTo>
                  <a:lnTo>
                    <a:pt x="34" y="12"/>
                  </a:lnTo>
                  <a:lnTo>
                    <a:pt x="18" y="8"/>
                  </a:lnTo>
                  <a:lnTo>
                    <a:pt x="4" y="2"/>
                  </a:lnTo>
                  <a:lnTo>
                    <a:pt x="4" y="2"/>
                  </a:lnTo>
                  <a:lnTo>
                    <a:pt x="0" y="0"/>
                  </a:lnTo>
                  <a:lnTo>
                    <a:pt x="0" y="34"/>
                  </a:lnTo>
                  <a:lnTo>
                    <a:pt x="0" y="34"/>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5185" y="3235"/>
              <a:ext cx="152" cy="72"/>
            </a:xfrm>
            <a:custGeom>
              <a:avLst/>
              <a:gdLst>
                <a:gd name="T0" fmla="*/ 2 w 152"/>
                <a:gd name="T1" fmla="*/ 58 h 72"/>
                <a:gd name="T2" fmla="*/ 2 w 152"/>
                <a:gd name="T3" fmla="*/ 58 h 72"/>
                <a:gd name="T4" fmla="*/ 10 w 152"/>
                <a:gd name="T5" fmla="*/ 60 h 72"/>
                <a:gd name="T6" fmla="*/ 20 w 152"/>
                <a:gd name="T7" fmla="*/ 64 h 72"/>
                <a:gd name="T8" fmla="*/ 20 w 152"/>
                <a:gd name="T9" fmla="*/ 64 h 72"/>
                <a:gd name="T10" fmla="*/ 44 w 152"/>
                <a:gd name="T11" fmla="*/ 70 h 72"/>
                <a:gd name="T12" fmla="*/ 60 w 152"/>
                <a:gd name="T13" fmla="*/ 72 h 72"/>
                <a:gd name="T14" fmla="*/ 76 w 152"/>
                <a:gd name="T15" fmla="*/ 72 h 72"/>
                <a:gd name="T16" fmla="*/ 76 w 152"/>
                <a:gd name="T17" fmla="*/ 72 h 72"/>
                <a:gd name="T18" fmla="*/ 98 w 152"/>
                <a:gd name="T19" fmla="*/ 72 h 72"/>
                <a:gd name="T20" fmla="*/ 116 w 152"/>
                <a:gd name="T21" fmla="*/ 70 h 72"/>
                <a:gd name="T22" fmla="*/ 132 w 152"/>
                <a:gd name="T23" fmla="*/ 64 h 72"/>
                <a:gd name="T24" fmla="*/ 144 w 152"/>
                <a:gd name="T25" fmla="*/ 60 h 72"/>
                <a:gd name="T26" fmla="*/ 144 w 152"/>
                <a:gd name="T27" fmla="*/ 60 h 72"/>
                <a:gd name="T28" fmla="*/ 152 w 152"/>
                <a:gd name="T29" fmla="*/ 54 h 72"/>
                <a:gd name="T30" fmla="*/ 152 w 152"/>
                <a:gd name="T31" fmla="*/ 16 h 72"/>
                <a:gd name="T32" fmla="*/ 152 w 152"/>
                <a:gd name="T33" fmla="*/ 16 h 72"/>
                <a:gd name="T34" fmla="*/ 152 w 152"/>
                <a:gd name="T35" fmla="*/ 16 h 72"/>
                <a:gd name="T36" fmla="*/ 152 w 152"/>
                <a:gd name="T37" fmla="*/ 16 h 72"/>
                <a:gd name="T38" fmla="*/ 152 w 152"/>
                <a:gd name="T39" fmla="*/ 16 h 72"/>
                <a:gd name="T40" fmla="*/ 152 w 152"/>
                <a:gd name="T41" fmla="*/ 16 h 72"/>
                <a:gd name="T42" fmla="*/ 152 w 152"/>
                <a:gd name="T43" fmla="*/ 16 h 72"/>
                <a:gd name="T44" fmla="*/ 152 w 152"/>
                <a:gd name="T45" fmla="*/ 16 h 72"/>
                <a:gd name="T46" fmla="*/ 152 w 152"/>
                <a:gd name="T47" fmla="*/ 16 h 72"/>
                <a:gd name="T48" fmla="*/ 150 w 152"/>
                <a:gd name="T49" fmla="*/ 12 h 72"/>
                <a:gd name="T50" fmla="*/ 150 w 152"/>
                <a:gd name="T51" fmla="*/ 12 h 72"/>
                <a:gd name="T52" fmla="*/ 146 w 152"/>
                <a:gd name="T53" fmla="*/ 10 h 72"/>
                <a:gd name="T54" fmla="*/ 140 w 152"/>
                <a:gd name="T55" fmla="*/ 8 h 72"/>
                <a:gd name="T56" fmla="*/ 140 w 152"/>
                <a:gd name="T57" fmla="*/ 8 h 72"/>
                <a:gd name="T58" fmla="*/ 128 w 152"/>
                <a:gd name="T59" fmla="*/ 4 h 72"/>
                <a:gd name="T60" fmla="*/ 114 w 152"/>
                <a:gd name="T61" fmla="*/ 2 h 72"/>
                <a:gd name="T62" fmla="*/ 76 w 152"/>
                <a:gd name="T63" fmla="*/ 0 h 72"/>
                <a:gd name="T64" fmla="*/ 76 w 152"/>
                <a:gd name="T65" fmla="*/ 0 h 72"/>
                <a:gd name="T66" fmla="*/ 48 w 152"/>
                <a:gd name="T67" fmla="*/ 2 h 72"/>
                <a:gd name="T68" fmla="*/ 24 w 152"/>
                <a:gd name="T69" fmla="*/ 4 h 72"/>
                <a:gd name="T70" fmla="*/ 24 w 152"/>
                <a:gd name="T71" fmla="*/ 4 h 72"/>
                <a:gd name="T72" fmla="*/ 6 w 152"/>
                <a:gd name="T73" fmla="*/ 8 h 72"/>
                <a:gd name="T74" fmla="*/ 6 w 152"/>
                <a:gd name="T75" fmla="*/ 8 h 72"/>
                <a:gd name="T76" fmla="*/ 2 w 152"/>
                <a:gd name="T77" fmla="*/ 12 h 72"/>
                <a:gd name="T78" fmla="*/ 2 w 152"/>
                <a:gd name="T79" fmla="*/ 12 h 72"/>
                <a:gd name="T80" fmla="*/ 0 w 152"/>
                <a:gd name="T81" fmla="*/ 16 h 72"/>
                <a:gd name="T82" fmla="*/ 0 w 152"/>
                <a:gd name="T83" fmla="*/ 16 h 72"/>
                <a:gd name="T84" fmla="*/ 0 w 152"/>
                <a:gd name="T85" fmla="*/ 16 h 72"/>
                <a:gd name="T86" fmla="*/ 0 w 152"/>
                <a:gd name="T87" fmla="*/ 54 h 72"/>
                <a:gd name="T88" fmla="*/ 0 w 152"/>
                <a:gd name="T89" fmla="*/ 54 h 72"/>
                <a:gd name="T90" fmla="*/ 2 w 152"/>
                <a:gd name="T91" fmla="*/ 58 h 72"/>
                <a:gd name="T92" fmla="*/ 2 w 152"/>
                <a:gd name="T93"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 h="72">
                  <a:moveTo>
                    <a:pt x="2" y="58"/>
                  </a:moveTo>
                  <a:lnTo>
                    <a:pt x="2" y="58"/>
                  </a:lnTo>
                  <a:lnTo>
                    <a:pt x="10" y="60"/>
                  </a:lnTo>
                  <a:lnTo>
                    <a:pt x="20" y="64"/>
                  </a:lnTo>
                  <a:lnTo>
                    <a:pt x="20" y="64"/>
                  </a:lnTo>
                  <a:lnTo>
                    <a:pt x="44" y="70"/>
                  </a:lnTo>
                  <a:lnTo>
                    <a:pt x="60" y="72"/>
                  </a:lnTo>
                  <a:lnTo>
                    <a:pt x="76" y="72"/>
                  </a:lnTo>
                  <a:lnTo>
                    <a:pt x="76" y="72"/>
                  </a:lnTo>
                  <a:lnTo>
                    <a:pt x="98" y="72"/>
                  </a:lnTo>
                  <a:lnTo>
                    <a:pt x="116" y="70"/>
                  </a:lnTo>
                  <a:lnTo>
                    <a:pt x="132" y="64"/>
                  </a:lnTo>
                  <a:lnTo>
                    <a:pt x="144" y="60"/>
                  </a:lnTo>
                  <a:lnTo>
                    <a:pt x="144" y="60"/>
                  </a:lnTo>
                  <a:lnTo>
                    <a:pt x="152" y="54"/>
                  </a:lnTo>
                  <a:lnTo>
                    <a:pt x="152" y="16"/>
                  </a:lnTo>
                  <a:lnTo>
                    <a:pt x="152" y="16"/>
                  </a:lnTo>
                  <a:lnTo>
                    <a:pt x="152" y="16"/>
                  </a:lnTo>
                  <a:lnTo>
                    <a:pt x="152" y="16"/>
                  </a:lnTo>
                  <a:lnTo>
                    <a:pt x="152" y="16"/>
                  </a:lnTo>
                  <a:lnTo>
                    <a:pt x="152" y="16"/>
                  </a:lnTo>
                  <a:lnTo>
                    <a:pt x="152" y="16"/>
                  </a:lnTo>
                  <a:lnTo>
                    <a:pt x="152" y="16"/>
                  </a:lnTo>
                  <a:lnTo>
                    <a:pt x="152" y="16"/>
                  </a:lnTo>
                  <a:lnTo>
                    <a:pt x="150" y="12"/>
                  </a:lnTo>
                  <a:lnTo>
                    <a:pt x="150" y="12"/>
                  </a:lnTo>
                  <a:lnTo>
                    <a:pt x="146" y="10"/>
                  </a:lnTo>
                  <a:lnTo>
                    <a:pt x="140" y="8"/>
                  </a:lnTo>
                  <a:lnTo>
                    <a:pt x="140" y="8"/>
                  </a:lnTo>
                  <a:lnTo>
                    <a:pt x="128" y="4"/>
                  </a:lnTo>
                  <a:lnTo>
                    <a:pt x="114" y="2"/>
                  </a:lnTo>
                  <a:lnTo>
                    <a:pt x="76" y="0"/>
                  </a:lnTo>
                  <a:lnTo>
                    <a:pt x="76" y="0"/>
                  </a:lnTo>
                  <a:lnTo>
                    <a:pt x="48" y="2"/>
                  </a:lnTo>
                  <a:lnTo>
                    <a:pt x="24" y="4"/>
                  </a:lnTo>
                  <a:lnTo>
                    <a:pt x="24" y="4"/>
                  </a:lnTo>
                  <a:lnTo>
                    <a:pt x="6" y="8"/>
                  </a:lnTo>
                  <a:lnTo>
                    <a:pt x="6" y="8"/>
                  </a:lnTo>
                  <a:lnTo>
                    <a:pt x="2" y="12"/>
                  </a:lnTo>
                  <a:lnTo>
                    <a:pt x="2" y="12"/>
                  </a:lnTo>
                  <a:lnTo>
                    <a:pt x="0" y="16"/>
                  </a:lnTo>
                  <a:lnTo>
                    <a:pt x="0" y="16"/>
                  </a:lnTo>
                  <a:lnTo>
                    <a:pt x="0" y="16"/>
                  </a:lnTo>
                  <a:lnTo>
                    <a:pt x="0" y="54"/>
                  </a:lnTo>
                  <a:lnTo>
                    <a:pt x="0" y="54"/>
                  </a:lnTo>
                  <a:lnTo>
                    <a:pt x="2" y="58"/>
                  </a:lnTo>
                  <a:lnTo>
                    <a:pt x="2"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5185" y="3395"/>
              <a:ext cx="152" cy="50"/>
            </a:xfrm>
            <a:custGeom>
              <a:avLst/>
              <a:gdLst>
                <a:gd name="T0" fmla="*/ 134 w 152"/>
                <a:gd name="T1" fmla="*/ 8 h 50"/>
                <a:gd name="T2" fmla="*/ 134 w 152"/>
                <a:gd name="T3" fmla="*/ 8 h 50"/>
                <a:gd name="T4" fmla="*/ 108 w 152"/>
                <a:gd name="T5" fmla="*/ 14 h 50"/>
                <a:gd name="T6" fmla="*/ 92 w 152"/>
                <a:gd name="T7" fmla="*/ 16 h 50"/>
                <a:gd name="T8" fmla="*/ 76 w 152"/>
                <a:gd name="T9" fmla="*/ 18 h 50"/>
                <a:gd name="T10" fmla="*/ 76 w 152"/>
                <a:gd name="T11" fmla="*/ 18 h 50"/>
                <a:gd name="T12" fmla="*/ 54 w 152"/>
                <a:gd name="T13" fmla="*/ 16 h 50"/>
                <a:gd name="T14" fmla="*/ 34 w 152"/>
                <a:gd name="T15" fmla="*/ 14 h 50"/>
                <a:gd name="T16" fmla="*/ 18 w 152"/>
                <a:gd name="T17" fmla="*/ 8 h 50"/>
                <a:gd name="T18" fmla="*/ 4 w 152"/>
                <a:gd name="T19" fmla="*/ 4 h 50"/>
                <a:gd name="T20" fmla="*/ 4 w 152"/>
                <a:gd name="T21" fmla="*/ 4 h 50"/>
                <a:gd name="T22" fmla="*/ 0 w 152"/>
                <a:gd name="T23" fmla="*/ 0 h 50"/>
                <a:gd name="T24" fmla="*/ 0 w 152"/>
                <a:gd name="T25" fmla="*/ 28 h 50"/>
                <a:gd name="T26" fmla="*/ 0 w 152"/>
                <a:gd name="T27" fmla="*/ 28 h 50"/>
                <a:gd name="T28" fmla="*/ 2 w 152"/>
                <a:gd name="T29" fmla="*/ 32 h 50"/>
                <a:gd name="T30" fmla="*/ 6 w 152"/>
                <a:gd name="T31" fmla="*/ 36 h 50"/>
                <a:gd name="T32" fmla="*/ 12 w 152"/>
                <a:gd name="T33" fmla="*/ 40 h 50"/>
                <a:gd name="T34" fmla="*/ 22 w 152"/>
                <a:gd name="T35" fmla="*/ 44 h 50"/>
                <a:gd name="T36" fmla="*/ 46 w 152"/>
                <a:gd name="T37" fmla="*/ 48 h 50"/>
                <a:gd name="T38" fmla="*/ 76 w 152"/>
                <a:gd name="T39" fmla="*/ 50 h 50"/>
                <a:gd name="T40" fmla="*/ 76 w 152"/>
                <a:gd name="T41" fmla="*/ 50 h 50"/>
                <a:gd name="T42" fmla="*/ 106 w 152"/>
                <a:gd name="T43" fmla="*/ 48 h 50"/>
                <a:gd name="T44" fmla="*/ 130 w 152"/>
                <a:gd name="T45" fmla="*/ 44 h 50"/>
                <a:gd name="T46" fmla="*/ 140 w 152"/>
                <a:gd name="T47" fmla="*/ 40 h 50"/>
                <a:gd name="T48" fmla="*/ 146 w 152"/>
                <a:gd name="T49" fmla="*/ 36 h 50"/>
                <a:gd name="T50" fmla="*/ 150 w 152"/>
                <a:gd name="T51" fmla="*/ 32 h 50"/>
                <a:gd name="T52" fmla="*/ 152 w 152"/>
                <a:gd name="T53" fmla="*/ 28 h 50"/>
                <a:gd name="T54" fmla="*/ 152 w 152"/>
                <a:gd name="T55" fmla="*/ 0 h 50"/>
                <a:gd name="T56" fmla="*/ 152 w 152"/>
                <a:gd name="T57" fmla="*/ 0 h 50"/>
                <a:gd name="T58" fmla="*/ 134 w 152"/>
                <a:gd name="T59" fmla="*/ 8 h 50"/>
                <a:gd name="T60" fmla="*/ 134 w 152"/>
                <a:gd name="T6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 h="50">
                  <a:moveTo>
                    <a:pt x="134" y="8"/>
                  </a:moveTo>
                  <a:lnTo>
                    <a:pt x="134" y="8"/>
                  </a:lnTo>
                  <a:lnTo>
                    <a:pt x="108" y="14"/>
                  </a:lnTo>
                  <a:lnTo>
                    <a:pt x="92" y="16"/>
                  </a:lnTo>
                  <a:lnTo>
                    <a:pt x="76" y="18"/>
                  </a:lnTo>
                  <a:lnTo>
                    <a:pt x="76" y="18"/>
                  </a:lnTo>
                  <a:lnTo>
                    <a:pt x="54" y="16"/>
                  </a:lnTo>
                  <a:lnTo>
                    <a:pt x="34" y="14"/>
                  </a:lnTo>
                  <a:lnTo>
                    <a:pt x="18" y="8"/>
                  </a:lnTo>
                  <a:lnTo>
                    <a:pt x="4" y="4"/>
                  </a:lnTo>
                  <a:lnTo>
                    <a:pt x="4" y="4"/>
                  </a:lnTo>
                  <a:lnTo>
                    <a:pt x="0" y="0"/>
                  </a:lnTo>
                  <a:lnTo>
                    <a:pt x="0" y="28"/>
                  </a:lnTo>
                  <a:lnTo>
                    <a:pt x="0" y="28"/>
                  </a:lnTo>
                  <a:lnTo>
                    <a:pt x="2" y="32"/>
                  </a:lnTo>
                  <a:lnTo>
                    <a:pt x="6" y="36"/>
                  </a:lnTo>
                  <a:lnTo>
                    <a:pt x="12" y="40"/>
                  </a:lnTo>
                  <a:lnTo>
                    <a:pt x="22" y="44"/>
                  </a:lnTo>
                  <a:lnTo>
                    <a:pt x="46" y="48"/>
                  </a:lnTo>
                  <a:lnTo>
                    <a:pt x="76" y="50"/>
                  </a:lnTo>
                  <a:lnTo>
                    <a:pt x="76" y="50"/>
                  </a:lnTo>
                  <a:lnTo>
                    <a:pt x="106" y="48"/>
                  </a:lnTo>
                  <a:lnTo>
                    <a:pt x="130" y="44"/>
                  </a:lnTo>
                  <a:lnTo>
                    <a:pt x="140" y="40"/>
                  </a:lnTo>
                  <a:lnTo>
                    <a:pt x="146" y="36"/>
                  </a:lnTo>
                  <a:lnTo>
                    <a:pt x="150" y="32"/>
                  </a:lnTo>
                  <a:lnTo>
                    <a:pt x="152" y="28"/>
                  </a:lnTo>
                  <a:lnTo>
                    <a:pt x="152" y="0"/>
                  </a:lnTo>
                  <a:lnTo>
                    <a:pt x="152" y="0"/>
                  </a:lnTo>
                  <a:lnTo>
                    <a:pt x="134" y="8"/>
                  </a:lnTo>
                  <a:lnTo>
                    <a:pt x="134" y="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5189" y="3251"/>
              <a:ext cx="144" cy="16"/>
            </a:xfrm>
            <a:custGeom>
              <a:avLst/>
              <a:gdLst>
                <a:gd name="T0" fmla="*/ 142 w 144"/>
                <a:gd name="T1" fmla="*/ 0 h 16"/>
                <a:gd name="T2" fmla="*/ 142 w 144"/>
                <a:gd name="T3" fmla="*/ 0 h 16"/>
                <a:gd name="T4" fmla="*/ 144 w 144"/>
                <a:gd name="T5" fmla="*/ 2 h 16"/>
                <a:gd name="T6" fmla="*/ 144 w 144"/>
                <a:gd name="T7" fmla="*/ 2 h 16"/>
                <a:gd name="T8" fmla="*/ 144 w 144"/>
                <a:gd name="T9" fmla="*/ 4 h 16"/>
                <a:gd name="T10" fmla="*/ 142 w 144"/>
                <a:gd name="T11" fmla="*/ 6 h 16"/>
                <a:gd name="T12" fmla="*/ 142 w 144"/>
                <a:gd name="T13" fmla="*/ 6 h 16"/>
                <a:gd name="T14" fmla="*/ 134 w 144"/>
                <a:gd name="T15" fmla="*/ 8 h 16"/>
                <a:gd name="T16" fmla="*/ 124 w 144"/>
                <a:gd name="T17" fmla="*/ 12 h 16"/>
                <a:gd name="T18" fmla="*/ 124 w 144"/>
                <a:gd name="T19" fmla="*/ 12 h 16"/>
                <a:gd name="T20" fmla="*/ 100 w 144"/>
                <a:gd name="T21" fmla="*/ 16 h 16"/>
                <a:gd name="T22" fmla="*/ 100 w 144"/>
                <a:gd name="T23" fmla="*/ 16 h 16"/>
                <a:gd name="T24" fmla="*/ 72 w 144"/>
                <a:gd name="T25" fmla="*/ 16 h 16"/>
                <a:gd name="T26" fmla="*/ 72 w 144"/>
                <a:gd name="T27" fmla="*/ 16 h 16"/>
                <a:gd name="T28" fmla="*/ 44 w 144"/>
                <a:gd name="T29" fmla="*/ 16 h 16"/>
                <a:gd name="T30" fmla="*/ 44 w 144"/>
                <a:gd name="T31" fmla="*/ 16 h 16"/>
                <a:gd name="T32" fmla="*/ 20 w 144"/>
                <a:gd name="T33" fmla="*/ 12 h 16"/>
                <a:gd name="T34" fmla="*/ 20 w 144"/>
                <a:gd name="T35" fmla="*/ 12 h 16"/>
                <a:gd name="T36" fmla="*/ 10 w 144"/>
                <a:gd name="T37" fmla="*/ 8 h 16"/>
                <a:gd name="T38" fmla="*/ 2 w 144"/>
                <a:gd name="T39" fmla="*/ 6 h 16"/>
                <a:gd name="T40" fmla="*/ 2 w 144"/>
                <a:gd name="T41" fmla="*/ 6 h 16"/>
                <a:gd name="T42" fmla="*/ 0 w 144"/>
                <a:gd name="T43" fmla="*/ 4 h 16"/>
                <a:gd name="T44" fmla="*/ 0 w 144"/>
                <a:gd name="T45" fmla="*/ 2 h 16"/>
                <a:gd name="T46" fmla="*/ 0 w 144"/>
                <a:gd name="T47" fmla="*/ 2 h 16"/>
                <a:gd name="T48" fmla="*/ 2 w 144"/>
                <a:gd name="T49" fmla="*/ 0 h 16"/>
                <a:gd name="T50" fmla="*/ 2 w 144"/>
                <a:gd name="T51" fmla="*/ 0 h 16"/>
                <a:gd name="T52" fmla="*/ 0 w 144"/>
                <a:gd name="T53" fmla="*/ 2 h 16"/>
                <a:gd name="T54" fmla="*/ 0 w 144"/>
                <a:gd name="T55" fmla="*/ 2 h 16"/>
                <a:gd name="T56" fmla="*/ 2 w 144"/>
                <a:gd name="T57" fmla="*/ 2 h 16"/>
                <a:gd name="T58" fmla="*/ 4 w 144"/>
                <a:gd name="T59" fmla="*/ 4 h 16"/>
                <a:gd name="T60" fmla="*/ 4 w 144"/>
                <a:gd name="T61" fmla="*/ 4 h 16"/>
                <a:gd name="T62" fmla="*/ 10 w 144"/>
                <a:gd name="T63" fmla="*/ 6 h 16"/>
                <a:gd name="T64" fmla="*/ 20 w 144"/>
                <a:gd name="T65" fmla="*/ 8 h 16"/>
                <a:gd name="T66" fmla="*/ 20 w 144"/>
                <a:gd name="T67" fmla="*/ 8 h 16"/>
                <a:gd name="T68" fmla="*/ 44 w 144"/>
                <a:gd name="T69" fmla="*/ 10 h 16"/>
                <a:gd name="T70" fmla="*/ 44 w 144"/>
                <a:gd name="T71" fmla="*/ 10 h 16"/>
                <a:gd name="T72" fmla="*/ 72 w 144"/>
                <a:gd name="T73" fmla="*/ 10 h 16"/>
                <a:gd name="T74" fmla="*/ 72 w 144"/>
                <a:gd name="T75" fmla="*/ 10 h 16"/>
                <a:gd name="T76" fmla="*/ 100 w 144"/>
                <a:gd name="T77" fmla="*/ 10 h 16"/>
                <a:gd name="T78" fmla="*/ 100 w 144"/>
                <a:gd name="T79" fmla="*/ 10 h 16"/>
                <a:gd name="T80" fmla="*/ 124 w 144"/>
                <a:gd name="T81" fmla="*/ 8 h 16"/>
                <a:gd name="T82" fmla="*/ 124 w 144"/>
                <a:gd name="T83" fmla="*/ 8 h 16"/>
                <a:gd name="T84" fmla="*/ 134 w 144"/>
                <a:gd name="T85" fmla="*/ 6 h 16"/>
                <a:gd name="T86" fmla="*/ 134 w 144"/>
                <a:gd name="T87" fmla="*/ 6 h 16"/>
                <a:gd name="T88" fmla="*/ 140 w 144"/>
                <a:gd name="T89" fmla="*/ 4 h 16"/>
                <a:gd name="T90" fmla="*/ 140 w 144"/>
                <a:gd name="T91" fmla="*/ 4 h 16"/>
                <a:gd name="T92" fmla="*/ 142 w 144"/>
                <a:gd name="T93" fmla="*/ 2 h 16"/>
                <a:gd name="T94" fmla="*/ 144 w 144"/>
                <a:gd name="T95" fmla="*/ 2 h 16"/>
                <a:gd name="T96" fmla="*/ 144 w 144"/>
                <a:gd name="T97" fmla="*/ 2 h 16"/>
                <a:gd name="T98" fmla="*/ 142 w 144"/>
                <a:gd name="T99" fmla="*/ 0 h 16"/>
                <a:gd name="T100" fmla="*/ 142 w 144"/>
                <a:gd name="T10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6">
                  <a:moveTo>
                    <a:pt x="142" y="0"/>
                  </a:moveTo>
                  <a:lnTo>
                    <a:pt x="142" y="0"/>
                  </a:lnTo>
                  <a:lnTo>
                    <a:pt x="144" y="2"/>
                  </a:lnTo>
                  <a:lnTo>
                    <a:pt x="144" y="2"/>
                  </a:lnTo>
                  <a:lnTo>
                    <a:pt x="144" y="4"/>
                  </a:lnTo>
                  <a:lnTo>
                    <a:pt x="142" y="6"/>
                  </a:lnTo>
                  <a:lnTo>
                    <a:pt x="142" y="6"/>
                  </a:lnTo>
                  <a:lnTo>
                    <a:pt x="134" y="8"/>
                  </a:lnTo>
                  <a:lnTo>
                    <a:pt x="124" y="12"/>
                  </a:lnTo>
                  <a:lnTo>
                    <a:pt x="124" y="12"/>
                  </a:lnTo>
                  <a:lnTo>
                    <a:pt x="100" y="16"/>
                  </a:lnTo>
                  <a:lnTo>
                    <a:pt x="100" y="16"/>
                  </a:lnTo>
                  <a:lnTo>
                    <a:pt x="72" y="16"/>
                  </a:lnTo>
                  <a:lnTo>
                    <a:pt x="72" y="16"/>
                  </a:lnTo>
                  <a:lnTo>
                    <a:pt x="44" y="16"/>
                  </a:lnTo>
                  <a:lnTo>
                    <a:pt x="44" y="16"/>
                  </a:lnTo>
                  <a:lnTo>
                    <a:pt x="20" y="12"/>
                  </a:lnTo>
                  <a:lnTo>
                    <a:pt x="20" y="12"/>
                  </a:lnTo>
                  <a:lnTo>
                    <a:pt x="10" y="8"/>
                  </a:lnTo>
                  <a:lnTo>
                    <a:pt x="2" y="6"/>
                  </a:lnTo>
                  <a:lnTo>
                    <a:pt x="2" y="6"/>
                  </a:lnTo>
                  <a:lnTo>
                    <a:pt x="0" y="4"/>
                  </a:lnTo>
                  <a:lnTo>
                    <a:pt x="0" y="2"/>
                  </a:lnTo>
                  <a:lnTo>
                    <a:pt x="0" y="2"/>
                  </a:lnTo>
                  <a:lnTo>
                    <a:pt x="2" y="0"/>
                  </a:lnTo>
                  <a:lnTo>
                    <a:pt x="2" y="0"/>
                  </a:lnTo>
                  <a:lnTo>
                    <a:pt x="0" y="2"/>
                  </a:lnTo>
                  <a:lnTo>
                    <a:pt x="0" y="2"/>
                  </a:lnTo>
                  <a:lnTo>
                    <a:pt x="2" y="2"/>
                  </a:lnTo>
                  <a:lnTo>
                    <a:pt x="4" y="4"/>
                  </a:lnTo>
                  <a:lnTo>
                    <a:pt x="4" y="4"/>
                  </a:lnTo>
                  <a:lnTo>
                    <a:pt x="10" y="6"/>
                  </a:lnTo>
                  <a:lnTo>
                    <a:pt x="20" y="8"/>
                  </a:lnTo>
                  <a:lnTo>
                    <a:pt x="20" y="8"/>
                  </a:lnTo>
                  <a:lnTo>
                    <a:pt x="44" y="10"/>
                  </a:lnTo>
                  <a:lnTo>
                    <a:pt x="44" y="10"/>
                  </a:lnTo>
                  <a:lnTo>
                    <a:pt x="72" y="10"/>
                  </a:lnTo>
                  <a:lnTo>
                    <a:pt x="72" y="10"/>
                  </a:lnTo>
                  <a:lnTo>
                    <a:pt x="100" y="10"/>
                  </a:lnTo>
                  <a:lnTo>
                    <a:pt x="100" y="10"/>
                  </a:lnTo>
                  <a:lnTo>
                    <a:pt x="124" y="8"/>
                  </a:lnTo>
                  <a:lnTo>
                    <a:pt x="124" y="8"/>
                  </a:lnTo>
                  <a:lnTo>
                    <a:pt x="134" y="6"/>
                  </a:lnTo>
                  <a:lnTo>
                    <a:pt x="134" y="6"/>
                  </a:lnTo>
                  <a:lnTo>
                    <a:pt x="140" y="4"/>
                  </a:lnTo>
                  <a:lnTo>
                    <a:pt x="140" y="4"/>
                  </a:lnTo>
                  <a:lnTo>
                    <a:pt x="142" y="2"/>
                  </a:lnTo>
                  <a:lnTo>
                    <a:pt x="144" y="2"/>
                  </a:lnTo>
                  <a:lnTo>
                    <a:pt x="144" y="2"/>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5185" y="2671"/>
              <a:ext cx="152" cy="50"/>
            </a:xfrm>
            <a:custGeom>
              <a:avLst/>
              <a:gdLst>
                <a:gd name="T0" fmla="*/ 2 w 152"/>
                <a:gd name="T1" fmla="*/ 36 h 50"/>
                <a:gd name="T2" fmla="*/ 2 w 152"/>
                <a:gd name="T3" fmla="*/ 36 h 50"/>
                <a:gd name="T4" fmla="*/ 10 w 152"/>
                <a:gd name="T5" fmla="*/ 38 h 50"/>
                <a:gd name="T6" fmla="*/ 20 w 152"/>
                <a:gd name="T7" fmla="*/ 42 h 50"/>
                <a:gd name="T8" fmla="*/ 20 w 152"/>
                <a:gd name="T9" fmla="*/ 42 h 50"/>
                <a:gd name="T10" fmla="*/ 44 w 152"/>
                <a:gd name="T11" fmla="*/ 48 h 50"/>
                <a:gd name="T12" fmla="*/ 60 w 152"/>
                <a:gd name="T13" fmla="*/ 50 h 50"/>
                <a:gd name="T14" fmla="*/ 76 w 152"/>
                <a:gd name="T15" fmla="*/ 50 h 50"/>
                <a:gd name="T16" fmla="*/ 76 w 152"/>
                <a:gd name="T17" fmla="*/ 50 h 50"/>
                <a:gd name="T18" fmla="*/ 98 w 152"/>
                <a:gd name="T19" fmla="*/ 50 h 50"/>
                <a:gd name="T20" fmla="*/ 116 w 152"/>
                <a:gd name="T21" fmla="*/ 48 h 50"/>
                <a:gd name="T22" fmla="*/ 132 w 152"/>
                <a:gd name="T23" fmla="*/ 42 h 50"/>
                <a:gd name="T24" fmla="*/ 144 w 152"/>
                <a:gd name="T25" fmla="*/ 38 h 50"/>
                <a:gd name="T26" fmla="*/ 144 w 152"/>
                <a:gd name="T27" fmla="*/ 38 h 50"/>
                <a:gd name="T28" fmla="*/ 152 w 152"/>
                <a:gd name="T29" fmla="*/ 32 h 50"/>
                <a:gd name="T30" fmla="*/ 152 w 152"/>
                <a:gd name="T31" fmla="*/ 0 h 50"/>
                <a:gd name="T32" fmla="*/ 152 w 152"/>
                <a:gd name="T33" fmla="*/ 0 h 50"/>
                <a:gd name="T34" fmla="*/ 134 w 152"/>
                <a:gd name="T35" fmla="*/ 6 h 50"/>
                <a:gd name="T36" fmla="*/ 134 w 152"/>
                <a:gd name="T37" fmla="*/ 6 h 50"/>
                <a:gd name="T38" fmla="*/ 108 w 152"/>
                <a:gd name="T39" fmla="*/ 14 h 50"/>
                <a:gd name="T40" fmla="*/ 92 w 152"/>
                <a:gd name="T41" fmla="*/ 14 h 50"/>
                <a:gd name="T42" fmla="*/ 76 w 152"/>
                <a:gd name="T43" fmla="*/ 16 h 50"/>
                <a:gd name="T44" fmla="*/ 76 w 152"/>
                <a:gd name="T45" fmla="*/ 16 h 50"/>
                <a:gd name="T46" fmla="*/ 54 w 152"/>
                <a:gd name="T47" fmla="*/ 14 h 50"/>
                <a:gd name="T48" fmla="*/ 34 w 152"/>
                <a:gd name="T49" fmla="*/ 12 h 50"/>
                <a:gd name="T50" fmla="*/ 18 w 152"/>
                <a:gd name="T51" fmla="*/ 8 h 50"/>
                <a:gd name="T52" fmla="*/ 4 w 152"/>
                <a:gd name="T53" fmla="*/ 2 h 50"/>
                <a:gd name="T54" fmla="*/ 4 w 152"/>
                <a:gd name="T55" fmla="*/ 2 h 50"/>
                <a:gd name="T56" fmla="*/ 0 w 152"/>
                <a:gd name="T57" fmla="*/ 0 h 50"/>
                <a:gd name="T58" fmla="*/ 0 w 152"/>
                <a:gd name="T59" fmla="*/ 32 h 50"/>
                <a:gd name="T60" fmla="*/ 0 w 152"/>
                <a:gd name="T61" fmla="*/ 32 h 50"/>
                <a:gd name="T62" fmla="*/ 2 w 152"/>
                <a:gd name="T63" fmla="*/ 36 h 50"/>
                <a:gd name="T64" fmla="*/ 2 w 152"/>
                <a:gd name="T65"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0">
                  <a:moveTo>
                    <a:pt x="2" y="36"/>
                  </a:moveTo>
                  <a:lnTo>
                    <a:pt x="2" y="36"/>
                  </a:lnTo>
                  <a:lnTo>
                    <a:pt x="10" y="38"/>
                  </a:lnTo>
                  <a:lnTo>
                    <a:pt x="20" y="42"/>
                  </a:lnTo>
                  <a:lnTo>
                    <a:pt x="20" y="42"/>
                  </a:lnTo>
                  <a:lnTo>
                    <a:pt x="44" y="48"/>
                  </a:lnTo>
                  <a:lnTo>
                    <a:pt x="60" y="50"/>
                  </a:lnTo>
                  <a:lnTo>
                    <a:pt x="76" y="50"/>
                  </a:lnTo>
                  <a:lnTo>
                    <a:pt x="76" y="50"/>
                  </a:lnTo>
                  <a:lnTo>
                    <a:pt x="98" y="50"/>
                  </a:lnTo>
                  <a:lnTo>
                    <a:pt x="116" y="48"/>
                  </a:lnTo>
                  <a:lnTo>
                    <a:pt x="132" y="42"/>
                  </a:lnTo>
                  <a:lnTo>
                    <a:pt x="144" y="38"/>
                  </a:lnTo>
                  <a:lnTo>
                    <a:pt x="144" y="38"/>
                  </a:lnTo>
                  <a:lnTo>
                    <a:pt x="152" y="32"/>
                  </a:lnTo>
                  <a:lnTo>
                    <a:pt x="152" y="0"/>
                  </a:lnTo>
                  <a:lnTo>
                    <a:pt x="152" y="0"/>
                  </a:lnTo>
                  <a:lnTo>
                    <a:pt x="134" y="6"/>
                  </a:lnTo>
                  <a:lnTo>
                    <a:pt x="134" y="6"/>
                  </a:lnTo>
                  <a:lnTo>
                    <a:pt x="108" y="14"/>
                  </a:lnTo>
                  <a:lnTo>
                    <a:pt x="92" y="14"/>
                  </a:lnTo>
                  <a:lnTo>
                    <a:pt x="76" y="16"/>
                  </a:lnTo>
                  <a:lnTo>
                    <a:pt x="76" y="16"/>
                  </a:lnTo>
                  <a:lnTo>
                    <a:pt x="54" y="14"/>
                  </a:lnTo>
                  <a:lnTo>
                    <a:pt x="34" y="12"/>
                  </a:lnTo>
                  <a:lnTo>
                    <a:pt x="18" y="8"/>
                  </a:lnTo>
                  <a:lnTo>
                    <a:pt x="4" y="2"/>
                  </a:lnTo>
                  <a:lnTo>
                    <a:pt x="4" y="2"/>
                  </a:lnTo>
                  <a:lnTo>
                    <a:pt x="0" y="0"/>
                  </a:lnTo>
                  <a:lnTo>
                    <a:pt x="0" y="32"/>
                  </a:lnTo>
                  <a:lnTo>
                    <a:pt x="0" y="32"/>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5185" y="2717"/>
              <a:ext cx="152" cy="52"/>
            </a:xfrm>
            <a:custGeom>
              <a:avLst/>
              <a:gdLst>
                <a:gd name="T0" fmla="*/ 2 w 152"/>
                <a:gd name="T1" fmla="*/ 36 h 52"/>
                <a:gd name="T2" fmla="*/ 2 w 152"/>
                <a:gd name="T3" fmla="*/ 36 h 52"/>
                <a:gd name="T4" fmla="*/ 10 w 152"/>
                <a:gd name="T5" fmla="*/ 40 h 52"/>
                <a:gd name="T6" fmla="*/ 20 w 152"/>
                <a:gd name="T7" fmla="*/ 44 h 52"/>
                <a:gd name="T8" fmla="*/ 20 w 152"/>
                <a:gd name="T9" fmla="*/ 44 h 52"/>
                <a:gd name="T10" fmla="*/ 44 w 152"/>
                <a:gd name="T11" fmla="*/ 50 h 52"/>
                <a:gd name="T12" fmla="*/ 60 w 152"/>
                <a:gd name="T13" fmla="*/ 50 h 52"/>
                <a:gd name="T14" fmla="*/ 76 w 152"/>
                <a:gd name="T15" fmla="*/ 52 h 52"/>
                <a:gd name="T16" fmla="*/ 76 w 152"/>
                <a:gd name="T17" fmla="*/ 52 h 52"/>
                <a:gd name="T18" fmla="*/ 98 w 152"/>
                <a:gd name="T19" fmla="*/ 50 h 52"/>
                <a:gd name="T20" fmla="*/ 116 w 152"/>
                <a:gd name="T21" fmla="*/ 48 h 52"/>
                <a:gd name="T22" fmla="*/ 132 w 152"/>
                <a:gd name="T23" fmla="*/ 44 h 52"/>
                <a:gd name="T24" fmla="*/ 144 w 152"/>
                <a:gd name="T25" fmla="*/ 38 h 52"/>
                <a:gd name="T26" fmla="*/ 144 w 152"/>
                <a:gd name="T27" fmla="*/ 38 h 52"/>
                <a:gd name="T28" fmla="*/ 152 w 152"/>
                <a:gd name="T29" fmla="*/ 34 h 52"/>
                <a:gd name="T30" fmla="*/ 152 w 152"/>
                <a:gd name="T31" fmla="*/ 0 h 52"/>
                <a:gd name="T32" fmla="*/ 152 w 152"/>
                <a:gd name="T33" fmla="*/ 0 h 52"/>
                <a:gd name="T34" fmla="*/ 134 w 152"/>
                <a:gd name="T35" fmla="*/ 8 h 52"/>
                <a:gd name="T36" fmla="*/ 134 w 152"/>
                <a:gd name="T37" fmla="*/ 8 h 52"/>
                <a:gd name="T38" fmla="*/ 108 w 152"/>
                <a:gd name="T39" fmla="*/ 14 h 52"/>
                <a:gd name="T40" fmla="*/ 92 w 152"/>
                <a:gd name="T41" fmla="*/ 16 h 52"/>
                <a:gd name="T42" fmla="*/ 76 w 152"/>
                <a:gd name="T43" fmla="*/ 16 h 52"/>
                <a:gd name="T44" fmla="*/ 76 w 152"/>
                <a:gd name="T45" fmla="*/ 16 h 52"/>
                <a:gd name="T46" fmla="*/ 54 w 152"/>
                <a:gd name="T47" fmla="*/ 16 h 52"/>
                <a:gd name="T48" fmla="*/ 34 w 152"/>
                <a:gd name="T49" fmla="*/ 12 h 52"/>
                <a:gd name="T50" fmla="*/ 18 w 152"/>
                <a:gd name="T51" fmla="*/ 8 h 52"/>
                <a:gd name="T52" fmla="*/ 4 w 152"/>
                <a:gd name="T53" fmla="*/ 2 h 52"/>
                <a:gd name="T54" fmla="*/ 4 w 152"/>
                <a:gd name="T55" fmla="*/ 2 h 52"/>
                <a:gd name="T56" fmla="*/ 0 w 152"/>
                <a:gd name="T57" fmla="*/ 0 h 52"/>
                <a:gd name="T58" fmla="*/ 0 w 152"/>
                <a:gd name="T59" fmla="*/ 34 h 52"/>
                <a:gd name="T60" fmla="*/ 0 w 152"/>
                <a:gd name="T61" fmla="*/ 34 h 52"/>
                <a:gd name="T62" fmla="*/ 2 w 152"/>
                <a:gd name="T63" fmla="*/ 36 h 52"/>
                <a:gd name="T64" fmla="*/ 2 w 152"/>
                <a:gd name="T65"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52">
                  <a:moveTo>
                    <a:pt x="2" y="36"/>
                  </a:moveTo>
                  <a:lnTo>
                    <a:pt x="2" y="36"/>
                  </a:lnTo>
                  <a:lnTo>
                    <a:pt x="10" y="40"/>
                  </a:lnTo>
                  <a:lnTo>
                    <a:pt x="20" y="44"/>
                  </a:lnTo>
                  <a:lnTo>
                    <a:pt x="20" y="44"/>
                  </a:lnTo>
                  <a:lnTo>
                    <a:pt x="44" y="50"/>
                  </a:lnTo>
                  <a:lnTo>
                    <a:pt x="60" y="50"/>
                  </a:lnTo>
                  <a:lnTo>
                    <a:pt x="76" y="52"/>
                  </a:lnTo>
                  <a:lnTo>
                    <a:pt x="76" y="52"/>
                  </a:lnTo>
                  <a:lnTo>
                    <a:pt x="98" y="50"/>
                  </a:lnTo>
                  <a:lnTo>
                    <a:pt x="116" y="48"/>
                  </a:lnTo>
                  <a:lnTo>
                    <a:pt x="132" y="44"/>
                  </a:lnTo>
                  <a:lnTo>
                    <a:pt x="144" y="38"/>
                  </a:lnTo>
                  <a:lnTo>
                    <a:pt x="144" y="38"/>
                  </a:lnTo>
                  <a:lnTo>
                    <a:pt x="152" y="34"/>
                  </a:lnTo>
                  <a:lnTo>
                    <a:pt x="152" y="0"/>
                  </a:lnTo>
                  <a:lnTo>
                    <a:pt x="152" y="0"/>
                  </a:lnTo>
                  <a:lnTo>
                    <a:pt x="134" y="8"/>
                  </a:lnTo>
                  <a:lnTo>
                    <a:pt x="134" y="8"/>
                  </a:lnTo>
                  <a:lnTo>
                    <a:pt x="108" y="14"/>
                  </a:lnTo>
                  <a:lnTo>
                    <a:pt x="92" y="16"/>
                  </a:lnTo>
                  <a:lnTo>
                    <a:pt x="76" y="16"/>
                  </a:lnTo>
                  <a:lnTo>
                    <a:pt x="76" y="16"/>
                  </a:lnTo>
                  <a:lnTo>
                    <a:pt x="54" y="16"/>
                  </a:lnTo>
                  <a:lnTo>
                    <a:pt x="34" y="12"/>
                  </a:lnTo>
                  <a:lnTo>
                    <a:pt x="18" y="8"/>
                  </a:lnTo>
                  <a:lnTo>
                    <a:pt x="4" y="2"/>
                  </a:lnTo>
                  <a:lnTo>
                    <a:pt x="4" y="2"/>
                  </a:lnTo>
                  <a:lnTo>
                    <a:pt x="0" y="0"/>
                  </a:lnTo>
                  <a:lnTo>
                    <a:pt x="0" y="34"/>
                  </a:lnTo>
                  <a:lnTo>
                    <a:pt x="0" y="34"/>
                  </a:lnTo>
                  <a:lnTo>
                    <a:pt x="2" y="36"/>
                  </a:lnTo>
                  <a:lnTo>
                    <a:pt x="2" y="3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185" y="2603"/>
              <a:ext cx="152" cy="72"/>
            </a:xfrm>
            <a:custGeom>
              <a:avLst/>
              <a:gdLst>
                <a:gd name="T0" fmla="*/ 2 w 152"/>
                <a:gd name="T1" fmla="*/ 58 h 72"/>
                <a:gd name="T2" fmla="*/ 2 w 152"/>
                <a:gd name="T3" fmla="*/ 58 h 72"/>
                <a:gd name="T4" fmla="*/ 10 w 152"/>
                <a:gd name="T5" fmla="*/ 62 h 72"/>
                <a:gd name="T6" fmla="*/ 20 w 152"/>
                <a:gd name="T7" fmla="*/ 64 h 72"/>
                <a:gd name="T8" fmla="*/ 20 w 152"/>
                <a:gd name="T9" fmla="*/ 64 h 72"/>
                <a:gd name="T10" fmla="*/ 44 w 152"/>
                <a:gd name="T11" fmla="*/ 70 h 72"/>
                <a:gd name="T12" fmla="*/ 60 w 152"/>
                <a:gd name="T13" fmla="*/ 72 h 72"/>
                <a:gd name="T14" fmla="*/ 76 w 152"/>
                <a:gd name="T15" fmla="*/ 72 h 72"/>
                <a:gd name="T16" fmla="*/ 76 w 152"/>
                <a:gd name="T17" fmla="*/ 72 h 72"/>
                <a:gd name="T18" fmla="*/ 98 w 152"/>
                <a:gd name="T19" fmla="*/ 72 h 72"/>
                <a:gd name="T20" fmla="*/ 116 w 152"/>
                <a:gd name="T21" fmla="*/ 70 h 72"/>
                <a:gd name="T22" fmla="*/ 132 w 152"/>
                <a:gd name="T23" fmla="*/ 66 h 72"/>
                <a:gd name="T24" fmla="*/ 144 w 152"/>
                <a:gd name="T25" fmla="*/ 60 h 72"/>
                <a:gd name="T26" fmla="*/ 144 w 152"/>
                <a:gd name="T27" fmla="*/ 60 h 72"/>
                <a:gd name="T28" fmla="*/ 152 w 152"/>
                <a:gd name="T29" fmla="*/ 56 h 72"/>
                <a:gd name="T30" fmla="*/ 152 w 152"/>
                <a:gd name="T31" fmla="*/ 16 h 72"/>
                <a:gd name="T32" fmla="*/ 152 w 152"/>
                <a:gd name="T33" fmla="*/ 16 h 72"/>
                <a:gd name="T34" fmla="*/ 152 w 152"/>
                <a:gd name="T35" fmla="*/ 16 h 72"/>
                <a:gd name="T36" fmla="*/ 152 w 152"/>
                <a:gd name="T37" fmla="*/ 16 h 72"/>
                <a:gd name="T38" fmla="*/ 152 w 152"/>
                <a:gd name="T39" fmla="*/ 16 h 72"/>
                <a:gd name="T40" fmla="*/ 152 w 152"/>
                <a:gd name="T41" fmla="*/ 16 h 72"/>
                <a:gd name="T42" fmla="*/ 152 w 152"/>
                <a:gd name="T43" fmla="*/ 16 h 72"/>
                <a:gd name="T44" fmla="*/ 152 w 152"/>
                <a:gd name="T45" fmla="*/ 16 h 72"/>
                <a:gd name="T46" fmla="*/ 152 w 152"/>
                <a:gd name="T47" fmla="*/ 16 h 72"/>
                <a:gd name="T48" fmla="*/ 150 w 152"/>
                <a:gd name="T49" fmla="*/ 12 h 72"/>
                <a:gd name="T50" fmla="*/ 150 w 152"/>
                <a:gd name="T51" fmla="*/ 12 h 72"/>
                <a:gd name="T52" fmla="*/ 146 w 152"/>
                <a:gd name="T53" fmla="*/ 10 h 72"/>
                <a:gd name="T54" fmla="*/ 140 w 152"/>
                <a:gd name="T55" fmla="*/ 8 h 72"/>
                <a:gd name="T56" fmla="*/ 140 w 152"/>
                <a:gd name="T57" fmla="*/ 8 h 72"/>
                <a:gd name="T58" fmla="*/ 128 w 152"/>
                <a:gd name="T59" fmla="*/ 4 h 72"/>
                <a:gd name="T60" fmla="*/ 114 w 152"/>
                <a:gd name="T61" fmla="*/ 2 h 72"/>
                <a:gd name="T62" fmla="*/ 76 w 152"/>
                <a:gd name="T63" fmla="*/ 0 h 72"/>
                <a:gd name="T64" fmla="*/ 76 w 152"/>
                <a:gd name="T65" fmla="*/ 0 h 72"/>
                <a:gd name="T66" fmla="*/ 48 w 152"/>
                <a:gd name="T67" fmla="*/ 2 h 72"/>
                <a:gd name="T68" fmla="*/ 24 w 152"/>
                <a:gd name="T69" fmla="*/ 4 h 72"/>
                <a:gd name="T70" fmla="*/ 24 w 152"/>
                <a:gd name="T71" fmla="*/ 4 h 72"/>
                <a:gd name="T72" fmla="*/ 6 w 152"/>
                <a:gd name="T73" fmla="*/ 10 h 72"/>
                <a:gd name="T74" fmla="*/ 6 w 152"/>
                <a:gd name="T75" fmla="*/ 10 h 72"/>
                <a:gd name="T76" fmla="*/ 2 w 152"/>
                <a:gd name="T77" fmla="*/ 12 h 72"/>
                <a:gd name="T78" fmla="*/ 2 w 152"/>
                <a:gd name="T79" fmla="*/ 12 h 72"/>
                <a:gd name="T80" fmla="*/ 0 w 152"/>
                <a:gd name="T81" fmla="*/ 16 h 72"/>
                <a:gd name="T82" fmla="*/ 0 w 152"/>
                <a:gd name="T83" fmla="*/ 16 h 72"/>
                <a:gd name="T84" fmla="*/ 0 w 152"/>
                <a:gd name="T85" fmla="*/ 16 h 72"/>
                <a:gd name="T86" fmla="*/ 0 w 152"/>
                <a:gd name="T87" fmla="*/ 56 h 72"/>
                <a:gd name="T88" fmla="*/ 0 w 152"/>
                <a:gd name="T89" fmla="*/ 56 h 72"/>
                <a:gd name="T90" fmla="*/ 2 w 152"/>
                <a:gd name="T91" fmla="*/ 58 h 72"/>
                <a:gd name="T92" fmla="*/ 2 w 152"/>
                <a:gd name="T93"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 h="72">
                  <a:moveTo>
                    <a:pt x="2" y="58"/>
                  </a:moveTo>
                  <a:lnTo>
                    <a:pt x="2" y="58"/>
                  </a:lnTo>
                  <a:lnTo>
                    <a:pt x="10" y="62"/>
                  </a:lnTo>
                  <a:lnTo>
                    <a:pt x="20" y="64"/>
                  </a:lnTo>
                  <a:lnTo>
                    <a:pt x="20" y="64"/>
                  </a:lnTo>
                  <a:lnTo>
                    <a:pt x="44" y="70"/>
                  </a:lnTo>
                  <a:lnTo>
                    <a:pt x="60" y="72"/>
                  </a:lnTo>
                  <a:lnTo>
                    <a:pt x="76" y="72"/>
                  </a:lnTo>
                  <a:lnTo>
                    <a:pt x="76" y="72"/>
                  </a:lnTo>
                  <a:lnTo>
                    <a:pt x="98" y="72"/>
                  </a:lnTo>
                  <a:lnTo>
                    <a:pt x="116" y="70"/>
                  </a:lnTo>
                  <a:lnTo>
                    <a:pt x="132" y="66"/>
                  </a:lnTo>
                  <a:lnTo>
                    <a:pt x="144" y="60"/>
                  </a:lnTo>
                  <a:lnTo>
                    <a:pt x="144" y="60"/>
                  </a:lnTo>
                  <a:lnTo>
                    <a:pt x="152" y="56"/>
                  </a:lnTo>
                  <a:lnTo>
                    <a:pt x="152" y="16"/>
                  </a:lnTo>
                  <a:lnTo>
                    <a:pt x="152" y="16"/>
                  </a:lnTo>
                  <a:lnTo>
                    <a:pt x="152" y="16"/>
                  </a:lnTo>
                  <a:lnTo>
                    <a:pt x="152" y="16"/>
                  </a:lnTo>
                  <a:lnTo>
                    <a:pt x="152" y="16"/>
                  </a:lnTo>
                  <a:lnTo>
                    <a:pt x="152" y="16"/>
                  </a:lnTo>
                  <a:lnTo>
                    <a:pt x="152" y="16"/>
                  </a:lnTo>
                  <a:lnTo>
                    <a:pt x="152" y="16"/>
                  </a:lnTo>
                  <a:lnTo>
                    <a:pt x="152" y="16"/>
                  </a:lnTo>
                  <a:lnTo>
                    <a:pt x="150" y="12"/>
                  </a:lnTo>
                  <a:lnTo>
                    <a:pt x="150" y="12"/>
                  </a:lnTo>
                  <a:lnTo>
                    <a:pt x="146" y="10"/>
                  </a:lnTo>
                  <a:lnTo>
                    <a:pt x="140" y="8"/>
                  </a:lnTo>
                  <a:lnTo>
                    <a:pt x="140" y="8"/>
                  </a:lnTo>
                  <a:lnTo>
                    <a:pt x="128" y="4"/>
                  </a:lnTo>
                  <a:lnTo>
                    <a:pt x="114" y="2"/>
                  </a:lnTo>
                  <a:lnTo>
                    <a:pt x="76" y="0"/>
                  </a:lnTo>
                  <a:lnTo>
                    <a:pt x="76" y="0"/>
                  </a:lnTo>
                  <a:lnTo>
                    <a:pt x="48" y="2"/>
                  </a:lnTo>
                  <a:lnTo>
                    <a:pt x="24" y="4"/>
                  </a:lnTo>
                  <a:lnTo>
                    <a:pt x="24" y="4"/>
                  </a:lnTo>
                  <a:lnTo>
                    <a:pt x="6" y="10"/>
                  </a:lnTo>
                  <a:lnTo>
                    <a:pt x="6" y="10"/>
                  </a:lnTo>
                  <a:lnTo>
                    <a:pt x="2" y="12"/>
                  </a:lnTo>
                  <a:lnTo>
                    <a:pt x="2" y="12"/>
                  </a:lnTo>
                  <a:lnTo>
                    <a:pt x="0" y="16"/>
                  </a:lnTo>
                  <a:lnTo>
                    <a:pt x="0" y="16"/>
                  </a:lnTo>
                  <a:lnTo>
                    <a:pt x="0" y="16"/>
                  </a:lnTo>
                  <a:lnTo>
                    <a:pt x="0" y="56"/>
                  </a:lnTo>
                  <a:lnTo>
                    <a:pt x="0" y="56"/>
                  </a:lnTo>
                  <a:lnTo>
                    <a:pt x="2" y="58"/>
                  </a:lnTo>
                  <a:lnTo>
                    <a:pt x="2" y="5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185" y="2765"/>
              <a:ext cx="152" cy="48"/>
            </a:xfrm>
            <a:custGeom>
              <a:avLst/>
              <a:gdLst>
                <a:gd name="T0" fmla="*/ 134 w 152"/>
                <a:gd name="T1" fmla="*/ 6 h 48"/>
                <a:gd name="T2" fmla="*/ 134 w 152"/>
                <a:gd name="T3" fmla="*/ 6 h 48"/>
                <a:gd name="T4" fmla="*/ 108 w 152"/>
                <a:gd name="T5" fmla="*/ 12 h 48"/>
                <a:gd name="T6" fmla="*/ 92 w 152"/>
                <a:gd name="T7" fmla="*/ 14 h 48"/>
                <a:gd name="T8" fmla="*/ 76 w 152"/>
                <a:gd name="T9" fmla="*/ 16 h 48"/>
                <a:gd name="T10" fmla="*/ 76 w 152"/>
                <a:gd name="T11" fmla="*/ 16 h 48"/>
                <a:gd name="T12" fmla="*/ 54 w 152"/>
                <a:gd name="T13" fmla="*/ 14 h 48"/>
                <a:gd name="T14" fmla="*/ 34 w 152"/>
                <a:gd name="T15" fmla="*/ 12 h 48"/>
                <a:gd name="T16" fmla="*/ 18 w 152"/>
                <a:gd name="T17" fmla="*/ 8 h 48"/>
                <a:gd name="T18" fmla="*/ 4 w 152"/>
                <a:gd name="T19" fmla="*/ 2 h 48"/>
                <a:gd name="T20" fmla="*/ 4 w 152"/>
                <a:gd name="T21" fmla="*/ 2 h 48"/>
                <a:gd name="T22" fmla="*/ 0 w 152"/>
                <a:gd name="T23" fmla="*/ 0 h 48"/>
                <a:gd name="T24" fmla="*/ 0 w 152"/>
                <a:gd name="T25" fmla="*/ 26 h 48"/>
                <a:gd name="T26" fmla="*/ 0 w 152"/>
                <a:gd name="T27" fmla="*/ 26 h 48"/>
                <a:gd name="T28" fmla="*/ 2 w 152"/>
                <a:gd name="T29" fmla="*/ 30 h 48"/>
                <a:gd name="T30" fmla="*/ 6 w 152"/>
                <a:gd name="T31" fmla="*/ 34 h 48"/>
                <a:gd name="T32" fmla="*/ 12 w 152"/>
                <a:gd name="T33" fmla="*/ 38 h 48"/>
                <a:gd name="T34" fmla="*/ 22 w 152"/>
                <a:gd name="T35" fmla="*/ 42 h 48"/>
                <a:gd name="T36" fmla="*/ 46 w 152"/>
                <a:gd name="T37" fmla="*/ 46 h 48"/>
                <a:gd name="T38" fmla="*/ 76 w 152"/>
                <a:gd name="T39" fmla="*/ 48 h 48"/>
                <a:gd name="T40" fmla="*/ 76 w 152"/>
                <a:gd name="T41" fmla="*/ 48 h 48"/>
                <a:gd name="T42" fmla="*/ 106 w 152"/>
                <a:gd name="T43" fmla="*/ 46 h 48"/>
                <a:gd name="T44" fmla="*/ 130 w 152"/>
                <a:gd name="T45" fmla="*/ 42 h 48"/>
                <a:gd name="T46" fmla="*/ 140 w 152"/>
                <a:gd name="T47" fmla="*/ 38 h 48"/>
                <a:gd name="T48" fmla="*/ 146 w 152"/>
                <a:gd name="T49" fmla="*/ 34 h 48"/>
                <a:gd name="T50" fmla="*/ 150 w 152"/>
                <a:gd name="T51" fmla="*/ 30 h 48"/>
                <a:gd name="T52" fmla="*/ 152 w 152"/>
                <a:gd name="T53" fmla="*/ 26 h 48"/>
                <a:gd name="T54" fmla="*/ 152 w 152"/>
                <a:gd name="T55" fmla="*/ 0 h 48"/>
                <a:gd name="T56" fmla="*/ 152 w 152"/>
                <a:gd name="T57" fmla="*/ 0 h 48"/>
                <a:gd name="T58" fmla="*/ 134 w 152"/>
                <a:gd name="T59" fmla="*/ 6 h 48"/>
                <a:gd name="T60" fmla="*/ 134 w 152"/>
                <a:gd name="T61"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 h="48">
                  <a:moveTo>
                    <a:pt x="134" y="6"/>
                  </a:moveTo>
                  <a:lnTo>
                    <a:pt x="134" y="6"/>
                  </a:lnTo>
                  <a:lnTo>
                    <a:pt x="108" y="12"/>
                  </a:lnTo>
                  <a:lnTo>
                    <a:pt x="92" y="14"/>
                  </a:lnTo>
                  <a:lnTo>
                    <a:pt x="76" y="16"/>
                  </a:lnTo>
                  <a:lnTo>
                    <a:pt x="76" y="16"/>
                  </a:lnTo>
                  <a:lnTo>
                    <a:pt x="54" y="14"/>
                  </a:lnTo>
                  <a:lnTo>
                    <a:pt x="34" y="12"/>
                  </a:lnTo>
                  <a:lnTo>
                    <a:pt x="18" y="8"/>
                  </a:lnTo>
                  <a:lnTo>
                    <a:pt x="4" y="2"/>
                  </a:lnTo>
                  <a:lnTo>
                    <a:pt x="4" y="2"/>
                  </a:lnTo>
                  <a:lnTo>
                    <a:pt x="0" y="0"/>
                  </a:lnTo>
                  <a:lnTo>
                    <a:pt x="0" y="26"/>
                  </a:lnTo>
                  <a:lnTo>
                    <a:pt x="0" y="26"/>
                  </a:lnTo>
                  <a:lnTo>
                    <a:pt x="2" y="30"/>
                  </a:lnTo>
                  <a:lnTo>
                    <a:pt x="6" y="34"/>
                  </a:lnTo>
                  <a:lnTo>
                    <a:pt x="12" y="38"/>
                  </a:lnTo>
                  <a:lnTo>
                    <a:pt x="22" y="42"/>
                  </a:lnTo>
                  <a:lnTo>
                    <a:pt x="46" y="46"/>
                  </a:lnTo>
                  <a:lnTo>
                    <a:pt x="76" y="48"/>
                  </a:lnTo>
                  <a:lnTo>
                    <a:pt x="76" y="48"/>
                  </a:lnTo>
                  <a:lnTo>
                    <a:pt x="106" y="46"/>
                  </a:lnTo>
                  <a:lnTo>
                    <a:pt x="130" y="42"/>
                  </a:lnTo>
                  <a:lnTo>
                    <a:pt x="140" y="38"/>
                  </a:lnTo>
                  <a:lnTo>
                    <a:pt x="146" y="34"/>
                  </a:lnTo>
                  <a:lnTo>
                    <a:pt x="150" y="30"/>
                  </a:lnTo>
                  <a:lnTo>
                    <a:pt x="152" y="26"/>
                  </a:lnTo>
                  <a:lnTo>
                    <a:pt x="152" y="0"/>
                  </a:lnTo>
                  <a:lnTo>
                    <a:pt x="152" y="0"/>
                  </a:lnTo>
                  <a:lnTo>
                    <a:pt x="134" y="6"/>
                  </a:lnTo>
                  <a:lnTo>
                    <a:pt x="134" y="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5189" y="2619"/>
              <a:ext cx="144" cy="16"/>
            </a:xfrm>
            <a:custGeom>
              <a:avLst/>
              <a:gdLst>
                <a:gd name="T0" fmla="*/ 142 w 144"/>
                <a:gd name="T1" fmla="*/ 0 h 16"/>
                <a:gd name="T2" fmla="*/ 142 w 144"/>
                <a:gd name="T3" fmla="*/ 0 h 16"/>
                <a:gd name="T4" fmla="*/ 144 w 144"/>
                <a:gd name="T5" fmla="*/ 2 h 16"/>
                <a:gd name="T6" fmla="*/ 144 w 144"/>
                <a:gd name="T7" fmla="*/ 2 h 16"/>
                <a:gd name="T8" fmla="*/ 144 w 144"/>
                <a:gd name="T9" fmla="*/ 4 h 16"/>
                <a:gd name="T10" fmla="*/ 142 w 144"/>
                <a:gd name="T11" fmla="*/ 6 h 16"/>
                <a:gd name="T12" fmla="*/ 142 w 144"/>
                <a:gd name="T13" fmla="*/ 6 h 16"/>
                <a:gd name="T14" fmla="*/ 134 w 144"/>
                <a:gd name="T15" fmla="*/ 8 h 16"/>
                <a:gd name="T16" fmla="*/ 124 w 144"/>
                <a:gd name="T17" fmla="*/ 12 h 16"/>
                <a:gd name="T18" fmla="*/ 124 w 144"/>
                <a:gd name="T19" fmla="*/ 12 h 16"/>
                <a:gd name="T20" fmla="*/ 100 w 144"/>
                <a:gd name="T21" fmla="*/ 16 h 16"/>
                <a:gd name="T22" fmla="*/ 100 w 144"/>
                <a:gd name="T23" fmla="*/ 16 h 16"/>
                <a:gd name="T24" fmla="*/ 72 w 144"/>
                <a:gd name="T25" fmla="*/ 16 h 16"/>
                <a:gd name="T26" fmla="*/ 72 w 144"/>
                <a:gd name="T27" fmla="*/ 16 h 16"/>
                <a:gd name="T28" fmla="*/ 44 w 144"/>
                <a:gd name="T29" fmla="*/ 16 h 16"/>
                <a:gd name="T30" fmla="*/ 44 w 144"/>
                <a:gd name="T31" fmla="*/ 16 h 16"/>
                <a:gd name="T32" fmla="*/ 20 w 144"/>
                <a:gd name="T33" fmla="*/ 12 h 16"/>
                <a:gd name="T34" fmla="*/ 20 w 144"/>
                <a:gd name="T35" fmla="*/ 12 h 16"/>
                <a:gd name="T36" fmla="*/ 10 w 144"/>
                <a:gd name="T37" fmla="*/ 8 h 16"/>
                <a:gd name="T38" fmla="*/ 2 w 144"/>
                <a:gd name="T39" fmla="*/ 6 h 16"/>
                <a:gd name="T40" fmla="*/ 2 w 144"/>
                <a:gd name="T41" fmla="*/ 6 h 16"/>
                <a:gd name="T42" fmla="*/ 0 w 144"/>
                <a:gd name="T43" fmla="*/ 4 h 16"/>
                <a:gd name="T44" fmla="*/ 0 w 144"/>
                <a:gd name="T45" fmla="*/ 2 h 16"/>
                <a:gd name="T46" fmla="*/ 0 w 144"/>
                <a:gd name="T47" fmla="*/ 2 h 16"/>
                <a:gd name="T48" fmla="*/ 2 w 144"/>
                <a:gd name="T49" fmla="*/ 0 h 16"/>
                <a:gd name="T50" fmla="*/ 2 w 144"/>
                <a:gd name="T51" fmla="*/ 0 h 16"/>
                <a:gd name="T52" fmla="*/ 0 w 144"/>
                <a:gd name="T53" fmla="*/ 2 h 16"/>
                <a:gd name="T54" fmla="*/ 0 w 144"/>
                <a:gd name="T55" fmla="*/ 2 h 16"/>
                <a:gd name="T56" fmla="*/ 2 w 144"/>
                <a:gd name="T57" fmla="*/ 4 h 16"/>
                <a:gd name="T58" fmla="*/ 4 w 144"/>
                <a:gd name="T59" fmla="*/ 4 h 16"/>
                <a:gd name="T60" fmla="*/ 4 w 144"/>
                <a:gd name="T61" fmla="*/ 4 h 16"/>
                <a:gd name="T62" fmla="*/ 10 w 144"/>
                <a:gd name="T63" fmla="*/ 6 h 16"/>
                <a:gd name="T64" fmla="*/ 20 w 144"/>
                <a:gd name="T65" fmla="*/ 8 h 16"/>
                <a:gd name="T66" fmla="*/ 20 w 144"/>
                <a:gd name="T67" fmla="*/ 8 h 16"/>
                <a:gd name="T68" fmla="*/ 44 w 144"/>
                <a:gd name="T69" fmla="*/ 10 h 16"/>
                <a:gd name="T70" fmla="*/ 44 w 144"/>
                <a:gd name="T71" fmla="*/ 10 h 16"/>
                <a:gd name="T72" fmla="*/ 72 w 144"/>
                <a:gd name="T73" fmla="*/ 10 h 16"/>
                <a:gd name="T74" fmla="*/ 72 w 144"/>
                <a:gd name="T75" fmla="*/ 10 h 16"/>
                <a:gd name="T76" fmla="*/ 100 w 144"/>
                <a:gd name="T77" fmla="*/ 10 h 16"/>
                <a:gd name="T78" fmla="*/ 100 w 144"/>
                <a:gd name="T79" fmla="*/ 10 h 16"/>
                <a:gd name="T80" fmla="*/ 124 w 144"/>
                <a:gd name="T81" fmla="*/ 8 h 16"/>
                <a:gd name="T82" fmla="*/ 124 w 144"/>
                <a:gd name="T83" fmla="*/ 8 h 16"/>
                <a:gd name="T84" fmla="*/ 134 w 144"/>
                <a:gd name="T85" fmla="*/ 6 h 16"/>
                <a:gd name="T86" fmla="*/ 134 w 144"/>
                <a:gd name="T87" fmla="*/ 6 h 16"/>
                <a:gd name="T88" fmla="*/ 140 w 144"/>
                <a:gd name="T89" fmla="*/ 4 h 16"/>
                <a:gd name="T90" fmla="*/ 140 w 144"/>
                <a:gd name="T91" fmla="*/ 4 h 16"/>
                <a:gd name="T92" fmla="*/ 142 w 144"/>
                <a:gd name="T93" fmla="*/ 4 h 16"/>
                <a:gd name="T94" fmla="*/ 144 w 144"/>
                <a:gd name="T95" fmla="*/ 2 h 16"/>
                <a:gd name="T96" fmla="*/ 144 w 144"/>
                <a:gd name="T97" fmla="*/ 2 h 16"/>
                <a:gd name="T98" fmla="*/ 142 w 144"/>
                <a:gd name="T99" fmla="*/ 0 h 16"/>
                <a:gd name="T100" fmla="*/ 142 w 144"/>
                <a:gd name="T10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6">
                  <a:moveTo>
                    <a:pt x="142" y="0"/>
                  </a:moveTo>
                  <a:lnTo>
                    <a:pt x="142" y="0"/>
                  </a:lnTo>
                  <a:lnTo>
                    <a:pt x="144" y="2"/>
                  </a:lnTo>
                  <a:lnTo>
                    <a:pt x="144" y="2"/>
                  </a:lnTo>
                  <a:lnTo>
                    <a:pt x="144" y="4"/>
                  </a:lnTo>
                  <a:lnTo>
                    <a:pt x="142" y="6"/>
                  </a:lnTo>
                  <a:lnTo>
                    <a:pt x="142" y="6"/>
                  </a:lnTo>
                  <a:lnTo>
                    <a:pt x="134" y="8"/>
                  </a:lnTo>
                  <a:lnTo>
                    <a:pt x="124" y="12"/>
                  </a:lnTo>
                  <a:lnTo>
                    <a:pt x="124" y="12"/>
                  </a:lnTo>
                  <a:lnTo>
                    <a:pt x="100" y="16"/>
                  </a:lnTo>
                  <a:lnTo>
                    <a:pt x="100" y="16"/>
                  </a:lnTo>
                  <a:lnTo>
                    <a:pt x="72" y="16"/>
                  </a:lnTo>
                  <a:lnTo>
                    <a:pt x="72" y="16"/>
                  </a:lnTo>
                  <a:lnTo>
                    <a:pt x="44" y="16"/>
                  </a:lnTo>
                  <a:lnTo>
                    <a:pt x="44" y="16"/>
                  </a:lnTo>
                  <a:lnTo>
                    <a:pt x="20" y="12"/>
                  </a:lnTo>
                  <a:lnTo>
                    <a:pt x="20" y="12"/>
                  </a:lnTo>
                  <a:lnTo>
                    <a:pt x="10" y="8"/>
                  </a:lnTo>
                  <a:lnTo>
                    <a:pt x="2" y="6"/>
                  </a:lnTo>
                  <a:lnTo>
                    <a:pt x="2" y="6"/>
                  </a:lnTo>
                  <a:lnTo>
                    <a:pt x="0" y="4"/>
                  </a:lnTo>
                  <a:lnTo>
                    <a:pt x="0" y="2"/>
                  </a:lnTo>
                  <a:lnTo>
                    <a:pt x="0" y="2"/>
                  </a:lnTo>
                  <a:lnTo>
                    <a:pt x="2" y="0"/>
                  </a:lnTo>
                  <a:lnTo>
                    <a:pt x="2" y="0"/>
                  </a:lnTo>
                  <a:lnTo>
                    <a:pt x="0" y="2"/>
                  </a:lnTo>
                  <a:lnTo>
                    <a:pt x="0" y="2"/>
                  </a:lnTo>
                  <a:lnTo>
                    <a:pt x="2" y="4"/>
                  </a:lnTo>
                  <a:lnTo>
                    <a:pt x="4" y="4"/>
                  </a:lnTo>
                  <a:lnTo>
                    <a:pt x="4" y="4"/>
                  </a:lnTo>
                  <a:lnTo>
                    <a:pt x="10" y="6"/>
                  </a:lnTo>
                  <a:lnTo>
                    <a:pt x="20" y="8"/>
                  </a:lnTo>
                  <a:lnTo>
                    <a:pt x="20" y="8"/>
                  </a:lnTo>
                  <a:lnTo>
                    <a:pt x="44" y="10"/>
                  </a:lnTo>
                  <a:lnTo>
                    <a:pt x="44" y="10"/>
                  </a:lnTo>
                  <a:lnTo>
                    <a:pt x="72" y="10"/>
                  </a:lnTo>
                  <a:lnTo>
                    <a:pt x="72" y="10"/>
                  </a:lnTo>
                  <a:lnTo>
                    <a:pt x="100" y="10"/>
                  </a:lnTo>
                  <a:lnTo>
                    <a:pt x="100" y="10"/>
                  </a:lnTo>
                  <a:lnTo>
                    <a:pt x="124" y="8"/>
                  </a:lnTo>
                  <a:lnTo>
                    <a:pt x="124" y="8"/>
                  </a:lnTo>
                  <a:lnTo>
                    <a:pt x="134" y="6"/>
                  </a:lnTo>
                  <a:lnTo>
                    <a:pt x="134" y="6"/>
                  </a:lnTo>
                  <a:lnTo>
                    <a:pt x="140" y="4"/>
                  </a:lnTo>
                  <a:lnTo>
                    <a:pt x="140" y="4"/>
                  </a:lnTo>
                  <a:lnTo>
                    <a:pt x="142" y="4"/>
                  </a:lnTo>
                  <a:lnTo>
                    <a:pt x="144" y="2"/>
                  </a:lnTo>
                  <a:lnTo>
                    <a:pt x="144" y="2"/>
                  </a:lnTo>
                  <a:lnTo>
                    <a:pt x="142" y="0"/>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5171" y="1927"/>
              <a:ext cx="180" cy="256"/>
            </a:xfrm>
            <a:custGeom>
              <a:avLst/>
              <a:gdLst>
                <a:gd name="T0" fmla="*/ 0 w 180"/>
                <a:gd name="T1" fmla="*/ 0 h 256"/>
                <a:gd name="T2" fmla="*/ 0 w 180"/>
                <a:gd name="T3" fmla="*/ 256 h 256"/>
                <a:gd name="T4" fmla="*/ 180 w 180"/>
                <a:gd name="T5" fmla="*/ 256 h 256"/>
                <a:gd name="T6" fmla="*/ 180 w 180"/>
                <a:gd name="T7" fmla="*/ 60 h 256"/>
                <a:gd name="T8" fmla="*/ 120 w 180"/>
                <a:gd name="T9" fmla="*/ 60 h 256"/>
                <a:gd name="T10" fmla="*/ 120 w 180"/>
                <a:gd name="T11" fmla="*/ 0 h 256"/>
                <a:gd name="T12" fmla="*/ 0 w 180"/>
                <a:gd name="T13" fmla="*/ 0 h 256"/>
              </a:gdLst>
              <a:ahLst/>
              <a:cxnLst>
                <a:cxn ang="0">
                  <a:pos x="T0" y="T1"/>
                </a:cxn>
                <a:cxn ang="0">
                  <a:pos x="T2" y="T3"/>
                </a:cxn>
                <a:cxn ang="0">
                  <a:pos x="T4" y="T5"/>
                </a:cxn>
                <a:cxn ang="0">
                  <a:pos x="T6" y="T7"/>
                </a:cxn>
                <a:cxn ang="0">
                  <a:pos x="T8" y="T9"/>
                </a:cxn>
                <a:cxn ang="0">
                  <a:pos x="T10" y="T11"/>
                </a:cxn>
                <a:cxn ang="0">
                  <a:pos x="T12" y="T13"/>
                </a:cxn>
              </a:cxnLst>
              <a:rect l="0" t="0" r="r" b="b"/>
              <a:pathLst>
                <a:path w="180" h="256">
                  <a:moveTo>
                    <a:pt x="0" y="0"/>
                  </a:moveTo>
                  <a:lnTo>
                    <a:pt x="0" y="256"/>
                  </a:lnTo>
                  <a:lnTo>
                    <a:pt x="180" y="256"/>
                  </a:lnTo>
                  <a:lnTo>
                    <a:pt x="180" y="60"/>
                  </a:lnTo>
                  <a:lnTo>
                    <a:pt x="120" y="60"/>
                  </a:lnTo>
                  <a:lnTo>
                    <a:pt x="12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5301" y="1933"/>
              <a:ext cx="44" cy="44"/>
            </a:xfrm>
            <a:custGeom>
              <a:avLst/>
              <a:gdLst>
                <a:gd name="T0" fmla="*/ 0 w 44"/>
                <a:gd name="T1" fmla="*/ 44 h 44"/>
                <a:gd name="T2" fmla="*/ 44 w 44"/>
                <a:gd name="T3" fmla="*/ 44 h 44"/>
                <a:gd name="T4" fmla="*/ 0 w 44"/>
                <a:gd name="T5" fmla="*/ 0 h 44"/>
                <a:gd name="T6" fmla="*/ 0 w 44"/>
                <a:gd name="T7" fmla="*/ 44 h 44"/>
              </a:gdLst>
              <a:ahLst/>
              <a:cxnLst>
                <a:cxn ang="0">
                  <a:pos x="T0" y="T1"/>
                </a:cxn>
                <a:cxn ang="0">
                  <a:pos x="T2" y="T3"/>
                </a:cxn>
                <a:cxn ang="0">
                  <a:pos x="T4" y="T5"/>
                </a:cxn>
                <a:cxn ang="0">
                  <a:pos x="T6" y="T7"/>
                </a:cxn>
              </a:cxnLst>
              <a:rect l="0" t="0" r="r" b="b"/>
              <a:pathLst>
                <a:path w="44" h="44">
                  <a:moveTo>
                    <a:pt x="0" y="44"/>
                  </a:moveTo>
                  <a:lnTo>
                    <a:pt x="44" y="44"/>
                  </a:lnTo>
                  <a:lnTo>
                    <a:pt x="0" y="0"/>
                  </a:lnTo>
                  <a:lnTo>
                    <a:pt x="0" y="4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5153" y="2303"/>
              <a:ext cx="216" cy="180"/>
            </a:xfrm>
            <a:custGeom>
              <a:avLst/>
              <a:gdLst>
                <a:gd name="T0" fmla="*/ 194 w 216"/>
                <a:gd name="T1" fmla="*/ 18 h 180"/>
                <a:gd name="T2" fmla="*/ 184 w 216"/>
                <a:gd name="T3" fmla="*/ 0 h 180"/>
                <a:gd name="T4" fmla="*/ 172 w 216"/>
                <a:gd name="T5" fmla="*/ 0 h 180"/>
                <a:gd name="T6" fmla="*/ 164 w 216"/>
                <a:gd name="T7" fmla="*/ 0 h 180"/>
                <a:gd name="T8" fmla="*/ 140 w 216"/>
                <a:gd name="T9" fmla="*/ 0 h 180"/>
                <a:gd name="T10" fmla="*/ 132 w 216"/>
                <a:gd name="T11" fmla="*/ 18 h 180"/>
                <a:gd name="T12" fmla="*/ 0 w 216"/>
                <a:gd name="T13" fmla="*/ 18 h 180"/>
                <a:gd name="T14" fmla="*/ 0 w 216"/>
                <a:gd name="T15" fmla="*/ 180 h 180"/>
                <a:gd name="T16" fmla="*/ 216 w 216"/>
                <a:gd name="T17" fmla="*/ 180 h 180"/>
                <a:gd name="T18" fmla="*/ 216 w 216"/>
                <a:gd name="T19" fmla="*/ 18 h 180"/>
                <a:gd name="T20" fmla="*/ 194 w 216"/>
                <a:gd name="T21" fmla="*/ 1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80">
                  <a:moveTo>
                    <a:pt x="194" y="18"/>
                  </a:moveTo>
                  <a:lnTo>
                    <a:pt x="184" y="0"/>
                  </a:lnTo>
                  <a:lnTo>
                    <a:pt x="172" y="0"/>
                  </a:lnTo>
                  <a:lnTo>
                    <a:pt x="164" y="0"/>
                  </a:lnTo>
                  <a:lnTo>
                    <a:pt x="140" y="0"/>
                  </a:lnTo>
                  <a:lnTo>
                    <a:pt x="132" y="18"/>
                  </a:lnTo>
                  <a:lnTo>
                    <a:pt x="0" y="18"/>
                  </a:lnTo>
                  <a:lnTo>
                    <a:pt x="0" y="180"/>
                  </a:lnTo>
                  <a:lnTo>
                    <a:pt x="216" y="180"/>
                  </a:lnTo>
                  <a:lnTo>
                    <a:pt x="216" y="18"/>
                  </a:lnTo>
                  <a:lnTo>
                    <a:pt x="194" y="1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auto">
            <a:xfrm>
              <a:off x="5153" y="2935"/>
              <a:ext cx="216" cy="180"/>
            </a:xfrm>
            <a:custGeom>
              <a:avLst/>
              <a:gdLst>
                <a:gd name="T0" fmla="*/ 194 w 216"/>
                <a:gd name="T1" fmla="*/ 18 h 180"/>
                <a:gd name="T2" fmla="*/ 184 w 216"/>
                <a:gd name="T3" fmla="*/ 0 h 180"/>
                <a:gd name="T4" fmla="*/ 172 w 216"/>
                <a:gd name="T5" fmla="*/ 0 h 180"/>
                <a:gd name="T6" fmla="*/ 164 w 216"/>
                <a:gd name="T7" fmla="*/ 0 h 180"/>
                <a:gd name="T8" fmla="*/ 140 w 216"/>
                <a:gd name="T9" fmla="*/ 0 h 180"/>
                <a:gd name="T10" fmla="*/ 132 w 216"/>
                <a:gd name="T11" fmla="*/ 18 h 180"/>
                <a:gd name="T12" fmla="*/ 0 w 216"/>
                <a:gd name="T13" fmla="*/ 18 h 180"/>
                <a:gd name="T14" fmla="*/ 0 w 216"/>
                <a:gd name="T15" fmla="*/ 180 h 180"/>
                <a:gd name="T16" fmla="*/ 216 w 216"/>
                <a:gd name="T17" fmla="*/ 180 h 180"/>
                <a:gd name="T18" fmla="*/ 216 w 216"/>
                <a:gd name="T19" fmla="*/ 18 h 180"/>
                <a:gd name="T20" fmla="*/ 194 w 216"/>
                <a:gd name="T21" fmla="*/ 1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80">
                  <a:moveTo>
                    <a:pt x="194" y="18"/>
                  </a:moveTo>
                  <a:lnTo>
                    <a:pt x="184" y="0"/>
                  </a:lnTo>
                  <a:lnTo>
                    <a:pt x="172" y="0"/>
                  </a:lnTo>
                  <a:lnTo>
                    <a:pt x="164" y="0"/>
                  </a:lnTo>
                  <a:lnTo>
                    <a:pt x="140" y="0"/>
                  </a:lnTo>
                  <a:lnTo>
                    <a:pt x="132" y="18"/>
                  </a:lnTo>
                  <a:lnTo>
                    <a:pt x="0" y="18"/>
                  </a:lnTo>
                  <a:lnTo>
                    <a:pt x="0" y="180"/>
                  </a:lnTo>
                  <a:lnTo>
                    <a:pt x="216" y="180"/>
                  </a:lnTo>
                  <a:lnTo>
                    <a:pt x="216" y="18"/>
                  </a:lnTo>
                  <a:lnTo>
                    <a:pt x="194" y="1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5"/>
            <p:cNvSpPr>
              <a:spLocks noChangeArrowheads="1"/>
            </p:cNvSpPr>
            <p:nvPr/>
          </p:nvSpPr>
          <p:spPr bwMode="auto">
            <a:xfrm>
              <a:off x="3955" y="3235"/>
              <a:ext cx="1172" cy="186"/>
            </a:xfrm>
            <a:prstGeom prst="rect">
              <a:avLst/>
            </a:prstGeom>
            <a:solidFill>
              <a:srgbClr val="EC2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Red</a:t>
              </a:r>
            </a:p>
          </p:txBody>
        </p:sp>
        <p:sp>
          <p:nvSpPr>
            <p:cNvPr id="80" name="Rectangle 76"/>
            <p:cNvSpPr>
              <a:spLocks noChangeArrowheads="1"/>
            </p:cNvSpPr>
            <p:nvPr/>
          </p:nvSpPr>
          <p:spPr bwMode="auto">
            <a:xfrm>
              <a:off x="3955" y="2933"/>
              <a:ext cx="1172" cy="184"/>
            </a:xfrm>
            <a:prstGeom prst="rect">
              <a:avLst/>
            </a:prstGeom>
            <a:solidFill>
              <a:srgbClr val="EC2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Red</a:t>
              </a:r>
            </a:p>
          </p:txBody>
        </p:sp>
        <p:sp>
          <p:nvSpPr>
            <p:cNvPr id="81" name="Rectangle 77"/>
            <p:cNvSpPr>
              <a:spLocks noChangeArrowheads="1"/>
            </p:cNvSpPr>
            <p:nvPr/>
          </p:nvSpPr>
          <p:spPr bwMode="auto">
            <a:xfrm>
              <a:off x="3955" y="2303"/>
              <a:ext cx="1172" cy="180"/>
            </a:xfrm>
            <a:prstGeom prst="rect">
              <a:avLst/>
            </a:prstGeom>
            <a:solidFill>
              <a:srgbClr val="48B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Green</a:t>
              </a:r>
            </a:p>
          </p:txBody>
        </p:sp>
        <p:sp>
          <p:nvSpPr>
            <p:cNvPr id="82" name="Rectangle 78"/>
            <p:cNvSpPr>
              <a:spLocks noChangeArrowheads="1"/>
            </p:cNvSpPr>
            <p:nvPr/>
          </p:nvSpPr>
          <p:spPr bwMode="auto">
            <a:xfrm>
              <a:off x="3955" y="1611"/>
              <a:ext cx="1172" cy="178"/>
            </a:xfrm>
            <a:prstGeom prst="rect">
              <a:avLst/>
            </a:prstGeom>
            <a:solidFill>
              <a:srgbClr val="48B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Green</a:t>
              </a:r>
            </a:p>
          </p:txBody>
        </p:sp>
        <p:sp>
          <p:nvSpPr>
            <p:cNvPr id="83" name="Rectangle 79"/>
            <p:cNvSpPr>
              <a:spLocks noChangeArrowheads="1"/>
            </p:cNvSpPr>
            <p:nvPr/>
          </p:nvSpPr>
          <p:spPr bwMode="auto">
            <a:xfrm>
              <a:off x="3955" y="2611"/>
              <a:ext cx="1172" cy="194"/>
            </a:xfrm>
            <a:prstGeom prst="rect">
              <a:avLst/>
            </a:prstGeom>
            <a:solidFill>
              <a:srgbClr val="0E4C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Blue</a:t>
              </a:r>
            </a:p>
          </p:txBody>
        </p:sp>
        <p:sp>
          <p:nvSpPr>
            <p:cNvPr id="84" name="Rectangle 80"/>
            <p:cNvSpPr>
              <a:spLocks noChangeArrowheads="1"/>
            </p:cNvSpPr>
            <p:nvPr/>
          </p:nvSpPr>
          <p:spPr bwMode="auto">
            <a:xfrm>
              <a:off x="3955" y="1973"/>
              <a:ext cx="1172" cy="194"/>
            </a:xfrm>
            <a:prstGeom prst="rect">
              <a:avLst/>
            </a:prstGeom>
            <a:solidFill>
              <a:srgbClr val="0E4C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Label = Blue</a:t>
              </a:r>
            </a:p>
          </p:txBody>
        </p:sp>
        <p:sp>
          <p:nvSpPr>
            <p:cNvPr id="85" name="Rectangle 81"/>
            <p:cNvSpPr>
              <a:spLocks noChangeArrowheads="1"/>
            </p:cNvSpPr>
            <p:nvPr/>
          </p:nvSpPr>
          <p:spPr bwMode="auto">
            <a:xfrm>
              <a:off x="6687" y="2982"/>
              <a:ext cx="748" cy="362"/>
            </a:xfrm>
            <a:prstGeom prst="rect">
              <a:avLst/>
            </a:prstGeom>
            <a:solidFill>
              <a:srgbClr val="0E4C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Clearance = Blue</a:t>
              </a:r>
            </a:p>
          </p:txBody>
        </p:sp>
        <p:sp>
          <p:nvSpPr>
            <p:cNvPr id="86" name="Rectangle 82"/>
            <p:cNvSpPr>
              <a:spLocks noChangeArrowheads="1"/>
            </p:cNvSpPr>
            <p:nvPr/>
          </p:nvSpPr>
          <p:spPr bwMode="auto">
            <a:xfrm>
              <a:off x="6687" y="2360"/>
              <a:ext cx="748" cy="370"/>
            </a:xfrm>
            <a:prstGeom prst="rect">
              <a:avLst/>
            </a:prstGeom>
            <a:solidFill>
              <a:srgbClr val="48B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Clearance = Green</a:t>
              </a:r>
            </a:p>
          </p:txBody>
        </p:sp>
        <p:sp>
          <p:nvSpPr>
            <p:cNvPr id="87" name="Rectangle 83"/>
            <p:cNvSpPr>
              <a:spLocks noChangeArrowheads="1"/>
            </p:cNvSpPr>
            <p:nvPr/>
          </p:nvSpPr>
          <p:spPr bwMode="auto">
            <a:xfrm>
              <a:off x="6687" y="1742"/>
              <a:ext cx="748" cy="392"/>
            </a:xfrm>
            <a:prstGeom prst="rect">
              <a:avLst/>
            </a:prstGeom>
            <a:solidFill>
              <a:srgbClr val="EC2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Clearance = Red</a:t>
              </a:r>
            </a:p>
          </p:txBody>
        </p:sp>
        <p:sp>
          <p:nvSpPr>
            <p:cNvPr id="88" name="Freeform 84"/>
            <p:cNvSpPr>
              <a:spLocks/>
            </p:cNvSpPr>
            <p:nvPr/>
          </p:nvSpPr>
          <p:spPr bwMode="auto">
            <a:xfrm>
              <a:off x="5453" y="1923"/>
              <a:ext cx="1034" cy="1430"/>
            </a:xfrm>
            <a:custGeom>
              <a:avLst/>
              <a:gdLst>
                <a:gd name="T0" fmla="*/ 1034 w 1034"/>
                <a:gd name="T1" fmla="*/ 0 h 1430"/>
                <a:gd name="T2" fmla="*/ 248 w 1034"/>
                <a:gd name="T3" fmla="*/ 0 h 1430"/>
                <a:gd name="T4" fmla="*/ 248 w 1034"/>
                <a:gd name="T5" fmla="*/ 1430 h 1430"/>
                <a:gd name="T6" fmla="*/ 0 w 1034"/>
                <a:gd name="T7" fmla="*/ 1430 h 1430"/>
              </a:gdLst>
              <a:ahLst/>
              <a:cxnLst>
                <a:cxn ang="0">
                  <a:pos x="T0" y="T1"/>
                </a:cxn>
                <a:cxn ang="0">
                  <a:pos x="T2" y="T3"/>
                </a:cxn>
                <a:cxn ang="0">
                  <a:pos x="T4" y="T5"/>
                </a:cxn>
                <a:cxn ang="0">
                  <a:pos x="T6" y="T7"/>
                </a:cxn>
              </a:cxnLst>
              <a:rect l="0" t="0" r="r" b="b"/>
              <a:pathLst>
                <a:path w="1034" h="1430">
                  <a:moveTo>
                    <a:pt x="1034" y="0"/>
                  </a:moveTo>
                  <a:lnTo>
                    <a:pt x="248" y="0"/>
                  </a:lnTo>
                  <a:lnTo>
                    <a:pt x="248" y="1430"/>
                  </a:lnTo>
                  <a:lnTo>
                    <a:pt x="0" y="1430"/>
                  </a:lnTo>
                </a:path>
              </a:pathLst>
            </a:custGeom>
            <a:noFill/>
            <a:ln w="12700">
              <a:solidFill>
                <a:srgbClr val="EC27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5395" y="3313"/>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EC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5453" y="3037"/>
              <a:ext cx="248" cy="0"/>
            </a:xfrm>
            <a:prstGeom prst="line">
              <a:avLst/>
            </a:prstGeom>
            <a:noFill/>
            <a:ln w="12700">
              <a:solidFill>
                <a:srgbClr val="EC27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5395" y="2997"/>
              <a:ext cx="70" cy="80"/>
            </a:xfrm>
            <a:custGeom>
              <a:avLst/>
              <a:gdLst>
                <a:gd name="T0" fmla="*/ 70 w 70"/>
                <a:gd name="T1" fmla="*/ 80 h 80"/>
                <a:gd name="T2" fmla="*/ 0 w 70"/>
                <a:gd name="T3" fmla="*/ 40 h 80"/>
                <a:gd name="T4" fmla="*/ 70 w 70"/>
                <a:gd name="T5" fmla="*/ 0 h 80"/>
                <a:gd name="T6" fmla="*/ 70 w 70"/>
                <a:gd name="T7" fmla="*/ 80 h 80"/>
              </a:gdLst>
              <a:ahLst/>
              <a:cxnLst>
                <a:cxn ang="0">
                  <a:pos x="T0" y="T1"/>
                </a:cxn>
                <a:cxn ang="0">
                  <a:pos x="T2" y="T3"/>
                </a:cxn>
                <a:cxn ang="0">
                  <a:pos x="T4" y="T5"/>
                </a:cxn>
                <a:cxn ang="0">
                  <a:pos x="T6" y="T7"/>
                </a:cxn>
              </a:cxnLst>
              <a:rect l="0" t="0" r="r" b="b"/>
              <a:pathLst>
                <a:path w="70" h="80">
                  <a:moveTo>
                    <a:pt x="70" y="80"/>
                  </a:moveTo>
                  <a:lnTo>
                    <a:pt x="0" y="40"/>
                  </a:lnTo>
                  <a:lnTo>
                    <a:pt x="70" y="0"/>
                  </a:lnTo>
                  <a:lnTo>
                    <a:pt x="70" y="80"/>
                  </a:lnTo>
                  <a:close/>
                </a:path>
              </a:pathLst>
            </a:custGeom>
            <a:solidFill>
              <a:srgbClr val="EC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5453" y="1709"/>
              <a:ext cx="1030" cy="856"/>
            </a:xfrm>
            <a:custGeom>
              <a:avLst/>
              <a:gdLst>
                <a:gd name="T0" fmla="*/ 1030 w 1030"/>
                <a:gd name="T1" fmla="*/ 856 h 856"/>
                <a:gd name="T2" fmla="*/ 120 w 1030"/>
                <a:gd name="T3" fmla="*/ 856 h 856"/>
                <a:gd name="T4" fmla="*/ 120 w 1030"/>
                <a:gd name="T5" fmla="*/ 0 h 856"/>
                <a:gd name="T6" fmla="*/ 0 w 1030"/>
                <a:gd name="T7" fmla="*/ 0 h 856"/>
              </a:gdLst>
              <a:ahLst/>
              <a:cxnLst>
                <a:cxn ang="0">
                  <a:pos x="T0" y="T1"/>
                </a:cxn>
                <a:cxn ang="0">
                  <a:pos x="T2" y="T3"/>
                </a:cxn>
                <a:cxn ang="0">
                  <a:pos x="T4" y="T5"/>
                </a:cxn>
                <a:cxn ang="0">
                  <a:pos x="T6" y="T7"/>
                </a:cxn>
              </a:cxnLst>
              <a:rect l="0" t="0" r="r" b="b"/>
              <a:pathLst>
                <a:path w="1030" h="856">
                  <a:moveTo>
                    <a:pt x="1030" y="856"/>
                  </a:moveTo>
                  <a:lnTo>
                    <a:pt x="120" y="856"/>
                  </a:lnTo>
                  <a:lnTo>
                    <a:pt x="120" y="0"/>
                  </a:lnTo>
                  <a:lnTo>
                    <a:pt x="0" y="0"/>
                  </a:lnTo>
                </a:path>
              </a:pathLst>
            </a:custGeom>
            <a:noFill/>
            <a:ln w="12700">
              <a:solidFill>
                <a:srgbClr val="48B7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5395" y="166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48B7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5453" y="2401"/>
              <a:ext cx="120" cy="0"/>
            </a:xfrm>
            <a:prstGeom prst="line">
              <a:avLst/>
            </a:prstGeom>
            <a:noFill/>
            <a:ln w="12700">
              <a:solidFill>
                <a:srgbClr val="48B74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5395" y="2361"/>
              <a:ext cx="70" cy="80"/>
            </a:xfrm>
            <a:custGeom>
              <a:avLst/>
              <a:gdLst>
                <a:gd name="T0" fmla="*/ 70 w 70"/>
                <a:gd name="T1" fmla="*/ 80 h 80"/>
                <a:gd name="T2" fmla="*/ 0 w 70"/>
                <a:gd name="T3" fmla="*/ 40 h 80"/>
                <a:gd name="T4" fmla="*/ 70 w 70"/>
                <a:gd name="T5" fmla="*/ 0 h 80"/>
                <a:gd name="T6" fmla="*/ 70 w 70"/>
                <a:gd name="T7" fmla="*/ 80 h 80"/>
              </a:gdLst>
              <a:ahLst/>
              <a:cxnLst>
                <a:cxn ang="0">
                  <a:pos x="T0" y="T1"/>
                </a:cxn>
                <a:cxn ang="0">
                  <a:pos x="T2" y="T3"/>
                </a:cxn>
                <a:cxn ang="0">
                  <a:pos x="T4" y="T5"/>
                </a:cxn>
                <a:cxn ang="0">
                  <a:pos x="T6" y="T7"/>
                </a:cxn>
              </a:cxnLst>
              <a:rect l="0" t="0" r="r" b="b"/>
              <a:pathLst>
                <a:path w="70" h="80">
                  <a:moveTo>
                    <a:pt x="70" y="80"/>
                  </a:moveTo>
                  <a:lnTo>
                    <a:pt x="0" y="40"/>
                  </a:lnTo>
                  <a:lnTo>
                    <a:pt x="70" y="0"/>
                  </a:lnTo>
                  <a:lnTo>
                    <a:pt x="70" y="80"/>
                  </a:lnTo>
                  <a:close/>
                </a:path>
              </a:pathLst>
            </a:custGeom>
            <a:solidFill>
              <a:srgbClr val="48B7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5453" y="2045"/>
              <a:ext cx="1030" cy="1118"/>
            </a:xfrm>
            <a:custGeom>
              <a:avLst/>
              <a:gdLst>
                <a:gd name="T0" fmla="*/ 1030 w 1030"/>
                <a:gd name="T1" fmla="*/ 1118 h 1118"/>
                <a:gd name="T2" fmla="*/ 394 w 1030"/>
                <a:gd name="T3" fmla="*/ 1118 h 1118"/>
                <a:gd name="T4" fmla="*/ 394 w 1030"/>
                <a:gd name="T5" fmla="*/ 0 h 1118"/>
                <a:gd name="T6" fmla="*/ 0 w 1030"/>
                <a:gd name="T7" fmla="*/ 0 h 1118"/>
              </a:gdLst>
              <a:ahLst/>
              <a:cxnLst>
                <a:cxn ang="0">
                  <a:pos x="T0" y="T1"/>
                </a:cxn>
                <a:cxn ang="0">
                  <a:pos x="T2" y="T3"/>
                </a:cxn>
                <a:cxn ang="0">
                  <a:pos x="T4" y="T5"/>
                </a:cxn>
                <a:cxn ang="0">
                  <a:pos x="T6" y="T7"/>
                </a:cxn>
              </a:cxnLst>
              <a:rect l="0" t="0" r="r" b="b"/>
              <a:pathLst>
                <a:path w="1030" h="1118">
                  <a:moveTo>
                    <a:pt x="1030" y="1118"/>
                  </a:moveTo>
                  <a:lnTo>
                    <a:pt x="394" y="1118"/>
                  </a:lnTo>
                  <a:lnTo>
                    <a:pt x="394" y="0"/>
                  </a:lnTo>
                  <a:lnTo>
                    <a:pt x="0" y="0"/>
                  </a:lnTo>
                </a:path>
              </a:pathLst>
            </a:custGeom>
            <a:noFill/>
            <a:ln w="12700">
              <a:solidFill>
                <a:srgbClr val="0E4C8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auto">
            <a:xfrm>
              <a:off x="5395" y="200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0E4C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5453" y="2705"/>
              <a:ext cx="394" cy="0"/>
            </a:xfrm>
            <a:prstGeom prst="line">
              <a:avLst/>
            </a:prstGeom>
            <a:noFill/>
            <a:ln w="12700">
              <a:solidFill>
                <a:srgbClr val="0E4C8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5395" y="2665"/>
              <a:ext cx="70" cy="80"/>
            </a:xfrm>
            <a:custGeom>
              <a:avLst/>
              <a:gdLst>
                <a:gd name="T0" fmla="*/ 70 w 70"/>
                <a:gd name="T1" fmla="*/ 80 h 80"/>
                <a:gd name="T2" fmla="*/ 0 w 70"/>
                <a:gd name="T3" fmla="*/ 40 h 80"/>
                <a:gd name="T4" fmla="*/ 70 w 70"/>
                <a:gd name="T5" fmla="*/ 0 h 80"/>
                <a:gd name="T6" fmla="*/ 70 w 70"/>
                <a:gd name="T7" fmla="*/ 80 h 80"/>
              </a:gdLst>
              <a:ahLst/>
              <a:cxnLst>
                <a:cxn ang="0">
                  <a:pos x="T0" y="T1"/>
                </a:cxn>
                <a:cxn ang="0">
                  <a:pos x="T2" y="T3"/>
                </a:cxn>
                <a:cxn ang="0">
                  <a:pos x="T4" y="T5"/>
                </a:cxn>
                <a:cxn ang="0">
                  <a:pos x="T6" y="T7"/>
                </a:cxn>
              </a:cxnLst>
              <a:rect l="0" t="0" r="r" b="b"/>
              <a:pathLst>
                <a:path w="70" h="80">
                  <a:moveTo>
                    <a:pt x="70" y="80"/>
                  </a:moveTo>
                  <a:lnTo>
                    <a:pt x="0" y="40"/>
                  </a:lnTo>
                  <a:lnTo>
                    <a:pt x="70" y="0"/>
                  </a:lnTo>
                  <a:lnTo>
                    <a:pt x="70" y="80"/>
                  </a:lnTo>
                  <a:close/>
                </a:path>
              </a:pathLst>
            </a:custGeom>
            <a:solidFill>
              <a:srgbClr val="0E4C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6517" y="2347"/>
              <a:ext cx="76" cy="76"/>
            </a:xfrm>
            <a:custGeom>
              <a:avLst/>
              <a:gdLst>
                <a:gd name="T0" fmla="*/ 76 w 76"/>
                <a:gd name="T1" fmla="*/ 38 h 76"/>
                <a:gd name="T2" fmla="*/ 76 w 76"/>
                <a:gd name="T3" fmla="*/ 38 h 76"/>
                <a:gd name="T4" fmla="*/ 76 w 76"/>
                <a:gd name="T5" fmla="*/ 46 h 76"/>
                <a:gd name="T6" fmla="*/ 74 w 76"/>
                <a:gd name="T7" fmla="*/ 54 h 76"/>
                <a:gd name="T8" fmla="*/ 70 w 76"/>
                <a:gd name="T9" fmla="*/ 60 h 76"/>
                <a:gd name="T10" fmla="*/ 64 w 76"/>
                <a:gd name="T11" fmla="*/ 66 h 76"/>
                <a:gd name="T12" fmla="*/ 60 w 76"/>
                <a:gd name="T13" fmla="*/ 70 h 76"/>
                <a:gd name="T14" fmla="*/ 52 w 76"/>
                <a:gd name="T15" fmla="*/ 74 h 76"/>
                <a:gd name="T16" fmla="*/ 46 w 76"/>
                <a:gd name="T17" fmla="*/ 76 h 76"/>
                <a:gd name="T18" fmla="*/ 38 w 76"/>
                <a:gd name="T19" fmla="*/ 76 h 76"/>
                <a:gd name="T20" fmla="*/ 38 w 76"/>
                <a:gd name="T21" fmla="*/ 76 h 76"/>
                <a:gd name="T22" fmla="*/ 30 w 76"/>
                <a:gd name="T23" fmla="*/ 76 h 76"/>
                <a:gd name="T24" fmla="*/ 24 w 76"/>
                <a:gd name="T25" fmla="*/ 74 h 76"/>
                <a:gd name="T26" fmla="*/ 16 w 76"/>
                <a:gd name="T27" fmla="*/ 70 h 76"/>
                <a:gd name="T28" fmla="*/ 12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2 h 76"/>
                <a:gd name="T42" fmla="*/ 2 w 76"/>
                <a:gd name="T43" fmla="*/ 24 h 76"/>
                <a:gd name="T44" fmla="*/ 6 w 76"/>
                <a:gd name="T45" fmla="*/ 18 h 76"/>
                <a:gd name="T46" fmla="*/ 12 w 76"/>
                <a:gd name="T47" fmla="*/ 12 h 76"/>
                <a:gd name="T48" fmla="*/ 16 w 76"/>
                <a:gd name="T49" fmla="*/ 8 h 76"/>
                <a:gd name="T50" fmla="*/ 24 w 76"/>
                <a:gd name="T51" fmla="*/ 4 h 76"/>
                <a:gd name="T52" fmla="*/ 30 w 76"/>
                <a:gd name="T53" fmla="*/ 2 h 76"/>
                <a:gd name="T54" fmla="*/ 38 w 76"/>
                <a:gd name="T55" fmla="*/ 0 h 76"/>
                <a:gd name="T56" fmla="*/ 38 w 76"/>
                <a:gd name="T57" fmla="*/ 0 h 76"/>
                <a:gd name="T58" fmla="*/ 46 w 76"/>
                <a:gd name="T59" fmla="*/ 2 h 76"/>
                <a:gd name="T60" fmla="*/ 52 w 76"/>
                <a:gd name="T61" fmla="*/ 4 h 76"/>
                <a:gd name="T62" fmla="*/ 60 w 76"/>
                <a:gd name="T63" fmla="*/ 8 h 76"/>
                <a:gd name="T64" fmla="*/ 64 w 76"/>
                <a:gd name="T65" fmla="*/ 12 h 76"/>
                <a:gd name="T66" fmla="*/ 70 w 76"/>
                <a:gd name="T67" fmla="*/ 18 h 76"/>
                <a:gd name="T68" fmla="*/ 74 w 76"/>
                <a:gd name="T69" fmla="*/ 24 h 76"/>
                <a:gd name="T70" fmla="*/ 76 w 76"/>
                <a:gd name="T71" fmla="*/ 32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6" y="46"/>
                  </a:lnTo>
                  <a:lnTo>
                    <a:pt x="74" y="54"/>
                  </a:lnTo>
                  <a:lnTo>
                    <a:pt x="70" y="60"/>
                  </a:lnTo>
                  <a:lnTo>
                    <a:pt x="64" y="66"/>
                  </a:lnTo>
                  <a:lnTo>
                    <a:pt x="60" y="70"/>
                  </a:lnTo>
                  <a:lnTo>
                    <a:pt x="52" y="74"/>
                  </a:lnTo>
                  <a:lnTo>
                    <a:pt x="46" y="76"/>
                  </a:lnTo>
                  <a:lnTo>
                    <a:pt x="38" y="76"/>
                  </a:lnTo>
                  <a:lnTo>
                    <a:pt x="38" y="76"/>
                  </a:lnTo>
                  <a:lnTo>
                    <a:pt x="30" y="76"/>
                  </a:lnTo>
                  <a:lnTo>
                    <a:pt x="24" y="74"/>
                  </a:lnTo>
                  <a:lnTo>
                    <a:pt x="16" y="70"/>
                  </a:lnTo>
                  <a:lnTo>
                    <a:pt x="12" y="66"/>
                  </a:lnTo>
                  <a:lnTo>
                    <a:pt x="6" y="60"/>
                  </a:lnTo>
                  <a:lnTo>
                    <a:pt x="2" y="54"/>
                  </a:lnTo>
                  <a:lnTo>
                    <a:pt x="0" y="46"/>
                  </a:lnTo>
                  <a:lnTo>
                    <a:pt x="0" y="38"/>
                  </a:lnTo>
                  <a:lnTo>
                    <a:pt x="0" y="38"/>
                  </a:lnTo>
                  <a:lnTo>
                    <a:pt x="0" y="32"/>
                  </a:lnTo>
                  <a:lnTo>
                    <a:pt x="2" y="24"/>
                  </a:lnTo>
                  <a:lnTo>
                    <a:pt x="6" y="18"/>
                  </a:lnTo>
                  <a:lnTo>
                    <a:pt x="12" y="12"/>
                  </a:lnTo>
                  <a:lnTo>
                    <a:pt x="16" y="8"/>
                  </a:lnTo>
                  <a:lnTo>
                    <a:pt x="24" y="4"/>
                  </a:lnTo>
                  <a:lnTo>
                    <a:pt x="30" y="2"/>
                  </a:lnTo>
                  <a:lnTo>
                    <a:pt x="38" y="0"/>
                  </a:lnTo>
                  <a:lnTo>
                    <a:pt x="38" y="0"/>
                  </a:lnTo>
                  <a:lnTo>
                    <a:pt x="46" y="2"/>
                  </a:lnTo>
                  <a:lnTo>
                    <a:pt x="52" y="4"/>
                  </a:lnTo>
                  <a:lnTo>
                    <a:pt x="60" y="8"/>
                  </a:lnTo>
                  <a:lnTo>
                    <a:pt x="64" y="12"/>
                  </a:lnTo>
                  <a:lnTo>
                    <a:pt x="70" y="18"/>
                  </a:lnTo>
                  <a:lnTo>
                    <a:pt x="74" y="24"/>
                  </a:lnTo>
                  <a:lnTo>
                    <a:pt x="76" y="32"/>
                  </a:lnTo>
                  <a:lnTo>
                    <a:pt x="76" y="38"/>
                  </a:lnTo>
                  <a:lnTo>
                    <a:pt x="76" y="3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6463" y="2447"/>
              <a:ext cx="184" cy="296"/>
            </a:xfrm>
            <a:custGeom>
              <a:avLst/>
              <a:gdLst>
                <a:gd name="T0" fmla="*/ 0 w 184"/>
                <a:gd name="T1" fmla="*/ 112 h 296"/>
                <a:gd name="T2" fmla="*/ 2 w 184"/>
                <a:gd name="T3" fmla="*/ 124 h 296"/>
                <a:gd name="T4" fmla="*/ 12 w 184"/>
                <a:gd name="T5" fmla="*/ 128 h 296"/>
                <a:gd name="T6" fmla="*/ 12 w 184"/>
                <a:gd name="T7" fmla="*/ 128 h 296"/>
                <a:gd name="T8" fmla="*/ 22 w 184"/>
                <a:gd name="T9" fmla="*/ 128 h 296"/>
                <a:gd name="T10" fmla="*/ 28 w 184"/>
                <a:gd name="T11" fmla="*/ 118 h 296"/>
                <a:gd name="T12" fmla="*/ 46 w 184"/>
                <a:gd name="T13" fmla="*/ 34 h 296"/>
                <a:gd name="T14" fmla="*/ 50 w 184"/>
                <a:gd name="T15" fmla="*/ 32 h 296"/>
                <a:gd name="T16" fmla="*/ 50 w 184"/>
                <a:gd name="T17" fmla="*/ 32 h 296"/>
                <a:gd name="T18" fmla="*/ 52 w 184"/>
                <a:gd name="T19" fmla="*/ 36 h 296"/>
                <a:gd name="T20" fmla="*/ 54 w 184"/>
                <a:gd name="T21" fmla="*/ 190 h 296"/>
                <a:gd name="T22" fmla="*/ 54 w 184"/>
                <a:gd name="T23" fmla="*/ 286 h 296"/>
                <a:gd name="T24" fmla="*/ 58 w 184"/>
                <a:gd name="T25" fmla="*/ 292 h 296"/>
                <a:gd name="T26" fmla="*/ 64 w 184"/>
                <a:gd name="T27" fmla="*/ 296 h 296"/>
                <a:gd name="T28" fmla="*/ 74 w 184"/>
                <a:gd name="T29" fmla="*/ 296 h 296"/>
                <a:gd name="T30" fmla="*/ 82 w 184"/>
                <a:gd name="T31" fmla="*/ 292 h 296"/>
                <a:gd name="T32" fmla="*/ 84 w 184"/>
                <a:gd name="T33" fmla="*/ 286 h 296"/>
                <a:gd name="T34" fmla="*/ 100 w 184"/>
                <a:gd name="T35" fmla="*/ 190 h 296"/>
                <a:gd name="T36" fmla="*/ 100 w 184"/>
                <a:gd name="T37" fmla="*/ 286 h 296"/>
                <a:gd name="T38" fmla="*/ 102 w 184"/>
                <a:gd name="T39" fmla="*/ 292 h 296"/>
                <a:gd name="T40" fmla="*/ 110 w 184"/>
                <a:gd name="T41" fmla="*/ 296 h 296"/>
                <a:gd name="T42" fmla="*/ 120 w 184"/>
                <a:gd name="T43" fmla="*/ 296 h 296"/>
                <a:gd name="T44" fmla="*/ 126 w 184"/>
                <a:gd name="T45" fmla="*/ 292 h 296"/>
                <a:gd name="T46" fmla="*/ 130 w 184"/>
                <a:gd name="T47" fmla="*/ 286 h 296"/>
                <a:gd name="T48" fmla="*/ 162 w 184"/>
                <a:gd name="T49" fmla="*/ 190 h 296"/>
                <a:gd name="T50" fmla="*/ 130 w 184"/>
                <a:gd name="T51" fmla="*/ 36 h 296"/>
                <a:gd name="T52" fmla="*/ 132 w 184"/>
                <a:gd name="T53" fmla="*/ 32 h 296"/>
                <a:gd name="T54" fmla="*/ 134 w 184"/>
                <a:gd name="T55" fmla="*/ 32 h 296"/>
                <a:gd name="T56" fmla="*/ 138 w 184"/>
                <a:gd name="T57" fmla="*/ 34 h 296"/>
                <a:gd name="T58" fmla="*/ 156 w 184"/>
                <a:gd name="T59" fmla="*/ 118 h 296"/>
                <a:gd name="T60" fmla="*/ 162 w 184"/>
                <a:gd name="T61" fmla="*/ 128 h 296"/>
                <a:gd name="T62" fmla="*/ 172 w 184"/>
                <a:gd name="T63" fmla="*/ 128 h 296"/>
                <a:gd name="T64" fmla="*/ 172 w 184"/>
                <a:gd name="T65" fmla="*/ 128 h 296"/>
                <a:gd name="T66" fmla="*/ 182 w 184"/>
                <a:gd name="T67" fmla="*/ 124 h 296"/>
                <a:gd name="T68" fmla="*/ 182 w 184"/>
                <a:gd name="T69" fmla="*/ 112 h 296"/>
                <a:gd name="T70" fmla="*/ 164 w 184"/>
                <a:gd name="T71" fmla="*/ 22 h 296"/>
                <a:gd name="T72" fmla="*/ 154 w 184"/>
                <a:gd name="T73" fmla="*/ 6 h 296"/>
                <a:gd name="T74" fmla="*/ 136 w 184"/>
                <a:gd name="T75" fmla="*/ 0 h 296"/>
                <a:gd name="T76" fmla="*/ 48 w 184"/>
                <a:gd name="T77" fmla="*/ 0 h 296"/>
                <a:gd name="T78" fmla="*/ 30 w 184"/>
                <a:gd name="T79" fmla="*/ 6 h 296"/>
                <a:gd name="T80" fmla="*/ 20 w 184"/>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296">
                  <a:moveTo>
                    <a:pt x="0" y="112"/>
                  </a:moveTo>
                  <a:lnTo>
                    <a:pt x="0" y="112"/>
                  </a:lnTo>
                  <a:lnTo>
                    <a:pt x="0" y="118"/>
                  </a:lnTo>
                  <a:lnTo>
                    <a:pt x="2" y="124"/>
                  </a:lnTo>
                  <a:lnTo>
                    <a:pt x="6" y="126"/>
                  </a:lnTo>
                  <a:lnTo>
                    <a:pt x="12" y="128"/>
                  </a:lnTo>
                  <a:lnTo>
                    <a:pt x="12" y="128"/>
                  </a:lnTo>
                  <a:lnTo>
                    <a:pt x="12" y="128"/>
                  </a:lnTo>
                  <a:lnTo>
                    <a:pt x="18" y="128"/>
                  </a:lnTo>
                  <a:lnTo>
                    <a:pt x="22" y="128"/>
                  </a:lnTo>
                  <a:lnTo>
                    <a:pt x="26" y="124"/>
                  </a:lnTo>
                  <a:lnTo>
                    <a:pt x="28" y="118"/>
                  </a:lnTo>
                  <a:lnTo>
                    <a:pt x="46" y="34"/>
                  </a:lnTo>
                  <a:lnTo>
                    <a:pt x="46" y="34"/>
                  </a:lnTo>
                  <a:lnTo>
                    <a:pt x="48" y="32"/>
                  </a:lnTo>
                  <a:lnTo>
                    <a:pt x="50" y="32"/>
                  </a:lnTo>
                  <a:lnTo>
                    <a:pt x="50" y="32"/>
                  </a:lnTo>
                  <a:lnTo>
                    <a:pt x="50" y="32"/>
                  </a:lnTo>
                  <a:lnTo>
                    <a:pt x="52" y="32"/>
                  </a:lnTo>
                  <a:lnTo>
                    <a:pt x="52" y="36"/>
                  </a:lnTo>
                  <a:lnTo>
                    <a:pt x="24" y="190"/>
                  </a:lnTo>
                  <a:lnTo>
                    <a:pt x="54" y="190"/>
                  </a:lnTo>
                  <a:lnTo>
                    <a:pt x="54" y="286"/>
                  </a:lnTo>
                  <a:lnTo>
                    <a:pt x="54" y="286"/>
                  </a:lnTo>
                  <a:lnTo>
                    <a:pt x="54" y="290"/>
                  </a:lnTo>
                  <a:lnTo>
                    <a:pt x="58" y="292"/>
                  </a:lnTo>
                  <a:lnTo>
                    <a:pt x="60" y="296"/>
                  </a:lnTo>
                  <a:lnTo>
                    <a:pt x="64" y="296"/>
                  </a:lnTo>
                  <a:lnTo>
                    <a:pt x="74" y="296"/>
                  </a:lnTo>
                  <a:lnTo>
                    <a:pt x="74" y="296"/>
                  </a:lnTo>
                  <a:lnTo>
                    <a:pt x="78" y="296"/>
                  </a:lnTo>
                  <a:lnTo>
                    <a:pt x="82" y="292"/>
                  </a:lnTo>
                  <a:lnTo>
                    <a:pt x="84" y="290"/>
                  </a:lnTo>
                  <a:lnTo>
                    <a:pt x="84" y="286"/>
                  </a:lnTo>
                  <a:lnTo>
                    <a:pt x="84" y="190"/>
                  </a:lnTo>
                  <a:lnTo>
                    <a:pt x="100" y="190"/>
                  </a:lnTo>
                  <a:lnTo>
                    <a:pt x="100" y="286"/>
                  </a:lnTo>
                  <a:lnTo>
                    <a:pt x="100" y="286"/>
                  </a:lnTo>
                  <a:lnTo>
                    <a:pt x="100" y="290"/>
                  </a:lnTo>
                  <a:lnTo>
                    <a:pt x="102" y="292"/>
                  </a:lnTo>
                  <a:lnTo>
                    <a:pt x="106" y="296"/>
                  </a:lnTo>
                  <a:lnTo>
                    <a:pt x="110" y="296"/>
                  </a:lnTo>
                  <a:lnTo>
                    <a:pt x="120" y="296"/>
                  </a:lnTo>
                  <a:lnTo>
                    <a:pt x="120" y="296"/>
                  </a:lnTo>
                  <a:lnTo>
                    <a:pt x="124" y="296"/>
                  </a:lnTo>
                  <a:lnTo>
                    <a:pt x="126" y="292"/>
                  </a:lnTo>
                  <a:lnTo>
                    <a:pt x="130" y="290"/>
                  </a:lnTo>
                  <a:lnTo>
                    <a:pt x="130" y="286"/>
                  </a:lnTo>
                  <a:lnTo>
                    <a:pt x="130" y="190"/>
                  </a:lnTo>
                  <a:lnTo>
                    <a:pt x="162" y="190"/>
                  </a:lnTo>
                  <a:lnTo>
                    <a:pt x="130" y="36"/>
                  </a:lnTo>
                  <a:lnTo>
                    <a:pt x="130" y="36"/>
                  </a:lnTo>
                  <a:lnTo>
                    <a:pt x="130" y="32"/>
                  </a:lnTo>
                  <a:lnTo>
                    <a:pt x="132" y="32"/>
                  </a:lnTo>
                  <a:lnTo>
                    <a:pt x="134" y="32"/>
                  </a:lnTo>
                  <a:lnTo>
                    <a:pt x="134" y="32"/>
                  </a:lnTo>
                  <a:lnTo>
                    <a:pt x="136" y="32"/>
                  </a:lnTo>
                  <a:lnTo>
                    <a:pt x="138" y="34"/>
                  </a:lnTo>
                  <a:lnTo>
                    <a:pt x="156" y="118"/>
                  </a:lnTo>
                  <a:lnTo>
                    <a:pt x="156" y="118"/>
                  </a:lnTo>
                  <a:lnTo>
                    <a:pt x="158" y="124"/>
                  </a:lnTo>
                  <a:lnTo>
                    <a:pt x="162" y="128"/>
                  </a:lnTo>
                  <a:lnTo>
                    <a:pt x="166" y="128"/>
                  </a:lnTo>
                  <a:lnTo>
                    <a:pt x="172" y="128"/>
                  </a:lnTo>
                  <a:lnTo>
                    <a:pt x="172" y="128"/>
                  </a:lnTo>
                  <a:lnTo>
                    <a:pt x="172" y="128"/>
                  </a:lnTo>
                  <a:lnTo>
                    <a:pt x="178" y="126"/>
                  </a:lnTo>
                  <a:lnTo>
                    <a:pt x="182" y="124"/>
                  </a:lnTo>
                  <a:lnTo>
                    <a:pt x="184" y="118"/>
                  </a:lnTo>
                  <a:lnTo>
                    <a:pt x="182" y="112"/>
                  </a:lnTo>
                  <a:lnTo>
                    <a:pt x="164" y="22"/>
                  </a:lnTo>
                  <a:lnTo>
                    <a:pt x="164" y="22"/>
                  </a:lnTo>
                  <a:lnTo>
                    <a:pt x="160" y="14"/>
                  </a:lnTo>
                  <a:lnTo>
                    <a:pt x="154" y="6"/>
                  </a:lnTo>
                  <a:lnTo>
                    <a:pt x="146" y="2"/>
                  </a:lnTo>
                  <a:lnTo>
                    <a:pt x="136" y="0"/>
                  </a:lnTo>
                  <a:lnTo>
                    <a:pt x="48" y="0"/>
                  </a:lnTo>
                  <a:lnTo>
                    <a:pt x="48" y="0"/>
                  </a:lnTo>
                  <a:lnTo>
                    <a:pt x="38" y="2"/>
                  </a:lnTo>
                  <a:lnTo>
                    <a:pt x="30" y="6"/>
                  </a:lnTo>
                  <a:lnTo>
                    <a:pt x="24" y="14"/>
                  </a:lnTo>
                  <a:lnTo>
                    <a:pt x="20" y="22"/>
                  </a:lnTo>
                  <a:lnTo>
                    <a:pt x="0" y="112"/>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6517" y="2961"/>
              <a:ext cx="76" cy="76"/>
            </a:xfrm>
            <a:custGeom>
              <a:avLst/>
              <a:gdLst>
                <a:gd name="T0" fmla="*/ 76 w 76"/>
                <a:gd name="T1" fmla="*/ 38 h 76"/>
                <a:gd name="T2" fmla="*/ 76 w 76"/>
                <a:gd name="T3" fmla="*/ 38 h 76"/>
                <a:gd name="T4" fmla="*/ 76 w 76"/>
                <a:gd name="T5" fmla="*/ 46 h 76"/>
                <a:gd name="T6" fmla="*/ 74 w 76"/>
                <a:gd name="T7" fmla="*/ 52 h 76"/>
                <a:gd name="T8" fmla="*/ 70 w 76"/>
                <a:gd name="T9" fmla="*/ 60 h 76"/>
                <a:gd name="T10" fmla="*/ 64 w 76"/>
                <a:gd name="T11" fmla="*/ 64 h 76"/>
                <a:gd name="T12" fmla="*/ 60 w 76"/>
                <a:gd name="T13" fmla="*/ 70 h 76"/>
                <a:gd name="T14" fmla="*/ 52 w 76"/>
                <a:gd name="T15" fmla="*/ 72 h 76"/>
                <a:gd name="T16" fmla="*/ 46 w 76"/>
                <a:gd name="T17" fmla="*/ 76 h 76"/>
                <a:gd name="T18" fmla="*/ 38 w 76"/>
                <a:gd name="T19" fmla="*/ 76 h 76"/>
                <a:gd name="T20" fmla="*/ 38 w 76"/>
                <a:gd name="T21" fmla="*/ 76 h 76"/>
                <a:gd name="T22" fmla="*/ 30 w 76"/>
                <a:gd name="T23" fmla="*/ 76 h 76"/>
                <a:gd name="T24" fmla="*/ 24 w 76"/>
                <a:gd name="T25" fmla="*/ 72 h 76"/>
                <a:gd name="T26" fmla="*/ 16 w 76"/>
                <a:gd name="T27" fmla="*/ 70 h 76"/>
                <a:gd name="T28" fmla="*/ 12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2 w 76"/>
                <a:gd name="T47" fmla="*/ 10 h 76"/>
                <a:gd name="T48" fmla="*/ 16 w 76"/>
                <a:gd name="T49" fmla="*/ 6 h 76"/>
                <a:gd name="T50" fmla="*/ 24 w 76"/>
                <a:gd name="T51" fmla="*/ 2 h 76"/>
                <a:gd name="T52" fmla="*/ 30 w 76"/>
                <a:gd name="T53" fmla="*/ 0 h 76"/>
                <a:gd name="T54" fmla="*/ 38 w 76"/>
                <a:gd name="T55" fmla="*/ 0 h 76"/>
                <a:gd name="T56" fmla="*/ 38 w 76"/>
                <a:gd name="T57" fmla="*/ 0 h 76"/>
                <a:gd name="T58" fmla="*/ 46 w 76"/>
                <a:gd name="T59" fmla="*/ 0 h 76"/>
                <a:gd name="T60" fmla="*/ 52 w 76"/>
                <a:gd name="T61" fmla="*/ 2 h 76"/>
                <a:gd name="T62" fmla="*/ 60 w 76"/>
                <a:gd name="T63" fmla="*/ 6 h 76"/>
                <a:gd name="T64" fmla="*/ 64 w 76"/>
                <a:gd name="T65" fmla="*/ 10 h 76"/>
                <a:gd name="T66" fmla="*/ 70 w 76"/>
                <a:gd name="T67" fmla="*/ 16 h 76"/>
                <a:gd name="T68" fmla="*/ 74 w 76"/>
                <a:gd name="T69" fmla="*/ 22 h 76"/>
                <a:gd name="T70" fmla="*/ 76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6" y="46"/>
                  </a:lnTo>
                  <a:lnTo>
                    <a:pt x="74" y="52"/>
                  </a:lnTo>
                  <a:lnTo>
                    <a:pt x="70" y="60"/>
                  </a:lnTo>
                  <a:lnTo>
                    <a:pt x="64" y="64"/>
                  </a:lnTo>
                  <a:lnTo>
                    <a:pt x="60" y="70"/>
                  </a:lnTo>
                  <a:lnTo>
                    <a:pt x="52" y="72"/>
                  </a:lnTo>
                  <a:lnTo>
                    <a:pt x="46" y="76"/>
                  </a:lnTo>
                  <a:lnTo>
                    <a:pt x="38" y="76"/>
                  </a:lnTo>
                  <a:lnTo>
                    <a:pt x="38" y="76"/>
                  </a:lnTo>
                  <a:lnTo>
                    <a:pt x="30" y="76"/>
                  </a:lnTo>
                  <a:lnTo>
                    <a:pt x="24" y="72"/>
                  </a:lnTo>
                  <a:lnTo>
                    <a:pt x="16" y="70"/>
                  </a:lnTo>
                  <a:lnTo>
                    <a:pt x="12" y="64"/>
                  </a:lnTo>
                  <a:lnTo>
                    <a:pt x="6" y="60"/>
                  </a:lnTo>
                  <a:lnTo>
                    <a:pt x="2" y="52"/>
                  </a:lnTo>
                  <a:lnTo>
                    <a:pt x="0" y="46"/>
                  </a:lnTo>
                  <a:lnTo>
                    <a:pt x="0" y="38"/>
                  </a:lnTo>
                  <a:lnTo>
                    <a:pt x="0" y="38"/>
                  </a:lnTo>
                  <a:lnTo>
                    <a:pt x="0" y="30"/>
                  </a:lnTo>
                  <a:lnTo>
                    <a:pt x="2" y="22"/>
                  </a:lnTo>
                  <a:lnTo>
                    <a:pt x="6" y="16"/>
                  </a:lnTo>
                  <a:lnTo>
                    <a:pt x="12" y="10"/>
                  </a:lnTo>
                  <a:lnTo>
                    <a:pt x="16"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8"/>
                  </a:lnTo>
                  <a:lnTo>
                    <a:pt x="76" y="3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6463" y="3059"/>
              <a:ext cx="184" cy="298"/>
            </a:xfrm>
            <a:custGeom>
              <a:avLst/>
              <a:gdLst>
                <a:gd name="T0" fmla="*/ 0 w 184"/>
                <a:gd name="T1" fmla="*/ 114 h 298"/>
                <a:gd name="T2" fmla="*/ 2 w 184"/>
                <a:gd name="T3" fmla="*/ 124 h 298"/>
                <a:gd name="T4" fmla="*/ 12 w 184"/>
                <a:gd name="T5" fmla="*/ 130 h 298"/>
                <a:gd name="T6" fmla="*/ 12 w 184"/>
                <a:gd name="T7" fmla="*/ 130 h 298"/>
                <a:gd name="T8" fmla="*/ 22 w 184"/>
                <a:gd name="T9" fmla="*/ 128 h 298"/>
                <a:gd name="T10" fmla="*/ 28 w 184"/>
                <a:gd name="T11" fmla="*/ 118 h 298"/>
                <a:gd name="T12" fmla="*/ 46 w 184"/>
                <a:gd name="T13" fmla="*/ 36 h 298"/>
                <a:gd name="T14" fmla="*/ 50 w 184"/>
                <a:gd name="T15" fmla="*/ 32 h 298"/>
                <a:gd name="T16" fmla="*/ 50 w 184"/>
                <a:gd name="T17" fmla="*/ 32 h 298"/>
                <a:gd name="T18" fmla="*/ 52 w 184"/>
                <a:gd name="T19" fmla="*/ 36 h 298"/>
                <a:gd name="T20" fmla="*/ 54 w 184"/>
                <a:gd name="T21" fmla="*/ 192 h 298"/>
                <a:gd name="T22" fmla="*/ 54 w 184"/>
                <a:gd name="T23" fmla="*/ 286 h 298"/>
                <a:gd name="T24" fmla="*/ 58 w 184"/>
                <a:gd name="T25" fmla="*/ 294 h 298"/>
                <a:gd name="T26" fmla="*/ 64 w 184"/>
                <a:gd name="T27" fmla="*/ 298 h 298"/>
                <a:gd name="T28" fmla="*/ 74 w 184"/>
                <a:gd name="T29" fmla="*/ 298 h 298"/>
                <a:gd name="T30" fmla="*/ 82 w 184"/>
                <a:gd name="T31" fmla="*/ 294 h 298"/>
                <a:gd name="T32" fmla="*/ 84 w 184"/>
                <a:gd name="T33" fmla="*/ 286 h 298"/>
                <a:gd name="T34" fmla="*/ 100 w 184"/>
                <a:gd name="T35" fmla="*/ 192 h 298"/>
                <a:gd name="T36" fmla="*/ 100 w 184"/>
                <a:gd name="T37" fmla="*/ 286 h 298"/>
                <a:gd name="T38" fmla="*/ 102 w 184"/>
                <a:gd name="T39" fmla="*/ 294 h 298"/>
                <a:gd name="T40" fmla="*/ 110 w 184"/>
                <a:gd name="T41" fmla="*/ 298 h 298"/>
                <a:gd name="T42" fmla="*/ 120 w 184"/>
                <a:gd name="T43" fmla="*/ 298 h 298"/>
                <a:gd name="T44" fmla="*/ 126 w 184"/>
                <a:gd name="T45" fmla="*/ 294 h 298"/>
                <a:gd name="T46" fmla="*/ 130 w 184"/>
                <a:gd name="T47" fmla="*/ 286 h 298"/>
                <a:gd name="T48" fmla="*/ 162 w 184"/>
                <a:gd name="T49" fmla="*/ 192 h 298"/>
                <a:gd name="T50" fmla="*/ 130 w 184"/>
                <a:gd name="T51" fmla="*/ 36 h 298"/>
                <a:gd name="T52" fmla="*/ 132 w 184"/>
                <a:gd name="T53" fmla="*/ 32 h 298"/>
                <a:gd name="T54" fmla="*/ 134 w 184"/>
                <a:gd name="T55" fmla="*/ 32 h 298"/>
                <a:gd name="T56" fmla="*/ 138 w 184"/>
                <a:gd name="T57" fmla="*/ 36 h 298"/>
                <a:gd name="T58" fmla="*/ 156 w 184"/>
                <a:gd name="T59" fmla="*/ 118 h 298"/>
                <a:gd name="T60" fmla="*/ 162 w 184"/>
                <a:gd name="T61" fmla="*/ 128 h 298"/>
                <a:gd name="T62" fmla="*/ 172 w 184"/>
                <a:gd name="T63" fmla="*/ 130 h 298"/>
                <a:gd name="T64" fmla="*/ 172 w 184"/>
                <a:gd name="T65" fmla="*/ 130 h 298"/>
                <a:gd name="T66" fmla="*/ 182 w 184"/>
                <a:gd name="T67" fmla="*/ 124 h 298"/>
                <a:gd name="T68" fmla="*/ 182 w 184"/>
                <a:gd name="T69" fmla="*/ 114 h 298"/>
                <a:gd name="T70" fmla="*/ 164 w 184"/>
                <a:gd name="T71" fmla="*/ 24 h 298"/>
                <a:gd name="T72" fmla="*/ 154 w 184"/>
                <a:gd name="T73" fmla="*/ 8 h 298"/>
                <a:gd name="T74" fmla="*/ 136 w 184"/>
                <a:gd name="T75" fmla="*/ 0 h 298"/>
                <a:gd name="T76" fmla="*/ 48 w 184"/>
                <a:gd name="T77" fmla="*/ 0 h 298"/>
                <a:gd name="T78" fmla="*/ 30 w 184"/>
                <a:gd name="T79" fmla="*/ 8 h 298"/>
                <a:gd name="T80" fmla="*/ 20 w 184"/>
                <a:gd name="T81" fmla="*/ 2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298">
                  <a:moveTo>
                    <a:pt x="0" y="114"/>
                  </a:moveTo>
                  <a:lnTo>
                    <a:pt x="0" y="114"/>
                  </a:lnTo>
                  <a:lnTo>
                    <a:pt x="0" y="120"/>
                  </a:lnTo>
                  <a:lnTo>
                    <a:pt x="2" y="124"/>
                  </a:lnTo>
                  <a:lnTo>
                    <a:pt x="6" y="128"/>
                  </a:lnTo>
                  <a:lnTo>
                    <a:pt x="12" y="130"/>
                  </a:lnTo>
                  <a:lnTo>
                    <a:pt x="12" y="130"/>
                  </a:lnTo>
                  <a:lnTo>
                    <a:pt x="12" y="130"/>
                  </a:lnTo>
                  <a:lnTo>
                    <a:pt x="18" y="130"/>
                  </a:lnTo>
                  <a:lnTo>
                    <a:pt x="22" y="128"/>
                  </a:lnTo>
                  <a:lnTo>
                    <a:pt x="26" y="124"/>
                  </a:lnTo>
                  <a:lnTo>
                    <a:pt x="28" y="118"/>
                  </a:lnTo>
                  <a:lnTo>
                    <a:pt x="46" y="36"/>
                  </a:lnTo>
                  <a:lnTo>
                    <a:pt x="46" y="36"/>
                  </a:lnTo>
                  <a:lnTo>
                    <a:pt x="48" y="34"/>
                  </a:lnTo>
                  <a:lnTo>
                    <a:pt x="50" y="32"/>
                  </a:lnTo>
                  <a:lnTo>
                    <a:pt x="50" y="32"/>
                  </a:lnTo>
                  <a:lnTo>
                    <a:pt x="50" y="32"/>
                  </a:lnTo>
                  <a:lnTo>
                    <a:pt x="52" y="34"/>
                  </a:lnTo>
                  <a:lnTo>
                    <a:pt x="52" y="36"/>
                  </a:lnTo>
                  <a:lnTo>
                    <a:pt x="24" y="192"/>
                  </a:lnTo>
                  <a:lnTo>
                    <a:pt x="54" y="192"/>
                  </a:lnTo>
                  <a:lnTo>
                    <a:pt x="54" y="286"/>
                  </a:lnTo>
                  <a:lnTo>
                    <a:pt x="54" y="286"/>
                  </a:lnTo>
                  <a:lnTo>
                    <a:pt x="54" y="290"/>
                  </a:lnTo>
                  <a:lnTo>
                    <a:pt x="58" y="294"/>
                  </a:lnTo>
                  <a:lnTo>
                    <a:pt x="60" y="296"/>
                  </a:lnTo>
                  <a:lnTo>
                    <a:pt x="64" y="298"/>
                  </a:lnTo>
                  <a:lnTo>
                    <a:pt x="74" y="298"/>
                  </a:lnTo>
                  <a:lnTo>
                    <a:pt x="74" y="298"/>
                  </a:lnTo>
                  <a:lnTo>
                    <a:pt x="78" y="296"/>
                  </a:lnTo>
                  <a:lnTo>
                    <a:pt x="82" y="294"/>
                  </a:lnTo>
                  <a:lnTo>
                    <a:pt x="84" y="290"/>
                  </a:lnTo>
                  <a:lnTo>
                    <a:pt x="84" y="286"/>
                  </a:lnTo>
                  <a:lnTo>
                    <a:pt x="84" y="192"/>
                  </a:lnTo>
                  <a:lnTo>
                    <a:pt x="100" y="192"/>
                  </a:lnTo>
                  <a:lnTo>
                    <a:pt x="100" y="286"/>
                  </a:lnTo>
                  <a:lnTo>
                    <a:pt x="100" y="286"/>
                  </a:lnTo>
                  <a:lnTo>
                    <a:pt x="100" y="290"/>
                  </a:lnTo>
                  <a:lnTo>
                    <a:pt x="102" y="294"/>
                  </a:lnTo>
                  <a:lnTo>
                    <a:pt x="106" y="296"/>
                  </a:lnTo>
                  <a:lnTo>
                    <a:pt x="110" y="298"/>
                  </a:lnTo>
                  <a:lnTo>
                    <a:pt x="120" y="298"/>
                  </a:lnTo>
                  <a:lnTo>
                    <a:pt x="120" y="298"/>
                  </a:lnTo>
                  <a:lnTo>
                    <a:pt x="124" y="296"/>
                  </a:lnTo>
                  <a:lnTo>
                    <a:pt x="126" y="294"/>
                  </a:lnTo>
                  <a:lnTo>
                    <a:pt x="130" y="290"/>
                  </a:lnTo>
                  <a:lnTo>
                    <a:pt x="130" y="286"/>
                  </a:lnTo>
                  <a:lnTo>
                    <a:pt x="130" y="192"/>
                  </a:lnTo>
                  <a:lnTo>
                    <a:pt x="162" y="192"/>
                  </a:lnTo>
                  <a:lnTo>
                    <a:pt x="130" y="36"/>
                  </a:lnTo>
                  <a:lnTo>
                    <a:pt x="130" y="36"/>
                  </a:lnTo>
                  <a:lnTo>
                    <a:pt x="130" y="34"/>
                  </a:lnTo>
                  <a:lnTo>
                    <a:pt x="132" y="32"/>
                  </a:lnTo>
                  <a:lnTo>
                    <a:pt x="134" y="32"/>
                  </a:lnTo>
                  <a:lnTo>
                    <a:pt x="134" y="32"/>
                  </a:lnTo>
                  <a:lnTo>
                    <a:pt x="136" y="34"/>
                  </a:lnTo>
                  <a:lnTo>
                    <a:pt x="138" y="36"/>
                  </a:lnTo>
                  <a:lnTo>
                    <a:pt x="156" y="118"/>
                  </a:lnTo>
                  <a:lnTo>
                    <a:pt x="156" y="118"/>
                  </a:lnTo>
                  <a:lnTo>
                    <a:pt x="158" y="124"/>
                  </a:lnTo>
                  <a:lnTo>
                    <a:pt x="162" y="128"/>
                  </a:lnTo>
                  <a:lnTo>
                    <a:pt x="166" y="130"/>
                  </a:lnTo>
                  <a:lnTo>
                    <a:pt x="172" y="130"/>
                  </a:lnTo>
                  <a:lnTo>
                    <a:pt x="172" y="130"/>
                  </a:lnTo>
                  <a:lnTo>
                    <a:pt x="172" y="130"/>
                  </a:lnTo>
                  <a:lnTo>
                    <a:pt x="178" y="128"/>
                  </a:lnTo>
                  <a:lnTo>
                    <a:pt x="182" y="124"/>
                  </a:lnTo>
                  <a:lnTo>
                    <a:pt x="184" y="120"/>
                  </a:lnTo>
                  <a:lnTo>
                    <a:pt x="182" y="114"/>
                  </a:lnTo>
                  <a:lnTo>
                    <a:pt x="164" y="24"/>
                  </a:lnTo>
                  <a:lnTo>
                    <a:pt x="164" y="24"/>
                  </a:lnTo>
                  <a:lnTo>
                    <a:pt x="160" y="14"/>
                  </a:lnTo>
                  <a:lnTo>
                    <a:pt x="154" y="8"/>
                  </a:lnTo>
                  <a:lnTo>
                    <a:pt x="146" y="2"/>
                  </a:lnTo>
                  <a:lnTo>
                    <a:pt x="136" y="0"/>
                  </a:lnTo>
                  <a:lnTo>
                    <a:pt x="48" y="0"/>
                  </a:lnTo>
                  <a:lnTo>
                    <a:pt x="48" y="0"/>
                  </a:lnTo>
                  <a:lnTo>
                    <a:pt x="38" y="2"/>
                  </a:lnTo>
                  <a:lnTo>
                    <a:pt x="30" y="8"/>
                  </a:lnTo>
                  <a:lnTo>
                    <a:pt x="24" y="14"/>
                  </a:lnTo>
                  <a:lnTo>
                    <a:pt x="20" y="24"/>
                  </a:lnTo>
                  <a:lnTo>
                    <a:pt x="0" y="114"/>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6483" y="1833"/>
              <a:ext cx="144" cy="298"/>
            </a:xfrm>
            <a:custGeom>
              <a:avLst/>
              <a:gdLst>
                <a:gd name="T0" fmla="*/ 28 w 144"/>
                <a:gd name="T1" fmla="*/ 0 h 298"/>
                <a:gd name="T2" fmla="*/ 22 w 144"/>
                <a:gd name="T3" fmla="*/ 0 h 298"/>
                <a:gd name="T4" fmla="*/ 6 w 144"/>
                <a:gd name="T5" fmla="*/ 8 h 298"/>
                <a:gd name="T6" fmla="*/ 0 w 144"/>
                <a:gd name="T7" fmla="*/ 22 h 298"/>
                <a:gd name="T8" fmla="*/ 0 w 144"/>
                <a:gd name="T9" fmla="*/ 130 h 298"/>
                <a:gd name="T10" fmla="*/ 2 w 144"/>
                <a:gd name="T11" fmla="*/ 138 h 298"/>
                <a:gd name="T12" fmla="*/ 10 w 144"/>
                <a:gd name="T13" fmla="*/ 142 h 298"/>
                <a:gd name="T14" fmla="*/ 10 w 144"/>
                <a:gd name="T15" fmla="*/ 142 h 298"/>
                <a:gd name="T16" fmla="*/ 18 w 144"/>
                <a:gd name="T17" fmla="*/ 138 h 298"/>
                <a:gd name="T18" fmla="*/ 22 w 144"/>
                <a:gd name="T19" fmla="*/ 130 h 298"/>
                <a:gd name="T20" fmla="*/ 22 w 144"/>
                <a:gd name="T21" fmla="*/ 48 h 298"/>
                <a:gd name="T22" fmla="*/ 26 w 144"/>
                <a:gd name="T23" fmla="*/ 46 h 298"/>
                <a:gd name="T24" fmla="*/ 26 w 144"/>
                <a:gd name="T25" fmla="*/ 46 h 298"/>
                <a:gd name="T26" fmla="*/ 28 w 144"/>
                <a:gd name="T27" fmla="*/ 48 h 298"/>
                <a:gd name="T28" fmla="*/ 28 w 144"/>
                <a:gd name="T29" fmla="*/ 286 h 298"/>
                <a:gd name="T30" fmla="*/ 32 w 144"/>
                <a:gd name="T31" fmla="*/ 294 h 298"/>
                <a:gd name="T32" fmla="*/ 40 w 144"/>
                <a:gd name="T33" fmla="*/ 298 h 298"/>
                <a:gd name="T34" fmla="*/ 56 w 144"/>
                <a:gd name="T35" fmla="*/ 298 h 298"/>
                <a:gd name="T36" fmla="*/ 64 w 144"/>
                <a:gd name="T37" fmla="*/ 294 h 298"/>
                <a:gd name="T38" fmla="*/ 68 w 144"/>
                <a:gd name="T39" fmla="*/ 286 h 298"/>
                <a:gd name="T40" fmla="*/ 68 w 144"/>
                <a:gd name="T41" fmla="*/ 160 h 298"/>
                <a:gd name="T42" fmla="*/ 72 w 144"/>
                <a:gd name="T43" fmla="*/ 156 h 298"/>
                <a:gd name="T44" fmla="*/ 72 w 144"/>
                <a:gd name="T45" fmla="*/ 156 h 298"/>
                <a:gd name="T46" fmla="*/ 76 w 144"/>
                <a:gd name="T47" fmla="*/ 160 h 298"/>
                <a:gd name="T48" fmla="*/ 76 w 144"/>
                <a:gd name="T49" fmla="*/ 286 h 298"/>
                <a:gd name="T50" fmla="*/ 80 w 144"/>
                <a:gd name="T51" fmla="*/ 294 h 298"/>
                <a:gd name="T52" fmla="*/ 88 w 144"/>
                <a:gd name="T53" fmla="*/ 298 h 298"/>
                <a:gd name="T54" fmla="*/ 104 w 144"/>
                <a:gd name="T55" fmla="*/ 298 h 298"/>
                <a:gd name="T56" fmla="*/ 112 w 144"/>
                <a:gd name="T57" fmla="*/ 294 h 298"/>
                <a:gd name="T58" fmla="*/ 116 w 144"/>
                <a:gd name="T59" fmla="*/ 286 h 298"/>
                <a:gd name="T60" fmla="*/ 116 w 144"/>
                <a:gd name="T61" fmla="*/ 48 h 298"/>
                <a:gd name="T62" fmla="*/ 118 w 144"/>
                <a:gd name="T63" fmla="*/ 46 h 298"/>
                <a:gd name="T64" fmla="*/ 118 w 144"/>
                <a:gd name="T65" fmla="*/ 46 h 298"/>
                <a:gd name="T66" fmla="*/ 122 w 144"/>
                <a:gd name="T67" fmla="*/ 48 h 298"/>
                <a:gd name="T68" fmla="*/ 122 w 144"/>
                <a:gd name="T69" fmla="*/ 130 h 298"/>
                <a:gd name="T70" fmla="*/ 126 w 144"/>
                <a:gd name="T71" fmla="*/ 138 h 298"/>
                <a:gd name="T72" fmla="*/ 134 w 144"/>
                <a:gd name="T73" fmla="*/ 142 h 298"/>
                <a:gd name="T74" fmla="*/ 134 w 144"/>
                <a:gd name="T75" fmla="*/ 142 h 298"/>
                <a:gd name="T76" fmla="*/ 142 w 144"/>
                <a:gd name="T77" fmla="*/ 138 h 298"/>
                <a:gd name="T78" fmla="*/ 144 w 144"/>
                <a:gd name="T79" fmla="*/ 130 h 298"/>
                <a:gd name="T80" fmla="*/ 144 w 144"/>
                <a:gd name="T81" fmla="*/ 22 h 298"/>
                <a:gd name="T82" fmla="*/ 138 w 144"/>
                <a:gd name="T83" fmla="*/ 8 h 298"/>
                <a:gd name="T84" fmla="*/ 122 w 144"/>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4" h="298">
                  <a:moveTo>
                    <a:pt x="116" y="0"/>
                  </a:moveTo>
                  <a:lnTo>
                    <a:pt x="28" y="0"/>
                  </a:lnTo>
                  <a:lnTo>
                    <a:pt x="22" y="0"/>
                  </a:lnTo>
                  <a:lnTo>
                    <a:pt x="22" y="0"/>
                  </a:lnTo>
                  <a:lnTo>
                    <a:pt x="12" y="2"/>
                  </a:lnTo>
                  <a:lnTo>
                    <a:pt x="6" y="8"/>
                  </a:lnTo>
                  <a:lnTo>
                    <a:pt x="0" y="14"/>
                  </a:lnTo>
                  <a:lnTo>
                    <a:pt x="0" y="22"/>
                  </a:lnTo>
                  <a:lnTo>
                    <a:pt x="0" y="130"/>
                  </a:lnTo>
                  <a:lnTo>
                    <a:pt x="0" y="130"/>
                  </a:lnTo>
                  <a:lnTo>
                    <a:pt x="0" y="134"/>
                  </a:lnTo>
                  <a:lnTo>
                    <a:pt x="2" y="138"/>
                  </a:lnTo>
                  <a:lnTo>
                    <a:pt x="6" y="140"/>
                  </a:lnTo>
                  <a:lnTo>
                    <a:pt x="10" y="142"/>
                  </a:lnTo>
                  <a:lnTo>
                    <a:pt x="10" y="142"/>
                  </a:lnTo>
                  <a:lnTo>
                    <a:pt x="10" y="142"/>
                  </a:lnTo>
                  <a:lnTo>
                    <a:pt x="16" y="140"/>
                  </a:lnTo>
                  <a:lnTo>
                    <a:pt x="18" y="138"/>
                  </a:lnTo>
                  <a:lnTo>
                    <a:pt x="22" y="134"/>
                  </a:lnTo>
                  <a:lnTo>
                    <a:pt x="22" y="130"/>
                  </a:lnTo>
                  <a:lnTo>
                    <a:pt x="22" y="48"/>
                  </a:lnTo>
                  <a:lnTo>
                    <a:pt x="22" y="48"/>
                  </a:lnTo>
                  <a:lnTo>
                    <a:pt x="24" y="46"/>
                  </a:lnTo>
                  <a:lnTo>
                    <a:pt x="26" y="46"/>
                  </a:lnTo>
                  <a:lnTo>
                    <a:pt x="26" y="46"/>
                  </a:lnTo>
                  <a:lnTo>
                    <a:pt x="26" y="46"/>
                  </a:lnTo>
                  <a:lnTo>
                    <a:pt x="28" y="46"/>
                  </a:lnTo>
                  <a:lnTo>
                    <a:pt x="28" y="48"/>
                  </a:lnTo>
                  <a:lnTo>
                    <a:pt x="28" y="286"/>
                  </a:lnTo>
                  <a:lnTo>
                    <a:pt x="28" y="286"/>
                  </a:lnTo>
                  <a:lnTo>
                    <a:pt x="30" y="290"/>
                  </a:lnTo>
                  <a:lnTo>
                    <a:pt x="32" y="294"/>
                  </a:lnTo>
                  <a:lnTo>
                    <a:pt x="36" y="296"/>
                  </a:lnTo>
                  <a:lnTo>
                    <a:pt x="40" y="298"/>
                  </a:lnTo>
                  <a:lnTo>
                    <a:pt x="56" y="298"/>
                  </a:lnTo>
                  <a:lnTo>
                    <a:pt x="56" y="298"/>
                  </a:lnTo>
                  <a:lnTo>
                    <a:pt x="62" y="296"/>
                  </a:lnTo>
                  <a:lnTo>
                    <a:pt x="64" y="294"/>
                  </a:lnTo>
                  <a:lnTo>
                    <a:pt x="68" y="290"/>
                  </a:lnTo>
                  <a:lnTo>
                    <a:pt x="68" y="286"/>
                  </a:lnTo>
                  <a:lnTo>
                    <a:pt x="68" y="160"/>
                  </a:lnTo>
                  <a:lnTo>
                    <a:pt x="68" y="160"/>
                  </a:lnTo>
                  <a:lnTo>
                    <a:pt x="70" y="156"/>
                  </a:lnTo>
                  <a:lnTo>
                    <a:pt x="72" y="156"/>
                  </a:lnTo>
                  <a:lnTo>
                    <a:pt x="72" y="156"/>
                  </a:lnTo>
                  <a:lnTo>
                    <a:pt x="72" y="156"/>
                  </a:lnTo>
                  <a:lnTo>
                    <a:pt x="74" y="156"/>
                  </a:lnTo>
                  <a:lnTo>
                    <a:pt x="76" y="160"/>
                  </a:lnTo>
                  <a:lnTo>
                    <a:pt x="76" y="286"/>
                  </a:lnTo>
                  <a:lnTo>
                    <a:pt x="76" y="286"/>
                  </a:lnTo>
                  <a:lnTo>
                    <a:pt x="76" y="290"/>
                  </a:lnTo>
                  <a:lnTo>
                    <a:pt x="80" y="294"/>
                  </a:lnTo>
                  <a:lnTo>
                    <a:pt x="82" y="296"/>
                  </a:lnTo>
                  <a:lnTo>
                    <a:pt x="88" y="298"/>
                  </a:lnTo>
                  <a:lnTo>
                    <a:pt x="104" y="298"/>
                  </a:lnTo>
                  <a:lnTo>
                    <a:pt x="104" y="298"/>
                  </a:lnTo>
                  <a:lnTo>
                    <a:pt x="108" y="296"/>
                  </a:lnTo>
                  <a:lnTo>
                    <a:pt x="112" y="294"/>
                  </a:lnTo>
                  <a:lnTo>
                    <a:pt x="114" y="290"/>
                  </a:lnTo>
                  <a:lnTo>
                    <a:pt x="116" y="286"/>
                  </a:lnTo>
                  <a:lnTo>
                    <a:pt x="116" y="48"/>
                  </a:lnTo>
                  <a:lnTo>
                    <a:pt x="116" y="48"/>
                  </a:lnTo>
                  <a:lnTo>
                    <a:pt x="116" y="46"/>
                  </a:lnTo>
                  <a:lnTo>
                    <a:pt x="118" y="46"/>
                  </a:lnTo>
                  <a:lnTo>
                    <a:pt x="118" y="46"/>
                  </a:lnTo>
                  <a:lnTo>
                    <a:pt x="118" y="46"/>
                  </a:lnTo>
                  <a:lnTo>
                    <a:pt x="120" y="46"/>
                  </a:lnTo>
                  <a:lnTo>
                    <a:pt x="122" y="48"/>
                  </a:lnTo>
                  <a:lnTo>
                    <a:pt x="122" y="130"/>
                  </a:lnTo>
                  <a:lnTo>
                    <a:pt x="122" y="130"/>
                  </a:lnTo>
                  <a:lnTo>
                    <a:pt x="122" y="134"/>
                  </a:lnTo>
                  <a:lnTo>
                    <a:pt x="126" y="138"/>
                  </a:lnTo>
                  <a:lnTo>
                    <a:pt x="128" y="140"/>
                  </a:lnTo>
                  <a:lnTo>
                    <a:pt x="134" y="142"/>
                  </a:lnTo>
                  <a:lnTo>
                    <a:pt x="134" y="142"/>
                  </a:lnTo>
                  <a:lnTo>
                    <a:pt x="134" y="142"/>
                  </a:lnTo>
                  <a:lnTo>
                    <a:pt x="138" y="140"/>
                  </a:lnTo>
                  <a:lnTo>
                    <a:pt x="142" y="138"/>
                  </a:lnTo>
                  <a:lnTo>
                    <a:pt x="144" y="134"/>
                  </a:lnTo>
                  <a:lnTo>
                    <a:pt x="144" y="130"/>
                  </a:lnTo>
                  <a:lnTo>
                    <a:pt x="144" y="22"/>
                  </a:lnTo>
                  <a:lnTo>
                    <a:pt x="144" y="22"/>
                  </a:lnTo>
                  <a:lnTo>
                    <a:pt x="144" y="14"/>
                  </a:lnTo>
                  <a:lnTo>
                    <a:pt x="138" y="8"/>
                  </a:lnTo>
                  <a:lnTo>
                    <a:pt x="132" y="2"/>
                  </a:lnTo>
                  <a:lnTo>
                    <a:pt x="122" y="0"/>
                  </a:lnTo>
                  <a:lnTo>
                    <a:pt x="116"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auto">
            <a:xfrm>
              <a:off x="6517" y="1735"/>
              <a:ext cx="76" cy="76"/>
            </a:xfrm>
            <a:custGeom>
              <a:avLst/>
              <a:gdLst>
                <a:gd name="T0" fmla="*/ 76 w 76"/>
                <a:gd name="T1" fmla="*/ 38 h 76"/>
                <a:gd name="T2" fmla="*/ 76 w 76"/>
                <a:gd name="T3" fmla="*/ 38 h 76"/>
                <a:gd name="T4" fmla="*/ 76 w 76"/>
                <a:gd name="T5" fmla="*/ 46 h 76"/>
                <a:gd name="T6" fmla="*/ 74 w 76"/>
                <a:gd name="T7" fmla="*/ 52 h 76"/>
                <a:gd name="T8" fmla="*/ 70 w 76"/>
                <a:gd name="T9" fmla="*/ 60 h 76"/>
                <a:gd name="T10" fmla="*/ 64 w 76"/>
                <a:gd name="T11" fmla="*/ 64 h 76"/>
                <a:gd name="T12" fmla="*/ 60 w 76"/>
                <a:gd name="T13" fmla="*/ 70 h 76"/>
                <a:gd name="T14" fmla="*/ 52 w 76"/>
                <a:gd name="T15" fmla="*/ 72 h 76"/>
                <a:gd name="T16" fmla="*/ 46 w 76"/>
                <a:gd name="T17" fmla="*/ 76 h 76"/>
                <a:gd name="T18" fmla="*/ 38 w 76"/>
                <a:gd name="T19" fmla="*/ 76 h 76"/>
                <a:gd name="T20" fmla="*/ 38 w 76"/>
                <a:gd name="T21" fmla="*/ 76 h 76"/>
                <a:gd name="T22" fmla="*/ 30 w 76"/>
                <a:gd name="T23" fmla="*/ 76 h 76"/>
                <a:gd name="T24" fmla="*/ 24 w 76"/>
                <a:gd name="T25" fmla="*/ 72 h 76"/>
                <a:gd name="T26" fmla="*/ 16 w 76"/>
                <a:gd name="T27" fmla="*/ 70 h 76"/>
                <a:gd name="T28" fmla="*/ 12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2 w 76"/>
                <a:gd name="T47" fmla="*/ 10 h 76"/>
                <a:gd name="T48" fmla="*/ 16 w 76"/>
                <a:gd name="T49" fmla="*/ 6 h 76"/>
                <a:gd name="T50" fmla="*/ 24 w 76"/>
                <a:gd name="T51" fmla="*/ 2 h 76"/>
                <a:gd name="T52" fmla="*/ 30 w 76"/>
                <a:gd name="T53" fmla="*/ 0 h 76"/>
                <a:gd name="T54" fmla="*/ 38 w 76"/>
                <a:gd name="T55" fmla="*/ 0 h 76"/>
                <a:gd name="T56" fmla="*/ 38 w 76"/>
                <a:gd name="T57" fmla="*/ 0 h 76"/>
                <a:gd name="T58" fmla="*/ 46 w 76"/>
                <a:gd name="T59" fmla="*/ 0 h 76"/>
                <a:gd name="T60" fmla="*/ 52 w 76"/>
                <a:gd name="T61" fmla="*/ 2 h 76"/>
                <a:gd name="T62" fmla="*/ 60 w 76"/>
                <a:gd name="T63" fmla="*/ 6 h 76"/>
                <a:gd name="T64" fmla="*/ 64 w 76"/>
                <a:gd name="T65" fmla="*/ 10 h 76"/>
                <a:gd name="T66" fmla="*/ 70 w 76"/>
                <a:gd name="T67" fmla="*/ 16 h 76"/>
                <a:gd name="T68" fmla="*/ 74 w 76"/>
                <a:gd name="T69" fmla="*/ 22 h 76"/>
                <a:gd name="T70" fmla="*/ 76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6" y="46"/>
                  </a:lnTo>
                  <a:lnTo>
                    <a:pt x="74" y="52"/>
                  </a:lnTo>
                  <a:lnTo>
                    <a:pt x="70" y="60"/>
                  </a:lnTo>
                  <a:lnTo>
                    <a:pt x="64" y="64"/>
                  </a:lnTo>
                  <a:lnTo>
                    <a:pt x="60" y="70"/>
                  </a:lnTo>
                  <a:lnTo>
                    <a:pt x="52" y="72"/>
                  </a:lnTo>
                  <a:lnTo>
                    <a:pt x="46" y="76"/>
                  </a:lnTo>
                  <a:lnTo>
                    <a:pt x="38" y="76"/>
                  </a:lnTo>
                  <a:lnTo>
                    <a:pt x="38" y="76"/>
                  </a:lnTo>
                  <a:lnTo>
                    <a:pt x="30" y="76"/>
                  </a:lnTo>
                  <a:lnTo>
                    <a:pt x="24" y="72"/>
                  </a:lnTo>
                  <a:lnTo>
                    <a:pt x="16" y="70"/>
                  </a:lnTo>
                  <a:lnTo>
                    <a:pt x="12" y="64"/>
                  </a:lnTo>
                  <a:lnTo>
                    <a:pt x="6" y="60"/>
                  </a:lnTo>
                  <a:lnTo>
                    <a:pt x="2" y="52"/>
                  </a:lnTo>
                  <a:lnTo>
                    <a:pt x="0" y="46"/>
                  </a:lnTo>
                  <a:lnTo>
                    <a:pt x="0" y="38"/>
                  </a:lnTo>
                  <a:lnTo>
                    <a:pt x="0" y="38"/>
                  </a:lnTo>
                  <a:lnTo>
                    <a:pt x="0" y="30"/>
                  </a:lnTo>
                  <a:lnTo>
                    <a:pt x="2" y="22"/>
                  </a:lnTo>
                  <a:lnTo>
                    <a:pt x="6" y="16"/>
                  </a:lnTo>
                  <a:lnTo>
                    <a:pt x="12" y="10"/>
                  </a:lnTo>
                  <a:lnTo>
                    <a:pt x="16"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8"/>
                  </a:lnTo>
                  <a:lnTo>
                    <a:pt x="76" y="3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2885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79522" y="223837"/>
            <a:ext cx="7726362" cy="1050925"/>
          </a:xfrm>
        </p:spPr>
        <p:txBody>
          <a:bodyPr/>
          <a:lstStyle/>
          <a:p>
            <a:r>
              <a:rPr lang="en-US" dirty="0"/>
              <a:t>Role-based access control</a:t>
            </a:r>
          </a:p>
        </p:txBody>
      </p:sp>
      <p:sp>
        <p:nvSpPr>
          <p:cNvPr id="3" name="Content Placeholder 2"/>
          <p:cNvSpPr>
            <a:spLocks noGrp="1"/>
          </p:cNvSpPr>
          <p:nvPr>
            <p:ph sz="half" idx="4294967295"/>
          </p:nvPr>
        </p:nvSpPr>
        <p:spPr>
          <a:xfrm>
            <a:off x="0" y="1371600"/>
            <a:ext cx="3598863" cy="5245100"/>
          </a:xfrm>
        </p:spPr>
        <p:txBody>
          <a:bodyPr>
            <a:normAutofit fontScale="47500" lnSpcReduction="20000"/>
          </a:bodyPr>
          <a:lstStyle/>
          <a:p>
            <a:pPr>
              <a:lnSpc>
                <a:spcPct val="120000"/>
              </a:lnSpc>
            </a:pPr>
            <a:r>
              <a:rPr lang="en-US" sz="3800" dirty="0"/>
              <a:t>RBAC properties:</a:t>
            </a:r>
          </a:p>
          <a:p>
            <a:pPr lvl="1">
              <a:lnSpc>
                <a:spcPct val="120000"/>
              </a:lnSpc>
            </a:pPr>
            <a:r>
              <a:rPr lang="en-US" sz="3600" dirty="0"/>
              <a:t>Modern permissions approach that does not require high level of interaction every time a change is needed</a:t>
            </a:r>
          </a:p>
          <a:p>
            <a:pPr lvl="1">
              <a:lnSpc>
                <a:spcPct val="120000"/>
              </a:lnSpc>
            </a:pPr>
            <a:r>
              <a:rPr lang="en-US" sz="3600" dirty="0"/>
              <a:t>Efficient in high staff turnovers and  hires for shorter term projects and tasks.</a:t>
            </a:r>
          </a:p>
          <a:p>
            <a:pPr lvl="1">
              <a:lnSpc>
                <a:spcPct val="120000"/>
              </a:lnSpc>
            </a:pPr>
            <a:r>
              <a:rPr lang="en-US" sz="3600" dirty="0"/>
              <a:t>Very customizable</a:t>
            </a:r>
          </a:p>
          <a:p>
            <a:pPr lvl="1">
              <a:lnSpc>
                <a:spcPct val="120000"/>
              </a:lnSpc>
            </a:pPr>
            <a:r>
              <a:rPr lang="en-US" sz="3600" dirty="0"/>
              <a:t>Used extensively in commercial sector</a:t>
            </a:r>
          </a:p>
          <a:p>
            <a:pPr lvl="1">
              <a:lnSpc>
                <a:spcPct val="120000"/>
              </a:lnSpc>
            </a:pPr>
            <a:r>
              <a:rPr lang="en-US" sz="3600" dirty="0"/>
              <a:t>Expanding in use as it provides a good level </a:t>
            </a:r>
            <a:r>
              <a:rPr lang="en-US" sz="3600"/>
              <a:t>of granularity</a:t>
            </a:r>
            <a:endParaRPr lang="en-US" sz="3600" dirty="0"/>
          </a:p>
        </p:txBody>
      </p:sp>
      <p:grpSp>
        <p:nvGrpSpPr>
          <p:cNvPr id="6" name="Group 4"/>
          <p:cNvGrpSpPr>
            <a:grpSpLocks noChangeAspect="1"/>
          </p:cNvGrpSpPr>
          <p:nvPr/>
        </p:nvGrpSpPr>
        <p:grpSpPr bwMode="auto">
          <a:xfrm>
            <a:off x="4502150" y="1708150"/>
            <a:ext cx="7054850" cy="4584700"/>
            <a:chOff x="2836" y="1076"/>
            <a:chExt cx="4444" cy="2888"/>
          </a:xfrm>
        </p:grpSpPr>
        <p:sp>
          <p:nvSpPr>
            <p:cNvPr id="7" name="AutoShape 3"/>
            <p:cNvSpPr>
              <a:spLocks noChangeAspect="1" noChangeArrowheads="1" noTextEdit="1"/>
            </p:cNvSpPr>
            <p:nvPr/>
          </p:nvSpPr>
          <p:spPr bwMode="auto">
            <a:xfrm>
              <a:off x="2836" y="1076"/>
              <a:ext cx="4444" cy="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5"/>
            <p:cNvSpPr>
              <a:spLocks noChangeArrowheads="1"/>
            </p:cNvSpPr>
            <p:nvPr/>
          </p:nvSpPr>
          <p:spPr bwMode="auto">
            <a:xfrm>
              <a:off x="2836" y="1076"/>
              <a:ext cx="1624" cy="133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bg2"/>
                </a:solidFill>
              </a:endParaRPr>
            </a:p>
            <a:p>
              <a:pPr algn="ctr"/>
              <a:r>
                <a:rPr lang="en-US" dirty="0">
                  <a:solidFill>
                    <a:schemeClr val="bg2"/>
                  </a:solidFill>
                </a:rPr>
                <a:t>Role 1</a:t>
              </a:r>
            </a:p>
          </p:txBody>
        </p:sp>
        <p:sp>
          <p:nvSpPr>
            <p:cNvPr id="9" name="Rectangle 6"/>
            <p:cNvSpPr>
              <a:spLocks noChangeArrowheads="1"/>
            </p:cNvSpPr>
            <p:nvPr/>
          </p:nvSpPr>
          <p:spPr bwMode="auto">
            <a:xfrm>
              <a:off x="2836" y="2554"/>
              <a:ext cx="1624" cy="133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bg2"/>
                </a:solidFill>
              </a:endParaRPr>
            </a:p>
            <a:p>
              <a:pPr algn="ctr"/>
              <a:r>
                <a:rPr lang="en-US" dirty="0">
                  <a:solidFill>
                    <a:schemeClr val="bg2"/>
                  </a:solidFill>
                </a:rPr>
                <a:t>Role 2</a:t>
              </a:r>
            </a:p>
          </p:txBody>
        </p:sp>
        <p:sp>
          <p:nvSpPr>
            <p:cNvPr id="10" name="Rectangle 7"/>
            <p:cNvSpPr>
              <a:spLocks noChangeArrowheads="1"/>
            </p:cNvSpPr>
            <p:nvPr/>
          </p:nvSpPr>
          <p:spPr bwMode="auto">
            <a:xfrm>
              <a:off x="4622" y="1076"/>
              <a:ext cx="1088" cy="133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solidFill>
                    <a:schemeClr val="bg2"/>
                  </a:solidFill>
                </a:rPr>
                <a:t>Role group 1</a:t>
              </a:r>
            </a:p>
            <a:p>
              <a:pPr algn="ctr"/>
              <a:r>
                <a:rPr lang="en-US" dirty="0">
                  <a:solidFill>
                    <a:schemeClr val="bg2"/>
                  </a:solidFill>
                </a:rPr>
                <a:t>users</a:t>
              </a:r>
            </a:p>
          </p:txBody>
        </p:sp>
        <p:sp>
          <p:nvSpPr>
            <p:cNvPr id="11" name="Rectangle 8"/>
            <p:cNvSpPr>
              <a:spLocks noChangeArrowheads="1"/>
            </p:cNvSpPr>
            <p:nvPr/>
          </p:nvSpPr>
          <p:spPr bwMode="auto">
            <a:xfrm>
              <a:off x="4622" y="2554"/>
              <a:ext cx="1088" cy="1336"/>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solidFill>
                    <a:schemeClr val="bg2"/>
                  </a:solidFill>
                </a:rPr>
                <a:t>Role group 2</a:t>
              </a:r>
            </a:p>
            <a:p>
              <a:pPr algn="ctr"/>
              <a:r>
                <a:rPr lang="en-US" dirty="0">
                  <a:solidFill>
                    <a:schemeClr val="bg2"/>
                  </a:solidFill>
                </a:rPr>
                <a:t>users</a:t>
              </a:r>
            </a:p>
          </p:txBody>
        </p:sp>
        <p:sp>
          <p:nvSpPr>
            <p:cNvPr id="12" name="Rectangle 9"/>
            <p:cNvSpPr>
              <a:spLocks noChangeArrowheads="1"/>
            </p:cNvSpPr>
            <p:nvPr/>
          </p:nvSpPr>
          <p:spPr bwMode="auto">
            <a:xfrm>
              <a:off x="2894" y="1744"/>
              <a:ext cx="1508" cy="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t>Full control</a:t>
              </a:r>
            </a:p>
          </p:txBody>
        </p:sp>
        <p:sp>
          <p:nvSpPr>
            <p:cNvPr id="13" name="Rectangle 10"/>
            <p:cNvSpPr>
              <a:spLocks noChangeArrowheads="1"/>
            </p:cNvSpPr>
            <p:nvPr/>
          </p:nvSpPr>
          <p:spPr bwMode="auto">
            <a:xfrm>
              <a:off x="2894" y="3222"/>
              <a:ext cx="724" cy="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t>Read</a:t>
              </a:r>
            </a:p>
          </p:txBody>
        </p:sp>
        <p:sp>
          <p:nvSpPr>
            <p:cNvPr id="14" name="Rectangle 11"/>
            <p:cNvSpPr>
              <a:spLocks noChangeArrowheads="1"/>
            </p:cNvSpPr>
            <p:nvPr/>
          </p:nvSpPr>
          <p:spPr bwMode="auto">
            <a:xfrm>
              <a:off x="3678" y="3222"/>
              <a:ext cx="724" cy="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t>Write</a:t>
              </a:r>
            </a:p>
          </p:txBody>
        </p:sp>
        <p:sp>
          <p:nvSpPr>
            <p:cNvPr id="15" name="Freeform 12"/>
            <p:cNvSpPr>
              <a:spLocks/>
            </p:cNvSpPr>
            <p:nvPr/>
          </p:nvSpPr>
          <p:spPr bwMode="auto">
            <a:xfrm>
              <a:off x="6888" y="1248"/>
              <a:ext cx="392" cy="134"/>
            </a:xfrm>
            <a:custGeom>
              <a:avLst/>
              <a:gdLst>
                <a:gd name="T0" fmla="*/ 6 w 392"/>
                <a:gd name="T1" fmla="*/ 92 h 134"/>
                <a:gd name="T2" fmla="*/ 6 w 392"/>
                <a:gd name="T3" fmla="*/ 92 h 134"/>
                <a:gd name="T4" fmla="*/ 24 w 392"/>
                <a:gd name="T5" fmla="*/ 102 h 134"/>
                <a:gd name="T6" fmla="*/ 50 w 392"/>
                <a:gd name="T7" fmla="*/ 112 h 134"/>
                <a:gd name="T8" fmla="*/ 50 w 392"/>
                <a:gd name="T9" fmla="*/ 112 h 134"/>
                <a:gd name="T10" fmla="*/ 80 w 392"/>
                <a:gd name="T11" fmla="*/ 120 h 134"/>
                <a:gd name="T12" fmla="*/ 116 w 392"/>
                <a:gd name="T13" fmla="*/ 128 h 134"/>
                <a:gd name="T14" fmla="*/ 154 w 392"/>
                <a:gd name="T15" fmla="*/ 132 h 134"/>
                <a:gd name="T16" fmla="*/ 196 w 392"/>
                <a:gd name="T17" fmla="*/ 134 h 134"/>
                <a:gd name="T18" fmla="*/ 196 w 392"/>
                <a:gd name="T19" fmla="*/ 134 h 134"/>
                <a:gd name="T20" fmla="*/ 224 w 392"/>
                <a:gd name="T21" fmla="*/ 132 h 134"/>
                <a:gd name="T22" fmla="*/ 250 w 392"/>
                <a:gd name="T23" fmla="*/ 130 h 134"/>
                <a:gd name="T24" fmla="*/ 276 w 392"/>
                <a:gd name="T25" fmla="*/ 128 h 134"/>
                <a:gd name="T26" fmla="*/ 298 w 392"/>
                <a:gd name="T27" fmla="*/ 124 h 134"/>
                <a:gd name="T28" fmla="*/ 320 w 392"/>
                <a:gd name="T29" fmla="*/ 118 h 134"/>
                <a:gd name="T30" fmla="*/ 340 w 392"/>
                <a:gd name="T31" fmla="*/ 112 h 134"/>
                <a:gd name="T32" fmla="*/ 358 w 392"/>
                <a:gd name="T33" fmla="*/ 106 h 134"/>
                <a:gd name="T34" fmla="*/ 372 w 392"/>
                <a:gd name="T35" fmla="*/ 100 h 134"/>
                <a:gd name="T36" fmla="*/ 372 w 392"/>
                <a:gd name="T37" fmla="*/ 100 h 134"/>
                <a:gd name="T38" fmla="*/ 384 w 392"/>
                <a:gd name="T39" fmla="*/ 94 h 134"/>
                <a:gd name="T40" fmla="*/ 392 w 392"/>
                <a:gd name="T41" fmla="*/ 88 h 134"/>
                <a:gd name="T42" fmla="*/ 392 w 392"/>
                <a:gd name="T43" fmla="*/ 0 h 134"/>
                <a:gd name="T44" fmla="*/ 392 w 392"/>
                <a:gd name="T45" fmla="*/ 0 h 134"/>
                <a:gd name="T46" fmla="*/ 372 w 392"/>
                <a:gd name="T47" fmla="*/ 10 h 134"/>
                <a:gd name="T48" fmla="*/ 348 w 392"/>
                <a:gd name="T49" fmla="*/ 20 h 134"/>
                <a:gd name="T50" fmla="*/ 348 w 392"/>
                <a:gd name="T51" fmla="*/ 20 h 134"/>
                <a:gd name="T52" fmla="*/ 316 w 392"/>
                <a:gd name="T53" fmla="*/ 28 h 134"/>
                <a:gd name="T54" fmla="*/ 280 w 392"/>
                <a:gd name="T55" fmla="*/ 36 h 134"/>
                <a:gd name="T56" fmla="*/ 238 w 392"/>
                <a:gd name="T57" fmla="*/ 40 h 134"/>
                <a:gd name="T58" fmla="*/ 196 w 392"/>
                <a:gd name="T59" fmla="*/ 42 h 134"/>
                <a:gd name="T60" fmla="*/ 196 w 392"/>
                <a:gd name="T61" fmla="*/ 42 h 134"/>
                <a:gd name="T62" fmla="*/ 168 w 392"/>
                <a:gd name="T63" fmla="*/ 40 h 134"/>
                <a:gd name="T64" fmla="*/ 140 w 392"/>
                <a:gd name="T65" fmla="*/ 38 h 134"/>
                <a:gd name="T66" fmla="*/ 114 w 392"/>
                <a:gd name="T67" fmla="*/ 36 h 134"/>
                <a:gd name="T68" fmla="*/ 90 w 392"/>
                <a:gd name="T69" fmla="*/ 32 h 134"/>
                <a:gd name="T70" fmla="*/ 66 w 392"/>
                <a:gd name="T71" fmla="*/ 26 h 134"/>
                <a:gd name="T72" fmla="*/ 46 w 392"/>
                <a:gd name="T73" fmla="*/ 20 h 134"/>
                <a:gd name="T74" fmla="*/ 28 w 392"/>
                <a:gd name="T75" fmla="*/ 14 h 134"/>
                <a:gd name="T76" fmla="*/ 12 w 392"/>
                <a:gd name="T77" fmla="*/ 6 h 134"/>
                <a:gd name="T78" fmla="*/ 12 w 392"/>
                <a:gd name="T79" fmla="*/ 6 h 134"/>
                <a:gd name="T80" fmla="*/ 0 w 392"/>
                <a:gd name="T81" fmla="*/ 0 h 134"/>
                <a:gd name="T82" fmla="*/ 0 w 392"/>
                <a:gd name="T83" fmla="*/ 86 h 134"/>
                <a:gd name="T84" fmla="*/ 0 w 392"/>
                <a:gd name="T85" fmla="*/ 86 h 134"/>
                <a:gd name="T86" fmla="*/ 6 w 392"/>
                <a:gd name="T87" fmla="*/ 92 h 134"/>
                <a:gd name="T88" fmla="*/ 6 w 392"/>
                <a:gd name="T89" fmla="*/ 9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4">
                  <a:moveTo>
                    <a:pt x="6" y="92"/>
                  </a:moveTo>
                  <a:lnTo>
                    <a:pt x="6" y="92"/>
                  </a:lnTo>
                  <a:lnTo>
                    <a:pt x="24" y="102"/>
                  </a:lnTo>
                  <a:lnTo>
                    <a:pt x="50" y="112"/>
                  </a:lnTo>
                  <a:lnTo>
                    <a:pt x="50" y="112"/>
                  </a:lnTo>
                  <a:lnTo>
                    <a:pt x="80" y="120"/>
                  </a:lnTo>
                  <a:lnTo>
                    <a:pt x="116" y="128"/>
                  </a:lnTo>
                  <a:lnTo>
                    <a:pt x="154" y="132"/>
                  </a:lnTo>
                  <a:lnTo>
                    <a:pt x="196" y="134"/>
                  </a:lnTo>
                  <a:lnTo>
                    <a:pt x="196" y="134"/>
                  </a:lnTo>
                  <a:lnTo>
                    <a:pt x="224" y="132"/>
                  </a:lnTo>
                  <a:lnTo>
                    <a:pt x="250" y="130"/>
                  </a:lnTo>
                  <a:lnTo>
                    <a:pt x="276" y="128"/>
                  </a:lnTo>
                  <a:lnTo>
                    <a:pt x="298" y="124"/>
                  </a:lnTo>
                  <a:lnTo>
                    <a:pt x="320" y="118"/>
                  </a:lnTo>
                  <a:lnTo>
                    <a:pt x="340" y="112"/>
                  </a:lnTo>
                  <a:lnTo>
                    <a:pt x="358" y="106"/>
                  </a:lnTo>
                  <a:lnTo>
                    <a:pt x="372" y="100"/>
                  </a:lnTo>
                  <a:lnTo>
                    <a:pt x="372" y="100"/>
                  </a:lnTo>
                  <a:lnTo>
                    <a:pt x="384" y="94"/>
                  </a:lnTo>
                  <a:lnTo>
                    <a:pt x="392" y="88"/>
                  </a:lnTo>
                  <a:lnTo>
                    <a:pt x="392" y="0"/>
                  </a:lnTo>
                  <a:lnTo>
                    <a:pt x="392" y="0"/>
                  </a:lnTo>
                  <a:lnTo>
                    <a:pt x="372" y="10"/>
                  </a:lnTo>
                  <a:lnTo>
                    <a:pt x="348" y="20"/>
                  </a:lnTo>
                  <a:lnTo>
                    <a:pt x="348" y="20"/>
                  </a:lnTo>
                  <a:lnTo>
                    <a:pt x="316" y="28"/>
                  </a:lnTo>
                  <a:lnTo>
                    <a:pt x="280" y="36"/>
                  </a:lnTo>
                  <a:lnTo>
                    <a:pt x="238" y="40"/>
                  </a:lnTo>
                  <a:lnTo>
                    <a:pt x="196" y="42"/>
                  </a:lnTo>
                  <a:lnTo>
                    <a:pt x="196" y="42"/>
                  </a:lnTo>
                  <a:lnTo>
                    <a:pt x="168" y="40"/>
                  </a:lnTo>
                  <a:lnTo>
                    <a:pt x="140" y="38"/>
                  </a:lnTo>
                  <a:lnTo>
                    <a:pt x="114" y="36"/>
                  </a:lnTo>
                  <a:lnTo>
                    <a:pt x="90" y="32"/>
                  </a:lnTo>
                  <a:lnTo>
                    <a:pt x="66" y="26"/>
                  </a:lnTo>
                  <a:lnTo>
                    <a:pt x="46" y="20"/>
                  </a:lnTo>
                  <a:lnTo>
                    <a:pt x="28" y="14"/>
                  </a:lnTo>
                  <a:lnTo>
                    <a:pt x="12" y="6"/>
                  </a:lnTo>
                  <a:lnTo>
                    <a:pt x="12" y="6"/>
                  </a:lnTo>
                  <a:lnTo>
                    <a:pt x="0" y="0"/>
                  </a:lnTo>
                  <a:lnTo>
                    <a:pt x="0" y="86"/>
                  </a:lnTo>
                  <a:lnTo>
                    <a:pt x="0" y="86"/>
                  </a:lnTo>
                  <a:lnTo>
                    <a:pt x="6" y="92"/>
                  </a:lnTo>
                  <a:lnTo>
                    <a:pt x="6" y="9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6888" y="1368"/>
              <a:ext cx="392" cy="134"/>
            </a:xfrm>
            <a:custGeom>
              <a:avLst/>
              <a:gdLst>
                <a:gd name="T0" fmla="*/ 6 w 392"/>
                <a:gd name="T1" fmla="*/ 92 h 134"/>
                <a:gd name="T2" fmla="*/ 6 w 392"/>
                <a:gd name="T3" fmla="*/ 92 h 134"/>
                <a:gd name="T4" fmla="*/ 24 w 392"/>
                <a:gd name="T5" fmla="*/ 102 h 134"/>
                <a:gd name="T6" fmla="*/ 50 w 392"/>
                <a:gd name="T7" fmla="*/ 112 h 134"/>
                <a:gd name="T8" fmla="*/ 50 w 392"/>
                <a:gd name="T9" fmla="*/ 112 h 134"/>
                <a:gd name="T10" fmla="*/ 80 w 392"/>
                <a:gd name="T11" fmla="*/ 120 h 134"/>
                <a:gd name="T12" fmla="*/ 116 w 392"/>
                <a:gd name="T13" fmla="*/ 128 h 134"/>
                <a:gd name="T14" fmla="*/ 154 w 392"/>
                <a:gd name="T15" fmla="*/ 132 h 134"/>
                <a:gd name="T16" fmla="*/ 196 w 392"/>
                <a:gd name="T17" fmla="*/ 134 h 134"/>
                <a:gd name="T18" fmla="*/ 196 w 392"/>
                <a:gd name="T19" fmla="*/ 134 h 134"/>
                <a:gd name="T20" fmla="*/ 224 w 392"/>
                <a:gd name="T21" fmla="*/ 132 h 134"/>
                <a:gd name="T22" fmla="*/ 250 w 392"/>
                <a:gd name="T23" fmla="*/ 130 h 134"/>
                <a:gd name="T24" fmla="*/ 276 w 392"/>
                <a:gd name="T25" fmla="*/ 128 h 134"/>
                <a:gd name="T26" fmla="*/ 298 w 392"/>
                <a:gd name="T27" fmla="*/ 124 h 134"/>
                <a:gd name="T28" fmla="*/ 320 w 392"/>
                <a:gd name="T29" fmla="*/ 118 h 134"/>
                <a:gd name="T30" fmla="*/ 340 w 392"/>
                <a:gd name="T31" fmla="*/ 112 h 134"/>
                <a:gd name="T32" fmla="*/ 358 w 392"/>
                <a:gd name="T33" fmla="*/ 106 h 134"/>
                <a:gd name="T34" fmla="*/ 372 w 392"/>
                <a:gd name="T35" fmla="*/ 100 h 134"/>
                <a:gd name="T36" fmla="*/ 372 w 392"/>
                <a:gd name="T37" fmla="*/ 100 h 134"/>
                <a:gd name="T38" fmla="*/ 384 w 392"/>
                <a:gd name="T39" fmla="*/ 94 h 134"/>
                <a:gd name="T40" fmla="*/ 392 w 392"/>
                <a:gd name="T41" fmla="*/ 88 h 134"/>
                <a:gd name="T42" fmla="*/ 392 w 392"/>
                <a:gd name="T43" fmla="*/ 0 h 134"/>
                <a:gd name="T44" fmla="*/ 392 w 392"/>
                <a:gd name="T45" fmla="*/ 0 h 134"/>
                <a:gd name="T46" fmla="*/ 372 w 392"/>
                <a:gd name="T47" fmla="*/ 10 h 134"/>
                <a:gd name="T48" fmla="*/ 348 w 392"/>
                <a:gd name="T49" fmla="*/ 20 h 134"/>
                <a:gd name="T50" fmla="*/ 348 w 392"/>
                <a:gd name="T51" fmla="*/ 20 h 134"/>
                <a:gd name="T52" fmla="*/ 316 w 392"/>
                <a:gd name="T53" fmla="*/ 28 h 134"/>
                <a:gd name="T54" fmla="*/ 280 w 392"/>
                <a:gd name="T55" fmla="*/ 36 h 134"/>
                <a:gd name="T56" fmla="*/ 238 w 392"/>
                <a:gd name="T57" fmla="*/ 40 h 134"/>
                <a:gd name="T58" fmla="*/ 196 w 392"/>
                <a:gd name="T59" fmla="*/ 42 h 134"/>
                <a:gd name="T60" fmla="*/ 196 w 392"/>
                <a:gd name="T61" fmla="*/ 42 h 134"/>
                <a:gd name="T62" fmla="*/ 168 w 392"/>
                <a:gd name="T63" fmla="*/ 42 h 134"/>
                <a:gd name="T64" fmla="*/ 140 w 392"/>
                <a:gd name="T65" fmla="*/ 40 h 134"/>
                <a:gd name="T66" fmla="*/ 114 w 392"/>
                <a:gd name="T67" fmla="*/ 36 h 134"/>
                <a:gd name="T68" fmla="*/ 90 w 392"/>
                <a:gd name="T69" fmla="*/ 32 h 134"/>
                <a:gd name="T70" fmla="*/ 66 w 392"/>
                <a:gd name="T71" fmla="*/ 26 h 134"/>
                <a:gd name="T72" fmla="*/ 46 w 392"/>
                <a:gd name="T73" fmla="*/ 20 h 134"/>
                <a:gd name="T74" fmla="*/ 28 w 392"/>
                <a:gd name="T75" fmla="*/ 14 h 134"/>
                <a:gd name="T76" fmla="*/ 12 w 392"/>
                <a:gd name="T77" fmla="*/ 8 h 134"/>
                <a:gd name="T78" fmla="*/ 12 w 392"/>
                <a:gd name="T79" fmla="*/ 8 h 134"/>
                <a:gd name="T80" fmla="*/ 0 w 392"/>
                <a:gd name="T81" fmla="*/ 0 h 134"/>
                <a:gd name="T82" fmla="*/ 0 w 392"/>
                <a:gd name="T83" fmla="*/ 88 h 134"/>
                <a:gd name="T84" fmla="*/ 0 w 392"/>
                <a:gd name="T85" fmla="*/ 88 h 134"/>
                <a:gd name="T86" fmla="*/ 6 w 392"/>
                <a:gd name="T87" fmla="*/ 92 h 134"/>
                <a:gd name="T88" fmla="*/ 6 w 392"/>
                <a:gd name="T89" fmla="*/ 9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4">
                  <a:moveTo>
                    <a:pt x="6" y="92"/>
                  </a:moveTo>
                  <a:lnTo>
                    <a:pt x="6" y="92"/>
                  </a:lnTo>
                  <a:lnTo>
                    <a:pt x="24" y="102"/>
                  </a:lnTo>
                  <a:lnTo>
                    <a:pt x="50" y="112"/>
                  </a:lnTo>
                  <a:lnTo>
                    <a:pt x="50" y="112"/>
                  </a:lnTo>
                  <a:lnTo>
                    <a:pt x="80" y="120"/>
                  </a:lnTo>
                  <a:lnTo>
                    <a:pt x="116" y="128"/>
                  </a:lnTo>
                  <a:lnTo>
                    <a:pt x="154" y="132"/>
                  </a:lnTo>
                  <a:lnTo>
                    <a:pt x="196" y="134"/>
                  </a:lnTo>
                  <a:lnTo>
                    <a:pt x="196" y="134"/>
                  </a:lnTo>
                  <a:lnTo>
                    <a:pt x="224" y="132"/>
                  </a:lnTo>
                  <a:lnTo>
                    <a:pt x="250" y="130"/>
                  </a:lnTo>
                  <a:lnTo>
                    <a:pt x="276" y="128"/>
                  </a:lnTo>
                  <a:lnTo>
                    <a:pt x="298" y="124"/>
                  </a:lnTo>
                  <a:lnTo>
                    <a:pt x="320" y="118"/>
                  </a:lnTo>
                  <a:lnTo>
                    <a:pt x="340" y="112"/>
                  </a:lnTo>
                  <a:lnTo>
                    <a:pt x="358" y="106"/>
                  </a:lnTo>
                  <a:lnTo>
                    <a:pt x="372" y="100"/>
                  </a:lnTo>
                  <a:lnTo>
                    <a:pt x="372" y="100"/>
                  </a:lnTo>
                  <a:lnTo>
                    <a:pt x="384" y="94"/>
                  </a:lnTo>
                  <a:lnTo>
                    <a:pt x="392" y="88"/>
                  </a:lnTo>
                  <a:lnTo>
                    <a:pt x="392" y="0"/>
                  </a:lnTo>
                  <a:lnTo>
                    <a:pt x="392" y="0"/>
                  </a:lnTo>
                  <a:lnTo>
                    <a:pt x="372" y="10"/>
                  </a:lnTo>
                  <a:lnTo>
                    <a:pt x="348" y="20"/>
                  </a:lnTo>
                  <a:lnTo>
                    <a:pt x="348" y="20"/>
                  </a:lnTo>
                  <a:lnTo>
                    <a:pt x="316" y="28"/>
                  </a:lnTo>
                  <a:lnTo>
                    <a:pt x="280" y="36"/>
                  </a:lnTo>
                  <a:lnTo>
                    <a:pt x="238" y="40"/>
                  </a:lnTo>
                  <a:lnTo>
                    <a:pt x="196" y="42"/>
                  </a:lnTo>
                  <a:lnTo>
                    <a:pt x="196" y="42"/>
                  </a:lnTo>
                  <a:lnTo>
                    <a:pt x="168" y="42"/>
                  </a:lnTo>
                  <a:lnTo>
                    <a:pt x="140" y="40"/>
                  </a:lnTo>
                  <a:lnTo>
                    <a:pt x="114" y="36"/>
                  </a:lnTo>
                  <a:lnTo>
                    <a:pt x="90" y="32"/>
                  </a:lnTo>
                  <a:lnTo>
                    <a:pt x="66" y="26"/>
                  </a:lnTo>
                  <a:lnTo>
                    <a:pt x="46" y="20"/>
                  </a:lnTo>
                  <a:lnTo>
                    <a:pt x="28" y="14"/>
                  </a:lnTo>
                  <a:lnTo>
                    <a:pt x="12" y="8"/>
                  </a:lnTo>
                  <a:lnTo>
                    <a:pt x="12" y="8"/>
                  </a:lnTo>
                  <a:lnTo>
                    <a:pt x="0" y="0"/>
                  </a:lnTo>
                  <a:lnTo>
                    <a:pt x="0" y="88"/>
                  </a:lnTo>
                  <a:lnTo>
                    <a:pt x="0" y="88"/>
                  </a:lnTo>
                  <a:lnTo>
                    <a:pt x="6" y="92"/>
                  </a:lnTo>
                  <a:lnTo>
                    <a:pt x="6" y="9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6888" y="1076"/>
              <a:ext cx="392" cy="186"/>
            </a:xfrm>
            <a:custGeom>
              <a:avLst/>
              <a:gdLst>
                <a:gd name="T0" fmla="*/ 6 w 392"/>
                <a:gd name="T1" fmla="*/ 146 h 186"/>
                <a:gd name="T2" fmla="*/ 6 w 392"/>
                <a:gd name="T3" fmla="*/ 146 h 186"/>
                <a:gd name="T4" fmla="*/ 24 w 392"/>
                <a:gd name="T5" fmla="*/ 156 h 186"/>
                <a:gd name="T6" fmla="*/ 50 w 392"/>
                <a:gd name="T7" fmla="*/ 166 h 186"/>
                <a:gd name="T8" fmla="*/ 50 w 392"/>
                <a:gd name="T9" fmla="*/ 166 h 186"/>
                <a:gd name="T10" fmla="*/ 80 w 392"/>
                <a:gd name="T11" fmla="*/ 174 h 186"/>
                <a:gd name="T12" fmla="*/ 116 w 392"/>
                <a:gd name="T13" fmla="*/ 180 h 186"/>
                <a:gd name="T14" fmla="*/ 154 w 392"/>
                <a:gd name="T15" fmla="*/ 186 h 186"/>
                <a:gd name="T16" fmla="*/ 196 w 392"/>
                <a:gd name="T17" fmla="*/ 186 h 186"/>
                <a:gd name="T18" fmla="*/ 196 w 392"/>
                <a:gd name="T19" fmla="*/ 186 h 186"/>
                <a:gd name="T20" fmla="*/ 224 w 392"/>
                <a:gd name="T21" fmla="*/ 186 h 186"/>
                <a:gd name="T22" fmla="*/ 250 w 392"/>
                <a:gd name="T23" fmla="*/ 184 h 186"/>
                <a:gd name="T24" fmla="*/ 276 w 392"/>
                <a:gd name="T25" fmla="*/ 182 h 186"/>
                <a:gd name="T26" fmla="*/ 298 w 392"/>
                <a:gd name="T27" fmla="*/ 178 h 186"/>
                <a:gd name="T28" fmla="*/ 320 w 392"/>
                <a:gd name="T29" fmla="*/ 172 h 186"/>
                <a:gd name="T30" fmla="*/ 340 w 392"/>
                <a:gd name="T31" fmla="*/ 166 h 186"/>
                <a:gd name="T32" fmla="*/ 358 w 392"/>
                <a:gd name="T33" fmla="*/ 160 h 186"/>
                <a:gd name="T34" fmla="*/ 372 w 392"/>
                <a:gd name="T35" fmla="*/ 154 h 186"/>
                <a:gd name="T36" fmla="*/ 372 w 392"/>
                <a:gd name="T37" fmla="*/ 154 h 186"/>
                <a:gd name="T38" fmla="*/ 384 w 392"/>
                <a:gd name="T39" fmla="*/ 148 h 186"/>
                <a:gd name="T40" fmla="*/ 392 w 392"/>
                <a:gd name="T41" fmla="*/ 140 h 186"/>
                <a:gd name="T42" fmla="*/ 392 w 392"/>
                <a:gd name="T43" fmla="*/ 42 h 186"/>
                <a:gd name="T44" fmla="*/ 392 w 392"/>
                <a:gd name="T45" fmla="*/ 42 h 186"/>
                <a:gd name="T46" fmla="*/ 392 w 392"/>
                <a:gd name="T47" fmla="*/ 42 h 186"/>
                <a:gd name="T48" fmla="*/ 392 w 392"/>
                <a:gd name="T49" fmla="*/ 42 h 186"/>
                <a:gd name="T50" fmla="*/ 392 w 392"/>
                <a:gd name="T51" fmla="*/ 40 h 186"/>
                <a:gd name="T52" fmla="*/ 392 w 392"/>
                <a:gd name="T53" fmla="*/ 40 h 186"/>
                <a:gd name="T54" fmla="*/ 392 w 392"/>
                <a:gd name="T55" fmla="*/ 40 h 186"/>
                <a:gd name="T56" fmla="*/ 392 w 392"/>
                <a:gd name="T57" fmla="*/ 40 h 186"/>
                <a:gd name="T58" fmla="*/ 392 w 392"/>
                <a:gd name="T59" fmla="*/ 40 h 186"/>
                <a:gd name="T60" fmla="*/ 390 w 392"/>
                <a:gd name="T61" fmla="*/ 36 h 186"/>
                <a:gd name="T62" fmla="*/ 386 w 392"/>
                <a:gd name="T63" fmla="*/ 30 h 186"/>
                <a:gd name="T64" fmla="*/ 386 w 392"/>
                <a:gd name="T65" fmla="*/ 30 h 186"/>
                <a:gd name="T66" fmla="*/ 376 w 392"/>
                <a:gd name="T67" fmla="*/ 24 h 186"/>
                <a:gd name="T68" fmla="*/ 360 w 392"/>
                <a:gd name="T69" fmla="*/ 18 h 186"/>
                <a:gd name="T70" fmla="*/ 360 w 392"/>
                <a:gd name="T71" fmla="*/ 18 h 186"/>
                <a:gd name="T72" fmla="*/ 330 w 392"/>
                <a:gd name="T73" fmla="*/ 10 h 186"/>
                <a:gd name="T74" fmla="*/ 292 w 392"/>
                <a:gd name="T75" fmla="*/ 6 h 186"/>
                <a:gd name="T76" fmla="*/ 246 w 392"/>
                <a:gd name="T77" fmla="*/ 2 h 186"/>
                <a:gd name="T78" fmla="*/ 196 w 392"/>
                <a:gd name="T79" fmla="*/ 0 h 186"/>
                <a:gd name="T80" fmla="*/ 196 w 392"/>
                <a:gd name="T81" fmla="*/ 0 h 186"/>
                <a:gd name="T82" fmla="*/ 158 w 392"/>
                <a:gd name="T83" fmla="*/ 2 h 186"/>
                <a:gd name="T84" fmla="*/ 122 w 392"/>
                <a:gd name="T85" fmla="*/ 4 h 186"/>
                <a:gd name="T86" fmla="*/ 88 w 392"/>
                <a:gd name="T87" fmla="*/ 6 h 186"/>
                <a:gd name="T88" fmla="*/ 60 w 392"/>
                <a:gd name="T89" fmla="*/ 10 h 186"/>
                <a:gd name="T90" fmla="*/ 60 w 392"/>
                <a:gd name="T91" fmla="*/ 10 h 186"/>
                <a:gd name="T92" fmla="*/ 36 w 392"/>
                <a:gd name="T93" fmla="*/ 16 h 186"/>
                <a:gd name="T94" fmla="*/ 18 w 392"/>
                <a:gd name="T95" fmla="*/ 22 h 186"/>
                <a:gd name="T96" fmla="*/ 18 w 392"/>
                <a:gd name="T97" fmla="*/ 22 h 186"/>
                <a:gd name="T98" fmla="*/ 10 w 392"/>
                <a:gd name="T99" fmla="*/ 26 h 186"/>
                <a:gd name="T100" fmla="*/ 6 w 392"/>
                <a:gd name="T101" fmla="*/ 30 h 186"/>
                <a:gd name="T102" fmla="*/ 6 w 392"/>
                <a:gd name="T103" fmla="*/ 30 h 186"/>
                <a:gd name="T104" fmla="*/ 2 w 392"/>
                <a:gd name="T105" fmla="*/ 34 h 186"/>
                <a:gd name="T106" fmla="*/ 0 w 392"/>
                <a:gd name="T107" fmla="*/ 40 h 186"/>
                <a:gd name="T108" fmla="*/ 0 w 392"/>
                <a:gd name="T109" fmla="*/ 40 h 186"/>
                <a:gd name="T110" fmla="*/ 0 w 392"/>
                <a:gd name="T111" fmla="*/ 40 h 186"/>
                <a:gd name="T112" fmla="*/ 0 w 392"/>
                <a:gd name="T113" fmla="*/ 140 h 186"/>
                <a:gd name="T114" fmla="*/ 0 w 392"/>
                <a:gd name="T115" fmla="*/ 140 h 186"/>
                <a:gd name="T116" fmla="*/ 6 w 392"/>
                <a:gd name="T117" fmla="*/ 146 h 186"/>
                <a:gd name="T118" fmla="*/ 6 w 392"/>
                <a:gd name="T119" fmla="*/ 14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2" h="186">
                  <a:moveTo>
                    <a:pt x="6" y="146"/>
                  </a:moveTo>
                  <a:lnTo>
                    <a:pt x="6" y="146"/>
                  </a:lnTo>
                  <a:lnTo>
                    <a:pt x="24" y="156"/>
                  </a:lnTo>
                  <a:lnTo>
                    <a:pt x="50" y="166"/>
                  </a:lnTo>
                  <a:lnTo>
                    <a:pt x="50" y="166"/>
                  </a:lnTo>
                  <a:lnTo>
                    <a:pt x="80" y="174"/>
                  </a:lnTo>
                  <a:lnTo>
                    <a:pt x="116" y="180"/>
                  </a:lnTo>
                  <a:lnTo>
                    <a:pt x="154" y="186"/>
                  </a:lnTo>
                  <a:lnTo>
                    <a:pt x="196" y="186"/>
                  </a:lnTo>
                  <a:lnTo>
                    <a:pt x="196" y="186"/>
                  </a:lnTo>
                  <a:lnTo>
                    <a:pt x="224" y="186"/>
                  </a:lnTo>
                  <a:lnTo>
                    <a:pt x="250" y="184"/>
                  </a:lnTo>
                  <a:lnTo>
                    <a:pt x="276" y="182"/>
                  </a:lnTo>
                  <a:lnTo>
                    <a:pt x="298" y="178"/>
                  </a:lnTo>
                  <a:lnTo>
                    <a:pt x="320" y="172"/>
                  </a:lnTo>
                  <a:lnTo>
                    <a:pt x="340" y="166"/>
                  </a:lnTo>
                  <a:lnTo>
                    <a:pt x="358" y="160"/>
                  </a:lnTo>
                  <a:lnTo>
                    <a:pt x="372" y="154"/>
                  </a:lnTo>
                  <a:lnTo>
                    <a:pt x="372" y="154"/>
                  </a:lnTo>
                  <a:lnTo>
                    <a:pt x="384" y="148"/>
                  </a:lnTo>
                  <a:lnTo>
                    <a:pt x="392" y="140"/>
                  </a:lnTo>
                  <a:lnTo>
                    <a:pt x="392" y="42"/>
                  </a:lnTo>
                  <a:lnTo>
                    <a:pt x="392" y="42"/>
                  </a:lnTo>
                  <a:lnTo>
                    <a:pt x="392" y="42"/>
                  </a:lnTo>
                  <a:lnTo>
                    <a:pt x="392" y="42"/>
                  </a:lnTo>
                  <a:lnTo>
                    <a:pt x="392" y="40"/>
                  </a:lnTo>
                  <a:lnTo>
                    <a:pt x="392" y="40"/>
                  </a:lnTo>
                  <a:lnTo>
                    <a:pt x="392" y="40"/>
                  </a:lnTo>
                  <a:lnTo>
                    <a:pt x="392" y="40"/>
                  </a:lnTo>
                  <a:lnTo>
                    <a:pt x="392" y="40"/>
                  </a:lnTo>
                  <a:lnTo>
                    <a:pt x="390" y="36"/>
                  </a:lnTo>
                  <a:lnTo>
                    <a:pt x="386" y="30"/>
                  </a:lnTo>
                  <a:lnTo>
                    <a:pt x="386" y="30"/>
                  </a:lnTo>
                  <a:lnTo>
                    <a:pt x="376" y="24"/>
                  </a:lnTo>
                  <a:lnTo>
                    <a:pt x="360" y="18"/>
                  </a:lnTo>
                  <a:lnTo>
                    <a:pt x="360" y="18"/>
                  </a:lnTo>
                  <a:lnTo>
                    <a:pt x="330" y="10"/>
                  </a:lnTo>
                  <a:lnTo>
                    <a:pt x="292" y="6"/>
                  </a:lnTo>
                  <a:lnTo>
                    <a:pt x="246" y="2"/>
                  </a:lnTo>
                  <a:lnTo>
                    <a:pt x="196" y="0"/>
                  </a:lnTo>
                  <a:lnTo>
                    <a:pt x="196" y="0"/>
                  </a:lnTo>
                  <a:lnTo>
                    <a:pt x="158" y="2"/>
                  </a:lnTo>
                  <a:lnTo>
                    <a:pt x="122" y="4"/>
                  </a:lnTo>
                  <a:lnTo>
                    <a:pt x="88" y="6"/>
                  </a:lnTo>
                  <a:lnTo>
                    <a:pt x="60" y="10"/>
                  </a:lnTo>
                  <a:lnTo>
                    <a:pt x="60" y="10"/>
                  </a:lnTo>
                  <a:lnTo>
                    <a:pt x="36" y="16"/>
                  </a:lnTo>
                  <a:lnTo>
                    <a:pt x="18" y="22"/>
                  </a:lnTo>
                  <a:lnTo>
                    <a:pt x="18" y="22"/>
                  </a:lnTo>
                  <a:lnTo>
                    <a:pt x="10" y="26"/>
                  </a:lnTo>
                  <a:lnTo>
                    <a:pt x="6" y="30"/>
                  </a:lnTo>
                  <a:lnTo>
                    <a:pt x="6" y="30"/>
                  </a:lnTo>
                  <a:lnTo>
                    <a:pt x="2" y="34"/>
                  </a:lnTo>
                  <a:lnTo>
                    <a:pt x="0" y="40"/>
                  </a:lnTo>
                  <a:lnTo>
                    <a:pt x="0" y="40"/>
                  </a:lnTo>
                  <a:lnTo>
                    <a:pt x="0" y="40"/>
                  </a:lnTo>
                  <a:lnTo>
                    <a:pt x="0" y="140"/>
                  </a:lnTo>
                  <a:lnTo>
                    <a:pt x="0" y="140"/>
                  </a:lnTo>
                  <a:lnTo>
                    <a:pt x="6" y="146"/>
                  </a:lnTo>
                  <a:lnTo>
                    <a:pt x="6" y="1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6888" y="1490"/>
              <a:ext cx="392" cy="128"/>
            </a:xfrm>
            <a:custGeom>
              <a:avLst/>
              <a:gdLst>
                <a:gd name="T0" fmla="*/ 348 w 392"/>
                <a:gd name="T1" fmla="*/ 20 h 128"/>
                <a:gd name="T2" fmla="*/ 348 w 392"/>
                <a:gd name="T3" fmla="*/ 20 h 128"/>
                <a:gd name="T4" fmla="*/ 316 w 392"/>
                <a:gd name="T5" fmla="*/ 28 h 128"/>
                <a:gd name="T6" fmla="*/ 280 w 392"/>
                <a:gd name="T7" fmla="*/ 36 h 128"/>
                <a:gd name="T8" fmla="*/ 238 w 392"/>
                <a:gd name="T9" fmla="*/ 40 h 128"/>
                <a:gd name="T10" fmla="*/ 196 w 392"/>
                <a:gd name="T11" fmla="*/ 42 h 128"/>
                <a:gd name="T12" fmla="*/ 196 w 392"/>
                <a:gd name="T13" fmla="*/ 42 h 128"/>
                <a:gd name="T14" fmla="*/ 168 w 392"/>
                <a:gd name="T15" fmla="*/ 40 h 128"/>
                <a:gd name="T16" fmla="*/ 140 w 392"/>
                <a:gd name="T17" fmla="*/ 38 h 128"/>
                <a:gd name="T18" fmla="*/ 114 w 392"/>
                <a:gd name="T19" fmla="*/ 36 h 128"/>
                <a:gd name="T20" fmla="*/ 90 w 392"/>
                <a:gd name="T21" fmla="*/ 32 h 128"/>
                <a:gd name="T22" fmla="*/ 66 w 392"/>
                <a:gd name="T23" fmla="*/ 26 h 128"/>
                <a:gd name="T24" fmla="*/ 46 w 392"/>
                <a:gd name="T25" fmla="*/ 20 h 128"/>
                <a:gd name="T26" fmla="*/ 28 w 392"/>
                <a:gd name="T27" fmla="*/ 14 h 128"/>
                <a:gd name="T28" fmla="*/ 12 w 392"/>
                <a:gd name="T29" fmla="*/ 6 h 128"/>
                <a:gd name="T30" fmla="*/ 12 w 392"/>
                <a:gd name="T31" fmla="*/ 6 h 128"/>
                <a:gd name="T32" fmla="*/ 0 w 392"/>
                <a:gd name="T33" fmla="*/ 0 h 128"/>
                <a:gd name="T34" fmla="*/ 0 w 392"/>
                <a:gd name="T35" fmla="*/ 68 h 128"/>
                <a:gd name="T36" fmla="*/ 0 w 392"/>
                <a:gd name="T37" fmla="*/ 68 h 128"/>
                <a:gd name="T38" fmla="*/ 0 w 392"/>
                <a:gd name="T39" fmla="*/ 74 h 128"/>
                <a:gd name="T40" fmla="*/ 4 w 392"/>
                <a:gd name="T41" fmla="*/ 78 h 128"/>
                <a:gd name="T42" fmla="*/ 8 w 392"/>
                <a:gd name="T43" fmla="*/ 84 h 128"/>
                <a:gd name="T44" fmla="*/ 16 w 392"/>
                <a:gd name="T45" fmla="*/ 88 h 128"/>
                <a:gd name="T46" fmla="*/ 34 w 392"/>
                <a:gd name="T47" fmla="*/ 98 h 128"/>
                <a:gd name="T48" fmla="*/ 58 w 392"/>
                <a:gd name="T49" fmla="*/ 108 h 128"/>
                <a:gd name="T50" fmla="*/ 86 w 392"/>
                <a:gd name="T51" fmla="*/ 116 h 128"/>
                <a:gd name="T52" fmla="*/ 120 w 392"/>
                <a:gd name="T53" fmla="*/ 122 h 128"/>
                <a:gd name="T54" fmla="*/ 156 w 392"/>
                <a:gd name="T55" fmla="*/ 126 h 128"/>
                <a:gd name="T56" fmla="*/ 196 w 392"/>
                <a:gd name="T57" fmla="*/ 128 h 128"/>
                <a:gd name="T58" fmla="*/ 196 w 392"/>
                <a:gd name="T59" fmla="*/ 128 h 128"/>
                <a:gd name="T60" fmla="*/ 236 w 392"/>
                <a:gd name="T61" fmla="*/ 126 h 128"/>
                <a:gd name="T62" fmla="*/ 272 w 392"/>
                <a:gd name="T63" fmla="*/ 122 h 128"/>
                <a:gd name="T64" fmla="*/ 306 w 392"/>
                <a:gd name="T65" fmla="*/ 116 h 128"/>
                <a:gd name="T66" fmla="*/ 334 w 392"/>
                <a:gd name="T67" fmla="*/ 108 h 128"/>
                <a:gd name="T68" fmla="*/ 358 w 392"/>
                <a:gd name="T69" fmla="*/ 98 h 128"/>
                <a:gd name="T70" fmla="*/ 376 w 392"/>
                <a:gd name="T71" fmla="*/ 88 h 128"/>
                <a:gd name="T72" fmla="*/ 382 w 392"/>
                <a:gd name="T73" fmla="*/ 84 h 128"/>
                <a:gd name="T74" fmla="*/ 388 w 392"/>
                <a:gd name="T75" fmla="*/ 78 h 128"/>
                <a:gd name="T76" fmla="*/ 390 w 392"/>
                <a:gd name="T77" fmla="*/ 74 h 128"/>
                <a:gd name="T78" fmla="*/ 392 w 392"/>
                <a:gd name="T79" fmla="*/ 68 h 128"/>
                <a:gd name="T80" fmla="*/ 392 w 392"/>
                <a:gd name="T81" fmla="*/ 0 h 128"/>
                <a:gd name="T82" fmla="*/ 392 w 392"/>
                <a:gd name="T83" fmla="*/ 0 h 128"/>
                <a:gd name="T84" fmla="*/ 372 w 392"/>
                <a:gd name="T85" fmla="*/ 10 h 128"/>
                <a:gd name="T86" fmla="*/ 348 w 392"/>
                <a:gd name="T87" fmla="*/ 20 h 128"/>
                <a:gd name="T88" fmla="*/ 348 w 392"/>
                <a:gd name="T89"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28">
                  <a:moveTo>
                    <a:pt x="348" y="20"/>
                  </a:moveTo>
                  <a:lnTo>
                    <a:pt x="348" y="20"/>
                  </a:lnTo>
                  <a:lnTo>
                    <a:pt x="316" y="28"/>
                  </a:lnTo>
                  <a:lnTo>
                    <a:pt x="280" y="36"/>
                  </a:lnTo>
                  <a:lnTo>
                    <a:pt x="238" y="40"/>
                  </a:lnTo>
                  <a:lnTo>
                    <a:pt x="196" y="42"/>
                  </a:lnTo>
                  <a:lnTo>
                    <a:pt x="196" y="42"/>
                  </a:lnTo>
                  <a:lnTo>
                    <a:pt x="168" y="40"/>
                  </a:lnTo>
                  <a:lnTo>
                    <a:pt x="140" y="38"/>
                  </a:lnTo>
                  <a:lnTo>
                    <a:pt x="114" y="36"/>
                  </a:lnTo>
                  <a:lnTo>
                    <a:pt x="90" y="32"/>
                  </a:lnTo>
                  <a:lnTo>
                    <a:pt x="66" y="26"/>
                  </a:lnTo>
                  <a:lnTo>
                    <a:pt x="46" y="20"/>
                  </a:lnTo>
                  <a:lnTo>
                    <a:pt x="28" y="14"/>
                  </a:lnTo>
                  <a:lnTo>
                    <a:pt x="12" y="6"/>
                  </a:lnTo>
                  <a:lnTo>
                    <a:pt x="12" y="6"/>
                  </a:lnTo>
                  <a:lnTo>
                    <a:pt x="0" y="0"/>
                  </a:lnTo>
                  <a:lnTo>
                    <a:pt x="0" y="68"/>
                  </a:lnTo>
                  <a:lnTo>
                    <a:pt x="0" y="68"/>
                  </a:lnTo>
                  <a:lnTo>
                    <a:pt x="0" y="74"/>
                  </a:lnTo>
                  <a:lnTo>
                    <a:pt x="4" y="78"/>
                  </a:lnTo>
                  <a:lnTo>
                    <a:pt x="8" y="84"/>
                  </a:lnTo>
                  <a:lnTo>
                    <a:pt x="16" y="88"/>
                  </a:lnTo>
                  <a:lnTo>
                    <a:pt x="34" y="98"/>
                  </a:lnTo>
                  <a:lnTo>
                    <a:pt x="58" y="108"/>
                  </a:lnTo>
                  <a:lnTo>
                    <a:pt x="86" y="116"/>
                  </a:lnTo>
                  <a:lnTo>
                    <a:pt x="120" y="122"/>
                  </a:lnTo>
                  <a:lnTo>
                    <a:pt x="156" y="126"/>
                  </a:lnTo>
                  <a:lnTo>
                    <a:pt x="196" y="128"/>
                  </a:lnTo>
                  <a:lnTo>
                    <a:pt x="196" y="128"/>
                  </a:lnTo>
                  <a:lnTo>
                    <a:pt x="236" y="126"/>
                  </a:lnTo>
                  <a:lnTo>
                    <a:pt x="272" y="122"/>
                  </a:lnTo>
                  <a:lnTo>
                    <a:pt x="306" y="116"/>
                  </a:lnTo>
                  <a:lnTo>
                    <a:pt x="334" y="108"/>
                  </a:lnTo>
                  <a:lnTo>
                    <a:pt x="358" y="98"/>
                  </a:lnTo>
                  <a:lnTo>
                    <a:pt x="376" y="88"/>
                  </a:lnTo>
                  <a:lnTo>
                    <a:pt x="382" y="84"/>
                  </a:lnTo>
                  <a:lnTo>
                    <a:pt x="388" y="78"/>
                  </a:lnTo>
                  <a:lnTo>
                    <a:pt x="390" y="74"/>
                  </a:lnTo>
                  <a:lnTo>
                    <a:pt x="392" y="68"/>
                  </a:lnTo>
                  <a:lnTo>
                    <a:pt x="392" y="0"/>
                  </a:lnTo>
                  <a:lnTo>
                    <a:pt x="392" y="0"/>
                  </a:lnTo>
                  <a:lnTo>
                    <a:pt x="372" y="10"/>
                  </a:lnTo>
                  <a:lnTo>
                    <a:pt x="348" y="20"/>
                  </a:lnTo>
                  <a:lnTo>
                    <a:pt x="348" y="2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6900" y="1116"/>
              <a:ext cx="368" cy="44"/>
            </a:xfrm>
            <a:custGeom>
              <a:avLst/>
              <a:gdLst>
                <a:gd name="T0" fmla="*/ 366 w 368"/>
                <a:gd name="T1" fmla="*/ 0 h 44"/>
                <a:gd name="T2" fmla="*/ 366 w 368"/>
                <a:gd name="T3" fmla="*/ 0 h 44"/>
                <a:gd name="T4" fmla="*/ 368 w 368"/>
                <a:gd name="T5" fmla="*/ 4 h 44"/>
                <a:gd name="T6" fmla="*/ 368 w 368"/>
                <a:gd name="T7" fmla="*/ 4 h 44"/>
                <a:gd name="T8" fmla="*/ 368 w 368"/>
                <a:gd name="T9" fmla="*/ 6 h 44"/>
                <a:gd name="T10" fmla="*/ 368 w 368"/>
                <a:gd name="T11" fmla="*/ 10 h 44"/>
                <a:gd name="T12" fmla="*/ 362 w 368"/>
                <a:gd name="T13" fmla="*/ 14 h 44"/>
                <a:gd name="T14" fmla="*/ 362 w 368"/>
                <a:gd name="T15" fmla="*/ 14 h 44"/>
                <a:gd name="T16" fmla="*/ 344 w 368"/>
                <a:gd name="T17" fmla="*/ 22 h 44"/>
                <a:gd name="T18" fmla="*/ 320 w 368"/>
                <a:gd name="T19" fmla="*/ 30 h 44"/>
                <a:gd name="T20" fmla="*/ 320 w 368"/>
                <a:gd name="T21" fmla="*/ 30 h 44"/>
                <a:gd name="T22" fmla="*/ 290 w 368"/>
                <a:gd name="T23" fmla="*/ 36 h 44"/>
                <a:gd name="T24" fmla="*/ 256 w 368"/>
                <a:gd name="T25" fmla="*/ 40 h 44"/>
                <a:gd name="T26" fmla="*/ 256 w 368"/>
                <a:gd name="T27" fmla="*/ 40 h 44"/>
                <a:gd name="T28" fmla="*/ 220 w 368"/>
                <a:gd name="T29" fmla="*/ 42 h 44"/>
                <a:gd name="T30" fmla="*/ 184 w 368"/>
                <a:gd name="T31" fmla="*/ 44 h 44"/>
                <a:gd name="T32" fmla="*/ 184 w 368"/>
                <a:gd name="T33" fmla="*/ 44 h 44"/>
                <a:gd name="T34" fmla="*/ 146 w 368"/>
                <a:gd name="T35" fmla="*/ 42 h 44"/>
                <a:gd name="T36" fmla="*/ 112 w 368"/>
                <a:gd name="T37" fmla="*/ 40 h 44"/>
                <a:gd name="T38" fmla="*/ 112 w 368"/>
                <a:gd name="T39" fmla="*/ 40 h 44"/>
                <a:gd name="T40" fmla="*/ 78 w 368"/>
                <a:gd name="T41" fmla="*/ 36 h 44"/>
                <a:gd name="T42" fmla="*/ 48 w 368"/>
                <a:gd name="T43" fmla="*/ 30 h 44"/>
                <a:gd name="T44" fmla="*/ 48 w 368"/>
                <a:gd name="T45" fmla="*/ 30 h 44"/>
                <a:gd name="T46" fmla="*/ 24 w 368"/>
                <a:gd name="T47" fmla="*/ 22 h 44"/>
                <a:gd name="T48" fmla="*/ 6 w 368"/>
                <a:gd name="T49" fmla="*/ 14 h 44"/>
                <a:gd name="T50" fmla="*/ 6 w 368"/>
                <a:gd name="T51" fmla="*/ 14 h 44"/>
                <a:gd name="T52" fmla="*/ 0 w 368"/>
                <a:gd name="T53" fmla="*/ 10 h 44"/>
                <a:gd name="T54" fmla="*/ 0 w 368"/>
                <a:gd name="T55" fmla="*/ 6 h 44"/>
                <a:gd name="T56" fmla="*/ 0 w 368"/>
                <a:gd name="T57" fmla="*/ 4 h 44"/>
                <a:gd name="T58" fmla="*/ 0 w 368"/>
                <a:gd name="T59" fmla="*/ 4 h 44"/>
                <a:gd name="T60" fmla="*/ 2 w 368"/>
                <a:gd name="T61" fmla="*/ 0 h 44"/>
                <a:gd name="T62" fmla="*/ 2 w 368"/>
                <a:gd name="T63" fmla="*/ 0 h 44"/>
                <a:gd name="T64" fmla="*/ 0 w 368"/>
                <a:gd name="T65" fmla="*/ 4 h 44"/>
                <a:gd name="T66" fmla="*/ 0 w 368"/>
                <a:gd name="T67" fmla="*/ 4 h 44"/>
                <a:gd name="T68" fmla="*/ 0 w 368"/>
                <a:gd name="T69" fmla="*/ 6 h 44"/>
                <a:gd name="T70" fmla="*/ 2 w 368"/>
                <a:gd name="T71" fmla="*/ 8 h 44"/>
                <a:gd name="T72" fmla="*/ 8 w 368"/>
                <a:gd name="T73" fmla="*/ 12 h 44"/>
                <a:gd name="T74" fmla="*/ 8 w 368"/>
                <a:gd name="T75" fmla="*/ 12 h 44"/>
                <a:gd name="T76" fmla="*/ 16 w 368"/>
                <a:gd name="T77" fmla="*/ 14 h 44"/>
                <a:gd name="T78" fmla="*/ 26 w 368"/>
                <a:gd name="T79" fmla="*/ 18 h 44"/>
                <a:gd name="T80" fmla="*/ 50 w 368"/>
                <a:gd name="T81" fmla="*/ 22 h 44"/>
                <a:gd name="T82" fmla="*/ 50 w 368"/>
                <a:gd name="T83" fmla="*/ 22 h 44"/>
                <a:gd name="T84" fmla="*/ 80 w 368"/>
                <a:gd name="T85" fmla="*/ 24 h 44"/>
                <a:gd name="T86" fmla="*/ 112 w 368"/>
                <a:gd name="T87" fmla="*/ 26 h 44"/>
                <a:gd name="T88" fmla="*/ 112 w 368"/>
                <a:gd name="T89" fmla="*/ 26 h 44"/>
                <a:gd name="T90" fmla="*/ 184 w 368"/>
                <a:gd name="T91" fmla="*/ 28 h 44"/>
                <a:gd name="T92" fmla="*/ 184 w 368"/>
                <a:gd name="T93" fmla="*/ 28 h 44"/>
                <a:gd name="T94" fmla="*/ 256 w 368"/>
                <a:gd name="T95" fmla="*/ 26 h 44"/>
                <a:gd name="T96" fmla="*/ 256 w 368"/>
                <a:gd name="T97" fmla="*/ 26 h 44"/>
                <a:gd name="T98" fmla="*/ 288 w 368"/>
                <a:gd name="T99" fmla="*/ 24 h 44"/>
                <a:gd name="T100" fmla="*/ 318 w 368"/>
                <a:gd name="T101" fmla="*/ 22 h 44"/>
                <a:gd name="T102" fmla="*/ 318 w 368"/>
                <a:gd name="T103" fmla="*/ 22 h 44"/>
                <a:gd name="T104" fmla="*/ 342 w 368"/>
                <a:gd name="T105" fmla="*/ 18 h 44"/>
                <a:gd name="T106" fmla="*/ 342 w 368"/>
                <a:gd name="T107" fmla="*/ 18 h 44"/>
                <a:gd name="T108" fmla="*/ 360 w 368"/>
                <a:gd name="T109" fmla="*/ 12 h 44"/>
                <a:gd name="T110" fmla="*/ 360 w 368"/>
                <a:gd name="T111" fmla="*/ 12 h 44"/>
                <a:gd name="T112" fmla="*/ 366 w 368"/>
                <a:gd name="T113" fmla="*/ 8 h 44"/>
                <a:gd name="T114" fmla="*/ 368 w 368"/>
                <a:gd name="T115" fmla="*/ 6 h 44"/>
                <a:gd name="T116" fmla="*/ 368 w 368"/>
                <a:gd name="T117" fmla="*/ 4 h 44"/>
                <a:gd name="T118" fmla="*/ 368 w 368"/>
                <a:gd name="T119" fmla="*/ 4 h 44"/>
                <a:gd name="T120" fmla="*/ 366 w 368"/>
                <a:gd name="T121" fmla="*/ 0 h 44"/>
                <a:gd name="T122" fmla="*/ 366 w 368"/>
                <a:gd name="T1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8" h="44">
                  <a:moveTo>
                    <a:pt x="366" y="0"/>
                  </a:moveTo>
                  <a:lnTo>
                    <a:pt x="366" y="0"/>
                  </a:lnTo>
                  <a:lnTo>
                    <a:pt x="368" y="4"/>
                  </a:lnTo>
                  <a:lnTo>
                    <a:pt x="368" y="4"/>
                  </a:lnTo>
                  <a:lnTo>
                    <a:pt x="368" y="6"/>
                  </a:lnTo>
                  <a:lnTo>
                    <a:pt x="368" y="10"/>
                  </a:lnTo>
                  <a:lnTo>
                    <a:pt x="362" y="14"/>
                  </a:lnTo>
                  <a:lnTo>
                    <a:pt x="362" y="14"/>
                  </a:lnTo>
                  <a:lnTo>
                    <a:pt x="344" y="22"/>
                  </a:lnTo>
                  <a:lnTo>
                    <a:pt x="320" y="30"/>
                  </a:lnTo>
                  <a:lnTo>
                    <a:pt x="320" y="30"/>
                  </a:lnTo>
                  <a:lnTo>
                    <a:pt x="290" y="36"/>
                  </a:lnTo>
                  <a:lnTo>
                    <a:pt x="256" y="40"/>
                  </a:lnTo>
                  <a:lnTo>
                    <a:pt x="256" y="40"/>
                  </a:lnTo>
                  <a:lnTo>
                    <a:pt x="220" y="42"/>
                  </a:lnTo>
                  <a:lnTo>
                    <a:pt x="184" y="44"/>
                  </a:lnTo>
                  <a:lnTo>
                    <a:pt x="184" y="44"/>
                  </a:lnTo>
                  <a:lnTo>
                    <a:pt x="146" y="42"/>
                  </a:lnTo>
                  <a:lnTo>
                    <a:pt x="112" y="40"/>
                  </a:lnTo>
                  <a:lnTo>
                    <a:pt x="112" y="40"/>
                  </a:lnTo>
                  <a:lnTo>
                    <a:pt x="78" y="36"/>
                  </a:lnTo>
                  <a:lnTo>
                    <a:pt x="48" y="30"/>
                  </a:lnTo>
                  <a:lnTo>
                    <a:pt x="48" y="30"/>
                  </a:lnTo>
                  <a:lnTo>
                    <a:pt x="24" y="22"/>
                  </a:lnTo>
                  <a:lnTo>
                    <a:pt x="6" y="14"/>
                  </a:lnTo>
                  <a:lnTo>
                    <a:pt x="6" y="14"/>
                  </a:lnTo>
                  <a:lnTo>
                    <a:pt x="0" y="10"/>
                  </a:lnTo>
                  <a:lnTo>
                    <a:pt x="0" y="6"/>
                  </a:lnTo>
                  <a:lnTo>
                    <a:pt x="0" y="4"/>
                  </a:lnTo>
                  <a:lnTo>
                    <a:pt x="0" y="4"/>
                  </a:lnTo>
                  <a:lnTo>
                    <a:pt x="2" y="0"/>
                  </a:lnTo>
                  <a:lnTo>
                    <a:pt x="2" y="0"/>
                  </a:lnTo>
                  <a:lnTo>
                    <a:pt x="0" y="4"/>
                  </a:lnTo>
                  <a:lnTo>
                    <a:pt x="0" y="4"/>
                  </a:lnTo>
                  <a:lnTo>
                    <a:pt x="0" y="6"/>
                  </a:lnTo>
                  <a:lnTo>
                    <a:pt x="2" y="8"/>
                  </a:lnTo>
                  <a:lnTo>
                    <a:pt x="8" y="12"/>
                  </a:lnTo>
                  <a:lnTo>
                    <a:pt x="8" y="12"/>
                  </a:lnTo>
                  <a:lnTo>
                    <a:pt x="16" y="14"/>
                  </a:lnTo>
                  <a:lnTo>
                    <a:pt x="26" y="18"/>
                  </a:lnTo>
                  <a:lnTo>
                    <a:pt x="50" y="22"/>
                  </a:lnTo>
                  <a:lnTo>
                    <a:pt x="50" y="22"/>
                  </a:lnTo>
                  <a:lnTo>
                    <a:pt x="80" y="24"/>
                  </a:lnTo>
                  <a:lnTo>
                    <a:pt x="112" y="26"/>
                  </a:lnTo>
                  <a:lnTo>
                    <a:pt x="112" y="26"/>
                  </a:lnTo>
                  <a:lnTo>
                    <a:pt x="184" y="28"/>
                  </a:lnTo>
                  <a:lnTo>
                    <a:pt x="184" y="28"/>
                  </a:lnTo>
                  <a:lnTo>
                    <a:pt x="256" y="26"/>
                  </a:lnTo>
                  <a:lnTo>
                    <a:pt x="256" y="26"/>
                  </a:lnTo>
                  <a:lnTo>
                    <a:pt x="288" y="24"/>
                  </a:lnTo>
                  <a:lnTo>
                    <a:pt x="318" y="22"/>
                  </a:lnTo>
                  <a:lnTo>
                    <a:pt x="318" y="22"/>
                  </a:lnTo>
                  <a:lnTo>
                    <a:pt x="342" y="18"/>
                  </a:lnTo>
                  <a:lnTo>
                    <a:pt x="342" y="18"/>
                  </a:lnTo>
                  <a:lnTo>
                    <a:pt x="360" y="12"/>
                  </a:lnTo>
                  <a:lnTo>
                    <a:pt x="360" y="12"/>
                  </a:lnTo>
                  <a:lnTo>
                    <a:pt x="366" y="8"/>
                  </a:lnTo>
                  <a:lnTo>
                    <a:pt x="368" y="6"/>
                  </a:lnTo>
                  <a:lnTo>
                    <a:pt x="368" y="4"/>
                  </a:lnTo>
                  <a:lnTo>
                    <a:pt x="368" y="4"/>
                  </a:lnTo>
                  <a:lnTo>
                    <a:pt x="366" y="0"/>
                  </a:lnTo>
                  <a:lnTo>
                    <a:pt x="3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6888" y="2420"/>
              <a:ext cx="392" cy="134"/>
            </a:xfrm>
            <a:custGeom>
              <a:avLst/>
              <a:gdLst>
                <a:gd name="T0" fmla="*/ 6 w 392"/>
                <a:gd name="T1" fmla="*/ 92 h 134"/>
                <a:gd name="T2" fmla="*/ 6 w 392"/>
                <a:gd name="T3" fmla="*/ 92 h 134"/>
                <a:gd name="T4" fmla="*/ 24 w 392"/>
                <a:gd name="T5" fmla="*/ 104 h 134"/>
                <a:gd name="T6" fmla="*/ 50 w 392"/>
                <a:gd name="T7" fmla="*/ 112 h 134"/>
                <a:gd name="T8" fmla="*/ 50 w 392"/>
                <a:gd name="T9" fmla="*/ 112 h 134"/>
                <a:gd name="T10" fmla="*/ 80 w 392"/>
                <a:gd name="T11" fmla="*/ 122 h 134"/>
                <a:gd name="T12" fmla="*/ 116 w 392"/>
                <a:gd name="T13" fmla="*/ 128 h 134"/>
                <a:gd name="T14" fmla="*/ 154 w 392"/>
                <a:gd name="T15" fmla="*/ 132 h 134"/>
                <a:gd name="T16" fmla="*/ 196 w 392"/>
                <a:gd name="T17" fmla="*/ 134 h 134"/>
                <a:gd name="T18" fmla="*/ 196 w 392"/>
                <a:gd name="T19" fmla="*/ 134 h 134"/>
                <a:gd name="T20" fmla="*/ 224 w 392"/>
                <a:gd name="T21" fmla="*/ 132 h 134"/>
                <a:gd name="T22" fmla="*/ 250 w 392"/>
                <a:gd name="T23" fmla="*/ 130 h 134"/>
                <a:gd name="T24" fmla="*/ 276 w 392"/>
                <a:gd name="T25" fmla="*/ 128 h 134"/>
                <a:gd name="T26" fmla="*/ 298 w 392"/>
                <a:gd name="T27" fmla="*/ 124 h 134"/>
                <a:gd name="T28" fmla="*/ 320 w 392"/>
                <a:gd name="T29" fmla="*/ 118 h 134"/>
                <a:gd name="T30" fmla="*/ 340 w 392"/>
                <a:gd name="T31" fmla="*/ 114 h 134"/>
                <a:gd name="T32" fmla="*/ 358 w 392"/>
                <a:gd name="T33" fmla="*/ 108 h 134"/>
                <a:gd name="T34" fmla="*/ 372 w 392"/>
                <a:gd name="T35" fmla="*/ 100 h 134"/>
                <a:gd name="T36" fmla="*/ 372 w 392"/>
                <a:gd name="T37" fmla="*/ 100 h 134"/>
                <a:gd name="T38" fmla="*/ 384 w 392"/>
                <a:gd name="T39" fmla="*/ 94 h 134"/>
                <a:gd name="T40" fmla="*/ 392 w 392"/>
                <a:gd name="T41" fmla="*/ 88 h 134"/>
                <a:gd name="T42" fmla="*/ 392 w 392"/>
                <a:gd name="T43" fmla="*/ 0 h 134"/>
                <a:gd name="T44" fmla="*/ 392 w 392"/>
                <a:gd name="T45" fmla="*/ 0 h 134"/>
                <a:gd name="T46" fmla="*/ 372 w 392"/>
                <a:gd name="T47" fmla="*/ 10 h 134"/>
                <a:gd name="T48" fmla="*/ 348 w 392"/>
                <a:gd name="T49" fmla="*/ 20 h 134"/>
                <a:gd name="T50" fmla="*/ 348 w 392"/>
                <a:gd name="T51" fmla="*/ 20 h 134"/>
                <a:gd name="T52" fmla="*/ 316 w 392"/>
                <a:gd name="T53" fmla="*/ 30 h 134"/>
                <a:gd name="T54" fmla="*/ 280 w 392"/>
                <a:gd name="T55" fmla="*/ 36 h 134"/>
                <a:gd name="T56" fmla="*/ 238 w 392"/>
                <a:gd name="T57" fmla="*/ 40 h 134"/>
                <a:gd name="T58" fmla="*/ 196 w 392"/>
                <a:gd name="T59" fmla="*/ 42 h 134"/>
                <a:gd name="T60" fmla="*/ 196 w 392"/>
                <a:gd name="T61" fmla="*/ 42 h 134"/>
                <a:gd name="T62" fmla="*/ 168 w 392"/>
                <a:gd name="T63" fmla="*/ 42 h 134"/>
                <a:gd name="T64" fmla="*/ 140 w 392"/>
                <a:gd name="T65" fmla="*/ 40 h 134"/>
                <a:gd name="T66" fmla="*/ 114 w 392"/>
                <a:gd name="T67" fmla="*/ 36 h 134"/>
                <a:gd name="T68" fmla="*/ 90 w 392"/>
                <a:gd name="T69" fmla="*/ 32 h 134"/>
                <a:gd name="T70" fmla="*/ 66 w 392"/>
                <a:gd name="T71" fmla="*/ 26 h 134"/>
                <a:gd name="T72" fmla="*/ 46 w 392"/>
                <a:gd name="T73" fmla="*/ 20 h 134"/>
                <a:gd name="T74" fmla="*/ 28 w 392"/>
                <a:gd name="T75" fmla="*/ 14 h 134"/>
                <a:gd name="T76" fmla="*/ 12 w 392"/>
                <a:gd name="T77" fmla="*/ 8 h 134"/>
                <a:gd name="T78" fmla="*/ 12 w 392"/>
                <a:gd name="T79" fmla="*/ 8 h 134"/>
                <a:gd name="T80" fmla="*/ 0 w 392"/>
                <a:gd name="T81" fmla="*/ 0 h 134"/>
                <a:gd name="T82" fmla="*/ 0 w 392"/>
                <a:gd name="T83" fmla="*/ 88 h 134"/>
                <a:gd name="T84" fmla="*/ 0 w 392"/>
                <a:gd name="T85" fmla="*/ 88 h 134"/>
                <a:gd name="T86" fmla="*/ 6 w 392"/>
                <a:gd name="T87" fmla="*/ 92 h 134"/>
                <a:gd name="T88" fmla="*/ 6 w 392"/>
                <a:gd name="T89" fmla="*/ 9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4">
                  <a:moveTo>
                    <a:pt x="6" y="92"/>
                  </a:moveTo>
                  <a:lnTo>
                    <a:pt x="6" y="92"/>
                  </a:lnTo>
                  <a:lnTo>
                    <a:pt x="24" y="104"/>
                  </a:lnTo>
                  <a:lnTo>
                    <a:pt x="50" y="112"/>
                  </a:lnTo>
                  <a:lnTo>
                    <a:pt x="50" y="112"/>
                  </a:lnTo>
                  <a:lnTo>
                    <a:pt x="80" y="122"/>
                  </a:lnTo>
                  <a:lnTo>
                    <a:pt x="116" y="128"/>
                  </a:lnTo>
                  <a:lnTo>
                    <a:pt x="154" y="132"/>
                  </a:lnTo>
                  <a:lnTo>
                    <a:pt x="196" y="134"/>
                  </a:lnTo>
                  <a:lnTo>
                    <a:pt x="196" y="134"/>
                  </a:lnTo>
                  <a:lnTo>
                    <a:pt x="224" y="132"/>
                  </a:lnTo>
                  <a:lnTo>
                    <a:pt x="250" y="130"/>
                  </a:lnTo>
                  <a:lnTo>
                    <a:pt x="276" y="128"/>
                  </a:lnTo>
                  <a:lnTo>
                    <a:pt x="298" y="124"/>
                  </a:lnTo>
                  <a:lnTo>
                    <a:pt x="320" y="118"/>
                  </a:lnTo>
                  <a:lnTo>
                    <a:pt x="340" y="114"/>
                  </a:lnTo>
                  <a:lnTo>
                    <a:pt x="358" y="108"/>
                  </a:lnTo>
                  <a:lnTo>
                    <a:pt x="372" y="100"/>
                  </a:lnTo>
                  <a:lnTo>
                    <a:pt x="372" y="100"/>
                  </a:lnTo>
                  <a:lnTo>
                    <a:pt x="384" y="94"/>
                  </a:lnTo>
                  <a:lnTo>
                    <a:pt x="392" y="88"/>
                  </a:lnTo>
                  <a:lnTo>
                    <a:pt x="392" y="0"/>
                  </a:lnTo>
                  <a:lnTo>
                    <a:pt x="392" y="0"/>
                  </a:lnTo>
                  <a:lnTo>
                    <a:pt x="372" y="10"/>
                  </a:lnTo>
                  <a:lnTo>
                    <a:pt x="348" y="20"/>
                  </a:lnTo>
                  <a:lnTo>
                    <a:pt x="348" y="20"/>
                  </a:lnTo>
                  <a:lnTo>
                    <a:pt x="316" y="30"/>
                  </a:lnTo>
                  <a:lnTo>
                    <a:pt x="280" y="36"/>
                  </a:lnTo>
                  <a:lnTo>
                    <a:pt x="238" y="40"/>
                  </a:lnTo>
                  <a:lnTo>
                    <a:pt x="196" y="42"/>
                  </a:lnTo>
                  <a:lnTo>
                    <a:pt x="196" y="42"/>
                  </a:lnTo>
                  <a:lnTo>
                    <a:pt x="168" y="42"/>
                  </a:lnTo>
                  <a:lnTo>
                    <a:pt x="140" y="40"/>
                  </a:lnTo>
                  <a:lnTo>
                    <a:pt x="114" y="36"/>
                  </a:lnTo>
                  <a:lnTo>
                    <a:pt x="90" y="32"/>
                  </a:lnTo>
                  <a:lnTo>
                    <a:pt x="66" y="26"/>
                  </a:lnTo>
                  <a:lnTo>
                    <a:pt x="46" y="20"/>
                  </a:lnTo>
                  <a:lnTo>
                    <a:pt x="28" y="14"/>
                  </a:lnTo>
                  <a:lnTo>
                    <a:pt x="12" y="8"/>
                  </a:lnTo>
                  <a:lnTo>
                    <a:pt x="12" y="8"/>
                  </a:lnTo>
                  <a:lnTo>
                    <a:pt x="0" y="0"/>
                  </a:lnTo>
                  <a:lnTo>
                    <a:pt x="0" y="88"/>
                  </a:lnTo>
                  <a:lnTo>
                    <a:pt x="0" y="88"/>
                  </a:lnTo>
                  <a:lnTo>
                    <a:pt x="6" y="92"/>
                  </a:lnTo>
                  <a:lnTo>
                    <a:pt x="6" y="9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6888" y="2540"/>
              <a:ext cx="392" cy="134"/>
            </a:xfrm>
            <a:custGeom>
              <a:avLst/>
              <a:gdLst>
                <a:gd name="T0" fmla="*/ 6 w 392"/>
                <a:gd name="T1" fmla="*/ 94 h 134"/>
                <a:gd name="T2" fmla="*/ 6 w 392"/>
                <a:gd name="T3" fmla="*/ 94 h 134"/>
                <a:gd name="T4" fmla="*/ 24 w 392"/>
                <a:gd name="T5" fmla="*/ 104 h 134"/>
                <a:gd name="T6" fmla="*/ 50 w 392"/>
                <a:gd name="T7" fmla="*/ 112 h 134"/>
                <a:gd name="T8" fmla="*/ 50 w 392"/>
                <a:gd name="T9" fmla="*/ 112 h 134"/>
                <a:gd name="T10" fmla="*/ 80 w 392"/>
                <a:gd name="T11" fmla="*/ 122 h 134"/>
                <a:gd name="T12" fmla="*/ 116 w 392"/>
                <a:gd name="T13" fmla="*/ 128 h 134"/>
                <a:gd name="T14" fmla="*/ 154 w 392"/>
                <a:gd name="T15" fmla="*/ 132 h 134"/>
                <a:gd name="T16" fmla="*/ 196 w 392"/>
                <a:gd name="T17" fmla="*/ 134 h 134"/>
                <a:gd name="T18" fmla="*/ 196 w 392"/>
                <a:gd name="T19" fmla="*/ 134 h 134"/>
                <a:gd name="T20" fmla="*/ 224 w 392"/>
                <a:gd name="T21" fmla="*/ 134 h 134"/>
                <a:gd name="T22" fmla="*/ 250 w 392"/>
                <a:gd name="T23" fmla="*/ 132 h 134"/>
                <a:gd name="T24" fmla="*/ 276 w 392"/>
                <a:gd name="T25" fmla="*/ 128 h 134"/>
                <a:gd name="T26" fmla="*/ 298 w 392"/>
                <a:gd name="T27" fmla="*/ 124 h 134"/>
                <a:gd name="T28" fmla="*/ 320 w 392"/>
                <a:gd name="T29" fmla="*/ 120 h 134"/>
                <a:gd name="T30" fmla="*/ 340 w 392"/>
                <a:gd name="T31" fmla="*/ 114 h 134"/>
                <a:gd name="T32" fmla="*/ 358 w 392"/>
                <a:gd name="T33" fmla="*/ 108 h 134"/>
                <a:gd name="T34" fmla="*/ 372 w 392"/>
                <a:gd name="T35" fmla="*/ 100 h 134"/>
                <a:gd name="T36" fmla="*/ 372 w 392"/>
                <a:gd name="T37" fmla="*/ 100 h 134"/>
                <a:gd name="T38" fmla="*/ 384 w 392"/>
                <a:gd name="T39" fmla="*/ 94 h 134"/>
                <a:gd name="T40" fmla="*/ 392 w 392"/>
                <a:gd name="T41" fmla="*/ 88 h 134"/>
                <a:gd name="T42" fmla="*/ 392 w 392"/>
                <a:gd name="T43" fmla="*/ 0 h 134"/>
                <a:gd name="T44" fmla="*/ 392 w 392"/>
                <a:gd name="T45" fmla="*/ 0 h 134"/>
                <a:gd name="T46" fmla="*/ 372 w 392"/>
                <a:gd name="T47" fmla="*/ 12 h 134"/>
                <a:gd name="T48" fmla="*/ 348 w 392"/>
                <a:gd name="T49" fmla="*/ 20 h 134"/>
                <a:gd name="T50" fmla="*/ 348 w 392"/>
                <a:gd name="T51" fmla="*/ 20 h 134"/>
                <a:gd name="T52" fmla="*/ 316 w 392"/>
                <a:gd name="T53" fmla="*/ 30 h 134"/>
                <a:gd name="T54" fmla="*/ 280 w 392"/>
                <a:gd name="T55" fmla="*/ 36 h 134"/>
                <a:gd name="T56" fmla="*/ 238 w 392"/>
                <a:gd name="T57" fmla="*/ 40 h 134"/>
                <a:gd name="T58" fmla="*/ 196 w 392"/>
                <a:gd name="T59" fmla="*/ 42 h 134"/>
                <a:gd name="T60" fmla="*/ 196 w 392"/>
                <a:gd name="T61" fmla="*/ 42 h 134"/>
                <a:gd name="T62" fmla="*/ 168 w 392"/>
                <a:gd name="T63" fmla="*/ 42 h 134"/>
                <a:gd name="T64" fmla="*/ 140 w 392"/>
                <a:gd name="T65" fmla="*/ 40 h 134"/>
                <a:gd name="T66" fmla="*/ 114 w 392"/>
                <a:gd name="T67" fmla="*/ 36 h 134"/>
                <a:gd name="T68" fmla="*/ 90 w 392"/>
                <a:gd name="T69" fmla="*/ 32 h 134"/>
                <a:gd name="T70" fmla="*/ 66 w 392"/>
                <a:gd name="T71" fmla="*/ 28 h 134"/>
                <a:gd name="T72" fmla="*/ 46 w 392"/>
                <a:gd name="T73" fmla="*/ 22 h 134"/>
                <a:gd name="T74" fmla="*/ 28 w 392"/>
                <a:gd name="T75" fmla="*/ 14 h 134"/>
                <a:gd name="T76" fmla="*/ 12 w 392"/>
                <a:gd name="T77" fmla="*/ 8 h 134"/>
                <a:gd name="T78" fmla="*/ 12 w 392"/>
                <a:gd name="T79" fmla="*/ 8 h 134"/>
                <a:gd name="T80" fmla="*/ 0 w 392"/>
                <a:gd name="T81" fmla="*/ 0 h 134"/>
                <a:gd name="T82" fmla="*/ 0 w 392"/>
                <a:gd name="T83" fmla="*/ 88 h 134"/>
                <a:gd name="T84" fmla="*/ 0 w 392"/>
                <a:gd name="T85" fmla="*/ 88 h 134"/>
                <a:gd name="T86" fmla="*/ 6 w 392"/>
                <a:gd name="T87" fmla="*/ 94 h 134"/>
                <a:gd name="T88" fmla="*/ 6 w 392"/>
                <a:gd name="T89"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4">
                  <a:moveTo>
                    <a:pt x="6" y="94"/>
                  </a:moveTo>
                  <a:lnTo>
                    <a:pt x="6" y="94"/>
                  </a:lnTo>
                  <a:lnTo>
                    <a:pt x="24" y="104"/>
                  </a:lnTo>
                  <a:lnTo>
                    <a:pt x="50" y="112"/>
                  </a:lnTo>
                  <a:lnTo>
                    <a:pt x="50" y="112"/>
                  </a:lnTo>
                  <a:lnTo>
                    <a:pt x="80" y="122"/>
                  </a:lnTo>
                  <a:lnTo>
                    <a:pt x="116" y="128"/>
                  </a:lnTo>
                  <a:lnTo>
                    <a:pt x="154" y="132"/>
                  </a:lnTo>
                  <a:lnTo>
                    <a:pt x="196" y="134"/>
                  </a:lnTo>
                  <a:lnTo>
                    <a:pt x="196" y="134"/>
                  </a:lnTo>
                  <a:lnTo>
                    <a:pt x="224" y="134"/>
                  </a:lnTo>
                  <a:lnTo>
                    <a:pt x="250" y="132"/>
                  </a:lnTo>
                  <a:lnTo>
                    <a:pt x="276" y="128"/>
                  </a:lnTo>
                  <a:lnTo>
                    <a:pt x="298" y="124"/>
                  </a:lnTo>
                  <a:lnTo>
                    <a:pt x="320" y="120"/>
                  </a:lnTo>
                  <a:lnTo>
                    <a:pt x="340" y="114"/>
                  </a:lnTo>
                  <a:lnTo>
                    <a:pt x="358" y="108"/>
                  </a:lnTo>
                  <a:lnTo>
                    <a:pt x="372" y="100"/>
                  </a:lnTo>
                  <a:lnTo>
                    <a:pt x="372" y="100"/>
                  </a:lnTo>
                  <a:lnTo>
                    <a:pt x="384" y="94"/>
                  </a:lnTo>
                  <a:lnTo>
                    <a:pt x="392" y="88"/>
                  </a:lnTo>
                  <a:lnTo>
                    <a:pt x="392" y="0"/>
                  </a:lnTo>
                  <a:lnTo>
                    <a:pt x="392" y="0"/>
                  </a:lnTo>
                  <a:lnTo>
                    <a:pt x="372" y="12"/>
                  </a:lnTo>
                  <a:lnTo>
                    <a:pt x="348" y="20"/>
                  </a:lnTo>
                  <a:lnTo>
                    <a:pt x="348" y="20"/>
                  </a:lnTo>
                  <a:lnTo>
                    <a:pt x="316" y="30"/>
                  </a:lnTo>
                  <a:lnTo>
                    <a:pt x="280" y="36"/>
                  </a:lnTo>
                  <a:lnTo>
                    <a:pt x="238" y="40"/>
                  </a:lnTo>
                  <a:lnTo>
                    <a:pt x="196" y="42"/>
                  </a:lnTo>
                  <a:lnTo>
                    <a:pt x="196" y="42"/>
                  </a:lnTo>
                  <a:lnTo>
                    <a:pt x="168" y="42"/>
                  </a:lnTo>
                  <a:lnTo>
                    <a:pt x="140" y="40"/>
                  </a:lnTo>
                  <a:lnTo>
                    <a:pt x="114" y="36"/>
                  </a:lnTo>
                  <a:lnTo>
                    <a:pt x="90" y="32"/>
                  </a:lnTo>
                  <a:lnTo>
                    <a:pt x="66" y="28"/>
                  </a:lnTo>
                  <a:lnTo>
                    <a:pt x="46" y="22"/>
                  </a:lnTo>
                  <a:lnTo>
                    <a:pt x="28" y="14"/>
                  </a:lnTo>
                  <a:lnTo>
                    <a:pt x="12" y="8"/>
                  </a:lnTo>
                  <a:lnTo>
                    <a:pt x="12" y="8"/>
                  </a:lnTo>
                  <a:lnTo>
                    <a:pt x="0" y="0"/>
                  </a:lnTo>
                  <a:lnTo>
                    <a:pt x="0" y="88"/>
                  </a:lnTo>
                  <a:lnTo>
                    <a:pt x="0" y="88"/>
                  </a:lnTo>
                  <a:lnTo>
                    <a:pt x="6" y="94"/>
                  </a:lnTo>
                  <a:lnTo>
                    <a:pt x="6" y="9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6888" y="2250"/>
              <a:ext cx="392" cy="186"/>
            </a:xfrm>
            <a:custGeom>
              <a:avLst/>
              <a:gdLst>
                <a:gd name="T0" fmla="*/ 6 w 392"/>
                <a:gd name="T1" fmla="*/ 144 h 186"/>
                <a:gd name="T2" fmla="*/ 6 w 392"/>
                <a:gd name="T3" fmla="*/ 144 h 186"/>
                <a:gd name="T4" fmla="*/ 24 w 392"/>
                <a:gd name="T5" fmla="*/ 154 h 186"/>
                <a:gd name="T6" fmla="*/ 50 w 392"/>
                <a:gd name="T7" fmla="*/ 164 h 186"/>
                <a:gd name="T8" fmla="*/ 50 w 392"/>
                <a:gd name="T9" fmla="*/ 164 h 186"/>
                <a:gd name="T10" fmla="*/ 80 w 392"/>
                <a:gd name="T11" fmla="*/ 172 h 186"/>
                <a:gd name="T12" fmla="*/ 116 w 392"/>
                <a:gd name="T13" fmla="*/ 180 h 186"/>
                <a:gd name="T14" fmla="*/ 154 w 392"/>
                <a:gd name="T15" fmla="*/ 184 h 186"/>
                <a:gd name="T16" fmla="*/ 196 w 392"/>
                <a:gd name="T17" fmla="*/ 186 h 186"/>
                <a:gd name="T18" fmla="*/ 196 w 392"/>
                <a:gd name="T19" fmla="*/ 186 h 186"/>
                <a:gd name="T20" fmla="*/ 224 w 392"/>
                <a:gd name="T21" fmla="*/ 184 h 186"/>
                <a:gd name="T22" fmla="*/ 250 w 392"/>
                <a:gd name="T23" fmla="*/ 182 h 186"/>
                <a:gd name="T24" fmla="*/ 276 w 392"/>
                <a:gd name="T25" fmla="*/ 180 h 186"/>
                <a:gd name="T26" fmla="*/ 298 w 392"/>
                <a:gd name="T27" fmla="*/ 176 h 186"/>
                <a:gd name="T28" fmla="*/ 320 w 392"/>
                <a:gd name="T29" fmla="*/ 170 h 186"/>
                <a:gd name="T30" fmla="*/ 340 w 392"/>
                <a:gd name="T31" fmla="*/ 166 h 186"/>
                <a:gd name="T32" fmla="*/ 358 w 392"/>
                <a:gd name="T33" fmla="*/ 158 h 186"/>
                <a:gd name="T34" fmla="*/ 372 w 392"/>
                <a:gd name="T35" fmla="*/ 152 h 186"/>
                <a:gd name="T36" fmla="*/ 372 w 392"/>
                <a:gd name="T37" fmla="*/ 152 h 186"/>
                <a:gd name="T38" fmla="*/ 384 w 392"/>
                <a:gd name="T39" fmla="*/ 146 h 186"/>
                <a:gd name="T40" fmla="*/ 392 w 392"/>
                <a:gd name="T41" fmla="*/ 140 h 186"/>
                <a:gd name="T42" fmla="*/ 392 w 392"/>
                <a:gd name="T43" fmla="*/ 40 h 186"/>
                <a:gd name="T44" fmla="*/ 392 w 392"/>
                <a:gd name="T45" fmla="*/ 40 h 186"/>
                <a:gd name="T46" fmla="*/ 392 w 392"/>
                <a:gd name="T47" fmla="*/ 40 h 186"/>
                <a:gd name="T48" fmla="*/ 392 w 392"/>
                <a:gd name="T49" fmla="*/ 40 h 186"/>
                <a:gd name="T50" fmla="*/ 392 w 392"/>
                <a:gd name="T51" fmla="*/ 40 h 186"/>
                <a:gd name="T52" fmla="*/ 392 w 392"/>
                <a:gd name="T53" fmla="*/ 38 h 186"/>
                <a:gd name="T54" fmla="*/ 392 w 392"/>
                <a:gd name="T55" fmla="*/ 38 h 186"/>
                <a:gd name="T56" fmla="*/ 392 w 392"/>
                <a:gd name="T57" fmla="*/ 38 h 186"/>
                <a:gd name="T58" fmla="*/ 392 w 392"/>
                <a:gd name="T59" fmla="*/ 38 h 186"/>
                <a:gd name="T60" fmla="*/ 390 w 392"/>
                <a:gd name="T61" fmla="*/ 34 h 186"/>
                <a:gd name="T62" fmla="*/ 386 w 392"/>
                <a:gd name="T63" fmla="*/ 28 h 186"/>
                <a:gd name="T64" fmla="*/ 386 w 392"/>
                <a:gd name="T65" fmla="*/ 28 h 186"/>
                <a:gd name="T66" fmla="*/ 376 w 392"/>
                <a:gd name="T67" fmla="*/ 22 h 186"/>
                <a:gd name="T68" fmla="*/ 360 w 392"/>
                <a:gd name="T69" fmla="*/ 16 h 186"/>
                <a:gd name="T70" fmla="*/ 360 w 392"/>
                <a:gd name="T71" fmla="*/ 16 h 186"/>
                <a:gd name="T72" fmla="*/ 330 w 392"/>
                <a:gd name="T73" fmla="*/ 8 h 186"/>
                <a:gd name="T74" fmla="*/ 292 w 392"/>
                <a:gd name="T75" fmla="*/ 4 h 186"/>
                <a:gd name="T76" fmla="*/ 246 w 392"/>
                <a:gd name="T77" fmla="*/ 0 h 186"/>
                <a:gd name="T78" fmla="*/ 196 w 392"/>
                <a:gd name="T79" fmla="*/ 0 h 186"/>
                <a:gd name="T80" fmla="*/ 196 w 392"/>
                <a:gd name="T81" fmla="*/ 0 h 186"/>
                <a:gd name="T82" fmla="*/ 158 w 392"/>
                <a:gd name="T83" fmla="*/ 0 h 186"/>
                <a:gd name="T84" fmla="*/ 122 w 392"/>
                <a:gd name="T85" fmla="*/ 2 h 186"/>
                <a:gd name="T86" fmla="*/ 88 w 392"/>
                <a:gd name="T87" fmla="*/ 4 h 186"/>
                <a:gd name="T88" fmla="*/ 60 w 392"/>
                <a:gd name="T89" fmla="*/ 10 h 186"/>
                <a:gd name="T90" fmla="*/ 60 w 392"/>
                <a:gd name="T91" fmla="*/ 10 h 186"/>
                <a:gd name="T92" fmla="*/ 36 w 392"/>
                <a:gd name="T93" fmla="*/ 14 h 186"/>
                <a:gd name="T94" fmla="*/ 18 w 392"/>
                <a:gd name="T95" fmla="*/ 20 h 186"/>
                <a:gd name="T96" fmla="*/ 18 w 392"/>
                <a:gd name="T97" fmla="*/ 20 h 186"/>
                <a:gd name="T98" fmla="*/ 10 w 392"/>
                <a:gd name="T99" fmla="*/ 24 h 186"/>
                <a:gd name="T100" fmla="*/ 6 w 392"/>
                <a:gd name="T101" fmla="*/ 28 h 186"/>
                <a:gd name="T102" fmla="*/ 6 w 392"/>
                <a:gd name="T103" fmla="*/ 28 h 186"/>
                <a:gd name="T104" fmla="*/ 2 w 392"/>
                <a:gd name="T105" fmla="*/ 34 h 186"/>
                <a:gd name="T106" fmla="*/ 0 w 392"/>
                <a:gd name="T107" fmla="*/ 38 h 186"/>
                <a:gd name="T108" fmla="*/ 0 w 392"/>
                <a:gd name="T109" fmla="*/ 38 h 186"/>
                <a:gd name="T110" fmla="*/ 0 w 392"/>
                <a:gd name="T111" fmla="*/ 38 h 186"/>
                <a:gd name="T112" fmla="*/ 0 w 392"/>
                <a:gd name="T113" fmla="*/ 140 h 186"/>
                <a:gd name="T114" fmla="*/ 0 w 392"/>
                <a:gd name="T115" fmla="*/ 140 h 186"/>
                <a:gd name="T116" fmla="*/ 6 w 392"/>
                <a:gd name="T117" fmla="*/ 144 h 186"/>
                <a:gd name="T118" fmla="*/ 6 w 392"/>
                <a:gd name="T119" fmla="*/ 14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2" h="186">
                  <a:moveTo>
                    <a:pt x="6" y="144"/>
                  </a:moveTo>
                  <a:lnTo>
                    <a:pt x="6" y="144"/>
                  </a:lnTo>
                  <a:lnTo>
                    <a:pt x="24" y="154"/>
                  </a:lnTo>
                  <a:lnTo>
                    <a:pt x="50" y="164"/>
                  </a:lnTo>
                  <a:lnTo>
                    <a:pt x="50" y="164"/>
                  </a:lnTo>
                  <a:lnTo>
                    <a:pt x="80" y="172"/>
                  </a:lnTo>
                  <a:lnTo>
                    <a:pt x="116" y="180"/>
                  </a:lnTo>
                  <a:lnTo>
                    <a:pt x="154" y="184"/>
                  </a:lnTo>
                  <a:lnTo>
                    <a:pt x="196" y="186"/>
                  </a:lnTo>
                  <a:lnTo>
                    <a:pt x="196" y="186"/>
                  </a:lnTo>
                  <a:lnTo>
                    <a:pt x="224" y="184"/>
                  </a:lnTo>
                  <a:lnTo>
                    <a:pt x="250" y="182"/>
                  </a:lnTo>
                  <a:lnTo>
                    <a:pt x="276" y="180"/>
                  </a:lnTo>
                  <a:lnTo>
                    <a:pt x="298" y="176"/>
                  </a:lnTo>
                  <a:lnTo>
                    <a:pt x="320" y="170"/>
                  </a:lnTo>
                  <a:lnTo>
                    <a:pt x="340" y="166"/>
                  </a:lnTo>
                  <a:lnTo>
                    <a:pt x="358" y="158"/>
                  </a:lnTo>
                  <a:lnTo>
                    <a:pt x="372" y="152"/>
                  </a:lnTo>
                  <a:lnTo>
                    <a:pt x="372" y="152"/>
                  </a:lnTo>
                  <a:lnTo>
                    <a:pt x="384" y="146"/>
                  </a:lnTo>
                  <a:lnTo>
                    <a:pt x="392" y="140"/>
                  </a:lnTo>
                  <a:lnTo>
                    <a:pt x="392" y="40"/>
                  </a:lnTo>
                  <a:lnTo>
                    <a:pt x="392" y="40"/>
                  </a:lnTo>
                  <a:lnTo>
                    <a:pt x="392" y="40"/>
                  </a:lnTo>
                  <a:lnTo>
                    <a:pt x="392" y="40"/>
                  </a:lnTo>
                  <a:lnTo>
                    <a:pt x="392" y="40"/>
                  </a:lnTo>
                  <a:lnTo>
                    <a:pt x="392" y="38"/>
                  </a:lnTo>
                  <a:lnTo>
                    <a:pt x="392" y="38"/>
                  </a:lnTo>
                  <a:lnTo>
                    <a:pt x="392" y="38"/>
                  </a:lnTo>
                  <a:lnTo>
                    <a:pt x="392" y="38"/>
                  </a:lnTo>
                  <a:lnTo>
                    <a:pt x="390" y="34"/>
                  </a:lnTo>
                  <a:lnTo>
                    <a:pt x="386" y="28"/>
                  </a:lnTo>
                  <a:lnTo>
                    <a:pt x="386" y="28"/>
                  </a:lnTo>
                  <a:lnTo>
                    <a:pt x="376" y="22"/>
                  </a:lnTo>
                  <a:lnTo>
                    <a:pt x="360" y="16"/>
                  </a:lnTo>
                  <a:lnTo>
                    <a:pt x="360" y="16"/>
                  </a:lnTo>
                  <a:lnTo>
                    <a:pt x="330" y="8"/>
                  </a:lnTo>
                  <a:lnTo>
                    <a:pt x="292" y="4"/>
                  </a:lnTo>
                  <a:lnTo>
                    <a:pt x="246" y="0"/>
                  </a:lnTo>
                  <a:lnTo>
                    <a:pt x="196" y="0"/>
                  </a:lnTo>
                  <a:lnTo>
                    <a:pt x="196" y="0"/>
                  </a:lnTo>
                  <a:lnTo>
                    <a:pt x="158" y="0"/>
                  </a:lnTo>
                  <a:lnTo>
                    <a:pt x="122" y="2"/>
                  </a:lnTo>
                  <a:lnTo>
                    <a:pt x="88" y="4"/>
                  </a:lnTo>
                  <a:lnTo>
                    <a:pt x="60" y="10"/>
                  </a:lnTo>
                  <a:lnTo>
                    <a:pt x="60" y="10"/>
                  </a:lnTo>
                  <a:lnTo>
                    <a:pt x="36" y="14"/>
                  </a:lnTo>
                  <a:lnTo>
                    <a:pt x="18" y="20"/>
                  </a:lnTo>
                  <a:lnTo>
                    <a:pt x="18" y="20"/>
                  </a:lnTo>
                  <a:lnTo>
                    <a:pt x="10" y="24"/>
                  </a:lnTo>
                  <a:lnTo>
                    <a:pt x="6" y="28"/>
                  </a:lnTo>
                  <a:lnTo>
                    <a:pt x="6" y="28"/>
                  </a:lnTo>
                  <a:lnTo>
                    <a:pt x="2" y="34"/>
                  </a:lnTo>
                  <a:lnTo>
                    <a:pt x="0" y="38"/>
                  </a:lnTo>
                  <a:lnTo>
                    <a:pt x="0" y="38"/>
                  </a:lnTo>
                  <a:lnTo>
                    <a:pt x="0" y="38"/>
                  </a:lnTo>
                  <a:lnTo>
                    <a:pt x="0" y="140"/>
                  </a:lnTo>
                  <a:lnTo>
                    <a:pt x="0" y="140"/>
                  </a:lnTo>
                  <a:lnTo>
                    <a:pt x="6" y="144"/>
                  </a:lnTo>
                  <a:lnTo>
                    <a:pt x="6" y="14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6888" y="2662"/>
              <a:ext cx="392" cy="128"/>
            </a:xfrm>
            <a:custGeom>
              <a:avLst/>
              <a:gdLst>
                <a:gd name="T0" fmla="*/ 348 w 392"/>
                <a:gd name="T1" fmla="*/ 20 h 128"/>
                <a:gd name="T2" fmla="*/ 348 w 392"/>
                <a:gd name="T3" fmla="*/ 20 h 128"/>
                <a:gd name="T4" fmla="*/ 316 w 392"/>
                <a:gd name="T5" fmla="*/ 30 h 128"/>
                <a:gd name="T6" fmla="*/ 280 w 392"/>
                <a:gd name="T7" fmla="*/ 36 h 128"/>
                <a:gd name="T8" fmla="*/ 238 w 392"/>
                <a:gd name="T9" fmla="*/ 40 h 128"/>
                <a:gd name="T10" fmla="*/ 196 w 392"/>
                <a:gd name="T11" fmla="*/ 42 h 128"/>
                <a:gd name="T12" fmla="*/ 196 w 392"/>
                <a:gd name="T13" fmla="*/ 42 h 128"/>
                <a:gd name="T14" fmla="*/ 168 w 392"/>
                <a:gd name="T15" fmla="*/ 42 h 128"/>
                <a:gd name="T16" fmla="*/ 140 w 392"/>
                <a:gd name="T17" fmla="*/ 40 h 128"/>
                <a:gd name="T18" fmla="*/ 114 w 392"/>
                <a:gd name="T19" fmla="*/ 36 h 128"/>
                <a:gd name="T20" fmla="*/ 90 w 392"/>
                <a:gd name="T21" fmla="*/ 32 h 128"/>
                <a:gd name="T22" fmla="*/ 66 w 392"/>
                <a:gd name="T23" fmla="*/ 26 h 128"/>
                <a:gd name="T24" fmla="*/ 46 w 392"/>
                <a:gd name="T25" fmla="*/ 20 h 128"/>
                <a:gd name="T26" fmla="*/ 28 w 392"/>
                <a:gd name="T27" fmla="*/ 14 h 128"/>
                <a:gd name="T28" fmla="*/ 12 w 392"/>
                <a:gd name="T29" fmla="*/ 8 h 128"/>
                <a:gd name="T30" fmla="*/ 12 w 392"/>
                <a:gd name="T31" fmla="*/ 8 h 128"/>
                <a:gd name="T32" fmla="*/ 0 w 392"/>
                <a:gd name="T33" fmla="*/ 0 h 128"/>
                <a:gd name="T34" fmla="*/ 0 w 392"/>
                <a:gd name="T35" fmla="*/ 68 h 128"/>
                <a:gd name="T36" fmla="*/ 0 w 392"/>
                <a:gd name="T37" fmla="*/ 68 h 128"/>
                <a:gd name="T38" fmla="*/ 0 w 392"/>
                <a:gd name="T39" fmla="*/ 74 h 128"/>
                <a:gd name="T40" fmla="*/ 4 w 392"/>
                <a:gd name="T41" fmla="*/ 78 h 128"/>
                <a:gd name="T42" fmla="*/ 8 w 392"/>
                <a:gd name="T43" fmla="*/ 84 h 128"/>
                <a:gd name="T44" fmla="*/ 16 w 392"/>
                <a:gd name="T45" fmla="*/ 90 h 128"/>
                <a:gd name="T46" fmla="*/ 34 w 392"/>
                <a:gd name="T47" fmla="*/ 100 h 128"/>
                <a:gd name="T48" fmla="*/ 58 w 392"/>
                <a:gd name="T49" fmla="*/ 108 h 128"/>
                <a:gd name="T50" fmla="*/ 86 w 392"/>
                <a:gd name="T51" fmla="*/ 116 h 128"/>
                <a:gd name="T52" fmla="*/ 120 w 392"/>
                <a:gd name="T53" fmla="*/ 122 h 128"/>
                <a:gd name="T54" fmla="*/ 156 w 392"/>
                <a:gd name="T55" fmla="*/ 128 h 128"/>
                <a:gd name="T56" fmla="*/ 196 w 392"/>
                <a:gd name="T57" fmla="*/ 128 h 128"/>
                <a:gd name="T58" fmla="*/ 196 w 392"/>
                <a:gd name="T59" fmla="*/ 128 h 128"/>
                <a:gd name="T60" fmla="*/ 236 w 392"/>
                <a:gd name="T61" fmla="*/ 128 h 128"/>
                <a:gd name="T62" fmla="*/ 272 w 392"/>
                <a:gd name="T63" fmla="*/ 122 h 128"/>
                <a:gd name="T64" fmla="*/ 306 w 392"/>
                <a:gd name="T65" fmla="*/ 116 h 128"/>
                <a:gd name="T66" fmla="*/ 334 w 392"/>
                <a:gd name="T67" fmla="*/ 108 h 128"/>
                <a:gd name="T68" fmla="*/ 358 w 392"/>
                <a:gd name="T69" fmla="*/ 100 h 128"/>
                <a:gd name="T70" fmla="*/ 376 w 392"/>
                <a:gd name="T71" fmla="*/ 90 h 128"/>
                <a:gd name="T72" fmla="*/ 382 w 392"/>
                <a:gd name="T73" fmla="*/ 84 h 128"/>
                <a:gd name="T74" fmla="*/ 388 w 392"/>
                <a:gd name="T75" fmla="*/ 78 h 128"/>
                <a:gd name="T76" fmla="*/ 390 w 392"/>
                <a:gd name="T77" fmla="*/ 74 h 128"/>
                <a:gd name="T78" fmla="*/ 392 w 392"/>
                <a:gd name="T79" fmla="*/ 68 h 128"/>
                <a:gd name="T80" fmla="*/ 392 w 392"/>
                <a:gd name="T81" fmla="*/ 0 h 128"/>
                <a:gd name="T82" fmla="*/ 392 w 392"/>
                <a:gd name="T83" fmla="*/ 0 h 128"/>
                <a:gd name="T84" fmla="*/ 372 w 392"/>
                <a:gd name="T85" fmla="*/ 10 h 128"/>
                <a:gd name="T86" fmla="*/ 348 w 392"/>
                <a:gd name="T87" fmla="*/ 20 h 128"/>
                <a:gd name="T88" fmla="*/ 348 w 392"/>
                <a:gd name="T89"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28">
                  <a:moveTo>
                    <a:pt x="348" y="20"/>
                  </a:moveTo>
                  <a:lnTo>
                    <a:pt x="348" y="20"/>
                  </a:lnTo>
                  <a:lnTo>
                    <a:pt x="316" y="30"/>
                  </a:lnTo>
                  <a:lnTo>
                    <a:pt x="280" y="36"/>
                  </a:lnTo>
                  <a:lnTo>
                    <a:pt x="238" y="40"/>
                  </a:lnTo>
                  <a:lnTo>
                    <a:pt x="196" y="42"/>
                  </a:lnTo>
                  <a:lnTo>
                    <a:pt x="196" y="42"/>
                  </a:lnTo>
                  <a:lnTo>
                    <a:pt x="168" y="42"/>
                  </a:lnTo>
                  <a:lnTo>
                    <a:pt x="140" y="40"/>
                  </a:lnTo>
                  <a:lnTo>
                    <a:pt x="114" y="36"/>
                  </a:lnTo>
                  <a:lnTo>
                    <a:pt x="90" y="32"/>
                  </a:lnTo>
                  <a:lnTo>
                    <a:pt x="66" y="26"/>
                  </a:lnTo>
                  <a:lnTo>
                    <a:pt x="46" y="20"/>
                  </a:lnTo>
                  <a:lnTo>
                    <a:pt x="28" y="14"/>
                  </a:lnTo>
                  <a:lnTo>
                    <a:pt x="12" y="8"/>
                  </a:lnTo>
                  <a:lnTo>
                    <a:pt x="12" y="8"/>
                  </a:lnTo>
                  <a:lnTo>
                    <a:pt x="0" y="0"/>
                  </a:lnTo>
                  <a:lnTo>
                    <a:pt x="0" y="68"/>
                  </a:lnTo>
                  <a:lnTo>
                    <a:pt x="0" y="68"/>
                  </a:lnTo>
                  <a:lnTo>
                    <a:pt x="0" y="74"/>
                  </a:lnTo>
                  <a:lnTo>
                    <a:pt x="4" y="78"/>
                  </a:lnTo>
                  <a:lnTo>
                    <a:pt x="8" y="84"/>
                  </a:lnTo>
                  <a:lnTo>
                    <a:pt x="16" y="90"/>
                  </a:lnTo>
                  <a:lnTo>
                    <a:pt x="34" y="100"/>
                  </a:lnTo>
                  <a:lnTo>
                    <a:pt x="58" y="108"/>
                  </a:lnTo>
                  <a:lnTo>
                    <a:pt x="86" y="116"/>
                  </a:lnTo>
                  <a:lnTo>
                    <a:pt x="120" y="122"/>
                  </a:lnTo>
                  <a:lnTo>
                    <a:pt x="156" y="128"/>
                  </a:lnTo>
                  <a:lnTo>
                    <a:pt x="196" y="128"/>
                  </a:lnTo>
                  <a:lnTo>
                    <a:pt x="196" y="128"/>
                  </a:lnTo>
                  <a:lnTo>
                    <a:pt x="236" y="128"/>
                  </a:lnTo>
                  <a:lnTo>
                    <a:pt x="272" y="122"/>
                  </a:lnTo>
                  <a:lnTo>
                    <a:pt x="306" y="116"/>
                  </a:lnTo>
                  <a:lnTo>
                    <a:pt x="334" y="108"/>
                  </a:lnTo>
                  <a:lnTo>
                    <a:pt x="358" y="100"/>
                  </a:lnTo>
                  <a:lnTo>
                    <a:pt x="376" y="90"/>
                  </a:lnTo>
                  <a:lnTo>
                    <a:pt x="382" y="84"/>
                  </a:lnTo>
                  <a:lnTo>
                    <a:pt x="388" y="78"/>
                  </a:lnTo>
                  <a:lnTo>
                    <a:pt x="390" y="74"/>
                  </a:lnTo>
                  <a:lnTo>
                    <a:pt x="392" y="68"/>
                  </a:lnTo>
                  <a:lnTo>
                    <a:pt x="392" y="0"/>
                  </a:lnTo>
                  <a:lnTo>
                    <a:pt x="392" y="0"/>
                  </a:lnTo>
                  <a:lnTo>
                    <a:pt x="372" y="10"/>
                  </a:lnTo>
                  <a:lnTo>
                    <a:pt x="348" y="20"/>
                  </a:lnTo>
                  <a:lnTo>
                    <a:pt x="348" y="2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6900" y="2288"/>
              <a:ext cx="368" cy="44"/>
            </a:xfrm>
            <a:custGeom>
              <a:avLst/>
              <a:gdLst>
                <a:gd name="T0" fmla="*/ 366 w 368"/>
                <a:gd name="T1" fmla="*/ 0 h 44"/>
                <a:gd name="T2" fmla="*/ 366 w 368"/>
                <a:gd name="T3" fmla="*/ 0 h 44"/>
                <a:gd name="T4" fmla="*/ 368 w 368"/>
                <a:gd name="T5" fmla="*/ 4 h 44"/>
                <a:gd name="T6" fmla="*/ 368 w 368"/>
                <a:gd name="T7" fmla="*/ 4 h 44"/>
                <a:gd name="T8" fmla="*/ 368 w 368"/>
                <a:gd name="T9" fmla="*/ 6 h 44"/>
                <a:gd name="T10" fmla="*/ 368 w 368"/>
                <a:gd name="T11" fmla="*/ 10 h 44"/>
                <a:gd name="T12" fmla="*/ 362 w 368"/>
                <a:gd name="T13" fmla="*/ 14 h 44"/>
                <a:gd name="T14" fmla="*/ 362 w 368"/>
                <a:gd name="T15" fmla="*/ 14 h 44"/>
                <a:gd name="T16" fmla="*/ 344 w 368"/>
                <a:gd name="T17" fmla="*/ 24 h 44"/>
                <a:gd name="T18" fmla="*/ 320 w 368"/>
                <a:gd name="T19" fmla="*/ 30 h 44"/>
                <a:gd name="T20" fmla="*/ 320 w 368"/>
                <a:gd name="T21" fmla="*/ 30 h 44"/>
                <a:gd name="T22" fmla="*/ 290 w 368"/>
                <a:gd name="T23" fmla="*/ 36 h 44"/>
                <a:gd name="T24" fmla="*/ 256 w 368"/>
                <a:gd name="T25" fmla="*/ 40 h 44"/>
                <a:gd name="T26" fmla="*/ 256 w 368"/>
                <a:gd name="T27" fmla="*/ 40 h 44"/>
                <a:gd name="T28" fmla="*/ 220 w 368"/>
                <a:gd name="T29" fmla="*/ 42 h 44"/>
                <a:gd name="T30" fmla="*/ 184 w 368"/>
                <a:gd name="T31" fmla="*/ 44 h 44"/>
                <a:gd name="T32" fmla="*/ 184 w 368"/>
                <a:gd name="T33" fmla="*/ 44 h 44"/>
                <a:gd name="T34" fmla="*/ 146 w 368"/>
                <a:gd name="T35" fmla="*/ 42 h 44"/>
                <a:gd name="T36" fmla="*/ 112 w 368"/>
                <a:gd name="T37" fmla="*/ 40 h 44"/>
                <a:gd name="T38" fmla="*/ 112 w 368"/>
                <a:gd name="T39" fmla="*/ 40 h 44"/>
                <a:gd name="T40" fmla="*/ 78 w 368"/>
                <a:gd name="T41" fmla="*/ 36 h 44"/>
                <a:gd name="T42" fmla="*/ 48 w 368"/>
                <a:gd name="T43" fmla="*/ 30 h 44"/>
                <a:gd name="T44" fmla="*/ 48 w 368"/>
                <a:gd name="T45" fmla="*/ 30 h 44"/>
                <a:gd name="T46" fmla="*/ 24 w 368"/>
                <a:gd name="T47" fmla="*/ 24 h 44"/>
                <a:gd name="T48" fmla="*/ 6 w 368"/>
                <a:gd name="T49" fmla="*/ 14 h 44"/>
                <a:gd name="T50" fmla="*/ 6 w 368"/>
                <a:gd name="T51" fmla="*/ 14 h 44"/>
                <a:gd name="T52" fmla="*/ 0 w 368"/>
                <a:gd name="T53" fmla="*/ 10 h 44"/>
                <a:gd name="T54" fmla="*/ 0 w 368"/>
                <a:gd name="T55" fmla="*/ 6 h 44"/>
                <a:gd name="T56" fmla="*/ 0 w 368"/>
                <a:gd name="T57" fmla="*/ 4 h 44"/>
                <a:gd name="T58" fmla="*/ 0 w 368"/>
                <a:gd name="T59" fmla="*/ 4 h 44"/>
                <a:gd name="T60" fmla="*/ 2 w 368"/>
                <a:gd name="T61" fmla="*/ 0 h 44"/>
                <a:gd name="T62" fmla="*/ 2 w 368"/>
                <a:gd name="T63" fmla="*/ 0 h 44"/>
                <a:gd name="T64" fmla="*/ 0 w 368"/>
                <a:gd name="T65" fmla="*/ 4 h 44"/>
                <a:gd name="T66" fmla="*/ 0 w 368"/>
                <a:gd name="T67" fmla="*/ 4 h 44"/>
                <a:gd name="T68" fmla="*/ 0 w 368"/>
                <a:gd name="T69" fmla="*/ 6 h 44"/>
                <a:gd name="T70" fmla="*/ 2 w 368"/>
                <a:gd name="T71" fmla="*/ 8 h 44"/>
                <a:gd name="T72" fmla="*/ 8 w 368"/>
                <a:gd name="T73" fmla="*/ 12 h 44"/>
                <a:gd name="T74" fmla="*/ 8 w 368"/>
                <a:gd name="T75" fmla="*/ 12 h 44"/>
                <a:gd name="T76" fmla="*/ 16 w 368"/>
                <a:gd name="T77" fmla="*/ 16 h 44"/>
                <a:gd name="T78" fmla="*/ 26 w 368"/>
                <a:gd name="T79" fmla="*/ 18 h 44"/>
                <a:gd name="T80" fmla="*/ 50 w 368"/>
                <a:gd name="T81" fmla="*/ 22 h 44"/>
                <a:gd name="T82" fmla="*/ 50 w 368"/>
                <a:gd name="T83" fmla="*/ 22 h 44"/>
                <a:gd name="T84" fmla="*/ 80 w 368"/>
                <a:gd name="T85" fmla="*/ 26 h 44"/>
                <a:gd name="T86" fmla="*/ 112 w 368"/>
                <a:gd name="T87" fmla="*/ 28 h 44"/>
                <a:gd name="T88" fmla="*/ 112 w 368"/>
                <a:gd name="T89" fmla="*/ 28 h 44"/>
                <a:gd name="T90" fmla="*/ 184 w 368"/>
                <a:gd name="T91" fmla="*/ 28 h 44"/>
                <a:gd name="T92" fmla="*/ 184 w 368"/>
                <a:gd name="T93" fmla="*/ 28 h 44"/>
                <a:gd name="T94" fmla="*/ 256 w 368"/>
                <a:gd name="T95" fmla="*/ 28 h 44"/>
                <a:gd name="T96" fmla="*/ 256 w 368"/>
                <a:gd name="T97" fmla="*/ 28 h 44"/>
                <a:gd name="T98" fmla="*/ 288 w 368"/>
                <a:gd name="T99" fmla="*/ 26 h 44"/>
                <a:gd name="T100" fmla="*/ 318 w 368"/>
                <a:gd name="T101" fmla="*/ 22 h 44"/>
                <a:gd name="T102" fmla="*/ 318 w 368"/>
                <a:gd name="T103" fmla="*/ 22 h 44"/>
                <a:gd name="T104" fmla="*/ 342 w 368"/>
                <a:gd name="T105" fmla="*/ 18 h 44"/>
                <a:gd name="T106" fmla="*/ 342 w 368"/>
                <a:gd name="T107" fmla="*/ 18 h 44"/>
                <a:gd name="T108" fmla="*/ 360 w 368"/>
                <a:gd name="T109" fmla="*/ 12 h 44"/>
                <a:gd name="T110" fmla="*/ 360 w 368"/>
                <a:gd name="T111" fmla="*/ 12 h 44"/>
                <a:gd name="T112" fmla="*/ 366 w 368"/>
                <a:gd name="T113" fmla="*/ 8 h 44"/>
                <a:gd name="T114" fmla="*/ 368 w 368"/>
                <a:gd name="T115" fmla="*/ 6 h 44"/>
                <a:gd name="T116" fmla="*/ 368 w 368"/>
                <a:gd name="T117" fmla="*/ 4 h 44"/>
                <a:gd name="T118" fmla="*/ 368 w 368"/>
                <a:gd name="T119" fmla="*/ 4 h 44"/>
                <a:gd name="T120" fmla="*/ 366 w 368"/>
                <a:gd name="T121" fmla="*/ 0 h 44"/>
                <a:gd name="T122" fmla="*/ 366 w 368"/>
                <a:gd name="T1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8" h="44">
                  <a:moveTo>
                    <a:pt x="366" y="0"/>
                  </a:moveTo>
                  <a:lnTo>
                    <a:pt x="366" y="0"/>
                  </a:lnTo>
                  <a:lnTo>
                    <a:pt x="368" y="4"/>
                  </a:lnTo>
                  <a:lnTo>
                    <a:pt x="368" y="4"/>
                  </a:lnTo>
                  <a:lnTo>
                    <a:pt x="368" y="6"/>
                  </a:lnTo>
                  <a:lnTo>
                    <a:pt x="368" y="10"/>
                  </a:lnTo>
                  <a:lnTo>
                    <a:pt x="362" y="14"/>
                  </a:lnTo>
                  <a:lnTo>
                    <a:pt x="362" y="14"/>
                  </a:lnTo>
                  <a:lnTo>
                    <a:pt x="344" y="24"/>
                  </a:lnTo>
                  <a:lnTo>
                    <a:pt x="320" y="30"/>
                  </a:lnTo>
                  <a:lnTo>
                    <a:pt x="320" y="30"/>
                  </a:lnTo>
                  <a:lnTo>
                    <a:pt x="290" y="36"/>
                  </a:lnTo>
                  <a:lnTo>
                    <a:pt x="256" y="40"/>
                  </a:lnTo>
                  <a:lnTo>
                    <a:pt x="256" y="40"/>
                  </a:lnTo>
                  <a:lnTo>
                    <a:pt x="220" y="42"/>
                  </a:lnTo>
                  <a:lnTo>
                    <a:pt x="184" y="44"/>
                  </a:lnTo>
                  <a:lnTo>
                    <a:pt x="184" y="44"/>
                  </a:lnTo>
                  <a:lnTo>
                    <a:pt x="146" y="42"/>
                  </a:lnTo>
                  <a:lnTo>
                    <a:pt x="112" y="40"/>
                  </a:lnTo>
                  <a:lnTo>
                    <a:pt x="112" y="40"/>
                  </a:lnTo>
                  <a:lnTo>
                    <a:pt x="78" y="36"/>
                  </a:lnTo>
                  <a:lnTo>
                    <a:pt x="48" y="30"/>
                  </a:lnTo>
                  <a:lnTo>
                    <a:pt x="48" y="30"/>
                  </a:lnTo>
                  <a:lnTo>
                    <a:pt x="24" y="24"/>
                  </a:lnTo>
                  <a:lnTo>
                    <a:pt x="6" y="14"/>
                  </a:lnTo>
                  <a:lnTo>
                    <a:pt x="6" y="14"/>
                  </a:lnTo>
                  <a:lnTo>
                    <a:pt x="0" y="10"/>
                  </a:lnTo>
                  <a:lnTo>
                    <a:pt x="0" y="6"/>
                  </a:lnTo>
                  <a:lnTo>
                    <a:pt x="0" y="4"/>
                  </a:lnTo>
                  <a:lnTo>
                    <a:pt x="0" y="4"/>
                  </a:lnTo>
                  <a:lnTo>
                    <a:pt x="2" y="0"/>
                  </a:lnTo>
                  <a:lnTo>
                    <a:pt x="2" y="0"/>
                  </a:lnTo>
                  <a:lnTo>
                    <a:pt x="0" y="4"/>
                  </a:lnTo>
                  <a:lnTo>
                    <a:pt x="0" y="4"/>
                  </a:lnTo>
                  <a:lnTo>
                    <a:pt x="0" y="6"/>
                  </a:lnTo>
                  <a:lnTo>
                    <a:pt x="2" y="8"/>
                  </a:lnTo>
                  <a:lnTo>
                    <a:pt x="8" y="12"/>
                  </a:lnTo>
                  <a:lnTo>
                    <a:pt x="8" y="12"/>
                  </a:lnTo>
                  <a:lnTo>
                    <a:pt x="16" y="16"/>
                  </a:lnTo>
                  <a:lnTo>
                    <a:pt x="26" y="18"/>
                  </a:lnTo>
                  <a:lnTo>
                    <a:pt x="50" y="22"/>
                  </a:lnTo>
                  <a:lnTo>
                    <a:pt x="50" y="22"/>
                  </a:lnTo>
                  <a:lnTo>
                    <a:pt x="80" y="26"/>
                  </a:lnTo>
                  <a:lnTo>
                    <a:pt x="112" y="28"/>
                  </a:lnTo>
                  <a:lnTo>
                    <a:pt x="112" y="28"/>
                  </a:lnTo>
                  <a:lnTo>
                    <a:pt x="184" y="28"/>
                  </a:lnTo>
                  <a:lnTo>
                    <a:pt x="184" y="28"/>
                  </a:lnTo>
                  <a:lnTo>
                    <a:pt x="256" y="28"/>
                  </a:lnTo>
                  <a:lnTo>
                    <a:pt x="256" y="28"/>
                  </a:lnTo>
                  <a:lnTo>
                    <a:pt x="288" y="26"/>
                  </a:lnTo>
                  <a:lnTo>
                    <a:pt x="318" y="22"/>
                  </a:lnTo>
                  <a:lnTo>
                    <a:pt x="318" y="22"/>
                  </a:lnTo>
                  <a:lnTo>
                    <a:pt x="342" y="18"/>
                  </a:lnTo>
                  <a:lnTo>
                    <a:pt x="342" y="18"/>
                  </a:lnTo>
                  <a:lnTo>
                    <a:pt x="360" y="12"/>
                  </a:lnTo>
                  <a:lnTo>
                    <a:pt x="360" y="12"/>
                  </a:lnTo>
                  <a:lnTo>
                    <a:pt x="366" y="8"/>
                  </a:lnTo>
                  <a:lnTo>
                    <a:pt x="368" y="6"/>
                  </a:lnTo>
                  <a:lnTo>
                    <a:pt x="368" y="4"/>
                  </a:lnTo>
                  <a:lnTo>
                    <a:pt x="368" y="4"/>
                  </a:lnTo>
                  <a:lnTo>
                    <a:pt x="366" y="0"/>
                  </a:lnTo>
                  <a:lnTo>
                    <a:pt x="3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6888" y="3592"/>
              <a:ext cx="392" cy="134"/>
            </a:xfrm>
            <a:custGeom>
              <a:avLst/>
              <a:gdLst>
                <a:gd name="T0" fmla="*/ 6 w 392"/>
                <a:gd name="T1" fmla="*/ 94 h 134"/>
                <a:gd name="T2" fmla="*/ 6 w 392"/>
                <a:gd name="T3" fmla="*/ 94 h 134"/>
                <a:gd name="T4" fmla="*/ 24 w 392"/>
                <a:gd name="T5" fmla="*/ 104 h 134"/>
                <a:gd name="T6" fmla="*/ 50 w 392"/>
                <a:gd name="T7" fmla="*/ 114 h 134"/>
                <a:gd name="T8" fmla="*/ 50 w 392"/>
                <a:gd name="T9" fmla="*/ 114 h 134"/>
                <a:gd name="T10" fmla="*/ 80 w 392"/>
                <a:gd name="T11" fmla="*/ 122 h 134"/>
                <a:gd name="T12" fmla="*/ 116 w 392"/>
                <a:gd name="T13" fmla="*/ 128 h 134"/>
                <a:gd name="T14" fmla="*/ 154 w 392"/>
                <a:gd name="T15" fmla="*/ 132 h 134"/>
                <a:gd name="T16" fmla="*/ 196 w 392"/>
                <a:gd name="T17" fmla="*/ 134 h 134"/>
                <a:gd name="T18" fmla="*/ 196 w 392"/>
                <a:gd name="T19" fmla="*/ 134 h 134"/>
                <a:gd name="T20" fmla="*/ 224 w 392"/>
                <a:gd name="T21" fmla="*/ 134 h 134"/>
                <a:gd name="T22" fmla="*/ 250 w 392"/>
                <a:gd name="T23" fmla="*/ 132 h 134"/>
                <a:gd name="T24" fmla="*/ 276 w 392"/>
                <a:gd name="T25" fmla="*/ 128 h 134"/>
                <a:gd name="T26" fmla="*/ 298 w 392"/>
                <a:gd name="T27" fmla="*/ 124 h 134"/>
                <a:gd name="T28" fmla="*/ 320 w 392"/>
                <a:gd name="T29" fmla="*/ 120 h 134"/>
                <a:gd name="T30" fmla="*/ 340 w 392"/>
                <a:gd name="T31" fmla="*/ 114 h 134"/>
                <a:gd name="T32" fmla="*/ 358 w 392"/>
                <a:gd name="T33" fmla="*/ 108 h 134"/>
                <a:gd name="T34" fmla="*/ 372 w 392"/>
                <a:gd name="T35" fmla="*/ 102 h 134"/>
                <a:gd name="T36" fmla="*/ 372 w 392"/>
                <a:gd name="T37" fmla="*/ 102 h 134"/>
                <a:gd name="T38" fmla="*/ 384 w 392"/>
                <a:gd name="T39" fmla="*/ 94 h 134"/>
                <a:gd name="T40" fmla="*/ 392 w 392"/>
                <a:gd name="T41" fmla="*/ 88 h 134"/>
                <a:gd name="T42" fmla="*/ 392 w 392"/>
                <a:gd name="T43" fmla="*/ 0 h 134"/>
                <a:gd name="T44" fmla="*/ 392 w 392"/>
                <a:gd name="T45" fmla="*/ 0 h 134"/>
                <a:gd name="T46" fmla="*/ 372 w 392"/>
                <a:gd name="T47" fmla="*/ 12 h 134"/>
                <a:gd name="T48" fmla="*/ 348 w 392"/>
                <a:gd name="T49" fmla="*/ 20 h 134"/>
                <a:gd name="T50" fmla="*/ 348 w 392"/>
                <a:gd name="T51" fmla="*/ 20 h 134"/>
                <a:gd name="T52" fmla="*/ 316 w 392"/>
                <a:gd name="T53" fmla="*/ 30 h 134"/>
                <a:gd name="T54" fmla="*/ 280 w 392"/>
                <a:gd name="T55" fmla="*/ 36 h 134"/>
                <a:gd name="T56" fmla="*/ 238 w 392"/>
                <a:gd name="T57" fmla="*/ 42 h 134"/>
                <a:gd name="T58" fmla="*/ 196 w 392"/>
                <a:gd name="T59" fmla="*/ 42 h 134"/>
                <a:gd name="T60" fmla="*/ 196 w 392"/>
                <a:gd name="T61" fmla="*/ 42 h 134"/>
                <a:gd name="T62" fmla="*/ 168 w 392"/>
                <a:gd name="T63" fmla="*/ 42 h 134"/>
                <a:gd name="T64" fmla="*/ 140 w 392"/>
                <a:gd name="T65" fmla="*/ 40 h 134"/>
                <a:gd name="T66" fmla="*/ 114 w 392"/>
                <a:gd name="T67" fmla="*/ 36 h 134"/>
                <a:gd name="T68" fmla="*/ 90 w 392"/>
                <a:gd name="T69" fmla="*/ 32 h 134"/>
                <a:gd name="T70" fmla="*/ 66 w 392"/>
                <a:gd name="T71" fmla="*/ 28 h 134"/>
                <a:gd name="T72" fmla="*/ 46 w 392"/>
                <a:gd name="T73" fmla="*/ 22 h 134"/>
                <a:gd name="T74" fmla="*/ 28 w 392"/>
                <a:gd name="T75" fmla="*/ 14 h 134"/>
                <a:gd name="T76" fmla="*/ 12 w 392"/>
                <a:gd name="T77" fmla="*/ 8 h 134"/>
                <a:gd name="T78" fmla="*/ 12 w 392"/>
                <a:gd name="T79" fmla="*/ 8 h 134"/>
                <a:gd name="T80" fmla="*/ 0 w 392"/>
                <a:gd name="T81" fmla="*/ 0 h 134"/>
                <a:gd name="T82" fmla="*/ 0 w 392"/>
                <a:gd name="T83" fmla="*/ 88 h 134"/>
                <a:gd name="T84" fmla="*/ 0 w 392"/>
                <a:gd name="T85" fmla="*/ 88 h 134"/>
                <a:gd name="T86" fmla="*/ 6 w 392"/>
                <a:gd name="T87" fmla="*/ 94 h 134"/>
                <a:gd name="T88" fmla="*/ 6 w 392"/>
                <a:gd name="T89" fmla="*/ 9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4">
                  <a:moveTo>
                    <a:pt x="6" y="94"/>
                  </a:moveTo>
                  <a:lnTo>
                    <a:pt x="6" y="94"/>
                  </a:lnTo>
                  <a:lnTo>
                    <a:pt x="24" y="104"/>
                  </a:lnTo>
                  <a:lnTo>
                    <a:pt x="50" y="114"/>
                  </a:lnTo>
                  <a:lnTo>
                    <a:pt x="50" y="114"/>
                  </a:lnTo>
                  <a:lnTo>
                    <a:pt x="80" y="122"/>
                  </a:lnTo>
                  <a:lnTo>
                    <a:pt x="116" y="128"/>
                  </a:lnTo>
                  <a:lnTo>
                    <a:pt x="154" y="132"/>
                  </a:lnTo>
                  <a:lnTo>
                    <a:pt x="196" y="134"/>
                  </a:lnTo>
                  <a:lnTo>
                    <a:pt x="196" y="134"/>
                  </a:lnTo>
                  <a:lnTo>
                    <a:pt x="224" y="134"/>
                  </a:lnTo>
                  <a:lnTo>
                    <a:pt x="250" y="132"/>
                  </a:lnTo>
                  <a:lnTo>
                    <a:pt x="276" y="128"/>
                  </a:lnTo>
                  <a:lnTo>
                    <a:pt x="298" y="124"/>
                  </a:lnTo>
                  <a:lnTo>
                    <a:pt x="320" y="120"/>
                  </a:lnTo>
                  <a:lnTo>
                    <a:pt x="340" y="114"/>
                  </a:lnTo>
                  <a:lnTo>
                    <a:pt x="358" y="108"/>
                  </a:lnTo>
                  <a:lnTo>
                    <a:pt x="372" y="102"/>
                  </a:lnTo>
                  <a:lnTo>
                    <a:pt x="372" y="102"/>
                  </a:lnTo>
                  <a:lnTo>
                    <a:pt x="384" y="94"/>
                  </a:lnTo>
                  <a:lnTo>
                    <a:pt x="392" y="88"/>
                  </a:lnTo>
                  <a:lnTo>
                    <a:pt x="392" y="0"/>
                  </a:lnTo>
                  <a:lnTo>
                    <a:pt x="392" y="0"/>
                  </a:lnTo>
                  <a:lnTo>
                    <a:pt x="372" y="12"/>
                  </a:lnTo>
                  <a:lnTo>
                    <a:pt x="348" y="20"/>
                  </a:lnTo>
                  <a:lnTo>
                    <a:pt x="348" y="20"/>
                  </a:lnTo>
                  <a:lnTo>
                    <a:pt x="316" y="30"/>
                  </a:lnTo>
                  <a:lnTo>
                    <a:pt x="280" y="36"/>
                  </a:lnTo>
                  <a:lnTo>
                    <a:pt x="238" y="42"/>
                  </a:lnTo>
                  <a:lnTo>
                    <a:pt x="196" y="42"/>
                  </a:lnTo>
                  <a:lnTo>
                    <a:pt x="196" y="42"/>
                  </a:lnTo>
                  <a:lnTo>
                    <a:pt x="168" y="42"/>
                  </a:lnTo>
                  <a:lnTo>
                    <a:pt x="140" y="40"/>
                  </a:lnTo>
                  <a:lnTo>
                    <a:pt x="114" y="36"/>
                  </a:lnTo>
                  <a:lnTo>
                    <a:pt x="90" y="32"/>
                  </a:lnTo>
                  <a:lnTo>
                    <a:pt x="66" y="28"/>
                  </a:lnTo>
                  <a:lnTo>
                    <a:pt x="46" y="22"/>
                  </a:lnTo>
                  <a:lnTo>
                    <a:pt x="28" y="14"/>
                  </a:lnTo>
                  <a:lnTo>
                    <a:pt x="12" y="8"/>
                  </a:lnTo>
                  <a:lnTo>
                    <a:pt x="12" y="8"/>
                  </a:lnTo>
                  <a:lnTo>
                    <a:pt x="0" y="0"/>
                  </a:lnTo>
                  <a:lnTo>
                    <a:pt x="0" y="88"/>
                  </a:lnTo>
                  <a:lnTo>
                    <a:pt x="0" y="88"/>
                  </a:lnTo>
                  <a:lnTo>
                    <a:pt x="6" y="94"/>
                  </a:lnTo>
                  <a:lnTo>
                    <a:pt x="6" y="9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6888" y="3714"/>
              <a:ext cx="392" cy="132"/>
            </a:xfrm>
            <a:custGeom>
              <a:avLst/>
              <a:gdLst>
                <a:gd name="T0" fmla="*/ 6 w 392"/>
                <a:gd name="T1" fmla="*/ 92 h 132"/>
                <a:gd name="T2" fmla="*/ 6 w 392"/>
                <a:gd name="T3" fmla="*/ 92 h 132"/>
                <a:gd name="T4" fmla="*/ 24 w 392"/>
                <a:gd name="T5" fmla="*/ 102 h 132"/>
                <a:gd name="T6" fmla="*/ 50 w 392"/>
                <a:gd name="T7" fmla="*/ 112 h 132"/>
                <a:gd name="T8" fmla="*/ 50 w 392"/>
                <a:gd name="T9" fmla="*/ 112 h 132"/>
                <a:gd name="T10" fmla="*/ 80 w 392"/>
                <a:gd name="T11" fmla="*/ 120 h 132"/>
                <a:gd name="T12" fmla="*/ 116 w 392"/>
                <a:gd name="T13" fmla="*/ 126 h 132"/>
                <a:gd name="T14" fmla="*/ 154 w 392"/>
                <a:gd name="T15" fmla="*/ 130 h 132"/>
                <a:gd name="T16" fmla="*/ 196 w 392"/>
                <a:gd name="T17" fmla="*/ 132 h 132"/>
                <a:gd name="T18" fmla="*/ 196 w 392"/>
                <a:gd name="T19" fmla="*/ 132 h 132"/>
                <a:gd name="T20" fmla="*/ 224 w 392"/>
                <a:gd name="T21" fmla="*/ 132 h 132"/>
                <a:gd name="T22" fmla="*/ 250 w 392"/>
                <a:gd name="T23" fmla="*/ 130 h 132"/>
                <a:gd name="T24" fmla="*/ 276 w 392"/>
                <a:gd name="T25" fmla="*/ 126 h 132"/>
                <a:gd name="T26" fmla="*/ 298 w 392"/>
                <a:gd name="T27" fmla="*/ 122 h 132"/>
                <a:gd name="T28" fmla="*/ 320 w 392"/>
                <a:gd name="T29" fmla="*/ 118 h 132"/>
                <a:gd name="T30" fmla="*/ 340 w 392"/>
                <a:gd name="T31" fmla="*/ 112 h 132"/>
                <a:gd name="T32" fmla="*/ 358 w 392"/>
                <a:gd name="T33" fmla="*/ 106 h 132"/>
                <a:gd name="T34" fmla="*/ 372 w 392"/>
                <a:gd name="T35" fmla="*/ 100 h 132"/>
                <a:gd name="T36" fmla="*/ 372 w 392"/>
                <a:gd name="T37" fmla="*/ 100 h 132"/>
                <a:gd name="T38" fmla="*/ 384 w 392"/>
                <a:gd name="T39" fmla="*/ 92 h 132"/>
                <a:gd name="T40" fmla="*/ 392 w 392"/>
                <a:gd name="T41" fmla="*/ 86 h 132"/>
                <a:gd name="T42" fmla="*/ 392 w 392"/>
                <a:gd name="T43" fmla="*/ 0 h 132"/>
                <a:gd name="T44" fmla="*/ 392 w 392"/>
                <a:gd name="T45" fmla="*/ 0 h 132"/>
                <a:gd name="T46" fmla="*/ 372 w 392"/>
                <a:gd name="T47" fmla="*/ 10 h 132"/>
                <a:gd name="T48" fmla="*/ 348 w 392"/>
                <a:gd name="T49" fmla="*/ 20 h 132"/>
                <a:gd name="T50" fmla="*/ 348 w 392"/>
                <a:gd name="T51" fmla="*/ 20 h 132"/>
                <a:gd name="T52" fmla="*/ 316 w 392"/>
                <a:gd name="T53" fmla="*/ 28 h 132"/>
                <a:gd name="T54" fmla="*/ 280 w 392"/>
                <a:gd name="T55" fmla="*/ 34 h 132"/>
                <a:gd name="T56" fmla="*/ 238 w 392"/>
                <a:gd name="T57" fmla="*/ 40 h 132"/>
                <a:gd name="T58" fmla="*/ 196 w 392"/>
                <a:gd name="T59" fmla="*/ 42 h 132"/>
                <a:gd name="T60" fmla="*/ 196 w 392"/>
                <a:gd name="T61" fmla="*/ 42 h 132"/>
                <a:gd name="T62" fmla="*/ 168 w 392"/>
                <a:gd name="T63" fmla="*/ 40 h 132"/>
                <a:gd name="T64" fmla="*/ 140 w 392"/>
                <a:gd name="T65" fmla="*/ 38 h 132"/>
                <a:gd name="T66" fmla="*/ 114 w 392"/>
                <a:gd name="T67" fmla="*/ 36 h 132"/>
                <a:gd name="T68" fmla="*/ 90 w 392"/>
                <a:gd name="T69" fmla="*/ 30 h 132"/>
                <a:gd name="T70" fmla="*/ 66 w 392"/>
                <a:gd name="T71" fmla="*/ 26 h 132"/>
                <a:gd name="T72" fmla="*/ 46 w 392"/>
                <a:gd name="T73" fmla="*/ 20 h 132"/>
                <a:gd name="T74" fmla="*/ 28 w 392"/>
                <a:gd name="T75" fmla="*/ 14 h 132"/>
                <a:gd name="T76" fmla="*/ 12 w 392"/>
                <a:gd name="T77" fmla="*/ 6 h 132"/>
                <a:gd name="T78" fmla="*/ 12 w 392"/>
                <a:gd name="T79" fmla="*/ 6 h 132"/>
                <a:gd name="T80" fmla="*/ 0 w 392"/>
                <a:gd name="T81" fmla="*/ 0 h 132"/>
                <a:gd name="T82" fmla="*/ 0 w 392"/>
                <a:gd name="T83" fmla="*/ 86 h 132"/>
                <a:gd name="T84" fmla="*/ 0 w 392"/>
                <a:gd name="T85" fmla="*/ 86 h 132"/>
                <a:gd name="T86" fmla="*/ 6 w 392"/>
                <a:gd name="T87" fmla="*/ 92 h 132"/>
                <a:gd name="T88" fmla="*/ 6 w 392"/>
                <a:gd name="T89" fmla="*/ 9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2">
                  <a:moveTo>
                    <a:pt x="6" y="92"/>
                  </a:moveTo>
                  <a:lnTo>
                    <a:pt x="6" y="92"/>
                  </a:lnTo>
                  <a:lnTo>
                    <a:pt x="24" y="102"/>
                  </a:lnTo>
                  <a:lnTo>
                    <a:pt x="50" y="112"/>
                  </a:lnTo>
                  <a:lnTo>
                    <a:pt x="50" y="112"/>
                  </a:lnTo>
                  <a:lnTo>
                    <a:pt x="80" y="120"/>
                  </a:lnTo>
                  <a:lnTo>
                    <a:pt x="116" y="126"/>
                  </a:lnTo>
                  <a:lnTo>
                    <a:pt x="154" y="130"/>
                  </a:lnTo>
                  <a:lnTo>
                    <a:pt x="196" y="132"/>
                  </a:lnTo>
                  <a:lnTo>
                    <a:pt x="196" y="132"/>
                  </a:lnTo>
                  <a:lnTo>
                    <a:pt x="224" y="132"/>
                  </a:lnTo>
                  <a:lnTo>
                    <a:pt x="250" y="130"/>
                  </a:lnTo>
                  <a:lnTo>
                    <a:pt x="276" y="126"/>
                  </a:lnTo>
                  <a:lnTo>
                    <a:pt x="298" y="122"/>
                  </a:lnTo>
                  <a:lnTo>
                    <a:pt x="320" y="118"/>
                  </a:lnTo>
                  <a:lnTo>
                    <a:pt x="340" y="112"/>
                  </a:lnTo>
                  <a:lnTo>
                    <a:pt x="358" y="106"/>
                  </a:lnTo>
                  <a:lnTo>
                    <a:pt x="372" y="100"/>
                  </a:lnTo>
                  <a:lnTo>
                    <a:pt x="372" y="100"/>
                  </a:lnTo>
                  <a:lnTo>
                    <a:pt x="384" y="92"/>
                  </a:lnTo>
                  <a:lnTo>
                    <a:pt x="392" y="86"/>
                  </a:lnTo>
                  <a:lnTo>
                    <a:pt x="392" y="0"/>
                  </a:lnTo>
                  <a:lnTo>
                    <a:pt x="392" y="0"/>
                  </a:lnTo>
                  <a:lnTo>
                    <a:pt x="372" y="10"/>
                  </a:lnTo>
                  <a:lnTo>
                    <a:pt x="348" y="20"/>
                  </a:lnTo>
                  <a:lnTo>
                    <a:pt x="348" y="20"/>
                  </a:lnTo>
                  <a:lnTo>
                    <a:pt x="316" y="28"/>
                  </a:lnTo>
                  <a:lnTo>
                    <a:pt x="280" y="34"/>
                  </a:lnTo>
                  <a:lnTo>
                    <a:pt x="238" y="40"/>
                  </a:lnTo>
                  <a:lnTo>
                    <a:pt x="196" y="42"/>
                  </a:lnTo>
                  <a:lnTo>
                    <a:pt x="196" y="42"/>
                  </a:lnTo>
                  <a:lnTo>
                    <a:pt x="168" y="40"/>
                  </a:lnTo>
                  <a:lnTo>
                    <a:pt x="140" y="38"/>
                  </a:lnTo>
                  <a:lnTo>
                    <a:pt x="114" y="36"/>
                  </a:lnTo>
                  <a:lnTo>
                    <a:pt x="90" y="30"/>
                  </a:lnTo>
                  <a:lnTo>
                    <a:pt x="66" y="26"/>
                  </a:lnTo>
                  <a:lnTo>
                    <a:pt x="46" y="20"/>
                  </a:lnTo>
                  <a:lnTo>
                    <a:pt x="28" y="14"/>
                  </a:lnTo>
                  <a:lnTo>
                    <a:pt x="12" y="6"/>
                  </a:lnTo>
                  <a:lnTo>
                    <a:pt x="12" y="6"/>
                  </a:lnTo>
                  <a:lnTo>
                    <a:pt x="0" y="0"/>
                  </a:lnTo>
                  <a:lnTo>
                    <a:pt x="0" y="86"/>
                  </a:lnTo>
                  <a:lnTo>
                    <a:pt x="0" y="86"/>
                  </a:lnTo>
                  <a:lnTo>
                    <a:pt x="6" y="92"/>
                  </a:lnTo>
                  <a:lnTo>
                    <a:pt x="6" y="9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6888" y="3422"/>
              <a:ext cx="392" cy="186"/>
            </a:xfrm>
            <a:custGeom>
              <a:avLst/>
              <a:gdLst>
                <a:gd name="T0" fmla="*/ 6 w 392"/>
                <a:gd name="T1" fmla="*/ 146 h 186"/>
                <a:gd name="T2" fmla="*/ 6 w 392"/>
                <a:gd name="T3" fmla="*/ 146 h 186"/>
                <a:gd name="T4" fmla="*/ 24 w 392"/>
                <a:gd name="T5" fmla="*/ 156 h 186"/>
                <a:gd name="T6" fmla="*/ 50 w 392"/>
                <a:gd name="T7" fmla="*/ 164 h 186"/>
                <a:gd name="T8" fmla="*/ 50 w 392"/>
                <a:gd name="T9" fmla="*/ 164 h 186"/>
                <a:gd name="T10" fmla="*/ 80 w 392"/>
                <a:gd name="T11" fmla="*/ 174 h 186"/>
                <a:gd name="T12" fmla="*/ 116 w 392"/>
                <a:gd name="T13" fmla="*/ 180 h 186"/>
                <a:gd name="T14" fmla="*/ 154 w 392"/>
                <a:gd name="T15" fmla="*/ 184 h 186"/>
                <a:gd name="T16" fmla="*/ 196 w 392"/>
                <a:gd name="T17" fmla="*/ 186 h 186"/>
                <a:gd name="T18" fmla="*/ 196 w 392"/>
                <a:gd name="T19" fmla="*/ 186 h 186"/>
                <a:gd name="T20" fmla="*/ 224 w 392"/>
                <a:gd name="T21" fmla="*/ 186 h 186"/>
                <a:gd name="T22" fmla="*/ 250 w 392"/>
                <a:gd name="T23" fmla="*/ 184 h 186"/>
                <a:gd name="T24" fmla="*/ 276 w 392"/>
                <a:gd name="T25" fmla="*/ 180 h 186"/>
                <a:gd name="T26" fmla="*/ 298 w 392"/>
                <a:gd name="T27" fmla="*/ 176 h 186"/>
                <a:gd name="T28" fmla="*/ 320 w 392"/>
                <a:gd name="T29" fmla="*/ 172 h 186"/>
                <a:gd name="T30" fmla="*/ 340 w 392"/>
                <a:gd name="T31" fmla="*/ 166 h 186"/>
                <a:gd name="T32" fmla="*/ 358 w 392"/>
                <a:gd name="T33" fmla="*/ 160 h 186"/>
                <a:gd name="T34" fmla="*/ 372 w 392"/>
                <a:gd name="T35" fmla="*/ 152 h 186"/>
                <a:gd name="T36" fmla="*/ 372 w 392"/>
                <a:gd name="T37" fmla="*/ 152 h 186"/>
                <a:gd name="T38" fmla="*/ 384 w 392"/>
                <a:gd name="T39" fmla="*/ 146 h 186"/>
                <a:gd name="T40" fmla="*/ 392 w 392"/>
                <a:gd name="T41" fmla="*/ 140 h 186"/>
                <a:gd name="T42" fmla="*/ 392 w 392"/>
                <a:gd name="T43" fmla="*/ 40 h 186"/>
                <a:gd name="T44" fmla="*/ 392 w 392"/>
                <a:gd name="T45" fmla="*/ 40 h 186"/>
                <a:gd name="T46" fmla="*/ 392 w 392"/>
                <a:gd name="T47" fmla="*/ 40 h 186"/>
                <a:gd name="T48" fmla="*/ 392 w 392"/>
                <a:gd name="T49" fmla="*/ 40 h 186"/>
                <a:gd name="T50" fmla="*/ 392 w 392"/>
                <a:gd name="T51" fmla="*/ 40 h 186"/>
                <a:gd name="T52" fmla="*/ 392 w 392"/>
                <a:gd name="T53" fmla="*/ 38 h 186"/>
                <a:gd name="T54" fmla="*/ 392 w 392"/>
                <a:gd name="T55" fmla="*/ 38 h 186"/>
                <a:gd name="T56" fmla="*/ 392 w 392"/>
                <a:gd name="T57" fmla="*/ 40 h 186"/>
                <a:gd name="T58" fmla="*/ 392 w 392"/>
                <a:gd name="T59" fmla="*/ 40 h 186"/>
                <a:gd name="T60" fmla="*/ 390 w 392"/>
                <a:gd name="T61" fmla="*/ 34 h 186"/>
                <a:gd name="T62" fmla="*/ 386 w 392"/>
                <a:gd name="T63" fmla="*/ 30 h 186"/>
                <a:gd name="T64" fmla="*/ 386 w 392"/>
                <a:gd name="T65" fmla="*/ 30 h 186"/>
                <a:gd name="T66" fmla="*/ 376 w 392"/>
                <a:gd name="T67" fmla="*/ 22 h 186"/>
                <a:gd name="T68" fmla="*/ 360 w 392"/>
                <a:gd name="T69" fmla="*/ 16 h 186"/>
                <a:gd name="T70" fmla="*/ 360 w 392"/>
                <a:gd name="T71" fmla="*/ 16 h 186"/>
                <a:gd name="T72" fmla="*/ 330 w 392"/>
                <a:gd name="T73" fmla="*/ 10 h 186"/>
                <a:gd name="T74" fmla="*/ 292 w 392"/>
                <a:gd name="T75" fmla="*/ 4 h 186"/>
                <a:gd name="T76" fmla="*/ 246 w 392"/>
                <a:gd name="T77" fmla="*/ 0 h 186"/>
                <a:gd name="T78" fmla="*/ 196 w 392"/>
                <a:gd name="T79" fmla="*/ 0 h 186"/>
                <a:gd name="T80" fmla="*/ 196 w 392"/>
                <a:gd name="T81" fmla="*/ 0 h 186"/>
                <a:gd name="T82" fmla="*/ 158 w 392"/>
                <a:gd name="T83" fmla="*/ 0 h 186"/>
                <a:gd name="T84" fmla="*/ 122 w 392"/>
                <a:gd name="T85" fmla="*/ 2 h 186"/>
                <a:gd name="T86" fmla="*/ 88 w 392"/>
                <a:gd name="T87" fmla="*/ 6 h 186"/>
                <a:gd name="T88" fmla="*/ 60 w 392"/>
                <a:gd name="T89" fmla="*/ 10 h 186"/>
                <a:gd name="T90" fmla="*/ 60 w 392"/>
                <a:gd name="T91" fmla="*/ 10 h 186"/>
                <a:gd name="T92" fmla="*/ 36 w 392"/>
                <a:gd name="T93" fmla="*/ 14 h 186"/>
                <a:gd name="T94" fmla="*/ 18 w 392"/>
                <a:gd name="T95" fmla="*/ 22 h 186"/>
                <a:gd name="T96" fmla="*/ 18 w 392"/>
                <a:gd name="T97" fmla="*/ 22 h 186"/>
                <a:gd name="T98" fmla="*/ 10 w 392"/>
                <a:gd name="T99" fmla="*/ 26 h 186"/>
                <a:gd name="T100" fmla="*/ 6 w 392"/>
                <a:gd name="T101" fmla="*/ 30 h 186"/>
                <a:gd name="T102" fmla="*/ 6 w 392"/>
                <a:gd name="T103" fmla="*/ 30 h 186"/>
                <a:gd name="T104" fmla="*/ 2 w 392"/>
                <a:gd name="T105" fmla="*/ 34 h 186"/>
                <a:gd name="T106" fmla="*/ 0 w 392"/>
                <a:gd name="T107" fmla="*/ 38 h 186"/>
                <a:gd name="T108" fmla="*/ 0 w 392"/>
                <a:gd name="T109" fmla="*/ 38 h 186"/>
                <a:gd name="T110" fmla="*/ 0 w 392"/>
                <a:gd name="T111" fmla="*/ 38 h 186"/>
                <a:gd name="T112" fmla="*/ 0 w 392"/>
                <a:gd name="T113" fmla="*/ 140 h 186"/>
                <a:gd name="T114" fmla="*/ 0 w 392"/>
                <a:gd name="T115" fmla="*/ 140 h 186"/>
                <a:gd name="T116" fmla="*/ 6 w 392"/>
                <a:gd name="T117" fmla="*/ 146 h 186"/>
                <a:gd name="T118" fmla="*/ 6 w 392"/>
                <a:gd name="T119" fmla="*/ 14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2" h="186">
                  <a:moveTo>
                    <a:pt x="6" y="146"/>
                  </a:moveTo>
                  <a:lnTo>
                    <a:pt x="6" y="146"/>
                  </a:lnTo>
                  <a:lnTo>
                    <a:pt x="24" y="156"/>
                  </a:lnTo>
                  <a:lnTo>
                    <a:pt x="50" y="164"/>
                  </a:lnTo>
                  <a:lnTo>
                    <a:pt x="50" y="164"/>
                  </a:lnTo>
                  <a:lnTo>
                    <a:pt x="80" y="174"/>
                  </a:lnTo>
                  <a:lnTo>
                    <a:pt x="116" y="180"/>
                  </a:lnTo>
                  <a:lnTo>
                    <a:pt x="154" y="184"/>
                  </a:lnTo>
                  <a:lnTo>
                    <a:pt x="196" y="186"/>
                  </a:lnTo>
                  <a:lnTo>
                    <a:pt x="196" y="186"/>
                  </a:lnTo>
                  <a:lnTo>
                    <a:pt x="224" y="186"/>
                  </a:lnTo>
                  <a:lnTo>
                    <a:pt x="250" y="184"/>
                  </a:lnTo>
                  <a:lnTo>
                    <a:pt x="276" y="180"/>
                  </a:lnTo>
                  <a:lnTo>
                    <a:pt x="298" y="176"/>
                  </a:lnTo>
                  <a:lnTo>
                    <a:pt x="320" y="172"/>
                  </a:lnTo>
                  <a:lnTo>
                    <a:pt x="340" y="166"/>
                  </a:lnTo>
                  <a:lnTo>
                    <a:pt x="358" y="160"/>
                  </a:lnTo>
                  <a:lnTo>
                    <a:pt x="372" y="152"/>
                  </a:lnTo>
                  <a:lnTo>
                    <a:pt x="372" y="152"/>
                  </a:lnTo>
                  <a:lnTo>
                    <a:pt x="384" y="146"/>
                  </a:lnTo>
                  <a:lnTo>
                    <a:pt x="392" y="140"/>
                  </a:lnTo>
                  <a:lnTo>
                    <a:pt x="392" y="40"/>
                  </a:lnTo>
                  <a:lnTo>
                    <a:pt x="392" y="40"/>
                  </a:lnTo>
                  <a:lnTo>
                    <a:pt x="392" y="40"/>
                  </a:lnTo>
                  <a:lnTo>
                    <a:pt x="392" y="40"/>
                  </a:lnTo>
                  <a:lnTo>
                    <a:pt x="392" y="40"/>
                  </a:lnTo>
                  <a:lnTo>
                    <a:pt x="392" y="38"/>
                  </a:lnTo>
                  <a:lnTo>
                    <a:pt x="392" y="38"/>
                  </a:lnTo>
                  <a:lnTo>
                    <a:pt x="392" y="40"/>
                  </a:lnTo>
                  <a:lnTo>
                    <a:pt x="392" y="40"/>
                  </a:lnTo>
                  <a:lnTo>
                    <a:pt x="390" y="34"/>
                  </a:lnTo>
                  <a:lnTo>
                    <a:pt x="386" y="30"/>
                  </a:lnTo>
                  <a:lnTo>
                    <a:pt x="386" y="30"/>
                  </a:lnTo>
                  <a:lnTo>
                    <a:pt x="376" y="22"/>
                  </a:lnTo>
                  <a:lnTo>
                    <a:pt x="360" y="16"/>
                  </a:lnTo>
                  <a:lnTo>
                    <a:pt x="360" y="16"/>
                  </a:lnTo>
                  <a:lnTo>
                    <a:pt x="330" y="10"/>
                  </a:lnTo>
                  <a:lnTo>
                    <a:pt x="292" y="4"/>
                  </a:lnTo>
                  <a:lnTo>
                    <a:pt x="246" y="0"/>
                  </a:lnTo>
                  <a:lnTo>
                    <a:pt x="196" y="0"/>
                  </a:lnTo>
                  <a:lnTo>
                    <a:pt x="196" y="0"/>
                  </a:lnTo>
                  <a:lnTo>
                    <a:pt x="158" y="0"/>
                  </a:lnTo>
                  <a:lnTo>
                    <a:pt x="122" y="2"/>
                  </a:lnTo>
                  <a:lnTo>
                    <a:pt x="88" y="6"/>
                  </a:lnTo>
                  <a:lnTo>
                    <a:pt x="60" y="10"/>
                  </a:lnTo>
                  <a:lnTo>
                    <a:pt x="60" y="10"/>
                  </a:lnTo>
                  <a:lnTo>
                    <a:pt x="36" y="14"/>
                  </a:lnTo>
                  <a:lnTo>
                    <a:pt x="18" y="22"/>
                  </a:lnTo>
                  <a:lnTo>
                    <a:pt x="18" y="22"/>
                  </a:lnTo>
                  <a:lnTo>
                    <a:pt x="10" y="26"/>
                  </a:lnTo>
                  <a:lnTo>
                    <a:pt x="6" y="30"/>
                  </a:lnTo>
                  <a:lnTo>
                    <a:pt x="6" y="30"/>
                  </a:lnTo>
                  <a:lnTo>
                    <a:pt x="2" y="34"/>
                  </a:lnTo>
                  <a:lnTo>
                    <a:pt x="0" y="38"/>
                  </a:lnTo>
                  <a:lnTo>
                    <a:pt x="0" y="38"/>
                  </a:lnTo>
                  <a:lnTo>
                    <a:pt x="0" y="38"/>
                  </a:lnTo>
                  <a:lnTo>
                    <a:pt x="0" y="140"/>
                  </a:lnTo>
                  <a:lnTo>
                    <a:pt x="0" y="140"/>
                  </a:lnTo>
                  <a:lnTo>
                    <a:pt x="6" y="146"/>
                  </a:lnTo>
                  <a:lnTo>
                    <a:pt x="6" y="14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6888" y="3834"/>
              <a:ext cx="392" cy="130"/>
            </a:xfrm>
            <a:custGeom>
              <a:avLst/>
              <a:gdLst>
                <a:gd name="T0" fmla="*/ 348 w 392"/>
                <a:gd name="T1" fmla="*/ 20 h 130"/>
                <a:gd name="T2" fmla="*/ 348 w 392"/>
                <a:gd name="T3" fmla="*/ 20 h 130"/>
                <a:gd name="T4" fmla="*/ 316 w 392"/>
                <a:gd name="T5" fmla="*/ 30 h 130"/>
                <a:gd name="T6" fmla="*/ 280 w 392"/>
                <a:gd name="T7" fmla="*/ 36 h 130"/>
                <a:gd name="T8" fmla="*/ 238 w 392"/>
                <a:gd name="T9" fmla="*/ 40 h 130"/>
                <a:gd name="T10" fmla="*/ 196 w 392"/>
                <a:gd name="T11" fmla="*/ 42 h 130"/>
                <a:gd name="T12" fmla="*/ 196 w 392"/>
                <a:gd name="T13" fmla="*/ 42 h 130"/>
                <a:gd name="T14" fmla="*/ 168 w 392"/>
                <a:gd name="T15" fmla="*/ 42 h 130"/>
                <a:gd name="T16" fmla="*/ 140 w 392"/>
                <a:gd name="T17" fmla="*/ 40 h 130"/>
                <a:gd name="T18" fmla="*/ 114 w 392"/>
                <a:gd name="T19" fmla="*/ 36 h 130"/>
                <a:gd name="T20" fmla="*/ 90 w 392"/>
                <a:gd name="T21" fmla="*/ 32 h 130"/>
                <a:gd name="T22" fmla="*/ 66 w 392"/>
                <a:gd name="T23" fmla="*/ 28 h 130"/>
                <a:gd name="T24" fmla="*/ 46 w 392"/>
                <a:gd name="T25" fmla="*/ 22 h 130"/>
                <a:gd name="T26" fmla="*/ 28 w 392"/>
                <a:gd name="T27" fmla="*/ 14 h 130"/>
                <a:gd name="T28" fmla="*/ 12 w 392"/>
                <a:gd name="T29" fmla="*/ 8 h 130"/>
                <a:gd name="T30" fmla="*/ 12 w 392"/>
                <a:gd name="T31" fmla="*/ 8 h 130"/>
                <a:gd name="T32" fmla="*/ 0 w 392"/>
                <a:gd name="T33" fmla="*/ 0 h 130"/>
                <a:gd name="T34" fmla="*/ 0 w 392"/>
                <a:gd name="T35" fmla="*/ 70 h 130"/>
                <a:gd name="T36" fmla="*/ 0 w 392"/>
                <a:gd name="T37" fmla="*/ 70 h 130"/>
                <a:gd name="T38" fmla="*/ 0 w 392"/>
                <a:gd name="T39" fmla="*/ 74 h 130"/>
                <a:gd name="T40" fmla="*/ 4 w 392"/>
                <a:gd name="T41" fmla="*/ 80 h 130"/>
                <a:gd name="T42" fmla="*/ 8 w 392"/>
                <a:gd name="T43" fmla="*/ 84 h 130"/>
                <a:gd name="T44" fmla="*/ 16 w 392"/>
                <a:gd name="T45" fmla="*/ 90 h 130"/>
                <a:gd name="T46" fmla="*/ 34 w 392"/>
                <a:gd name="T47" fmla="*/ 100 h 130"/>
                <a:gd name="T48" fmla="*/ 58 w 392"/>
                <a:gd name="T49" fmla="*/ 110 h 130"/>
                <a:gd name="T50" fmla="*/ 86 w 392"/>
                <a:gd name="T51" fmla="*/ 118 h 130"/>
                <a:gd name="T52" fmla="*/ 120 w 392"/>
                <a:gd name="T53" fmla="*/ 124 h 130"/>
                <a:gd name="T54" fmla="*/ 156 w 392"/>
                <a:gd name="T55" fmla="*/ 128 h 130"/>
                <a:gd name="T56" fmla="*/ 196 w 392"/>
                <a:gd name="T57" fmla="*/ 130 h 130"/>
                <a:gd name="T58" fmla="*/ 196 w 392"/>
                <a:gd name="T59" fmla="*/ 130 h 130"/>
                <a:gd name="T60" fmla="*/ 236 w 392"/>
                <a:gd name="T61" fmla="*/ 128 h 130"/>
                <a:gd name="T62" fmla="*/ 272 w 392"/>
                <a:gd name="T63" fmla="*/ 124 h 130"/>
                <a:gd name="T64" fmla="*/ 306 w 392"/>
                <a:gd name="T65" fmla="*/ 118 h 130"/>
                <a:gd name="T66" fmla="*/ 334 w 392"/>
                <a:gd name="T67" fmla="*/ 110 h 130"/>
                <a:gd name="T68" fmla="*/ 358 w 392"/>
                <a:gd name="T69" fmla="*/ 100 h 130"/>
                <a:gd name="T70" fmla="*/ 376 w 392"/>
                <a:gd name="T71" fmla="*/ 90 h 130"/>
                <a:gd name="T72" fmla="*/ 382 w 392"/>
                <a:gd name="T73" fmla="*/ 84 h 130"/>
                <a:gd name="T74" fmla="*/ 388 w 392"/>
                <a:gd name="T75" fmla="*/ 80 h 130"/>
                <a:gd name="T76" fmla="*/ 390 w 392"/>
                <a:gd name="T77" fmla="*/ 74 h 130"/>
                <a:gd name="T78" fmla="*/ 392 w 392"/>
                <a:gd name="T79" fmla="*/ 70 h 130"/>
                <a:gd name="T80" fmla="*/ 392 w 392"/>
                <a:gd name="T81" fmla="*/ 0 h 130"/>
                <a:gd name="T82" fmla="*/ 392 w 392"/>
                <a:gd name="T83" fmla="*/ 0 h 130"/>
                <a:gd name="T84" fmla="*/ 372 w 392"/>
                <a:gd name="T85" fmla="*/ 12 h 130"/>
                <a:gd name="T86" fmla="*/ 348 w 392"/>
                <a:gd name="T87" fmla="*/ 20 h 130"/>
                <a:gd name="T88" fmla="*/ 348 w 392"/>
                <a:gd name="T89" fmla="*/ 2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2" h="130">
                  <a:moveTo>
                    <a:pt x="348" y="20"/>
                  </a:moveTo>
                  <a:lnTo>
                    <a:pt x="348" y="20"/>
                  </a:lnTo>
                  <a:lnTo>
                    <a:pt x="316" y="30"/>
                  </a:lnTo>
                  <a:lnTo>
                    <a:pt x="280" y="36"/>
                  </a:lnTo>
                  <a:lnTo>
                    <a:pt x="238" y="40"/>
                  </a:lnTo>
                  <a:lnTo>
                    <a:pt x="196" y="42"/>
                  </a:lnTo>
                  <a:lnTo>
                    <a:pt x="196" y="42"/>
                  </a:lnTo>
                  <a:lnTo>
                    <a:pt x="168" y="42"/>
                  </a:lnTo>
                  <a:lnTo>
                    <a:pt x="140" y="40"/>
                  </a:lnTo>
                  <a:lnTo>
                    <a:pt x="114" y="36"/>
                  </a:lnTo>
                  <a:lnTo>
                    <a:pt x="90" y="32"/>
                  </a:lnTo>
                  <a:lnTo>
                    <a:pt x="66" y="28"/>
                  </a:lnTo>
                  <a:lnTo>
                    <a:pt x="46" y="22"/>
                  </a:lnTo>
                  <a:lnTo>
                    <a:pt x="28" y="14"/>
                  </a:lnTo>
                  <a:lnTo>
                    <a:pt x="12" y="8"/>
                  </a:lnTo>
                  <a:lnTo>
                    <a:pt x="12" y="8"/>
                  </a:lnTo>
                  <a:lnTo>
                    <a:pt x="0" y="0"/>
                  </a:lnTo>
                  <a:lnTo>
                    <a:pt x="0" y="70"/>
                  </a:lnTo>
                  <a:lnTo>
                    <a:pt x="0" y="70"/>
                  </a:lnTo>
                  <a:lnTo>
                    <a:pt x="0" y="74"/>
                  </a:lnTo>
                  <a:lnTo>
                    <a:pt x="4" y="80"/>
                  </a:lnTo>
                  <a:lnTo>
                    <a:pt x="8" y="84"/>
                  </a:lnTo>
                  <a:lnTo>
                    <a:pt x="16" y="90"/>
                  </a:lnTo>
                  <a:lnTo>
                    <a:pt x="34" y="100"/>
                  </a:lnTo>
                  <a:lnTo>
                    <a:pt x="58" y="110"/>
                  </a:lnTo>
                  <a:lnTo>
                    <a:pt x="86" y="118"/>
                  </a:lnTo>
                  <a:lnTo>
                    <a:pt x="120" y="124"/>
                  </a:lnTo>
                  <a:lnTo>
                    <a:pt x="156" y="128"/>
                  </a:lnTo>
                  <a:lnTo>
                    <a:pt x="196" y="130"/>
                  </a:lnTo>
                  <a:lnTo>
                    <a:pt x="196" y="130"/>
                  </a:lnTo>
                  <a:lnTo>
                    <a:pt x="236" y="128"/>
                  </a:lnTo>
                  <a:lnTo>
                    <a:pt x="272" y="124"/>
                  </a:lnTo>
                  <a:lnTo>
                    <a:pt x="306" y="118"/>
                  </a:lnTo>
                  <a:lnTo>
                    <a:pt x="334" y="110"/>
                  </a:lnTo>
                  <a:lnTo>
                    <a:pt x="358" y="100"/>
                  </a:lnTo>
                  <a:lnTo>
                    <a:pt x="376" y="90"/>
                  </a:lnTo>
                  <a:lnTo>
                    <a:pt x="382" y="84"/>
                  </a:lnTo>
                  <a:lnTo>
                    <a:pt x="388" y="80"/>
                  </a:lnTo>
                  <a:lnTo>
                    <a:pt x="390" y="74"/>
                  </a:lnTo>
                  <a:lnTo>
                    <a:pt x="392" y="70"/>
                  </a:lnTo>
                  <a:lnTo>
                    <a:pt x="392" y="0"/>
                  </a:lnTo>
                  <a:lnTo>
                    <a:pt x="392" y="0"/>
                  </a:lnTo>
                  <a:lnTo>
                    <a:pt x="372" y="12"/>
                  </a:lnTo>
                  <a:lnTo>
                    <a:pt x="348" y="20"/>
                  </a:lnTo>
                  <a:lnTo>
                    <a:pt x="348" y="2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6900" y="3460"/>
              <a:ext cx="368" cy="44"/>
            </a:xfrm>
            <a:custGeom>
              <a:avLst/>
              <a:gdLst>
                <a:gd name="T0" fmla="*/ 366 w 368"/>
                <a:gd name="T1" fmla="*/ 0 h 44"/>
                <a:gd name="T2" fmla="*/ 366 w 368"/>
                <a:gd name="T3" fmla="*/ 0 h 44"/>
                <a:gd name="T4" fmla="*/ 368 w 368"/>
                <a:gd name="T5" fmla="*/ 4 h 44"/>
                <a:gd name="T6" fmla="*/ 368 w 368"/>
                <a:gd name="T7" fmla="*/ 4 h 44"/>
                <a:gd name="T8" fmla="*/ 368 w 368"/>
                <a:gd name="T9" fmla="*/ 8 h 44"/>
                <a:gd name="T10" fmla="*/ 368 w 368"/>
                <a:gd name="T11" fmla="*/ 10 h 44"/>
                <a:gd name="T12" fmla="*/ 362 w 368"/>
                <a:gd name="T13" fmla="*/ 16 h 44"/>
                <a:gd name="T14" fmla="*/ 362 w 368"/>
                <a:gd name="T15" fmla="*/ 16 h 44"/>
                <a:gd name="T16" fmla="*/ 344 w 368"/>
                <a:gd name="T17" fmla="*/ 24 h 44"/>
                <a:gd name="T18" fmla="*/ 320 w 368"/>
                <a:gd name="T19" fmla="*/ 32 h 44"/>
                <a:gd name="T20" fmla="*/ 320 w 368"/>
                <a:gd name="T21" fmla="*/ 32 h 44"/>
                <a:gd name="T22" fmla="*/ 290 w 368"/>
                <a:gd name="T23" fmla="*/ 36 h 44"/>
                <a:gd name="T24" fmla="*/ 256 w 368"/>
                <a:gd name="T25" fmla="*/ 42 h 44"/>
                <a:gd name="T26" fmla="*/ 256 w 368"/>
                <a:gd name="T27" fmla="*/ 42 h 44"/>
                <a:gd name="T28" fmla="*/ 220 w 368"/>
                <a:gd name="T29" fmla="*/ 44 h 44"/>
                <a:gd name="T30" fmla="*/ 184 w 368"/>
                <a:gd name="T31" fmla="*/ 44 h 44"/>
                <a:gd name="T32" fmla="*/ 184 w 368"/>
                <a:gd name="T33" fmla="*/ 44 h 44"/>
                <a:gd name="T34" fmla="*/ 146 w 368"/>
                <a:gd name="T35" fmla="*/ 44 h 44"/>
                <a:gd name="T36" fmla="*/ 112 w 368"/>
                <a:gd name="T37" fmla="*/ 42 h 44"/>
                <a:gd name="T38" fmla="*/ 112 w 368"/>
                <a:gd name="T39" fmla="*/ 42 h 44"/>
                <a:gd name="T40" fmla="*/ 78 w 368"/>
                <a:gd name="T41" fmla="*/ 36 h 44"/>
                <a:gd name="T42" fmla="*/ 48 w 368"/>
                <a:gd name="T43" fmla="*/ 32 h 44"/>
                <a:gd name="T44" fmla="*/ 48 w 368"/>
                <a:gd name="T45" fmla="*/ 32 h 44"/>
                <a:gd name="T46" fmla="*/ 24 w 368"/>
                <a:gd name="T47" fmla="*/ 24 h 44"/>
                <a:gd name="T48" fmla="*/ 6 w 368"/>
                <a:gd name="T49" fmla="*/ 16 h 44"/>
                <a:gd name="T50" fmla="*/ 6 w 368"/>
                <a:gd name="T51" fmla="*/ 16 h 44"/>
                <a:gd name="T52" fmla="*/ 0 w 368"/>
                <a:gd name="T53" fmla="*/ 10 h 44"/>
                <a:gd name="T54" fmla="*/ 0 w 368"/>
                <a:gd name="T55" fmla="*/ 8 h 44"/>
                <a:gd name="T56" fmla="*/ 0 w 368"/>
                <a:gd name="T57" fmla="*/ 4 h 44"/>
                <a:gd name="T58" fmla="*/ 0 w 368"/>
                <a:gd name="T59" fmla="*/ 4 h 44"/>
                <a:gd name="T60" fmla="*/ 2 w 368"/>
                <a:gd name="T61" fmla="*/ 0 h 44"/>
                <a:gd name="T62" fmla="*/ 2 w 368"/>
                <a:gd name="T63" fmla="*/ 0 h 44"/>
                <a:gd name="T64" fmla="*/ 0 w 368"/>
                <a:gd name="T65" fmla="*/ 4 h 44"/>
                <a:gd name="T66" fmla="*/ 0 w 368"/>
                <a:gd name="T67" fmla="*/ 4 h 44"/>
                <a:gd name="T68" fmla="*/ 0 w 368"/>
                <a:gd name="T69" fmla="*/ 6 h 44"/>
                <a:gd name="T70" fmla="*/ 2 w 368"/>
                <a:gd name="T71" fmla="*/ 8 h 44"/>
                <a:gd name="T72" fmla="*/ 8 w 368"/>
                <a:gd name="T73" fmla="*/ 12 h 44"/>
                <a:gd name="T74" fmla="*/ 8 w 368"/>
                <a:gd name="T75" fmla="*/ 12 h 44"/>
                <a:gd name="T76" fmla="*/ 16 w 368"/>
                <a:gd name="T77" fmla="*/ 16 h 44"/>
                <a:gd name="T78" fmla="*/ 26 w 368"/>
                <a:gd name="T79" fmla="*/ 18 h 44"/>
                <a:gd name="T80" fmla="*/ 50 w 368"/>
                <a:gd name="T81" fmla="*/ 22 h 44"/>
                <a:gd name="T82" fmla="*/ 50 w 368"/>
                <a:gd name="T83" fmla="*/ 22 h 44"/>
                <a:gd name="T84" fmla="*/ 80 w 368"/>
                <a:gd name="T85" fmla="*/ 26 h 44"/>
                <a:gd name="T86" fmla="*/ 112 w 368"/>
                <a:gd name="T87" fmla="*/ 28 h 44"/>
                <a:gd name="T88" fmla="*/ 112 w 368"/>
                <a:gd name="T89" fmla="*/ 28 h 44"/>
                <a:gd name="T90" fmla="*/ 184 w 368"/>
                <a:gd name="T91" fmla="*/ 30 h 44"/>
                <a:gd name="T92" fmla="*/ 184 w 368"/>
                <a:gd name="T93" fmla="*/ 30 h 44"/>
                <a:gd name="T94" fmla="*/ 256 w 368"/>
                <a:gd name="T95" fmla="*/ 28 h 44"/>
                <a:gd name="T96" fmla="*/ 256 w 368"/>
                <a:gd name="T97" fmla="*/ 28 h 44"/>
                <a:gd name="T98" fmla="*/ 288 w 368"/>
                <a:gd name="T99" fmla="*/ 26 h 44"/>
                <a:gd name="T100" fmla="*/ 318 w 368"/>
                <a:gd name="T101" fmla="*/ 22 h 44"/>
                <a:gd name="T102" fmla="*/ 318 w 368"/>
                <a:gd name="T103" fmla="*/ 22 h 44"/>
                <a:gd name="T104" fmla="*/ 342 w 368"/>
                <a:gd name="T105" fmla="*/ 18 h 44"/>
                <a:gd name="T106" fmla="*/ 342 w 368"/>
                <a:gd name="T107" fmla="*/ 18 h 44"/>
                <a:gd name="T108" fmla="*/ 360 w 368"/>
                <a:gd name="T109" fmla="*/ 12 h 44"/>
                <a:gd name="T110" fmla="*/ 360 w 368"/>
                <a:gd name="T111" fmla="*/ 12 h 44"/>
                <a:gd name="T112" fmla="*/ 366 w 368"/>
                <a:gd name="T113" fmla="*/ 8 h 44"/>
                <a:gd name="T114" fmla="*/ 368 w 368"/>
                <a:gd name="T115" fmla="*/ 6 h 44"/>
                <a:gd name="T116" fmla="*/ 368 w 368"/>
                <a:gd name="T117" fmla="*/ 4 h 44"/>
                <a:gd name="T118" fmla="*/ 368 w 368"/>
                <a:gd name="T119" fmla="*/ 4 h 44"/>
                <a:gd name="T120" fmla="*/ 366 w 368"/>
                <a:gd name="T121" fmla="*/ 0 h 44"/>
                <a:gd name="T122" fmla="*/ 366 w 368"/>
                <a:gd name="T1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8" h="44">
                  <a:moveTo>
                    <a:pt x="366" y="0"/>
                  </a:moveTo>
                  <a:lnTo>
                    <a:pt x="366" y="0"/>
                  </a:lnTo>
                  <a:lnTo>
                    <a:pt x="368" y="4"/>
                  </a:lnTo>
                  <a:lnTo>
                    <a:pt x="368" y="4"/>
                  </a:lnTo>
                  <a:lnTo>
                    <a:pt x="368" y="8"/>
                  </a:lnTo>
                  <a:lnTo>
                    <a:pt x="368" y="10"/>
                  </a:lnTo>
                  <a:lnTo>
                    <a:pt x="362" y="16"/>
                  </a:lnTo>
                  <a:lnTo>
                    <a:pt x="362" y="16"/>
                  </a:lnTo>
                  <a:lnTo>
                    <a:pt x="344" y="24"/>
                  </a:lnTo>
                  <a:lnTo>
                    <a:pt x="320" y="32"/>
                  </a:lnTo>
                  <a:lnTo>
                    <a:pt x="320" y="32"/>
                  </a:lnTo>
                  <a:lnTo>
                    <a:pt x="290" y="36"/>
                  </a:lnTo>
                  <a:lnTo>
                    <a:pt x="256" y="42"/>
                  </a:lnTo>
                  <a:lnTo>
                    <a:pt x="256" y="42"/>
                  </a:lnTo>
                  <a:lnTo>
                    <a:pt x="220" y="44"/>
                  </a:lnTo>
                  <a:lnTo>
                    <a:pt x="184" y="44"/>
                  </a:lnTo>
                  <a:lnTo>
                    <a:pt x="184" y="44"/>
                  </a:lnTo>
                  <a:lnTo>
                    <a:pt x="146" y="44"/>
                  </a:lnTo>
                  <a:lnTo>
                    <a:pt x="112" y="42"/>
                  </a:lnTo>
                  <a:lnTo>
                    <a:pt x="112" y="42"/>
                  </a:lnTo>
                  <a:lnTo>
                    <a:pt x="78" y="36"/>
                  </a:lnTo>
                  <a:lnTo>
                    <a:pt x="48" y="32"/>
                  </a:lnTo>
                  <a:lnTo>
                    <a:pt x="48" y="32"/>
                  </a:lnTo>
                  <a:lnTo>
                    <a:pt x="24" y="24"/>
                  </a:lnTo>
                  <a:lnTo>
                    <a:pt x="6" y="16"/>
                  </a:lnTo>
                  <a:lnTo>
                    <a:pt x="6" y="16"/>
                  </a:lnTo>
                  <a:lnTo>
                    <a:pt x="0" y="10"/>
                  </a:lnTo>
                  <a:lnTo>
                    <a:pt x="0" y="8"/>
                  </a:lnTo>
                  <a:lnTo>
                    <a:pt x="0" y="4"/>
                  </a:lnTo>
                  <a:lnTo>
                    <a:pt x="0" y="4"/>
                  </a:lnTo>
                  <a:lnTo>
                    <a:pt x="2" y="0"/>
                  </a:lnTo>
                  <a:lnTo>
                    <a:pt x="2" y="0"/>
                  </a:lnTo>
                  <a:lnTo>
                    <a:pt x="0" y="4"/>
                  </a:lnTo>
                  <a:lnTo>
                    <a:pt x="0" y="4"/>
                  </a:lnTo>
                  <a:lnTo>
                    <a:pt x="0" y="6"/>
                  </a:lnTo>
                  <a:lnTo>
                    <a:pt x="2" y="8"/>
                  </a:lnTo>
                  <a:lnTo>
                    <a:pt x="8" y="12"/>
                  </a:lnTo>
                  <a:lnTo>
                    <a:pt x="8" y="12"/>
                  </a:lnTo>
                  <a:lnTo>
                    <a:pt x="16" y="16"/>
                  </a:lnTo>
                  <a:lnTo>
                    <a:pt x="26" y="18"/>
                  </a:lnTo>
                  <a:lnTo>
                    <a:pt x="50" y="22"/>
                  </a:lnTo>
                  <a:lnTo>
                    <a:pt x="50" y="22"/>
                  </a:lnTo>
                  <a:lnTo>
                    <a:pt x="80" y="26"/>
                  </a:lnTo>
                  <a:lnTo>
                    <a:pt x="112" y="28"/>
                  </a:lnTo>
                  <a:lnTo>
                    <a:pt x="112" y="28"/>
                  </a:lnTo>
                  <a:lnTo>
                    <a:pt x="184" y="30"/>
                  </a:lnTo>
                  <a:lnTo>
                    <a:pt x="184" y="30"/>
                  </a:lnTo>
                  <a:lnTo>
                    <a:pt x="256" y="28"/>
                  </a:lnTo>
                  <a:lnTo>
                    <a:pt x="256" y="28"/>
                  </a:lnTo>
                  <a:lnTo>
                    <a:pt x="288" y="26"/>
                  </a:lnTo>
                  <a:lnTo>
                    <a:pt x="318" y="22"/>
                  </a:lnTo>
                  <a:lnTo>
                    <a:pt x="318" y="22"/>
                  </a:lnTo>
                  <a:lnTo>
                    <a:pt x="342" y="18"/>
                  </a:lnTo>
                  <a:lnTo>
                    <a:pt x="342" y="18"/>
                  </a:lnTo>
                  <a:lnTo>
                    <a:pt x="360" y="12"/>
                  </a:lnTo>
                  <a:lnTo>
                    <a:pt x="360" y="12"/>
                  </a:lnTo>
                  <a:lnTo>
                    <a:pt x="366" y="8"/>
                  </a:lnTo>
                  <a:lnTo>
                    <a:pt x="368" y="6"/>
                  </a:lnTo>
                  <a:lnTo>
                    <a:pt x="368" y="4"/>
                  </a:lnTo>
                  <a:lnTo>
                    <a:pt x="368" y="4"/>
                  </a:lnTo>
                  <a:lnTo>
                    <a:pt x="366" y="0"/>
                  </a:lnTo>
                  <a:lnTo>
                    <a:pt x="3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4718" y="2066"/>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8 h 296"/>
                <a:gd name="T22" fmla="*/ 26 w 146"/>
                <a:gd name="T23" fmla="*/ 44 h 296"/>
                <a:gd name="T24" fmla="*/ 26 w 146"/>
                <a:gd name="T25" fmla="*/ 44 h 296"/>
                <a:gd name="T26" fmla="*/ 30 w 146"/>
                <a:gd name="T27" fmla="*/ 48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8 h 296"/>
                <a:gd name="T62" fmla="*/ 120 w 146"/>
                <a:gd name="T63" fmla="*/ 44 h 296"/>
                <a:gd name="T64" fmla="*/ 120 w 146"/>
                <a:gd name="T65" fmla="*/ 44 h 296"/>
                <a:gd name="T66" fmla="*/ 124 w 146"/>
                <a:gd name="T67" fmla="*/ 48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2"/>
                  </a:lnTo>
                  <a:lnTo>
                    <a:pt x="6" y="6"/>
                  </a:lnTo>
                  <a:lnTo>
                    <a:pt x="2" y="12"/>
                  </a:lnTo>
                  <a:lnTo>
                    <a:pt x="0" y="22"/>
                  </a:lnTo>
                  <a:lnTo>
                    <a:pt x="0" y="128"/>
                  </a:lnTo>
                  <a:lnTo>
                    <a:pt x="0" y="128"/>
                  </a:lnTo>
                  <a:lnTo>
                    <a:pt x="2" y="132"/>
                  </a:lnTo>
                  <a:lnTo>
                    <a:pt x="4" y="136"/>
                  </a:lnTo>
                  <a:lnTo>
                    <a:pt x="8" y="138"/>
                  </a:lnTo>
                  <a:lnTo>
                    <a:pt x="12" y="140"/>
                  </a:lnTo>
                  <a:lnTo>
                    <a:pt x="12" y="140"/>
                  </a:lnTo>
                  <a:lnTo>
                    <a:pt x="12" y="140"/>
                  </a:lnTo>
                  <a:lnTo>
                    <a:pt x="16" y="138"/>
                  </a:lnTo>
                  <a:lnTo>
                    <a:pt x="20" y="136"/>
                  </a:lnTo>
                  <a:lnTo>
                    <a:pt x="22" y="132"/>
                  </a:lnTo>
                  <a:lnTo>
                    <a:pt x="24" y="128"/>
                  </a:lnTo>
                  <a:lnTo>
                    <a:pt x="24" y="48"/>
                  </a:lnTo>
                  <a:lnTo>
                    <a:pt x="24" y="48"/>
                  </a:lnTo>
                  <a:lnTo>
                    <a:pt x="24" y="44"/>
                  </a:lnTo>
                  <a:lnTo>
                    <a:pt x="26" y="44"/>
                  </a:lnTo>
                  <a:lnTo>
                    <a:pt x="26" y="44"/>
                  </a:lnTo>
                  <a:lnTo>
                    <a:pt x="26" y="44"/>
                  </a:lnTo>
                  <a:lnTo>
                    <a:pt x="30" y="44"/>
                  </a:lnTo>
                  <a:lnTo>
                    <a:pt x="30" y="48"/>
                  </a:lnTo>
                  <a:lnTo>
                    <a:pt x="30" y="284"/>
                  </a:lnTo>
                  <a:lnTo>
                    <a:pt x="30" y="284"/>
                  </a:lnTo>
                  <a:lnTo>
                    <a:pt x="32" y="288"/>
                  </a:lnTo>
                  <a:lnTo>
                    <a:pt x="34" y="292"/>
                  </a:lnTo>
                  <a:lnTo>
                    <a:pt x="38" y="294"/>
                  </a:lnTo>
                  <a:lnTo>
                    <a:pt x="42" y="296"/>
                  </a:lnTo>
                  <a:lnTo>
                    <a:pt x="58" y="296"/>
                  </a:lnTo>
                  <a:lnTo>
                    <a:pt x="58" y="296"/>
                  </a:lnTo>
                  <a:lnTo>
                    <a:pt x="62" y="294"/>
                  </a:lnTo>
                  <a:lnTo>
                    <a:pt x="66" y="292"/>
                  </a:lnTo>
                  <a:lnTo>
                    <a:pt x="68" y="288"/>
                  </a:lnTo>
                  <a:lnTo>
                    <a:pt x="70" y="284"/>
                  </a:lnTo>
                  <a:lnTo>
                    <a:pt x="70" y="158"/>
                  </a:lnTo>
                  <a:lnTo>
                    <a:pt x="70" y="158"/>
                  </a:lnTo>
                  <a:lnTo>
                    <a:pt x="70" y="154"/>
                  </a:lnTo>
                  <a:lnTo>
                    <a:pt x="74" y="154"/>
                  </a:lnTo>
                  <a:lnTo>
                    <a:pt x="74" y="154"/>
                  </a:lnTo>
                  <a:lnTo>
                    <a:pt x="74" y="154"/>
                  </a:lnTo>
                  <a:lnTo>
                    <a:pt x="76" y="154"/>
                  </a:lnTo>
                  <a:lnTo>
                    <a:pt x="78" y="158"/>
                  </a:lnTo>
                  <a:lnTo>
                    <a:pt x="78" y="284"/>
                  </a:lnTo>
                  <a:lnTo>
                    <a:pt x="78" y="284"/>
                  </a:lnTo>
                  <a:lnTo>
                    <a:pt x="78" y="288"/>
                  </a:lnTo>
                  <a:lnTo>
                    <a:pt x="80" y="292"/>
                  </a:lnTo>
                  <a:lnTo>
                    <a:pt x="84" y="294"/>
                  </a:lnTo>
                  <a:lnTo>
                    <a:pt x="88" y="296"/>
                  </a:lnTo>
                  <a:lnTo>
                    <a:pt x="104" y="296"/>
                  </a:lnTo>
                  <a:lnTo>
                    <a:pt x="104" y="296"/>
                  </a:lnTo>
                  <a:lnTo>
                    <a:pt x="110" y="294"/>
                  </a:lnTo>
                  <a:lnTo>
                    <a:pt x="114" y="292"/>
                  </a:lnTo>
                  <a:lnTo>
                    <a:pt x="116" y="288"/>
                  </a:lnTo>
                  <a:lnTo>
                    <a:pt x="116" y="284"/>
                  </a:lnTo>
                  <a:lnTo>
                    <a:pt x="116" y="48"/>
                  </a:lnTo>
                  <a:lnTo>
                    <a:pt x="116" y="48"/>
                  </a:lnTo>
                  <a:lnTo>
                    <a:pt x="118" y="44"/>
                  </a:lnTo>
                  <a:lnTo>
                    <a:pt x="120" y="44"/>
                  </a:lnTo>
                  <a:lnTo>
                    <a:pt x="120" y="44"/>
                  </a:lnTo>
                  <a:lnTo>
                    <a:pt x="120" y="44"/>
                  </a:lnTo>
                  <a:lnTo>
                    <a:pt x="122" y="44"/>
                  </a:lnTo>
                  <a:lnTo>
                    <a:pt x="124" y="48"/>
                  </a:lnTo>
                  <a:lnTo>
                    <a:pt x="124" y="128"/>
                  </a:lnTo>
                  <a:lnTo>
                    <a:pt x="124" y="128"/>
                  </a:lnTo>
                  <a:lnTo>
                    <a:pt x="124" y="132"/>
                  </a:lnTo>
                  <a:lnTo>
                    <a:pt x="126" y="136"/>
                  </a:lnTo>
                  <a:lnTo>
                    <a:pt x="130" y="138"/>
                  </a:lnTo>
                  <a:lnTo>
                    <a:pt x="134" y="140"/>
                  </a:lnTo>
                  <a:lnTo>
                    <a:pt x="134" y="140"/>
                  </a:lnTo>
                  <a:lnTo>
                    <a:pt x="134" y="140"/>
                  </a:lnTo>
                  <a:lnTo>
                    <a:pt x="140" y="138"/>
                  </a:lnTo>
                  <a:lnTo>
                    <a:pt x="142" y="136"/>
                  </a:lnTo>
                  <a:lnTo>
                    <a:pt x="146" y="132"/>
                  </a:lnTo>
                  <a:lnTo>
                    <a:pt x="146" y="128"/>
                  </a:lnTo>
                  <a:lnTo>
                    <a:pt x="146" y="22"/>
                  </a:lnTo>
                  <a:lnTo>
                    <a:pt x="146" y="22"/>
                  </a:lnTo>
                  <a:lnTo>
                    <a:pt x="144" y="12"/>
                  </a:lnTo>
                  <a:lnTo>
                    <a:pt x="140" y="6"/>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4754" y="1966"/>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6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6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8" y="0"/>
                  </a:lnTo>
                  <a:lnTo>
                    <a:pt x="44" y="2"/>
                  </a:lnTo>
                  <a:lnTo>
                    <a:pt x="52" y="4"/>
                  </a:lnTo>
                  <a:lnTo>
                    <a:pt x="58" y="6"/>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5008" y="1966"/>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6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6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8" y="0"/>
                  </a:lnTo>
                  <a:lnTo>
                    <a:pt x="44" y="2"/>
                  </a:lnTo>
                  <a:lnTo>
                    <a:pt x="52" y="4"/>
                  </a:lnTo>
                  <a:lnTo>
                    <a:pt x="58" y="6"/>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4954" y="2066"/>
              <a:ext cx="182" cy="296"/>
            </a:xfrm>
            <a:custGeom>
              <a:avLst/>
              <a:gdLst>
                <a:gd name="T0" fmla="*/ 0 w 182"/>
                <a:gd name="T1" fmla="*/ 112 h 296"/>
                <a:gd name="T2" fmla="*/ 2 w 182"/>
                <a:gd name="T3" fmla="*/ 122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4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4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2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2"/>
                  </a:lnTo>
                  <a:lnTo>
                    <a:pt x="6" y="126"/>
                  </a:lnTo>
                  <a:lnTo>
                    <a:pt x="10" y="128"/>
                  </a:lnTo>
                  <a:lnTo>
                    <a:pt x="10" y="128"/>
                  </a:lnTo>
                  <a:lnTo>
                    <a:pt x="10" y="128"/>
                  </a:lnTo>
                  <a:lnTo>
                    <a:pt x="16" y="128"/>
                  </a:lnTo>
                  <a:lnTo>
                    <a:pt x="22" y="126"/>
                  </a:lnTo>
                  <a:lnTo>
                    <a:pt x="26" y="124"/>
                  </a:lnTo>
                  <a:lnTo>
                    <a:pt x="28" y="118"/>
                  </a:lnTo>
                  <a:lnTo>
                    <a:pt x="46" y="34"/>
                  </a:lnTo>
                  <a:lnTo>
                    <a:pt x="46" y="34"/>
                  </a:lnTo>
                  <a:lnTo>
                    <a:pt x="46" y="32"/>
                  </a:lnTo>
                  <a:lnTo>
                    <a:pt x="48" y="32"/>
                  </a:lnTo>
                  <a:lnTo>
                    <a:pt x="48" y="32"/>
                  </a:lnTo>
                  <a:lnTo>
                    <a:pt x="48" y="32"/>
                  </a:lnTo>
                  <a:lnTo>
                    <a:pt x="50" y="32"/>
                  </a:lnTo>
                  <a:lnTo>
                    <a:pt x="52" y="34"/>
                  </a:lnTo>
                  <a:lnTo>
                    <a:pt x="22" y="190"/>
                  </a:lnTo>
                  <a:lnTo>
                    <a:pt x="54" y="190"/>
                  </a:lnTo>
                  <a:lnTo>
                    <a:pt x="54" y="284"/>
                  </a:lnTo>
                  <a:lnTo>
                    <a:pt x="54" y="284"/>
                  </a:lnTo>
                  <a:lnTo>
                    <a:pt x="54" y="290"/>
                  </a:lnTo>
                  <a:lnTo>
                    <a:pt x="56" y="292"/>
                  </a:lnTo>
                  <a:lnTo>
                    <a:pt x="60" y="294"/>
                  </a:lnTo>
                  <a:lnTo>
                    <a:pt x="64" y="296"/>
                  </a:lnTo>
                  <a:lnTo>
                    <a:pt x="72" y="296"/>
                  </a:lnTo>
                  <a:lnTo>
                    <a:pt x="72" y="296"/>
                  </a:lnTo>
                  <a:lnTo>
                    <a:pt x="76" y="294"/>
                  </a:lnTo>
                  <a:lnTo>
                    <a:pt x="80" y="292"/>
                  </a:lnTo>
                  <a:lnTo>
                    <a:pt x="82" y="290"/>
                  </a:lnTo>
                  <a:lnTo>
                    <a:pt x="84" y="284"/>
                  </a:lnTo>
                  <a:lnTo>
                    <a:pt x="84" y="190"/>
                  </a:lnTo>
                  <a:lnTo>
                    <a:pt x="98" y="190"/>
                  </a:lnTo>
                  <a:lnTo>
                    <a:pt x="98" y="284"/>
                  </a:lnTo>
                  <a:lnTo>
                    <a:pt x="98" y="284"/>
                  </a:lnTo>
                  <a:lnTo>
                    <a:pt x="100" y="290"/>
                  </a:lnTo>
                  <a:lnTo>
                    <a:pt x="102" y="292"/>
                  </a:lnTo>
                  <a:lnTo>
                    <a:pt x="106" y="294"/>
                  </a:lnTo>
                  <a:lnTo>
                    <a:pt x="110" y="296"/>
                  </a:lnTo>
                  <a:lnTo>
                    <a:pt x="118" y="296"/>
                  </a:lnTo>
                  <a:lnTo>
                    <a:pt x="118" y="296"/>
                  </a:lnTo>
                  <a:lnTo>
                    <a:pt x="122" y="294"/>
                  </a:lnTo>
                  <a:lnTo>
                    <a:pt x="126" y="292"/>
                  </a:lnTo>
                  <a:lnTo>
                    <a:pt x="128" y="290"/>
                  </a:lnTo>
                  <a:lnTo>
                    <a:pt x="130" y="284"/>
                  </a:lnTo>
                  <a:lnTo>
                    <a:pt x="130" y="190"/>
                  </a:lnTo>
                  <a:lnTo>
                    <a:pt x="160" y="190"/>
                  </a:lnTo>
                  <a:lnTo>
                    <a:pt x="130" y="34"/>
                  </a:lnTo>
                  <a:lnTo>
                    <a:pt x="130" y="34"/>
                  </a:lnTo>
                  <a:lnTo>
                    <a:pt x="130" y="32"/>
                  </a:lnTo>
                  <a:lnTo>
                    <a:pt x="132" y="32"/>
                  </a:lnTo>
                  <a:lnTo>
                    <a:pt x="134" y="32"/>
                  </a:lnTo>
                  <a:lnTo>
                    <a:pt x="134" y="32"/>
                  </a:lnTo>
                  <a:lnTo>
                    <a:pt x="136" y="32"/>
                  </a:lnTo>
                  <a:lnTo>
                    <a:pt x="136" y="34"/>
                  </a:lnTo>
                  <a:lnTo>
                    <a:pt x="156" y="118"/>
                  </a:lnTo>
                  <a:lnTo>
                    <a:pt x="156" y="118"/>
                  </a:lnTo>
                  <a:lnTo>
                    <a:pt x="158" y="124"/>
                  </a:lnTo>
                  <a:lnTo>
                    <a:pt x="160" y="126"/>
                  </a:lnTo>
                  <a:lnTo>
                    <a:pt x="166" y="128"/>
                  </a:lnTo>
                  <a:lnTo>
                    <a:pt x="172" y="128"/>
                  </a:lnTo>
                  <a:lnTo>
                    <a:pt x="172" y="128"/>
                  </a:lnTo>
                  <a:lnTo>
                    <a:pt x="172" y="128"/>
                  </a:lnTo>
                  <a:lnTo>
                    <a:pt x="178" y="126"/>
                  </a:lnTo>
                  <a:lnTo>
                    <a:pt x="180" y="122"/>
                  </a:lnTo>
                  <a:lnTo>
                    <a:pt x="182" y="118"/>
                  </a:lnTo>
                  <a:lnTo>
                    <a:pt x="182" y="112"/>
                  </a:lnTo>
                  <a:lnTo>
                    <a:pt x="162" y="22"/>
                  </a:lnTo>
                  <a:lnTo>
                    <a:pt x="162" y="22"/>
                  </a:lnTo>
                  <a:lnTo>
                    <a:pt x="160" y="14"/>
                  </a:lnTo>
                  <a:lnTo>
                    <a:pt x="154" y="6"/>
                  </a:lnTo>
                  <a:lnTo>
                    <a:pt x="146" y="2"/>
                  </a:lnTo>
                  <a:lnTo>
                    <a:pt x="136" y="0"/>
                  </a:lnTo>
                  <a:lnTo>
                    <a:pt x="48" y="0"/>
                  </a:lnTo>
                  <a:lnTo>
                    <a:pt x="48" y="0"/>
                  </a:lnTo>
                  <a:lnTo>
                    <a:pt x="38" y="2"/>
                  </a:lnTo>
                  <a:lnTo>
                    <a:pt x="30" y="6"/>
                  </a:lnTo>
                  <a:lnTo>
                    <a:pt x="24" y="14"/>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5198" y="2066"/>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8 h 296"/>
                <a:gd name="T22" fmla="*/ 26 w 146"/>
                <a:gd name="T23" fmla="*/ 44 h 296"/>
                <a:gd name="T24" fmla="*/ 26 w 146"/>
                <a:gd name="T25" fmla="*/ 44 h 296"/>
                <a:gd name="T26" fmla="*/ 30 w 146"/>
                <a:gd name="T27" fmla="*/ 48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8 h 296"/>
                <a:gd name="T62" fmla="*/ 120 w 146"/>
                <a:gd name="T63" fmla="*/ 44 h 296"/>
                <a:gd name="T64" fmla="*/ 120 w 146"/>
                <a:gd name="T65" fmla="*/ 44 h 296"/>
                <a:gd name="T66" fmla="*/ 124 w 146"/>
                <a:gd name="T67" fmla="*/ 48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2"/>
                  </a:lnTo>
                  <a:lnTo>
                    <a:pt x="6" y="6"/>
                  </a:lnTo>
                  <a:lnTo>
                    <a:pt x="2" y="12"/>
                  </a:lnTo>
                  <a:lnTo>
                    <a:pt x="0" y="22"/>
                  </a:lnTo>
                  <a:lnTo>
                    <a:pt x="0" y="128"/>
                  </a:lnTo>
                  <a:lnTo>
                    <a:pt x="0" y="128"/>
                  </a:lnTo>
                  <a:lnTo>
                    <a:pt x="2" y="132"/>
                  </a:lnTo>
                  <a:lnTo>
                    <a:pt x="4" y="136"/>
                  </a:lnTo>
                  <a:lnTo>
                    <a:pt x="8" y="138"/>
                  </a:lnTo>
                  <a:lnTo>
                    <a:pt x="12" y="140"/>
                  </a:lnTo>
                  <a:lnTo>
                    <a:pt x="12" y="140"/>
                  </a:lnTo>
                  <a:lnTo>
                    <a:pt x="12" y="140"/>
                  </a:lnTo>
                  <a:lnTo>
                    <a:pt x="16" y="138"/>
                  </a:lnTo>
                  <a:lnTo>
                    <a:pt x="20" y="136"/>
                  </a:lnTo>
                  <a:lnTo>
                    <a:pt x="22" y="132"/>
                  </a:lnTo>
                  <a:lnTo>
                    <a:pt x="24" y="128"/>
                  </a:lnTo>
                  <a:lnTo>
                    <a:pt x="24" y="48"/>
                  </a:lnTo>
                  <a:lnTo>
                    <a:pt x="24" y="48"/>
                  </a:lnTo>
                  <a:lnTo>
                    <a:pt x="24" y="44"/>
                  </a:lnTo>
                  <a:lnTo>
                    <a:pt x="26" y="44"/>
                  </a:lnTo>
                  <a:lnTo>
                    <a:pt x="26" y="44"/>
                  </a:lnTo>
                  <a:lnTo>
                    <a:pt x="26" y="44"/>
                  </a:lnTo>
                  <a:lnTo>
                    <a:pt x="30" y="44"/>
                  </a:lnTo>
                  <a:lnTo>
                    <a:pt x="30" y="48"/>
                  </a:lnTo>
                  <a:lnTo>
                    <a:pt x="30" y="284"/>
                  </a:lnTo>
                  <a:lnTo>
                    <a:pt x="30" y="284"/>
                  </a:lnTo>
                  <a:lnTo>
                    <a:pt x="32" y="288"/>
                  </a:lnTo>
                  <a:lnTo>
                    <a:pt x="34" y="292"/>
                  </a:lnTo>
                  <a:lnTo>
                    <a:pt x="38" y="294"/>
                  </a:lnTo>
                  <a:lnTo>
                    <a:pt x="42" y="296"/>
                  </a:lnTo>
                  <a:lnTo>
                    <a:pt x="58" y="296"/>
                  </a:lnTo>
                  <a:lnTo>
                    <a:pt x="58" y="296"/>
                  </a:lnTo>
                  <a:lnTo>
                    <a:pt x="62" y="294"/>
                  </a:lnTo>
                  <a:lnTo>
                    <a:pt x="66" y="292"/>
                  </a:lnTo>
                  <a:lnTo>
                    <a:pt x="68" y="288"/>
                  </a:lnTo>
                  <a:lnTo>
                    <a:pt x="70" y="284"/>
                  </a:lnTo>
                  <a:lnTo>
                    <a:pt x="70" y="158"/>
                  </a:lnTo>
                  <a:lnTo>
                    <a:pt x="70" y="158"/>
                  </a:lnTo>
                  <a:lnTo>
                    <a:pt x="70" y="154"/>
                  </a:lnTo>
                  <a:lnTo>
                    <a:pt x="74" y="154"/>
                  </a:lnTo>
                  <a:lnTo>
                    <a:pt x="74" y="154"/>
                  </a:lnTo>
                  <a:lnTo>
                    <a:pt x="74" y="154"/>
                  </a:lnTo>
                  <a:lnTo>
                    <a:pt x="76" y="154"/>
                  </a:lnTo>
                  <a:lnTo>
                    <a:pt x="78" y="158"/>
                  </a:lnTo>
                  <a:lnTo>
                    <a:pt x="78" y="284"/>
                  </a:lnTo>
                  <a:lnTo>
                    <a:pt x="78" y="284"/>
                  </a:lnTo>
                  <a:lnTo>
                    <a:pt x="78" y="288"/>
                  </a:lnTo>
                  <a:lnTo>
                    <a:pt x="80" y="292"/>
                  </a:lnTo>
                  <a:lnTo>
                    <a:pt x="84" y="294"/>
                  </a:lnTo>
                  <a:lnTo>
                    <a:pt x="88" y="296"/>
                  </a:lnTo>
                  <a:lnTo>
                    <a:pt x="104" y="296"/>
                  </a:lnTo>
                  <a:lnTo>
                    <a:pt x="104" y="296"/>
                  </a:lnTo>
                  <a:lnTo>
                    <a:pt x="110" y="294"/>
                  </a:lnTo>
                  <a:lnTo>
                    <a:pt x="114" y="292"/>
                  </a:lnTo>
                  <a:lnTo>
                    <a:pt x="116" y="288"/>
                  </a:lnTo>
                  <a:lnTo>
                    <a:pt x="116" y="284"/>
                  </a:lnTo>
                  <a:lnTo>
                    <a:pt x="116" y="48"/>
                  </a:lnTo>
                  <a:lnTo>
                    <a:pt x="116" y="48"/>
                  </a:lnTo>
                  <a:lnTo>
                    <a:pt x="118" y="44"/>
                  </a:lnTo>
                  <a:lnTo>
                    <a:pt x="120" y="44"/>
                  </a:lnTo>
                  <a:lnTo>
                    <a:pt x="120" y="44"/>
                  </a:lnTo>
                  <a:lnTo>
                    <a:pt x="120" y="44"/>
                  </a:lnTo>
                  <a:lnTo>
                    <a:pt x="122" y="44"/>
                  </a:lnTo>
                  <a:lnTo>
                    <a:pt x="124" y="48"/>
                  </a:lnTo>
                  <a:lnTo>
                    <a:pt x="124" y="128"/>
                  </a:lnTo>
                  <a:lnTo>
                    <a:pt x="124" y="128"/>
                  </a:lnTo>
                  <a:lnTo>
                    <a:pt x="124" y="132"/>
                  </a:lnTo>
                  <a:lnTo>
                    <a:pt x="126" y="136"/>
                  </a:lnTo>
                  <a:lnTo>
                    <a:pt x="130" y="138"/>
                  </a:lnTo>
                  <a:lnTo>
                    <a:pt x="134" y="140"/>
                  </a:lnTo>
                  <a:lnTo>
                    <a:pt x="134" y="140"/>
                  </a:lnTo>
                  <a:lnTo>
                    <a:pt x="134" y="140"/>
                  </a:lnTo>
                  <a:lnTo>
                    <a:pt x="140" y="138"/>
                  </a:lnTo>
                  <a:lnTo>
                    <a:pt x="142" y="136"/>
                  </a:lnTo>
                  <a:lnTo>
                    <a:pt x="146" y="132"/>
                  </a:lnTo>
                  <a:lnTo>
                    <a:pt x="146" y="128"/>
                  </a:lnTo>
                  <a:lnTo>
                    <a:pt x="146" y="22"/>
                  </a:lnTo>
                  <a:lnTo>
                    <a:pt x="146" y="22"/>
                  </a:lnTo>
                  <a:lnTo>
                    <a:pt x="144" y="12"/>
                  </a:lnTo>
                  <a:lnTo>
                    <a:pt x="140" y="6"/>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5234" y="1966"/>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6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6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8" y="0"/>
                  </a:lnTo>
                  <a:lnTo>
                    <a:pt x="44" y="2"/>
                  </a:lnTo>
                  <a:lnTo>
                    <a:pt x="52" y="4"/>
                  </a:lnTo>
                  <a:lnTo>
                    <a:pt x="58" y="6"/>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5488" y="1966"/>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6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6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8" y="0"/>
                  </a:lnTo>
                  <a:lnTo>
                    <a:pt x="44" y="2"/>
                  </a:lnTo>
                  <a:lnTo>
                    <a:pt x="52" y="4"/>
                  </a:lnTo>
                  <a:lnTo>
                    <a:pt x="58" y="6"/>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5434" y="2066"/>
              <a:ext cx="182" cy="296"/>
            </a:xfrm>
            <a:custGeom>
              <a:avLst/>
              <a:gdLst>
                <a:gd name="T0" fmla="*/ 0 w 182"/>
                <a:gd name="T1" fmla="*/ 112 h 296"/>
                <a:gd name="T2" fmla="*/ 2 w 182"/>
                <a:gd name="T3" fmla="*/ 122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4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4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2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2"/>
                  </a:lnTo>
                  <a:lnTo>
                    <a:pt x="6" y="126"/>
                  </a:lnTo>
                  <a:lnTo>
                    <a:pt x="10" y="128"/>
                  </a:lnTo>
                  <a:lnTo>
                    <a:pt x="10" y="128"/>
                  </a:lnTo>
                  <a:lnTo>
                    <a:pt x="10" y="128"/>
                  </a:lnTo>
                  <a:lnTo>
                    <a:pt x="16" y="128"/>
                  </a:lnTo>
                  <a:lnTo>
                    <a:pt x="22" y="126"/>
                  </a:lnTo>
                  <a:lnTo>
                    <a:pt x="26" y="124"/>
                  </a:lnTo>
                  <a:lnTo>
                    <a:pt x="28" y="118"/>
                  </a:lnTo>
                  <a:lnTo>
                    <a:pt x="46" y="34"/>
                  </a:lnTo>
                  <a:lnTo>
                    <a:pt x="46" y="34"/>
                  </a:lnTo>
                  <a:lnTo>
                    <a:pt x="46" y="32"/>
                  </a:lnTo>
                  <a:lnTo>
                    <a:pt x="48" y="32"/>
                  </a:lnTo>
                  <a:lnTo>
                    <a:pt x="48" y="32"/>
                  </a:lnTo>
                  <a:lnTo>
                    <a:pt x="48" y="32"/>
                  </a:lnTo>
                  <a:lnTo>
                    <a:pt x="50" y="32"/>
                  </a:lnTo>
                  <a:lnTo>
                    <a:pt x="52" y="34"/>
                  </a:lnTo>
                  <a:lnTo>
                    <a:pt x="22" y="190"/>
                  </a:lnTo>
                  <a:lnTo>
                    <a:pt x="54" y="190"/>
                  </a:lnTo>
                  <a:lnTo>
                    <a:pt x="54" y="284"/>
                  </a:lnTo>
                  <a:lnTo>
                    <a:pt x="54" y="284"/>
                  </a:lnTo>
                  <a:lnTo>
                    <a:pt x="54" y="290"/>
                  </a:lnTo>
                  <a:lnTo>
                    <a:pt x="56" y="292"/>
                  </a:lnTo>
                  <a:lnTo>
                    <a:pt x="60" y="294"/>
                  </a:lnTo>
                  <a:lnTo>
                    <a:pt x="64" y="296"/>
                  </a:lnTo>
                  <a:lnTo>
                    <a:pt x="72" y="296"/>
                  </a:lnTo>
                  <a:lnTo>
                    <a:pt x="72" y="296"/>
                  </a:lnTo>
                  <a:lnTo>
                    <a:pt x="76" y="294"/>
                  </a:lnTo>
                  <a:lnTo>
                    <a:pt x="80" y="292"/>
                  </a:lnTo>
                  <a:lnTo>
                    <a:pt x="82" y="290"/>
                  </a:lnTo>
                  <a:lnTo>
                    <a:pt x="84" y="284"/>
                  </a:lnTo>
                  <a:lnTo>
                    <a:pt x="84" y="190"/>
                  </a:lnTo>
                  <a:lnTo>
                    <a:pt x="98" y="190"/>
                  </a:lnTo>
                  <a:lnTo>
                    <a:pt x="98" y="284"/>
                  </a:lnTo>
                  <a:lnTo>
                    <a:pt x="98" y="284"/>
                  </a:lnTo>
                  <a:lnTo>
                    <a:pt x="100" y="290"/>
                  </a:lnTo>
                  <a:lnTo>
                    <a:pt x="102" y="292"/>
                  </a:lnTo>
                  <a:lnTo>
                    <a:pt x="106" y="294"/>
                  </a:lnTo>
                  <a:lnTo>
                    <a:pt x="110" y="296"/>
                  </a:lnTo>
                  <a:lnTo>
                    <a:pt x="118" y="296"/>
                  </a:lnTo>
                  <a:lnTo>
                    <a:pt x="118" y="296"/>
                  </a:lnTo>
                  <a:lnTo>
                    <a:pt x="122" y="294"/>
                  </a:lnTo>
                  <a:lnTo>
                    <a:pt x="126" y="292"/>
                  </a:lnTo>
                  <a:lnTo>
                    <a:pt x="128" y="290"/>
                  </a:lnTo>
                  <a:lnTo>
                    <a:pt x="130" y="284"/>
                  </a:lnTo>
                  <a:lnTo>
                    <a:pt x="130" y="190"/>
                  </a:lnTo>
                  <a:lnTo>
                    <a:pt x="160" y="190"/>
                  </a:lnTo>
                  <a:lnTo>
                    <a:pt x="130" y="34"/>
                  </a:lnTo>
                  <a:lnTo>
                    <a:pt x="130" y="34"/>
                  </a:lnTo>
                  <a:lnTo>
                    <a:pt x="130" y="32"/>
                  </a:lnTo>
                  <a:lnTo>
                    <a:pt x="132" y="32"/>
                  </a:lnTo>
                  <a:lnTo>
                    <a:pt x="134" y="32"/>
                  </a:lnTo>
                  <a:lnTo>
                    <a:pt x="134" y="32"/>
                  </a:lnTo>
                  <a:lnTo>
                    <a:pt x="136" y="32"/>
                  </a:lnTo>
                  <a:lnTo>
                    <a:pt x="136" y="34"/>
                  </a:lnTo>
                  <a:lnTo>
                    <a:pt x="156" y="118"/>
                  </a:lnTo>
                  <a:lnTo>
                    <a:pt x="156" y="118"/>
                  </a:lnTo>
                  <a:lnTo>
                    <a:pt x="158" y="124"/>
                  </a:lnTo>
                  <a:lnTo>
                    <a:pt x="160" y="126"/>
                  </a:lnTo>
                  <a:lnTo>
                    <a:pt x="166" y="128"/>
                  </a:lnTo>
                  <a:lnTo>
                    <a:pt x="172" y="128"/>
                  </a:lnTo>
                  <a:lnTo>
                    <a:pt x="172" y="128"/>
                  </a:lnTo>
                  <a:lnTo>
                    <a:pt x="172" y="128"/>
                  </a:lnTo>
                  <a:lnTo>
                    <a:pt x="178" y="126"/>
                  </a:lnTo>
                  <a:lnTo>
                    <a:pt x="180" y="122"/>
                  </a:lnTo>
                  <a:lnTo>
                    <a:pt x="182" y="118"/>
                  </a:lnTo>
                  <a:lnTo>
                    <a:pt x="182" y="112"/>
                  </a:lnTo>
                  <a:lnTo>
                    <a:pt x="162" y="22"/>
                  </a:lnTo>
                  <a:lnTo>
                    <a:pt x="162" y="22"/>
                  </a:lnTo>
                  <a:lnTo>
                    <a:pt x="160" y="14"/>
                  </a:lnTo>
                  <a:lnTo>
                    <a:pt x="154" y="6"/>
                  </a:lnTo>
                  <a:lnTo>
                    <a:pt x="146" y="2"/>
                  </a:lnTo>
                  <a:lnTo>
                    <a:pt x="136" y="0"/>
                  </a:lnTo>
                  <a:lnTo>
                    <a:pt x="48" y="0"/>
                  </a:lnTo>
                  <a:lnTo>
                    <a:pt x="48" y="0"/>
                  </a:lnTo>
                  <a:lnTo>
                    <a:pt x="38" y="2"/>
                  </a:lnTo>
                  <a:lnTo>
                    <a:pt x="30" y="6"/>
                  </a:lnTo>
                  <a:lnTo>
                    <a:pt x="24" y="14"/>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4718" y="1622"/>
              <a:ext cx="146" cy="298"/>
            </a:xfrm>
            <a:custGeom>
              <a:avLst/>
              <a:gdLst>
                <a:gd name="T0" fmla="*/ 30 w 146"/>
                <a:gd name="T1" fmla="*/ 0 h 298"/>
                <a:gd name="T2" fmla="*/ 22 w 146"/>
                <a:gd name="T3" fmla="*/ 0 h 298"/>
                <a:gd name="T4" fmla="*/ 6 w 146"/>
                <a:gd name="T5" fmla="*/ 8 h 298"/>
                <a:gd name="T6" fmla="*/ 0 w 146"/>
                <a:gd name="T7" fmla="*/ 22 h 298"/>
                <a:gd name="T8" fmla="*/ 0 w 146"/>
                <a:gd name="T9" fmla="*/ 130 h 298"/>
                <a:gd name="T10" fmla="*/ 4 w 146"/>
                <a:gd name="T11" fmla="*/ 138 h 298"/>
                <a:gd name="T12" fmla="*/ 12 w 146"/>
                <a:gd name="T13" fmla="*/ 142 h 298"/>
                <a:gd name="T14" fmla="*/ 12 w 146"/>
                <a:gd name="T15" fmla="*/ 142 h 298"/>
                <a:gd name="T16" fmla="*/ 20 w 146"/>
                <a:gd name="T17" fmla="*/ 138 h 298"/>
                <a:gd name="T18" fmla="*/ 24 w 146"/>
                <a:gd name="T19" fmla="*/ 130 h 298"/>
                <a:gd name="T20" fmla="*/ 24 w 146"/>
                <a:gd name="T21" fmla="*/ 48 h 298"/>
                <a:gd name="T22" fmla="*/ 26 w 146"/>
                <a:gd name="T23" fmla="*/ 46 h 298"/>
                <a:gd name="T24" fmla="*/ 26 w 146"/>
                <a:gd name="T25" fmla="*/ 46 h 298"/>
                <a:gd name="T26" fmla="*/ 30 w 146"/>
                <a:gd name="T27" fmla="*/ 48 h 298"/>
                <a:gd name="T28" fmla="*/ 30 w 146"/>
                <a:gd name="T29" fmla="*/ 286 h 298"/>
                <a:gd name="T30" fmla="*/ 34 w 146"/>
                <a:gd name="T31" fmla="*/ 294 h 298"/>
                <a:gd name="T32" fmla="*/ 42 w 146"/>
                <a:gd name="T33" fmla="*/ 298 h 298"/>
                <a:gd name="T34" fmla="*/ 58 w 146"/>
                <a:gd name="T35" fmla="*/ 298 h 298"/>
                <a:gd name="T36" fmla="*/ 66 w 146"/>
                <a:gd name="T37" fmla="*/ 294 h 298"/>
                <a:gd name="T38" fmla="*/ 70 w 146"/>
                <a:gd name="T39" fmla="*/ 286 h 298"/>
                <a:gd name="T40" fmla="*/ 70 w 146"/>
                <a:gd name="T41" fmla="*/ 158 h 298"/>
                <a:gd name="T42" fmla="*/ 74 w 146"/>
                <a:gd name="T43" fmla="*/ 156 h 298"/>
                <a:gd name="T44" fmla="*/ 74 w 146"/>
                <a:gd name="T45" fmla="*/ 156 h 298"/>
                <a:gd name="T46" fmla="*/ 78 w 146"/>
                <a:gd name="T47" fmla="*/ 158 h 298"/>
                <a:gd name="T48" fmla="*/ 78 w 146"/>
                <a:gd name="T49" fmla="*/ 286 h 298"/>
                <a:gd name="T50" fmla="*/ 80 w 146"/>
                <a:gd name="T51" fmla="*/ 294 h 298"/>
                <a:gd name="T52" fmla="*/ 88 w 146"/>
                <a:gd name="T53" fmla="*/ 298 h 298"/>
                <a:gd name="T54" fmla="*/ 104 w 146"/>
                <a:gd name="T55" fmla="*/ 298 h 298"/>
                <a:gd name="T56" fmla="*/ 114 w 146"/>
                <a:gd name="T57" fmla="*/ 294 h 298"/>
                <a:gd name="T58" fmla="*/ 116 w 146"/>
                <a:gd name="T59" fmla="*/ 286 h 298"/>
                <a:gd name="T60" fmla="*/ 116 w 146"/>
                <a:gd name="T61" fmla="*/ 48 h 298"/>
                <a:gd name="T62" fmla="*/ 120 w 146"/>
                <a:gd name="T63" fmla="*/ 46 h 298"/>
                <a:gd name="T64" fmla="*/ 120 w 146"/>
                <a:gd name="T65" fmla="*/ 46 h 298"/>
                <a:gd name="T66" fmla="*/ 124 w 146"/>
                <a:gd name="T67" fmla="*/ 48 h 298"/>
                <a:gd name="T68" fmla="*/ 124 w 146"/>
                <a:gd name="T69" fmla="*/ 130 h 298"/>
                <a:gd name="T70" fmla="*/ 126 w 146"/>
                <a:gd name="T71" fmla="*/ 138 h 298"/>
                <a:gd name="T72" fmla="*/ 134 w 146"/>
                <a:gd name="T73" fmla="*/ 142 h 298"/>
                <a:gd name="T74" fmla="*/ 134 w 146"/>
                <a:gd name="T75" fmla="*/ 142 h 298"/>
                <a:gd name="T76" fmla="*/ 142 w 146"/>
                <a:gd name="T77" fmla="*/ 138 h 298"/>
                <a:gd name="T78" fmla="*/ 146 w 146"/>
                <a:gd name="T79" fmla="*/ 130 h 298"/>
                <a:gd name="T80" fmla="*/ 146 w 146"/>
                <a:gd name="T81" fmla="*/ 22 h 298"/>
                <a:gd name="T82" fmla="*/ 140 w 146"/>
                <a:gd name="T83" fmla="*/ 8 h 298"/>
                <a:gd name="T84" fmla="*/ 124 w 146"/>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8">
                  <a:moveTo>
                    <a:pt x="116" y="0"/>
                  </a:moveTo>
                  <a:lnTo>
                    <a:pt x="30" y="0"/>
                  </a:lnTo>
                  <a:lnTo>
                    <a:pt x="22" y="0"/>
                  </a:lnTo>
                  <a:lnTo>
                    <a:pt x="22" y="0"/>
                  </a:lnTo>
                  <a:lnTo>
                    <a:pt x="14" y="2"/>
                  </a:lnTo>
                  <a:lnTo>
                    <a:pt x="6" y="8"/>
                  </a:lnTo>
                  <a:lnTo>
                    <a:pt x="2" y="14"/>
                  </a:lnTo>
                  <a:lnTo>
                    <a:pt x="0" y="22"/>
                  </a:lnTo>
                  <a:lnTo>
                    <a:pt x="0" y="130"/>
                  </a:lnTo>
                  <a:lnTo>
                    <a:pt x="0" y="130"/>
                  </a:lnTo>
                  <a:lnTo>
                    <a:pt x="2" y="134"/>
                  </a:lnTo>
                  <a:lnTo>
                    <a:pt x="4" y="138"/>
                  </a:lnTo>
                  <a:lnTo>
                    <a:pt x="8" y="140"/>
                  </a:lnTo>
                  <a:lnTo>
                    <a:pt x="12" y="142"/>
                  </a:lnTo>
                  <a:lnTo>
                    <a:pt x="12" y="142"/>
                  </a:lnTo>
                  <a:lnTo>
                    <a:pt x="12" y="142"/>
                  </a:lnTo>
                  <a:lnTo>
                    <a:pt x="16" y="140"/>
                  </a:lnTo>
                  <a:lnTo>
                    <a:pt x="20" y="138"/>
                  </a:lnTo>
                  <a:lnTo>
                    <a:pt x="22" y="134"/>
                  </a:lnTo>
                  <a:lnTo>
                    <a:pt x="24" y="130"/>
                  </a:lnTo>
                  <a:lnTo>
                    <a:pt x="24" y="48"/>
                  </a:lnTo>
                  <a:lnTo>
                    <a:pt x="24" y="48"/>
                  </a:lnTo>
                  <a:lnTo>
                    <a:pt x="24" y="46"/>
                  </a:lnTo>
                  <a:lnTo>
                    <a:pt x="26" y="46"/>
                  </a:lnTo>
                  <a:lnTo>
                    <a:pt x="26" y="46"/>
                  </a:lnTo>
                  <a:lnTo>
                    <a:pt x="26" y="46"/>
                  </a:lnTo>
                  <a:lnTo>
                    <a:pt x="30" y="46"/>
                  </a:lnTo>
                  <a:lnTo>
                    <a:pt x="30" y="48"/>
                  </a:lnTo>
                  <a:lnTo>
                    <a:pt x="30" y="286"/>
                  </a:lnTo>
                  <a:lnTo>
                    <a:pt x="30" y="286"/>
                  </a:lnTo>
                  <a:lnTo>
                    <a:pt x="32" y="290"/>
                  </a:lnTo>
                  <a:lnTo>
                    <a:pt x="34" y="294"/>
                  </a:lnTo>
                  <a:lnTo>
                    <a:pt x="38" y="296"/>
                  </a:lnTo>
                  <a:lnTo>
                    <a:pt x="42" y="298"/>
                  </a:lnTo>
                  <a:lnTo>
                    <a:pt x="58" y="298"/>
                  </a:lnTo>
                  <a:lnTo>
                    <a:pt x="58" y="298"/>
                  </a:lnTo>
                  <a:lnTo>
                    <a:pt x="62" y="296"/>
                  </a:lnTo>
                  <a:lnTo>
                    <a:pt x="66" y="294"/>
                  </a:lnTo>
                  <a:lnTo>
                    <a:pt x="68" y="290"/>
                  </a:lnTo>
                  <a:lnTo>
                    <a:pt x="70" y="286"/>
                  </a:lnTo>
                  <a:lnTo>
                    <a:pt x="70" y="158"/>
                  </a:lnTo>
                  <a:lnTo>
                    <a:pt x="70" y="158"/>
                  </a:lnTo>
                  <a:lnTo>
                    <a:pt x="70" y="156"/>
                  </a:lnTo>
                  <a:lnTo>
                    <a:pt x="74" y="156"/>
                  </a:lnTo>
                  <a:lnTo>
                    <a:pt x="74" y="156"/>
                  </a:lnTo>
                  <a:lnTo>
                    <a:pt x="74" y="156"/>
                  </a:lnTo>
                  <a:lnTo>
                    <a:pt x="76" y="156"/>
                  </a:lnTo>
                  <a:lnTo>
                    <a:pt x="78" y="158"/>
                  </a:lnTo>
                  <a:lnTo>
                    <a:pt x="78" y="286"/>
                  </a:lnTo>
                  <a:lnTo>
                    <a:pt x="78" y="286"/>
                  </a:lnTo>
                  <a:lnTo>
                    <a:pt x="78" y="290"/>
                  </a:lnTo>
                  <a:lnTo>
                    <a:pt x="80" y="294"/>
                  </a:lnTo>
                  <a:lnTo>
                    <a:pt x="84" y="296"/>
                  </a:lnTo>
                  <a:lnTo>
                    <a:pt x="88" y="298"/>
                  </a:lnTo>
                  <a:lnTo>
                    <a:pt x="104" y="298"/>
                  </a:lnTo>
                  <a:lnTo>
                    <a:pt x="104" y="298"/>
                  </a:lnTo>
                  <a:lnTo>
                    <a:pt x="110" y="296"/>
                  </a:lnTo>
                  <a:lnTo>
                    <a:pt x="114" y="294"/>
                  </a:lnTo>
                  <a:lnTo>
                    <a:pt x="116" y="290"/>
                  </a:lnTo>
                  <a:lnTo>
                    <a:pt x="116" y="286"/>
                  </a:lnTo>
                  <a:lnTo>
                    <a:pt x="116" y="48"/>
                  </a:lnTo>
                  <a:lnTo>
                    <a:pt x="116" y="48"/>
                  </a:lnTo>
                  <a:lnTo>
                    <a:pt x="118" y="46"/>
                  </a:lnTo>
                  <a:lnTo>
                    <a:pt x="120" y="46"/>
                  </a:lnTo>
                  <a:lnTo>
                    <a:pt x="120" y="46"/>
                  </a:lnTo>
                  <a:lnTo>
                    <a:pt x="120" y="46"/>
                  </a:lnTo>
                  <a:lnTo>
                    <a:pt x="122" y="46"/>
                  </a:lnTo>
                  <a:lnTo>
                    <a:pt x="124" y="48"/>
                  </a:lnTo>
                  <a:lnTo>
                    <a:pt x="124" y="130"/>
                  </a:lnTo>
                  <a:lnTo>
                    <a:pt x="124" y="130"/>
                  </a:lnTo>
                  <a:lnTo>
                    <a:pt x="124" y="134"/>
                  </a:lnTo>
                  <a:lnTo>
                    <a:pt x="126" y="138"/>
                  </a:lnTo>
                  <a:lnTo>
                    <a:pt x="130" y="140"/>
                  </a:lnTo>
                  <a:lnTo>
                    <a:pt x="134" y="142"/>
                  </a:lnTo>
                  <a:lnTo>
                    <a:pt x="134" y="142"/>
                  </a:lnTo>
                  <a:lnTo>
                    <a:pt x="134" y="142"/>
                  </a:lnTo>
                  <a:lnTo>
                    <a:pt x="140" y="140"/>
                  </a:lnTo>
                  <a:lnTo>
                    <a:pt x="142" y="138"/>
                  </a:lnTo>
                  <a:lnTo>
                    <a:pt x="146" y="134"/>
                  </a:lnTo>
                  <a:lnTo>
                    <a:pt x="146" y="130"/>
                  </a:lnTo>
                  <a:lnTo>
                    <a:pt x="146" y="22"/>
                  </a:lnTo>
                  <a:lnTo>
                    <a:pt x="146" y="22"/>
                  </a:lnTo>
                  <a:lnTo>
                    <a:pt x="144" y="14"/>
                  </a:lnTo>
                  <a:lnTo>
                    <a:pt x="140" y="8"/>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4754" y="1524"/>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2 h 76"/>
                <a:gd name="T16" fmla="*/ 44 w 76"/>
                <a:gd name="T17" fmla="*/ 76 h 76"/>
                <a:gd name="T18" fmla="*/ 38 w 76"/>
                <a:gd name="T19" fmla="*/ 76 h 76"/>
                <a:gd name="T20" fmla="*/ 38 w 76"/>
                <a:gd name="T21" fmla="*/ 76 h 76"/>
                <a:gd name="T22" fmla="*/ 30 w 76"/>
                <a:gd name="T23" fmla="*/ 76 h 76"/>
                <a:gd name="T24" fmla="*/ 22 w 76"/>
                <a:gd name="T25" fmla="*/ 72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0 w 76"/>
                <a:gd name="T47" fmla="*/ 10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0 h 76"/>
                <a:gd name="T66" fmla="*/ 68 w 76"/>
                <a:gd name="T67" fmla="*/ 16 h 76"/>
                <a:gd name="T68" fmla="*/ 72 w 76"/>
                <a:gd name="T69" fmla="*/ 22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2"/>
                  </a:lnTo>
                  <a:lnTo>
                    <a:pt x="44" y="76"/>
                  </a:lnTo>
                  <a:lnTo>
                    <a:pt x="38" y="76"/>
                  </a:lnTo>
                  <a:lnTo>
                    <a:pt x="38" y="76"/>
                  </a:lnTo>
                  <a:lnTo>
                    <a:pt x="30" y="76"/>
                  </a:lnTo>
                  <a:lnTo>
                    <a:pt x="22" y="72"/>
                  </a:lnTo>
                  <a:lnTo>
                    <a:pt x="16" y="70"/>
                  </a:lnTo>
                  <a:lnTo>
                    <a:pt x="10" y="64"/>
                  </a:lnTo>
                  <a:lnTo>
                    <a:pt x="6" y="60"/>
                  </a:lnTo>
                  <a:lnTo>
                    <a:pt x="2" y="52"/>
                  </a:lnTo>
                  <a:lnTo>
                    <a:pt x="0" y="46"/>
                  </a:lnTo>
                  <a:lnTo>
                    <a:pt x="0" y="38"/>
                  </a:lnTo>
                  <a:lnTo>
                    <a:pt x="0" y="38"/>
                  </a:lnTo>
                  <a:lnTo>
                    <a:pt x="0" y="30"/>
                  </a:lnTo>
                  <a:lnTo>
                    <a:pt x="2" y="22"/>
                  </a:lnTo>
                  <a:lnTo>
                    <a:pt x="6" y="16"/>
                  </a:lnTo>
                  <a:lnTo>
                    <a:pt x="10" y="10"/>
                  </a:lnTo>
                  <a:lnTo>
                    <a:pt x="16" y="6"/>
                  </a:lnTo>
                  <a:lnTo>
                    <a:pt x="22" y="2"/>
                  </a:lnTo>
                  <a:lnTo>
                    <a:pt x="30" y="0"/>
                  </a:lnTo>
                  <a:lnTo>
                    <a:pt x="38" y="0"/>
                  </a:lnTo>
                  <a:lnTo>
                    <a:pt x="38" y="0"/>
                  </a:lnTo>
                  <a:lnTo>
                    <a:pt x="44" y="0"/>
                  </a:lnTo>
                  <a:lnTo>
                    <a:pt x="52" y="2"/>
                  </a:lnTo>
                  <a:lnTo>
                    <a:pt x="58" y="6"/>
                  </a:lnTo>
                  <a:lnTo>
                    <a:pt x="64" y="10"/>
                  </a:lnTo>
                  <a:lnTo>
                    <a:pt x="68" y="16"/>
                  </a:lnTo>
                  <a:lnTo>
                    <a:pt x="72" y="22"/>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5008" y="1524"/>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2 h 76"/>
                <a:gd name="T16" fmla="*/ 44 w 76"/>
                <a:gd name="T17" fmla="*/ 76 h 76"/>
                <a:gd name="T18" fmla="*/ 38 w 76"/>
                <a:gd name="T19" fmla="*/ 76 h 76"/>
                <a:gd name="T20" fmla="*/ 38 w 76"/>
                <a:gd name="T21" fmla="*/ 76 h 76"/>
                <a:gd name="T22" fmla="*/ 30 w 76"/>
                <a:gd name="T23" fmla="*/ 76 h 76"/>
                <a:gd name="T24" fmla="*/ 22 w 76"/>
                <a:gd name="T25" fmla="*/ 72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0 w 76"/>
                <a:gd name="T47" fmla="*/ 10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0 h 76"/>
                <a:gd name="T66" fmla="*/ 68 w 76"/>
                <a:gd name="T67" fmla="*/ 16 h 76"/>
                <a:gd name="T68" fmla="*/ 72 w 76"/>
                <a:gd name="T69" fmla="*/ 22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2"/>
                  </a:lnTo>
                  <a:lnTo>
                    <a:pt x="44" y="76"/>
                  </a:lnTo>
                  <a:lnTo>
                    <a:pt x="38" y="76"/>
                  </a:lnTo>
                  <a:lnTo>
                    <a:pt x="38" y="76"/>
                  </a:lnTo>
                  <a:lnTo>
                    <a:pt x="30" y="76"/>
                  </a:lnTo>
                  <a:lnTo>
                    <a:pt x="22" y="72"/>
                  </a:lnTo>
                  <a:lnTo>
                    <a:pt x="16" y="70"/>
                  </a:lnTo>
                  <a:lnTo>
                    <a:pt x="10" y="64"/>
                  </a:lnTo>
                  <a:lnTo>
                    <a:pt x="6" y="60"/>
                  </a:lnTo>
                  <a:lnTo>
                    <a:pt x="2" y="52"/>
                  </a:lnTo>
                  <a:lnTo>
                    <a:pt x="0" y="46"/>
                  </a:lnTo>
                  <a:lnTo>
                    <a:pt x="0" y="38"/>
                  </a:lnTo>
                  <a:lnTo>
                    <a:pt x="0" y="38"/>
                  </a:lnTo>
                  <a:lnTo>
                    <a:pt x="0" y="30"/>
                  </a:lnTo>
                  <a:lnTo>
                    <a:pt x="2" y="22"/>
                  </a:lnTo>
                  <a:lnTo>
                    <a:pt x="6" y="16"/>
                  </a:lnTo>
                  <a:lnTo>
                    <a:pt x="10" y="10"/>
                  </a:lnTo>
                  <a:lnTo>
                    <a:pt x="16" y="6"/>
                  </a:lnTo>
                  <a:lnTo>
                    <a:pt x="22" y="2"/>
                  </a:lnTo>
                  <a:lnTo>
                    <a:pt x="30" y="0"/>
                  </a:lnTo>
                  <a:lnTo>
                    <a:pt x="38" y="0"/>
                  </a:lnTo>
                  <a:lnTo>
                    <a:pt x="38" y="0"/>
                  </a:lnTo>
                  <a:lnTo>
                    <a:pt x="44" y="0"/>
                  </a:lnTo>
                  <a:lnTo>
                    <a:pt x="52" y="2"/>
                  </a:lnTo>
                  <a:lnTo>
                    <a:pt x="58" y="6"/>
                  </a:lnTo>
                  <a:lnTo>
                    <a:pt x="64" y="10"/>
                  </a:lnTo>
                  <a:lnTo>
                    <a:pt x="68" y="16"/>
                  </a:lnTo>
                  <a:lnTo>
                    <a:pt x="72" y="22"/>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p:nvSpPr>
          <p:spPr bwMode="auto">
            <a:xfrm>
              <a:off x="4954" y="1622"/>
              <a:ext cx="182" cy="298"/>
            </a:xfrm>
            <a:custGeom>
              <a:avLst/>
              <a:gdLst>
                <a:gd name="T0" fmla="*/ 0 w 182"/>
                <a:gd name="T1" fmla="*/ 114 h 298"/>
                <a:gd name="T2" fmla="*/ 2 w 182"/>
                <a:gd name="T3" fmla="*/ 124 h 298"/>
                <a:gd name="T4" fmla="*/ 10 w 182"/>
                <a:gd name="T5" fmla="*/ 130 h 298"/>
                <a:gd name="T6" fmla="*/ 10 w 182"/>
                <a:gd name="T7" fmla="*/ 130 h 298"/>
                <a:gd name="T8" fmla="*/ 22 w 182"/>
                <a:gd name="T9" fmla="*/ 128 h 298"/>
                <a:gd name="T10" fmla="*/ 28 w 182"/>
                <a:gd name="T11" fmla="*/ 118 h 298"/>
                <a:gd name="T12" fmla="*/ 46 w 182"/>
                <a:gd name="T13" fmla="*/ 36 h 298"/>
                <a:gd name="T14" fmla="*/ 48 w 182"/>
                <a:gd name="T15" fmla="*/ 32 h 298"/>
                <a:gd name="T16" fmla="*/ 48 w 182"/>
                <a:gd name="T17" fmla="*/ 32 h 298"/>
                <a:gd name="T18" fmla="*/ 52 w 182"/>
                <a:gd name="T19" fmla="*/ 36 h 298"/>
                <a:gd name="T20" fmla="*/ 54 w 182"/>
                <a:gd name="T21" fmla="*/ 192 h 298"/>
                <a:gd name="T22" fmla="*/ 54 w 182"/>
                <a:gd name="T23" fmla="*/ 286 h 298"/>
                <a:gd name="T24" fmla="*/ 56 w 182"/>
                <a:gd name="T25" fmla="*/ 294 h 298"/>
                <a:gd name="T26" fmla="*/ 64 w 182"/>
                <a:gd name="T27" fmla="*/ 298 h 298"/>
                <a:gd name="T28" fmla="*/ 72 w 182"/>
                <a:gd name="T29" fmla="*/ 298 h 298"/>
                <a:gd name="T30" fmla="*/ 80 w 182"/>
                <a:gd name="T31" fmla="*/ 294 h 298"/>
                <a:gd name="T32" fmla="*/ 84 w 182"/>
                <a:gd name="T33" fmla="*/ 286 h 298"/>
                <a:gd name="T34" fmla="*/ 98 w 182"/>
                <a:gd name="T35" fmla="*/ 192 h 298"/>
                <a:gd name="T36" fmla="*/ 98 w 182"/>
                <a:gd name="T37" fmla="*/ 286 h 298"/>
                <a:gd name="T38" fmla="*/ 102 w 182"/>
                <a:gd name="T39" fmla="*/ 294 h 298"/>
                <a:gd name="T40" fmla="*/ 110 w 182"/>
                <a:gd name="T41" fmla="*/ 298 h 298"/>
                <a:gd name="T42" fmla="*/ 118 w 182"/>
                <a:gd name="T43" fmla="*/ 298 h 298"/>
                <a:gd name="T44" fmla="*/ 126 w 182"/>
                <a:gd name="T45" fmla="*/ 294 h 298"/>
                <a:gd name="T46" fmla="*/ 130 w 182"/>
                <a:gd name="T47" fmla="*/ 286 h 298"/>
                <a:gd name="T48" fmla="*/ 160 w 182"/>
                <a:gd name="T49" fmla="*/ 192 h 298"/>
                <a:gd name="T50" fmla="*/ 130 w 182"/>
                <a:gd name="T51" fmla="*/ 36 h 298"/>
                <a:gd name="T52" fmla="*/ 132 w 182"/>
                <a:gd name="T53" fmla="*/ 32 h 298"/>
                <a:gd name="T54" fmla="*/ 134 w 182"/>
                <a:gd name="T55" fmla="*/ 32 h 298"/>
                <a:gd name="T56" fmla="*/ 136 w 182"/>
                <a:gd name="T57" fmla="*/ 36 h 298"/>
                <a:gd name="T58" fmla="*/ 156 w 182"/>
                <a:gd name="T59" fmla="*/ 118 h 298"/>
                <a:gd name="T60" fmla="*/ 160 w 182"/>
                <a:gd name="T61" fmla="*/ 128 h 298"/>
                <a:gd name="T62" fmla="*/ 172 w 182"/>
                <a:gd name="T63" fmla="*/ 130 h 298"/>
                <a:gd name="T64" fmla="*/ 172 w 182"/>
                <a:gd name="T65" fmla="*/ 130 h 298"/>
                <a:gd name="T66" fmla="*/ 180 w 182"/>
                <a:gd name="T67" fmla="*/ 124 h 298"/>
                <a:gd name="T68" fmla="*/ 182 w 182"/>
                <a:gd name="T69" fmla="*/ 114 h 298"/>
                <a:gd name="T70" fmla="*/ 162 w 182"/>
                <a:gd name="T71" fmla="*/ 24 h 298"/>
                <a:gd name="T72" fmla="*/ 154 w 182"/>
                <a:gd name="T73" fmla="*/ 8 h 298"/>
                <a:gd name="T74" fmla="*/ 136 w 182"/>
                <a:gd name="T75" fmla="*/ 0 h 298"/>
                <a:gd name="T76" fmla="*/ 48 w 182"/>
                <a:gd name="T77" fmla="*/ 0 h 298"/>
                <a:gd name="T78" fmla="*/ 30 w 182"/>
                <a:gd name="T79" fmla="*/ 8 h 298"/>
                <a:gd name="T80" fmla="*/ 20 w 182"/>
                <a:gd name="T81" fmla="*/ 2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8">
                  <a:moveTo>
                    <a:pt x="0" y="114"/>
                  </a:moveTo>
                  <a:lnTo>
                    <a:pt x="0" y="114"/>
                  </a:lnTo>
                  <a:lnTo>
                    <a:pt x="0" y="120"/>
                  </a:lnTo>
                  <a:lnTo>
                    <a:pt x="2" y="124"/>
                  </a:lnTo>
                  <a:lnTo>
                    <a:pt x="6" y="128"/>
                  </a:lnTo>
                  <a:lnTo>
                    <a:pt x="10" y="130"/>
                  </a:lnTo>
                  <a:lnTo>
                    <a:pt x="10" y="130"/>
                  </a:lnTo>
                  <a:lnTo>
                    <a:pt x="10" y="130"/>
                  </a:lnTo>
                  <a:lnTo>
                    <a:pt x="16" y="130"/>
                  </a:lnTo>
                  <a:lnTo>
                    <a:pt x="22" y="128"/>
                  </a:lnTo>
                  <a:lnTo>
                    <a:pt x="26" y="124"/>
                  </a:lnTo>
                  <a:lnTo>
                    <a:pt x="28" y="118"/>
                  </a:lnTo>
                  <a:lnTo>
                    <a:pt x="46" y="36"/>
                  </a:lnTo>
                  <a:lnTo>
                    <a:pt x="46" y="36"/>
                  </a:lnTo>
                  <a:lnTo>
                    <a:pt x="46" y="34"/>
                  </a:lnTo>
                  <a:lnTo>
                    <a:pt x="48" y="32"/>
                  </a:lnTo>
                  <a:lnTo>
                    <a:pt x="48" y="32"/>
                  </a:lnTo>
                  <a:lnTo>
                    <a:pt x="48" y="32"/>
                  </a:lnTo>
                  <a:lnTo>
                    <a:pt x="50" y="34"/>
                  </a:lnTo>
                  <a:lnTo>
                    <a:pt x="52" y="36"/>
                  </a:lnTo>
                  <a:lnTo>
                    <a:pt x="22" y="192"/>
                  </a:lnTo>
                  <a:lnTo>
                    <a:pt x="54" y="192"/>
                  </a:lnTo>
                  <a:lnTo>
                    <a:pt x="54" y="286"/>
                  </a:lnTo>
                  <a:lnTo>
                    <a:pt x="54" y="286"/>
                  </a:lnTo>
                  <a:lnTo>
                    <a:pt x="54" y="290"/>
                  </a:lnTo>
                  <a:lnTo>
                    <a:pt x="56" y="294"/>
                  </a:lnTo>
                  <a:lnTo>
                    <a:pt x="60" y="296"/>
                  </a:lnTo>
                  <a:lnTo>
                    <a:pt x="64" y="298"/>
                  </a:lnTo>
                  <a:lnTo>
                    <a:pt x="72" y="298"/>
                  </a:lnTo>
                  <a:lnTo>
                    <a:pt x="72" y="298"/>
                  </a:lnTo>
                  <a:lnTo>
                    <a:pt x="76" y="296"/>
                  </a:lnTo>
                  <a:lnTo>
                    <a:pt x="80" y="294"/>
                  </a:lnTo>
                  <a:lnTo>
                    <a:pt x="82" y="290"/>
                  </a:lnTo>
                  <a:lnTo>
                    <a:pt x="84" y="286"/>
                  </a:lnTo>
                  <a:lnTo>
                    <a:pt x="84" y="192"/>
                  </a:lnTo>
                  <a:lnTo>
                    <a:pt x="98" y="192"/>
                  </a:lnTo>
                  <a:lnTo>
                    <a:pt x="98" y="286"/>
                  </a:lnTo>
                  <a:lnTo>
                    <a:pt x="98" y="286"/>
                  </a:lnTo>
                  <a:lnTo>
                    <a:pt x="100" y="290"/>
                  </a:lnTo>
                  <a:lnTo>
                    <a:pt x="102" y="294"/>
                  </a:lnTo>
                  <a:lnTo>
                    <a:pt x="106" y="296"/>
                  </a:lnTo>
                  <a:lnTo>
                    <a:pt x="110" y="298"/>
                  </a:lnTo>
                  <a:lnTo>
                    <a:pt x="118" y="298"/>
                  </a:lnTo>
                  <a:lnTo>
                    <a:pt x="118" y="298"/>
                  </a:lnTo>
                  <a:lnTo>
                    <a:pt x="122" y="296"/>
                  </a:lnTo>
                  <a:lnTo>
                    <a:pt x="126" y="294"/>
                  </a:lnTo>
                  <a:lnTo>
                    <a:pt x="128" y="290"/>
                  </a:lnTo>
                  <a:lnTo>
                    <a:pt x="130" y="286"/>
                  </a:lnTo>
                  <a:lnTo>
                    <a:pt x="130" y="192"/>
                  </a:lnTo>
                  <a:lnTo>
                    <a:pt x="160" y="192"/>
                  </a:lnTo>
                  <a:lnTo>
                    <a:pt x="130" y="36"/>
                  </a:lnTo>
                  <a:lnTo>
                    <a:pt x="130" y="36"/>
                  </a:lnTo>
                  <a:lnTo>
                    <a:pt x="130" y="34"/>
                  </a:lnTo>
                  <a:lnTo>
                    <a:pt x="132" y="32"/>
                  </a:lnTo>
                  <a:lnTo>
                    <a:pt x="134" y="32"/>
                  </a:lnTo>
                  <a:lnTo>
                    <a:pt x="134" y="32"/>
                  </a:lnTo>
                  <a:lnTo>
                    <a:pt x="136" y="34"/>
                  </a:lnTo>
                  <a:lnTo>
                    <a:pt x="136" y="36"/>
                  </a:lnTo>
                  <a:lnTo>
                    <a:pt x="156" y="118"/>
                  </a:lnTo>
                  <a:lnTo>
                    <a:pt x="156" y="118"/>
                  </a:lnTo>
                  <a:lnTo>
                    <a:pt x="158" y="124"/>
                  </a:lnTo>
                  <a:lnTo>
                    <a:pt x="160" y="128"/>
                  </a:lnTo>
                  <a:lnTo>
                    <a:pt x="166" y="130"/>
                  </a:lnTo>
                  <a:lnTo>
                    <a:pt x="172" y="130"/>
                  </a:lnTo>
                  <a:lnTo>
                    <a:pt x="172" y="130"/>
                  </a:lnTo>
                  <a:lnTo>
                    <a:pt x="172" y="130"/>
                  </a:lnTo>
                  <a:lnTo>
                    <a:pt x="178" y="128"/>
                  </a:lnTo>
                  <a:lnTo>
                    <a:pt x="180" y="124"/>
                  </a:lnTo>
                  <a:lnTo>
                    <a:pt x="182" y="120"/>
                  </a:lnTo>
                  <a:lnTo>
                    <a:pt x="182" y="114"/>
                  </a:lnTo>
                  <a:lnTo>
                    <a:pt x="162" y="24"/>
                  </a:lnTo>
                  <a:lnTo>
                    <a:pt x="162" y="24"/>
                  </a:lnTo>
                  <a:lnTo>
                    <a:pt x="160" y="14"/>
                  </a:lnTo>
                  <a:lnTo>
                    <a:pt x="154" y="8"/>
                  </a:lnTo>
                  <a:lnTo>
                    <a:pt x="146" y="2"/>
                  </a:lnTo>
                  <a:lnTo>
                    <a:pt x="136" y="0"/>
                  </a:lnTo>
                  <a:lnTo>
                    <a:pt x="48" y="0"/>
                  </a:lnTo>
                  <a:lnTo>
                    <a:pt x="48" y="0"/>
                  </a:lnTo>
                  <a:lnTo>
                    <a:pt x="38" y="2"/>
                  </a:lnTo>
                  <a:lnTo>
                    <a:pt x="30" y="8"/>
                  </a:lnTo>
                  <a:lnTo>
                    <a:pt x="24" y="14"/>
                  </a:lnTo>
                  <a:lnTo>
                    <a:pt x="20" y="24"/>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5198" y="1622"/>
              <a:ext cx="146" cy="298"/>
            </a:xfrm>
            <a:custGeom>
              <a:avLst/>
              <a:gdLst>
                <a:gd name="T0" fmla="*/ 30 w 146"/>
                <a:gd name="T1" fmla="*/ 0 h 298"/>
                <a:gd name="T2" fmla="*/ 22 w 146"/>
                <a:gd name="T3" fmla="*/ 0 h 298"/>
                <a:gd name="T4" fmla="*/ 6 w 146"/>
                <a:gd name="T5" fmla="*/ 8 h 298"/>
                <a:gd name="T6" fmla="*/ 0 w 146"/>
                <a:gd name="T7" fmla="*/ 22 h 298"/>
                <a:gd name="T8" fmla="*/ 0 w 146"/>
                <a:gd name="T9" fmla="*/ 130 h 298"/>
                <a:gd name="T10" fmla="*/ 4 w 146"/>
                <a:gd name="T11" fmla="*/ 138 h 298"/>
                <a:gd name="T12" fmla="*/ 12 w 146"/>
                <a:gd name="T13" fmla="*/ 142 h 298"/>
                <a:gd name="T14" fmla="*/ 12 w 146"/>
                <a:gd name="T15" fmla="*/ 142 h 298"/>
                <a:gd name="T16" fmla="*/ 20 w 146"/>
                <a:gd name="T17" fmla="*/ 138 h 298"/>
                <a:gd name="T18" fmla="*/ 24 w 146"/>
                <a:gd name="T19" fmla="*/ 130 h 298"/>
                <a:gd name="T20" fmla="*/ 24 w 146"/>
                <a:gd name="T21" fmla="*/ 48 h 298"/>
                <a:gd name="T22" fmla="*/ 26 w 146"/>
                <a:gd name="T23" fmla="*/ 46 h 298"/>
                <a:gd name="T24" fmla="*/ 26 w 146"/>
                <a:gd name="T25" fmla="*/ 46 h 298"/>
                <a:gd name="T26" fmla="*/ 30 w 146"/>
                <a:gd name="T27" fmla="*/ 48 h 298"/>
                <a:gd name="T28" fmla="*/ 30 w 146"/>
                <a:gd name="T29" fmla="*/ 286 h 298"/>
                <a:gd name="T30" fmla="*/ 34 w 146"/>
                <a:gd name="T31" fmla="*/ 294 h 298"/>
                <a:gd name="T32" fmla="*/ 42 w 146"/>
                <a:gd name="T33" fmla="*/ 298 h 298"/>
                <a:gd name="T34" fmla="*/ 58 w 146"/>
                <a:gd name="T35" fmla="*/ 298 h 298"/>
                <a:gd name="T36" fmla="*/ 66 w 146"/>
                <a:gd name="T37" fmla="*/ 294 h 298"/>
                <a:gd name="T38" fmla="*/ 70 w 146"/>
                <a:gd name="T39" fmla="*/ 286 h 298"/>
                <a:gd name="T40" fmla="*/ 70 w 146"/>
                <a:gd name="T41" fmla="*/ 158 h 298"/>
                <a:gd name="T42" fmla="*/ 74 w 146"/>
                <a:gd name="T43" fmla="*/ 156 h 298"/>
                <a:gd name="T44" fmla="*/ 74 w 146"/>
                <a:gd name="T45" fmla="*/ 156 h 298"/>
                <a:gd name="T46" fmla="*/ 78 w 146"/>
                <a:gd name="T47" fmla="*/ 158 h 298"/>
                <a:gd name="T48" fmla="*/ 78 w 146"/>
                <a:gd name="T49" fmla="*/ 286 h 298"/>
                <a:gd name="T50" fmla="*/ 80 w 146"/>
                <a:gd name="T51" fmla="*/ 294 h 298"/>
                <a:gd name="T52" fmla="*/ 88 w 146"/>
                <a:gd name="T53" fmla="*/ 298 h 298"/>
                <a:gd name="T54" fmla="*/ 104 w 146"/>
                <a:gd name="T55" fmla="*/ 298 h 298"/>
                <a:gd name="T56" fmla="*/ 114 w 146"/>
                <a:gd name="T57" fmla="*/ 294 h 298"/>
                <a:gd name="T58" fmla="*/ 116 w 146"/>
                <a:gd name="T59" fmla="*/ 286 h 298"/>
                <a:gd name="T60" fmla="*/ 116 w 146"/>
                <a:gd name="T61" fmla="*/ 48 h 298"/>
                <a:gd name="T62" fmla="*/ 120 w 146"/>
                <a:gd name="T63" fmla="*/ 46 h 298"/>
                <a:gd name="T64" fmla="*/ 120 w 146"/>
                <a:gd name="T65" fmla="*/ 46 h 298"/>
                <a:gd name="T66" fmla="*/ 124 w 146"/>
                <a:gd name="T67" fmla="*/ 48 h 298"/>
                <a:gd name="T68" fmla="*/ 124 w 146"/>
                <a:gd name="T69" fmla="*/ 130 h 298"/>
                <a:gd name="T70" fmla="*/ 126 w 146"/>
                <a:gd name="T71" fmla="*/ 138 h 298"/>
                <a:gd name="T72" fmla="*/ 134 w 146"/>
                <a:gd name="T73" fmla="*/ 142 h 298"/>
                <a:gd name="T74" fmla="*/ 134 w 146"/>
                <a:gd name="T75" fmla="*/ 142 h 298"/>
                <a:gd name="T76" fmla="*/ 142 w 146"/>
                <a:gd name="T77" fmla="*/ 138 h 298"/>
                <a:gd name="T78" fmla="*/ 146 w 146"/>
                <a:gd name="T79" fmla="*/ 130 h 298"/>
                <a:gd name="T80" fmla="*/ 146 w 146"/>
                <a:gd name="T81" fmla="*/ 22 h 298"/>
                <a:gd name="T82" fmla="*/ 140 w 146"/>
                <a:gd name="T83" fmla="*/ 8 h 298"/>
                <a:gd name="T84" fmla="*/ 124 w 146"/>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8">
                  <a:moveTo>
                    <a:pt x="116" y="0"/>
                  </a:moveTo>
                  <a:lnTo>
                    <a:pt x="30" y="0"/>
                  </a:lnTo>
                  <a:lnTo>
                    <a:pt x="22" y="0"/>
                  </a:lnTo>
                  <a:lnTo>
                    <a:pt x="22" y="0"/>
                  </a:lnTo>
                  <a:lnTo>
                    <a:pt x="14" y="2"/>
                  </a:lnTo>
                  <a:lnTo>
                    <a:pt x="6" y="8"/>
                  </a:lnTo>
                  <a:lnTo>
                    <a:pt x="2" y="14"/>
                  </a:lnTo>
                  <a:lnTo>
                    <a:pt x="0" y="22"/>
                  </a:lnTo>
                  <a:lnTo>
                    <a:pt x="0" y="130"/>
                  </a:lnTo>
                  <a:lnTo>
                    <a:pt x="0" y="130"/>
                  </a:lnTo>
                  <a:lnTo>
                    <a:pt x="2" y="134"/>
                  </a:lnTo>
                  <a:lnTo>
                    <a:pt x="4" y="138"/>
                  </a:lnTo>
                  <a:lnTo>
                    <a:pt x="8" y="140"/>
                  </a:lnTo>
                  <a:lnTo>
                    <a:pt x="12" y="142"/>
                  </a:lnTo>
                  <a:lnTo>
                    <a:pt x="12" y="142"/>
                  </a:lnTo>
                  <a:lnTo>
                    <a:pt x="12" y="142"/>
                  </a:lnTo>
                  <a:lnTo>
                    <a:pt x="16" y="140"/>
                  </a:lnTo>
                  <a:lnTo>
                    <a:pt x="20" y="138"/>
                  </a:lnTo>
                  <a:lnTo>
                    <a:pt x="22" y="134"/>
                  </a:lnTo>
                  <a:lnTo>
                    <a:pt x="24" y="130"/>
                  </a:lnTo>
                  <a:lnTo>
                    <a:pt x="24" y="48"/>
                  </a:lnTo>
                  <a:lnTo>
                    <a:pt x="24" y="48"/>
                  </a:lnTo>
                  <a:lnTo>
                    <a:pt x="24" y="46"/>
                  </a:lnTo>
                  <a:lnTo>
                    <a:pt x="26" y="46"/>
                  </a:lnTo>
                  <a:lnTo>
                    <a:pt x="26" y="46"/>
                  </a:lnTo>
                  <a:lnTo>
                    <a:pt x="26" y="46"/>
                  </a:lnTo>
                  <a:lnTo>
                    <a:pt x="30" y="46"/>
                  </a:lnTo>
                  <a:lnTo>
                    <a:pt x="30" y="48"/>
                  </a:lnTo>
                  <a:lnTo>
                    <a:pt x="30" y="286"/>
                  </a:lnTo>
                  <a:lnTo>
                    <a:pt x="30" y="286"/>
                  </a:lnTo>
                  <a:lnTo>
                    <a:pt x="32" y="290"/>
                  </a:lnTo>
                  <a:lnTo>
                    <a:pt x="34" y="294"/>
                  </a:lnTo>
                  <a:lnTo>
                    <a:pt x="38" y="296"/>
                  </a:lnTo>
                  <a:lnTo>
                    <a:pt x="42" y="298"/>
                  </a:lnTo>
                  <a:lnTo>
                    <a:pt x="58" y="298"/>
                  </a:lnTo>
                  <a:lnTo>
                    <a:pt x="58" y="298"/>
                  </a:lnTo>
                  <a:lnTo>
                    <a:pt x="62" y="296"/>
                  </a:lnTo>
                  <a:lnTo>
                    <a:pt x="66" y="294"/>
                  </a:lnTo>
                  <a:lnTo>
                    <a:pt x="68" y="290"/>
                  </a:lnTo>
                  <a:lnTo>
                    <a:pt x="70" y="286"/>
                  </a:lnTo>
                  <a:lnTo>
                    <a:pt x="70" y="158"/>
                  </a:lnTo>
                  <a:lnTo>
                    <a:pt x="70" y="158"/>
                  </a:lnTo>
                  <a:lnTo>
                    <a:pt x="70" y="156"/>
                  </a:lnTo>
                  <a:lnTo>
                    <a:pt x="74" y="156"/>
                  </a:lnTo>
                  <a:lnTo>
                    <a:pt x="74" y="156"/>
                  </a:lnTo>
                  <a:lnTo>
                    <a:pt x="74" y="156"/>
                  </a:lnTo>
                  <a:lnTo>
                    <a:pt x="76" y="156"/>
                  </a:lnTo>
                  <a:lnTo>
                    <a:pt x="78" y="158"/>
                  </a:lnTo>
                  <a:lnTo>
                    <a:pt x="78" y="286"/>
                  </a:lnTo>
                  <a:lnTo>
                    <a:pt x="78" y="286"/>
                  </a:lnTo>
                  <a:lnTo>
                    <a:pt x="78" y="290"/>
                  </a:lnTo>
                  <a:lnTo>
                    <a:pt x="80" y="294"/>
                  </a:lnTo>
                  <a:lnTo>
                    <a:pt x="84" y="296"/>
                  </a:lnTo>
                  <a:lnTo>
                    <a:pt x="88" y="298"/>
                  </a:lnTo>
                  <a:lnTo>
                    <a:pt x="104" y="298"/>
                  </a:lnTo>
                  <a:lnTo>
                    <a:pt x="104" y="298"/>
                  </a:lnTo>
                  <a:lnTo>
                    <a:pt x="110" y="296"/>
                  </a:lnTo>
                  <a:lnTo>
                    <a:pt x="114" y="294"/>
                  </a:lnTo>
                  <a:lnTo>
                    <a:pt x="116" y="290"/>
                  </a:lnTo>
                  <a:lnTo>
                    <a:pt x="116" y="286"/>
                  </a:lnTo>
                  <a:lnTo>
                    <a:pt x="116" y="48"/>
                  </a:lnTo>
                  <a:lnTo>
                    <a:pt x="116" y="48"/>
                  </a:lnTo>
                  <a:lnTo>
                    <a:pt x="118" y="46"/>
                  </a:lnTo>
                  <a:lnTo>
                    <a:pt x="120" y="46"/>
                  </a:lnTo>
                  <a:lnTo>
                    <a:pt x="120" y="46"/>
                  </a:lnTo>
                  <a:lnTo>
                    <a:pt x="120" y="46"/>
                  </a:lnTo>
                  <a:lnTo>
                    <a:pt x="122" y="46"/>
                  </a:lnTo>
                  <a:lnTo>
                    <a:pt x="124" y="48"/>
                  </a:lnTo>
                  <a:lnTo>
                    <a:pt x="124" y="130"/>
                  </a:lnTo>
                  <a:lnTo>
                    <a:pt x="124" y="130"/>
                  </a:lnTo>
                  <a:lnTo>
                    <a:pt x="124" y="134"/>
                  </a:lnTo>
                  <a:lnTo>
                    <a:pt x="126" y="138"/>
                  </a:lnTo>
                  <a:lnTo>
                    <a:pt x="130" y="140"/>
                  </a:lnTo>
                  <a:lnTo>
                    <a:pt x="134" y="142"/>
                  </a:lnTo>
                  <a:lnTo>
                    <a:pt x="134" y="142"/>
                  </a:lnTo>
                  <a:lnTo>
                    <a:pt x="134" y="142"/>
                  </a:lnTo>
                  <a:lnTo>
                    <a:pt x="140" y="140"/>
                  </a:lnTo>
                  <a:lnTo>
                    <a:pt x="142" y="138"/>
                  </a:lnTo>
                  <a:lnTo>
                    <a:pt x="146" y="134"/>
                  </a:lnTo>
                  <a:lnTo>
                    <a:pt x="146" y="130"/>
                  </a:lnTo>
                  <a:lnTo>
                    <a:pt x="146" y="22"/>
                  </a:lnTo>
                  <a:lnTo>
                    <a:pt x="146" y="22"/>
                  </a:lnTo>
                  <a:lnTo>
                    <a:pt x="144" y="14"/>
                  </a:lnTo>
                  <a:lnTo>
                    <a:pt x="140" y="8"/>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p:nvSpPr>
          <p:spPr bwMode="auto">
            <a:xfrm>
              <a:off x="5234" y="1524"/>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2 h 76"/>
                <a:gd name="T16" fmla="*/ 44 w 76"/>
                <a:gd name="T17" fmla="*/ 76 h 76"/>
                <a:gd name="T18" fmla="*/ 38 w 76"/>
                <a:gd name="T19" fmla="*/ 76 h 76"/>
                <a:gd name="T20" fmla="*/ 38 w 76"/>
                <a:gd name="T21" fmla="*/ 76 h 76"/>
                <a:gd name="T22" fmla="*/ 30 w 76"/>
                <a:gd name="T23" fmla="*/ 76 h 76"/>
                <a:gd name="T24" fmla="*/ 22 w 76"/>
                <a:gd name="T25" fmla="*/ 72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0 w 76"/>
                <a:gd name="T47" fmla="*/ 10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0 h 76"/>
                <a:gd name="T66" fmla="*/ 68 w 76"/>
                <a:gd name="T67" fmla="*/ 16 h 76"/>
                <a:gd name="T68" fmla="*/ 72 w 76"/>
                <a:gd name="T69" fmla="*/ 22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2"/>
                  </a:lnTo>
                  <a:lnTo>
                    <a:pt x="44" y="76"/>
                  </a:lnTo>
                  <a:lnTo>
                    <a:pt x="38" y="76"/>
                  </a:lnTo>
                  <a:lnTo>
                    <a:pt x="38" y="76"/>
                  </a:lnTo>
                  <a:lnTo>
                    <a:pt x="30" y="76"/>
                  </a:lnTo>
                  <a:lnTo>
                    <a:pt x="22" y="72"/>
                  </a:lnTo>
                  <a:lnTo>
                    <a:pt x="16" y="70"/>
                  </a:lnTo>
                  <a:lnTo>
                    <a:pt x="10" y="64"/>
                  </a:lnTo>
                  <a:lnTo>
                    <a:pt x="6" y="60"/>
                  </a:lnTo>
                  <a:lnTo>
                    <a:pt x="2" y="52"/>
                  </a:lnTo>
                  <a:lnTo>
                    <a:pt x="0" y="46"/>
                  </a:lnTo>
                  <a:lnTo>
                    <a:pt x="0" y="38"/>
                  </a:lnTo>
                  <a:lnTo>
                    <a:pt x="0" y="38"/>
                  </a:lnTo>
                  <a:lnTo>
                    <a:pt x="0" y="30"/>
                  </a:lnTo>
                  <a:lnTo>
                    <a:pt x="2" y="22"/>
                  </a:lnTo>
                  <a:lnTo>
                    <a:pt x="6" y="16"/>
                  </a:lnTo>
                  <a:lnTo>
                    <a:pt x="10" y="10"/>
                  </a:lnTo>
                  <a:lnTo>
                    <a:pt x="16" y="6"/>
                  </a:lnTo>
                  <a:lnTo>
                    <a:pt x="22" y="2"/>
                  </a:lnTo>
                  <a:lnTo>
                    <a:pt x="30" y="0"/>
                  </a:lnTo>
                  <a:lnTo>
                    <a:pt x="38" y="0"/>
                  </a:lnTo>
                  <a:lnTo>
                    <a:pt x="38" y="0"/>
                  </a:lnTo>
                  <a:lnTo>
                    <a:pt x="44" y="0"/>
                  </a:lnTo>
                  <a:lnTo>
                    <a:pt x="52" y="2"/>
                  </a:lnTo>
                  <a:lnTo>
                    <a:pt x="58" y="6"/>
                  </a:lnTo>
                  <a:lnTo>
                    <a:pt x="64" y="10"/>
                  </a:lnTo>
                  <a:lnTo>
                    <a:pt x="68" y="16"/>
                  </a:lnTo>
                  <a:lnTo>
                    <a:pt x="72" y="22"/>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a:off x="5488" y="1524"/>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2 h 76"/>
                <a:gd name="T16" fmla="*/ 44 w 76"/>
                <a:gd name="T17" fmla="*/ 76 h 76"/>
                <a:gd name="T18" fmla="*/ 38 w 76"/>
                <a:gd name="T19" fmla="*/ 76 h 76"/>
                <a:gd name="T20" fmla="*/ 38 w 76"/>
                <a:gd name="T21" fmla="*/ 76 h 76"/>
                <a:gd name="T22" fmla="*/ 30 w 76"/>
                <a:gd name="T23" fmla="*/ 76 h 76"/>
                <a:gd name="T24" fmla="*/ 22 w 76"/>
                <a:gd name="T25" fmla="*/ 72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2 h 76"/>
                <a:gd name="T44" fmla="*/ 6 w 76"/>
                <a:gd name="T45" fmla="*/ 16 h 76"/>
                <a:gd name="T46" fmla="*/ 10 w 76"/>
                <a:gd name="T47" fmla="*/ 10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0 h 76"/>
                <a:gd name="T66" fmla="*/ 68 w 76"/>
                <a:gd name="T67" fmla="*/ 16 h 76"/>
                <a:gd name="T68" fmla="*/ 72 w 76"/>
                <a:gd name="T69" fmla="*/ 22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2"/>
                  </a:lnTo>
                  <a:lnTo>
                    <a:pt x="44" y="76"/>
                  </a:lnTo>
                  <a:lnTo>
                    <a:pt x="38" y="76"/>
                  </a:lnTo>
                  <a:lnTo>
                    <a:pt x="38" y="76"/>
                  </a:lnTo>
                  <a:lnTo>
                    <a:pt x="30" y="76"/>
                  </a:lnTo>
                  <a:lnTo>
                    <a:pt x="22" y="72"/>
                  </a:lnTo>
                  <a:lnTo>
                    <a:pt x="16" y="70"/>
                  </a:lnTo>
                  <a:lnTo>
                    <a:pt x="10" y="64"/>
                  </a:lnTo>
                  <a:lnTo>
                    <a:pt x="6" y="60"/>
                  </a:lnTo>
                  <a:lnTo>
                    <a:pt x="2" y="52"/>
                  </a:lnTo>
                  <a:lnTo>
                    <a:pt x="0" y="46"/>
                  </a:lnTo>
                  <a:lnTo>
                    <a:pt x="0" y="38"/>
                  </a:lnTo>
                  <a:lnTo>
                    <a:pt x="0" y="38"/>
                  </a:lnTo>
                  <a:lnTo>
                    <a:pt x="0" y="30"/>
                  </a:lnTo>
                  <a:lnTo>
                    <a:pt x="2" y="22"/>
                  </a:lnTo>
                  <a:lnTo>
                    <a:pt x="6" y="16"/>
                  </a:lnTo>
                  <a:lnTo>
                    <a:pt x="10" y="10"/>
                  </a:lnTo>
                  <a:lnTo>
                    <a:pt x="16" y="6"/>
                  </a:lnTo>
                  <a:lnTo>
                    <a:pt x="22" y="2"/>
                  </a:lnTo>
                  <a:lnTo>
                    <a:pt x="30" y="0"/>
                  </a:lnTo>
                  <a:lnTo>
                    <a:pt x="38" y="0"/>
                  </a:lnTo>
                  <a:lnTo>
                    <a:pt x="38" y="0"/>
                  </a:lnTo>
                  <a:lnTo>
                    <a:pt x="44" y="0"/>
                  </a:lnTo>
                  <a:lnTo>
                    <a:pt x="52" y="2"/>
                  </a:lnTo>
                  <a:lnTo>
                    <a:pt x="58" y="6"/>
                  </a:lnTo>
                  <a:lnTo>
                    <a:pt x="64" y="10"/>
                  </a:lnTo>
                  <a:lnTo>
                    <a:pt x="68" y="16"/>
                  </a:lnTo>
                  <a:lnTo>
                    <a:pt x="72" y="22"/>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5434" y="1622"/>
              <a:ext cx="182" cy="298"/>
            </a:xfrm>
            <a:custGeom>
              <a:avLst/>
              <a:gdLst>
                <a:gd name="T0" fmla="*/ 0 w 182"/>
                <a:gd name="T1" fmla="*/ 114 h 298"/>
                <a:gd name="T2" fmla="*/ 2 w 182"/>
                <a:gd name="T3" fmla="*/ 124 h 298"/>
                <a:gd name="T4" fmla="*/ 10 w 182"/>
                <a:gd name="T5" fmla="*/ 130 h 298"/>
                <a:gd name="T6" fmla="*/ 10 w 182"/>
                <a:gd name="T7" fmla="*/ 130 h 298"/>
                <a:gd name="T8" fmla="*/ 22 w 182"/>
                <a:gd name="T9" fmla="*/ 128 h 298"/>
                <a:gd name="T10" fmla="*/ 28 w 182"/>
                <a:gd name="T11" fmla="*/ 118 h 298"/>
                <a:gd name="T12" fmla="*/ 46 w 182"/>
                <a:gd name="T13" fmla="*/ 36 h 298"/>
                <a:gd name="T14" fmla="*/ 48 w 182"/>
                <a:gd name="T15" fmla="*/ 32 h 298"/>
                <a:gd name="T16" fmla="*/ 48 w 182"/>
                <a:gd name="T17" fmla="*/ 32 h 298"/>
                <a:gd name="T18" fmla="*/ 52 w 182"/>
                <a:gd name="T19" fmla="*/ 36 h 298"/>
                <a:gd name="T20" fmla="*/ 54 w 182"/>
                <a:gd name="T21" fmla="*/ 192 h 298"/>
                <a:gd name="T22" fmla="*/ 54 w 182"/>
                <a:gd name="T23" fmla="*/ 286 h 298"/>
                <a:gd name="T24" fmla="*/ 56 w 182"/>
                <a:gd name="T25" fmla="*/ 294 h 298"/>
                <a:gd name="T26" fmla="*/ 64 w 182"/>
                <a:gd name="T27" fmla="*/ 298 h 298"/>
                <a:gd name="T28" fmla="*/ 72 w 182"/>
                <a:gd name="T29" fmla="*/ 298 h 298"/>
                <a:gd name="T30" fmla="*/ 80 w 182"/>
                <a:gd name="T31" fmla="*/ 294 h 298"/>
                <a:gd name="T32" fmla="*/ 84 w 182"/>
                <a:gd name="T33" fmla="*/ 286 h 298"/>
                <a:gd name="T34" fmla="*/ 98 w 182"/>
                <a:gd name="T35" fmla="*/ 192 h 298"/>
                <a:gd name="T36" fmla="*/ 98 w 182"/>
                <a:gd name="T37" fmla="*/ 286 h 298"/>
                <a:gd name="T38" fmla="*/ 102 w 182"/>
                <a:gd name="T39" fmla="*/ 294 h 298"/>
                <a:gd name="T40" fmla="*/ 110 w 182"/>
                <a:gd name="T41" fmla="*/ 298 h 298"/>
                <a:gd name="T42" fmla="*/ 118 w 182"/>
                <a:gd name="T43" fmla="*/ 298 h 298"/>
                <a:gd name="T44" fmla="*/ 126 w 182"/>
                <a:gd name="T45" fmla="*/ 294 h 298"/>
                <a:gd name="T46" fmla="*/ 130 w 182"/>
                <a:gd name="T47" fmla="*/ 286 h 298"/>
                <a:gd name="T48" fmla="*/ 160 w 182"/>
                <a:gd name="T49" fmla="*/ 192 h 298"/>
                <a:gd name="T50" fmla="*/ 130 w 182"/>
                <a:gd name="T51" fmla="*/ 36 h 298"/>
                <a:gd name="T52" fmla="*/ 132 w 182"/>
                <a:gd name="T53" fmla="*/ 32 h 298"/>
                <a:gd name="T54" fmla="*/ 134 w 182"/>
                <a:gd name="T55" fmla="*/ 32 h 298"/>
                <a:gd name="T56" fmla="*/ 136 w 182"/>
                <a:gd name="T57" fmla="*/ 36 h 298"/>
                <a:gd name="T58" fmla="*/ 156 w 182"/>
                <a:gd name="T59" fmla="*/ 118 h 298"/>
                <a:gd name="T60" fmla="*/ 160 w 182"/>
                <a:gd name="T61" fmla="*/ 128 h 298"/>
                <a:gd name="T62" fmla="*/ 172 w 182"/>
                <a:gd name="T63" fmla="*/ 130 h 298"/>
                <a:gd name="T64" fmla="*/ 172 w 182"/>
                <a:gd name="T65" fmla="*/ 130 h 298"/>
                <a:gd name="T66" fmla="*/ 180 w 182"/>
                <a:gd name="T67" fmla="*/ 124 h 298"/>
                <a:gd name="T68" fmla="*/ 182 w 182"/>
                <a:gd name="T69" fmla="*/ 114 h 298"/>
                <a:gd name="T70" fmla="*/ 162 w 182"/>
                <a:gd name="T71" fmla="*/ 24 h 298"/>
                <a:gd name="T72" fmla="*/ 154 w 182"/>
                <a:gd name="T73" fmla="*/ 8 h 298"/>
                <a:gd name="T74" fmla="*/ 136 w 182"/>
                <a:gd name="T75" fmla="*/ 0 h 298"/>
                <a:gd name="T76" fmla="*/ 48 w 182"/>
                <a:gd name="T77" fmla="*/ 0 h 298"/>
                <a:gd name="T78" fmla="*/ 30 w 182"/>
                <a:gd name="T79" fmla="*/ 8 h 298"/>
                <a:gd name="T80" fmla="*/ 20 w 182"/>
                <a:gd name="T81" fmla="*/ 2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8">
                  <a:moveTo>
                    <a:pt x="0" y="114"/>
                  </a:moveTo>
                  <a:lnTo>
                    <a:pt x="0" y="114"/>
                  </a:lnTo>
                  <a:lnTo>
                    <a:pt x="0" y="120"/>
                  </a:lnTo>
                  <a:lnTo>
                    <a:pt x="2" y="124"/>
                  </a:lnTo>
                  <a:lnTo>
                    <a:pt x="6" y="128"/>
                  </a:lnTo>
                  <a:lnTo>
                    <a:pt x="10" y="130"/>
                  </a:lnTo>
                  <a:lnTo>
                    <a:pt x="10" y="130"/>
                  </a:lnTo>
                  <a:lnTo>
                    <a:pt x="10" y="130"/>
                  </a:lnTo>
                  <a:lnTo>
                    <a:pt x="16" y="130"/>
                  </a:lnTo>
                  <a:lnTo>
                    <a:pt x="22" y="128"/>
                  </a:lnTo>
                  <a:lnTo>
                    <a:pt x="26" y="124"/>
                  </a:lnTo>
                  <a:lnTo>
                    <a:pt x="28" y="118"/>
                  </a:lnTo>
                  <a:lnTo>
                    <a:pt x="46" y="36"/>
                  </a:lnTo>
                  <a:lnTo>
                    <a:pt x="46" y="36"/>
                  </a:lnTo>
                  <a:lnTo>
                    <a:pt x="46" y="34"/>
                  </a:lnTo>
                  <a:lnTo>
                    <a:pt x="48" y="32"/>
                  </a:lnTo>
                  <a:lnTo>
                    <a:pt x="48" y="32"/>
                  </a:lnTo>
                  <a:lnTo>
                    <a:pt x="48" y="32"/>
                  </a:lnTo>
                  <a:lnTo>
                    <a:pt x="50" y="34"/>
                  </a:lnTo>
                  <a:lnTo>
                    <a:pt x="52" y="36"/>
                  </a:lnTo>
                  <a:lnTo>
                    <a:pt x="22" y="192"/>
                  </a:lnTo>
                  <a:lnTo>
                    <a:pt x="54" y="192"/>
                  </a:lnTo>
                  <a:lnTo>
                    <a:pt x="54" y="286"/>
                  </a:lnTo>
                  <a:lnTo>
                    <a:pt x="54" y="286"/>
                  </a:lnTo>
                  <a:lnTo>
                    <a:pt x="54" y="290"/>
                  </a:lnTo>
                  <a:lnTo>
                    <a:pt x="56" y="294"/>
                  </a:lnTo>
                  <a:lnTo>
                    <a:pt x="60" y="296"/>
                  </a:lnTo>
                  <a:lnTo>
                    <a:pt x="64" y="298"/>
                  </a:lnTo>
                  <a:lnTo>
                    <a:pt x="72" y="298"/>
                  </a:lnTo>
                  <a:lnTo>
                    <a:pt x="72" y="298"/>
                  </a:lnTo>
                  <a:lnTo>
                    <a:pt x="76" y="296"/>
                  </a:lnTo>
                  <a:lnTo>
                    <a:pt x="80" y="294"/>
                  </a:lnTo>
                  <a:lnTo>
                    <a:pt x="82" y="290"/>
                  </a:lnTo>
                  <a:lnTo>
                    <a:pt x="84" y="286"/>
                  </a:lnTo>
                  <a:lnTo>
                    <a:pt x="84" y="192"/>
                  </a:lnTo>
                  <a:lnTo>
                    <a:pt x="98" y="192"/>
                  </a:lnTo>
                  <a:lnTo>
                    <a:pt x="98" y="286"/>
                  </a:lnTo>
                  <a:lnTo>
                    <a:pt x="98" y="286"/>
                  </a:lnTo>
                  <a:lnTo>
                    <a:pt x="100" y="290"/>
                  </a:lnTo>
                  <a:lnTo>
                    <a:pt x="102" y="294"/>
                  </a:lnTo>
                  <a:lnTo>
                    <a:pt x="106" y="296"/>
                  </a:lnTo>
                  <a:lnTo>
                    <a:pt x="110" y="298"/>
                  </a:lnTo>
                  <a:lnTo>
                    <a:pt x="118" y="298"/>
                  </a:lnTo>
                  <a:lnTo>
                    <a:pt x="118" y="298"/>
                  </a:lnTo>
                  <a:lnTo>
                    <a:pt x="122" y="296"/>
                  </a:lnTo>
                  <a:lnTo>
                    <a:pt x="126" y="294"/>
                  </a:lnTo>
                  <a:lnTo>
                    <a:pt x="128" y="290"/>
                  </a:lnTo>
                  <a:lnTo>
                    <a:pt x="130" y="286"/>
                  </a:lnTo>
                  <a:lnTo>
                    <a:pt x="130" y="192"/>
                  </a:lnTo>
                  <a:lnTo>
                    <a:pt x="160" y="192"/>
                  </a:lnTo>
                  <a:lnTo>
                    <a:pt x="130" y="36"/>
                  </a:lnTo>
                  <a:lnTo>
                    <a:pt x="130" y="36"/>
                  </a:lnTo>
                  <a:lnTo>
                    <a:pt x="130" y="34"/>
                  </a:lnTo>
                  <a:lnTo>
                    <a:pt x="132" y="32"/>
                  </a:lnTo>
                  <a:lnTo>
                    <a:pt x="134" y="32"/>
                  </a:lnTo>
                  <a:lnTo>
                    <a:pt x="134" y="32"/>
                  </a:lnTo>
                  <a:lnTo>
                    <a:pt x="136" y="34"/>
                  </a:lnTo>
                  <a:lnTo>
                    <a:pt x="136" y="36"/>
                  </a:lnTo>
                  <a:lnTo>
                    <a:pt x="156" y="118"/>
                  </a:lnTo>
                  <a:lnTo>
                    <a:pt x="156" y="118"/>
                  </a:lnTo>
                  <a:lnTo>
                    <a:pt x="158" y="124"/>
                  </a:lnTo>
                  <a:lnTo>
                    <a:pt x="160" y="128"/>
                  </a:lnTo>
                  <a:lnTo>
                    <a:pt x="166" y="130"/>
                  </a:lnTo>
                  <a:lnTo>
                    <a:pt x="172" y="130"/>
                  </a:lnTo>
                  <a:lnTo>
                    <a:pt x="172" y="130"/>
                  </a:lnTo>
                  <a:lnTo>
                    <a:pt x="172" y="130"/>
                  </a:lnTo>
                  <a:lnTo>
                    <a:pt x="178" y="128"/>
                  </a:lnTo>
                  <a:lnTo>
                    <a:pt x="180" y="124"/>
                  </a:lnTo>
                  <a:lnTo>
                    <a:pt x="182" y="120"/>
                  </a:lnTo>
                  <a:lnTo>
                    <a:pt x="182" y="114"/>
                  </a:lnTo>
                  <a:lnTo>
                    <a:pt x="162" y="24"/>
                  </a:lnTo>
                  <a:lnTo>
                    <a:pt x="162" y="24"/>
                  </a:lnTo>
                  <a:lnTo>
                    <a:pt x="160" y="14"/>
                  </a:lnTo>
                  <a:lnTo>
                    <a:pt x="154" y="8"/>
                  </a:lnTo>
                  <a:lnTo>
                    <a:pt x="146" y="2"/>
                  </a:lnTo>
                  <a:lnTo>
                    <a:pt x="136" y="0"/>
                  </a:lnTo>
                  <a:lnTo>
                    <a:pt x="48" y="0"/>
                  </a:lnTo>
                  <a:lnTo>
                    <a:pt x="48" y="0"/>
                  </a:lnTo>
                  <a:lnTo>
                    <a:pt x="38" y="2"/>
                  </a:lnTo>
                  <a:lnTo>
                    <a:pt x="30" y="8"/>
                  </a:lnTo>
                  <a:lnTo>
                    <a:pt x="24" y="14"/>
                  </a:lnTo>
                  <a:lnTo>
                    <a:pt x="20" y="24"/>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4718" y="3524"/>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8 h 296"/>
                <a:gd name="T22" fmla="*/ 26 w 146"/>
                <a:gd name="T23" fmla="*/ 44 h 296"/>
                <a:gd name="T24" fmla="*/ 26 w 146"/>
                <a:gd name="T25" fmla="*/ 44 h 296"/>
                <a:gd name="T26" fmla="*/ 30 w 146"/>
                <a:gd name="T27" fmla="*/ 48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8 h 296"/>
                <a:gd name="T62" fmla="*/ 120 w 146"/>
                <a:gd name="T63" fmla="*/ 44 h 296"/>
                <a:gd name="T64" fmla="*/ 120 w 146"/>
                <a:gd name="T65" fmla="*/ 44 h 296"/>
                <a:gd name="T66" fmla="*/ 124 w 146"/>
                <a:gd name="T67" fmla="*/ 48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2"/>
                  </a:lnTo>
                  <a:lnTo>
                    <a:pt x="6" y="6"/>
                  </a:lnTo>
                  <a:lnTo>
                    <a:pt x="2" y="14"/>
                  </a:lnTo>
                  <a:lnTo>
                    <a:pt x="0" y="22"/>
                  </a:lnTo>
                  <a:lnTo>
                    <a:pt x="0" y="128"/>
                  </a:lnTo>
                  <a:lnTo>
                    <a:pt x="0" y="128"/>
                  </a:lnTo>
                  <a:lnTo>
                    <a:pt x="2" y="132"/>
                  </a:lnTo>
                  <a:lnTo>
                    <a:pt x="4" y="136"/>
                  </a:lnTo>
                  <a:lnTo>
                    <a:pt x="8" y="140"/>
                  </a:lnTo>
                  <a:lnTo>
                    <a:pt x="12" y="140"/>
                  </a:lnTo>
                  <a:lnTo>
                    <a:pt x="12" y="140"/>
                  </a:lnTo>
                  <a:lnTo>
                    <a:pt x="12" y="140"/>
                  </a:lnTo>
                  <a:lnTo>
                    <a:pt x="16" y="140"/>
                  </a:lnTo>
                  <a:lnTo>
                    <a:pt x="20" y="136"/>
                  </a:lnTo>
                  <a:lnTo>
                    <a:pt x="22" y="132"/>
                  </a:lnTo>
                  <a:lnTo>
                    <a:pt x="24" y="128"/>
                  </a:lnTo>
                  <a:lnTo>
                    <a:pt x="24" y="48"/>
                  </a:lnTo>
                  <a:lnTo>
                    <a:pt x="24" y="48"/>
                  </a:lnTo>
                  <a:lnTo>
                    <a:pt x="24" y="46"/>
                  </a:lnTo>
                  <a:lnTo>
                    <a:pt x="26" y="44"/>
                  </a:lnTo>
                  <a:lnTo>
                    <a:pt x="26" y="44"/>
                  </a:lnTo>
                  <a:lnTo>
                    <a:pt x="26" y="44"/>
                  </a:lnTo>
                  <a:lnTo>
                    <a:pt x="30" y="46"/>
                  </a:lnTo>
                  <a:lnTo>
                    <a:pt x="30" y="48"/>
                  </a:lnTo>
                  <a:lnTo>
                    <a:pt x="30" y="284"/>
                  </a:lnTo>
                  <a:lnTo>
                    <a:pt x="30" y="284"/>
                  </a:lnTo>
                  <a:lnTo>
                    <a:pt x="32" y="288"/>
                  </a:lnTo>
                  <a:lnTo>
                    <a:pt x="34" y="292"/>
                  </a:lnTo>
                  <a:lnTo>
                    <a:pt x="38" y="296"/>
                  </a:lnTo>
                  <a:lnTo>
                    <a:pt x="42" y="296"/>
                  </a:lnTo>
                  <a:lnTo>
                    <a:pt x="58" y="296"/>
                  </a:lnTo>
                  <a:lnTo>
                    <a:pt x="58" y="296"/>
                  </a:lnTo>
                  <a:lnTo>
                    <a:pt x="62" y="296"/>
                  </a:lnTo>
                  <a:lnTo>
                    <a:pt x="66" y="292"/>
                  </a:lnTo>
                  <a:lnTo>
                    <a:pt x="68" y="288"/>
                  </a:lnTo>
                  <a:lnTo>
                    <a:pt x="70" y="284"/>
                  </a:lnTo>
                  <a:lnTo>
                    <a:pt x="70" y="158"/>
                  </a:lnTo>
                  <a:lnTo>
                    <a:pt x="70" y="158"/>
                  </a:lnTo>
                  <a:lnTo>
                    <a:pt x="70" y="156"/>
                  </a:lnTo>
                  <a:lnTo>
                    <a:pt x="74" y="154"/>
                  </a:lnTo>
                  <a:lnTo>
                    <a:pt x="74" y="154"/>
                  </a:lnTo>
                  <a:lnTo>
                    <a:pt x="74" y="154"/>
                  </a:lnTo>
                  <a:lnTo>
                    <a:pt x="76" y="156"/>
                  </a:lnTo>
                  <a:lnTo>
                    <a:pt x="78" y="158"/>
                  </a:lnTo>
                  <a:lnTo>
                    <a:pt x="78" y="284"/>
                  </a:lnTo>
                  <a:lnTo>
                    <a:pt x="78" y="284"/>
                  </a:lnTo>
                  <a:lnTo>
                    <a:pt x="78" y="288"/>
                  </a:lnTo>
                  <a:lnTo>
                    <a:pt x="80" y="292"/>
                  </a:lnTo>
                  <a:lnTo>
                    <a:pt x="84" y="296"/>
                  </a:lnTo>
                  <a:lnTo>
                    <a:pt x="88" y="296"/>
                  </a:lnTo>
                  <a:lnTo>
                    <a:pt x="104" y="296"/>
                  </a:lnTo>
                  <a:lnTo>
                    <a:pt x="104" y="296"/>
                  </a:lnTo>
                  <a:lnTo>
                    <a:pt x="110" y="296"/>
                  </a:lnTo>
                  <a:lnTo>
                    <a:pt x="114" y="292"/>
                  </a:lnTo>
                  <a:lnTo>
                    <a:pt x="116" y="288"/>
                  </a:lnTo>
                  <a:lnTo>
                    <a:pt x="116" y="284"/>
                  </a:lnTo>
                  <a:lnTo>
                    <a:pt x="116" y="48"/>
                  </a:lnTo>
                  <a:lnTo>
                    <a:pt x="116" y="48"/>
                  </a:lnTo>
                  <a:lnTo>
                    <a:pt x="118" y="46"/>
                  </a:lnTo>
                  <a:lnTo>
                    <a:pt x="120" y="44"/>
                  </a:lnTo>
                  <a:lnTo>
                    <a:pt x="120" y="44"/>
                  </a:lnTo>
                  <a:lnTo>
                    <a:pt x="120" y="44"/>
                  </a:lnTo>
                  <a:lnTo>
                    <a:pt x="122" y="46"/>
                  </a:lnTo>
                  <a:lnTo>
                    <a:pt x="124" y="48"/>
                  </a:lnTo>
                  <a:lnTo>
                    <a:pt x="124" y="128"/>
                  </a:lnTo>
                  <a:lnTo>
                    <a:pt x="124" y="128"/>
                  </a:lnTo>
                  <a:lnTo>
                    <a:pt x="124" y="132"/>
                  </a:lnTo>
                  <a:lnTo>
                    <a:pt x="126" y="136"/>
                  </a:lnTo>
                  <a:lnTo>
                    <a:pt x="130" y="140"/>
                  </a:lnTo>
                  <a:lnTo>
                    <a:pt x="134" y="140"/>
                  </a:lnTo>
                  <a:lnTo>
                    <a:pt x="134" y="140"/>
                  </a:lnTo>
                  <a:lnTo>
                    <a:pt x="134" y="140"/>
                  </a:lnTo>
                  <a:lnTo>
                    <a:pt x="140" y="140"/>
                  </a:lnTo>
                  <a:lnTo>
                    <a:pt x="142" y="136"/>
                  </a:lnTo>
                  <a:lnTo>
                    <a:pt x="146" y="132"/>
                  </a:lnTo>
                  <a:lnTo>
                    <a:pt x="146" y="128"/>
                  </a:lnTo>
                  <a:lnTo>
                    <a:pt x="146" y="22"/>
                  </a:lnTo>
                  <a:lnTo>
                    <a:pt x="146" y="22"/>
                  </a:lnTo>
                  <a:lnTo>
                    <a:pt x="144" y="14"/>
                  </a:lnTo>
                  <a:lnTo>
                    <a:pt x="140" y="6"/>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4754" y="3424"/>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8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8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8"/>
                  </a:lnTo>
                  <a:lnTo>
                    <a:pt x="22" y="4"/>
                  </a:lnTo>
                  <a:lnTo>
                    <a:pt x="30" y="2"/>
                  </a:lnTo>
                  <a:lnTo>
                    <a:pt x="38" y="0"/>
                  </a:lnTo>
                  <a:lnTo>
                    <a:pt x="38" y="0"/>
                  </a:lnTo>
                  <a:lnTo>
                    <a:pt x="44" y="2"/>
                  </a:lnTo>
                  <a:lnTo>
                    <a:pt x="52" y="4"/>
                  </a:lnTo>
                  <a:lnTo>
                    <a:pt x="58" y="8"/>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5008" y="3424"/>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8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8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8"/>
                  </a:lnTo>
                  <a:lnTo>
                    <a:pt x="22" y="4"/>
                  </a:lnTo>
                  <a:lnTo>
                    <a:pt x="30" y="2"/>
                  </a:lnTo>
                  <a:lnTo>
                    <a:pt x="38" y="0"/>
                  </a:lnTo>
                  <a:lnTo>
                    <a:pt x="38" y="0"/>
                  </a:lnTo>
                  <a:lnTo>
                    <a:pt x="44" y="2"/>
                  </a:lnTo>
                  <a:lnTo>
                    <a:pt x="52" y="4"/>
                  </a:lnTo>
                  <a:lnTo>
                    <a:pt x="58" y="8"/>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4954" y="3524"/>
              <a:ext cx="182" cy="296"/>
            </a:xfrm>
            <a:custGeom>
              <a:avLst/>
              <a:gdLst>
                <a:gd name="T0" fmla="*/ 0 w 182"/>
                <a:gd name="T1" fmla="*/ 112 h 296"/>
                <a:gd name="T2" fmla="*/ 2 w 182"/>
                <a:gd name="T3" fmla="*/ 124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6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6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4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4"/>
                  </a:lnTo>
                  <a:lnTo>
                    <a:pt x="6" y="126"/>
                  </a:lnTo>
                  <a:lnTo>
                    <a:pt x="10" y="128"/>
                  </a:lnTo>
                  <a:lnTo>
                    <a:pt x="10" y="128"/>
                  </a:lnTo>
                  <a:lnTo>
                    <a:pt x="10" y="128"/>
                  </a:lnTo>
                  <a:lnTo>
                    <a:pt x="16" y="128"/>
                  </a:lnTo>
                  <a:lnTo>
                    <a:pt x="22" y="126"/>
                  </a:lnTo>
                  <a:lnTo>
                    <a:pt x="26" y="124"/>
                  </a:lnTo>
                  <a:lnTo>
                    <a:pt x="28" y="118"/>
                  </a:lnTo>
                  <a:lnTo>
                    <a:pt x="46" y="34"/>
                  </a:lnTo>
                  <a:lnTo>
                    <a:pt x="46" y="34"/>
                  </a:lnTo>
                  <a:lnTo>
                    <a:pt x="46" y="32"/>
                  </a:lnTo>
                  <a:lnTo>
                    <a:pt x="48" y="32"/>
                  </a:lnTo>
                  <a:lnTo>
                    <a:pt x="48" y="32"/>
                  </a:lnTo>
                  <a:lnTo>
                    <a:pt x="48" y="32"/>
                  </a:lnTo>
                  <a:lnTo>
                    <a:pt x="50" y="32"/>
                  </a:lnTo>
                  <a:lnTo>
                    <a:pt x="52" y="36"/>
                  </a:lnTo>
                  <a:lnTo>
                    <a:pt x="22" y="190"/>
                  </a:lnTo>
                  <a:lnTo>
                    <a:pt x="54" y="190"/>
                  </a:lnTo>
                  <a:lnTo>
                    <a:pt x="54" y="284"/>
                  </a:lnTo>
                  <a:lnTo>
                    <a:pt x="54" y="284"/>
                  </a:lnTo>
                  <a:lnTo>
                    <a:pt x="54" y="290"/>
                  </a:lnTo>
                  <a:lnTo>
                    <a:pt x="56" y="292"/>
                  </a:lnTo>
                  <a:lnTo>
                    <a:pt x="60" y="296"/>
                  </a:lnTo>
                  <a:lnTo>
                    <a:pt x="64" y="296"/>
                  </a:lnTo>
                  <a:lnTo>
                    <a:pt x="72" y="296"/>
                  </a:lnTo>
                  <a:lnTo>
                    <a:pt x="72" y="296"/>
                  </a:lnTo>
                  <a:lnTo>
                    <a:pt x="76" y="296"/>
                  </a:lnTo>
                  <a:lnTo>
                    <a:pt x="80" y="292"/>
                  </a:lnTo>
                  <a:lnTo>
                    <a:pt x="82" y="290"/>
                  </a:lnTo>
                  <a:lnTo>
                    <a:pt x="84" y="284"/>
                  </a:lnTo>
                  <a:lnTo>
                    <a:pt x="84" y="190"/>
                  </a:lnTo>
                  <a:lnTo>
                    <a:pt x="98" y="190"/>
                  </a:lnTo>
                  <a:lnTo>
                    <a:pt x="98" y="284"/>
                  </a:lnTo>
                  <a:lnTo>
                    <a:pt x="98" y="284"/>
                  </a:lnTo>
                  <a:lnTo>
                    <a:pt x="100" y="290"/>
                  </a:lnTo>
                  <a:lnTo>
                    <a:pt x="102" y="292"/>
                  </a:lnTo>
                  <a:lnTo>
                    <a:pt x="106" y="296"/>
                  </a:lnTo>
                  <a:lnTo>
                    <a:pt x="110" y="296"/>
                  </a:lnTo>
                  <a:lnTo>
                    <a:pt x="118" y="296"/>
                  </a:lnTo>
                  <a:lnTo>
                    <a:pt x="118" y="296"/>
                  </a:lnTo>
                  <a:lnTo>
                    <a:pt x="122" y="296"/>
                  </a:lnTo>
                  <a:lnTo>
                    <a:pt x="126" y="292"/>
                  </a:lnTo>
                  <a:lnTo>
                    <a:pt x="128" y="290"/>
                  </a:lnTo>
                  <a:lnTo>
                    <a:pt x="130" y="284"/>
                  </a:lnTo>
                  <a:lnTo>
                    <a:pt x="130" y="190"/>
                  </a:lnTo>
                  <a:lnTo>
                    <a:pt x="160" y="190"/>
                  </a:lnTo>
                  <a:lnTo>
                    <a:pt x="130" y="36"/>
                  </a:lnTo>
                  <a:lnTo>
                    <a:pt x="130" y="36"/>
                  </a:lnTo>
                  <a:lnTo>
                    <a:pt x="130" y="32"/>
                  </a:lnTo>
                  <a:lnTo>
                    <a:pt x="132" y="32"/>
                  </a:lnTo>
                  <a:lnTo>
                    <a:pt x="134" y="32"/>
                  </a:lnTo>
                  <a:lnTo>
                    <a:pt x="134" y="32"/>
                  </a:lnTo>
                  <a:lnTo>
                    <a:pt x="136" y="32"/>
                  </a:lnTo>
                  <a:lnTo>
                    <a:pt x="136" y="34"/>
                  </a:lnTo>
                  <a:lnTo>
                    <a:pt x="156" y="118"/>
                  </a:lnTo>
                  <a:lnTo>
                    <a:pt x="156" y="118"/>
                  </a:lnTo>
                  <a:lnTo>
                    <a:pt x="158" y="124"/>
                  </a:lnTo>
                  <a:lnTo>
                    <a:pt x="160" y="126"/>
                  </a:lnTo>
                  <a:lnTo>
                    <a:pt x="166" y="128"/>
                  </a:lnTo>
                  <a:lnTo>
                    <a:pt x="172" y="128"/>
                  </a:lnTo>
                  <a:lnTo>
                    <a:pt x="172" y="128"/>
                  </a:lnTo>
                  <a:lnTo>
                    <a:pt x="172" y="128"/>
                  </a:lnTo>
                  <a:lnTo>
                    <a:pt x="178" y="126"/>
                  </a:lnTo>
                  <a:lnTo>
                    <a:pt x="180" y="124"/>
                  </a:lnTo>
                  <a:lnTo>
                    <a:pt x="182" y="118"/>
                  </a:lnTo>
                  <a:lnTo>
                    <a:pt x="182" y="112"/>
                  </a:lnTo>
                  <a:lnTo>
                    <a:pt x="162" y="22"/>
                  </a:lnTo>
                  <a:lnTo>
                    <a:pt x="162" y="22"/>
                  </a:lnTo>
                  <a:lnTo>
                    <a:pt x="160" y="14"/>
                  </a:lnTo>
                  <a:lnTo>
                    <a:pt x="154" y="6"/>
                  </a:lnTo>
                  <a:lnTo>
                    <a:pt x="146" y="2"/>
                  </a:lnTo>
                  <a:lnTo>
                    <a:pt x="136" y="0"/>
                  </a:lnTo>
                  <a:lnTo>
                    <a:pt x="48" y="0"/>
                  </a:lnTo>
                  <a:lnTo>
                    <a:pt x="48" y="0"/>
                  </a:lnTo>
                  <a:lnTo>
                    <a:pt x="38" y="2"/>
                  </a:lnTo>
                  <a:lnTo>
                    <a:pt x="30" y="6"/>
                  </a:lnTo>
                  <a:lnTo>
                    <a:pt x="24" y="14"/>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5198" y="3524"/>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8 h 296"/>
                <a:gd name="T22" fmla="*/ 26 w 146"/>
                <a:gd name="T23" fmla="*/ 44 h 296"/>
                <a:gd name="T24" fmla="*/ 26 w 146"/>
                <a:gd name="T25" fmla="*/ 44 h 296"/>
                <a:gd name="T26" fmla="*/ 30 w 146"/>
                <a:gd name="T27" fmla="*/ 48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8 h 296"/>
                <a:gd name="T62" fmla="*/ 120 w 146"/>
                <a:gd name="T63" fmla="*/ 44 h 296"/>
                <a:gd name="T64" fmla="*/ 120 w 146"/>
                <a:gd name="T65" fmla="*/ 44 h 296"/>
                <a:gd name="T66" fmla="*/ 124 w 146"/>
                <a:gd name="T67" fmla="*/ 48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2"/>
                  </a:lnTo>
                  <a:lnTo>
                    <a:pt x="6" y="6"/>
                  </a:lnTo>
                  <a:lnTo>
                    <a:pt x="2" y="14"/>
                  </a:lnTo>
                  <a:lnTo>
                    <a:pt x="0" y="22"/>
                  </a:lnTo>
                  <a:lnTo>
                    <a:pt x="0" y="128"/>
                  </a:lnTo>
                  <a:lnTo>
                    <a:pt x="0" y="128"/>
                  </a:lnTo>
                  <a:lnTo>
                    <a:pt x="2" y="132"/>
                  </a:lnTo>
                  <a:lnTo>
                    <a:pt x="4" y="136"/>
                  </a:lnTo>
                  <a:lnTo>
                    <a:pt x="8" y="140"/>
                  </a:lnTo>
                  <a:lnTo>
                    <a:pt x="12" y="140"/>
                  </a:lnTo>
                  <a:lnTo>
                    <a:pt x="12" y="140"/>
                  </a:lnTo>
                  <a:lnTo>
                    <a:pt x="12" y="140"/>
                  </a:lnTo>
                  <a:lnTo>
                    <a:pt x="16" y="140"/>
                  </a:lnTo>
                  <a:lnTo>
                    <a:pt x="20" y="136"/>
                  </a:lnTo>
                  <a:lnTo>
                    <a:pt x="22" y="132"/>
                  </a:lnTo>
                  <a:lnTo>
                    <a:pt x="24" y="128"/>
                  </a:lnTo>
                  <a:lnTo>
                    <a:pt x="24" y="48"/>
                  </a:lnTo>
                  <a:lnTo>
                    <a:pt x="24" y="48"/>
                  </a:lnTo>
                  <a:lnTo>
                    <a:pt x="24" y="46"/>
                  </a:lnTo>
                  <a:lnTo>
                    <a:pt x="26" y="44"/>
                  </a:lnTo>
                  <a:lnTo>
                    <a:pt x="26" y="44"/>
                  </a:lnTo>
                  <a:lnTo>
                    <a:pt x="26" y="44"/>
                  </a:lnTo>
                  <a:lnTo>
                    <a:pt x="30" y="46"/>
                  </a:lnTo>
                  <a:lnTo>
                    <a:pt x="30" y="48"/>
                  </a:lnTo>
                  <a:lnTo>
                    <a:pt x="30" y="284"/>
                  </a:lnTo>
                  <a:lnTo>
                    <a:pt x="30" y="284"/>
                  </a:lnTo>
                  <a:lnTo>
                    <a:pt x="32" y="288"/>
                  </a:lnTo>
                  <a:lnTo>
                    <a:pt x="34" y="292"/>
                  </a:lnTo>
                  <a:lnTo>
                    <a:pt x="38" y="296"/>
                  </a:lnTo>
                  <a:lnTo>
                    <a:pt x="42" y="296"/>
                  </a:lnTo>
                  <a:lnTo>
                    <a:pt x="58" y="296"/>
                  </a:lnTo>
                  <a:lnTo>
                    <a:pt x="58" y="296"/>
                  </a:lnTo>
                  <a:lnTo>
                    <a:pt x="62" y="296"/>
                  </a:lnTo>
                  <a:lnTo>
                    <a:pt x="66" y="292"/>
                  </a:lnTo>
                  <a:lnTo>
                    <a:pt x="68" y="288"/>
                  </a:lnTo>
                  <a:lnTo>
                    <a:pt x="70" y="284"/>
                  </a:lnTo>
                  <a:lnTo>
                    <a:pt x="70" y="158"/>
                  </a:lnTo>
                  <a:lnTo>
                    <a:pt x="70" y="158"/>
                  </a:lnTo>
                  <a:lnTo>
                    <a:pt x="70" y="156"/>
                  </a:lnTo>
                  <a:lnTo>
                    <a:pt x="74" y="154"/>
                  </a:lnTo>
                  <a:lnTo>
                    <a:pt x="74" y="154"/>
                  </a:lnTo>
                  <a:lnTo>
                    <a:pt x="74" y="154"/>
                  </a:lnTo>
                  <a:lnTo>
                    <a:pt x="76" y="156"/>
                  </a:lnTo>
                  <a:lnTo>
                    <a:pt x="78" y="158"/>
                  </a:lnTo>
                  <a:lnTo>
                    <a:pt x="78" y="284"/>
                  </a:lnTo>
                  <a:lnTo>
                    <a:pt x="78" y="284"/>
                  </a:lnTo>
                  <a:lnTo>
                    <a:pt x="78" y="288"/>
                  </a:lnTo>
                  <a:lnTo>
                    <a:pt x="80" y="292"/>
                  </a:lnTo>
                  <a:lnTo>
                    <a:pt x="84" y="296"/>
                  </a:lnTo>
                  <a:lnTo>
                    <a:pt x="88" y="296"/>
                  </a:lnTo>
                  <a:lnTo>
                    <a:pt x="104" y="296"/>
                  </a:lnTo>
                  <a:lnTo>
                    <a:pt x="104" y="296"/>
                  </a:lnTo>
                  <a:lnTo>
                    <a:pt x="110" y="296"/>
                  </a:lnTo>
                  <a:lnTo>
                    <a:pt x="114" y="292"/>
                  </a:lnTo>
                  <a:lnTo>
                    <a:pt x="116" y="288"/>
                  </a:lnTo>
                  <a:lnTo>
                    <a:pt x="116" y="284"/>
                  </a:lnTo>
                  <a:lnTo>
                    <a:pt x="116" y="48"/>
                  </a:lnTo>
                  <a:lnTo>
                    <a:pt x="116" y="48"/>
                  </a:lnTo>
                  <a:lnTo>
                    <a:pt x="118" y="46"/>
                  </a:lnTo>
                  <a:lnTo>
                    <a:pt x="120" y="44"/>
                  </a:lnTo>
                  <a:lnTo>
                    <a:pt x="120" y="44"/>
                  </a:lnTo>
                  <a:lnTo>
                    <a:pt x="120" y="44"/>
                  </a:lnTo>
                  <a:lnTo>
                    <a:pt x="122" y="46"/>
                  </a:lnTo>
                  <a:lnTo>
                    <a:pt x="124" y="48"/>
                  </a:lnTo>
                  <a:lnTo>
                    <a:pt x="124" y="128"/>
                  </a:lnTo>
                  <a:lnTo>
                    <a:pt x="124" y="128"/>
                  </a:lnTo>
                  <a:lnTo>
                    <a:pt x="124" y="132"/>
                  </a:lnTo>
                  <a:lnTo>
                    <a:pt x="126" y="136"/>
                  </a:lnTo>
                  <a:lnTo>
                    <a:pt x="130" y="140"/>
                  </a:lnTo>
                  <a:lnTo>
                    <a:pt x="134" y="140"/>
                  </a:lnTo>
                  <a:lnTo>
                    <a:pt x="134" y="140"/>
                  </a:lnTo>
                  <a:lnTo>
                    <a:pt x="134" y="140"/>
                  </a:lnTo>
                  <a:lnTo>
                    <a:pt x="140" y="140"/>
                  </a:lnTo>
                  <a:lnTo>
                    <a:pt x="142" y="136"/>
                  </a:lnTo>
                  <a:lnTo>
                    <a:pt x="146" y="132"/>
                  </a:lnTo>
                  <a:lnTo>
                    <a:pt x="146" y="128"/>
                  </a:lnTo>
                  <a:lnTo>
                    <a:pt x="146" y="22"/>
                  </a:lnTo>
                  <a:lnTo>
                    <a:pt x="146" y="22"/>
                  </a:lnTo>
                  <a:lnTo>
                    <a:pt x="144" y="14"/>
                  </a:lnTo>
                  <a:lnTo>
                    <a:pt x="140" y="6"/>
                  </a:lnTo>
                  <a:lnTo>
                    <a:pt x="132" y="2"/>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5234" y="3424"/>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8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8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8"/>
                  </a:lnTo>
                  <a:lnTo>
                    <a:pt x="22" y="4"/>
                  </a:lnTo>
                  <a:lnTo>
                    <a:pt x="30" y="2"/>
                  </a:lnTo>
                  <a:lnTo>
                    <a:pt x="38" y="0"/>
                  </a:lnTo>
                  <a:lnTo>
                    <a:pt x="38" y="0"/>
                  </a:lnTo>
                  <a:lnTo>
                    <a:pt x="44" y="2"/>
                  </a:lnTo>
                  <a:lnTo>
                    <a:pt x="52" y="4"/>
                  </a:lnTo>
                  <a:lnTo>
                    <a:pt x="58" y="8"/>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5488" y="3424"/>
              <a:ext cx="76" cy="76"/>
            </a:xfrm>
            <a:custGeom>
              <a:avLst/>
              <a:gdLst>
                <a:gd name="T0" fmla="*/ 76 w 76"/>
                <a:gd name="T1" fmla="*/ 38 h 76"/>
                <a:gd name="T2" fmla="*/ 76 w 76"/>
                <a:gd name="T3" fmla="*/ 38 h 76"/>
                <a:gd name="T4" fmla="*/ 74 w 76"/>
                <a:gd name="T5" fmla="*/ 46 h 76"/>
                <a:gd name="T6" fmla="*/ 72 w 76"/>
                <a:gd name="T7" fmla="*/ 54 h 76"/>
                <a:gd name="T8" fmla="*/ 68 w 76"/>
                <a:gd name="T9" fmla="*/ 60 h 76"/>
                <a:gd name="T10" fmla="*/ 64 w 76"/>
                <a:gd name="T11" fmla="*/ 66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6 h 76"/>
                <a:gd name="T30" fmla="*/ 6 w 76"/>
                <a:gd name="T31" fmla="*/ 60 h 76"/>
                <a:gd name="T32" fmla="*/ 2 w 76"/>
                <a:gd name="T33" fmla="*/ 54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8 h 76"/>
                <a:gd name="T46" fmla="*/ 10 w 76"/>
                <a:gd name="T47" fmla="*/ 12 h 76"/>
                <a:gd name="T48" fmla="*/ 16 w 76"/>
                <a:gd name="T49" fmla="*/ 8 h 76"/>
                <a:gd name="T50" fmla="*/ 22 w 76"/>
                <a:gd name="T51" fmla="*/ 4 h 76"/>
                <a:gd name="T52" fmla="*/ 30 w 76"/>
                <a:gd name="T53" fmla="*/ 2 h 76"/>
                <a:gd name="T54" fmla="*/ 38 w 76"/>
                <a:gd name="T55" fmla="*/ 0 h 76"/>
                <a:gd name="T56" fmla="*/ 38 w 76"/>
                <a:gd name="T57" fmla="*/ 0 h 76"/>
                <a:gd name="T58" fmla="*/ 44 w 76"/>
                <a:gd name="T59" fmla="*/ 2 h 76"/>
                <a:gd name="T60" fmla="*/ 52 w 76"/>
                <a:gd name="T61" fmla="*/ 4 h 76"/>
                <a:gd name="T62" fmla="*/ 58 w 76"/>
                <a:gd name="T63" fmla="*/ 8 h 76"/>
                <a:gd name="T64" fmla="*/ 64 w 76"/>
                <a:gd name="T65" fmla="*/ 12 h 76"/>
                <a:gd name="T66" fmla="*/ 68 w 76"/>
                <a:gd name="T67" fmla="*/ 18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4"/>
                  </a:lnTo>
                  <a:lnTo>
                    <a:pt x="68" y="60"/>
                  </a:lnTo>
                  <a:lnTo>
                    <a:pt x="64" y="66"/>
                  </a:lnTo>
                  <a:lnTo>
                    <a:pt x="58" y="70"/>
                  </a:lnTo>
                  <a:lnTo>
                    <a:pt x="52" y="74"/>
                  </a:lnTo>
                  <a:lnTo>
                    <a:pt x="44" y="76"/>
                  </a:ln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8"/>
                  </a:lnTo>
                  <a:lnTo>
                    <a:pt x="22" y="4"/>
                  </a:lnTo>
                  <a:lnTo>
                    <a:pt x="30" y="2"/>
                  </a:lnTo>
                  <a:lnTo>
                    <a:pt x="38" y="0"/>
                  </a:lnTo>
                  <a:lnTo>
                    <a:pt x="38" y="0"/>
                  </a:lnTo>
                  <a:lnTo>
                    <a:pt x="44" y="2"/>
                  </a:lnTo>
                  <a:lnTo>
                    <a:pt x="52" y="4"/>
                  </a:lnTo>
                  <a:lnTo>
                    <a:pt x="58" y="8"/>
                  </a:lnTo>
                  <a:lnTo>
                    <a:pt x="64" y="12"/>
                  </a:lnTo>
                  <a:lnTo>
                    <a:pt x="68" y="18"/>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p:cNvSpPr>
              <a:spLocks/>
            </p:cNvSpPr>
            <p:nvPr/>
          </p:nvSpPr>
          <p:spPr bwMode="auto">
            <a:xfrm>
              <a:off x="5434" y="3524"/>
              <a:ext cx="182" cy="296"/>
            </a:xfrm>
            <a:custGeom>
              <a:avLst/>
              <a:gdLst>
                <a:gd name="T0" fmla="*/ 0 w 182"/>
                <a:gd name="T1" fmla="*/ 112 h 296"/>
                <a:gd name="T2" fmla="*/ 2 w 182"/>
                <a:gd name="T3" fmla="*/ 124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6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6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4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4"/>
                  </a:lnTo>
                  <a:lnTo>
                    <a:pt x="6" y="126"/>
                  </a:lnTo>
                  <a:lnTo>
                    <a:pt x="10" y="128"/>
                  </a:lnTo>
                  <a:lnTo>
                    <a:pt x="10" y="128"/>
                  </a:lnTo>
                  <a:lnTo>
                    <a:pt x="10" y="128"/>
                  </a:lnTo>
                  <a:lnTo>
                    <a:pt x="16" y="128"/>
                  </a:lnTo>
                  <a:lnTo>
                    <a:pt x="22" y="126"/>
                  </a:lnTo>
                  <a:lnTo>
                    <a:pt x="26" y="124"/>
                  </a:lnTo>
                  <a:lnTo>
                    <a:pt x="28" y="118"/>
                  </a:lnTo>
                  <a:lnTo>
                    <a:pt x="46" y="34"/>
                  </a:lnTo>
                  <a:lnTo>
                    <a:pt x="46" y="34"/>
                  </a:lnTo>
                  <a:lnTo>
                    <a:pt x="46" y="32"/>
                  </a:lnTo>
                  <a:lnTo>
                    <a:pt x="48" y="32"/>
                  </a:lnTo>
                  <a:lnTo>
                    <a:pt x="48" y="32"/>
                  </a:lnTo>
                  <a:lnTo>
                    <a:pt x="48" y="32"/>
                  </a:lnTo>
                  <a:lnTo>
                    <a:pt x="50" y="32"/>
                  </a:lnTo>
                  <a:lnTo>
                    <a:pt x="52" y="36"/>
                  </a:lnTo>
                  <a:lnTo>
                    <a:pt x="22" y="190"/>
                  </a:lnTo>
                  <a:lnTo>
                    <a:pt x="54" y="190"/>
                  </a:lnTo>
                  <a:lnTo>
                    <a:pt x="54" y="284"/>
                  </a:lnTo>
                  <a:lnTo>
                    <a:pt x="54" y="284"/>
                  </a:lnTo>
                  <a:lnTo>
                    <a:pt x="54" y="290"/>
                  </a:lnTo>
                  <a:lnTo>
                    <a:pt x="56" y="292"/>
                  </a:lnTo>
                  <a:lnTo>
                    <a:pt x="60" y="296"/>
                  </a:lnTo>
                  <a:lnTo>
                    <a:pt x="64" y="296"/>
                  </a:lnTo>
                  <a:lnTo>
                    <a:pt x="72" y="296"/>
                  </a:lnTo>
                  <a:lnTo>
                    <a:pt x="72" y="296"/>
                  </a:lnTo>
                  <a:lnTo>
                    <a:pt x="76" y="296"/>
                  </a:lnTo>
                  <a:lnTo>
                    <a:pt x="80" y="292"/>
                  </a:lnTo>
                  <a:lnTo>
                    <a:pt x="82" y="290"/>
                  </a:lnTo>
                  <a:lnTo>
                    <a:pt x="84" y="284"/>
                  </a:lnTo>
                  <a:lnTo>
                    <a:pt x="84" y="190"/>
                  </a:lnTo>
                  <a:lnTo>
                    <a:pt x="98" y="190"/>
                  </a:lnTo>
                  <a:lnTo>
                    <a:pt x="98" y="284"/>
                  </a:lnTo>
                  <a:lnTo>
                    <a:pt x="98" y="284"/>
                  </a:lnTo>
                  <a:lnTo>
                    <a:pt x="100" y="290"/>
                  </a:lnTo>
                  <a:lnTo>
                    <a:pt x="102" y="292"/>
                  </a:lnTo>
                  <a:lnTo>
                    <a:pt x="106" y="296"/>
                  </a:lnTo>
                  <a:lnTo>
                    <a:pt x="110" y="296"/>
                  </a:lnTo>
                  <a:lnTo>
                    <a:pt x="118" y="296"/>
                  </a:lnTo>
                  <a:lnTo>
                    <a:pt x="118" y="296"/>
                  </a:lnTo>
                  <a:lnTo>
                    <a:pt x="122" y="296"/>
                  </a:lnTo>
                  <a:lnTo>
                    <a:pt x="126" y="292"/>
                  </a:lnTo>
                  <a:lnTo>
                    <a:pt x="128" y="290"/>
                  </a:lnTo>
                  <a:lnTo>
                    <a:pt x="130" y="284"/>
                  </a:lnTo>
                  <a:lnTo>
                    <a:pt x="130" y="190"/>
                  </a:lnTo>
                  <a:lnTo>
                    <a:pt x="160" y="190"/>
                  </a:lnTo>
                  <a:lnTo>
                    <a:pt x="130" y="36"/>
                  </a:lnTo>
                  <a:lnTo>
                    <a:pt x="130" y="36"/>
                  </a:lnTo>
                  <a:lnTo>
                    <a:pt x="130" y="32"/>
                  </a:lnTo>
                  <a:lnTo>
                    <a:pt x="132" y="32"/>
                  </a:lnTo>
                  <a:lnTo>
                    <a:pt x="134" y="32"/>
                  </a:lnTo>
                  <a:lnTo>
                    <a:pt x="134" y="32"/>
                  </a:lnTo>
                  <a:lnTo>
                    <a:pt x="136" y="32"/>
                  </a:lnTo>
                  <a:lnTo>
                    <a:pt x="136" y="34"/>
                  </a:lnTo>
                  <a:lnTo>
                    <a:pt x="156" y="118"/>
                  </a:lnTo>
                  <a:lnTo>
                    <a:pt x="156" y="118"/>
                  </a:lnTo>
                  <a:lnTo>
                    <a:pt x="158" y="124"/>
                  </a:lnTo>
                  <a:lnTo>
                    <a:pt x="160" y="126"/>
                  </a:lnTo>
                  <a:lnTo>
                    <a:pt x="166" y="128"/>
                  </a:lnTo>
                  <a:lnTo>
                    <a:pt x="172" y="128"/>
                  </a:lnTo>
                  <a:lnTo>
                    <a:pt x="172" y="128"/>
                  </a:lnTo>
                  <a:lnTo>
                    <a:pt x="172" y="128"/>
                  </a:lnTo>
                  <a:lnTo>
                    <a:pt x="178" y="126"/>
                  </a:lnTo>
                  <a:lnTo>
                    <a:pt x="180" y="124"/>
                  </a:lnTo>
                  <a:lnTo>
                    <a:pt x="182" y="118"/>
                  </a:lnTo>
                  <a:lnTo>
                    <a:pt x="182" y="112"/>
                  </a:lnTo>
                  <a:lnTo>
                    <a:pt x="162" y="22"/>
                  </a:lnTo>
                  <a:lnTo>
                    <a:pt x="162" y="22"/>
                  </a:lnTo>
                  <a:lnTo>
                    <a:pt x="160" y="14"/>
                  </a:lnTo>
                  <a:lnTo>
                    <a:pt x="154" y="6"/>
                  </a:lnTo>
                  <a:lnTo>
                    <a:pt x="146" y="2"/>
                  </a:lnTo>
                  <a:lnTo>
                    <a:pt x="136" y="0"/>
                  </a:lnTo>
                  <a:lnTo>
                    <a:pt x="48" y="0"/>
                  </a:lnTo>
                  <a:lnTo>
                    <a:pt x="48" y="0"/>
                  </a:lnTo>
                  <a:lnTo>
                    <a:pt x="38" y="2"/>
                  </a:lnTo>
                  <a:lnTo>
                    <a:pt x="30" y="6"/>
                  </a:lnTo>
                  <a:lnTo>
                    <a:pt x="24" y="14"/>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4718" y="3082"/>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6 h 296"/>
                <a:gd name="T22" fmla="*/ 26 w 146"/>
                <a:gd name="T23" fmla="*/ 44 h 296"/>
                <a:gd name="T24" fmla="*/ 26 w 146"/>
                <a:gd name="T25" fmla="*/ 44 h 296"/>
                <a:gd name="T26" fmla="*/ 30 w 146"/>
                <a:gd name="T27" fmla="*/ 46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6 h 296"/>
                <a:gd name="T62" fmla="*/ 120 w 146"/>
                <a:gd name="T63" fmla="*/ 44 h 296"/>
                <a:gd name="T64" fmla="*/ 120 w 146"/>
                <a:gd name="T65" fmla="*/ 44 h 296"/>
                <a:gd name="T66" fmla="*/ 124 w 146"/>
                <a:gd name="T67" fmla="*/ 46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0"/>
                  </a:lnTo>
                  <a:lnTo>
                    <a:pt x="6" y="6"/>
                  </a:lnTo>
                  <a:lnTo>
                    <a:pt x="2" y="12"/>
                  </a:lnTo>
                  <a:lnTo>
                    <a:pt x="0" y="22"/>
                  </a:lnTo>
                  <a:lnTo>
                    <a:pt x="0" y="128"/>
                  </a:lnTo>
                  <a:lnTo>
                    <a:pt x="0" y="128"/>
                  </a:lnTo>
                  <a:lnTo>
                    <a:pt x="2" y="132"/>
                  </a:lnTo>
                  <a:lnTo>
                    <a:pt x="4" y="136"/>
                  </a:lnTo>
                  <a:lnTo>
                    <a:pt x="8" y="138"/>
                  </a:lnTo>
                  <a:lnTo>
                    <a:pt x="12" y="140"/>
                  </a:lnTo>
                  <a:lnTo>
                    <a:pt x="12" y="140"/>
                  </a:lnTo>
                  <a:lnTo>
                    <a:pt x="12" y="140"/>
                  </a:lnTo>
                  <a:lnTo>
                    <a:pt x="16" y="138"/>
                  </a:lnTo>
                  <a:lnTo>
                    <a:pt x="20" y="136"/>
                  </a:lnTo>
                  <a:lnTo>
                    <a:pt x="22" y="132"/>
                  </a:lnTo>
                  <a:lnTo>
                    <a:pt x="24" y="128"/>
                  </a:lnTo>
                  <a:lnTo>
                    <a:pt x="24" y="46"/>
                  </a:lnTo>
                  <a:lnTo>
                    <a:pt x="24" y="46"/>
                  </a:lnTo>
                  <a:lnTo>
                    <a:pt x="24" y="44"/>
                  </a:lnTo>
                  <a:lnTo>
                    <a:pt x="26" y="44"/>
                  </a:lnTo>
                  <a:lnTo>
                    <a:pt x="26" y="44"/>
                  </a:lnTo>
                  <a:lnTo>
                    <a:pt x="26" y="44"/>
                  </a:lnTo>
                  <a:lnTo>
                    <a:pt x="30" y="44"/>
                  </a:lnTo>
                  <a:lnTo>
                    <a:pt x="30" y="46"/>
                  </a:lnTo>
                  <a:lnTo>
                    <a:pt x="30" y="284"/>
                  </a:lnTo>
                  <a:lnTo>
                    <a:pt x="30" y="284"/>
                  </a:lnTo>
                  <a:lnTo>
                    <a:pt x="32" y="288"/>
                  </a:lnTo>
                  <a:lnTo>
                    <a:pt x="34" y="292"/>
                  </a:lnTo>
                  <a:lnTo>
                    <a:pt x="38" y="294"/>
                  </a:lnTo>
                  <a:lnTo>
                    <a:pt x="42" y="296"/>
                  </a:lnTo>
                  <a:lnTo>
                    <a:pt x="58" y="296"/>
                  </a:lnTo>
                  <a:lnTo>
                    <a:pt x="58" y="296"/>
                  </a:lnTo>
                  <a:lnTo>
                    <a:pt x="62" y="294"/>
                  </a:lnTo>
                  <a:lnTo>
                    <a:pt x="66" y="292"/>
                  </a:lnTo>
                  <a:lnTo>
                    <a:pt x="68" y="288"/>
                  </a:lnTo>
                  <a:lnTo>
                    <a:pt x="70" y="284"/>
                  </a:lnTo>
                  <a:lnTo>
                    <a:pt x="70" y="158"/>
                  </a:lnTo>
                  <a:lnTo>
                    <a:pt x="70" y="158"/>
                  </a:lnTo>
                  <a:lnTo>
                    <a:pt x="70" y="154"/>
                  </a:lnTo>
                  <a:lnTo>
                    <a:pt x="74" y="154"/>
                  </a:lnTo>
                  <a:lnTo>
                    <a:pt x="74" y="154"/>
                  </a:lnTo>
                  <a:lnTo>
                    <a:pt x="74" y="154"/>
                  </a:lnTo>
                  <a:lnTo>
                    <a:pt x="76" y="154"/>
                  </a:lnTo>
                  <a:lnTo>
                    <a:pt x="78" y="158"/>
                  </a:lnTo>
                  <a:lnTo>
                    <a:pt x="78" y="284"/>
                  </a:lnTo>
                  <a:lnTo>
                    <a:pt x="78" y="284"/>
                  </a:lnTo>
                  <a:lnTo>
                    <a:pt x="78" y="288"/>
                  </a:lnTo>
                  <a:lnTo>
                    <a:pt x="80" y="292"/>
                  </a:lnTo>
                  <a:lnTo>
                    <a:pt x="84" y="294"/>
                  </a:lnTo>
                  <a:lnTo>
                    <a:pt x="88" y="296"/>
                  </a:lnTo>
                  <a:lnTo>
                    <a:pt x="104" y="296"/>
                  </a:lnTo>
                  <a:lnTo>
                    <a:pt x="104" y="296"/>
                  </a:lnTo>
                  <a:lnTo>
                    <a:pt x="110" y="294"/>
                  </a:lnTo>
                  <a:lnTo>
                    <a:pt x="114" y="292"/>
                  </a:lnTo>
                  <a:lnTo>
                    <a:pt x="116" y="288"/>
                  </a:lnTo>
                  <a:lnTo>
                    <a:pt x="116" y="284"/>
                  </a:lnTo>
                  <a:lnTo>
                    <a:pt x="116" y="46"/>
                  </a:lnTo>
                  <a:lnTo>
                    <a:pt x="116" y="46"/>
                  </a:lnTo>
                  <a:lnTo>
                    <a:pt x="118" y="44"/>
                  </a:lnTo>
                  <a:lnTo>
                    <a:pt x="120" y="44"/>
                  </a:lnTo>
                  <a:lnTo>
                    <a:pt x="120" y="44"/>
                  </a:lnTo>
                  <a:lnTo>
                    <a:pt x="120" y="44"/>
                  </a:lnTo>
                  <a:lnTo>
                    <a:pt x="122" y="44"/>
                  </a:lnTo>
                  <a:lnTo>
                    <a:pt x="124" y="46"/>
                  </a:lnTo>
                  <a:lnTo>
                    <a:pt x="124" y="128"/>
                  </a:lnTo>
                  <a:lnTo>
                    <a:pt x="124" y="128"/>
                  </a:lnTo>
                  <a:lnTo>
                    <a:pt x="124" y="132"/>
                  </a:lnTo>
                  <a:lnTo>
                    <a:pt x="126" y="136"/>
                  </a:lnTo>
                  <a:lnTo>
                    <a:pt x="130" y="138"/>
                  </a:lnTo>
                  <a:lnTo>
                    <a:pt x="134" y="140"/>
                  </a:lnTo>
                  <a:lnTo>
                    <a:pt x="134" y="140"/>
                  </a:lnTo>
                  <a:lnTo>
                    <a:pt x="134" y="140"/>
                  </a:lnTo>
                  <a:lnTo>
                    <a:pt x="140" y="138"/>
                  </a:lnTo>
                  <a:lnTo>
                    <a:pt x="142" y="136"/>
                  </a:lnTo>
                  <a:lnTo>
                    <a:pt x="146" y="132"/>
                  </a:lnTo>
                  <a:lnTo>
                    <a:pt x="146" y="128"/>
                  </a:lnTo>
                  <a:lnTo>
                    <a:pt x="146" y="22"/>
                  </a:lnTo>
                  <a:lnTo>
                    <a:pt x="146" y="22"/>
                  </a:lnTo>
                  <a:lnTo>
                    <a:pt x="144" y="12"/>
                  </a:lnTo>
                  <a:lnTo>
                    <a:pt x="140" y="6"/>
                  </a:lnTo>
                  <a:lnTo>
                    <a:pt x="132" y="0"/>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p:cNvSpPr>
              <a:spLocks/>
            </p:cNvSpPr>
            <p:nvPr/>
          </p:nvSpPr>
          <p:spPr bwMode="auto">
            <a:xfrm>
              <a:off x="4754" y="2982"/>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6 h 76"/>
                <a:gd name="T46" fmla="*/ 10 w 76"/>
                <a:gd name="T47" fmla="*/ 12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2 h 76"/>
                <a:gd name="T66" fmla="*/ 68 w 76"/>
                <a:gd name="T67" fmla="*/ 16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4"/>
                  </a:lnTo>
                  <a:lnTo>
                    <a:pt x="44" y="76"/>
                  </a:lnTo>
                  <a:lnTo>
                    <a:pt x="38" y="76"/>
                  </a:lnTo>
                  <a:lnTo>
                    <a:pt x="38" y="76"/>
                  </a:lnTo>
                  <a:lnTo>
                    <a:pt x="30" y="76"/>
                  </a:lnTo>
                  <a:lnTo>
                    <a:pt x="22" y="74"/>
                  </a:lnTo>
                  <a:lnTo>
                    <a:pt x="16" y="70"/>
                  </a:lnTo>
                  <a:lnTo>
                    <a:pt x="10" y="64"/>
                  </a:lnTo>
                  <a:lnTo>
                    <a:pt x="6" y="60"/>
                  </a:lnTo>
                  <a:lnTo>
                    <a:pt x="2" y="52"/>
                  </a:lnTo>
                  <a:lnTo>
                    <a:pt x="0" y="46"/>
                  </a:lnTo>
                  <a:lnTo>
                    <a:pt x="0" y="38"/>
                  </a:lnTo>
                  <a:lnTo>
                    <a:pt x="0" y="38"/>
                  </a:lnTo>
                  <a:lnTo>
                    <a:pt x="0" y="30"/>
                  </a:lnTo>
                  <a:lnTo>
                    <a:pt x="2" y="24"/>
                  </a:lnTo>
                  <a:lnTo>
                    <a:pt x="6" y="16"/>
                  </a:lnTo>
                  <a:lnTo>
                    <a:pt x="10" y="12"/>
                  </a:lnTo>
                  <a:lnTo>
                    <a:pt x="16" y="6"/>
                  </a:lnTo>
                  <a:lnTo>
                    <a:pt x="22" y="2"/>
                  </a:lnTo>
                  <a:lnTo>
                    <a:pt x="30" y="0"/>
                  </a:lnTo>
                  <a:lnTo>
                    <a:pt x="38" y="0"/>
                  </a:lnTo>
                  <a:lnTo>
                    <a:pt x="38" y="0"/>
                  </a:lnTo>
                  <a:lnTo>
                    <a:pt x="44" y="0"/>
                  </a:lnTo>
                  <a:lnTo>
                    <a:pt x="52" y="2"/>
                  </a:lnTo>
                  <a:lnTo>
                    <a:pt x="58" y="6"/>
                  </a:lnTo>
                  <a:lnTo>
                    <a:pt x="64" y="12"/>
                  </a:lnTo>
                  <a:lnTo>
                    <a:pt x="68" y="16"/>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p:cNvSpPr>
              <a:spLocks/>
            </p:cNvSpPr>
            <p:nvPr/>
          </p:nvSpPr>
          <p:spPr bwMode="auto">
            <a:xfrm>
              <a:off x="5008" y="2982"/>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6 h 76"/>
                <a:gd name="T46" fmla="*/ 10 w 76"/>
                <a:gd name="T47" fmla="*/ 12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2 h 76"/>
                <a:gd name="T66" fmla="*/ 68 w 76"/>
                <a:gd name="T67" fmla="*/ 16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4"/>
                  </a:lnTo>
                  <a:lnTo>
                    <a:pt x="44" y="76"/>
                  </a:lnTo>
                  <a:lnTo>
                    <a:pt x="38" y="76"/>
                  </a:lnTo>
                  <a:lnTo>
                    <a:pt x="38" y="76"/>
                  </a:lnTo>
                  <a:lnTo>
                    <a:pt x="30" y="76"/>
                  </a:lnTo>
                  <a:lnTo>
                    <a:pt x="22" y="74"/>
                  </a:lnTo>
                  <a:lnTo>
                    <a:pt x="16" y="70"/>
                  </a:lnTo>
                  <a:lnTo>
                    <a:pt x="10" y="64"/>
                  </a:lnTo>
                  <a:lnTo>
                    <a:pt x="6" y="60"/>
                  </a:lnTo>
                  <a:lnTo>
                    <a:pt x="2" y="52"/>
                  </a:lnTo>
                  <a:lnTo>
                    <a:pt x="0" y="46"/>
                  </a:lnTo>
                  <a:lnTo>
                    <a:pt x="0" y="38"/>
                  </a:lnTo>
                  <a:lnTo>
                    <a:pt x="0" y="38"/>
                  </a:lnTo>
                  <a:lnTo>
                    <a:pt x="0" y="30"/>
                  </a:lnTo>
                  <a:lnTo>
                    <a:pt x="2" y="24"/>
                  </a:lnTo>
                  <a:lnTo>
                    <a:pt x="6" y="16"/>
                  </a:lnTo>
                  <a:lnTo>
                    <a:pt x="10" y="12"/>
                  </a:lnTo>
                  <a:lnTo>
                    <a:pt x="16" y="6"/>
                  </a:lnTo>
                  <a:lnTo>
                    <a:pt x="22" y="2"/>
                  </a:lnTo>
                  <a:lnTo>
                    <a:pt x="30" y="0"/>
                  </a:lnTo>
                  <a:lnTo>
                    <a:pt x="38" y="0"/>
                  </a:lnTo>
                  <a:lnTo>
                    <a:pt x="38" y="0"/>
                  </a:lnTo>
                  <a:lnTo>
                    <a:pt x="44" y="0"/>
                  </a:lnTo>
                  <a:lnTo>
                    <a:pt x="52" y="2"/>
                  </a:lnTo>
                  <a:lnTo>
                    <a:pt x="58" y="6"/>
                  </a:lnTo>
                  <a:lnTo>
                    <a:pt x="64" y="12"/>
                  </a:lnTo>
                  <a:lnTo>
                    <a:pt x="68" y="16"/>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p:cNvSpPr>
              <a:spLocks/>
            </p:cNvSpPr>
            <p:nvPr/>
          </p:nvSpPr>
          <p:spPr bwMode="auto">
            <a:xfrm>
              <a:off x="4954" y="3082"/>
              <a:ext cx="182" cy="296"/>
            </a:xfrm>
            <a:custGeom>
              <a:avLst/>
              <a:gdLst>
                <a:gd name="T0" fmla="*/ 0 w 182"/>
                <a:gd name="T1" fmla="*/ 112 h 296"/>
                <a:gd name="T2" fmla="*/ 2 w 182"/>
                <a:gd name="T3" fmla="*/ 122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4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4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2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2"/>
                  </a:lnTo>
                  <a:lnTo>
                    <a:pt x="6" y="126"/>
                  </a:lnTo>
                  <a:lnTo>
                    <a:pt x="10" y="128"/>
                  </a:lnTo>
                  <a:lnTo>
                    <a:pt x="10" y="128"/>
                  </a:lnTo>
                  <a:lnTo>
                    <a:pt x="10" y="128"/>
                  </a:lnTo>
                  <a:lnTo>
                    <a:pt x="16" y="128"/>
                  </a:lnTo>
                  <a:lnTo>
                    <a:pt x="22" y="126"/>
                  </a:lnTo>
                  <a:lnTo>
                    <a:pt x="26" y="122"/>
                  </a:lnTo>
                  <a:lnTo>
                    <a:pt x="28" y="118"/>
                  </a:lnTo>
                  <a:lnTo>
                    <a:pt x="46" y="34"/>
                  </a:lnTo>
                  <a:lnTo>
                    <a:pt x="46" y="34"/>
                  </a:lnTo>
                  <a:lnTo>
                    <a:pt x="46" y="32"/>
                  </a:lnTo>
                  <a:lnTo>
                    <a:pt x="48" y="32"/>
                  </a:lnTo>
                  <a:lnTo>
                    <a:pt x="48" y="32"/>
                  </a:lnTo>
                  <a:lnTo>
                    <a:pt x="48" y="32"/>
                  </a:lnTo>
                  <a:lnTo>
                    <a:pt x="50" y="32"/>
                  </a:lnTo>
                  <a:lnTo>
                    <a:pt x="52" y="34"/>
                  </a:lnTo>
                  <a:lnTo>
                    <a:pt x="22" y="190"/>
                  </a:lnTo>
                  <a:lnTo>
                    <a:pt x="54" y="190"/>
                  </a:lnTo>
                  <a:lnTo>
                    <a:pt x="54" y="284"/>
                  </a:lnTo>
                  <a:lnTo>
                    <a:pt x="54" y="284"/>
                  </a:lnTo>
                  <a:lnTo>
                    <a:pt x="54" y="288"/>
                  </a:lnTo>
                  <a:lnTo>
                    <a:pt x="56" y="292"/>
                  </a:lnTo>
                  <a:lnTo>
                    <a:pt x="60" y="294"/>
                  </a:lnTo>
                  <a:lnTo>
                    <a:pt x="64" y="296"/>
                  </a:lnTo>
                  <a:lnTo>
                    <a:pt x="72" y="296"/>
                  </a:lnTo>
                  <a:lnTo>
                    <a:pt x="72" y="296"/>
                  </a:lnTo>
                  <a:lnTo>
                    <a:pt x="76" y="294"/>
                  </a:lnTo>
                  <a:lnTo>
                    <a:pt x="80" y="292"/>
                  </a:lnTo>
                  <a:lnTo>
                    <a:pt x="82" y="288"/>
                  </a:lnTo>
                  <a:lnTo>
                    <a:pt x="84" y="284"/>
                  </a:lnTo>
                  <a:lnTo>
                    <a:pt x="84" y="190"/>
                  </a:lnTo>
                  <a:lnTo>
                    <a:pt x="98" y="190"/>
                  </a:lnTo>
                  <a:lnTo>
                    <a:pt x="98" y="284"/>
                  </a:lnTo>
                  <a:lnTo>
                    <a:pt x="98" y="284"/>
                  </a:lnTo>
                  <a:lnTo>
                    <a:pt x="100" y="288"/>
                  </a:lnTo>
                  <a:lnTo>
                    <a:pt x="102" y="292"/>
                  </a:lnTo>
                  <a:lnTo>
                    <a:pt x="106" y="294"/>
                  </a:lnTo>
                  <a:lnTo>
                    <a:pt x="110" y="296"/>
                  </a:lnTo>
                  <a:lnTo>
                    <a:pt x="118" y="296"/>
                  </a:lnTo>
                  <a:lnTo>
                    <a:pt x="118" y="296"/>
                  </a:lnTo>
                  <a:lnTo>
                    <a:pt x="122" y="294"/>
                  </a:lnTo>
                  <a:lnTo>
                    <a:pt x="126" y="292"/>
                  </a:lnTo>
                  <a:lnTo>
                    <a:pt x="128" y="288"/>
                  </a:lnTo>
                  <a:lnTo>
                    <a:pt x="130" y="284"/>
                  </a:lnTo>
                  <a:lnTo>
                    <a:pt x="130" y="190"/>
                  </a:lnTo>
                  <a:lnTo>
                    <a:pt x="160" y="190"/>
                  </a:lnTo>
                  <a:lnTo>
                    <a:pt x="130" y="34"/>
                  </a:lnTo>
                  <a:lnTo>
                    <a:pt x="130" y="34"/>
                  </a:lnTo>
                  <a:lnTo>
                    <a:pt x="130" y="32"/>
                  </a:lnTo>
                  <a:lnTo>
                    <a:pt x="132" y="32"/>
                  </a:lnTo>
                  <a:lnTo>
                    <a:pt x="134" y="32"/>
                  </a:lnTo>
                  <a:lnTo>
                    <a:pt x="134" y="32"/>
                  </a:lnTo>
                  <a:lnTo>
                    <a:pt x="136" y="32"/>
                  </a:lnTo>
                  <a:lnTo>
                    <a:pt x="136" y="34"/>
                  </a:lnTo>
                  <a:lnTo>
                    <a:pt x="156" y="118"/>
                  </a:lnTo>
                  <a:lnTo>
                    <a:pt x="156" y="118"/>
                  </a:lnTo>
                  <a:lnTo>
                    <a:pt x="158" y="122"/>
                  </a:lnTo>
                  <a:lnTo>
                    <a:pt x="160" y="126"/>
                  </a:lnTo>
                  <a:lnTo>
                    <a:pt x="166" y="128"/>
                  </a:lnTo>
                  <a:lnTo>
                    <a:pt x="172" y="128"/>
                  </a:lnTo>
                  <a:lnTo>
                    <a:pt x="172" y="128"/>
                  </a:lnTo>
                  <a:lnTo>
                    <a:pt x="172" y="128"/>
                  </a:lnTo>
                  <a:lnTo>
                    <a:pt x="178" y="126"/>
                  </a:lnTo>
                  <a:lnTo>
                    <a:pt x="180" y="122"/>
                  </a:lnTo>
                  <a:lnTo>
                    <a:pt x="182" y="118"/>
                  </a:lnTo>
                  <a:lnTo>
                    <a:pt x="182" y="112"/>
                  </a:lnTo>
                  <a:lnTo>
                    <a:pt x="162" y="22"/>
                  </a:lnTo>
                  <a:lnTo>
                    <a:pt x="162" y="22"/>
                  </a:lnTo>
                  <a:lnTo>
                    <a:pt x="160" y="12"/>
                  </a:lnTo>
                  <a:lnTo>
                    <a:pt x="154" y="6"/>
                  </a:lnTo>
                  <a:lnTo>
                    <a:pt x="146" y="0"/>
                  </a:lnTo>
                  <a:lnTo>
                    <a:pt x="136" y="0"/>
                  </a:lnTo>
                  <a:lnTo>
                    <a:pt x="48" y="0"/>
                  </a:lnTo>
                  <a:lnTo>
                    <a:pt x="48" y="0"/>
                  </a:lnTo>
                  <a:lnTo>
                    <a:pt x="38" y="0"/>
                  </a:lnTo>
                  <a:lnTo>
                    <a:pt x="30" y="6"/>
                  </a:lnTo>
                  <a:lnTo>
                    <a:pt x="24" y="12"/>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p:cNvSpPr>
              <a:spLocks/>
            </p:cNvSpPr>
            <p:nvPr/>
          </p:nvSpPr>
          <p:spPr bwMode="auto">
            <a:xfrm>
              <a:off x="5198" y="3082"/>
              <a:ext cx="146" cy="296"/>
            </a:xfrm>
            <a:custGeom>
              <a:avLst/>
              <a:gdLst>
                <a:gd name="T0" fmla="*/ 30 w 146"/>
                <a:gd name="T1" fmla="*/ 0 h 296"/>
                <a:gd name="T2" fmla="*/ 22 w 146"/>
                <a:gd name="T3" fmla="*/ 0 h 296"/>
                <a:gd name="T4" fmla="*/ 6 w 146"/>
                <a:gd name="T5" fmla="*/ 6 h 296"/>
                <a:gd name="T6" fmla="*/ 0 w 146"/>
                <a:gd name="T7" fmla="*/ 22 h 296"/>
                <a:gd name="T8" fmla="*/ 0 w 146"/>
                <a:gd name="T9" fmla="*/ 128 h 296"/>
                <a:gd name="T10" fmla="*/ 4 w 146"/>
                <a:gd name="T11" fmla="*/ 136 h 296"/>
                <a:gd name="T12" fmla="*/ 12 w 146"/>
                <a:gd name="T13" fmla="*/ 140 h 296"/>
                <a:gd name="T14" fmla="*/ 12 w 146"/>
                <a:gd name="T15" fmla="*/ 140 h 296"/>
                <a:gd name="T16" fmla="*/ 20 w 146"/>
                <a:gd name="T17" fmla="*/ 136 h 296"/>
                <a:gd name="T18" fmla="*/ 24 w 146"/>
                <a:gd name="T19" fmla="*/ 128 h 296"/>
                <a:gd name="T20" fmla="*/ 24 w 146"/>
                <a:gd name="T21" fmla="*/ 46 h 296"/>
                <a:gd name="T22" fmla="*/ 26 w 146"/>
                <a:gd name="T23" fmla="*/ 44 h 296"/>
                <a:gd name="T24" fmla="*/ 26 w 146"/>
                <a:gd name="T25" fmla="*/ 44 h 296"/>
                <a:gd name="T26" fmla="*/ 30 w 146"/>
                <a:gd name="T27" fmla="*/ 46 h 296"/>
                <a:gd name="T28" fmla="*/ 30 w 146"/>
                <a:gd name="T29" fmla="*/ 284 h 296"/>
                <a:gd name="T30" fmla="*/ 34 w 146"/>
                <a:gd name="T31" fmla="*/ 292 h 296"/>
                <a:gd name="T32" fmla="*/ 42 w 146"/>
                <a:gd name="T33" fmla="*/ 296 h 296"/>
                <a:gd name="T34" fmla="*/ 58 w 146"/>
                <a:gd name="T35" fmla="*/ 296 h 296"/>
                <a:gd name="T36" fmla="*/ 66 w 146"/>
                <a:gd name="T37" fmla="*/ 292 h 296"/>
                <a:gd name="T38" fmla="*/ 70 w 146"/>
                <a:gd name="T39" fmla="*/ 284 h 296"/>
                <a:gd name="T40" fmla="*/ 70 w 146"/>
                <a:gd name="T41" fmla="*/ 158 h 296"/>
                <a:gd name="T42" fmla="*/ 74 w 146"/>
                <a:gd name="T43" fmla="*/ 154 h 296"/>
                <a:gd name="T44" fmla="*/ 74 w 146"/>
                <a:gd name="T45" fmla="*/ 154 h 296"/>
                <a:gd name="T46" fmla="*/ 78 w 146"/>
                <a:gd name="T47" fmla="*/ 158 h 296"/>
                <a:gd name="T48" fmla="*/ 78 w 146"/>
                <a:gd name="T49" fmla="*/ 284 h 296"/>
                <a:gd name="T50" fmla="*/ 80 w 146"/>
                <a:gd name="T51" fmla="*/ 292 h 296"/>
                <a:gd name="T52" fmla="*/ 88 w 146"/>
                <a:gd name="T53" fmla="*/ 296 h 296"/>
                <a:gd name="T54" fmla="*/ 104 w 146"/>
                <a:gd name="T55" fmla="*/ 296 h 296"/>
                <a:gd name="T56" fmla="*/ 114 w 146"/>
                <a:gd name="T57" fmla="*/ 292 h 296"/>
                <a:gd name="T58" fmla="*/ 116 w 146"/>
                <a:gd name="T59" fmla="*/ 284 h 296"/>
                <a:gd name="T60" fmla="*/ 116 w 146"/>
                <a:gd name="T61" fmla="*/ 46 h 296"/>
                <a:gd name="T62" fmla="*/ 120 w 146"/>
                <a:gd name="T63" fmla="*/ 44 h 296"/>
                <a:gd name="T64" fmla="*/ 120 w 146"/>
                <a:gd name="T65" fmla="*/ 44 h 296"/>
                <a:gd name="T66" fmla="*/ 124 w 146"/>
                <a:gd name="T67" fmla="*/ 46 h 296"/>
                <a:gd name="T68" fmla="*/ 124 w 146"/>
                <a:gd name="T69" fmla="*/ 128 h 296"/>
                <a:gd name="T70" fmla="*/ 126 w 146"/>
                <a:gd name="T71" fmla="*/ 136 h 296"/>
                <a:gd name="T72" fmla="*/ 134 w 146"/>
                <a:gd name="T73" fmla="*/ 140 h 296"/>
                <a:gd name="T74" fmla="*/ 134 w 146"/>
                <a:gd name="T75" fmla="*/ 140 h 296"/>
                <a:gd name="T76" fmla="*/ 142 w 146"/>
                <a:gd name="T77" fmla="*/ 136 h 296"/>
                <a:gd name="T78" fmla="*/ 146 w 146"/>
                <a:gd name="T79" fmla="*/ 128 h 296"/>
                <a:gd name="T80" fmla="*/ 146 w 146"/>
                <a:gd name="T81" fmla="*/ 22 h 296"/>
                <a:gd name="T82" fmla="*/ 140 w 146"/>
                <a:gd name="T83" fmla="*/ 6 h 296"/>
                <a:gd name="T84" fmla="*/ 124 w 146"/>
                <a:gd name="T8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 h="296">
                  <a:moveTo>
                    <a:pt x="116" y="0"/>
                  </a:moveTo>
                  <a:lnTo>
                    <a:pt x="30" y="0"/>
                  </a:lnTo>
                  <a:lnTo>
                    <a:pt x="22" y="0"/>
                  </a:lnTo>
                  <a:lnTo>
                    <a:pt x="22" y="0"/>
                  </a:lnTo>
                  <a:lnTo>
                    <a:pt x="14" y="0"/>
                  </a:lnTo>
                  <a:lnTo>
                    <a:pt x="6" y="6"/>
                  </a:lnTo>
                  <a:lnTo>
                    <a:pt x="2" y="12"/>
                  </a:lnTo>
                  <a:lnTo>
                    <a:pt x="0" y="22"/>
                  </a:lnTo>
                  <a:lnTo>
                    <a:pt x="0" y="128"/>
                  </a:lnTo>
                  <a:lnTo>
                    <a:pt x="0" y="128"/>
                  </a:lnTo>
                  <a:lnTo>
                    <a:pt x="2" y="132"/>
                  </a:lnTo>
                  <a:lnTo>
                    <a:pt x="4" y="136"/>
                  </a:lnTo>
                  <a:lnTo>
                    <a:pt x="8" y="138"/>
                  </a:lnTo>
                  <a:lnTo>
                    <a:pt x="12" y="140"/>
                  </a:lnTo>
                  <a:lnTo>
                    <a:pt x="12" y="140"/>
                  </a:lnTo>
                  <a:lnTo>
                    <a:pt x="12" y="140"/>
                  </a:lnTo>
                  <a:lnTo>
                    <a:pt x="16" y="138"/>
                  </a:lnTo>
                  <a:lnTo>
                    <a:pt x="20" y="136"/>
                  </a:lnTo>
                  <a:lnTo>
                    <a:pt x="22" y="132"/>
                  </a:lnTo>
                  <a:lnTo>
                    <a:pt x="24" y="128"/>
                  </a:lnTo>
                  <a:lnTo>
                    <a:pt x="24" y="46"/>
                  </a:lnTo>
                  <a:lnTo>
                    <a:pt x="24" y="46"/>
                  </a:lnTo>
                  <a:lnTo>
                    <a:pt x="24" y="44"/>
                  </a:lnTo>
                  <a:lnTo>
                    <a:pt x="26" y="44"/>
                  </a:lnTo>
                  <a:lnTo>
                    <a:pt x="26" y="44"/>
                  </a:lnTo>
                  <a:lnTo>
                    <a:pt x="26" y="44"/>
                  </a:lnTo>
                  <a:lnTo>
                    <a:pt x="30" y="44"/>
                  </a:lnTo>
                  <a:lnTo>
                    <a:pt x="30" y="46"/>
                  </a:lnTo>
                  <a:lnTo>
                    <a:pt x="30" y="284"/>
                  </a:lnTo>
                  <a:lnTo>
                    <a:pt x="30" y="284"/>
                  </a:lnTo>
                  <a:lnTo>
                    <a:pt x="32" y="288"/>
                  </a:lnTo>
                  <a:lnTo>
                    <a:pt x="34" y="292"/>
                  </a:lnTo>
                  <a:lnTo>
                    <a:pt x="38" y="294"/>
                  </a:lnTo>
                  <a:lnTo>
                    <a:pt x="42" y="296"/>
                  </a:lnTo>
                  <a:lnTo>
                    <a:pt x="58" y="296"/>
                  </a:lnTo>
                  <a:lnTo>
                    <a:pt x="58" y="296"/>
                  </a:lnTo>
                  <a:lnTo>
                    <a:pt x="62" y="294"/>
                  </a:lnTo>
                  <a:lnTo>
                    <a:pt x="66" y="292"/>
                  </a:lnTo>
                  <a:lnTo>
                    <a:pt x="68" y="288"/>
                  </a:lnTo>
                  <a:lnTo>
                    <a:pt x="70" y="284"/>
                  </a:lnTo>
                  <a:lnTo>
                    <a:pt x="70" y="158"/>
                  </a:lnTo>
                  <a:lnTo>
                    <a:pt x="70" y="158"/>
                  </a:lnTo>
                  <a:lnTo>
                    <a:pt x="70" y="154"/>
                  </a:lnTo>
                  <a:lnTo>
                    <a:pt x="74" y="154"/>
                  </a:lnTo>
                  <a:lnTo>
                    <a:pt x="74" y="154"/>
                  </a:lnTo>
                  <a:lnTo>
                    <a:pt x="74" y="154"/>
                  </a:lnTo>
                  <a:lnTo>
                    <a:pt x="76" y="154"/>
                  </a:lnTo>
                  <a:lnTo>
                    <a:pt x="78" y="158"/>
                  </a:lnTo>
                  <a:lnTo>
                    <a:pt x="78" y="284"/>
                  </a:lnTo>
                  <a:lnTo>
                    <a:pt x="78" y="284"/>
                  </a:lnTo>
                  <a:lnTo>
                    <a:pt x="78" y="288"/>
                  </a:lnTo>
                  <a:lnTo>
                    <a:pt x="80" y="292"/>
                  </a:lnTo>
                  <a:lnTo>
                    <a:pt x="84" y="294"/>
                  </a:lnTo>
                  <a:lnTo>
                    <a:pt x="88" y="296"/>
                  </a:lnTo>
                  <a:lnTo>
                    <a:pt x="104" y="296"/>
                  </a:lnTo>
                  <a:lnTo>
                    <a:pt x="104" y="296"/>
                  </a:lnTo>
                  <a:lnTo>
                    <a:pt x="110" y="294"/>
                  </a:lnTo>
                  <a:lnTo>
                    <a:pt x="114" y="292"/>
                  </a:lnTo>
                  <a:lnTo>
                    <a:pt x="116" y="288"/>
                  </a:lnTo>
                  <a:lnTo>
                    <a:pt x="116" y="284"/>
                  </a:lnTo>
                  <a:lnTo>
                    <a:pt x="116" y="46"/>
                  </a:lnTo>
                  <a:lnTo>
                    <a:pt x="116" y="46"/>
                  </a:lnTo>
                  <a:lnTo>
                    <a:pt x="118" y="44"/>
                  </a:lnTo>
                  <a:lnTo>
                    <a:pt x="120" y="44"/>
                  </a:lnTo>
                  <a:lnTo>
                    <a:pt x="120" y="44"/>
                  </a:lnTo>
                  <a:lnTo>
                    <a:pt x="120" y="44"/>
                  </a:lnTo>
                  <a:lnTo>
                    <a:pt x="122" y="44"/>
                  </a:lnTo>
                  <a:lnTo>
                    <a:pt x="124" y="46"/>
                  </a:lnTo>
                  <a:lnTo>
                    <a:pt x="124" y="128"/>
                  </a:lnTo>
                  <a:lnTo>
                    <a:pt x="124" y="128"/>
                  </a:lnTo>
                  <a:lnTo>
                    <a:pt x="124" y="132"/>
                  </a:lnTo>
                  <a:lnTo>
                    <a:pt x="126" y="136"/>
                  </a:lnTo>
                  <a:lnTo>
                    <a:pt x="130" y="138"/>
                  </a:lnTo>
                  <a:lnTo>
                    <a:pt x="134" y="140"/>
                  </a:lnTo>
                  <a:lnTo>
                    <a:pt x="134" y="140"/>
                  </a:lnTo>
                  <a:lnTo>
                    <a:pt x="134" y="140"/>
                  </a:lnTo>
                  <a:lnTo>
                    <a:pt x="140" y="138"/>
                  </a:lnTo>
                  <a:lnTo>
                    <a:pt x="142" y="136"/>
                  </a:lnTo>
                  <a:lnTo>
                    <a:pt x="146" y="132"/>
                  </a:lnTo>
                  <a:lnTo>
                    <a:pt x="146" y="128"/>
                  </a:lnTo>
                  <a:lnTo>
                    <a:pt x="146" y="22"/>
                  </a:lnTo>
                  <a:lnTo>
                    <a:pt x="146" y="22"/>
                  </a:lnTo>
                  <a:lnTo>
                    <a:pt x="144" y="12"/>
                  </a:lnTo>
                  <a:lnTo>
                    <a:pt x="140" y="6"/>
                  </a:lnTo>
                  <a:lnTo>
                    <a:pt x="132" y="0"/>
                  </a:lnTo>
                  <a:lnTo>
                    <a:pt x="124" y="0"/>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5234" y="2982"/>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6 h 76"/>
                <a:gd name="T46" fmla="*/ 10 w 76"/>
                <a:gd name="T47" fmla="*/ 12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2 h 76"/>
                <a:gd name="T66" fmla="*/ 68 w 76"/>
                <a:gd name="T67" fmla="*/ 16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4"/>
                  </a:lnTo>
                  <a:lnTo>
                    <a:pt x="44" y="76"/>
                  </a:lnTo>
                  <a:lnTo>
                    <a:pt x="38" y="76"/>
                  </a:lnTo>
                  <a:lnTo>
                    <a:pt x="38" y="76"/>
                  </a:lnTo>
                  <a:lnTo>
                    <a:pt x="30" y="76"/>
                  </a:lnTo>
                  <a:lnTo>
                    <a:pt x="22" y="74"/>
                  </a:lnTo>
                  <a:lnTo>
                    <a:pt x="16" y="70"/>
                  </a:lnTo>
                  <a:lnTo>
                    <a:pt x="10" y="64"/>
                  </a:lnTo>
                  <a:lnTo>
                    <a:pt x="6" y="60"/>
                  </a:lnTo>
                  <a:lnTo>
                    <a:pt x="2" y="52"/>
                  </a:lnTo>
                  <a:lnTo>
                    <a:pt x="0" y="46"/>
                  </a:lnTo>
                  <a:lnTo>
                    <a:pt x="0" y="38"/>
                  </a:lnTo>
                  <a:lnTo>
                    <a:pt x="0" y="38"/>
                  </a:lnTo>
                  <a:lnTo>
                    <a:pt x="0" y="30"/>
                  </a:lnTo>
                  <a:lnTo>
                    <a:pt x="2" y="24"/>
                  </a:lnTo>
                  <a:lnTo>
                    <a:pt x="6" y="16"/>
                  </a:lnTo>
                  <a:lnTo>
                    <a:pt x="10" y="12"/>
                  </a:lnTo>
                  <a:lnTo>
                    <a:pt x="16" y="6"/>
                  </a:lnTo>
                  <a:lnTo>
                    <a:pt x="22" y="2"/>
                  </a:lnTo>
                  <a:lnTo>
                    <a:pt x="30" y="0"/>
                  </a:lnTo>
                  <a:lnTo>
                    <a:pt x="38" y="0"/>
                  </a:lnTo>
                  <a:lnTo>
                    <a:pt x="38" y="0"/>
                  </a:lnTo>
                  <a:lnTo>
                    <a:pt x="44" y="0"/>
                  </a:lnTo>
                  <a:lnTo>
                    <a:pt x="52" y="2"/>
                  </a:lnTo>
                  <a:lnTo>
                    <a:pt x="58" y="6"/>
                  </a:lnTo>
                  <a:lnTo>
                    <a:pt x="64" y="12"/>
                  </a:lnTo>
                  <a:lnTo>
                    <a:pt x="68" y="16"/>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p:cNvSpPr>
              <a:spLocks/>
            </p:cNvSpPr>
            <p:nvPr/>
          </p:nvSpPr>
          <p:spPr bwMode="auto">
            <a:xfrm>
              <a:off x="5488" y="2982"/>
              <a:ext cx="76" cy="76"/>
            </a:xfrm>
            <a:custGeom>
              <a:avLst/>
              <a:gdLst>
                <a:gd name="T0" fmla="*/ 76 w 76"/>
                <a:gd name="T1" fmla="*/ 38 h 76"/>
                <a:gd name="T2" fmla="*/ 76 w 76"/>
                <a:gd name="T3" fmla="*/ 38 h 76"/>
                <a:gd name="T4" fmla="*/ 74 w 76"/>
                <a:gd name="T5" fmla="*/ 46 h 76"/>
                <a:gd name="T6" fmla="*/ 72 w 76"/>
                <a:gd name="T7" fmla="*/ 52 h 76"/>
                <a:gd name="T8" fmla="*/ 68 w 76"/>
                <a:gd name="T9" fmla="*/ 60 h 76"/>
                <a:gd name="T10" fmla="*/ 64 w 76"/>
                <a:gd name="T11" fmla="*/ 64 h 76"/>
                <a:gd name="T12" fmla="*/ 58 w 76"/>
                <a:gd name="T13" fmla="*/ 70 h 76"/>
                <a:gd name="T14" fmla="*/ 52 w 76"/>
                <a:gd name="T15" fmla="*/ 74 h 76"/>
                <a:gd name="T16" fmla="*/ 44 w 76"/>
                <a:gd name="T17" fmla="*/ 76 h 76"/>
                <a:gd name="T18" fmla="*/ 38 w 76"/>
                <a:gd name="T19" fmla="*/ 76 h 76"/>
                <a:gd name="T20" fmla="*/ 38 w 76"/>
                <a:gd name="T21" fmla="*/ 76 h 76"/>
                <a:gd name="T22" fmla="*/ 30 w 76"/>
                <a:gd name="T23" fmla="*/ 76 h 76"/>
                <a:gd name="T24" fmla="*/ 22 w 76"/>
                <a:gd name="T25" fmla="*/ 74 h 76"/>
                <a:gd name="T26" fmla="*/ 16 w 76"/>
                <a:gd name="T27" fmla="*/ 70 h 76"/>
                <a:gd name="T28" fmla="*/ 10 w 76"/>
                <a:gd name="T29" fmla="*/ 64 h 76"/>
                <a:gd name="T30" fmla="*/ 6 w 76"/>
                <a:gd name="T31" fmla="*/ 60 h 76"/>
                <a:gd name="T32" fmla="*/ 2 w 76"/>
                <a:gd name="T33" fmla="*/ 52 h 76"/>
                <a:gd name="T34" fmla="*/ 0 w 76"/>
                <a:gd name="T35" fmla="*/ 46 h 76"/>
                <a:gd name="T36" fmla="*/ 0 w 76"/>
                <a:gd name="T37" fmla="*/ 38 h 76"/>
                <a:gd name="T38" fmla="*/ 0 w 76"/>
                <a:gd name="T39" fmla="*/ 38 h 76"/>
                <a:gd name="T40" fmla="*/ 0 w 76"/>
                <a:gd name="T41" fmla="*/ 30 h 76"/>
                <a:gd name="T42" fmla="*/ 2 w 76"/>
                <a:gd name="T43" fmla="*/ 24 h 76"/>
                <a:gd name="T44" fmla="*/ 6 w 76"/>
                <a:gd name="T45" fmla="*/ 16 h 76"/>
                <a:gd name="T46" fmla="*/ 10 w 76"/>
                <a:gd name="T47" fmla="*/ 12 h 76"/>
                <a:gd name="T48" fmla="*/ 16 w 76"/>
                <a:gd name="T49" fmla="*/ 6 h 76"/>
                <a:gd name="T50" fmla="*/ 22 w 76"/>
                <a:gd name="T51" fmla="*/ 2 h 76"/>
                <a:gd name="T52" fmla="*/ 30 w 76"/>
                <a:gd name="T53" fmla="*/ 0 h 76"/>
                <a:gd name="T54" fmla="*/ 38 w 76"/>
                <a:gd name="T55" fmla="*/ 0 h 76"/>
                <a:gd name="T56" fmla="*/ 38 w 76"/>
                <a:gd name="T57" fmla="*/ 0 h 76"/>
                <a:gd name="T58" fmla="*/ 44 w 76"/>
                <a:gd name="T59" fmla="*/ 0 h 76"/>
                <a:gd name="T60" fmla="*/ 52 w 76"/>
                <a:gd name="T61" fmla="*/ 2 h 76"/>
                <a:gd name="T62" fmla="*/ 58 w 76"/>
                <a:gd name="T63" fmla="*/ 6 h 76"/>
                <a:gd name="T64" fmla="*/ 64 w 76"/>
                <a:gd name="T65" fmla="*/ 12 h 76"/>
                <a:gd name="T66" fmla="*/ 68 w 76"/>
                <a:gd name="T67" fmla="*/ 16 h 76"/>
                <a:gd name="T68" fmla="*/ 72 w 76"/>
                <a:gd name="T69" fmla="*/ 24 h 76"/>
                <a:gd name="T70" fmla="*/ 74 w 76"/>
                <a:gd name="T71" fmla="*/ 30 h 76"/>
                <a:gd name="T72" fmla="*/ 76 w 76"/>
                <a:gd name="T73" fmla="*/ 38 h 76"/>
                <a:gd name="T74" fmla="*/ 76 w 76"/>
                <a:gd name="T7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76" y="38"/>
                  </a:moveTo>
                  <a:lnTo>
                    <a:pt x="76" y="38"/>
                  </a:lnTo>
                  <a:lnTo>
                    <a:pt x="74" y="46"/>
                  </a:lnTo>
                  <a:lnTo>
                    <a:pt x="72" y="52"/>
                  </a:lnTo>
                  <a:lnTo>
                    <a:pt x="68" y="60"/>
                  </a:lnTo>
                  <a:lnTo>
                    <a:pt x="64" y="64"/>
                  </a:lnTo>
                  <a:lnTo>
                    <a:pt x="58" y="70"/>
                  </a:lnTo>
                  <a:lnTo>
                    <a:pt x="52" y="74"/>
                  </a:lnTo>
                  <a:lnTo>
                    <a:pt x="44" y="76"/>
                  </a:lnTo>
                  <a:lnTo>
                    <a:pt x="38" y="76"/>
                  </a:lnTo>
                  <a:lnTo>
                    <a:pt x="38" y="76"/>
                  </a:lnTo>
                  <a:lnTo>
                    <a:pt x="30" y="76"/>
                  </a:lnTo>
                  <a:lnTo>
                    <a:pt x="22" y="74"/>
                  </a:lnTo>
                  <a:lnTo>
                    <a:pt x="16" y="70"/>
                  </a:lnTo>
                  <a:lnTo>
                    <a:pt x="10" y="64"/>
                  </a:lnTo>
                  <a:lnTo>
                    <a:pt x="6" y="60"/>
                  </a:lnTo>
                  <a:lnTo>
                    <a:pt x="2" y="52"/>
                  </a:lnTo>
                  <a:lnTo>
                    <a:pt x="0" y="46"/>
                  </a:lnTo>
                  <a:lnTo>
                    <a:pt x="0" y="38"/>
                  </a:lnTo>
                  <a:lnTo>
                    <a:pt x="0" y="38"/>
                  </a:lnTo>
                  <a:lnTo>
                    <a:pt x="0" y="30"/>
                  </a:lnTo>
                  <a:lnTo>
                    <a:pt x="2" y="24"/>
                  </a:lnTo>
                  <a:lnTo>
                    <a:pt x="6" y="16"/>
                  </a:lnTo>
                  <a:lnTo>
                    <a:pt x="10" y="12"/>
                  </a:lnTo>
                  <a:lnTo>
                    <a:pt x="16" y="6"/>
                  </a:lnTo>
                  <a:lnTo>
                    <a:pt x="22" y="2"/>
                  </a:lnTo>
                  <a:lnTo>
                    <a:pt x="30" y="0"/>
                  </a:lnTo>
                  <a:lnTo>
                    <a:pt x="38" y="0"/>
                  </a:lnTo>
                  <a:lnTo>
                    <a:pt x="38" y="0"/>
                  </a:lnTo>
                  <a:lnTo>
                    <a:pt x="44" y="0"/>
                  </a:lnTo>
                  <a:lnTo>
                    <a:pt x="52" y="2"/>
                  </a:lnTo>
                  <a:lnTo>
                    <a:pt x="58" y="6"/>
                  </a:lnTo>
                  <a:lnTo>
                    <a:pt x="64" y="12"/>
                  </a:lnTo>
                  <a:lnTo>
                    <a:pt x="68" y="16"/>
                  </a:lnTo>
                  <a:lnTo>
                    <a:pt x="72" y="24"/>
                  </a:lnTo>
                  <a:lnTo>
                    <a:pt x="74" y="30"/>
                  </a:lnTo>
                  <a:lnTo>
                    <a:pt x="76" y="38"/>
                  </a:lnTo>
                  <a:lnTo>
                    <a:pt x="7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p:cNvSpPr>
            <p:nvPr/>
          </p:nvSpPr>
          <p:spPr bwMode="auto">
            <a:xfrm>
              <a:off x="5434" y="3082"/>
              <a:ext cx="182" cy="296"/>
            </a:xfrm>
            <a:custGeom>
              <a:avLst/>
              <a:gdLst>
                <a:gd name="T0" fmla="*/ 0 w 182"/>
                <a:gd name="T1" fmla="*/ 112 h 296"/>
                <a:gd name="T2" fmla="*/ 2 w 182"/>
                <a:gd name="T3" fmla="*/ 122 h 296"/>
                <a:gd name="T4" fmla="*/ 10 w 182"/>
                <a:gd name="T5" fmla="*/ 128 h 296"/>
                <a:gd name="T6" fmla="*/ 10 w 182"/>
                <a:gd name="T7" fmla="*/ 128 h 296"/>
                <a:gd name="T8" fmla="*/ 22 w 182"/>
                <a:gd name="T9" fmla="*/ 126 h 296"/>
                <a:gd name="T10" fmla="*/ 28 w 182"/>
                <a:gd name="T11" fmla="*/ 118 h 296"/>
                <a:gd name="T12" fmla="*/ 46 w 182"/>
                <a:gd name="T13" fmla="*/ 34 h 296"/>
                <a:gd name="T14" fmla="*/ 48 w 182"/>
                <a:gd name="T15" fmla="*/ 32 h 296"/>
                <a:gd name="T16" fmla="*/ 48 w 182"/>
                <a:gd name="T17" fmla="*/ 32 h 296"/>
                <a:gd name="T18" fmla="*/ 52 w 182"/>
                <a:gd name="T19" fmla="*/ 34 h 296"/>
                <a:gd name="T20" fmla="*/ 54 w 182"/>
                <a:gd name="T21" fmla="*/ 190 h 296"/>
                <a:gd name="T22" fmla="*/ 54 w 182"/>
                <a:gd name="T23" fmla="*/ 284 h 296"/>
                <a:gd name="T24" fmla="*/ 56 w 182"/>
                <a:gd name="T25" fmla="*/ 292 h 296"/>
                <a:gd name="T26" fmla="*/ 64 w 182"/>
                <a:gd name="T27" fmla="*/ 296 h 296"/>
                <a:gd name="T28" fmla="*/ 72 w 182"/>
                <a:gd name="T29" fmla="*/ 296 h 296"/>
                <a:gd name="T30" fmla="*/ 80 w 182"/>
                <a:gd name="T31" fmla="*/ 292 h 296"/>
                <a:gd name="T32" fmla="*/ 84 w 182"/>
                <a:gd name="T33" fmla="*/ 284 h 296"/>
                <a:gd name="T34" fmla="*/ 98 w 182"/>
                <a:gd name="T35" fmla="*/ 190 h 296"/>
                <a:gd name="T36" fmla="*/ 98 w 182"/>
                <a:gd name="T37" fmla="*/ 284 h 296"/>
                <a:gd name="T38" fmla="*/ 102 w 182"/>
                <a:gd name="T39" fmla="*/ 292 h 296"/>
                <a:gd name="T40" fmla="*/ 110 w 182"/>
                <a:gd name="T41" fmla="*/ 296 h 296"/>
                <a:gd name="T42" fmla="*/ 118 w 182"/>
                <a:gd name="T43" fmla="*/ 296 h 296"/>
                <a:gd name="T44" fmla="*/ 126 w 182"/>
                <a:gd name="T45" fmla="*/ 292 h 296"/>
                <a:gd name="T46" fmla="*/ 130 w 182"/>
                <a:gd name="T47" fmla="*/ 284 h 296"/>
                <a:gd name="T48" fmla="*/ 160 w 182"/>
                <a:gd name="T49" fmla="*/ 190 h 296"/>
                <a:gd name="T50" fmla="*/ 130 w 182"/>
                <a:gd name="T51" fmla="*/ 34 h 296"/>
                <a:gd name="T52" fmla="*/ 132 w 182"/>
                <a:gd name="T53" fmla="*/ 32 h 296"/>
                <a:gd name="T54" fmla="*/ 134 w 182"/>
                <a:gd name="T55" fmla="*/ 32 h 296"/>
                <a:gd name="T56" fmla="*/ 136 w 182"/>
                <a:gd name="T57" fmla="*/ 34 h 296"/>
                <a:gd name="T58" fmla="*/ 156 w 182"/>
                <a:gd name="T59" fmla="*/ 118 h 296"/>
                <a:gd name="T60" fmla="*/ 160 w 182"/>
                <a:gd name="T61" fmla="*/ 126 h 296"/>
                <a:gd name="T62" fmla="*/ 172 w 182"/>
                <a:gd name="T63" fmla="*/ 128 h 296"/>
                <a:gd name="T64" fmla="*/ 172 w 182"/>
                <a:gd name="T65" fmla="*/ 128 h 296"/>
                <a:gd name="T66" fmla="*/ 180 w 182"/>
                <a:gd name="T67" fmla="*/ 122 h 296"/>
                <a:gd name="T68" fmla="*/ 182 w 182"/>
                <a:gd name="T69" fmla="*/ 112 h 296"/>
                <a:gd name="T70" fmla="*/ 162 w 182"/>
                <a:gd name="T71" fmla="*/ 22 h 296"/>
                <a:gd name="T72" fmla="*/ 154 w 182"/>
                <a:gd name="T73" fmla="*/ 6 h 296"/>
                <a:gd name="T74" fmla="*/ 136 w 182"/>
                <a:gd name="T75" fmla="*/ 0 h 296"/>
                <a:gd name="T76" fmla="*/ 48 w 182"/>
                <a:gd name="T77" fmla="*/ 0 h 296"/>
                <a:gd name="T78" fmla="*/ 30 w 182"/>
                <a:gd name="T79" fmla="*/ 6 h 296"/>
                <a:gd name="T80" fmla="*/ 20 w 182"/>
                <a:gd name="T81" fmla="*/ 2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 h="296">
                  <a:moveTo>
                    <a:pt x="0" y="112"/>
                  </a:moveTo>
                  <a:lnTo>
                    <a:pt x="0" y="112"/>
                  </a:lnTo>
                  <a:lnTo>
                    <a:pt x="0" y="118"/>
                  </a:lnTo>
                  <a:lnTo>
                    <a:pt x="2" y="122"/>
                  </a:lnTo>
                  <a:lnTo>
                    <a:pt x="6" y="126"/>
                  </a:lnTo>
                  <a:lnTo>
                    <a:pt x="10" y="128"/>
                  </a:lnTo>
                  <a:lnTo>
                    <a:pt x="10" y="128"/>
                  </a:lnTo>
                  <a:lnTo>
                    <a:pt x="10" y="128"/>
                  </a:lnTo>
                  <a:lnTo>
                    <a:pt x="16" y="128"/>
                  </a:lnTo>
                  <a:lnTo>
                    <a:pt x="22" y="126"/>
                  </a:lnTo>
                  <a:lnTo>
                    <a:pt x="26" y="122"/>
                  </a:lnTo>
                  <a:lnTo>
                    <a:pt x="28" y="118"/>
                  </a:lnTo>
                  <a:lnTo>
                    <a:pt x="46" y="34"/>
                  </a:lnTo>
                  <a:lnTo>
                    <a:pt x="46" y="34"/>
                  </a:lnTo>
                  <a:lnTo>
                    <a:pt x="46" y="32"/>
                  </a:lnTo>
                  <a:lnTo>
                    <a:pt x="48" y="32"/>
                  </a:lnTo>
                  <a:lnTo>
                    <a:pt x="48" y="32"/>
                  </a:lnTo>
                  <a:lnTo>
                    <a:pt x="48" y="32"/>
                  </a:lnTo>
                  <a:lnTo>
                    <a:pt x="50" y="32"/>
                  </a:lnTo>
                  <a:lnTo>
                    <a:pt x="52" y="34"/>
                  </a:lnTo>
                  <a:lnTo>
                    <a:pt x="22" y="190"/>
                  </a:lnTo>
                  <a:lnTo>
                    <a:pt x="54" y="190"/>
                  </a:lnTo>
                  <a:lnTo>
                    <a:pt x="54" y="284"/>
                  </a:lnTo>
                  <a:lnTo>
                    <a:pt x="54" y="284"/>
                  </a:lnTo>
                  <a:lnTo>
                    <a:pt x="54" y="288"/>
                  </a:lnTo>
                  <a:lnTo>
                    <a:pt x="56" y="292"/>
                  </a:lnTo>
                  <a:lnTo>
                    <a:pt x="60" y="294"/>
                  </a:lnTo>
                  <a:lnTo>
                    <a:pt x="64" y="296"/>
                  </a:lnTo>
                  <a:lnTo>
                    <a:pt x="72" y="296"/>
                  </a:lnTo>
                  <a:lnTo>
                    <a:pt x="72" y="296"/>
                  </a:lnTo>
                  <a:lnTo>
                    <a:pt x="76" y="294"/>
                  </a:lnTo>
                  <a:lnTo>
                    <a:pt x="80" y="292"/>
                  </a:lnTo>
                  <a:lnTo>
                    <a:pt x="82" y="288"/>
                  </a:lnTo>
                  <a:lnTo>
                    <a:pt x="84" y="284"/>
                  </a:lnTo>
                  <a:lnTo>
                    <a:pt x="84" y="190"/>
                  </a:lnTo>
                  <a:lnTo>
                    <a:pt x="98" y="190"/>
                  </a:lnTo>
                  <a:lnTo>
                    <a:pt x="98" y="284"/>
                  </a:lnTo>
                  <a:lnTo>
                    <a:pt x="98" y="284"/>
                  </a:lnTo>
                  <a:lnTo>
                    <a:pt x="100" y="288"/>
                  </a:lnTo>
                  <a:lnTo>
                    <a:pt x="102" y="292"/>
                  </a:lnTo>
                  <a:lnTo>
                    <a:pt x="106" y="294"/>
                  </a:lnTo>
                  <a:lnTo>
                    <a:pt x="110" y="296"/>
                  </a:lnTo>
                  <a:lnTo>
                    <a:pt x="118" y="296"/>
                  </a:lnTo>
                  <a:lnTo>
                    <a:pt x="118" y="296"/>
                  </a:lnTo>
                  <a:lnTo>
                    <a:pt x="122" y="294"/>
                  </a:lnTo>
                  <a:lnTo>
                    <a:pt x="126" y="292"/>
                  </a:lnTo>
                  <a:lnTo>
                    <a:pt x="128" y="288"/>
                  </a:lnTo>
                  <a:lnTo>
                    <a:pt x="130" y="284"/>
                  </a:lnTo>
                  <a:lnTo>
                    <a:pt x="130" y="190"/>
                  </a:lnTo>
                  <a:lnTo>
                    <a:pt x="160" y="190"/>
                  </a:lnTo>
                  <a:lnTo>
                    <a:pt x="130" y="34"/>
                  </a:lnTo>
                  <a:lnTo>
                    <a:pt x="130" y="34"/>
                  </a:lnTo>
                  <a:lnTo>
                    <a:pt x="130" y="32"/>
                  </a:lnTo>
                  <a:lnTo>
                    <a:pt x="132" y="32"/>
                  </a:lnTo>
                  <a:lnTo>
                    <a:pt x="134" y="32"/>
                  </a:lnTo>
                  <a:lnTo>
                    <a:pt x="134" y="32"/>
                  </a:lnTo>
                  <a:lnTo>
                    <a:pt x="136" y="32"/>
                  </a:lnTo>
                  <a:lnTo>
                    <a:pt x="136" y="34"/>
                  </a:lnTo>
                  <a:lnTo>
                    <a:pt x="156" y="118"/>
                  </a:lnTo>
                  <a:lnTo>
                    <a:pt x="156" y="118"/>
                  </a:lnTo>
                  <a:lnTo>
                    <a:pt x="158" y="122"/>
                  </a:lnTo>
                  <a:lnTo>
                    <a:pt x="160" y="126"/>
                  </a:lnTo>
                  <a:lnTo>
                    <a:pt x="166" y="128"/>
                  </a:lnTo>
                  <a:lnTo>
                    <a:pt x="172" y="128"/>
                  </a:lnTo>
                  <a:lnTo>
                    <a:pt x="172" y="128"/>
                  </a:lnTo>
                  <a:lnTo>
                    <a:pt x="172" y="128"/>
                  </a:lnTo>
                  <a:lnTo>
                    <a:pt x="178" y="126"/>
                  </a:lnTo>
                  <a:lnTo>
                    <a:pt x="180" y="122"/>
                  </a:lnTo>
                  <a:lnTo>
                    <a:pt x="182" y="118"/>
                  </a:lnTo>
                  <a:lnTo>
                    <a:pt x="182" y="112"/>
                  </a:lnTo>
                  <a:lnTo>
                    <a:pt x="162" y="22"/>
                  </a:lnTo>
                  <a:lnTo>
                    <a:pt x="162" y="22"/>
                  </a:lnTo>
                  <a:lnTo>
                    <a:pt x="160" y="12"/>
                  </a:lnTo>
                  <a:lnTo>
                    <a:pt x="154" y="6"/>
                  </a:lnTo>
                  <a:lnTo>
                    <a:pt x="146" y="0"/>
                  </a:lnTo>
                  <a:lnTo>
                    <a:pt x="136" y="0"/>
                  </a:lnTo>
                  <a:lnTo>
                    <a:pt x="48" y="0"/>
                  </a:lnTo>
                  <a:lnTo>
                    <a:pt x="48" y="0"/>
                  </a:lnTo>
                  <a:lnTo>
                    <a:pt x="38" y="0"/>
                  </a:lnTo>
                  <a:lnTo>
                    <a:pt x="30" y="6"/>
                  </a:lnTo>
                  <a:lnTo>
                    <a:pt x="24" y="12"/>
                  </a:lnTo>
                  <a:lnTo>
                    <a:pt x="20" y="22"/>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p:cNvSpPr>
              <a:spLocks/>
            </p:cNvSpPr>
            <p:nvPr/>
          </p:nvSpPr>
          <p:spPr bwMode="auto">
            <a:xfrm>
              <a:off x="5710" y="1794"/>
              <a:ext cx="1088" cy="692"/>
            </a:xfrm>
            <a:custGeom>
              <a:avLst/>
              <a:gdLst>
                <a:gd name="T0" fmla="*/ 0 w 1088"/>
                <a:gd name="T1" fmla="*/ 0 h 692"/>
                <a:gd name="T2" fmla="*/ 572 w 1088"/>
                <a:gd name="T3" fmla="*/ 0 h 692"/>
                <a:gd name="T4" fmla="*/ 572 w 1088"/>
                <a:gd name="T5" fmla="*/ 692 h 692"/>
                <a:gd name="T6" fmla="*/ 1088 w 1088"/>
                <a:gd name="T7" fmla="*/ 692 h 692"/>
              </a:gdLst>
              <a:ahLst/>
              <a:cxnLst>
                <a:cxn ang="0">
                  <a:pos x="T0" y="T1"/>
                </a:cxn>
                <a:cxn ang="0">
                  <a:pos x="T2" y="T3"/>
                </a:cxn>
                <a:cxn ang="0">
                  <a:pos x="T4" y="T5"/>
                </a:cxn>
                <a:cxn ang="0">
                  <a:pos x="T6" y="T7"/>
                </a:cxn>
              </a:cxnLst>
              <a:rect l="0" t="0" r="r" b="b"/>
              <a:pathLst>
                <a:path w="1088" h="692">
                  <a:moveTo>
                    <a:pt x="0" y="0"/>
                  </a:moveTo>
                  <a:lnTo>
                    <a:pt x="572" y="0"/>
                  </a:lnTo>
                  <a:lnTo>
                    <a:pt x="572" y="692"/>
                  </a:lnTo>
                  <a:lnTo>
                    <a:pt x="1088" y="692"/>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6786" y="2448"/>
              <a:ext cx="68" cy="78"/>
            </a:xfrm>
            <a:custGeom>
              <a:avLst/>
              <a:gdLst>
                <a:gd name="T0" fmla="*/ 0 w 68"/>
                <a:gd name="T1" fmla="*/ 78 h 78"/>
                <a:gd name="T2" fmla="*/ 68 w 68"/>
                <a:gd name="T3" fmla="*/ 38 h 78"/>
                <a:gd name="T4" fmla="*/ 0 w 68"/>
                <a:gd name="T5" fmla="*/ 0 h 78"/>
                <a:gd name="T6" fmla="*/ 0 w 68"/>
                <a:gd name="T7" fmla="*/ 78 h 78"/>
              </a:gdLst>
              <a:ahLst/>
              <a:cxnLst>
                <a:cxn ang="0">
                  <a:pos x="T0" y="T1"/>
                </a:cxn>
                <a:cxn ang="0">
                  <a:pos x="T2" y="T3"/>
                </a:cxn>
                <a:cxn ang="0">
                  <a:pos x="T4" y="T5"/>
                </a:cxn>
                <a:cxn ang="0">
                  <a:pos x="T6" y="T7"/>
                </a:cxn>
              </a:cxnLst>
              <a:rect l="0" t="0" r="r" b="b"/>
              <a:pathLst>
                <a:path w="68" h="78">
                  <a:moveTo>
                    <a:pt x="0" y="78"/>
                  </a:moveTo>
                  <a:lnTo>
                    <a:pt x="68" y="38"/>
                  </a:lnTo>
                  <a:lnTo>
                    <a:pt x="0" y="0"/>
                  </a:lnTo>
                  <a:lnTo>
                    <a:pt x="0" y="7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p:cNvSpPr>
            <p:nvPr/>
          </p:nvSpPr>
          <p:spPr bwMode="auto">
            <a:xfrm>
              <a:off x="6282" y="1314"/>
              <a:ext cx="548" cy="2294"/>
            </a:xfrm>
            <a:custGeom>
              <a:avLst/>
              <a:gdLst>
                <a:gd name="T0" fmla="*/ 548 w 548"/>
                <a:gd name="T1" fmla="*/ 0 h 2294"/>
                <a:gd name="T2" fmla="*/ 0 w 548"/>
                <a:gd name="T3" fmla="*/ 0 h 2294"/>
                <a:gd name="T4" fmla="*/ 0 w 548"/>
                <a:gd name="T5" fmla="*/ 2294 h 2294"/>
                <a:gd name="T6" fmla="*/ 516 w 548"/>
                <a:gd name="T7" fmla="*/ 2294 h 2294"/>
              </a:gdLst>
              <a:ahLst/>
              <a:cxnLst>
                <a:cxn ang="0">
                  <a:pos x="T0" y="T1"/>
                </a:cxn>
                <a:cxn ang="0">
                  <a:pos x="T2" y="T3"/>
                </a:cxn>
                <a:cxn ang="0">
                  <a:pos x="T4" y="T5"/>
                </a:cxn>
                <a:cxn ang="0">
                  <a:pos x="T6" y="T7"/>
                </a:cxn>
              </a:cxnLst>
              <a:rect l="0" t="0" r="r" b="b"/>
              <a:pathLst>
                <a:path w="548" h="2294">
                  <a:moveTo>
                    <a:pt x="548" y="0"/>
                  </a:moveTo>
                  <a:lnTo>
                    <a:pt x="0" y="0"/>
                  </a:lnTo>
                  <a:lnTo>
                    <a:pt x="0" y="2294"/>
                  </a:lnTo>
                  <a:lnTo>
                    <a:pt x="516" y="2294"/>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6818" y="1274"/>
              <a:ext cx="70" cy="80"/>
            </a:xfrm>
            <a:custGeom>
              <a:avLst/>
              <a:gdLst>
                <a:gd name="T0" fmla="*/ 0 w 70"/>
                <a:gd name="T1" fmla="*/ 0 h 80"/>
                <a:gd name="T2" fmla="*/ 70 w 70"/>
                <a:gd name="T3" fmla="*/ 40 h 80"/>
                <a:gd name="T4" fmla="*/ 0 w 70"/>
                <a:gd name="T5" fmla="*/ 80 h 80"/>
                <a:gd name="T6" fmla="*/ 0 w 70"/>
                <a:gd name="T7" fmla="*/ 0 h 80"/>
              </a:gdLst>
              <a:ahLst/>
              <a:cxnLst>
                <a:cxn ang="0">
                  <a:pos x="T0" y="T1"/>
                </a:cxn>
                <a:cxn ang="0">
                  <a:pos x="T2" y="T3"/>
                </a:cxn>
                <a:cxn ang="0">
                  <a:pos x="T4" y="T5"/>
                </a:cxn>
                <a:cxn ang="0">
                  <a:pos x="T6" y="T7"/>
                </a:cxn>
              </a:cxnLst>
              <a:rect l="0" t="0" r="r" b="b"/>
              <a:pathLst>
                <a:path w="70" h="80">
                  <a:moveTo>
                    <a:pt x="0" y="0"/>
                  </a:moveTo>
                  <a:lnTo>
                    <a:pt x="70" y="40"/>
                  </a:lnTo>
                  <a:lnTo>
                    <a:pt x="0" y="8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auto">
            <a:xfrm>
              <a:off x="6786" y="3568"/>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5710" y="3222"/>
              <a:ext cx="1088" cy="558"/>
            </a:xfrm>
            <a:custGeom>
              <a:avLst/>
              <a:gdLst>
                <a:gd name="T0" fmla="*/ 0 w 1088"/>
                <a:gd name="T1" fmla="*/ 0 h 558"/>
                <a:gd name="T2" fmla="*/ 390 w 1088"/>
                <a:gd name="T3" fmla="*/ 0 h 558"/>
                <a:gd name="T4" fmla="*/ 390 w 1088"/>
                <a:gd name="T5" fmla="*/ 558 h 558"/>
                <a:gd name="T6" fmla="*/ 1088 w 1088"/>
                <a:gd name="T7" fmla="*/ 558 h 558"/>
              </a:gdLst>
              <a:ahLst/>
              <a:cxnLst>
                <a:cxn ang="0">
                  <a:pos x="T0" y="T1"/>
                </a:cxn>
                <a:cxn ang="0">
                  <a:pos x="T2" y="T3"/>
                </a:cxn>
                <a:cxn ang="0">
                  <a:pos x="T4" y="T5"/>
                </a:cxn>
                <a:cxn ang="0">
                  <a:pos x="T6" y="T7"/>
                </a:cxn>
              </a:cxnLst>
              <a:rect l="0" t="0" r="r" b="b"/>
              <a:pathLst>
                <a:path w="1088" h="558">
                  <a:moveTo>
                    <a:pt x="0" y="0"/>
                  </a:moveTo>
                  <a:lnTo>
                    <a:pt x="390" y="0"/>
                  </a:lnTo>
                  <a:lnTo>
                    <a:pt x="390" y="558"/>
                  </a:lnTo>
                  <a:lnTo>
                    <a:pt x="1088" y="558"/>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p:cNvSpPr>
              <a:spLocks/>
            </p:cNvSpPr>
            <p:nvPr/>
          </p:nvSpPr>
          <p:spPr bwMode="auto">
            <a:xfrm>
              <a:off x="6786" y="3740"/>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9" name="TextBox 68"/>
          <p:cNvSpPr txBox="1"/>
          <p:nvPr/>
        </p:nvSpPr>
        <p:spPr>
          <a:xfrm>
            <a:off x="10835213" y="2567027"/>
            <a:ext cx="858312" cy="369332"/>
          </a:xfrm>
          <a:prstGeom prst="rect">
            <a:avLst/>
          </a:prstGeom>
          <a:noFill/>
        </p:spPr>
        <p:txBody>
          <a:bodyPr wrap="none" rtlCol="0">
            <a:spAutoFit/>
          </a:bodyPr>
          <a:lstStyle/>
          <a:p>
            <a:r>
              <a:rPr lang="en-US" dirty="0"/>
              <a:t>Asset 1</a:t>
            </a:r>
          </a:p>
        </p:txBody>
      </p:sp>
      <p:sp>
        <p:nvSpPr>
          <p:cNvPr id="70" name="TextBox 69"/>
          <p:cNvSpPr txBox="1"/>
          <p:nvPr/>
        </p:nvSpPr>
        <p:spPr>
          <a:xfrm>
            <a:off x="10835213" y="4447659"/>
            <a:ext cx="858312" cy="369332"/>
          </a:xfrm>
          <a:prstGeom prst="rect">
            <a:avLst/>
          </a:prstGeom>
          <a:noFill/>
        </p:spPr>
        <p:txBody>
          <a:bodyPr wrap="none" rtlCol="0">
            <a:spAutoFit/>
          </a:bodyPr>
          <a:lstStyle/>
          <a:p>
            <a:r>
              <a:rPr lang="en-US" dirty="0"/>
              <a:t>Asset 2</a:t>
            </a:r>
          </a:p>
        </p:txBody>
      </p:sp>
      <p:sp>
        <p:nvSpPr>
          <p:cNvPr id="71" name="TextBox 70"/>
          <p:cNvSpPr txBox="1"/>
          <p:nvPr/>
        </p:nvSpPr>
        <p:spPr>
          <a:xfrm>
            <a:off x="10835213" y="6265902"/>
            <a:ext cx="858312" cy="369332"/>
          </a:xfrm>
          <a:prstGeom prst="rect">
            <a:avLst/>
          </a:prstGeom>
          <a:noFill/>
        </p:spPr>
        <p:txBody>
          <a:bodyPr wrap="none" rtlCol="0">
            <a:spAutoFit/>
          </a:bodyPr>
          <a:lstStyle/>
          <a:p>
            <a:r>
              <a:rPr lang="en-US" dirty="0"/>
              <a:t>Asset 3</a:t>
            </a:r>
          </a:p>
        </p:txBody>
      </p:sp>
    </p:spTree>
    <p:extLst>
      <p:ext uri="{BB962C8B-B14F-4D97-AF65-F5344CB8AC3E}">
        <p14:creationId xmlns:p14="http://schemas.microsoft.com/office/powerpoint/2010/main" val="19150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Steganography</a:t>
            </a:r>
          </a:p>
        </p:txBody>
      </p:sp>
      <p:sp>
        <p:nvSpPr>
          <p:cNvPr id="3" name="Content Placeholder 2"/>
          <p:cNvSpPr>
            <a:spLocks noGrp="1"/>
          </p:cNvSpPr>
          <p:nvPr>
            <p:ph sz="half" idx="4294967295"/>
          </p:nvPr>
        </p:nvSpPr>
        <p:spPr>
          <a:xfrm>
            <a:off x="48786" y="1196975"/>
            <a:ext cx="4050890" cy="5245100"/>
          </a:xfrm>
        </p:spPr>
        <p:txBody>
          <a:bodyPr>
            <a:normAutofit fontScale="92500"/>
          </a:bodyPr>
          <a:lstStyle/>
          <a:p>
            <a:pPr lvl="1">
              <a:lnSpc>
                <a:spcPct val="110000"/>
              </a:lnSpc>
            </a:pPr>
            <a:r>
              <a:rPr lang="en-US" dirty="0"/>
              <a:t>Steganography hides information in files.</a:t>
            </a:r>
          </a:p>
          <a:p>
            <a:pPr lvl="1">
              <a:lnSpc>
                <a:spcPct val="110000"/>
              </a:lnSpc>
            </a:pPr>
            <a:r>
              <a:rPr lang="en-US" dirty="0"/>
              <a:t>It uses multiple techniques to transparently alter the integrity of a file and integrate new bits.</a:t>
            </a:r>
          </a:p>
          <a:p>
            <a:pPr lvl="1">
              <a:lnSpc>
                <a:spcPct val="110000"/>
              </a:lnSpc>
            </a:pPr>
            <a:r>
              <a:rPr lang="en-US" dirty="0"/>
              <a:t>Steganography in watermarking:</a:t>
            </a:r>
          </a:p>
          <a:p>
            <a:pPr lvl="2">
              <a:lnSpc>
                <a:spcPct val="110000"/>
              </a:lnSpc>
            </a:pPr>
            <a:r>
              <a:rPr lang="en-US" dirty="0"/>
              <a:t>New content is merged into existing file to produce output file.</a:t>
            </a:r>
          </a:p>
          <a:p>
            <a:pPr lvl="2">
              <a:lnSpc>
                <a:spcPct val="110000"/>
              </a:lnSpc>
            </a:pPr>
            <a:r>
              <a:rPr lang="en-US" dirty="0"/>
              <a:t>As there is a merge, protected content will follow.</a:t>
            </a:r>
          </a:p>
        </p:txBody>
      </p:sp>
      <p:pic>
        <p:nvPicPr>
          <p:cNvPr id="7" name="Content Placeholder 6"/>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4854575" y="2262188"/>
            <a:ext cx="7337425" cy="4238625"/>
          </a:xfrm>
        </p:spPr>
      </p:pic>
      <p:sp>
        <p:nvSpPr>
          <p:cNvPr id="8" name="TextBox 7"/>
          <p:cNvSpPr txBox="1"/>
          <p:nvPr/>
        </p:nvSpPr>
        <p:spPr>
          <a:xfrm>
            <a:off x="5003905" y="1511855"/>
            <a:ext cx="2082814" cy="646331"/>
          </a:xfrm>
          <a:prstGeom prst="rect">
            <a:avLst/>
          </a:prstGeom>
          <a:noFill/>
        </p:spPr>
        <p:txBody>
          <a:bodyPr wrap="none" rtlCol="0">
            <a:spAutoFit/>
          </a:bodyPr>
          <a:lstStyle/>
          <a:p>
            <a:pPr algn="ctr"/>
            <a:r>
              <a:rPr lang="en-US" dirty="0"/>
              <a:t>Watermark displays </a:t>
            </a:r>
          </a:p>
          <a:p>
            <a:pPr algn="ctr"/>
            <a:r>
              <a:rPr lang="en-US" dirty="0"/>
              <a:t>when file is printed.</a:t>
            </a:r>
          </a:p>
        </p:txBody>
      </p:sp>
      <p:sp>
        <p:nvSpPr>
          <p:cNvPr id="9" name="TextBox 8"/>
          <p:cNvSpPr txBox="1"/>
          <p:nvPr/>
        </p:nvSpPr>
        <p:spPr>
          <a:xfrm>
            <a:off x="8596518" y="1373969"/>
            <a:ext cx="3257623" cy="923330"/>
          </a:xfrm>
          <a:prstGeom prst="rect">
            <a:avLst/>
          </a:prstGeom>
          <a:noFill/>
        </p:spPr>
        <p:txBody>
          <a:bodyPr wrap="none" rtlCol="0">
            <a:spAutoFit/>
          </a:bodyPr>
          <a:lstStyle/>
          <a:p>
            <a:pPr algn="ctr"/>
            <a:r>
              <a:rPr lang="en-US" dirty="0"/>
              <a:t>Watermark does not display </a:t>
            </a:r>
            <a:br>
              <a:rPr lang="en-US" dirty="0"/>
            </a:br>
            <a:r>
              <a:rPr lang="en-US" dirty="0"/>
              <a:t>when file is viewed, </a:t>
            </a:r>
          </a:p>
          <a:p>
            <a:pPr algn="ctr"/>
            <a:r>
              <a:rPr lang="en-US" dirty="0"/>
              <a:t>but it is still present on the page.</a:t>
            </a:r>
          </a:p>
        </p:txBody>
      </p:sp>
    </p:spTree>
    <p:extLst>
      <p:ext uri="{BB962C8B-B14F-4D97-AF65-F5344CB8AC3E}">
        <p14:creationId xmlns:p14="http://schemas.microsoft.com/office/powerpoint/2010/main" val="34789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Digital Rights Management</a:t>
            </a:r>
          </a:p>
        </p:txBody>
      </p:sp>
      <p:sp>
        <p:nvSpPr>
          <p:cNvPr id="3" name="Content Placeholder 2"/>
          <p:cNvSpPr>
            <a:spLocks noGrp="1"/>
          </p:cNvSpPr>
          <p:nvPr>
            <p:ph sz="half" idx="4294967295"/>
          </p:nvPr>
        </p:nvSpPr>
        <p:spPr>
          <a:xfrm>
            <a:off x="0" y="1371600"/>
            <a:ext cx="4223630" cy="4901381"/>
          </a:xfrm>
        </p:spPr>
        <p:txBody>
          <a:bodyPr>
            <a:normAutofit fontScale="92500" lnSpcReduction="20000"/>
          </a:bodyPr>
          <a:lstStyle/>
          <a:p>
            <a:pPr lvl="1">
              <a:lnSpc>
                <a:spcPct val="120000"/>
              </a:lnSpc>
            </a:pPr>
            <a:r>
              <a:rPr lang="en-US" dirty="0"/>
              <a:t>DRM controls access to protected data.</a:t>
            </a:r>
          </a:p>
          <a:p>
            <a:pPr lvl="1">
              <a:lnSpc>
                <a:spcPct val="120000"/>
              </a:lnSpc>
            </a:pPr>
            <a:r>
              <a:rPr lang="en-US" dirty="0"/>
              <a:t>Security settings follow the resource object.</a:t>
            </a:r>
          </a:p>
          <a:p>
            <a:pPr lvl="1">
              <a:lnSpc>
                <a:spcPct val="120000"/>
              </a:lnSpc>
            </a:pPr>
            <a:r>
              <a:rPr lang="en-US" dirty="0"/>
              <a:t>Policy-based approach: Limit printing, read-only, no forwarding of a message, etc.</a:t>
            </a:r>
          </a:p>
          <a:p>
            <a:pPr lvl="1">
              <a:lnSpc>
                <a:spcPct val="120000"/>
              </a:lnSpc>
            </a:pPr>
            <a:r>
              <a:rPr lang="en-US" dirty="0"/>
              <a:t>Certificates and keys involved.</a:t>
            </a:r>
          </a:p>
          <a:p>
            <a:pPr lvl="1">
              <a:lnSpc>
                <a:spcPct val="120000"/>
              </a:lnSpc>
            </a:pPr>
            <a:r>
              <a:rPr lang="en-US" dirty="0"/>
              <a:t>Three types of DRM:</a:t>
            </a:r>
          </a:p>
          <a:p>
            <a:pPr lvl="2">
              <a:lnSpc>
                <a:spcPct val="120000"/>
              </a:lnSpc>
            </a:pPr>
            <a:r>
              <a:rPr lang="en-US" dirty="0"/>
              <a:t>Always on</a:t>
            </a:r>
          </a:p>
          <a:p>
            <a:pPr lvl="2">
              <a:lnSpc>
                <a:spcPct val="120000"/>
              </a:lnSpc>
            </a:pPr>
            <a:r>
              <a:rPr lang="en-US" dirty="0"/>
              <a:t>Token</a:t>
            </a:r>
          </a:p>
          <a:p>
            <a:pPr lvl="2">
              <a:lnSpc>
                <a:spcPct val="120000"/>
              </a:lnSpc>
            </a:pPr>
            <a:r>
              <a:rPr lang="en-US" dirty="0"/>
              <a:t>Digital watermark</a:t>
            </a:r>
          </a:p>
          <a:p>
            <a:pPr>
              <a:lnSpc>
                <a:spcPct val="120000"/>
              </a:lnSpc>
            </a:pPr>
            <a:endParaRPr lang="en-US" dirty="0"/>
          </a:p>
        </p:txBody>
      </p:sp>
      <p:grpSp>
        <p:nvGrpSpPr>
          <p:cNvPr id="6" name="Group 4"/>
          <p:cNvGrpSpPr>
            <a:grpSpLocks noChangeAspect="1"/>
          </p:cNvGrpSpPr>
          <p:nvPr/>
        </p:nvGrpSpPr>
        <p:grpSpPr bwMode="auto">
          <a:xfrm>
            <a:off x="4716463" y="3171825"/>
            <a:ext cx="6626225" cy="2330450"/>
            <a:chOff x="2971" y="1998"/>
            <a:chExt cx="4174" cy="1468"/>
          </a:xfrm>
        </p:grpSpPr>
        <p:sp>
          <p:nvSpPr>
            <p:cNvPr id="8" name="Freeform 5"/>
            <p:cNvSpPr>
              <a:spLocks/>
            </p:cNvSpPr>
            <p:nvPr/>
          </p:nvSpPr>
          <p:spPr bwMode="auto">
            <a:xfrm>
              <a:off x="3099" y="2002"/>
              <a:ext cx="340" cy="338"/>
            </a:xfrm>
            <a:custGeom>
              <a:avLst/>
              <a:gdLst>
                <a:gd name="T0" fmla="*/ 336 w 340"/>
                <a:gd name="T1" fmla="*/ 130 h 338"/>
                <a:gd name="T2" fmla="*/ 336 w 340"/>
                <a:gd name="T3" fmla="*/ 130 h 338"/>
                <a:gd name="T4" fmla="*/ 338 w 340"/>
                <a:gd name="T5" fmla="*/ 154 h 338"/>
                <a:gd name="T6" fmla="*/ 340 w 340"/>
                <a:gd name="T7" fmla="*/ 176 h 338"/>
                <a:gd name="T8" fmla="*/ 338 w 340"/>
                <a:gd name="T9" fmla="*/ 198 h 338"/>
                <a:gd name="T10" fmla="*/ 332 w 340"/>
                <a:gd name="T11" fmla="*/ 218 h 338"/>
                <a:gd name="T12" fmla="*/ 324 w 340"/>
                <a:gd name="T13" fmla="*/ 238 h 338"/>
                <a:gd name="T14" fmla="*/ 316 w 340"/>
                <a:gd name="T15" fmla="*/ 256 h 338"/>
                <a:gd name="T16" fmla="*/ 304 w 340"/>
                <a:gd name="T17" fmla="*/ 274 h 338"/>
                <a:gd name="T18" fmla="*/ 290 w 340"/>
                <a:gd name="T19" fmla="*/ 290 h 338"/>
                <a:gd name="T20" fmla="*/ 274 w 340"/>
                <a:gd name="T21" fmla="*/ 302 h 338"/>
                <a:gd name="T22" fmla="*/ 258 w 340"/>
                <a:gd name="T23" fmla="*/ 314 h 338"/>
                <a:gd name="T24" fmla="*/ 238 w 340"/>
                <a:gd name="T25" fmla="*/ 324 h 338"/>
                <a:gd name="T26" fmla="*/ 218 w 340"/>
                <a:gd name="T27" fmla="*/ 332 h 338"/>
                <a:gd name="T28" fmla="*/ 198 w 340"/>
                <a:gd name="T29" fmla="*/ 336 h 338"/>
                <a:gd name="T30" fmla="*/ 176 w 340"/>
                <a:gd name="T31" fmla="*/ 338 h 338"/>
                <a:gd name="T32" fmla="*/ 154 w 340"/>
                <a:gd name="T33" fmla="*/ 338 h 338"/>
                <a:gd name="T34" fmla="*/ 130 w 340"/>
                <a:gd name="T35" fmla="*/ 334 h 338"/>
                <a:gd name="T36" fmla="*/ 130 w 340"/>
                <a:gd name="T37" fmla="*/ 334 h 338"/>
                <a:gd name="T38" fmla="*/ 108 w 340"/>
                <a:gd name="T39" fmla="*/ 328 h 338"/>
                <a:gd name="T40" fmla="*/ 86 w 340"/>
                <a:gd name="T41" fmla="*/ 318 h 338"/>
                <a:gd name="T42" fmla="*/ 68 w 340"/>
                <a:gd name="T43" fmla="*/ 304 h 338"/>
                <a:gd name="T44" fmla="*/ 50 w 340"/>
                <a:gd name="T45" fmla="*/ 290 h 338"/>
                <a:gd name="T46" fmla="*/ 34 w 340"/>
                <a:gd name="T47" fmla="*/ 272 h 338"/>
                <a:gd name="T48" fmla="*/ 22 w 340"/>
                <a:gd name="T49" fmla="*/ 252 h 338"/>
                <a:gd name="T50" fmla="*/ 12 w 340"/>
                <a:gd name="T51" fmla="*/ 230 h 338"/>
                <a:gd name="T52" fmla="*/ 4 w 340"/>
                <a:gd name="T53" fmla="*/ 208 h 338"/>
                <a:gd name="T54" fmla="*/ 4 w 340"/>
                <a:gd name="T55" fmla="*/ 208 h 338"/>
                <a:gd name="T56" fmla="*/ 0 w 340"/>
                <a:gd name="T57" fmla="*/ 186 h 338"/>
                <a:gd name="T58" fmla="*/ 0 w 340"/>
                <a:gd name="T59" fmla="*/ 162 h 338"/>
                <a:gd name="T60" fmla="*/ 2 w 340"/>
                <a:gd name="T61" fmla="*/ 140 h 338"/>
                <a:gd name="T62" fmla="*/ 8 w 340"/>
                <a:gd name="T63" fmla="*/ 120 h 338"/>
                <a:gd name="T64" fmla="*/ 14 w 340"/>
                <a:gd name="T65" fmla="*/ 100 h 338"/>
                <a:gd name="T66" fmla="*/ 24 w 340"/>
                <a:gd name="T67" fmla="*/ 82 h 338"/>
                <a:gd name="T68" fmla="*/ 36 w 340"/>
                <a:gd name="T69" fmla="*/ 64 h 338"/>
                <a:gd name="T70" fmla="*/ 50 w 340"/>
                <a:gd name="T71" fmla="*/ 50 h 338"/>
                <a:gd name="T72" fmla="*/ 66 w 340"/>
                <a:gd name="T73" fmla="*/ 36 h 338"/>
                <a:gd name="T74" fmla="*/ 82 w 340"/>
                <a:gd name="T75" fmla="*/ 24 h 338"/>
                <a:gd name="T76" fmla="*/ 100 w 340"/>
                <a:gd name="T77" fmla="*/ 14 h 338"/>
                <a:gd name="T78" fmla="*/ 120 w 340"/>
                <a:gd name="T79" fmla="*/ 6 h 338"/>
                <a:gd name="T80" fmla="*/ 142 w 340"/>
                <a:gd name="T81" fmla="*/ 2 h 338"/>
                <a:gd name="T82" fmla="*/ 164 w 340"/>
                <a:gd name="T83" fmla="*/ 0 h 338"/>
                <a:gd name="T84" fmla="*/ 186 w 340"/>
                <a:gd name="T85" fmla="*/ 0 h 338"/>
                <a:gd name="T86" fmla="*/ 208 w 340"/>
                <a:gd name="T87" fmla="*/ 4 h 338"/>
                <a:gd name="T88" fmla="*/ 208 w 340"/>
                <a:gd name="T89" fmla="*/ 4 h 338"/>
                <a:gd name="T90" fmla="*/ 232 w 340"/>
                <a:gd name="T91" fmla="*/ 10 h 338"/>
                <a:gd name="T92" fmla="*/ 252 w 340"/>
                <a:gd name="T93" fmla="*/ 20 h 338"/>
                <a:gd name="T94" fmla="*/ 272 w 340"/>
                <a:gd name="T95" fmla="*/ 34 h 338"/>
                <a:gd name="T96" fmla="*/ 290 w 340"/>
                <a:gd name="T97" fmla="*/ 50 h 338"/>
                <a:gd name="T98" fmla="*/ 306 w 340"/>
                <a:gd name="T99" fmla="*/ 66 h 338"/>
                <a:gd name="T100" fmla="*/ 318 w 340"/>
                <a:gd name="T101" fmla="*/ 86 h 338"/>
                <a:gd name="T102" fmla="*/ 328 w 340"/>
                <a:gd name="T103" fmla="*/ 108 h 338"/>
                <a:gd name="T104" fmla="*/ 336 w 340"/>
                <a:gd name="T105" fmla="*/ 130 h 338"/>
                <a:gd name="T106" fmla="*/ 336 w 340"/>
                <a:gd name="T107" fmla="*/ 13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8">
                  <a:moveTo>
                    <a:pt x="336" y="130"/>
                  </a:moveTo>
                  <a:lnTo>
                    <a:pt x="336" y="130"/>
                  </a:lnTo>
                  <a:lnTo>
                    <a:pt x="338" y="154"/>
                  </a:lnTo>
                  <a:lnTo>
                    <a:pt x="340" y="176"/>
                  </a:lnTo>
                  <a:lnTo>
                    <a:pt x="338" y="198"/>
                  </a:lnTo>
                  <a:lnTo>
                    <a:pt x="332" y="218"/>
                  </a:lnTo>
                  <a:lnTo>
                    <a:pt x="324" y="238"/>
                  </a:lnTo>
                  <a:lnTo>
                    <a:pt x="316" y="256"/>
                  </a:lnTo>
                  <a:lnTo>
                    <a:pt x="304" y="274"/>
                  </a:lnTo>
                  <a:lnTo>
                    <a:pt x="290" y="290"/>
                  </a:lnTo>
                  <a:lnTo>
                    <a:pt x="274" y="302"/>
                  </a:lnTo>
                  <a:lnTo>
                    <a:pt x="258" y="314"/>
                  </a:lnTo>
                  <a:lnTo>
                    <a:pt x="238" y="324"/>
                  </a:lnTo>
                  <a:lnTo>
                    <a:pt x="218" y="332"/>
                  </a:lnTo>
                  <a:lnTo>
                    <a:pt x="198" y="336"/>
                  </a:lnTo>
                  <a:lnTo>
                    <a:pt x="176" y="338"/>
                  </a:lnTo>
                  <a:lnTo>
                    <a:pt x="154" y="338"/>
                  </a:lnTo>
                  <a:lnTo>
                    <a:pt x="130" y="334"/>
                  </a:lnTo>
                  <a:lnTo>
                    <a:pt x="130" y="334"/>
                  </a:lnTo>
                  <a:lnTo>
                    <a:pt x="108" y="328"/>
                  </a:lnTo>
                  <a:lnTo>
                    <a:pt x="86" y="318"/>
                  </a:lnTo>
                  <a:lnTo>
                    <a:pt x="68" y="304"/>
                  </a:lnTo>
                  <a:lnTo>
                    <a:pt x="50" y="290"/>
                  </a:lnTo>
                  <a:lnTo>
                    <a:pt x="34" y="272"/>
                  </a:lnTo>
                  <a:lnTo>
                    <a:pt x="22" y="252"/>
                  </a:lnTo>
                  <a:lnTo>
                    <a:pt x="12" y="230"/>
                  </a:lnTo>
                  <a:lnTo>
                    <a:pt x="4" y="208"/>
                  </a:lnTo>
                  <a:lnTo>
                    <a:pt x="4" y="208"/>
                  </a:lnTo>
                  <a:lnTo>
                    <a:pt x="0" y="186"/>
                  </a:lnTo>
                  <a:lnTo>
                    <a:pt x="0" y="162"/>
                  </a:lnTo>
                  <a:lnTo>
                    <a:pt x="2" y="140"/>
                  </a:lnTo>
                  <a:lnTo>
                    <a:pt x="8" y="120"/>
                  </a:lnTo>
                  <a:lnTo>
                    <a:pt x="14" y="100"/>
                  </a:lnTo>
                  <a:lnTo>
                    <a:pt x="24" y="82"/>
                  </a:lnTo>
                  <a:lnTo>
                    <a:pt x="36" y="64"/>
                  </a:lnTo>
                  <a:lnTo>
                    <a:pt x="50" y="50"/>
                  </a:lnTo>
                  <a:lnTo>
                    <a:pt x="66" y="36"/>
                  </a:lnTo>
                  <a:lnTo>
                    <a:pt x="82" y="24"/>
                  </a:lnTo>
                  <a:lnTo>
                    <a:pt x="100" y="14"/>
                  </a:lnTo>
                  <a:lnTo>
                    <a:pt x="120" y="6"/>
                  </a:lnTo>
                  <a:lnTo>
                    <a:pt x="142" y="2"/>
                  </a:lnTo>
                  <a:lnTo>
                    <a:pt x="164" y="0"/>
                  </a:lnTo>
                  <a:lnTo>
                    <a:pt x="186" y="0"/>
                  </a:lnTo>
                  <a:lnTo>
                    <a:pt x="208" y="4"/>
                  </a:lnTo>
                  <a:lnTo>
                    <a:pt x="208" y="4"/>
                  </a:lnTo>
                  <a:lnTo>
                    <a:pt x="232" y="10"/>
                  </a:lnTo>
                  <a:lnTo>
                    <a:pt x="252" y="20"/>
                  </a:lnTo>
                  <a:lnTo>
                    <a:pt x="272" y="34"/>
                  </a:lnTo>
                  <a:lnTo>
                    <a:pt x="290" y="50"/>
                  </a:lnTo>
                  <a:lnTo>
                    <a:pt x="306" y="66"/>
                  </a:lnTo>
                  <a:lnTo>
                    <a:pt x="318" y="86"/>
                  </a:lnTo>
                  <a:lnTo>
                    <a:pt x="328" y="108"/>
                  </a:lnTo>
                  <a:lnTo>
                    <a:pt x="336" y="130"/>
                  </a:lnTo>
                  <a:lnTo>
                    <a:pt x="336" y="1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971" y="2392"/>
              <a:ext cx="596" cy="550"/>
            </a:xfrm>
            <a:custGeom>
              <a:avLst/>
              <a:gdLst>
                <a:gd name="T0" fmla="*/ 200 w 596"/>
                <a:gd name="T1" fmla="*/ 0 h 550"/>
                <a:gd name="T2" fmla="*/ 200 w 596"/>
                <a:gd name="T3" fmla="*/ 0 h 550"/>
                <a:gd name="T4" fmla="*/ 140 w 596"/>
                <a:gd name="T5" fmla="*/ 0 h 550"/>
                <a:gd name="T6" fmla="*/ 126 w 596"/>
                <a:gd name="T7" fmla="*/ 2 h 550"/>
                <a:gd name="T8" fmla="*/ 98 w 596"/>
                <a:gd name="T9" fmla="*/ 6 h 550"/>
                <a:gd name="T10" fmla="*/ 72 w 596"/>
                <a:gd name="T11" fmla="*/ 18 h 550"/>
                <a:gd name="T12" fmla="*/ 48 w 596"/>
                <a:gd name="T13" fmla="*/ 36 h 550"/>
                <a:gd name="T14" fmla="*/ 38 w 596"/>
                <a:gd name="T15" fmla="*/ 46 h 550"/>
                <a:gd name="T16" fmla="*/ 22 w 596"/>
                <a:gd name="T17" fmla="*/ 66 h 550"/>
                <a:gd name="T18" fmla="*/ 10 w 596"/>
                <a:gd name="T19" fmla="*/ 90 h 550"/>
                <a:gd name="T20" fmla="*/ 2 w 596"/>
                <a:gd name="T21" fmla="*/ 116 h 550"/>
                <a:gd name="T22" fmla="*/ 0 w 596"/>
                <a:gd name="T23" fmla="*/ 142 h 550"/>
                <a:gd name="T24" fmla="*/ 0 w 596"/>
                <a:gd name="T25" fmla="*/ 550 h 550"/>
                <a:gd name="T26" fmla="*/ 108 w 596"/>
                <a:gd name="T27" fmla="*/ 252 h 550"/>
                <a:gd name="T28" fmla="*/ 132 w 596"/>
                <a:gd name="T29" fmla="*/ 250 h 550"/>
                <a:gd name="T30" fmla="*/ 270 w 596"/>
                <a:gd name="T31" fmla="*/ 550 h 550"/>
                <a:gd name="T32" fmla="*/ 296 w 596"/>
                <a:gd name="T33" fmla="*/ 550 h 550"/>
                <a:gd name="T34" fmla="*/ 326 w 596"/>
                <a:gd name="T35" fmla="*/ 550 h 550"/>
                <a:gd name="T36" fmla="*/ 460 w 596"/>
                <a:gd name="T37" fmla="*/ 250 h 550"/>
                <a:gd name="T38" fmla="*/ 488 w 596"/>
                <a:gd name="T39" fmla="*/ 252 h 550"/>
                <a:gd name="T40" fmla="*/ 596 w 596"/>
                <a:gd name="T41" fmla="*/ 550 h 550"/>
                <a:gd name="T42" fmla="*/ 596 w 596"/>
                <a:gd name="T43" fmla="*/ 142 h 550"/>
                <a:gd name="T44" fmla="*/ 596 w 596"/>
                <a:gd name="T45" fmla="*/ 128 h 550"/>
                <a:gd name="T46" fmla="*/ 590 w 596"/>
                <a:gd name="T47" fmla="*/ 102 h 550"/>
                <a:gd name="T48" fmla="*/ 580 w 596"/>
                <a:gd name="T49" fmla="*/ 78 h 550"/>
                <a:gd name="T50" fmla="*/ 566 w 596"/>
                <a:gd name="T51" fmla="*/ 56 h 550"/>
                <a:gd name="T52" fmla="*/ 558 w 596"/>
                <a:gd name="T53" fmla="*/ 46 h 550"/>
                <a:gd name="T54" fmla="*/ 536 w 596"/>
                <a:gd name="T55" fmla="*/ 26 h 550"/>
                <a:gd name="T56" fmla="*/ 510 w 596"/>
                <a:gd name="T57" fmla="*/ 12 h 550"/>
                <a:gd name="T58" fmla="*/ 484 w 596"/>
                <a:gd name="T59" fmla="*/ 4 h 550"/>
                <a:gd name="T60" fmla="*/ 454 w 596"/>
                <a:gd name="T61" fmla="*/ 0 h 550"/>
                <a:gd name="T62" fmla="*/ 396 w 596"/>
                <a:gd name="T63" fmla="*/ 0 h 550"/>
                <a:gd name="T64" fmla="*/ 396 w 596"/>
                <a:gd name="T65" fmla="*/ 0 h 550"/>
                <a:gd name="T66" fmla="*/ 200 w 596"/>
                <a:gd name="T67"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6" h="550">
                  <a:moveTo>
                    <a:pt x="200" y="0"/>
                  </a:moveTo>
                  <a:lnTo>
                    <a:pt x="200" y="0"/>
                  </a:lnTo>
                  <a:lnTo>
                    <a:pt x="200" y="0"/>
                  </a:lnTo>
                  <a:lnTo>
                    <a:pt x="200" y="0"/>
                  </a:lnTo>
                  <a:lnTo>
                    <a:pt x="200" y="0"/>
                  </a:lnTo>
                  <a:lnTo>
                    <a:pt x="140" y="0"/>
                  </a:lnTo>
                  <a:lnTo>
                    <a:pt x="140" y="0"/>
                  </a:lnTo>
                  <a:lnTo>
                    <a:pt x="126" y="2"/>
                  </a:lnTo>
                  <a:lnTo>
                    <a:pt x="112" y="4"/>
                  </a:lnTo>
                  <a:lnTo>
                    <a:pt x="98" y="6"/>
                  </a:lnTo>
                  <a:lnTo>
                    <a:pt x="84" y="12"/>
                  </a:lnTo>
                  <a:lnTo>
                    <a:pt x="72" y="18"/>
                  </a:lnTo>
                  <a:lnTo>
                    <a:pt x="60" y="26"/>
                  </a:lnTo>
                  <a:lnTo>
                    <a:pt x="48" y="36"/>
                  </a:lnTo>
                  <a:lnTo>
                    <a:pt x="38" y="46"/>
                  </a:lnTo>
                  <a:lnTo>
                    <a:pt x="38" y="46"/>
                  </a:lnTo>
                  <a:lnTo>
                    <a:pt x="28" y="56"/>
                  </a:lnTo>
                  <a:lnTo>
                    <a:pt x="22" y="66"/>
                  </a:lnTo>
                  <a:lnTo>
                    <a:pt x="14" y="78"/>
                  </a:lnTo>
                  <a:lnTo>
                    <a:pt x="10" y="90"/>
                  </a:lnTo>
                  <a:lnTo>
                    <a:pt x="6" y="102"/>
                  </a:lnTo>
                  <a:lnTo>
                    <a:pt x="2" y="116"/>
                  </a:lnTo>
                  <a:lnTo>
                    <a:pt x="0" y="128"/>
                  </a:lnTo>
                  <a:lnTo>
                    <a:pt x="0" y="142"/>
                  </a:lnTo>
                  <a:lnTo>
                    <a:pt x="0" y="550"/>
                  </a:lnTo>
                  <a:lnTo>
                    <a:pt x="0" y="550"/>
                  </a:lnTo>
                  <a:lnTo>
                    <a:pt x="108" y="550"/>
                  </a:lnTo>
                  <a:lnTo>
                    <a:pt x="108" y="252"/>
                  </a:lnTo>
                  <a:lnTo>
                    <a:pt x="108" y="250"/>
                  </a:lnTo>
                  <a:lnTo>
                    <a:pt x="132" y="250"/>
                  </a:lnTo>
                  <a:lnTo>
                    <a:pt x="132" y="550"/>
                  </a:lnTo>
                  <a:lnTo>
                    <a:pt x="270" y="550"/>
                  </a:lnTo>
                  <a:lnTo>
                    <a:pt x="296" y="550"/>
                  </a:lnTo>
                  <a:lnTo>
                    <a:pt x="296" y="550"/>
                  </a:lnTo>
                  <a:lnTo>
                    <a:pt x="296" y="550"/>
                  </a:lnTo>
                  <a:lnTo>
                    <a:pt x="326" y="550"/>
                  </a:lnTo>
                  <a:lnTo>
                    <a:pt x="460" y="550"/>
                  </a:lnTo>
                  <a:lnTo>
                    <a:pt x="460" y="250"/>
                  </a:lnTo>
                  <a:lnTo>
                    <a:pt x="488" y="250"/>
                  </a:lnTo>
                  <a:lnTo>
                    <a:pt x="488" y="252"/>
                  </a:lnTo>
                  <a:lnTo>
                    <a:pt x="488" y="550"/>
                  </a:lnTo>
                  <a:lnTo>
                    <a:pt x="596" y="550"/>
                  </a:lnTo>
                  <a:lnTo>
                    <a:pt x="596" y="550"/>
                  </a:lnTo>
                  <a:lnTo>
                    <a:pt x="596" y="142"/>
                  </a:lnTo>
                  <a:lnTo>
                    <a:pt x="596" y="142"/>
                  </a:lnTo>
                  <a:lnTo>
                    <a:pt x="596" y="128"/>
                  </a:lnTo>
                  <a:lnTo>
                    <a:pt x="594" y="116"/>
                  </a:lnTo>
                  <a:lnTo>
                    <a:pt x="590" y="102"/>
                  </a:lnTo>
                  <a:lnTo>
                    <a:pt x="586" y="90"/>
                  </a:lnTo>
                  <a:lnTo>
                    <a:pt x="580" y="78"/>
                  </a:lnTo>
                  <a:lnTo>
                    <a:pt x="574" y="66"/>
                  </a:lnTo>
                  <a:lnTo>
                    <a:pt x="566" y="56"/>
                  </a:lnTo>
                  <a:lnTo>
                    <a:pt x="558" y="46"/>
                  </a:lnTo>
                  <a:lnTo>
                    <a:pt x="558" y="46"/>
                  </a:lnTo>
                  <a:lnTo>
                    <a:pt x="548" y="36"/>
                  </a:lnTo>
                  <a:lnTo>
                    <a:pt x="536" y="26"/>
                  </a:lnTo>
                  <a:lnTo>
                    <a:pt x="524" y="18"/>
                  </a:lnTo>
                  <a:lnTo>
                    <a:pt x="510" y="12"/>
                  </a:lnTo>
                  <a:lnTo>
                    <a:pt x="498" y="6"/>
                  </a:lnTo>
                  <a:lnTo>
                    <a:pt x="484" y="4"/>
                  </a:lnTo>
                  <a:lnTo>
                    <a:pt x="470" y="2"/>
                  </a:lnTo>
                  <a:lnTo>
                    <a:pt x="454" y="0"/>
                  </a:lnTo>
                  <a:lnTo>
                    <a:pt x="396" y="0"/>
                  </a:lnTo>
                  <a:lnTo>
                    <a:pt x="396" y="0"/>
                  </a:lnTo>
                  <a:lnTo>
                    <a:pt x="396" y="0"/>
                  </a:lnTo>
                  <a:lnTo>
                    <a:pt x="396" y="0"/>
                  </a:lnTo>
                  <a:lnTo>
                    <a:pt x="396" y="0"/>
                  </a:lnTo>
                  <a:lnTo>
                    <a:pt x="20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4769" y="1998"/>
              <a:ext cx="734" cy="1044"/>
            </a:xfrm>
            <a:custGeom>
              <a:avLst/>
              <a:gdLst>
                <a:gd name="T0" fmla="*/ 0 w 734"/>
                <a:gd name="T1" fmla="*/ 0 h 1044"/>
                <a:gd name="T2" fmla="*/ 0 w 734"/>
                <a:gd name="T3" fmla="*/ 1044 h 1044"/>
                <a:gd name="T4" fmla="*/ 734 w 734"/>
                <a:gd name="T5" fmla="*/ 1044 h 1044"/>
                <a:gd name="T6" fmla="*/ 734 w 734"/>
                <a:gd name="T7" fmla="*/ 246 h 1044"/>
                <a:gd name="T8" fmla="*/ 490 w 734"/>
                <a:gd name="T9" fmla="*/ 246 h 1044"/>
                <a:gd name="T10" fmla="*/ 490 w 734"/>
                <a:gd name="T11" fmla="*/ 0 h 1044"/>
                <a:gd name="T12" fmla="*/ 0 w 734"/>
                <a:gd name="T13" fmla="*/ 0 h 1044"/>
              </a:gdLst>
              <a:ahLst/>
              <a:cxnLst>
                <a:cxn ang="0">
                  <a:pos x="T0" y="T1"/>
                </a:cxn>
                <a:cxn ang="0">
                  <a:pos x="T2" y="T3"/>
                </a:cxn>
                <a:cxn ang="0">
                  <a:pos x="T4" y="T5"/>
                </a:cxn>
                <a:cxn ang="0">
                  <a:pos x="T6" y="T7"/>
                </a:cxn>
                <a:cxn ang="0">
                  <a:pos x="T8" y="T9"/>
                </a:cxn>
                <a:cxn ang="0">
                  <a:pos x="T10" y="T11"/>
                </a:cxn>
                <a:cxn ang="0">
                  <a:pos x="T12" y="T13"/>
                </a:cxn>
              </a:cxnLst>
              <a:rect l="0" t="0" r="r" b="b"/>
              <a:pathLst>
                <a:path w="734" h="1044">
                  <a:moveTo>
                    <a:pt x="0" y="0"/>
                  </a:moveTo>
                  <a:lnTo>
                    <a:pt x="0" y="1044"/>
                  </a:lnTo>
                  <a:lnTo>
                    <a:pt x="734" y="1044"/>
                  </a:lnTo>
                  <a:lnTo>
                    <a:pt x="734" y="246"/>
                  </a:lnTo>
                  <a:lnTo>
                    <a:pt x="490" y="246"/>
                  </a:lnTo>
                  <a:lnTo>
                    <a:pt x="490" y="0"/>
                  </a:lnTo>
                  <a:lnTo>
                    <a:pt x="0" y="0"/>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5301" y="2024"/>
              <a:ext cx="178" cy="178"/>
            </a:xfrm>
            <a:custGeom>
              <a:avLst/>
              <a:gdLst>
                <a:gd name="T0" fmla="*/ 0 w 178"/>
                <a:gd name="T1" fmla="*/ 178 h 178"/>
                <a:gd name="T2" fmla="*/ 178 w 178"/>
                <a:gd name="T3" fmla="*/ 178 h 178"/>
                <a:gd name="T4" fmla="*/ 0 w 178"/>
                <a:gd name="T5" fmla="*/ 0 h 178"/>
                <a:gd name="T6" fmla="*/ 0 w 178"/>
                <a:gd name="T7" fmla="*/ 178 h 178"/>
              </a:gdLst>
              <a:ahLst/>
              <a:cxnLst>
                <a:cxn ang="0">
                  <a:pos x="T0" y="T1"/>
                </a:cxn>
                <a:cxn ang="0">
                  <a:pos x="T2" y="T3"/>
                </a:cxn>
                <a:cxn ang="0">
                  <a:pos x="T4" y="T5"/>
                </a:cxn>
                <a:cxn ang="0">
                  <a:pos x="T6" y="T7"/>
                </a:cxn>
              </a:cxnLst>
              <a:rect l="0" t="0" r="r" b="b"/>
              <a:pathLst>
                <a:path w="178" h="178">
                  <a:moveTo>
                    <a:pt x="0" y="178"/>
                  </a:moveTo>
                  <a:lnTo>
                    <a:pt x="178" y="178"/>
                  </a:lnTo>
                  <a:lnTo>
                    <a:pt x="0" y="0"/>
                  </a:lnTo>
                  <a:lnTo>
                    <a:pt x="0" y="178"/>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735" y="2172"/>
              <a:ext cx="410" cy="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735" y="2172"/>
              <a:ext cx="410" cy="858"/>
            </a:xfrm>
            <a:custGeom>
              <a:avLst/>
              <a:gdLst>
                <a:gd name="T0" fmla="*/ 0 w 410"/>
                <a:gd name="T1" fmla="*/ 858 h 858"/>
                <a:gd name="T2" fmla="*/ 410 w 410"/>
                <a:gd name="T3" fmla="*/ 0 h 858"/>
                <a:gd name="T4" fmla="*/ 196 w 410"/>
                <a:gd name="T5" fmla="*/ 744 h 858"/>
                <a:gd name="T6" fmla="*/ 184 w 410"/>
                <a:gd name="T7" fmla="*/ 742 h 858"/>
                <a:gd name="T8" fmla="*/ 164 w 410"/>
                <a:gd name="T9" fmla="*/ 734 h 858"/>
                <a:gd name="T10" fmla="*/ 148 w 410"/>
                <a:gd name="T11" fmla="*/ 718 h 858"/>
                <a:gd name="T12" fmla="*/ 138 w 410"/>
                <a:gd name="T13" fmla="*/ 696 h 858"/>
                <a:gd name="T14" fmla="*/ 138 w 410"/>
                <a:gd name="T15" fmla="*/ 684 h 858"/>
                <a:gd name="T16" fmla="*/ 140 w 410"/>
                <a:gd name="T17" fmla="*/ 666 h 858"/>
                <a:gd name="T18" fmla="*/ 148 w 410"/>
                <a:gd name="T19" fmla="*/ 652 h 858"/>
                <a:gd name="T20" fmla="*/ 160 w 410"/>
                <a:gd name="T21" fmla="*/ 638 h 858"/>
                <a:gd name="T22" fmla="*/ 174 w 410"/>
                <a:gd name="T23" fmla="*/ 630 h 858"/>
                <a:gd name="T24" fmla="*/ 174 w 410"/>
                <a:gd name="T25" fmla="*/ 666 h 858"/>
                <a:gd name="T26" fmla="*/ 166 w 410"/>
                <a:gd name="T27" fmla="*/ 684 h 858"/>
                <a:gd name="T28" fmla="*/ 170 w 410"/>
                <a:gd name="T29" fmla="*/ 696 h 858"/>
                <a:gd name="T30" fmla="*/ 184 w 410"/>
                <a:gd name="T31" fmla="*/ 712 h 858"/>
                <a:gd name="T32" fmla="*/ 196 w 410"/>
                <a:gd name="T33" fmla="*/ 714 h 858"/>
                <a:gd name="T34" fmla="*/ 216 w 410"/>
                <a:gd name="T35" fmla="*/ 706 h 858"/>
                <a:gd name="T36" fmla="*/ 224 w 410"/>
                <a:gd name="T37" fmla="*/ 684 h 858"/>
                <a:gd name="T38" fmla="*/ 222 w 410"/>
                <a:gd name="T39" fmla="*/ 674 h 858"/>
                <a:gd name="T40" fmla="*/ 218 w 410"/>
                <a:gd name="T41" fmla="*/ 630 h 858"/>
                <a:gd name="T42" fmla="*/ 226 w 410"/>
                <a:gd name="T43" fmla="*/ 634 h 858"/>
                <a:gd name="T44" fmla="*/ 238 w 410"/>
                <a:gd name="T45" fmla="*/ 644 h 858"/>
                <a:gd name="T46" fmla="*/ 248 w 410"/>
                <a:gd name="T47" fmla="*/ 658 h 858"/>
                <a:gd name="T48" fmla="*/ 254 w 410"/>
                <a:gd name="T49" fmla="*/ 676 h 858"/>
                <a:gd name="T50" fmla="*/ 254 w 410"/>
                <a:gd name="T51" fmla="*/ 684 h 858"/>
                <a:gd name="T52" fmla="*/ 250 w 410"/>
                <a:gd name="T53" fmla="*/ 708 h 858"/>
                <a:gd name="T54" fmla="*/ 238 w 410"/>
                <a:gd name="T55" fmla="*/ 726 h 858"/>
                <a:gd name="T56" fmla="*/ 218 w 410"/>
                <a:gd name="T57" fmla="*/ 738 h 858"/>
                <a:gd name="T58" fmla="*/ 196 w 410"/>
                <a:gd name="T59" fmla="*/ 744 h 858"/>
                <a:gd name="T60" fmla="*/ 184 w 410"/>
                <a:gd name="T61" fmla="*/ 680 h 858"/>
                <a:gd name="T62" fmla="*/ 208 w 410"/>
                <a:gd name="T63" fmla="*/ 610 h 858"/>
                <a:gd name="T64" fmla="*/ 184 w 410"/>
                <a:gd name="T65" fmla="*/ 680 h 858"/>
                <a:gd name="T66" fmla="*/ 62 w 410"/>
                <a:gd name="T67" fmla="*/ 212 h 858"/>
                <a:gd name="T68" fmla="*/ 348 w 410"/>
                <a:gd name="T69" fmla="*/ 160 h 858"/>
                <a:gd name="T70" fmla="*/ 348 w 410"/>
                <a:gd name="T71" fmla="*/ 128 h 858"/>
                <a:gd name="T72" fmla="*/ 62 w 410"/>
                <a:gd name="T73" fmla="*/ 76 h 858"/>
                <a:gd name="T74" fmla="*/ 348 w 410"/>
                <a:gd name="T75" fmla="*/ 12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0" h="858">
                  <a:moveTo>
                    <a:pt x="0" y="0"/>
                  </a:moveTo>
                  <a:lnTo>
                    <a:pt x="0" y="858"/>
                  </a:lnTo>
                  <a:lnTo>
                    <a:pt x="410" y="858"/>
                  </a:lnTo>
                  <a:lnTo>
                    <a:pt x="410" y="0"/>
                  </a:lnTo>
                  <a:lnTo>
                    <a:pt x="0" y="0"/>
                  </a:lnTo>
                  <a:close/>
                  <a:moveTo>
                    <a:pt x="196" y="744"/>
                  </a:moveTo>
                  <a:lnTo>
                    <a:pt x="196" y="744"/>
                  </a:lnTo>
                  <a:lnTo>
                    <a:pt x="184" y="742"/>
                  </a:lnTo>
                  <a:lnTo>
                    <a:pt x="174" y="738"/>
                  </a:lnTo>
                  <a:lnTo>
                    <a:pt x="164" y="734"/>
                  </a:lnTo>
                  <a:lnTo>
                    <a:pt x="154" y="726"/>
                  </a:lnTo>
                  <a:lnTo>
                    <a:pt x="148" y="718"/>
                  </a:lnTo>
                  <a:lnTo>
                    <a:pt x="142" y="708"/>
                  </a:lnTo>
                  <a:lnTo>
                    <a:pt x="138" y="696"/>
                  </a:lnTo>
                  <a:lnTo>
                    <a:pt x="138" y="684"/>
                  </a:lnTo>
                  <a:lnTo>
                    <a:pt x="138" y="684"/>
                  </a:lnTo>
                  <a:lnTo>
                    <a:pt x="138" y="676"/>
                  </a:lnTo>
                  <a:lnTo>
                    <a:pt x="140" y="666"/>
                  </a:lnTo>
                  <a:lnTo>
                    <a:pt x="144" y="658"/>
                  </a:lnTo>
                  <a:lnTo>
                    <a:pt x="148" y="652"/>
                  </a:lnTo>
                  <a:lnTo>
                    <a:pt x="154" y="644"/>
                  </a:lnTo>
                  <a:lnTo>
                    <a:pt x="160" y="638"/>
                  </a:lnTo>
                  <a:lnTo>
                    <a:pt x="166" y="634"/>
                  </a:lnTo>
                  <a:lnTo>
                    <a:pt x="174" y="630"/>
                  </a:lnTo>
                  <a:lnTo>
                    <a:pt x="174" y="666"/>
                  </a:lnTo>
                  <a:lnTo>
                    <a:pt x="174" y="666"/>
                  </a:lnTo>
                  <a:lnTo>
                    <a:pt x="168" y="674"/>
                  </a:lnTo>
                  <a:lnTo>
                    <a:pt x="166" y="684"/>
                  </a:lnTo>
                  <a:lnTo>
                    <a:pt x="166" y="684"/>
                  </a:lnTo>
                  <a:lnTo>
                    <a:pt x="170" y="696"/>
                  </a:lnTo>
                  <a:lnTo>
                    <a:pt x="176" y="706"/>
                  </a:lnTo>
                  <a:lnTo>
                    <a:pt x="184" y="712"/>
                  </a:lnTo>
                  <a:lnTo>
                    <a:pt x="196" y="714"/>
                  </a:lnTo>
                  <a:lnTo>
                    <a:pt x="196" y="714"/>
                  </a:lnTo>
                  <a:lnTo>
                    <a:pt x="208" y="712"/>
                  </a:lnTo>
                  <a:lnTo>
                    <a:pt x="216" y="706"/>
                  </a:lnTo>
                  <a:lnTo>
                    <a:pt x="222" y="696"/>
                  </a:lnTo>
                  <a:lnTo>
                    <a:pt x="224" y="684"/>
                  </a:lnTo>
                  <a:lnTo>
                    <a:pt x="224" y="684"/>
                  </a:lnTo>
                  <a:lnTo>
                    <a:pt x="222" y="674"/>
                  </a:lnTo>
                  <a:lnTo>
                    <a:pt x="218" y="666"/>
                  </a:lnTo>
                  <a:lnTo>
                    <a:pt x="218" y="630"/>
                  </a:lnTo>
                  <a:lnTo>
                    <a:pt x="218" y="630"/>
                  </a:lnTo>
                  <a:lnTo>
                    <a:pt x="226" y="634"/>
                  </a:lnTo>
                  <a:lnTo>
                    <a:pt x="232" y="638"/>
                  </a:lnTo>
                  <a:lnTo>
                    <a:pt x="238" y="644"/>
                  </a:lnTo>
                  <a:lnTo>
                    <a:pt x="244" y="652"/>
                  </a:lnTo>
                  <a:lnTo>
                    <a:pt x="248" y="658"/>
                  </a:lnTo>
                  <a:lnTo>
                    <a:pt x="252" y="666"/>
                  </a:lnTo>
                  <a:lnTo>
                    <a:pt x="254" y="676"/>
                  </a:lnTo>
                  <a:lnTo>
                    <a:pt x="254" y="684"/>
                  </a:lnTo>
                  <a:lnTo>
                    <a:pt x="254" y="684"/>
                  </a:lnTo>
                  <a:lnTo>
                    <a:pt x="254" y="696"/>
                  </a:lnTo>
                  <a:lnTo>
                    <a:pt x="250" y="708"/>
                  </a:lnTo>
                  <a:lnTo>
                    <a:pt x="244" y="718"/>
                  </a:lnTo>
                  <a:lnTo>
                    <a:pt x="238" y="726"/>
                  </a:lnTo>
                  <a:lnTo>
                    <a:pt x="228" y="734"/>
                  </a:lnTo>
                  <a:lnTo>
                    <a:pt x="218" y="738"/>
                  </a:lnTo>
                  <a:lnTo>
                    <a:pt x="208" y="742"/>
                  </a:lnTo>
                  <a:lnTo>
                    <a:pt x="196" y="744"/>
                  </a:lnTo>
                  <a:lnTo>
                    <a:pt x="196" y="744"/>
                  </a:lnTo>
                  <a:close/>
                  <a:moveTo>
                    <a:pt x="184" y="680"/>
                  </a:moveTo>
                  <a:lnTo>
                    <a:pt x="184" y="610"/>
                  </a:lnTo>
                  <a:lnTo>
                    <a:pt x="208" y="610"/>
                  </a:lnTo>
                  <a:lnTo>
                    <a:pt x="208" y="680"/>
                  </a:lnTo>
                  <a:lnTo>
                    <a:pt x="184" y="680"/>
                  </a:lnTo>
                  <a:close/>
                  <a:moveTo>
                    <a:pt x="348" y="212"/>
                  </a:moveTo>
                  <a:lnTo>
                    <a:pt x="62" y="212"/>
                  </a:lnTo>
                  <a:lnTo>
                    <a:pt x="62" y="160"/>
                  </a:lnTo>
                  <a:lnTo>
                    <a:pt x="348" y="160"/>
                  </a:lnTo>
                  <a:lnTo>
                    <a:pt x="348" y="212"/>
                  </a:lnTo>
                  <a:close/>
                  <a:moveTo>
                    <a:pt x="348" y="128"/>
                  </a:moveTo>
                  <a:lnTo>
                    <a:pt x="62" y="128"/>
                  </a:lnTo>
                  <a:lnTo>
                    <a:pt x="62" y="76"/>
                  </a:lnTo>
                  <a:lnTo>
                    <a:pt x="348" y="76"/>
                  </a:lnTo>
                  <a:lnTo>
                    <a:pt x="348" y="12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4869" y="2432"/>
              <a:ext cx="534" cy="484"/>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algn="ctr"/>
              <a:r>
                <a:rPr lang="en-US" dirty="0"/>
                <a:t>DRM</a:t>
              </a:r>
            </a:p>
          </p:txBody>
        </p:sp>
        <p:sp>
          <p:nvSpPr>
            <p:cNvPr id="15" name="Line 12"/>
            <p:cNvSpPr>
              <a:spLocks noChangeShapeType="1"/>
            </p:cNvSpPr>
            <p:nvPr/>
          </p:nvSpPr>
          <p:spPr bwMode="auto">
            <a:xfrm>
              <a:off x="3525" y="2504"/>
              <a:ext cx="1050"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563" y="2464"/>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5403" y="2507"/>
              <a:ext cx="1222"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6613" y="2467"/>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H="1">
              <a:off x="5629" y="2855"/>
              <a:ext cx="1130"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5571" y="2815"/>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flipH="1">
              <a:off x="3677" y="2858"/>
              <a:ext cx="1092"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3619" y="2818"/>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762" y="2730"/>
              <a:ext cx="763" cy="736"/>
            </a:xfrm>
            <a:prstGeom prst="rect">
              <a:avLst/>
            </a:prstGeom>
            <a:solidFill>
              <a:srgbClr val="FFFFFF"/>
            </a:solidFill>
            <a:ln w="12700">
              <a:solidFill>
                <a:srgbClr val="0F7DC2"/>
              </a:solidFill>
              <a:prstDash val="solid"/>
              <a:miter lim="800000"/>
              <a:headEnd/>
              <a:tailEnd/>
            </a:ln>
          </p:spPr>
          <p:txBody>
            <a:bodyPr vert="horz" wrap="square" lIns="91440" tIns="45720" rIns="91440" bIns="45720" numCol="1" anchor="t" anchorCtr="0" compatLnSpc="1">
              <a:prstTxWarp prst="textNoShape">
                <a:avLst/>
              </a:prstTxWarp>
            </a:bodyPr>
            <a:lstStyle/>
            <a:p>
              <a:pPr algn="ctr"/>
              <a:r>
                <a:rPr lang="en-US" i="1" dirty="0">
                  <a:latin typeface="Baskerville Old Face" panose="02020602080505020303" pitchFamily="18" charset="0"/>
                </a:rPr>
                <a:t>Policy</a:t>
              </a:r>
            </a:p>
            <a:p>
              <a:endParaRPr lang="en-US" dirty="0"/>
            </a:p>
            <a:p>
              <a:pPr algn="ctr"/>
              <a:r>
                <a:rPr lang="en-US" dirty="0"/>
                <a:t>Read-only</a:t>
              </a:r>
            </a:p>
          </p:txBody>
        </p:sp>
      </p:grpSp>
      <p:sp>
        <p:nvSpPr>
          <p:cNvPr id="24" name="TextBox 23"/>
          <p:cNvSpPr txBox="1"/>
          <p:nvPr/>
        </p:nvSpPr>
        <p:spPr>
          <a:xfrm>
            <a:off x="4867510" y="4733925"/>
            <a:ext cx="617477" cy="369332"/>
          </a:xfrm>
          <a:prstGeom prst="rect">
            <a:avLst/>
          </a:prstGeom>
          <a:noFill/>
        </p:spPr>
        <p:txBody>
          <a:bodyPr wrap="none" rtlCol="0">
            <a:spAutoFit/>
          </a:bodyPr>
          <a:lstStyle/>
          <a:p>
            <a:r>
              <a:rPr lang="en-US" dirty="0"/>
              <a:t>User</a:t>
            </a:r>
          </a:p>
        </p:txBody>
      </p:sp>
      <p:sp>
        <p:nvSpPr>
          <p:cNvPr id="25" name="TextBox 24"/>
          <p:cNvSpPr txBox="1"/>
          <p:nvPr/>
        </p:nvSpPr>
        <p:spPr>
          <a:xfrm>
            <a:off x="6037285" y="3627086"/>
            <a:ext cx="1040670" cy="369332"/>
          </a:xfrm>
          <a:prstGeom prst="rect">
            <a:avLst/>
          </a:prstGeom>
          <a:noFill/>
        </p:spPr>
        <p:txBody>
          <a:bodyPr wrap="none" rtlCol="0">
            <a:spAutoFit/>
          </a:bodyPr>
          <a:lstStyle/>
          <a:p>
            <a:r>
              <a:rPr lang="en-US" dirty="0"/>
              <a:t>Open file</a:t>
            </a:r>
          </a:p>
        </p:txBody>
      </p:sp>
      <p:sp>
        <p:nvSpPr>
          <p:cNvPr id="26" name="TextBox 25"/>
          <p:cNvSpPr txBox="1"/>
          <p:nvPr/>
        </p:nvSpPr>
        <p:spPr>
          <a:xfrm>
            <a:off x="6037285" y="4535590"/>
            <a:ext cx="1124795" cy="369332"/>
          </a:xfrm>
          <a:prstGeom prst="rect">
            <a:avLst/>
          </a:prstGeom>
          <a:noFill/>
        </p:spPr>
        <p:txBody>
          <a:bodyPr wrap="none" rtlCol="0">
            <a:spAutoFit/>
          </a:bodyPr>
          <a:lstStyle/>
          <a:p>
            <a:r>
              <a:rPr lang="en-US" dirty="0"/>
              <a:t>Read-only</a:t>
            </a:r>
          </a:p>
        </p:txBody>
      </p:sp>
      <p:sp>
        <p:nvSpPr>
          <p:cNvPr id="27" name="TextBox 26"/>
          <p:cNvSpPr txBox="1"/>
          <p:nvPr/>
        </p:nvSpPr>
        <p:spPr>
          <a:xfrm>
            <a:off x="9022409" y="3368676"/>
            <a:ext cx="1383007" cy="646331"/>
          </a:xfrm>
          <a:prstGeom prst="rect">
            <a:avLst/>
          </a:prstGeom>
          <a:noFill/>
        </p:spPr>
        <p:txBody>
          <a:bodyPr wrap="none" rtlCol="0">
            <a:spAutoFit/>
          </a:bodyPr>
          <a:lstStyle/>
          <a:p>
            <a:pPr algn="ctr"/>
            <a:r>
              <a:rPr lang="en-US" dirty="0"/>
              <a:t>Verify access</a:t>
            </a:r>
          </a:p>
          <a:p>
            <a:pPr algn="ctr"/>
            <a:r>
              <a:rPr lang="en-US" dirty="0"/>
              <a:t>controls</a:t>
            </a:r>
          </a:p>
        </p:txBody>
      </p:sp>
      <p:sp>
        <p:nvSpPr>
          <p:cNvPr id="28" name="TextBox 27"/>
          <p:cNvSpPr txBox="1"/>
          <p:nvPr/>
        </p:nvSpPr>
        <p:spPr>
          <a:xfrm>
            <a:off x="10407651" y="3044019"/>
            <a:ext cx="1287404" cy="369332"/>
          </a:xfrm>
          <a:prstGeom prst="rect">
            <a:avLst/>
          </a:prstGeom>
          <a:noFill/>
        </p:spPr>
        <p:txBody>
          <a:bodyPr wrap="none" rtlCol="0">
            <a:spAutoFit/>
          </a:bodyPr>
          <a:lstStyle/>
          <a:p>
            <a:r>
              <a:rPr lang="en-US" dirty="0"/>
              <a:t>DRM server</a:t>
            </a:r>
          </a:p>
        </p:txBody>
      </p:sp>
    </p:spTree>
    <p:extLst>
      <p:ext uri="{BB962C8B-B14F-4D97-AF65-F5344CB8AC3E}">
        <p14:creationId xmlns:p14="http://schemas.microsoft.com/office/powerpoint/2010/main" val="86038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p>
            <a:r>
              <a:rPr lang="en-US" dirty="0"/>
              <a:t>Discussion</a:t>
            </a:r>
          </a:p>
        </p:txBody>
      </p:sp>
      <p:sp>
        <p:nvSpPr>
          <p:cNvPr id="3" name="Content Placeholder 2"/>
          <p:cNvSpPr>
            <a:spLocks noGrp="1"/>
          </p:cNvSpPr>
          <p:nvPr>
            <p:ph type="subTitle" idx="1"/>
          </p:nvPr>
        </p:nvSpPr>
        <p:spPr>
          <a:xfrm>
            <a:off x="1524000" y="3602038"/>
            <a:ext cx="9144000" cy="1655762"/>
          </a:xfrm>
        </p:spPr>
        <p:txBody>
          <a:bodyPr>
            <a:normAutofit/>
          </a:bodyPr>
          <a:lstStyle/>
          <a:p>
            <a:r>
              <a:rPr lang="en-US" dirty="0"/>
              <a:t>Do you trust your instructor?</a:t>
            </a:r>
          </a:p>
        </p:txBody>
      </p:sp>
    </p:spTree>
    <p:extLst>
      <p:ext uri="{BB962C8B-B14F-4D97-AF65-F5344CB8AC3E}">
        <p14:creationId xmlns:p14="http://schemas.microsoft.com/office/powerpoint/2010/main" val="4172627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39413" y="500062"/>
            <a:ext cx="10515600" cy="1325563"/>
          </a:xfrm>
        </p:spPr>
        <p:txBody>
          <a:bodyPr/>
          <a:lstStyle/>
          <a:p>
            <a:r>
              <a:rPr lang="en-US" dirty="0"/>
              <a:t>Public key infrastructure</a:t>
            </a:r>
          </a:p>
        </p:txBody>
      </p:sp>
      <p:sp>
        <p:nvSpPr>
          <p:cNvPr id="5" name="Content Placeholder 4"/>
          <p:cNvSpPr>
            <a:spLocks noGrp="1"/>
          </p:cNvSpPr>
          <p:nvPr>
            <p:ph sz="half" idx="1"/>
          </p:nvPr>
        </p:nvSpPr>
        <p:spPr/>
        <p:txBody>
          <a:bodyPr/>
          <a:lstStyle/>
          <a:p>
            <a:pPr lvl="0"/>
            <a:r>
              <a:rPr lang="en-US" dirty="0"/>
              <a:t>PKI is a collection of technologies used to apply cryptography principles:</a:t>
            </a:r>
          </a:p>
          <a:p>
            <a:pPr lvl="1"/>
            <a:r>
              <a:rPr lang="en-US" dirty="0"/>
              <a:t>Based on practical implementation of keys</a:t>
            </a:r>
          </a:p>
          <a:p>
            <a:pPr lvl="1"/>
            <a:r>
              <a:rPr lang="en-US" dirty="0"/>
              <a:t>Objectives: Confidentiality, integrity, non-repudiation, and authenticity</a:t>
            </a:r>
          </a:p>
          <a:p>
            <a:pPr lvl="1"/>
            <a:r>
              <a:rPr lang="en-US" dirty="0"/>
              <a:t>Core principle is trust and relationships.</a:t>
            </a:r>
          </a:p>
        </p:txBody>
      </p:sp>
    </p:spTree>
    <p:extLst>
      <p:ext uri="{BB962C8B-B14F-4D97-AF65-F5344CB8AC3E}">
        <p14:creationId xmlns:p14="http://schemas.microsoft.com/office/powerpoint/2010/main" val="10133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4"/>
          <p:cNvGrpSpPr>
            <a:grpSpLocks noChangeAspect="1"/>
          </p:cNvGrpSpPr>
          <p:nvPr/>
        </p:nvGrpSpPr>
        <p:grpSpPr bwMode="auto">
          <a:xfrm>
            <a:off x="312737" y="1158363"/>
            <a:ext cx="11566525" cy="5318125"/>
            <a:chOff x="191" y="227"/>
            <a:chExt cx="7286" cy="3350"/>
          </a:xfrm>
        </p:grpSpPr>
        <p:sp>
          <p:nvSpPr>
            <p:cNvPr id="177" name="Rectangle 5"/>
            <p:cNvSpPr>
              <a:spLocks noChangeArrowheads="1"/>
            </p:cNvSpPr>
            <p:nvPr/>
          </p:nvSpPr>
          <p:spPr bwMode="auto">
            <a:xfrm>
              <a:off x="2159" y="919"/>
              <a:ext cx="3350" cy="196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Rectangle 6"/>
            <p:cNvSpPr>
              <a:spLocks noChangeArrowheads="1"/>
            </p:cNvSpPr>
            <p:nvPr/>
          </p:nvSpPr>
          <p:spPr bwMode="auto">
            <a:xfrm>
              <a:off x="191"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 Cybersecurity</a:t>
              </a:r>
            </a:p>
            <a:p>
              <a:pPr algn="ctr"/>
              <a:r>
                <a:rPr lang="en-US" dirty="0"/>
                <a:t>Awareness</a:t>
              </a:r>
            </a:p>
          </p:txBody>
        </p:sp>
        <p:sp>
          <p:nvSpPr>
            <p:cNvPr id="179" name="Rectangle 7"/>
            <p:cNvSpPr>
              <a:spLocks noChangeArrowheads="1"/>
            </p:cNvSpPr>
            <p:nvPr/>
          </p:nvSpPr>
          <p:spPr bwMode="auto">
            <a:xfrm>
              <a:off x="1655"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2: Network Discovery</a:t>
              </a:r>
            </a:p>
          </p:txBody>
        </p:sp>
        <p:sp>
          <p:nvSpPr>
            <p:cNvPr id="180" name="Rectangle 8"/>
            <p:cNvSpPr>
              <a:spLocks noChangeArrowheads="1"/>
            </p:cNvSpPr>
            <p:nvPr/>
          </p:nvSpPr>
          <p:spPr bwMode="auto">
            <a:xfrm>
              <a:off x="3119"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3: Systems Hardening</a:t>
              </a:r>
            </a:p>
          </p:txBody>
        </p:sp>
        <p:sp>
          <p:nvSpPr>
            <p:cNvPr id="181" name="Rectangle 9"/>
            <p:cNvSpPr>
              <a:spLocks noChangeArrowheads="1"/>
            </p:cNvSpPr>
            <p:nvPr/>
          </p:nvSpPr>
          <p:spPr bwMode="auto">
            <a:xfrm>
              <a:off x="4583"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4: Security Architecture</a:t>
              </a:r>
            </a:p>
          </p:txBody>
        </p:sp>
        <p:sp>
          <p:nvSpPr>
            <p:cNvPr id="182" name="Rectangle 10"/>
            <p:cNvSpPr>
              <a:spLocks noChangeArrowheads="1"/>
            </p:cNvSpPr>
            <p:nvPr/>
          </p:nvSpPr>
          <p:spPr bwMode="auto">
            <a:xfrm>
              <a:off x="1655"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12: Environment Monitoring</a:t>
              </a:r>
            </a:p>
          </p:txBody>
        </p:sp>
        <p:sp>
          <p:nvSpPr>
            <p:cNvPr id="183" name="Rectangle 11"/>
            <p:cNvSpPr>
              <a:spLocks noChangeArrowheads="1"/>
            </p:cNvSpPr>
            <p:nvPr/>
          </p:nvSpPr>
          <p:spPr bwMode="auto">
            <a:xfrm>
              <a:off x="3119"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11: Software Security</a:t>
              </a:r>
            </a:p>
          </p:txBody>
        </p:sp>
        <p:sp>
          <p:nvSpPr>
            <p:cNvPr id="184" name="Rectangle 12"/>
            <p:cNvSpPr>
              <a:spLocks noChangeArrowheads="1"/>
            </p:cNvSpPr>
            <p:nvPr/>
          </p:nvSpPr>
          <p:spPr bwMode="auto">
            <a:xfrm>
              <a:off x="4583"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10: Social Engineering</a:t>
              </a:r>
            </a:p>
          </p:txBody>
        </p:sp>
        <p:sp>
          <p:nvSpPr>
            <p:cNvPr id="185" name="Rectangle 13"/>
            <p:cNvSpPr>
              <a:spLocks noChangeArrowheads="1"/>
            </p:cNvSpPr>
            <p:nvPr/>
          </p:nvSpPr>
          <p:spPr bwMode="auto">
            <a:xfrm>
              <a:off x="6047" y="227"/>
              <a:ext cx="1430" cy="590"/>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5: Data Security</a:t>
              </a:r>
            </a:p>
          </p:txBody>
        </p:sp>
        <p:sp>
          <p:nvSpPr>
            <p:cNvPr id="186" name="Rectangle 14"/>
            <p:cNvSpPr>
              <a:spLocks noChangeArrowheads="1"/>
            </p:cNvSpPr>
            <p:nvPr/>
          </p:nvSpPr>
          <p:spPr bwMode="auto">
            <a:xfrm>
              <a:off x="6047"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6: Public Key Infrastructure</a:t>
              </a:r>
            </a:p>
          </p:txBody>
        </p:sp>
        <p:sp>
          <p:nvSpPr>
            <p:cNvPr id="187" name="Rectangle 15"/>
            <p:cNvSpPr>
              <a:spLocks noChangeArrowheads="1"/>
            </p:cNvSpPr>
            <p:nvPr/>
          </p:nvSpPr>
          <p:spPr bwMode="auto">
            <a:xfrm>
              <a:off x="6047"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7: Identity Management</a:t>
              </a:r>
            </a:p>
          </p:txBody>
        </p:sp>
        <p:sp>
          <p:nvSpPr>
            <p:cNvPr id="188" name="Rectangle 16"/>
            <p:cNvSpPr>
              <a:spLocks noChangeArrowheads="1"/>
            </p:cNvSpPr>
            <p:nvPr/>
          </p:nvSpPr>
          <p:spPr bwMode="auto">
            <a:xfrm>
              <a:off x="6047"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8: Network Hardening</a:t>
              </a:r>
            </a:p>
          </p:txBody>
        </p:sp>
        <p:sp>
          <p:nvSpPr>
            <p:cNvPr id="189" name="Rectangle 17"/>
            <p:cNvSpPr>
              <a:spLocks noChangeArrowheads="1"/>
            </p:cNvSpPr>
            <p:nvPr/>
          </p:nvSpPr>
          <p:spPr bwMode="auto">
            <a:xfrm>
              <a:off x="6047"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9: Malware</a:t>
              </a:r>
            </a:p>
          </p:txBody>
        </p:sp>
        <p:sp>
          <p:nvSpPr>
            <p:cNvPr id="190" name="Rectangle 18"/>
            <p:cNvSpPr>
              <a:spLocks noChangeArrowheads="1"/>
            </p:cNvSpPr>
            <p:nvPr/>
          </p:nvSpPr>
          <p:spPr bwMode="auto">
            <a:xfrm>
              <a:off x="191" y="91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16: Trends In Cybersecurity</a:t>
              </a:r>
            </a:p>
          </p:txBody>
        </p:sp>
        <p:sp>
          <p:nvSpPr>
            <p:cNvPr id="191" name="Rectangle 19"/>
            <p:cNvSpPr>
              <a:spLocks noChangeArrowheads="1"/>
            </p:cNvSpPr>
            <p:nvPr/>
          </p:nvSpPr>
          <p:spPr bwMode="auto">
            <a:xfrm>
              <a:off x="191" y="160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15: Legal Considerations</a:t>
              </a:r>
            </a:p>
          </p:txBody>
        </p:sp>
        <p:sp>
          <p:nvSpPr>
            <p:cNvPr id="192" name="Rectangle 20"/>
            <p:cNvSpPr>
              <a:spLocks noChangeArrowheads="1"/>
            </p:cNvSpPr>
            <p:nvPr/>
          </p:nvSpPr>
          <p:spPr bwMode="auto">
            <a:xfrm>
              <a:off x="191" y="229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14: Incident Response</a:t>
              </a:r>
            </a:p>
          </p:txBody>
        </p:sp>
        <p:sp>
          <p:nvSpPr>
            <p:cNvPr id="193" name="Rectangle 21"/>
            <p:cNvSpPr>
              <a:spLocks noChangeArrowheads="1"/>
            </p:cNvSpPr>
            <p:nvPr/>
          </p:nvSpPr>
          <p:spPr bwMode="auto">
            <a:xfrm>
              <a:off x="191" y="2989"/>
              <a:ext cx="1430" cy="588"/>
            </a:xfrm>
            <a:prstGeom prst="rect">
              <a:avLst/>
            </a:prstGeom>
            <a:solidFill>
              <a:srgbClr val="FFFFFF"/>
            </a:solidFill>
            <a:ln w="25400">
              <a:solidFill>
                <a:srgbClr val="147CC1"/>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t>Mod 13: Physical Security</a:t>
              </a:r>
            </a:p>
          </p:txBody>
        </p:sp>
        <p:sp>
          <p:nvSpPr>
            <p:cNvPr id="194" name="Freeform 22"/>
            <p:cNvSpPr>
              <a:spLocks/>
            </p:cNvSpPr>
            <p:nvPr/>
          </p:nvSpPr>
          <p:spPr bwMode="auto">
            <a:xfrm>
              <a:off x="2261" y="1131"/>
              <a:ext cx="314" cy="350"/>
            </a:xfrm>
            <a:custGeom>
              <a:avLst/>
              <a:gdLst>
                <a:gd name="T0" fmla="*/ 304 w 314"/>
                <a:gd name="T1" fmla="*/ 0 h 350"/>
                <a:gd name="T2" fmla="*/ 10 w 314"/>
                <a:gd name="T3" fmla="*/ 0 h 350"/>
                <a:gd name="T4" fmla="*/ 10 w 314"/>
                <a:gd name="T5" fmla="*/ 0 h 350"/>
                <a:gd name="T6" fmla="*/ 6 w 314"/>
                <a:gd name="T7" fmla="*/ 22 h 350"/>
                <a:gd name="T8" fmla="*/ 0 w 314"/>
                <a:gd name="T9" fmla="*/ 80 h 350"/>
                <a:gd name="T10" fmla="*/ 0 w 314"/>
                <a:gd name="T11" fmla="*/ 114 h 350"/>
                <a:gd name="T12" fmla="*/ 0 w 314"/>
                <a:gd name="T13" fmla="*/ 150 h 350"/>
                <a:gd name="T14" fmla="*/ 2 w 314"/>
                <a:gd name="T15" fmla="*/ 184 h 350"/>
                <a:gd name="T16" fmla="*/ 8 w 314"/>
                <a:gd name="T17" fmla="*/ 216 h 350"/>
                <a:gd name="T18" fmla="*/ 8 w 314"/>
                <a:gd name="T19" fmla="*/ 216 h 350"/>
                <a:gd name="T20" fmla="*/ 12 w 314"/>
                <a:gd name="T21" fmla="*/ 230 h 350"/>
                <a:gd name="T22" fmla="*/ 20 w 314"/>
                <a:gd name="T23" fmla="*/ 244 h 350"/>
                <a:gd name="T24" fmla="*/ 30 w 314"/>
                <a:gd name="T25" fmla="*/ 256 h 350"/>
                <a:gd name="T26" fmla="*/ 40 w 314"/>
                <a:gd name="T27" fmla="*/ 268 h 350"/>
                <a:gd name="T28" fmla="*/ 64 w 314"/>
                <a:gd name="T29" fmla="*/ 292 h 350"/>
                <a:gd name="T30" fmla="*/ 90 w 314"/>
                <a:gd name="T31" fmla="*/ 310 h 350"/>
                <a:gd name="T32" fmla="*/ 114 w 314"/>
                <a:gd name="T33" fmla="*/ 328 h 350"/>
                <a:gd name="T34" fmla="*/ 136 w 314"/>
                <a:gd name="T35" fmla="*/ 340 h 350"/>
                <a:gd name="T36" fmla="*/ 156 w 314"/>
                <a:gd name="T37" fmla="*/ 350 h 350"/>
                <a:gd name="T38" fmla="*/ 156 w 314"/>
                <a:gd name="T39" fmla="*/ 350 h 350"/>
                <a:gd name="T40" fmla="*/ 176 w 314"/>
                <a:gd name="T41" fmla="*/ 340 h 350"/>
                <a:gd name="T42" fmla="*/ 198 w 314"/>
                <a:gd name="T43" fmla="*/ 328 h 350"/>
                <a:gd name="T44" fmla="*/ 222 w 314"/>
                <a:gd name="T45" fmla="*/ 310 h 350"/>
                <a:gd name="T46" fmla="*/ 248 w 314"/>
                <a:gd name="T47" fmla="*/ 292 h 350"/>
                <a:gd name="T48" fmla="*/ 272 w 314"/>
                <a:gd name="T49" fmla="*/ 268 h 350"/>
                <a:gd name="T50" fmla="*/ 284 w 314"/>
                <a:gd name="T51" fmla="*/ 256 h 350"/>
                <a:gd name="T52" fmla="*/ 292 w 314"/>
                <a:gd name="T53" fmla="*/ 244 h 350"/>
                <a:gd name="T54" fmla="*/ 300 w 314"/>
                <a:gd name="T55" fmla="*/ 230 h 350"/>
                <a:gd name="T56" fmla="*/ 304 w 314"/>
                <a:gd name="T57" fmla="*/ 216 h 350"/>
                <a:gd name="T58" fmla="*/ 304 w 314"/>
                <a:gd name="T59" fmla="*/ 216 h 350"/>
                <a:gd name="T60" fmla="*/ 310 w 314"/>
                <a:gd name="T61" fmla="*/ 184 h 350"/>
                <a:gd name="T62" fmla="*/ 314 w 314"/>
                <a:gd name="T63" fmla="*/ 150 h 350"/>
                <a:gd name="T64" fmla="*/ 314 w 314"/>
                <a:gd name="T65" fmla="*/ 114 h 350"/>
                <a:gd name="T66" fmla="*/ 312 w 314"/>
                <a:gd name="T67" fmla="*/ 80 h 350"/>
                <a:gd name="T68" fmla="*/ 306 w 314"/>
                <a:gd name="T69" fmla="*/ 22 h 350"/>
                <a:gd name="T70" fmla="*/ 304 w 314"/>
                <a:gd name="T71" fmla="*/ 0 h 350"/>
                <a:gd name="T72" fmla="*/ 304 w 314"/>
                <a:gd name="T73"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4" h="350">
                  <a:moveTo>
                    <a:pt x="304" y="0"/>
                  </a:moveTo>
                  <a:lnTo>
                    <a:pt x="10" y="0"/>
                  </a:lnTo>
                  <a:lnTo>
                    <a:pt x="10" y="0"/>
                  </a:lnTo>
                  <a:lnTo>
                    <a:pt x="6" y="22"/>
                  </a:lnTo>
                  <a:lnTo>
                    <a:pt x="0" y="80"/>
                  </a:lnTo>
                  <a:lnTo>
                    <a:pt x="0" y="114"/>
                  </a:lnTo>
                  <a:lnTo>
                    <a:pt x="0" y="150"/>
                  </a:lnTo>
                  <a:lnTo>
                    <a:pt x="2" y="184"/>
                  </a:lnTo>
                  <a:lnTo>
                    <a:pt x="8" y="216"/>
                  </a:lnTo>
                  <a:lnTo>
                    <a:pt x="8" y="216"/>
                  </a:lnTo>
                  <a:lnTo>
                    <a:pt x="12" y="230"/>
                  </a:lnTo>
                  <a:lnTo>
                    <a:pt x="20" y="244"/>
                  </a:lnTo>
                  <a:lnTo>
                    <a:pt x="30" y="256"/>
                  </a:lnTo>
                  <a:lnTo>
                    <a:pt x="40" y="268"/>
                  </a:lnTo>
                  <a:lnTo>
                    <a:pt x="64" y="292"/>
                  </a:lnTo>
                  <a:lnTo>
                    <a:pt x="90" y="310"/>
                  </a:lnTo>
                  <a:lnTo>
                    <a:pt x="114" y="328"/>
                  </a:lnTo>
                  <a:lnTo>
                    <a:pt x="136" y="340"/>
                  </a:lnTo>
                  <a:lnTo>
                    <a:pt x="156" y="350"/>
                  </a:lnTo>
                  <a:lnTo>
                    <a:pt x="156" y="350"/>
                  </a:lnTo>
                  <a:lnTo>
                    <a:pt x="176" y="340"/>
                  </a:lnTo>
                  <a:lnTo>
                    <a:pt x="198" y="328"/>
                  </a:lnTo>
                  <a:lnTo>
                    <a:pt x="222" y="310"/>
                  </a:lnTo>
                  <a:lnTo>
                    <a:pt x="248" y="292"/>
                  </a:lnTo>
                  <a:lnTo>
                    <a:pt x="272" y="268"/>
                  </a:lnTo>
                  <a:lnTo>
                    <a:pt x="284" y="256"/>
                  </a:lnTo>
                  <a:lnTo>
                    <a:pt x="292" y="244"/>
                  </a:lnTo>
                  <a:lnTo>
                    <a:pt x="300" y="230"/>
                  </a:lnTo>
                  <a:lnTo>
                    <a:pt x="304" y="216"/>
                  </a:lnTo>
                  <a:lnTo>
                    <a:pt x="304" y="216"/>
                  </a:lnTo>
                  <a:lnTo>
                    <a:pt x="310" y="184"/>
                  </a:lnTo>
                  <a:lnTo>
                    <a:pt x="314" y="150"/>
                  </a:lnTo>
                  <a:lnTo>
                    <a:pt x="314" y="114"/>
                  </a:lnTo>
                  <a:lnTo>
                    <a:pt x="312" y="80"/>
                  </a:lnTo>
                  <a:lnTo>
                    <a:pt x="306" y="22"/>
                  </a:lnTo>
                  <a:lnTo>
                    <a:pt x="304" y="0"/>
                  </a:ln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3"/>
            <p:cNvSpPr>
              <a:spLocks/>
            </p:cNvSpPr>
            <p:nvPr/>
          </p:nvSpPr>
          <p:spPr bwMode="auto">
            <a:xfrm>
              <a:off x="2285" y="1157"/>
              <a:ext cx="266" cy="296"/>
            </a:xfrm>
            <a:custGeom>
              <a:avLst/>
              <a:gdLst>
                <a:gd name="T0" fmla="*/ 256 w 266"/>
                <a:gd name="T1" fmla="*/ 0 h 296"/>
                <a:gd name="T2" fmla="*/ 8 w 266"/>
                <a:gd name="T3" fmla="*/ 0 h 296"/>
                <a:gd name="T4" fmla="*/ 8 w 266"/>
                <a:gd name="T5" fmla="*/ 0 h 296"/>
                <a:gd name="T6" fmla="*/ 6 w 266"/>
                <a:gd name="T7" fmla="*/ 20 h 296"/>
                <a:gd name="T8" fmla="*/ 0 w 266"/>
                <a:gd name="T9" fmla="*/ 68 h 296"/>
                <a:gd name="T10" fmla="*/ 0 w 266"/>
                <a:gd name="T11" fmla="*/ 98 h 296"/>
                <a:gd name="T12" fmla="*/ 0 w 266"/>
                <a:gd name="T13" fmla="*/ 128 h 296"/>
                <a:gd name="T14" fmla="*/ 2 w 266"/>
                <a:gd name="T15" fmla="*/ 158 h 296"/>
                <a:gd name="T16" fmla="*/ 6 w 266"/>
                <a:gd name="T17" fmla="*/ 184 h 296"/>
                <a:gd name="T18" fmla="*/ 6 w 266"/>
                <a:gd name="T19" fmla="*/ 184 h 296"/>
                <a:gd name="T20" fmla="*/ 10 w 266"/>
                <a:gd name="T21" fmla="*/ 196 h 296"/>
                <a:gd name="T22" fmla="*/ 16 w 266"/>
                <a:gd name="T23" fmla="*/ 206 h 296"/>
                <a:gd name="T24" fmla="*/ 24 w 266"/>
                <a:gd name="T25" fmla="*/ 218 h 296"/>
                <a:gd name="T26" fmla="*/ 34 w 266"/>
                <a:gd name="T27" fmla="*/ 228 h 296"/>
                <a:gd name="T28" fmla="*/ 54 w 266"/>
                <a:gd name="T29" fmla="*/ 248 h 296"/>
                <a:gd name="T30" fmla="*/ 76 w 266"/>
                <a:gd name="T31" fmla="*/ 264 h 296"/>
                <a:gd name="T32" fmla="*/ 98 w 266"/>
                <a:gd name="T33" fmla="*/ 278 h 296"/>
                <a:gd name="T34" fmla="*/ 116 w 266"/>
                <a:gd name="T35" fmla="*/ 288 h 296"/>
                <a:gd name="T36" fmla="*/ 132 w 266"/>
                <a:gd name="T37" fmla="*/ 296 h 296"/>
                <a:gd name="T38" fmla="*/ 132 w 266"/>
                <a:gd name="T39" fmla="*/ 296 h 296"/>
                <a:gd name="T40" fmla="*/ 150 w 266"/>
                <a:gd name="T41" fmla="*/ 288 h 296"/>
                <a:gd name="T42" fmla="*/ 168 w 266"/>
                <a:gd name="T43" fmla="*/ 278 h 296"/>
                <a:gd name="T44" fmla="*/ 188 w 266"/>
                <a:gd name="T45" fmla="*/ 264 h 296"/>
                <a:gd name="T46" fmla="*/ 210 w 266"/>
                <a:gd name="T47" fmla="*/ 248 h 296"/>
                <a:gd name="T48" fmla="*/ 232 w 266"/>
                <a:gd name="T49" fmla="*/ 228 h 296"/>
                <a:gd name="T50" fmla="*/ 240 w 266"/>
                <a:gd name="T51" fmla="*/ 218 h 296"/>
                <a:gd name="T52" fmla="*/ 248 w 266"/>
                <a:gd name="T53" fmla="*/ 206 h 296"/>
                <a:gd name="T54" fmla="*/ 254 w 266"/>
                <a:gd name="T55" fmla="*/ 196 h 296"/>
                <a:gd name="T56" fmla="*/ 258 w 266"/>
                <a:gd name="T57" fmla="*/ 184 h 296"/>
                <a:gd name="T58" fmla="*/ 258 w 266"/>
                <a:gd name="T59" fmla="*/ 184 h 296"/>
                <a:gd name="T60" fmla="*/ 264 w 266"/>
                <a:gd name="T61" fmla="*/ 158 h 296"/>
                <a:gd name="T62" fmla="*/ 266 w 266"/>
                <a:gd name="T63" fmla="*/ 128 h 296"/>
                <a:gd name="T64" fmla="*/ 266 w 266"/>
                <a:gd name="T65" fmla="*/ 98 h 296"/>
                <a:gd name="T66" fmla="*/ 264 w 266"/>
                <a:gd name="T67" fmla="*/ 68 h 296"/>
                <a:gd name="T68" fmla="*/ 260 w 266"/>
                <a:gd name="T69" fmla="*/ 20 h 296"/>
                <a:gd name="T70" fmla="*/ 256 w 266"/>
                <a:gd name="T71" fmla="*/ 0 h 296"/>
                <a:gd name="T72" fmla="*/ 256 w 266"/>
                <a:gd name="T7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6" h="296">
                  <a:moveTo>
                    <a:pt x="256" y="0"/>
                  </a:moveTo>
                  <a:lnTo>
                    <a:pt x="8" y="0"/>
                  </a:lnTo>
                  <a:lnTo>
                    <a:pt x="8" y="0"/>
                  </a:lnTo>
                  <a:lnTo>
                    <a:pt x="6" y="20"/>
                  </a:lnTo>
                  <a:lnTo>
                    <a:pt x="0" y="68"/>
                  </a:lnTo>
                  <a:lnTo>
                    <a:pt x="0" y="98"/>
                  </a:lnTo>
                  <a:lnTo>
                    <a:pt x="0" y="128"/>
                  </a:lnTo>
                  <a:lnTo>
                    <a:pt x="2" y="158"/>
                  </a:lnTo>
                  <a:lnTo>
                    <a:pt x="6" y="184"/>
                  </a:lnTo>
                  <a:lnTo>
                    <a:pt x="6" y="184"/>
                  </a:lnTo>
                  <a:lnTo>
                    <a:pt x="10" y="196"/>
                  </a:lnTo>
                  <a:lnTo>
                    <a:pt x="16" y="206"/>
                  </a:lnTo>
                  <a:lnTo>
                    <a:pt x="24" y="218"/>
                  </a:lnTo>
                  <a:lnTo>
                    <a:pt x="34" y="228"/>
                  </a:lnTo>
                  <a:lnTo>
                    <a:pt x="54" y="248"/>
                  </a:lnTo>
                  <a:lnTo>
                    <a:pt x="76" y="264"/>
                  </a:lnTo>
                  <a:lnTo>
                    <a:pt x="98" y="278"/>
                  </a:lnTo>
                  <a:lnTo>
                    <a:pt x="116" y="288"/>
                  </a:lnTo>
                  <a:lnTo>
                    <a:pt x="132" y="296"/>
                  </a:lnTo>
                  <a:lnTo>
                    <a:pt x="132" y="296"/>
                  </a:lnTo>
                  <a:lnTo>
                    <a:pt x="150" y="288"/>
                  </a:lnTo>
                  <a:lnTo>
                    <a:pt x="168" y="278"/>
                  </a:lnTo>
                  <a:lnTo>
                    <a:pt x="188" y="264"/>
                  </a:lnTo>
                  <a:lnTo>
                    <a:pt x="210" y="248"/>
                  </a:lnTo>
                  <a:lnTo>
                    <a:pt x="232" y="228"/>
                  </a:lnTo>
                  <a:lnTo>
                    <a:pt x="240" y="218"/>
                  </a:lnTo>
                  <a:lnTo>
                    <a:pt x="248" y="206"/>
                  </a:lnTo>
                  <a:lnTo>
                    <a:pt x="254" y="196"/>
                  </a:lnTo>
                  <a:lnTo>
                    <a:pt x="258" y="184"/>
                  </a:lnTo>
                  <a:lnTo>
                    <a:pt x="258" y="184"/>
                  </a:lnTo>
                  <a:lnTo>
                    <a:pt x="264" y="158"/>
                  </a:lnTo>
                  <a:lnTo>
                    <a:pt x="266" y="128"/>
                  </a:lnTo>
                  <a:lnTo>
                    <a:pt x="266" y="98"/>
                  </a:lnTo>
                  <a:lnTo>
                    <a:pt x="264" y="68"/>
                  </a:lnTo>
                  <a:lnTo>
                    <a:pt x="260" y="20"/>
                  </a:lnTo>
                  <a:lnTo>
                    <a:pt x="256" y="0"/>
                  </a:lnTo>
                  <a:lnTo>
                    <a:pt x="256" y="0"/>
                  </a:lnTo>
                  <a:close/>
                </a:path>
              </a:pathLst>
            </a:custGeom>
            <a:solidFill>
              <a:srgbClr val="FFFFFF"/>
            </a:solidFill>
            <a:ln w="254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4314824" y="2468051"/>
            <a:ext cx="4105275" cy="1754326"/>
          </a:xfrm>
          <a:prstGeom prst="rect">
            <a:avLst/>
          </a:prstGeom>
          <a:noFill/>
        </p:spPr>
        <p:txBody>
          <a:bodyPr wrap="square" rtlCol="0">
            <a:spAutoFit/>
          </a:bodyPr>
          <a:lstStyle/>
          <a:p>
            <a:r>
              <a:rPr lang="en-US" b="1" dirty="0">
                <a:solidFill>
                  <a:schemeClr val="bg2"/>
                </a:solidFill>
              </a:rPr>
              <a:t>Module lessons:</a:t>
            </a:r>
          </a:p>
          <a:p>
            <a:r>
              <a:rPr lang="en-US" dirty="0">
                <a:solidFill>
                  <a:schemeClr val="bg2"/>
                </a:solidFill>
              </a:rPr>
              <a:t>Public key infrastructure</a:t>
            </a:r>
          </a:p>
          <a:p>
            <a:r>
              <a:rPr lang="en-US" dirty="0">
                <a:solidFill>
                  <a:schemeClr val="bg2"/>
                </a:solidFill>
              </a:rPr>
              <a:t>Certification authorities</a:t>
            </a:r>
          </a:p>
          <a:p>
            <a:r>
              <a:rPr lang="en-US" dirty="0">
                <a:solidFill>
                  <a:schemeClr val="bg2"/>
                </a:solidFill>
              </a:rPr>
              <a:t>Enabling trust</a:t>
            </a:r>
          </a:p>
          <a:p>
            <a:r>
              <a:rPr lang="en-US" dirty="0">
                <a:solidFill>
                  <a:schemeClr val="bg2"/>
                </a:solidFill>
              </a:rPr>
              <a:t>Certificates</a:t>
            </a:r>
          </a:p>
          <a:p>
            <a:r>
              <a:rPr lang="en-US" dirty="0">
                <a:solidFill>
                  <a:schemeClr val="bg2"/>
                </a:solidFill>
              </a:rPr>
              <a:t>CA management</a:t>
            </a:r>
          </a:p>
        </p:txBody>
      </p:sp>
      <p:sp>
        <p:nvSpPr>
          <p:cNvPr id="27" name="Rectangle 26"/>
          <p:cNvSpPr/>
          <p:nvPr/>
        </p:nvSpPr>
        <p:spPr>
          <a:xfrm>
            <a:off x="3690844" y="2674466"/>
            <a:ext cx="314510" cy="400110"/>
          </a:xfrm>
          <a:prstGeom prst="rect">
            <a:avLst/>
          </a:prstGeom>
        </p:spPr>
        <p:txBody>
          <a:bodyPr wrap="none">
            <a:spAutoFit/>
          </a:bodyPr>
          <a:lstStyle/>
          <a:p>
            <a:pPr algn="ctr"/>
            <a:r>
              <a:rPr lang="en-US" sz="2000" dirty="0">
                <a:solidFill>
                  <a:srgbClr val="147CC1"/>
                </a:solidFill>
              </a:rPr>
              <a:t>6</a:t>
            </a:r>
          </a:p>
        </p:txBody>
      </p:sp>
      <p:grpSp>
        <p:nvGrpSpPr>
          <p:cNvPr id="29" name="Group 28"/>
          <p:cNvGrpSpPr/>
          <p:nvPr/>
        </p:nvGrpSpPr>
        <p:grpSpPr>
          <a:xfrm>
            <a:off x="8329612" y="1155188"/>
            <a:ext cx="3549650" cy="1693863"/>
            <a:chOff x="8320088" y="358775"/>
            <a:chExt cx="3549650" cy="1693863"/>
          </a:xfrm>
        </p:grpSpPr>
        <p:grpSp>
          <p:nvGrpSpPr>
            <p:cNvPr id="2" name="Group 4"/>
            <p:cNvGrpSpPr>
              <a:grpSpLocks noChangeAspect="1"/>
            </p:cNvGrpSpPr>
            <p:nvPr/>
          </p:nvGrpSpPr>
          <p:grpSpPr bwMode="auto">
            <a:xfrm>
              <a:off x="8320088" y="358775"/>
              <a:ext cx="3549650" cy="1225550"/>
              <a:chOff x="5241" y="225"/>
              <a:chExt cx="2236" cy="772"/>
            </a:xfrm>
          </p:grpSpPr>
          <p:sp>
            <p:nvSpPr>
              <p:cNvPr id="55" name="Freeform 8"/>
              <p:cNvSpPr>
                <a:spLocks/>
              </p:cNvSpPr>
              <p:nvPr/>
            </p:nvSpPr>
            <p:spPr bwMode="auto">
              <a:xfrm>
                <a:off x="5249" y="847"/>
                <a:ext cx="96" cy="142"/>
              </a:xfrm>
              <a:custGeom>
                <a:avLst/>
                <a:gdLst>
                  <a:gd name="T0" fmla="*/ 48 w 96"/>
                  <a:gd name="T1" fmla="*/ 0 h 142"/>
                  <a:gd name="T2" fmla="*/ 48 w 96"/>
                  <a:gd name="T3" fmla="*/ 0 h 142"/>
                  <a:gd name="T4" fmla="*/ 56 w 96"/>
                  <a:gd name="T5" fmla="*/ 0 h 142"/>
                  <a:gd name="T6" fmla="*/ 64 w 96"/>
                  <a:gd name="T7" fmla="*/ 2 h 142"/>
                  <a:gd name="T8" fmla="*/ 72 w 96"/>
                  <a:gd name="T9" fmla="*/ 6 h 142"/>
                  <a:gd name="T10" fmla="*/ 78 w 96"/>
                  <a:gd name="T11" fmla="*/ 12 h 142"/>
                  <a:gd name="T12" fmla="*/ 82 w 96"/>
                  <a:gd name="T13" fmla="*/ 18 h 142"/>
                  <a:gd name="T14" fmla="*/ 86 w 96"/>
                  <a:gd name="T15" fmla="*/ 24 h 142"/>
                  <a:gd name="T16" fmla="*/ 88 w 96"/>
                  <a:gd name="T17" fmla="*/ 32 h 142"/>
                  <a:gd name="T18" fmla="*/ 90 w 96"/>
                  <a:gd name="T19" fmla="*/ 40 h 142"/>
                  <a:gd name="T20" fmla="*/ 90 w 96"/>
                  <a:gd name="T21" fmla="*/ 58 h 142"/>
                  <a:gd name="T22" fmla="*/ 96 w 96"/>
                  <a:gd name="T23" fmla="*/ 58 h 142"/>
                  <a:gd name="T24" fmla="*/ 96 w 96"/>
                  <a:gd name="T25" fmla="*/ 142 h 142"/>
                  <a:gd name="T26" fmla="*/ 0 w 96"/>
                  <a:gd name="T27" fmla="*/ 142 h 142"/>
                  <a:gd name="T28" fmla="*/ 0 w 96"/>
                  <a:gd name="T29" fmla="*/ 58 h 142"/>
                  <a:gd name="T30" fmla="*/ 8 w 96"/>
                  <a:gd name="T31" fmla="*/ 58 h 142"/>
                  <a:gd name="T32" fmla="*/ 8 w 96"/>
                  <a:gd name="T33" fmla="*/ 40 h 142"/>
                  <a:gd name="T34" fmla="*/ 8 w 96"/>
                  <a:gd name="T35" fmla="*/ 40 h 142"/>
                  <a:gd name="T36" fmla="*/ 8 w 96"/>
                  <a:gd name="T37" fmla="*/ 32 h 142"/>
                  <a:gd name="T38" fmla="*/ 12 w 96"/>
                  <a:gd name="T39" fmla="*/ 24 h 142"/>
                  <a:gd name="T40" fmla="*/ 14 w 96"/>
                  <a:gd name="T41" fmla="*/ 18 h 142"/>
                  <a:gd name="T42" fmla="*/ 20 w 96"/>
                  <a:gd name="T43" fmla="*/ 12 h 142"/>
                  <a:gd name="T44" fmla="*/ 26 w 96"/>
                  <a:gd name="T45" fmla="*/ 6 h 142"/>
                  <a:gd name="T46" fmla="*/ 32 w 96"/>
                  <a:gd name="T47" fmla="*/ 2 h 142"/>
                  <a:gd name="T48" fmla="*/ 40 w 96"/>
                  <a:gd name="T49" fmla="*/ 0 h 142"/>
                  <a:gd name="T50" fmla="*/ 48 w 96"/>
                  <a:gd name="T5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142">
                    <a:moveTo>
                      <a:pt x="48" y="0"/>
                    </a:moveTo>
                    <a:lnTo>
                      <a:pt x="48" y="0"/>
                    </a:lnTo>
                    <a:lnTo>
                      <a:pt x="56" y="0"/>
                    </a:lnTo>
                    <a:lnTo>
                      <a:pt x="64" y="2"/>
                    </a:lnTo>
                    <a:lnTo>
                      <a:pt x="72" y="6"/>
                    </a:lnTo>
                    <a:lnTo>
                      <a:pt x="78" y="12"/>
                    </a:lnTo>
                    <a:lnTo>
                      <a:pt x="82" y="18"/>
                    </a:lnTo>
                    <a:lnTo>
                      <a:pt x="86" y="24"/>
                    </a:lnTo>
                    <a:lnTo>
                      <a:pt x="88" y="32"/>
                    </a:lnTo>
                    <a:lnTo>
                      <a:pt x="90" y="40"/>
                    </a:lnTo>
                    <a:lnTo>
                      <a:pt x="90" y="58"/>
                    </a:lnTo>
                    <a:lnTo>
                      <a:pt x="96" y="58"/>
                    </a:lnTo>
                    <a:lnTo>
                      <a:pt x="96" y="142"/>
                    </a:lnTo>
                    <a:lnTo>
                      <a:pt x="0" y="142"/>
                    </a:lnTo>
                    <a:lnTo>
                      <a:pt x="0" y="58"/>
                    </a:lnTo>
                    <a:lnTo>
                      <a:pt x="8" y="58"/>
                    </a:lnTo>
                    <a:lnTo>
                      <a:pt x="8" y="40"/>
                    </a:lnTo>
                    <a:lnTo>
                      <a:pt x="8" y="40"/>
                    </a:lnTo>
                    <a:lnTo>
                      <a:pt x="8" y="32"/>
                    </a:lnTo>
                    <a:lnTo>
                      <a:pt x="12" y="24"/>
                    </a:lnTo>
                    <a:lnTo>
                      <a:pt x="14" y="18"/>
                    </a:lnTo>
                    <a:lnTo>
                      <a:pt x="20" y="12"/>
                    </a:lnTo>
                    <a:lnTo>
                      <a:pt x="26" y="6"/>
                    </a:lnTo>
                    <a:lnTo>
                      <a:pt x="32" y="2"/>
                    </a:lnTo>
                    <a:lnTo>
                      <a:pt x="40"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p:nvSpPr>
            <p:spPr bwMode="auto">
              <a:xfrm>
                <a:off x="5273" y="863"/>
                <a:ext cx="48" cy="42"/>
              </a:xfrm>
              <a:custGeom>
                <a:avLst/>
                <a:gdLst>
                  <a:gd name="T0" fmla="*/ 0 w 48"/>
                  <a:gd name="T1" fmla="*/ 24 h 42"/>
                  <a:gd name="T2" fmla="*/ 0 w 48"/>
                  <a:gd name="T3" fmla="*/ 24 h 42"/>
                  <a:gd name="T4" fmla="*/ 0 w 48"/>
                  <a:gd name="T5" fmla="*/ 42 h 42"/>
                  <a:gd name="T6" fmla="*/ 48 w 48"/>
                  <a:gd name="T7" fmla="*/ 42 h 42"/>
                  <a:gd name="T8" fmla="*/ 48 w 48"/>
                  <a:gd name="T9" fmla="*/ 24 h 42"/>
                  <a:gd name="T10" fmla="*/ 48 w 48"/>
                  <a:gd name="T11" fmla="*/ 24 h 42"/>
                  <a:gd name="T12" fmla="*/ 48 w 48"/>
                  <a:gd name="T13" fmla="*/ 24 h 42"/>
                  <a:gd name="T14" fmla="*/ 48 w 48"/>
                  <a:gd name="T15" fmla="*/ 14 h 42"/>
                  <a:gd name="T16" fmla="*/ 42 w 48"/>
                  <a:gd name="T17" fmla="*/ 6 h 42"/>
                  <a:gd name="T18" fmla="*/ 34 w 48"/>
                  <a:gd name="T19" fmla="*/ 2 h 42"/>
                  <a:gd name="T20" fmla="*/ 24 w 48"/>
                  <a:gd name="T21" fmla="*/ 0 h 42"/>
                  <a:gd name="T22" fmla="*/ 24 w 48"/>
                  <a:gd name="T23" fmla="*/ 0 h 42"/>
                  <a:gd name="T24" fmla="*/ 16 w 48"/>
                  <a:gd name="T25" fmla="*/ 2 h 42"/>
                  <a:gd name="T26" fmla="*/ 8 w 48"/>
                  <a:gd name="T27" fmla="*/ 6 h 42"/>
                  <a:gd name="T28" fmla="*/ 2 w 48"/>
                  <a:gd name="T29" fmla="*/ 14 h 42"/>
                  <a:gd name="T30" fmla="*/ 0 w 48"/>
                  <a:gd name="T31" fmla="*/ 2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2">
                    <a:moveTo>
                      <a:pt x="0" y="24"/>
                    </a:moveTo>
                    <a:lnTo>
                      <a:pt x="0" y="24"/>
                    </a:lnTo>
                    <a:lnTo>
                      <a:pt x="0" y="42"/>
                    </a:lnTo>
                    <a:lnTo>
                      <a:pt x="48" y="42"/>
                    </a:lnTo>
                    <a:lnTo>
                      <a:pt x="48" y="24"/>
                    </a:lnTo>
                    <a:lnTo>
                      <a:pt x="48" y="24"/>
                    </a:lnTo>
                    <a:lnTo>
                      <a:pt x="48" y="24"/>
                    </a:lnTo>
                    <a:lnTo>
                      <a:pt x="48" y="14"/>
                    </a:lnTo>
                    <a:lnTo>
                      <a:pt x="42" y="6"/>
                    </a:lnTo>
                    <a:lnTo>
                      <a:pt x="34" y="2"/>
                    </a:lnTo>
                    <a:lnTo>
                      <a:pt x="24" y="0"/>
                    </a:lnTo>
                    <a:lnTo>
                      <a:pt x="24" y="0"/>
                    </a:lnTo>
                    <a:lnTo>
                      <a:pt x="16" y="2"/>
                    </a:lnTo>
                    <a:lnTo>
                      <a:pt x="8" y="6"/>
                    </a:lnTo>
                    <a:lnTo>
                      <a:pt x="2" y="14"/>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241" y="839"/>
                <a:ext cx="112" cy="158"/>
              </a:xfrm>
              <a:custGeom>
                <a:avLst/>
                <a:gdLst>
                  <a:gd name="T0" fmla="*/ 56 w 112"/>
                  <a:gd name="T1" fmla="*/ 0 h 158"/>
                  <a:gd name="T2" fmla="*/ 56 w 112"/>
                  <a:gd name="T3" fmla="*/ 0 h 158"/>
                  <a:gd name="T4" fmla="*/ 46 w 112"/>
                  <a:gd name="T5" fmla="*/ 0 h 158"/>
                  <a:gd name="T6" fmla="*/ 38 w 112"/>
                  <a:gd name="T7" fmla="*/ 4 h 158"/>
                  <a:gd name="T8" fmla="*/ 30 w 112"/>
                  <a:gd name="T9" fmla="*/ 8 h 158"/>
                  <a:gd name="T10" fmla="*/ 22 w 112"/>
                  <a:gd name="T11" fmla="*/ 14 h 158"/>
                  <a:gd name="T12" fmla="*/ 16 w 112"/>
                  <a:gd name="T13" fmla="*/ 20 h 158"/>
                  <a:gd name="T14" fmla="*/ 12 w 112"/>
                  <a:gd name="T15" fmla="*/ 30 h 158"/>
                  <a:gd name="T16" fmla="*/ 8 w 112"/>
                  <a:gd name="T17" fmla="*/ 38 h 158"/>
                  <a:gd name="T18" fmla="*/ 8 w 112"/>
                  <a:gd name="T19" fmla="*/ 48 h 158"/>
                  <a:gd name="T20" fmla="*/ 8 w 112"/>
                  <a:gd name="T21" fmla="*/ 58 h 158"/>
                  <a:gd name="T22" fmla="*/ 0 w 112"/>
                  <a:gd name="T23" fmla="*/ 58 h 158"/>
                  <a:gd name="T24" fmla="*/ 0 w 112"/>
                  <a:gd name="T25" fmla="*/ 66 h 158"/>
                  <a:gd name="T26" fmla="*/ 0 w 112"/>
                  <a:gd name="T27" fmla="*/ 150 h 158"/>
                  <a:gd name="T28" fmla="*/ 0 w 112"/>
                  <a:gd name="T29" fmla="*/ 158 h 158"/>
                  <a:gd name="T30" fmla="*/ 8 w 112"/>
                  <a:gd name="T31" fmla="*/ 158 h 158"/>
                  <a:gd name="T32" fmla="*/ 104 w 112"/>
                  <a:gd name="T33" fmla="*/ 158 h 158"/>
                  <a:gd name="T34" fmla="*/ 112 w 112"/>
                  <a:gd name="T35" fmla="*/ 158 h 158"/>
                  <a:gd name="T36" fmla="*/ 112 w 112"/>
                  <a:gd name="T37" fmla="*/ 150 h 158"/>
                  <a:gd name="T38" fmla="*/ 112 w 112"/>
                  <a:gd name="T39" fmla="*/ 66 h 158"/>
                  <a:gd name="T40" fmla="*/ 112 w 112"/>
                  <a:gd name="T41" fmla="*/ 58 h 158"/>
                  <a:gd name="T42" fmla="*/ 106 w 112"/>
                  <a:gd name="T43" fmla="*/ 58 h 158"/>
                  <a:gd name="T44" fmla="*/ 106 w 112"/>
                  <a:gd name="T45" fmla="*/ 48 h 158"/>
                  <a:gd name="T46" fmla="*/ 106 w 112"/>
                  <a:gd name="T47" fmla="*/ 48 h 158"/>
                  <a:gd name="T48" fmla="*/ 104 w 112"/>
                  <a:gd name="T49" fmla="*/ 38 h 158"/>
                  <a:gd name="T50" fmla="*/ 102 w 112"/>
                  <a:gd name="T51" fmla="*/ 30 h 158"/>
                  <a:gd name="T52" fmla="*/ 98 w 112"/>
                  <a:gd name="T53" fmla="*/ 20 h 158"/>
                  <a:gd name="T54" fmla="*/ 92 w 112"/>
                  <a:gd name="T55" fmla="*/ 14 h 158"/>
                  <a:gd name="T56" fmla="*/ 84 w 112"/>
                  <a:gd name="T57" fmla="*/ 8 h 158"/>
                  <a:gd name="T58" fmla="*/ 76 w 112"/>
                  <a:gd name="T59" fmla="*/ 4 h 158"/>
                  <a:gd name="T60" fmla="*/ 66 w 112"/>
                  <a:gd name="T61" fmla="*/ 0 h 158"/>
                  <a:gd name="T62" fmla="*/ 56 w 112"/>
                  <a:gd name="T63" fmla="*/ 0 h 158"/>
                  <a:gd name="T64" fmla="*/ 56 w 112"/>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8">
                    <a:moveTo>
                      <a:pt x="56" y="0"/>
                    </a:moveTo>
                    <a:lnTo>
                      <a:pt x="56" y="0"/>
                    </a:lnTo>
                    <a:lnTo>
                      <a:pt x="46" y="0"/>
                    </a:lnTo>
                    <a:lnTo>
                      <a:pt x="38" y="4"/>
                    </a:lnTo>
                    <a:lnTo>
                      <a:pt x="30" y="8"/>
                    </a:lnTo>
                    <a:lnTo>
                      <a:pt x="22" y="14"/>
                    </a:lnTo>
                    <a:lnTo>
                      <a:pt x="16" y="20"/>
                    </a:lnTo>
                    <a:lnTo>
                      <a:pt x="12" y="30"/>
                    </a:lnTo>
                    <a:lnTo>
                      <a:pt x="8" y="38"/>
                    </a:lnTo>
                    <a:lnTo>
                      <a:pt x="8" y="48"/>
                    </a:lnTo>
                    <a:lnTo>
                      <a:pt x="8" y="58"/>
                    </a:lnTo>
                    <a:lnTo>
                      <a:pt x="0" y="58"/>
                    </a:lnTo>
                    <a:lnTo>
                      <a:pt x="0" y="66"/>
                    </a:lnTo>
                    <a:lnTo>
                      <a:pt x="0" y="150"/>
                    </a:lnTo>
                    <a:lnTo>
                      <a:pt x="0" y="158"/>
                    </a:lnTo>
                    <a:lnTo>
                      <a:pt x="8" y="158"/>
                    </a:lnTo>
                    <a:lnTo>
                      <a:pt x="104" y="158"/>
                    </a:lnTo>
                    <a:lnTo>
                      <a:pt x="112" y="158"/>
                    </a:lnTo>
                    <a:lnTo>
                      <a:pt x="112" y="150"/>
                    </a:lnTo>
                    <a:lnTo>
                      <a:pt x="112" y="66"/>
                    </a:lnTo>
                    <a:lnTo>
                      <a:pt x="112" y="58"/>
                    </a:lnTo>
                    <a:lnTo>
                      <a:pt x="106" y="58"/>
                    </a:lnTo>
                    <a:lnTo>
                      <a:pt x="106" y="48"/>
                    </a:lnTo>
                    <a:lnTo>
                      <a:pt x="106" y="48"/>
                    </a:lnTo>
                    <a:lnTo>
                      <a:pt x="104" y="38"/>
                    </a:lnTo>
                    <a:lnTo>
                      <a:pt x="102" y="30"/>
                    </a:lnTo>
                    <a:lnTo>
                      <a:pt x="98" y="20"/>
                    </a:lnTo>
                    <a:lnTo>
                      <a:pt x="92" y="14"/>
                    </a:lnTo>
                    <a:lnTo>
                      <a:pt x="84" y="8"/>
                    </a:lnTo>
                    <a:lnTo>
                      <a:pt x="76" y="4"/>
                    </a:lnTo>
                    <a:lnTo>
                      <a:pt x="66" y="0"/>
                    </a:lnTo>
                    <a:lnTo>
                      <a:pt x="56" y="0"/>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p:nvSpPr>
            <p:spPr bwMode="auto">
              <a:xfrm>
                <a:off x="5281" y="871"/>
                <a:ext cx="32" cy="26"/>
              </a:xfrm>
              <a:custGeom>
                <a:avLst/>
                <a:gdLst>
                  <a:gd name="T0" fmla="*/ 0 w 32"/>
                  <a:gd name="T1" fmla="*/ 16 h 26"/>
                  <a:gd name="T2" fmla="*/ 0 w 32"/>
                  <a:gd name="T3" fmla="*/ 16 h 26"/>
                  <a:gd name="T4" fmla="*/ 2 w 32"/>
                  <a:gd name="T5" fmla="*/ 10 h 26"/>
                  <a:gd name="T6" fmla="*/ 6 w 32"/>
                  <a:gd name="T7" fmla="*/ 4 h 26"/>
                  <a:gd name="T8" fmla="*/ 10 w 32"/>
                  <a:gd name="T9" fmla="*/ 2 h 26"/>
                  <a:gd name="T10" fmla="*/ 16 w 32"/>
                  <a:gd name="T11" fmla="*/ 0 h 26"/>
                  <a:gd name="T12" fmla="*/ 16 w 32"/>
                  <a:gd name="T13" fmla="*/ 0 h 26"/>
                  <a:gd name="T14" fmla="*/ 22 w 32"/>
                  <a:gd name="T15" fmla="*/ 2 h 26"/>
                  <a:gd name="T16" fmla="*/ 28 w 32"/>
                  <a:gd name="T17" fmla="*/ 4 h 26"/>
                  <a:gd name="T18" fmla="*/ 32 w 32"/>
                  <a:gd name="T19" fmla="*/ 10 h 26"/>
                  <a:gd name="T20" fmla="*/ 32 w 32"/>
                  <a:gd name="T21" fmla="*/ 16 h 26"/>
                  <a:gd name="T22" fmla="*/ 32 w 32"/>
                  <a:gd name="T23" fmla="*/ 24 h 26"/>
                  <a:gd name="T24" fmla="*/ 32 w 32"/>
                  <a:gd name="T25" fmla="*/ 24 h 26"/>
                  <a:gd name="T26" fmla="*/ 32 w 32"/>
                  <a:gd name="T27" fmla="*/ 26 h 26"/>
                  <a:gd name="T28" fmla="*/ 0 w 32"/>
                  <a:gd name="T29" fmla="*/ 26 h 26"/>
                  <a:gd name="T30" fmla="*/ 0 w 32"/>
                  <a:gd name="T31" fmla="*/ 16 h 26"/>
                  <a:gd name="T32" fmla="*/ 0 w 32"/>
                  <a:gd name="T33" fmla="*/ 16 h 26"/>
                  <a:gd name="T34" fmla="*/ 0 w 32"/>
                  <a:gd name="T3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0" y="16"/>
                    </a:moveTo>
                    <a:lnTo>
                      <a:pt x="0" y="16"/>
                    </a:lnTo>
                    <a:lnTo>
                      <a:pt x="2" y="10"/>
                    </a:lnTo>
                    <a:lnTo>
                      <a:pt x="6" y="4"/>
                    </a:lnTo>
                    <a:lnTo>
                      <a:pt x="10" y="2"/>
                    </a:lnTo>
                    <a:lnTo>
                      <a:pt x="16" y="0"/>
                    </a:lnTo>
                    <a:lnTo>
                      <a:pt x="16" y="0"/>
                    </a:lnTo>
                    <a:lnTo>
                      <a:pt x="22" y="2"/>
                    </a:lnTo>
                    <a:lnTo>
                      <a:pt x="28" y="4"/>
                    </a:lnTo>
                    <a:lnTo>
                      <a:pt x="32" y="10"/>
                    </a:lnTo>
                    <a:lnTo>
                      <a:pt x="32" y="16"/>
                    </a:lnTo>
                    <a:lnTo>
                      <a:pt x="32" y="24"/>
                    </a:lnTo>
                    <a:lnTo>
                      <a:pt x="32" y="24"/>
                    </a:lnTo>
                    <a:lnTo>
                      <a:pt x="32" y="26"/>
                    </a:lnTo>
                    <a:lnTo>
                      <a:pt x="0" y="26"/>
                    </a:lnTo>
                    <a:lnTo>
                      <a:pt x="0" y="16"/>
                    </a:lnTo>
                    <a:lnTo>
                      <a:pt x="0" y="16"/>
                    </a:lnTo>
                    <a:lnTo>
                      <a:pt x="0"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0"/>
              <p:cNvSpPr>
                <a:spLocks noChangeArrowheads="1"/>
              </p:cNvSpPr>
              <p:nvPr/>
            </p:nvSpPr>
            <p:spPr bwMode="auto">
              <a:xfrm>
                <a:off x="6047" y="225"/>
                <a:ext cx="1430" cy="588"/>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5: Data Security</a:t>
                </a:r>
              </a:p>
            </p:txBody>
          </p:sp>
        </p:grpSp>
        <p:grpSp>
          <p:nvGrpSpPr>
            <p:cNvPr id="3" name="Group 2"/>
            <p:cNvGrpSpPr/>
            <p:nvPr/>
          </p:nvGrpSpPr>
          <p:grpSpPr>
            <a:xfrm>
              <a:off x="8714673" y="1798638"/>
              <a:ext cx="882650" cy="254000"/>
              <a:chOff x="8714673" y="1798638"/>
              <a:chExt cx="882650" cy="254000"/>
            </a:xfrm>
          </p:grpSpPr>
          <p:sp>
            <p:nvSpPr>
              <p:cNvPr id="50" name="Line 5"/>
              <p:cNvSpPr>
                <a:spLocks noChangeShapeType="1"/>
              </p:cNvSpPr>
              <p:nvPr/>
            </p:nvSpPr>
            <p:spPr bwMode="auto">
              <a:xfrm>
                <a:off x="8714673" y="1941513"/>
                <a:ext cx="882650"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6"/>
              <p:cNvSpPr>
                <a:spLocks noEditPoints="1"/>
              </p:cNvSpPr>
              <p:nvPr/>
            </p:nvSpPr>
            <p:spPr bwMode="auto">
              <a:xfrm>
                <a:off x="9073448" y="1804988"/>
                <a:ext cx="165100" cy="241300"/>
              </a:xfrm>
              <a:custGeom>
                <a:avLst/>
                <a:gdLst>
                  <a:gd name="T0" fmla="*/ 0 w 104"/>
                  <a:gd name="T1" fmla="*/ 152 h 152"/>
                  <a:gd name="T2" fmla="*/ 0 w 104"/>
                  <a:gd name="T3" fmla="*/ 58 h 152"/>
                  <a:gd name="T4" fmla="*/ 6 w 104"/>
                  <a:gd name="T5" fmla="*/ 58 h 152"/>
                  <a:gd name="T6" fmla="*/ 6 w 104"/>
                  <a:gd name="T7" fmla="*/ 44 h 152"/>
                  <a:gd name="T8" fmla="*/ 6 w 104"/>
                  <a:gd name="T9" fmla="*/ 44 h 152"/>
                  <a:gd name="T10" fmla="*/ 8 w 104"/>
                  <a:gd name="T11" fmla="*/ 36 h 152"/>
                  <a:gd name="T12" fmla="*/ 10 w 104"/>
                  <a:gd name="T13" fmla="*/ 28 h 152"/>
                  <a:gd name="T14" fmla="*/ 14 w 104"/>
                  <a:gd name="T15" fmla="*/ 20 h 152"/>
                  <a:gd name="T16" fmla="*/ 20 w 104"/>
                  <a:gd name="T17" fmla="*/ 12 h 152"/>
                  <a:gd name="T18" fmla="*/ 26 w 104"/>
                  <a:gd name="T19" fmla="*/ 8 h 152"/>
                  <a:gd name="T20" fmla="*/ 34 w 104"/>
                  <a:gd name="T21" fmla="*/ 4 h 152"/>
                  <a:gd name="T22" fmla="*/ 42 w 104"/>
                  <a:gd name="T23" fmla="*/ 0 h 152"/>
                  <a:gd name="T24" fmla="*/ 52 w 104"/>
                  <a:gd name="T25" fmla="*/ 0 h 152"/>
                  <a:gd name="T26" fmla="*/ 52 w 104"/>
                  <a:gd name="T27" fmla="*/ 0 h 152"/>
                  <a:gd name="T28" fmla="*/ 60 w 104"/>
                  <a:gd name="T29" fmla="*/ 0 h 152"/>
                  <a:gd name="T30" fmla="*/ 70 w 104"/>
                  <a:gd name="T31" fmla="*/ 4 h 152"/>
                  <a:gd name="T32" fmla="*/ 76 w 104"/>
                  <a:gd name="T33" fmla="*/ 8 h 152"/>
                  <a:gd name="T34" fmla="*/ 84 w 104"/>
                  <a:gd name="T35" fmla="*/ 12 h 152"/>
                  <a:gd name="T36" fmla="*/ 88 w 104"/>
                  <a:gd name="T37" fmla="*/ 20 h 152"/>
                  <a:gd name="T38" fmla="*/ 92 w 104"/>
                  <a:gd name="T39" fmla="*/ 28 h 152"/>
                  <a:gd name="T40" fmla="*/ 96 w 104"/>
                  <a:gd name="T41" fmla="*/ 36 h 152"/>
                  <a:gd name="T42" fmla="*/ 96 w 104"/>
                  <a:gd name="T43" fmla="*/ 44 h 152"/>
                  <a:gd name="T44" fmla="*/ 96 w 104"/>
                  <a:gd name="T45" fmla="*/ 58 h 152"/>
                  <a:gd name="T46" fmla="*/ 104 w 104"/>
                  <a:gd name="T47" fmla="*/ 58 h 152"/>
                  <a:gd name="T48" fmla="*/ 104 w 104"/>
                  <a:gd name="T49" fmla="*/ 152 h 152"/>
                  <a:gd name="T50" fmla="*/ 0 w 104"/>
                  <a:gd name="T51" fmla="*/ 152 h 152"/>
                  <a:gd name="T52" fmla="*/ 72 w 104"/>
                  <a:gd name="T53" fmla="*/ 58 h 152"/>
                  <a:gd name="T54" fmla="*/ 72 w 104"/>
                  <a:gd name="T55" fmla="*/ 44 h 152"/>
                  <a:gd name="T56" fmla="*/ 72 w 104"/>
                  <a:gd name="T57" fmla="*/ 44 h 152"/>
                  <a:gd name="T58" fmla="*/ 70 w 104"/>
                  <a:gd name="T59" fmla="*/ 36 h 152"/>
                  <a:gd name="T60" fmla="*/ 66 w 104"/>
                  <a:gd name="T61" fmla="*/ 30 h 152"/>
                  <a:gd name="T62" fmla="*/ 66 w 104"/>
                  <a:gd name="T63" fmla="*/ 30 h 152"/>
                  <a:gd name="T64" fmla="*/ 60 w 104"/>
                  <a:gd name="T65" fmla="*/ 26 h 152"/>
                  <a:gd name="T66" fmla="*/ 52 w 104"/>
                  <a:gd name="T67" fmla="*/ 24 h 152"/>
                  <a:gd name="T68" fmla="*/ 52 w 104"/>
                  <a:gd name="T69" fmla="*/ 24 h 152"/>
                  <a:gd name="T70" fmla="*/ 44 w 104"/>
                  <a:gd name="T71" fmla="*/ 26 h 152"/>
                  <a:gd name="T72" fmla="*/ 38 w 104"/>
                  <a:gd name="T73" fmla="*/ 30 h 152"/>
                  <a:gd name="T74" fmla="*/ 32 w 104"/>
                  <a:gd name="T75" fmla="*/ 36 h 152"/>
                  <a:gd name="T76" fmla="*/ 32 w 104"/>
                  <a:gd name="T77" fmla="*/ 44 h 152"/>
                  <a:gd name="T78" fmla="*/ 32 w 104"/>
                  <a:gd name="T79" fmla="*/ 58 h 152"/>
                  <a:gd name="T80" fmla="*/ 72 w 104"/>
                  <a:gd name="T81" fmla="*/ 5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152">
                    <a:moveTo>
                      <a:pt x="0" y="152"/>
                    </a:moveTo>
                    <a:lnTo>
                      <a:pt x="0" y="58"/>
                    </a:lnTo>
                    <a:lnTo>
                      <a:pt x="6" y="58"/>
                    </a:lnTo>
                    <a:lnTo>
                      <a:pt x="6" y="44"/>
                    </a:lnTo>
                    <a:lnTo>
                      <a:pt x="6" y="44"/>
                    </a:lnTo>
                    <a:lnTo>
                      <a:pt x="8" y="36"/>
                    </a:lnTo>
                    <a:lnTo>
                      <a:pt x="10" y="28"/>
                    </a:lnTo>
                    <a:lnTo>
                      <a:pt x="14" y="20"/>
                    </a:lnTo>
                    <a:lnTo>
                      <a:pt x="20" y="12"/>
                    </a:lnTo>
                    <a:lnTo>
                      <a:pt x="26" y="8"/>
                    </a:lnTo>
                    <a:lnTo>
                      <a:pt x="34" y="4"/>
                    </a:lnTo>
                    <a:lnTo>
                      <a:pt x="42" y="0"/>
                    </a:lnTo>
                    <a:lnTo>
                      <a:pt x="52" y="0"/>
                    </a:lnTo>
                    <a:lnTo>
                      <a:pt x="52" y="0"/>
                    </a:lnTo>
                    <a:lnTo>
                      <a:pt x="60" y="0"/>
                    </a:lnTo>
                    <a:lnTo>
                      <a:pt x="70" y="4"/>
                    </a:lnTo>
                    <a:lnTo>
                      <a:pt x="76" y="8"/>
                    </a:lnTo>
                    <a:lnTo>
                      <a:pt x="84" y="12"/>
                    </a:lnTo>
                    <a:lnTo>
                      <a:pt x="88" y="20"/>
                    </a:lnTo>
                    <a:lnTo>
                      <a:pt x="92" y="28"/>
                    </a:lnTo>
                    <a:lnTo>
                      <a:pt x="96" y="36"/>
                    </a:lnTo>
                    <a:lnTo>
                      <a:pt x="96" y="44"/>
                    </a:lnTo>
                    <a:lnTo>
                      <a:pt x="96" y="58"/>
                    </a:lnTo>
                    <a:lnTo>
                      <a:pt x="104" y="58"/>
                    </a:lnTo>
                    <a:lnTo>
                      <a:pt x="104" y="152"/>
                    </a:lnTo>
                    <a:lnTo>
                      <a:pt x="0" y="152"/>
                    </a:lnTo>
                    <a:close/>
                    <a:moveTo>
                      <a:pt x="72" y="58"/>
                    </a:moveTo>
                    <a:lnTo>
                      <a:pt x="72" y="44"/>
                    </a:lnTo>
                    <a:lnTo>
                      <a:pt x="72" y="44"/>
                    </a:lnTo>
                    <a:lnTo>
                      <a:pt x="70" y="36"/>
                    </a:lnTo>
                    <a:lnTo>
                      <a:pt x="66" y="30"/>
                    </a:lnTo>
                    <a:lnTo>
                      <a:pt x="66" y="30"/>
                    </a:lnTo>
                    <a:lnTo>
                      <a:pt x="60" y="26"/>
                    </a:lnTo>
                    <a:lnTo>
                      <a:pt x="52" y="24"/>
                    </a:lnTo>
                    <a:lnTo>
                      <a:pt x="52" y="24"/>
                    </a:lnTo>
                    <a:lnTo>
                      <a:pt x="44" y="26"/>
                    </a:lnTo>
                    <a:lnTo>
                      <a:pt x="38" y="30"/>
                    </a:lnTo>
                    <a:lnTo>
                      <a:pt x="32" y="36"/>
                    </a:lnTo>
                    <a:lnTo>
                      <a:pt x="32" y="44"/>
                    </a:lnTo>
                    <a:lnTo>
                      <a:pt x="32" y="58"/>
                    </a:lnTo>
                    <a:lnTo>
                      <a:pt x="72" y="5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p:cNvSpPr>
                <a:spLocks noEditPoints="1"/>
              </p:cNvSpPr>
              <p:nvPr/>
            </p:nvSpPr>
            <p:spPr bwMode="auto">
              <a:xfrm>
                <a:off x="9067098" y="1798638"/>
                <a:ext cx="177800" cy="254000"/>
              </a:xfrm>
              <a:custGeom>
                <a:avLst/>
                <a:gdLst>
                  <a:gd name="T0" fmla="*/ 56 w 112"/>
                  <a:gd name="T1" fmla="*/ 8 h 160"/>
                  <a:gd name="T2" fmla="*/ 72 w 112"/>
                  <a:gd name="T3" fmla="*/ 10 h 160"/>
                  <a:gd name="T4" fmla="*/ 84 w 112"/>
                  <a:gd name="T5" fmla="*/ 20 h 160"/>
                  <a:gd name="T6" fmla="*/ 94 w 112"/>
                  <a:gd name="T7" fmla="*/ 32 h 160"/>
                  <a:gd name="T8" fmla="*/ 96 w 112"/>
                  <a:gd name="T9" fmla="*/ 48 h 160"/>
                  <a:gd name="T10" fmla="*/ 104 w 112"/>
                  <a:gd name="T11" fmla="*/ 66 h 160"/>
                  <a:gd name="T12" fmla="*/ 8 w 112"/>
                  <a:gd name="T13" fmla="*/ 152 h 160"/>
                  <a:gd name="T14" fmla="*/ 14 w 112"/>
                  <a:gd name="T15" fmla="*/ 66 h 160"/>
                  <a:gd name="T16" fmla="*/ 14 w 112"/>
                  <a:gd name="T17" fmla="*/ 48 h 160"/>
                  <a:gd name="T18" fmla="*/ 18 w 112"/>
                  <a:gd name="T19" fmla="*/ 32 h 160"/>
                  <a:gd name="T20" fmla="*/ 26 w 112"/>
                  <a:gd name="T21" fmla="*/ 20 h 160"/>
                  <a:gd name="T22" fmla="*/ 40 w 112"/>
                  <a:gd name="T23" fmla="*/ 10 h 160"/>
                  <a:gd name="T24" fmla="*/ 56 w 112"/>
                  <a:gd name="T25" fmla="*/ 8 h 160"/>
                  <a:gd name="T26" fmla="*/ 80 w 112"/>
                  <a:gd name="T27" fmla="*/ 66 h 160"/>
                  <a:gd name="T28" fmla="*/ 80 w 112"/>
                  <a:gd name="T29" fmla="*/ 48 h 160"/>
                  <a:gd name="T30" fmla="*/ 78 w 112"/>
                  <a:gd name="T31" fmla="*/ 40 h 160"/>
                  <a:gd name="T32" fmla="*/ 66 w 112"/>
                  <a:gd name="T33" fmla="*/ 26 h 160"/>
                  <a:gd name="T34" fmla="*/ 56 w 112"/>
                  <a:gd name="T35" fmla="*/ 24 h 160"/>
                  <a:gd name="T36" fmla="*/ 38 w 112"/>
                  <a:gd name="T37" fmla="*/ 32 h 160"/>
                  <a:gd name="T38" fmla="*/ 32 w 112"/>
                  <a:gd name="T39" fmla="*/ 48 h 160"/>
                  <a:gd name="T40" fmla="*/ 32 w 112"/>
                  <a:gd name="T41" fmla="*/ 66 h 160"/>
                  <a:gd name="T42" fmla="*/ 56 w 112"/>
                  <a:gd name="T43" fmla="*/ 0 h 160"/>
                  <a:gd name="T44" fmla="*/ 36 w 112"/>
                  <a:gd name="T45" fmla="*/ 4 h 160"/>
                  <a:gd name="T46" fmla="*/ 22 w 112"/>
                  <a:gd name="T47" fmla="*/ 14 h 160"/>
                  <a:gd name="T48" fmla="*/ 10 w 112"/>
                  <a:gd name="T49" fmla="*/ 30 h 160"/>
                  <a:gd name="T50" fmla="*/ 6 w 112"/>
                  <a:gd name="T51" fmla="*/ 48 h 160"/>
                  <a:gd name="T52" fmla="*/ 0 w 112"/>
                  <a:gd name="T53" fmla="*/ 58 h 160"/>
                  <a:gd name="T54" fmla="*/ 0 w 112"/>
                  <a:gd name="T55" fmla="*/ 152 h 160"/>
                  <a:gd name="T56" fmla="*/ 8 w 112"/>
                  <a:gd name="T57" fmla="*/ 160 h 160"/>
                  <a:gd name="T58" fmla="*/ 112 w 112"/>
                  <a:gd name="T59" fmla="*/ 160 h 160"/>
                  <a:gd name="T60" fmla="*/ 112 w 112"/>
                  <a:gd name="T61" fmla="*/ 66 h 160"/>
                  <a:gd name="T62" fmla="*/ 104 w 112"/>
                  <a:gd name="T63" fmla="*/ 58 h 160"/>
                  <a:gd name="T64" fmla="*/ 104 w 112"/>
                  <a:gd name="T65" fmla="*/ 48 h 160"/>
                  <a:gd name="T66" fmla="*/ 100 w 112"/>
                  <a:gd name="T67" fmla="*/ 30 h 160"/>
                  <a:gd name="T68" fmla="*/ 90 w 112"/>
                  <a:gd name="T69" fmla="*/ 14 h 160"/>
                  <a:gd name="T70" fmla="*/ 74 w 112"/>
                  <a:gd name="T71" fmla="*/ 4 h 160"/>
                  <a:gd name="T72" fmla="*/ 56 w 112"/>
                  <a:gd name="T73" fmla="*/ 0 h 160"/>
                  <a:gd name="T74" fmla="*/ 40 w 112"/>
                  <a:gd name="T75" fmla="*/ 56 h 160"/>
                  <a:gd name="T76" fmla="*/ 40 w 112"/>
                  <a:gd name="T77" fmla="*/ 48 h 160"/>
                  <a:gd name="T78" fmla="*/ 44 w 112"/>
                  <a:gd name="T79" fmla="*/ 38 h 160"/>
                  <a:gd name="T80" fmla="*/ 56 w 112"/>
                  <a:gd name="T81" fmla="*/ 32 h 160"/>
                  <a:gd name="T82" fmla="*/ 62 w 112"/>
                  <a:gd name="T83" fmla="*/ 34 h 160"/>
                  <a:gd name="T84" fmla="*/ 70 w 112"/>
                  <a:gd name="T85" fmla="*/ 42 h 160"/>
                  <a:gd name="T86" fmla="*/ 72 w 112"/>
                  <a:gd name="T87" fmla="*/ 48 h 160"/>
                  <a:gd name="T88" fmla="*/ 40 w 112"/>
                  <a:gd name="T89" fmla="*/ 58 h 160"/>
                  <a:gd name="T90" fmla="*/ 40 w 112"/>
                  <a:gd name="T91" fmla="*/ 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60">
                    <a:moveTo>
                      <a:pt x="56" y="8"/>
                    </a:moveTo>
                    <a:lnTo>
                      <a:pt x="56" y="8"/>
                    </a:lnTo>
                    <a:lnTo>
                      <a:pt x="64" y="8"/>
                    </a:lnTo>
                    <a:lnTo>
                      <a:pt x="72" y="10"/>
                    </a:lnTo>
                    <a:lnTo>
                      <a:pt x="78" y="14"/>
                    </a:lnTo>
                    <a:lnTo>
                      <a:pt x="84" y="20"/>
                    </a:lnTo>
                    <a:lnTo>
                      <a:pt x="90" y="26"/>
                    </a:lnTo>
                    <a:lnTo>
                      <a:pt x="94" y="32"/>
                    </a:lnTo>
                    <a:lnTo>
                      <a:pt x="96" y="40"/>
                    </a:lnTo>
                    <a:lnTo>
                      <a:pt x="96" y="48"/>
                    </a:lnTo>
                    <a:lnTo>
                      <a:pt x="96" y="66"/>
                    </a:lnTo>
                    <a:lnTo>
                      <a:pt x="104" y="66"/>
                    </a:lnTo>
                    <a:lnTo>
                      <a:pt x="104" y="152"/>
                    </a:lnTo>
                    <a:lnTo>
                      <a:pt x="8" y="152"/>
                    </a:lnTo>
                    <a:lnTo>
                      <a:pt x="8" y="66"/>
                    </a:lnTo>
                    <a:lnTo>
                      <a:pt x="14" y="66"/>
                    </a:lnTo>
                    <a:lnTo>
                      <a:pt x="14" y="48"/>
                    </a:lnTo>
                    <a:lnTo>
                      <a:pt x="14" y="48"/>
                    </a:lnTo>
                    <a:lnTo>
                      <a:pt x="16" y="40"/>
                    </a:lnTo>
                    <a:lnTo>
                      <a:pt x="18" y="32"/>
                    </a:lnTo>
                    <a:lnTo>
                      <a:pt x="22" y="26"/>
                    </a:lnTo>
                    <a:lnTo>
                      <a:pt x="26" y="20"/>
                    </a:lnTo>
                    <a:lnTo>
                      <a:pt x="32" y="14"/>
                    </a:lnTo>
                    <a:lnTo>
                      <a:pt x="40" y="10"/>
                    </a:lnTo>
                    <a:lnTo>
                      <a:pt x="48" y="8"/>
                    </a:lnTo>
                    <a:lnTo>
                      <a:pt x="56" y="8"/>
                    </a:lnTo>
                    <a:close/>
                    <a:moveTo>
                      <a:pt x="32" y="66"/>
                    </a:moveTo>
                    <a:lnTo>
                      <a:pt x="80" y="66"/>
                    </a:lnTo>
                    <a:lnTo>
                      <a:pt x="80" y="48"/>
                    </a:lnTo>
                    <a:lnTo>
                      <a:pt x="80" y="48"/>
                    </a:lnTo>
                    <a:lnTo>
                      <a:pt x="80" y="48"/>
                    </a:lnTo>
                    <a:lnTo>
                      <a:pt x="78" y="40"/>
                    </a:lnTo>
                    <a:lnTo>
                      <a:pt x="72" y="32"/>
                    </a:lnTo>
                    <a:lnTo>
                      <a:pt x="66" y="26"/>
                    </a:lnTo>
                    <a:lnTo>
                      <a:pt x="56" y="24"/>
                    </a:lnTo>
                    <a:lnTo>
                      <a:pt x="56" y="24"/>
                    </a:lnTo>
                    <a:lnTo>
                      <a:pt x="46" y="26"/>
                    </a:lnTo>
                    <a:lnTo>
                      <a:pt x="38" y="32"/>
                    </a:lnTo>
                    <a:lnTo>
                      <a:pt x="34" y="40"/>
                    </a:lnTo>
                    <a:lnTo>
                      <a:pt x="32" y="48"/>
                    </a:lnTo>
                    <a:lnTo>
                      <a:pt x="32" y="48"/>
                    </a:lnTo>
                    <a:lnTo>
                      <a:pt x="32" y="66"/>
                    </a:lnTo>
                    <a:close/>
                    <a:moveTo>
                      <a:pt x="56" y="0"/>
                    </a:moveTo>
                    <a:lnTo>
                      <a:pt x="56" y="0"/>
                    </a:lnTo>
                    <a:lnTo>
                      <a:pt x="46" y="0"/>
                    </a:lnTo>
                    <a:lnTo>
                      <a:pt x="36" y="4"/>
                    </a:lnTo>
                    <a:lnTo>
                      <a:pt x="28" y="8"/>
                    </a:lnTo>
                    <a:lnTo>
                      <a:pt x="22" y="14"/>
                    </a:lnTo>
                    <a:lnTo>
                      <a:pt x="16" y="22"/>
                    </a:lnTo>
                    <a:lnTo>
                      <a:pt x="10" y="30"/>
                    </a:lnTo>
                    <a:lnTo>
                      <a:pt x="8" y="38"/>
                    </a:lnTo>
                    <a:lnTo>
                      <a:pt x="6" y="48"/>
                    </a:lnTo>
                    <a:lnTo>
                      <a:pt x="6" y="58"/>
                    </a:lnTo>
                    <a:lnTo>
                      <a:pt x="0" y="58"/>
                    </a:lnTo>
                    <a:lnTo>
                      <a:pt x="0" y="66"/>
                    </a:lnTo>
                    <a:lnTo>
                      <a:pt x="0" y="152"/>
                    </a:lnTo>
                    <a:lnTo>
                      <a:pt x="0" y="160"/>
                    </a:lnTo>
                    <a:lnTo>
                      <a:pt x="8" y="160"/>
                    </a:lnTo>
                    <a:lnTo>
                      <a:pt x="104" y="160"/>
                    </a:lnTo>
                    <a:lnTo>
                      <a:pt x="112" y="160"/>
                    </a:lnTo>
                    <a:lnTo>
                      <a:pt x="112" y="152"/>
                    </a:lnTo>
                    <a:lnTo>
                      <a:pt x="112" y="66"/>
                    </a:lnTo>
                    <a:lnTo>
                      <a:pt x="112" y="58"/>
                    </a:lnTo>
                    <a:lnTo>
                      <a:pt x="104" y="58"/>
                    </a:lnTo>
                    <a:lnTo>
                      <a:pt x="104" y="48"/>
                    </a:lnTo>
                    <a:lnTo>
                      <a:pt x="104" y="48"/>
                    </a:lnTo>
                    <a:lnTo>
                      <a:pt x="104" y="38"/>
                    </a:lnTo>
                    <a:lnTo>
                      <a:pt x="100" y="30"/>
                    </a:lnTo>
                    <a:lnTo>
                      <a:pt x="96" y="22"/>
                    </a:lnTo>
                    <a:lnTo>
                      <a:pt x="90" y="14"/>
                    </a:lnTo>
                    <a:lnTo>
                      <a:pt x="82" y="8"/>
                    </a:lnTo>
                    <a:lnTo>
                      <a:pt x="74" y="4"/>
                    </a:lnTo>
                    <a:lnTo>
                      <a:pt x="66" y="0"/>
                    </a:lnTo>
                    <a:lnTo>
                      <a:pt x="56" y="0"/>
                    </a:lnTo>
                    <a:lnTo>
                      <a:pt x="56" y="0"/>
                    </a:lnTo>
                    <a:close/>
                    <a:moveTo>
                      <a:pt x="40" y="56"/>
                    </a:moveTo>
                    <a:lnTo>
                      <a:pt x="40" y="48"/>
                    </a:lnTo>
                    <a:lnTo>
                      <a:pt x="40" y="48"/>
                    </a:lnTo>
                    <a:lnTo>
                      <a:pt x="40" y="42"/>
                    </a:lnTo>
                    <a:lnTo>
                      <a:pt x="44" y="38"/>
                    </a:lnTo>
                    <a:lnTo>
                      <a:pt x="50" y="34"/>
                    </a:lnTo>
                    <a:lnTo>
                      <a:pt x="56" y="32"/>
                    </a:lnTo>
                    <a:lnTo>
                      <a:pt x="56" y="32"/>
                    </a:lnTo>
                    <a:lnTo>
                      <a:pt x="62" y="34"/>
                    </a:lnTo>
                    <a:lnTo>
                      <a:pt x="66" y="36"/>
                    </a:lnTo>
                    <a:lnTo>
                      <a:pt x="70" y="42"/>
                    </a:lnTo>
                    <a:lnTo>
                      <a:pt x="72" y="48"/>
                    </a:lnTo>
                    <a:lnTo>
                      <a:pt x="72" y="48"/>
                    </a:lnTo>
                    <a:lnTo>
                      <a:pt x="72" y="58"/>
                    </a:lnTo>
                    <a:lnTo>
                      <a:pt x="40" y="58"/>
                    </a:lnTo>
                    <a:lnTo>
                      <a:pt x="40" y="56"/>
                    </a:lnTo>
                    <a:lnTo>
                      <a:pt x="4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p:cNvSpPr>
                <a:spLocks/>
              </p:cNvSpPr>
              <p:nvPr/>
            </p:nvSpPr>
            <p:spPr bwMode="auto">
              <a:xfrm>
                <a:off x="9127423" y="1938338"/>
                <a:ext cx="57150" cy="85725"/>
              </a:xfrm>
              <a:custGeom>
                <a:avLst/>
                <a:gdLst>
                  <a:gd name="T0" fmla="*/ 0 w 36"/>
                  <a:gd name="T1" fmla="*/ 54 h 54"/>
                  <a:gd name="T2" fmla="*/ 10 w 36"/>
                  <a:gd name="T3" fmla="*/ 28 h 54"/>
                  <a:gd name="T4" fmla="*/ 10 w 36"/>
                  <a:gd name="T5" fmla="*/ 28 h 54"/>
                  <a:gd name="T6" fmla="*/ 4 w 36"/>
                  <a:gd name="T7" fmla="*/ 22 h 54"/>
                  <a:gd name="T8" fmla="*/ 2 w 36"/>
                  <a:gd name="T9" fmla="*/ 14 h 54"/>
                  <a:gd name="T10" fmla="*/ 2 w 36"/>
                  <a:gd name="T11" fmla="*/ 14 h 54"/>
                  <a:gd name="T12" fmla="*/ 4 w 36"/>
                  <a:gd name="T13" fmla="*/ 8 h 54"/>
                  <a:gd name="T14" fmla="*/ 8 w 36"/>
                  <a:gd name="T15" fmla="*/ 4 h 54"/>
                  <a:gd name="T16" fmla="*/ 12 w 36"/>
                  <a:gd name="T17" fmla="*/ 0 h 54"/>
                  <a:gd name="T18" fmla="*/ 18 w 36"/>
                  <a:gd name="T19" fmla="*/ 0 h 54"/>
                  <a:gd name="T20" fmla="*/ 18 w 36"/>
                  <a:gd name="T21" fmla="*/ 0 h 54"/>
                  <a:gd name="T22" fmla="*/ 24 w 36"/>
                  <a:gd name="T23" fmla="*/ 0 h 54"/>
                  <a:gd name="T24" fmla="*/ 28 w 36"/>
                  <a:gd name="T25" fmla="*/ 4 h 54"/>
                  <a:gd name="T26" fmla="*/ 32 w 36"/>
                  <a:gd name="T27" fmla="*/ 8 h 54"/>
                  <a:gd name="T28" fmla="*/ 32 w 36"/>
                  <a:gd name="T29" fmla="*/ 14 h 54"/>
                  <a:gd name="T30" fmla="*/ 32 w 36"/>
                  <a:gd name="T31" fmla="*/ 14 h 54"/>
                  <a:gd name="T32" fmla="*/ 30 w 36"/>
                  <a:gd name="T33" fmla="*/ 22 h 54"/>
                  <a:gd name="T34" fmla="*/ 24 w 36"/>
                  <a:gd name="T35" fmla="*/ 28 h 54"/>
                  <a:gd name="T36" fmla="*/ 36 w 36"/>
                  <a:gd name="T37" fmla="*/ 54 h 54"/>
                  <a:gd name="T38" fmla="*/ 0 w 36"/>
                  <a:gd name="T3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54">
                    <a:moveTo>
                      <a:pt x="0" y="54"/>
                    </a:moveTo>
                    <a:lnTo>
                      <a:pt x="10" y="28"/>
                    </a:lnTo>
                    <a:lnTo>
                      <a:pt x="10" y="28"/>
                    </a:lnTo>
                    <a:lnTo>
                      <a:pt x="4" y="22"/>
                    </a:lnTo>
                    <a:lnTo>
                      <a:pt x="2" y="14"/>
                    </a:lnTo>
                    <a:lnTo>
                      <a:pt x="2" y="14"/>
                    </a:lnTo>
                    <a:lnTo>
                      <a:pt x="4" y="8"/>
                    </a:lnTo>
                    <a:lnTo>
                      <a:pt x="8" y="4"/>
                    </a:lnTo>
                    <a:lnTo>
                      <a:pt x="12" y="0"/>
                    </a:lnTo>
                    <a:lnTo>
                      <a:pt x="18" y="0"/>
                    </a:lnTo>
                    <a:lnTo>
                      <a:pt x="18" y="0"/>
                    </a:lnTo>
                    <a:lnTo>
                      <a:pt x="24" y="0"/>
                    </a:lnTo>
                    <a:lnTo>
                      <a:pt x="28" y="4"/>
                    </a:lnTo>
                    <a:lnTo>
                      <a:pt x="32" y="8"/>
                    </a:lnTo>
                    <a:lnTo>
                      <a:pt x="32" y="14"/>
                    </a:lnTo>
                    <a:lnTo>
                      <a:pt x="32" y="14"/>
                    </a:lnTo>
                    <a:lnTo>
                      <a:pt x="30" y="22"/>
                    </a:lnTo>
                    <a:lnTo>
                      <a:pt x="24" y="28"/>
                    </a:lnTo>
                    <a:lnTo>
                      <a:pt x="36" y="54"/>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312737" y="1158363"/>
            <a:ext cx="11572875" cy="5319713"/>
            <a:chOff x="296863" y="361950"/>
            <a:chExt cx="11572875" cy="5319713"/>
          </a:xfrm>
        </p:grpSpPr>
        <p:sp>
          <p:nvSpPr>
            <p:cNvPr id="196" name="Rectangle 13"/>
            <p:cNvSpPr>
              <a:spLocks noChangeArrowheads="1"/>
            </p:cNvSpPr>
            <p:nvPr/>
          </p:nvSpPr>
          <p:spPr bwMode="auto">
            <a:xfrm>
              <a:off x="303213" y="361950"/>
              <a:ext cx="2270125" cy="936625"/>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 Cybersecurity Awareness</a:t>
              </a:r>
            </a:p>
          </p:txBody>
        </p:sp>
        <p:sp>
          <p:nvSpPr>
            <p:cNvPr id="197" name="Rectangle 14"/>
            <p:cNvSpPr>
              <a:spLocks noChangeArrowheads="1"/>
            </p:cNvSpPr>
            <p:nvPr/>
          </p:nvSpPr>
          <p:spPr bwMode="auto">
            <a:xfrm>
              <a:off x="2627313" y="361950"/>
              <a:ext cx="2270125" cy="936625"/>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2: Network Discovery</a:t>
              </a:r>
            </a:p>
          </p:txBody>
        </p:sp>
        <p:sp>
          <p:nvSpPr>
            <p:cNvPr id="198" name="Rectangle 15"/>
            <p:cNvSpPr>
              <a:spLocks noChangeArrowheads="1"/>
            </p:cNvSpPr>
            <p:nvPr/>
          </p:nvSpPr>
          <p:spPr bwMode="auto">
            <a:xfrm>
              <a:off x="4951413" y="361950"/>
              <a:ext cx="2270125" cy="936625"/>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3: Systems Hardening</a:t>
              </a:r>
            </a:p>
          </p:txBody>
        </p:sp>
        <p:sp>
          <p:nvSpPr>
            <p:cNvPr id="199" name="Rectangle 16"/>
            <p:cNvSpPr>
              <a:spLocks noChangeArrowheads="1"/>
            </p:cNvSpPr>
            <p:nvPr/>
          </p:nvSpPr>
          <p:spPr bwMode="auto">
            <a:xfrm>
              <a:off x="7275513" y="361950"/>
              <a:ext cx="2270125" cy="936625"/>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4: Security Architecture</a:t>
              </a:r>
            </a:p>
          </p:txBody>
        </p:sp>
        <p:sp>
          <p:nvSpPr>
            <p:cNvPr id="200" name="Rectangle 17"/>
            <p:cNvSpPr>
              <a:spLocks noChangeArrowheads="1"/>
            </p:cNvSpPr>
            <p:nvPr/>
          </p:nvSpPr>
          <p:spPr bwMode="auto">
            <a:xfrm>
              <a:off x="4949826" y="4745038"/>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11: Software Security</a:t>
              </a:r>
            </a:p>
          </p:txBody>
        </p:sp>
        <p:sp>
          <p:nvSpPr>
            <p:cNvPr id="201" name="Rectangle 18"/>
            <p:cNvSpPr>
              <a:spLocks noChangeArrowheads="1"/>
            </p:cNvSpPr>
            <p:nvPr/>
          </p:nvSpPr>
          <p:spPr bwMode="auto">
            <a:xfrm>
              <a:off x="7275513" y="4746625"/>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10: Social Engineering</a:t>
              </a:r>
            </a:p>
          </p:txBody>
        </p:sp>
        <p:sp>
          <p:nvSpPr>
            <p:cNvPr id="202" name="Rectangle 19"/>
            <p:cNvSpPr>
              <a:spLocks noChangeArrowheads="1"/>
            </p:cNvSpPr>
            <p:nvPr/>
          </p:nvSpPr>
          <p:spPr bwMode="auto">
            <a:xfrm>
              <a:off x="9598026" y="4746625"/>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9: Malware</a:t>
              </a:r>
            </a:p>
          </p:txBody>
        </p:sp>
        <p:sp>
          <p:nvSpPr>
            <p:cNvPr id="203" name="Rectangle 20"/>
            <p:cNvSpPr>
              <a:spLocks noChangeArrowheads="1"/>
            </p:cNvSpPr>
            <p:nvPr/>
          </p:nvSpPr>
          <p:spPr bwMode="auto">
            <a:xfrm>
              <a:off x="2625726" y="4748213"/>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12: Environment Monitoring</a:t>
              </a:r>
            </a:p>
          </p:txBody>
        </p:sp>
        <p:sp>
          <p:nvSpPr>
            <p:cNvPr id="204" name="Rectangle 22"/>
            <p:cNvSpPr>
              <a:spLocks noChangeArrowheads="1"/>
            </p:cNvSpPr>
            <p:nvPr/>
          </p:nvSpPr>
          <p:spPr bwMode="auto">
            <a:xfrm>
              <a:off x="9599613" y="2554288"/>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7: Identity Management</a:t>
              </a:r>
            </a:p>
          </p:txBody>
        </p:sp>
        <p:sp>
          <p:nvSpPr>
            <p:cNvPr id="205" name="Rectangle 23"/>
            <p:cNvSpPr>
              <a:spLocks noChangeArrowheads="1"/>
            </p:cNvSpPr>
            <p:nvPr/>
          </p:nvSpPr>
          <p:spPr bwMode="auto">
            <a:xfrm>
              <a:off x="9599613" y="3648075"/>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Mod:8 Network Hardening</a:t>
              </a:r>
            </a:p>
          </p:txBody>
        </p:sp>
        <p:sp>
          <p:nvSpPr>
            <p:cNvPr id="206" name="Rectangle 24"/>
            <p:cNvSpPr>
              <a:spLocks noChangeArrowheads="1"/>
            </p:cNvSpPr>
            <p:nvPr/>
          </p:nvSpPr>
          <p:spPr bwMode="auto">
            <a:xfrm>
              <a:off x="296863" y="1460500"/>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16: Trends In Cybersecurity</a:t>
              </a:r>
            </a:p>
          </p:txBody>
        </p:sp>
        <p:sp>
          <p:nvSpPr>
            <p:cNvPr id="207" name="Rectangle 25"/>
            <p:cNvSpPr>
              <a:spLocks noChangeArrowheads="1"/>
            </p:cNvSpPr>
            <p:nvPr/>
          </p:nvSpPr>
          <p:spPr bwMode="auto">
            <a:xfrm>
              <a:off x="296863" y="2555875"/>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15: Legal Considerations</a:t>
              </a:r>
            </a:p>
          </p:txBody>
        </p:sp>
        <p:sp>
          <p:nvSpPr>
            <p:cNvPr id="208" name="Rectangle 26"/>
            <p:cNvSpPr>
              <a:spLocks noChangeArrowheads="1"/>
            </p:cNvSpPr>
            <p:nvPr/>
          </p:nvSpPr>
          <p:spPr bwMode="auto">
            <a:xfrm>
              <a:off x="296863" y="3651250"/>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14: Incident Response</a:t>
              </a:r>
            </a:p>
          </p:txBody>
        </p:sp>
        <p:sp>
          <p:nvSpPr>
            <p:cNvPr id="209" name="Rectangle 27"/>
            <p:cNvSpPr>
              <a:spLocks noChangeArrowheads="1"/>
            </p:cNvSpPr>
            <p:nvPr/>
          </p:nvSpPr>
          <p:spPr bwMode="auto">
            <a:xfrm>
              <a:off x="296863" y="4746625"/>
              <a:ext cx="2270125" cy="933450"/>
            </a:xfrm>
            <a:prstGeom prst="rect">
              <a:avLst/>
            </a:prstGeom>
            <a:solidFill>
              <a:srgbClr val="FFFFFF"/>
            </a:solidFill>
            <a:ln w="25400">
              <a:solidFill>
                <a:srgbClr val="99CBE7"/>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dirty="0">
                  <a:solidFill>
                    <a:schemeClr val="bg2">
                      <a:lumMod val="75000"/>
                    </a:schemeClr>
                  </a:solidFill>
                </a:rPr>
                <a:t>Mod 13: Physical Security</a:t>
              </a:r>
            </a:p>
          </p:txBody>
        </p:sp>
      </p:grpSp>
    </p:spTree>
    <p:extLst>
      <p:ext uri="{BB962C8B-B14F-4D97-AF65-F5344CB8AC3E}">
        <p14:creationId xmlns:p14="http://schemas.microsoft.com/office/powerpoint/2010/main" val="409128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PKI components</a:t>
            </a:r>
          </a:p>
        </p:txBody>
      </p:sp>
      <p:sp>
        <p:nvSpPr>
          <p:cNvPr id="2" name="Content Placeholder 1"/>
          <p:cNvSpPr>
            <a:spLocks noGrp="1"/>
          </p:cNvSpPr>
          <p:nvPr>
            <p:ph sz="half" idx="4294967295"/>
          </p:nvPr>
        </p:nvSpPr>
        <p:spPr>
          <a:xfrm>
            <a:off x="39812" y="1826496"/>
            <a:ext cx="3598863" cy="3652684"/>
          </a:xfrm>
        </p:spPr>
        <p:txBody>
          <a:bodyPr>
            <a:normAutofit/>
          </a:bodyPr>
          <a:lstStyle/>
          <a:p>
            <a:r>
              <a:rPr lang="en-US" dirty="0"/>
              <a:t>PKI core components:</a:t>
            </a:r>
          </a:p>
          <a:p>
            <a:pPr lvl="1"/>
            <a:r>
              <a:rPr lang="en-US" dirty="0"/>
              <a:t>Certification authorities</a:t>
            </a:r>
          </a:p>
          <a:p>
            <a:pPr lvl="1"/>
            <a:r>
              <a:rPr lang="en-US" dirty="0"/>
              <a:t>Certificates</a:t>
            </a:r>
          </a:p>
          <a:p>
            <a:pPr lvl="1"/>
            <a:r>
              <a:rPr lang="en-US" dirty="0"/>
              <a:t>Revocation lists</a:t>
            </a:r>
          </a:p>
          <a:p>
            <a:pPr lvl="1"/>
            <a:r>
              <a:rPr lang="en-US" dirty="0"/>
              <a:t>Registration authorities</a:t>
            </a:r>
          </a:p>
          <a:p>
            <a:pPr lvl="1"/>
            <a:r>
              <a:rPr lang="en-US" dirty="0"/>
              <a:t>Entities</a:t>
            </a:r>
          </a:p>
          <a:p>
            <a:pPr lvl="1"/>
            <a:r>
              <a:rPr lang="en-US" dirty="0"/>
              <a:t>Certificate templates</a:t>
            </a:r>
          </a:p>
          <a:p>
            <a:endParaRPr lang="en-US" dirty="0"/>
          </a:p>
        </p:txBody>
      </p:sp>
      <p:grpSp>
        <p:nvGrpSpPr>
          <p:cNvPr id="6" name="Group 4"/>
          <p:cNvGrpSpPr>
            <a:grpSpLocks noChangeAspect="1"/>
          </p:cNvGrpSpPr>
          <p:nvPr/>
        </p:nvGrpSpPr>
        <p:grpSpPr bwMode="auto">
          <a:xfrm>
            <a:off x="4486275" y="1417638"/>
            <a:ext cx="7086600" cy="5165725"/>
            <a:chOff x="2826" y="893"/>
            <a:chExt cx="4464" cy="3254"/>
          </a:xfrm>
        </p:grpSpPr>
        <p:sp>
          <p:nvSpPr>
            <p:cNvPr id="7" name="AutoShape 3"/>
            <p:cNvSpPr>
              <a:spLocks noChangeAspect="1" noChangeArrowheads="1" noTextEdit="1"/>
            </p:cNvSpPr>
            <p:nvPr/>
          </p:nvSpPr>
          <p:spPr bwMode="auto">
            <a:xfrm>
              <a:off x="2826" y="893"/>
              <a:ext cx="4464" cy="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826" y="2499"/>
              <a:ext cx="26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826" y="2499"/>
              <a:ext cx="268" cy="560"/>
            </a:xfrm>
            <a:custGeom>
              <a:avLst/>
              <a:gdLst>
                <a:gd name="T0" fmla="*/ 0 w 268"/>
                <a:gd name="T1" fmla="*/ 560 h 560"/>
                <a:gd name="T2" fmla="*/ 268 w 268"/>
                <a:gd name="T3" fmla="*/ 0 h 560"/>
                <a:gd name="T4" fmla="*/ 128 w 268"/>
                <a:gd name="T5" fmla="*/ 484 h 560"/>
                <a:gd name="T6" fmla="*/ 120 w 268"/>
                <a:gd name="T7" fmla="*/ 484 h 560"/>
                <a:gd name="T8" fmla="*/ 108 w 268"/>
                <a:gd name="T9" fmla="*/ 478 h 560"/>
                <a:gd name="T10" fmla="*/ 98 w 268"/>
                <a:gd name="T11" fmla="*/ 468 h 560"/>
                <a:gd name="T12" fmla="*/ 92 w 268"/>
                <a:gd name="T13" fmla="*/ 454 h 560"/>
                <a:gd name="T14" fmla="*/ 90 w 268"/>
                <a:gd name="T15" fmla="*/ 446 h 560"/>
                <a:gd name="T16" fmla="*/ 98 w 268"/>
                <a:gd name="T17" fmla="*/ 426 h 560"/>
                <a:gd name="T18" fmla="*/ 114 w 268"/>
                <a:gd name="T19" fmla="*/ 412 h 560"/>
                <a:gd name="T20" fmla="*/ 114 w 268"/>
                <a:gd name="T21" fmla="*/ 434 h 560"/>
                <a:gd name="T22" fmla="*/ 110 w 268"/>
                <a:gd name="T23" fmla="*/ 446 h 560"/>
                <a:gd name="T24" fmla="*/ 112 w 268"/>
                <a:gd name="T25" fmla="*/ 454 h 560"/>
                <a:gd name="T26" fmla="*/ 122 w 268"/>
                <a:gd name="T27" fmla="*/ 464 h 560"/>
                <a:gd name="T28" fmla="*/ 128 w 268"/>
                <a:gd name="T29" fmla="*/ 466 h 560"/>
                <a:gd name="T30" fmla="*/ 142 w 268"/>
                <a:gd name="T31" fmla="*/ 460 h 560"/>
                <a:gd name="T32" fmla="*/ 148 w 268"/>
                <a:gd name="T33" fmla="*/ 446 h 560"/>
                <a:gd name="T34" fmla="*/ 146 w 268"/>
                <a:gd name="T35" fmla="*/ 440 h 560"/>
                <a:gd name="T36" fmla="*/ 142 w 268"/>
                <a:gd name="T37" fmla="*/ 412 h 560"/>
                <a:gd name="T38" fmla="*/ 152 w 268"/>
                <a:gd name="T39" fmla="*/ 416 h 560"/>
                <a:gd name="T40" fmla="*/ 164 w 268"/>
                <a:gd name="T41" fmla="*/ 436 h 560"/>
                <a:gd name="T42" fmla="*/ 166 w 268"/>
                <a:gd name="T43" fmla="*/ 446 h 560"/>
                <a:gd name="T44" fmla="*/ 164 w 268"/>
                <a:gd name="T45" fmla="*/ 462 h 560"/>
                <a:gd name="T46" fmla="*/ 156 w 268"/>
                <a:gd name="T47" fmla="*/ 474 h 560"/>
                <a:gd name="T48" fmla="*/ 144 w 268"/>
                <a:gd name="T49" fmla="*/ 482 h 560"/>
                <a:gd name="T50" fmla="*/ 128 w 268"/>
                <a:gd name="T51" fmla="*/ 484 h 560"/>
                <a:gd name="T52" fmla="*/ 120 w 268"/>
                <a:gd name="T53" fmla="*/ 444 h 560"/>
                <a:gd name="T54" fmla="*/ 136 w 268"/>
                <a:gd name="T55" fmla="*/ 398 h 560"/>
                <a:gd name="T56" fmla="*/ 120 w 268"/>
                <a:gd name="T57" fmla="*/ 444 h 560"/>
                <a:gd name="T58" fmla="*/ 42 w 268"/>
                <a:gd name="T59" fmla="*/ 138 h 560"/>
                <a:gd name="T60" fmla="*/ 228 w 268"/>
                <a:gd name="T61" fmla="*/ 104 h 560"/>
                <a:gd name="T62" fmla="*/ 228 w 268"/>
                <a:gd name="T63" fmla="*/ 84 h 560"/>
                <a:gd name="T64" fmla="*/ 42 w 268"/>
                <a:gd name="T65" fmla="*/ 50 h 560"/>
                <a:gd name="T66" fmla="*/ 228 w 268"/>
                <a:gd name="T67" fmla="*/ 8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560">
                  <a:moveTo>
                    <a:pt x="0" y="0"/>
                  </a:moveTo>
                  <a:lnTo>
                    <a:pt x="0" y="560"/>
                  </a:lnTo>
                  <a:lnTo>
                    <a:pt x="268" y="560"/>
                  </a:lnTo>
                  <a:lnTo>
                    <a:pt x="268" y="0"/>
                  </a:lnTo>
                  <a:lnTo>
                    <a:pt x="0" y="0"/>
                  </a:lnTo>
                  <a:close/>
                  <a:moveTo>
                    <a:pt x="128" y="484"/>
                  </a:moveTo>
                  <a:lnTo>
                    <a:pt x="128" y="484"/>
                  </a:lnTo>
                  <a:lnTo>
                    <a:pt x="120" y="484"/>
                  </a:lnTo>
                  <a:lnTo>
                    <a:pt x="114" y="482"/>
                  </a:lnTo>
                  <a:lnTo>
                    <a:pt x="108" y="478"/>
                  </a:lnTo>
                  <a:lnTo>
                    <a:pt x="102" y="474"/>
                  </a:lnTo>
                  <a:lnTo>
                    <a:pt x="98" y="468"/>
                  </a:lnTo>
                  <a:lnTo>
                    <a:pt x="94" y="462"/>
                  </a:lnTo>
                  <a:lnTo>
                    <a:pt x="92" y="454"/>
                  </a:lnTo>
                  <a:lnTo>
                    <a:pt x="90" y="446"/>
                  </a:lnTo>
                  <a:lnTo>
                    <a:pt x="90" y="446"/>
                  </a:lnTo>
                  <a:lnTo>
                    <a:pt x="92" y="436"/>
                  </a:lnTo>
                  <a:lnTo>
                    <a:pt x="98" y="426"/>
                  </a:lnTo>
                  <a:lnTo>
                    <a:pt x="106" y="416"/>
                  </a:lnTo>
                  <a:lnTo>
                    <a:pt x="114" y="412"/>
                  </a:lnTo>
                  <a:lnTo>
                    <a:pt x="114" y="434"/>
                  </a:lnTo>
                  <a:lnTo>
                    <a:pt x="114" y="434"/>
                  </a:lnTo>
                  <a:lnTo>
                    <a:pt x="112" y="440"/>
                  </a:lnTo>
                  <a:lnTo>
                    <a:pt x="110" y="446"/>
                  </a:lnTo>
                  <a:lnTo>
                    <a:pt x="110" y="446"/>
                  </a:lnTo>
                  <a:lnTo>
                    <a:pt x="112" y="454"/>
                  </a:lnTo>
                  <a:lnTo>
                    <a:pt x="116" y="460"/>
                  </a:lnTo>
                  <a:lnTo>
                    <a:pt x="122" y="464"/>
                  </a:lnTo>
                  <a:lnTo>
                    <a:pt x="128" y="466"/>
                  </a:lnTo>
                  <a:lnTo>
                    <a:pt x="128" y="466"/>
                  </a:lnTo>
                  <a:lnTo>
                    <a:pt x="136" y="464"/>
                  </a:lnTo>
                  <a:lnTo>
                    <a:pt x="142" y="460"/>
                  </a:lnTo>
                  <a:lnTo>
                    <a:pt x="146" y="454"/>
                  </a:lnTo>
                  <a:lnTo>
                    <a:pt x="148" y="446"/>
                  </a:lnTo>
                  <a:lnTo>
                    <a:pt x="148" y="446"/>
                  </a:lnTo>
                  <a:lnTo>
                    <a:pt x="146" y="440"/>
                  </a:lnTo>
                  <a:lnTo>
                    <a:pt x="142" y="434"/>
                  </a:lnTo>
                  <a:lnTo>
                    <a:pt x="142" y="412"/>
                  </a:lnTo>
                  <a:lnTo>
                    <a:pt x="142" y="412"/>
                  </a:lnTo>
                  <a:lnTo>
                    <a:pt x="152" y="416"/>
                  </a:lnTo>
                  <a:lnTo>
                    <a:pt x="160" y="426"/>
                  </a:lnTo>
                  <a:lnTo>
                    <a:pt x="164" y="436"/>
                  </a:lnTo>
                  <a:lnTo>
                    <a:pt x="166" y="446"/>
                  </a:lnTo>
                  <a:lnTo>
                    <a:pt x="166" y="446"/>
                  </a:lnTo>
                  <a:lnTo>
                    <a:pt x="166" y="454"/>
                  </a:lnTo>
                  <a:lnTo>
                    <a:pt x="164" y="462"/>
                  </a:lnTo>
                  <a:lnTo>
                    <a:pt x="160" y="468"/>
                  </a:lnTo>
                  <a:lnTo>
                    <a:pt x="156" y="474"/>
                  </a:lnTo>
                  <a:lnTo>
                    <a:pt x="150" y="478"/>
                  </a:lnTo>
                  <a:lnTo>
                    <a:pt x="144" y="482"/>
                  </a:lnTo>
                  <a:lnTo>
                    <a:pt x="136" y="484"/>
                  </a:lnTo>
                  <a:lnTo>
                    <a:pt x="128" y="484"/>
                  </a:lnTo>
                  <a:lnTo>
                    <a:pt x="128" y="484"/>
                  </a:lnTo>
                  <a:close/>
                  <a:moveTo>
                    <a:pt x="120" y="444"/>
                  </a:moveTo>
                  <a:lnTo>
                    <a:pt x="120" y="398"/>
                  </a:lnTo>
                  <a:lnTo>
                    <a:pt x="136" y="398"/>
                  </a:lnTo>
                  <a:lnTo>
                    <a:pt x="136" y="444"/>
                  </a:lnTo>
                  <a:lnTo>
                    <a:pt x="120" y="444"/>
                  </a:lnTo>
                  <a:close/>
                  <a:moveTo>
                    <a:pt x="228" y="138"/>
                  </a:moveTo>
                  <a:lnTo>
                    <a:pt x="42" y="138"/>
                  </a:lnTo>
                  <a:lnTo>
                    <a:pt x="42" y="104"/>
                  </a:lnTo>
                  <a:lnTo>
                    <a:pt x="228" y="104"/>
                  </a:lnTo>
                  <a:lnTo>
                    <a:pt x="228" y="138"/>
                  </a:lnTo>
                  <a:close/>
                  <a:moveTo>
                    <a:pt x="228" y="84"/>
                  </a:moveTo>
                  <a:lnTo>
                    <a:pt x="42" y="84"/>
                  </a:lnTo>
                  <a:lnTo>
                    <a:pt x="42" y="50"/>
                  </a:lnTo>
                  <a:lnTo>
                    <a:pt x="228" y="50"/>
                  </a:lnTo>
                  <a:lnTo>
                    <a:pt x="228"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4068" y="3587"/>
              <a:ext cx="26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68" y="3587"/>
              <a:ext cx="268" cy="560"/>
            </a:xfrm>
            <a:custGeom>
              <a:avLst/>
              <a:gdLst>
                <a:gd name="T0" fmla="*/ 0 w 268"/>
                <a:gd name="T1" fmla="*/ 560 h 560"/>
                <a:gd name="T2" fmla="*/ 268 w 268"/>
                <a:gd name="T3" fmla="*/ 0 h 560"/>
                <a:gd name="T4" fmla="*/ 128 w 268"/>
                <a:gd name="T5" fmla="*/ 484 h 560"/>
                <a:gd name="T6" fmla="*/ 120 w 268"/>
                <a:gd name="T7" fmla="*/ 484 h 560"/>
                <a:gd name="T8" fmla="*/ 106 w 268"/>
                <a:gd name="T9" fmla="*/ 478 h 560"/>
                <a:gd name="T10" fmla="*/ 96 w 268"/>
                <a:gd name="T11" fmla="*/ 468 h 560"/>
                <a:gd name="T12" fmla="*/ 90 w 268"/>
                <a:gd name="T13" fmla="*/ 454 h 560"/>
                <a:gd name="T14" fmla="*/ 90 w 268"/>
                <a:gd name="T15" fmla="*/ 446 h 560"/>
                <a:gd name="T16" fmla="*/ 96 w 268"/>
                <a:gd name="T17" fmla="*/ 426 h 560"/>
                <a:gd name="T18" fmla="*/ 114 w 268"/>
                <a:gd name="T19" fmla="*/ 412 h 560"/>
                <a:gd name="T20" fmla="*/ 114 w 268"/>
                <a:gd name="T21" fmla="*/ 434 h 560"/>
                <a:gd name="T22" fmla="*/ 108 w 268"/>
                <a:gd name="T23" fmla="*/ 446 h 560"/>
                <a:gd name="T24" fmla="*/ 110 w 268"/>
                <a:gd name="T25" fmla="*/ 454 h 560"/>
                <a:gd name="T26" fmla="*/ 120 w 268"/>
                <a:gd name="T27" fmla="*/ 464 h 560"/>
                <a:gd name="T28" fmla="*/ 128 w 268"/>
                <a:gd name="T29" fmla="*/ 466 h 560"/>
                <a:gd name="T30" fmla="*/ 142 w 268"/>
                <a:gd name="T31" fmla="*/ 460 h 560"/>
                <a:gd name="T32" fmla="*/ 146 w 268"/>
                <a:gd name="T33" fmla="*/ 446 h 560"/>
                <a:gd name="T34" fmla="*/ 146 w 268"/>
                <a:gd name="T35" fmla="*/ 440 h 560"/>
                <a:gd name="T36" fmla="*/ 142 w 268"/>
                <a:gd name="T37" fmla="*/ 412 h 560"/>
                <a:gd name="T38" fmla="*/ 152 w 268"/>
                <a:gd name="T39" fmla="*/ 416 h 560"/>
                <a:gd name="T40" fmla="*/ 164 w 268"/>
                <a:gd name="T41" fmla="*/ 436 h 560"/>
                <a:gd name="T42" fmla="*/ 166 w 268"/>
                <a:gd name="T43" fmla="*/ 446 h 560"/>
                <a:gd name="T44" fmla="*/ 164 w 268"/>
                <a:gd name="T45" fmla="*/ 462 h 560"/>
                <a:gd name="T46" fmla="*/ 154 w 268"/>
                <a:gd name="T47" fmla="*/ 474 h 560"/>
                <a:gd name="T48" fmla="*/ 142 w 268"/>
                <a:gd name="T49" fmla="*/ 482 h 560"/>
                <a:gd name="T50" fmla="*/ 128 w 268"/>
                <a:gd name="T51" fmla="*/ 484 h 560"/>
                <a:gd name="T52" fmla="*/ 120 w 268"/>
                <a:gd name="T53" fmla="*/ 444 h 560"/>
                <a:gd name="T54" fmla="*/ 136 w 268"/>
                <a:gd name="T55" fmla="*/ 398 h 560"/>
                <a:gd name="T56" fmla="*/ 120 w 268"/>
                <a:gd name="T57" fmla="*/ 444 h 560"/>
                <a:gd name="T58" fmla="*/ 42 w 268"/>
                <a:gd name="T59" fmla="*/ 138 h 560"/>
                <a:gd name="T60" fmla="*/ 226 w 268"/>
                <a:gd name="T61" fmla="*/ 104 h 560"/>
                <a:gd name="T62" fmla="*/ 226 w 268"/>
                <a:gd name="T63" fmla="*/ 84 h 560"/>
                <a:gd name="T64" fmla="*/ 42 w 268"/>
                <a:gd name="T65" fmla="*/ 50 h 560"/>
                <a:gd name="T66" fmla="*/ 226 w 268"/>
                <a:gd name="T67" fmla="*/ 8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560">
                  <a:moveTo>
                    <a:pt x="0" y="0"/>
                  </a:moveTo>
                  <a:lnTo>
                    <a:pt x="0" y="560"/>
                  </a:lnTo>
                  <a:lnTo>
                    <a:pt x="268" y="560"/>
                  </a:lnTo>
                  <a:lnTo>
                    <a:pt x="268" y="0"/>
                  </a:lnTo>
                  <a:lnTo>
                    <a:pt x="0" y="0"/>
                  </a:lnTo>
                  <a:close/>
                  <a:moveTo>
                    <a:pt x="128" y="484"/>
                  </a:moveTo>
                  <a:lnTo>
                    <a:pt x="128" y="484"/>
                  </a:lnTo>
                  <a:lnTo>
                    <a:pt x="120" y="484"/>
                  </a:lnTo>
                  <a:lnTo>
                    <a:pt x="114" y="482"/>
                  </a:lnTo>
                  <a:lnTo>
                    <a:pt x="106" y="478"/>
                  </a:lnTo>
                  <a:lnTo>
                    <a:pt x="100" y="474"/>
                  </a:lnTo>
                  <a:lnTo>
                    <a:pt x="96" y="468"/>
                  </a:lnTo>
                  <a:lnTo>
                    <a:pt x="92" y="462"/>
                  </a:lnTo>
                  <a:lnTo>
                    <a:pt x="90" y="454"/>
                  </a:lnTo>
                  <a:lnTo>
                    <a:pt x="90" y="446"/>
                  </a:lnTo>
                  <a:lnTo>
                    <a:pt x="90" y="446"/>
                  </a:lnTo>
                  <a:lnTo>
                    <a:pt x="92" y="436"/>
                  </a:lnTo>
                  <a:lnTo>
                    <a:pt x="96" y="426"/>
                  </a:lnTo>
                  <a:lnTo>
                    <a:pt x="104" y="416"/>
                  </a:lnTo>
                  <a:lnTo>
                    <a:pt x="114" y="412"/>
                  </a:lnTo>
                  <a:lnTo>
                    <a:pt x="114" y="434"/>
                  </a:lnTo>
                  <a:lnTo>
                    <a:pt x="114" y="434"/>
                  </a:lnTo>
                  <a:lnTo>
                    <a:pt x="110" y="440"/>
                  </a:lnTo>
                  <a:lnTo>
                    <a:pt x="108" y="446"/>
                  </a:lnTo>
                  <a:lnTo>
                    <a:pt x="108" y="446"/>
                  </a:lnTo>
                  <a:lnTo>
                    <a:pt x="110" y="454"/>
                  </a:lnTo>
                  <a:lnTo>
                    <a:pt x="114" y="460"/>
                  </a:lnTo>
                  <a:lnTo>
                    <a:pt x="120" y="464"/>
                  </a:lnTo>
                  <a:lnTo>
                    <a:pt x="128" y="466"/>
                  </a:lnTo>
                  <a:lnTo>
                    <a:pt x="128" y="466"/>
                  </a:lnTo>
                  <a:lnTo>
                    <a:pt x="136" y="464"/>
                  </a:lnTo>
                  <a:lnTo>
                    <a:pt x="142" y="460"/>
                  </a:lnTo>
                  <a:lnTo>
                    <a:pt x="146" y="454"/>
                  </a:lnTo>
                  <a:lnTo>
                    <a:pt x="146" y="446"/>
                  </a:lnTo>
                  <a:lnTo>
                    <a:pt x="146" y="446"/>
                  </a:lnTo>
                  <a:lnTo>
                    <a:pt x="146" y="440"/>
                  </a:lnTo>
                  <a:lnTo>
                    <a:pt x="142" y="434"/>
                  </a:lnTo>
                  <a:lnTo>
                    <a:pt x="142" y="412"/>
                  </a:lnTo>
                  <a:lnTo>
                    <a:pt x="142" y="412"/>
                  </a:lnTo>
                  <a:lnTo>
                    <a:pt x="152" y="416"/>
                  </a:lnTo>
                  <a:lnTo>
                    <a:pt x="160" y="426"/>
                  </a:lnTo>
                  <a:lnTo>
                    <a:pt x="164" y="436"/>
                  </a:lnTo>
                  <a:lnTo>
                    <a:pt x="166" y="446"/>
                  </a:lnTo>
                  <a:lnTo>
                    <a:pt x="166" y="446"/>
                  </a:lnTo>
                  <a:lnTo>
                    <a:pt x="166" y="454"/>
                  </a:lnTo>
                  <a:lnTo>
                    <a:pt x="164" y="462"/>
                  </a:lnTo>
                  <a:lnTo>
                    <a:pt x="160" y="468"/>
                  </a:lnTo>
                  <a:lnTo>
                    <a:pt x="154" y="474"/>
                  </a:lnTo>
                  <a:lnTo>
                    <a:pt x="150" y="478"/>
                  </a:lnTo>
                  <a:lnTo>
                    <a:pt x="142" y="482"/>
                  </a:lnTo>
                  <a:lnTo>
                    <a:pt x="136" y="484"/>
                  </a:lnTo>
                  <a:lnTo>
                    <a:pt x="128" y="484"/>
                  </a:lnTo>
                  <a:lnTo>
                    <a:pt x="128" y="484"/>
                  </a:lnTo>
                  <a:close/>
                  <a:moveTo>
                    <a:pt x="120" y="444"/>
                  </a:moveTo>
                  <a:lnTo>
                    <a:pt x="120" y="398"/>
                  </a:lnTo>
                  <a:lnTo>
                    <a:pt x="136" y="398"/>
                  </a:lnTo>
                  <a:lnTo>
                    <a:pt x="136" y="444"/>
                  </a:lnTo>
                  <a:lnTo>
                    <a:pt x="120" y="444"/>
                  </a:lnTo>
                  <a:close/>
                  <a:moveTo>
                    <a:pt x="226" y="138"/>
                  </a:moveTo>
                  <a:lnTo>
                    <a:pt x="42" y="138"/>
                  </a:lnTo>
                  <a:lnTo>
                    <a:pt x="42" y="104"/>
                  </a:lnTo>
                  <a:lnTo>
                    <a:pt x="226" y="104"/>
                  </a:lnTo>
                  <a:lnTo>
                    <a:pt x="226" y="138"/>
                  </a:lnTo>
                  <a:close/>
                  <a:moveTo>
                    <a:pt x="226" y="84"/>
                  </a:moveTo>
                  <a:lnTo>
                    <a:pt x="42" y="84"/>
                  </a:lnTo>
                  <a:lnTo>
                    <a:pt x="42" y="50"/>
                  </a:lnTo>
                  <a:lnTo>
                    <a:pt x="226" y="50"/>
                  </a:lnTo>
                  <a:lnTo>
                    <a:pt x="226"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5604" y="3587"/>
              <a:ext cx="26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5604" y="3587"/>
              <a:ext cx="268" cy="560"/>
            </a:xfrm>
            <a:custGeom>
              <a:avLst/>
              <a:gdLst>
                <a:gd name="T0" fmla="*/ 0 w 268"/>
                <a:gd name="T1" fmla="*/ 560 h 560"/>
                <a:gd name="T2" fmla="*/ 268 w 268"/>
                <a:gd name="T3" fmla="*/ 0 h 560"/>
                <a:gd name="T4" fmla="*/ 128 w 268"/>
                <a:gd name="T5" fmla="*/ 484 h 560"/>
                <a:gd name="T6" fmla="*/ 120 w 268"/>
                <a:gd name="T7" fmla="*/ 484 h 560"/>
                <a:gd name="T8" fmla="*/ 106 w 268"/>
                <a:gd name="T9" fmla="*/ 478 h 560"/>
                <a:gd name="T10" fmla="*/ 96 w 268"/>
                <a:gd name="T11" fmla="*/ 468 h 560"/>
                <a:gd name="T12" fmla="*/ 90 w 268"/>
                <a:gd name="T13" fmla="*/ 454 h 560"/>
                <a:gd name="T14" fmla="*/ 90 w 268"/>
                <a:gd name="T15" fmla="*/ 446 h 560"/>
                <a:gd name="T16" fmla="*/ 96 w 268"/>
                <a:gd name="T17" fmla="*/ 426 h 560"/>
                <a:gd name="T18" fmla="*/ 114 w 268"/>
                <a:gd name="T19" fmla="*/ 412 h 560"/>
                <a:gd name="T20" fmla="*/ 114 w 268"/>
                <a:gd name="T21" fmla="*/ 434 h 560"/>
                <a:gd name="T22" fmla="*/ 108 w 268"/>
                <a:gd name="T23" fmla="*/ 446 h 560"/>
                <a:gd name="T24" fmla="*/ 110 w 268"/>
                <a:gd name="T25" fmla="*/ 454 h 560"/>
                <a:gd name="T26" fmla="*/ 120 w 268"/>
                <a:gd name="T27" fmla="*/ 464 h 560"/>
                <a:gd name="T28" fmla="*/ 128 w 268"/>
                <a:gd name="T29" fmla="*/ 466 h 560"/>
                <a:gd name="T30" fmla="*/ 142 w 268"/>
                <a:gd name="T31" fmla="*/ 460 h 560"/>
                <a:gd name="T32" fmla="*/ 146 w 268"/>
                <a:gd name="T33" fmla="*/ 446 h 560"/>
                <a:gd name="T34" fmla="*/ 146 w 268"/>
                <a:gd name="T35" fmla="*/ 440 h 560"/>
                <a:gd name="T36" fmla="*/ 142 w 268"/>
                <a:gd name="T37" fmla="*/ 412 h 560"/>
                <a:gd name="T38" fmla="*/ 152 w 268"/>
                <a:gd name="T39" fmla="*/ 416 h 560"/>
                <a:gd name="T40" fmla="*/ 164 w 268"/>
                <a:gd name="T41" fmla="*/ 436 h 560"/>
                <a:gd name="T42" fmla="*/ 166 w 268"/>
                <a:gd name="T43" fmla="*/ 446 h 560"/>
                <a:gd name="T44" fmla="*/ 164 w 268"/>
                <a:gd name="T45" fmla="*/ 462 h 560"/>
                <a:gd name="T46" fmla="*/ 154 w 268"/>
                <a:gd name="T47" fmla="*/ 474 h 560"/>
                <a:gd name="T48" fmla="*/ 142 w 268"/>
                <a:gd name="T49" fmla="*/ 482 h 560"/>
                <a:gd name="T50" fmla="*/ 128 w 268"/>
                <a:gd name="T51" fmla="*/ 484 h 560"/>
                <a:gd name="T52" fmla="*/ 120 w 268"/>
                <a:gd name="T53" fmla="*/ 444 h 560"/>
                <a:gd name="T54" fmla="*/ 136 w 268"/>
                <a:gd name="T55" fmla="*/ 398 h 560"/>
                <a:gd name="T56" fmla="*/ 120 w 268"/>
                <a:gd name="T57" fmla="*/ 444 h 560"/>
                <a:gd name="T58" fmla="*/ 42 w 268"/>
                <a:gd name="T59" fmla="*/ 138 h 560"/>
                <a:gd name="T60" fmla="*/ 226 w 268"/>
                <a:gd name="T61" fmla="*/ 104 h 560"/>
                <a:gd name="T62" fmla="*/ 226 w 268"/>
                <a:gd name="T63" fmla="*/ 84 h 560"/>
                <a:gd name="T64" fmla="*/ 42 w 268"/>
                <a:gd name="T65" fmla="*/ 50 h 560"/>
                <a:gd name="T66" fmla="*/ 226 w 268"/>
                <a:gd name="T67" fmla="*/ 8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560">
                  <a:moveTo>
                    <a:pt x="0" y="0"/>
                  </a:moveTo>
                  <a:lnTo>
                    <a:pt x="0" y="560"/>
                  </a:lnTo>
                  <a:lnTo>
                    <a:pt x="268" y="560"/>
                  </a:lnTo>
                  <a:lnTo>
                    <a:pt x="268" y="0"/>
                  </a:lnTo>
                  <a:lnTo>
                    <a:pt x="0" y="0"/>
                  </a:lnTo>
                  <a:close/>
                  <a:moveTo>
                    <a:pt x="128" y="484"/>
                  </a:moveTo>
                  <a:lnTo>
                    <a:pt x="128" y="484"/>
                  </a:lnTo>
                  <a:lnTo>
                    <a:pt x="120" y="484"/>
                  </a:lnTo>
                  <a:lnTo>
                    <a:pt x="114" y="482"/>
                  </a:lnTo>
                  <a:lnTo>
                    <a:pt x="106" y="478"/>
                  </a:lnTo>
                  <a:lnTo>
                    <a:pt x="100" y="474"/>
                  </a:lnTo>
                  <a:lnTo>
                    <a:pt x="96" y="468"/>
                  </a:lnTo>
                  <a:lnTo>
                    <a:pt x="92" y="462"/>
                  </a:lnTo>
                  <a:lnTo>
                    <a:pt x="90" y="454"/>
                  </a:lnTo>
                  <a:lnTo>
                    <a:pt x="90" y="446"/>
                  </a:lnTo>
                  <a:lnTo>
                    <a:pt x="90" y="446"/>
                  </a:lnTo>
                  <a:lnTo>
                    <a:pt x="92" y="436"/>
                  </a:lnTo>
                  <a:lnTo>
                    <a:pt x="96" y="426"/>
                  </a:lnTo>
                  <a:lnTo>
                    <a:pt x="104" y="416"/>
                  </a:lnTo>
                  <a:lnTo>
                    <a:pt x="114" y="412"/>
                  </a:lnTo>
                  <a:lnTo>
                    <a:pt x="114" y="434"/>
                  </a:lnTo>
                  <a:lnTo>
                    <a:pt x="114" y="434"/>
                  </a:lnTo>
                  <a:lnTo>
                    <a:pt x="110" y="440"/>
                  </a:lnTo>
                  <a:lnTo>
                    <a:pt x="108" y="446"/>
                  </a:lnTo>
                  <a:lnTo>
                    <a:pt x="108" y="446"/>
                  </a:lnTo>
                  <a:lnTo>
                    <a:pt x="110" y="454"/>
                  </a:lnTo>
                  <a:lnTo>
                    <a:pt x="114" y="460"/>
                  </a:lnTo>
                  <a:lnTo>
                    <a:pt x="120" y="464"/>
                  </a:lnTo>
                  <a:lnTo>
                    <a:pt x="128" y="466"/>
                  </a:lnTo>
                  <a:lnTo>
                    <a:pt x="128" y="466"/>
                  </a:lnTo>
                  <a:lnTo>
                    <a:pt x="136" y="464"/>
                  </a:lnTo>
                  <a:lnTo>
                    <a:pt x="142" y="460"/>
                  </a:lnTo>
                  <a:lnTo>
                    <a:pt x="146" y="454"/>
                  </a:lnTo>
                  <a:lnTo>
                    <a:pt x="146" y="446"/>
                  </a:lnTo>
                  <a:lnTo>
                    <a:pt x="146" y="446"/>
                  </a:lnTo>
                  <a:lnTo>
                    <a:pt x="146" y="440"/>
                  </a:lnTo>
                  <a:lnTo>
                    <a:pt x="142" y="434"/>
                  </a:lnTo>
                  <a:lnTo>
                    <a:pt x="142" y="412"/>
                  </a:lnTo>
                  <a:lnTo>
                    <a:pt x="142" y="412"/>
                  </a:lnTo>
                  <a:lnTo>
                    <a:pt x="152" y="416"/>
                  </a:lnTo>
                  <a:lnTo>
                    <a:pt x="160" y="426"/>
                  </a:lnTo>
                  <a:lnTo>
                    <a:pt x="164" y="436"/>
                  </a:lnTo>
                  <a:lnTo>
                    <a:pt x="166" y="446"/>
                  </a:lnTo>
                  <a:lnTo>
                    <a:pt x="166" y="446"/>
                  </a:lnTo>
                  <a:lnTo>
                    <a:pt x="166" y="454"/>
                  </a:lnTo>
                  <a:lnTo>
                    <a:pt x="164" y="462"/>
                  </a:lnTo>
                  <a:lnTo>
                    <a:pt x="160" y="468"/>
                  </a:lnTo>
                  <a:lnTo>
                    <a:pt x="154" y="474"/>
                  </a:lnTo>
                  <a:lnTo>
                    <a:pt x="150" y="478"/>
                  </a:lnTo>
                  <a:lnTo>
                    <a:pt x="142" y="482"/>
                  </a:lnTo>
                  <a:lnTo>
                    <a:pt x="136" y="484"/>
                  </a:lnTo>
                  <a:lnTo>
                    <a:pt x="128" y="484"/>
                  </a:lnTo>
                  <a:lnTo>
                    <a:pt x="128" y="484"/>
                  </a:lnTo>
                  <a:close/>
                  <a:moveTo>
                    <a:pt x="120" y="444"/>
                  </a:moveTo>
                  <a:lnTo>
                    <a:pt x="120" y="398"/>
                  </a:lnTo>
                  <a:lnTo>
                    <a:pt x="136" y="398"/>
                  </a:lnTo>
                  <a:lnTo>
                    <a:pt x="136" y="444"/>
                  </a:lnTo>
                  <a:lnTo>
                    <a:pt x="120" y="444"/>
                  </a:lnTo>
                  <a:close/>
                  <a:moveTo>
                    <a:pt x="226" y="138"/>
                  </a:moveTo>
                  <a:lnTo>
                    <a:pt x="42" y="138"/>
                  </a:lnTo>
                  <a:lnTo>
                    <a:pt x="42" y="104"/>
                  </a:lnTo>
                  <a:lnTo>
                    <a:pt x="226" y="104"/>
                  </a:lnTo>
                  <a:lnTo>
                    <a:pt x="226" y="138"/>
                  </a:lnTo>
                  <a:close/>
                  <a:moveTo>
                    <a:pt x="226" y="84"/>
                  </a:moveTo>
                  <a:lnTo>
                    <a:pt x="42" y="84"/>
                  </a:lnTo>
                  <a:lnTo>
                    <a:pt x="42" y="50"/>
                  </a:lnTo>
                  <a:lnTo>
                    <a:pt x="226" y="50"/>
                  </a:lnTo>
                  <a:lnTo>
                    <a:pt x="226"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654" y="943"/>
              <a:ext cx="376" cy="73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686" y="99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772" y="99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858" y="99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944" y="99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686" y="111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772" y="111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858" y="111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944" y="111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686" y="1245"/>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772" y="1245"/>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858" y="1245"/>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944" y="1245"/>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3686" y="1371"/>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772" y="1371"/>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858" y="1371"/>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3944" y="1371"/>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3804" y="1603"/>
              <a:ext cx="36" cy="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3844" y="1603"/>
              <a:ext cx="36" cy="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6900" y="1975"/>
              <a:ext cx="92" cy="22"/>
            </a:xfrm>
            <a:custGeom>
              <a:avLst/>
              <a:gdLst>
                <a:gd name="T0" fmla="*/ 86 w 92"/>
                <a:gd name="T1" fmla="*/ 0 h 22"/>
                <a:gd name="T2" fmla="*/ 74 w 92"/>
                <a:gd name="T3" fmla="*/ 2 h 22"/>
                <a:gd name="T4" fmla="*/ 74 w 92"/>
                <a:gd name="T5" fmla="*/ 0 h 22"/>
                <a:gd name="T6" fmla="*/ 68 w 92"/>
                <a:gd name="T7" fmla="*/ 0 h 22"/>
                <a:gd name="T8" fmla="*/ 68 w 92"/>
                <a:gd name="T9" fmla="*/ 2 h 22"/>
                <a:gd name="T10" fmla="*/ 66 w 92"/>
                <a:gd name="T11" fmla="*/ 4 h 22"/>
                <a:gd name="T12" fmla="*/ 66 w 92"/>
                <a:gd name="T13" fmla="*/ 2 h 22"/>
                <a:gd name="T14" fmla="*/ 60 w 92"/>
                <a:gd name="T15" fmla="*/ 2 h 22"/>
                <a:gd name="T16" fmla="*/ 60 w 92"/>
                <a:gd name="T17" fmla="*/ 4 h 22"/>
                <a:gd name="T18" fmla="*/ 56 w 92"/>
                <a:gd name="T19" fmla="*/ 4 h 22"/>
                <a:gd name="T20" fmla="*/ 56 w 92"/>
                <a:gd name="T21" fmla="*/ 2 h 22"/>
                <a:gd name="T22" fmla="*/ 50 w 92"/>
                <a:gd name="T23" fmla="*/ 4 h 22"/>
                <a:gd name="T24" fmla="*/ 50 w 92"/>
                <a:gd name="T25" fmla="*/ 6 h 22"/>
                <a:gd name="T26" fmla="*/ 48 w 92"/>
                <a:gd name="T27" fmla="*/ 6 h 22"/>
                <a:gd name="T28" fmla="*/ 46 w 92"/>
                <a:gd name="T29" fmla="*/ 4 h 22"/>
                <a:gd name="T30" fmla="*/ 42 w 92"/>
                <a:gd name="T31" fmla="*/ 6 h 22"/>
                <a:gd name="T32" fmla="*/ 42 w 92"/>
                <a:gd name="T33" fmla="*/ 8 h 22"/>
                <a:gd name="T34" fmla="*/ 38 w 92"/>
                <a:gd name="T35" fmla="*/ 8 h 22"/>
                <a:gd name="T36" fmla="*/ 38 w 92"/>
                <a:gd name="T37" fmla="*/ 6 h 22"/>
                <a:gd name="T38" fmla="*/ 32 w 92"/>
                <a:gd name="T39" fmla="*/ 6 h 22"/>
                <a:gd name="T40" fmla="*/ 32 w 92"/>
                <a:gd name="T41" fmla="*/ 8 h 22"/>
                <a:gd name="T42" fmla="*/ 28 w 92"/>
                <a:gd name="T43" fmla="*/ 10 h 22"/>
                <a:gd name="T44" fmla="*/ 28 w 92"/>
                <a:gd name="T45" fmla="*/ 8 h 22"/>
                <a:gd name="T46" fmla="*/ 22 w 92"/>
                <a:gd name="T47" fmla="*/ 8 h 22"/>
                <a:gd name="T48" fmla="*/ 22 w 92"/>
                <a:gd name="T49" fmla="*/ 10 h 22"/>
                <a:gd name="T50" fmla="*/ 20 w 92"/>
                <a:gd name="T51" fmla="*/ 10 h 22"/>
                <a:gd name="T52" fmla="*/ 20 w 92"/>
                <a:gd name="T53" fmla="*/ 10 h 22"/>
                <a:gd name="T54" fmla="*/ 14 w 92"/>
                <a:gd name="T55" fmla="*/ 10 h 22"/>
                <a:gd name="T56" fmla="*/ 14 w 92"/>
                <a:gd name="T57" fmla="*/ 12 h 22"/>
                <a:gd name="T58" fmla="*/ 6 w 92"/>
                <a:gd name="T59" fmla="*/ 14 h 22"/>
                <a:gd name="T60" fmla="*/ 0 w 92"/>
                <a:gd name="T61" fmla="*/ 22 h 22"/>
                <a:gd name="T62" fmla="*/ 80 w 92"/>
                <a:gd name="T63" fmla="*/ 14 h 22"/>
                <a:gd name="T64" fmla="*/ 80 w 92"/>
                <a:gd name="T65" fmla="*/ 22 h 22"/>
                <a:gd name="T66" fmla="*/ 92 w 92"/>
                <a:gd name="T67" fmla="*/ 22 h 22"/>
                <a:gd name="T68" fmla="*/ 92 w 92"/>
                <a:gd name="T69" fmla="*/ 6 h 22"/>
                <a:gd name="T70" fmla="*/ 86 w 92"/>
                <a:gd name="T7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22">
                  <a:moveTo>
                    <a:pt x="86" y="0"/>
                  </a:moveTo>
                  <a:lnTo>
                    <a:pt x="74" y="2"/>
                  </a:lnTo>
                  <a:lnTo>
                    <a:pt x="74" y="0"/>
                  </a:lnTo>
                  <a:lnTo>
                    <a:pt x="68" y="0"/>
                  </a:lnTo>
                  <a:lnTo>
                    <a:pt x="68" y="2"/>
                  </a:lnTo>
                  <a:lnTo>
                    <a:pt x="66" y="4"/>
                  </a:lnTo>
                  <a:lnTo>
                    <a:pt x="66" y="2"/>
                  </a:lnTo>
                  <a:lnTo>
                    <a:pt x="60" y="2"/>
                  </a:lnTo>
                  <a:lnTo>
                    <a:pt x="60" y="4"/>
                  </a:lnTo>
                  <a:lnTo>
                    <a:pt x="56" y="4"/>
                  </a:lnTo>
                  <a:lnTo>
                    <a:pt x="56" y="2"/>
                  </a:lnTo>
                  <a:lnTo>
                    <a:pt x="50" y="4"/>
                  </a:lnTo>
                  <a:lnTo>
                    <a:pt x="50" y="6"/>
                  </a:lnTo>
                  <a:lnTo>
                    <a:pt x="48" y="6"/>
                  </a:lnTo>
                  <a:lnTo>
                    <a:pt x="46" y="4"/>
                  </a:lnTo>
                  <a:lnTo>
                    <a:pt x="42" y="6"/>
                  </a:lnTo>
                  <a:lnTo>
                    <a:pt x="42" y="8"/>
                  </a:lnTo>
                  <a:lnTo>
                    <a:pt x="38" y="8"/>
                  </a:lnTo>
                  <a:lnTo>
                    <a:pt x="38" y="6"/>
                  </a:lnTo>
                  <a:lnTo>
                    <a:pt x="32" y="6"/>
                  </a:lnTo>
                  <a:lnTo>
                    <a:pt x="32" y="8"/>
                  </a:lnTo>
                  <a:lnTo>
                    <a:pt x="28" y="10"/>
                  </a:lnTo>
                  <a:lnTo>
                    <a:pt x="28" y="8"/>
                  </a:lnTo>
                  <a:lnTo>
                    <a:pt x="22" y="8"/>
                  </a:lnTo>
                  <a:lnTo>
                    <a:pt x="22" y="10"/>
                  </a:lnTo>
                  <a:lnTo>
                    <a:pt x="20" y="10"/>
                  </a:lnTo>
                  <a:lnTo>
                    <a:pt x="20" y="10"/>
                  </a:lnTo>
                  <a:lnTo>
                    <a:pt x="14" y="10"/>
                  </a:lnTo>
                  <a:lnTo>
                    <a:pt x="14" y="12"/>
                  </a:lnTo>
                  <a:lnTo>
                    <a:pt x="6" y="14"/>
                  </a:lnTo>
                  <a:lnTo>
                    <a:pt x="0" y="22"/>
                  </a:lnTo>
                  <a:lnTo>
                    <a:pt x="80" y="14"/>
                  </a:lnTo>
                  <a:lnTo>
                    <a:pt x="80" y="22"/>
                  </a:lnTo>
                  <a:lnTo>
                    <a:pt x="92" y="22"/>
                  </a:lnTo>
                  <a:lnTo>
                    <a:pt x="92" y="6"/>
                  </a:lnTo>
                  <a:lnTo>
                    <a:pt x="86"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6532" y="1611"/>
              <a:ext cx="148" cy="150"/>
            </a:xfrm>
            <a:custGeom>
              <a:avLst/>
              <a:gdLst>
                <a:gd name="T0" fmla="*/ 74 w 148"/>
                <a:gd name="T1" fmla="*/ 150 h 150"/>
                <a:gd name="T2" fmla="*/ 74 w 148"/>
                <a:gd name="T3" fmla="*/ 150 h 150"/>
                <a:gd name="T4" fmla="*/ 90 w 148"/>
                <a:gd name="T5" fmla="*/ 148 h 150"/>
                <a:gd name="T6" fmla="*/ 104 w 148"/>
                <a:gd name="T7" fmla="*/ 144 h 150"/>
                <a:gd name="T8" fmla="*/ 116 w 148"/>
                <a:gd name="T9" fmla="*/ 138 h 150"/>
                <a:gd name="T10" fmla="*/ 126 w 148"/>
                <a:gd name="T11" fmla="*/ 128 h 150"/>
                <a:gd name="T12" fmla="*/ 136 w 148"/>
                <a:gd name="T13" fmla="*/ 116 h 150"/>
                <a:gd name="T14" fmla="*/ 142 w 148"/>
                <a:gd name="T15" fmla="*/ 104 h 150"/>
                <a:gd name="T16" fmla="*/ 148 w 148"/>
                <a:gd name="T17" fmla="*/ 90 h 150"/>
                <a:gd name="T18" fmla="*/ 148 w 148"/>
                <a:gd name="T19" fmla="*/ 76 h 150"/>
                <a:gd name="T20" fmla="*/ 148 w 148"/>
                <a:gd name="T21" fmla="*/ 76 h 150"/>
                <a:gd name="T22" fmla="*/ 148 w 148"/>
                <a:gd name="T23" fmla="*/ 60 h 150"/>
                <a:gd name="T24" fmla="*/ 142 w 148"/>
                <a:gd name="T25" fmla="*/ 46 h 150"/>
                <a:gd name="T26" fmla="*/ 136 w 148"/>
                <a:gd name="T27" fmla="*/ 34 h 150"/>
                <a:gd name="T28" fmla="*/ 126 w 148"/>
                <a:gd name="T29" fmla="*/ 22 h 150"/>
                <a:gd name="T30" fmla="*/ 116 w 148"/>
                <a:gd name="T31" fmla="*/ 14 h 150"/>
                <a:gd name="T32" fmla="*/ 104 w 148"/>
                <a:gd name="T33" fmla="*/ 6 h 150"/>
                <a:gd name="T34" fmla="*/ 90 w 148"/>
                <a:gd name="T35" fmla="*/ 2 h 150"/>
                <a:gd name="T36" fmla="*/ 74 w 148"/>
                <a:gd name="T37" fmla="*/ 0 h 150"/>
                <a:gd name="T38" fmla="*/ 74 w 148"/>
                <a:gd name="T39" fmla="*/ 0 h 150"/>
                <a:gd name="T40" fmla="*/ 60 w 148"/>
                <a:gd name="T41" fmla="*/ 2 h 150"/>
                <a:gd name="T42" fmla="*/ 46 w 148"/>
                <a:gd name="T43" fmla="*/ 6 h 150"/>
                <a:gd name="T44" fmla="*/ 32 w 148"/>
                <a:gd name="T45" fmla="*/ 14 h 150"/>
                <a:gd name="T46" fmla="*/ 22 w 148"/>
                <a:gd name="T47" fmla="*/ 22 h 150"/>
                <a:gd name="T48" fmla="*/ 12 w 148"/>
                <a:gd name="T49" fmla="*/ 34 h 150"/>
                <a:gd name="T50" fmla="*/ 6 w 148"/>
                <a:gd name="T51" fmla="*/ 46 h 150"/>
                <a:gd name="T52" fmla="*/ 2 w 148"/>
                <a:gd name="T53" fmla="*/ 60 h 150"/>
                <a:gd name="T54" fmla="*/ 0 w 148"/>
                <a:gd name="T55" fmla="*/ 76 h 150"/>
                <a:gd name="T56" fmla="*/ 0 w 148"/>
                <a:gd name="T57" fmla="*/ 76 h 150"/>
                <a:gd name="T58" fmla="*/ 2 w 148"/>
                <a:gd name="T59" fmla="*/ 90 h 150"/>
                <a:gd name="T60" fmla="*/ 6 w 148"/>
                <a:gd name="T61" fmla="*/ 104 h 150"/>
                <a:gd name="T62" fmla="*/ 12 w 148"/>
                <a:gd name="T63" fmla="*/ 116 h 150"/>
                <a:gd name="T64" fmla="*/ 22 w 148"/>
                <a:gd name="T65" fmla="*/ 128 h 150"/>
                <a:gd name="T66" fmla="*/ 32 w 148"/>
                <a:gd name="T67" fmla="*/ 138 h 150"/>
                <a:gd name="T68" fmla="*/ 46 w 148"/>
                <a:gd name="T69" fmla="*/ 144 h 150"/>
                <a:gd name="T70" fmla="*/ 60 w 148"/>
                <a:gd name="T71" fmla="*/ 148 h 150"/>
                <a:gd name="T72" fmla="*/ 74 w 148"/>
                <a:gd name="T73" fmla="*/ 150 h 150"/>
                <a:gd name="T74" fmla="*/ 74 w 148"/>
                <a:gd name="T7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50">
                  <a:moveTo>
                    <a:pt x="74" y="150"/>
                  </a:moveTo>
                  <a:lnTo>
                    <a:pt x="74" y="150"/>
                  </a:lnTo>
                  <a:lnTo>
                    <a:pt x="90" y="148"/>
                  </a:lnTo>
                  <a:lnTo>
                    <a:pt x="104" y="144"/>
                  </a:lnTo>
                  <a:lnTo>
                    <a:pt x="116" y="138"/>
                  </a:lnTo>
                  <a:lnTo>
                    <a:pt x="126" y="128"/>
                  </a:lnTo>
                  <a:lnTo>
                    <a:pt x="136" y="116"/>
                  </a:lnTo>
                  <a:lnTo>
                    <a:pt x="142" y="104"/>
                  </a:lnTo>
                  <a:lnTo>
                    <a:pt x="148" y="90"/>
                  </a:lnTo>
                  <a:lnTo>
                    <a:pt x="148" y="76"/>
                  </a:lnTo>
                  <a:lnTo>
                    <a:pt x="148" y="76"/>
                  </a:lnTo>
                  <a:lnTo>
                    <a:pt x="148" y="60"/>
                  </a:lnTo>
                  <a:lnTo>
                    <a:pt x="142" y="46"/>
                  </a:lnTo>
                  <a:lnTo>
                    <a:pt x="136" y="34"/>
                  </a:lnTo>
                  <a:lnTo>
                    <a:pt x="126" y="22"/>
                  </a:lnTo>
                  <a:lnTo>
                    <a:pt x="116" y="14"/>
                  </a:lnTo>
                  <a:lnTo>
                    <a:pt x="104" y="6"/>
                  </a:lnTo>
                  <a:lnTo>
                    <a:pt x="90" y="2"/>
                  </a:lnTo>
                  <a:lnTo>
                    <a:pt x="74" y="0"/>
                  </a:lnTo>
                  <a:lnTo>
                    <a:pt x="74" y="0"/>
                  </a:lnTo>
                  <a:lnTo>
                    <a:pt x="60" y="2"/>
                  </a:lnTo>
                  <a:lnTo>
                    <a:pt x="46" y="6"/>
                  </a:lnTo>
                  <a:lnTo>
                    <a:pt x="32" y="14"/>
                  </a:lnTo>
                  <a:lnTo>
                    <a:pt x="22" y="22"/>
                  </a:lnTo>
                  <a:lnTo>
                    <a:pt x="12" y="34"/>
                  </a:lnTo>
                  <a:lnTo>
                    <a:pt x="6" y="46"/>
                  </a:lnTo>
                  <a:lnTo>
                    <a:pt x="2" y="60"/>
                  </a:lnTo>
                  <a:lnTo>
                    <a:pt x="0" y="76"/>
                  </a:lnTo>
                  <a:lnTo>
                    <a:pt x="0" y="76"/>
                  </a:lnTo>
                  <a:lnTo>
                    <a:pt x="2" y="90"/>
                  </a:lnTo>
                  <a:lnTo>
                    <a:pt x="6" y="104"/>
                  </a:lnTo>
                  <a:lnTo>
                    <a:pt x="12" y="116"/>
                  </a:lnTo>
                  <a:lnTo>
                    <a:pt x="22" y="128"/>
                  </a:lnTo>
                  <a:lnTo>
                    <a:pt x="32" y="138"/>
                  </a:lnTo>
                  <a:lnTo>
                    <a:pt x="46" y="144"/>
                  </a:lnTo>
                  <a:lnTo>
                    <a:pt x="60" y="148"/>
                  </a:lnTo>
                  <a:lnTo>
                    <a:pt x="74" y="150"/>
                  </a:lnTo>
                  <a:lnTo>
                    <a:pt x="74" y="15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6494" y="1793"/>
              <a:ext cx="552" cy="640"/>
            </a:xfrm>
            <a:custGeom>
              <a:avLst/>
              <a:gdLst>
                <a:gd name="T0" fmla="*/ 550 w 552"/>
                <a:gd name="T1" fmla="*/ 594 h 640"/>
                <a:gd name="T2" fmla="*/ 522 w 552"/>
                <a:gd name="T3" fmla="*/ 578 h 640"/>
                <a:gd name="T4" fmla="*/ 474 w 552"/>
                <a:gd name="T5" fmla="*/ 582 h 640"/>
                <a:gd name="T6" fmla="*/ 430 w 552"/>
                <a:gd name="T7" fmla="*/ 590 h 640"/>
                <a:gd name="T8" fmla="*/ 416 w 552"/>
                <a:gd name="T9" fmla="*/ 576 h 640"/>
                <a:gd name="T10" fmla="*/ 368 w 552"/>
                <a:gd name="T11" fmla="*/ 318 h 640"/>
                <a:gd name="T12" fmla="*/ 364 w 552"/>
                <a:gd name="T13" fmla="*/ 306 h 640"/>
                <a:gd name="T14" fmla="*/ 344 w 552"/>
                <a:gd name="T15" fmla="*/ 290 h 640"/>
                <a:gd name="T16" fmla="*/ 146 w 552"/>
                <a:gd name="T17" fmla="*/ 280 h 640"/>
                <a:gd name="T18" fmla="*/ 142 w 552"/>
                <a:gd name="T19" fmla="*/ 280 h 640"/>
                <a:gd name="T20" fmla="*/ 138 w 552"/>
                <a:gd name="T21" fmla="*/ 280 h 640"/>
                <a:gd name="T22" fmla="*/ 126 w 552"/>
                <a:gd name="T23" fmla="*/ 278 h 640"/>
                <a:gd name="T24" fmla="*/ 112 w 552"/>
                <a:gd name="T25" fmla="*/ 270 h 640"/>
                <a:gd name="T26" fmla="*/ 102 w 552"/>
                <a:gd name="T27" fmla="*/ 252 h 640"/>
                <a:gd name="T28" fmla="*/ 90 w 552"/>
                <a:gd name="T29" fmla="*/ 208 h 640"/>
                <a:gd name="T30" fmla="*/ 88 w 552"/>
                <a:gd name="T31" fmla="*/ 152 h 640"/>
                <a:gd name="T32" fmla="*/ 152 w 552"/>
                <a:gd name="T33" fmla="*/ 176 h 640"/>
                <a:gd name="T34" fmla="*/ 156 w 552"/>
                <a:gd name="T35" fmla="*/ 180 h 640"/>
                <a:gd name="T36" fmla="*/ 344 w 552"/>
                <a:gd name="T37" fmla="*/ 180 h 640"/>
                <a:gd name="T38" fmla="*/ 354 w 552"/>
                <a:gd name="T39" fmla="*/ 178 h 640"/>
                <a:gd name="T40" fmla="*/ 360 w 552"/>
                <a:gd name="T41" fmla="*/ 166 h 640"/>
                <a:gd name="T42" fmla="*/ 358 w 552"/>
                <a:gd name="T43" fmla="*/ 154 h 640"/>
                <a:gd name="T44" fmla="*/ 192 w 552"/>
                <a:gd name="T45" fmla="*/ 144 h 640"/>
                <a:gd name="T46" fmla="*/ 96 w 552"/>
                <a:gd name="T47" fmla="*/ 48 h 640"/>
                <a:gd name="T48" fmla="*/ 90 w 552"/>
                <a:gd name="T49" fmla="*/ 20 h 640"/>
                <a:gd name="T50" fmla="*/ 68 w 552"/>
                <a:gd name="T51" fmla="*/ 4 h 640"/>
                <a:gd name="T52" fmla="*/ 56 w 552"/>
                <a:gd name="T53" fmla="*/ 0 h 640"/>
                <a:gd name="T54" fmla="*/ 30 w 552"/>
                <a:gd name="T55" fmla="*/ 6 h 640"/>
                <a:gd name="T56" fmla="*/ 12 w 552"/>
                <a:gd name="T57" fmla="*/ 28 h 640"/>
                <a:gd name="T58" fmla="*/ 10 w 552"/>
                <a:gd name="T59" fmla="*/ 38 h 640"/>
                <a:gd name="T60" fmla="*/ 2 w 552"/>
                <a:gd name="T61" fmla="*/ 122 h 640"/>
                <a:gd name="T62" fmla="*/ 2 w 552"/>
                <a:gd name="T63" fmla="*/ 186 h 640"/>
                <a:gd name="T64" fmla="*/ 10 w 552"/>
                <a:gd name="T65" fmla="*/ 246 h 640"/>
                <a:gd name="T66" fmla="*/ 24 w 552"/>
                <a:gd name="T67" fmla="*/ 288 h 640"/>
                <a:gd name="T68" fmla="*/ 40 w 552"/>
                <a:gd name="T69" fmla="*/ 318 h 640"/>
                <a:gd name="T70" fmla="*/ 68 w 552"/>
                <a:gd name="T71" fmla="*/ 344 h 640"/>
                <a:gd name="T72" fmla="*/ 100 w 552"/>
                <a:gd name="T73" fmla="*/ 360 h 640"/>
                <a:gd name="T74" fmla="*/ 116 w 552"/>
                <a:gd name="T75" fmla="*/ 364 h 640"/>
                <a:gd name="T76" fmla="*/ 362 w 552"/>
                <a:gd name="T77" fmla="*/ 578 h 640"/>
                <a:gd name="T78" fmla="*/ 366 w 552"/>
                <a:gd name="T79" fmla="*/ 610 h 640"/>
                <a:gd name="T80" fmla="*/ 366 w 552"/>
                <a:gd name="T81" fmla="*/ 628 h 640"/>
                <a:gd name="T82" fmla="*/ 372 w 552"/>
                <a:gd name="T83" fmla="*/ 638 h 640"/>
                <a:gd name="T84" fmla="*/ 390 w 552"/>
                <a:gd name="T85" fmla="*/ 640 h 640"/>
                <a:gd name="T86" fmla="*/ 552 w 552"/>
                <a:gd name="T87" fmla="*/ 604 h 640"/>
                <a:gd name="T88" fmla="*/ 552 w 552"/>
                <a:gd name="T89" fmla="*/ 60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640">
                  <a:moveTo>
                    <a:pt x="552" y="600"/>
                  </a:moveTo>
                  <a:lnTo>
                    <a:pt x="552" y="600"/>
                  </a:lnTo>
                  <a:lnTo>
                    <a:pt x="550" y="594"/>
                  </a:lnTo>
                  <a:lnTo>
                    <a:pt x="546" y="590"/>
                  </a:lnTo>
                  <a:lnTo>
                    <a:pt x="536" y="582"/>
                  </a:lnTo>
                  <a:lnTo>
                    <a:pt x="522" y="578"/>
                  </a:lnTo>
                  <a:lnTo>
                    <a:pt x="504" y="578"/>
                  </a:lnTo>
                  <a:lnTo>
                    <a:pt x="504" y="578"/>
                  </a:lnTo>
                  <a:lnTo>
                    <a:pt x="474" y="582"/>
                  </a:lnTo>
                  <a:lnTo>
                    <a:pt x="436" y="590"/>
                  </a:lnTo>
                  <a:lnTo>
                    <a:pt x="436" y="590"/>
                  </a:lnTo>
                  <a:lnTo>
                    <a:pt x="430" y="590"/>
                  </a:lnTo>
                  <a:lnTo>
                    <a:pt x="424" y="586"/>
                  </a:lnTo>
                  <a:lnTo>
                    <a:pt x="420" y="582"/>
                  </a:lnTo>
                  <a:lnTo>
                    <a:pt x="416" y="576"/>
                  </a:lnTo>
                  <a:lnTo>
                    <a:pt x="410" y="562"/>
                  </a:lnTo>
                  <a:lnTo>
                    <a:pt x="408" y="550"/>
                  </a:lnTo>
                  <a:lnTo>
                    <a:pt x="368" y="318"/>
                  </a:lnTo>
                  <a:lnTo>
                    <a:pt x="368" y="318"/>
                  </a:lnTo>
                  <a:lnTo>
                    <a:pt x="368" y="312"/>
                  </a:lnTo>
                  <a:lnTo>
                    <a:pt x="364" y="306"/>
                  </a:lnTo>
                  <a:lnTo>
                    <a:pt x="360" y="302"/>
                  </a:lnTo>
                  <a:lnTo>
                    <a:pt x="356" y="296"/>
                  </a:lnTo>
                  <a:lnTo>
                    <a:pt x="344" y="290"/>
                  </a:lnTo>
                  <a:lnTo>
                    <a:pt x="336" y="288"/>
                  </a:lnTo>
                  <a:lnTo>
                    <a:pt x="328" y="288"/>
                  </a:lnTo>
                  <a:lnTo>
                    <a:pt x="146" y="280"/>
                  </a:lnTo>
                  <a:lnTo>
                    <a:pt x="146" y="280"/>
                  </a:lnTo>
                  <a:lnTo>
                    <a:pt x="142" y="280"/>
                  </a:lnTo>
                  <a:lnTo>
                    <a:pt x="142" y="280"/>
                  </a:lnTo>
                  <a:lnTo>
                    <a:pt x="138" y="280"/>
                  </a:lnTo>
                  <a:lnTo>
                    <a:pt x="138" y="280"/>
                  </a:lnTo>
                  <a:lnTo>
                    <a:pt x="138" y="280"/>
                  </a:lnTo>
                  <a:lnTo>
                    <a:pt x="138" y="280"/>
                  </a:lnTo>
                  <a:lnTo>
                    <a:pt x="126" y="278"/>
                  </a:lnTo>
                  <a:lnTo>
                    <a:pt x="126" y="278"/>
                  </a:lnTo>
                  <a:lnTo>
                    <a:pt x="118" y="274"/>
                  </a:lnTo>
                  <a:lnTo>
                    <a:pt x="118" y="274"/>
                  </a:lnTo>
                  <a:lnTo>
                    <a:pt x="112" y="270"/>
                  </a:lnTo>
                  <a:lnTo>
                    <a:pt x="112" y="270"/>
                  </a:lnTo>
                  <a:lnTo>
                    <a:pt x="108" y="262"/>
                  </a:lnTo>
                  <a:lnTo>
                    <a:pt x="102" y="252"/>
                  </a:lnTo>
                  <a:lnTo>
                    <a:pt x="102" y="252"/>
                  </a:lnTo>
                  <a:lnTo>
                    <a:pt x="96" y="232"/>
                  </a:lnTo>
                  <a:lnTo>
                    <a:pt x="90" y="208"/>
                  </a:lnTo>
                  <a:lnTo>
                    <a:pt x="90" y="208"/>
                  </a:lnTo>
                  <a:lnTo>
                    <a:pt x="88" y="182"/>
                  </a:lnTo>
                  <a:lnTo>
                    <a:pt x="88" y="152"/>
                  </a:lnTo>
                  <a:lnTo>
                    <a:pt x="88" y="152"/>
                  </a:lnTo>
                  <a:lnTo>
                    <a:pt x="88" y="116"/>
                  </a:lnTo>
                  <a:lnTo>
                    <a:pt x="152" y="176"/>
                  </a:lnTo>
                  <a:lnTo>
                    <a:pt x="152" y="176"/>
                  </a:lnTo>
                  <a:lnTo>
                    <a:pt x="156" y="180"/>
                  </a:lnTo>
                  <a:lnTo>
                    <a:pt x="156" y="180"/>
                  </a:lnTo>
                  <a:lnTo>
                    <a:pt x="164" y="186"/>
                  </a:lnTo>
                  <a:lnTo>
                    <a:pt x="172" y="190"/>
                  </a:lnTo>
                  <a:lnTo>
                    <a:pt x="344" y="180"/>
                  </a:lnTo>
                  <a:lnTo>
                    <a:pt x="344" y="180"/>
                  </a:lnTo>
                  <a:lnTo>
                    <a:pt x="350" y="180"/>
                  </a:lnTo>
                  <a:lnTo>
                    <a:pt x="354" y="178"/>
                  </a:lnTo>
                  <a:lnTo>
                    <a:pt x="358" y="174"/>
                  </a:lnTo>
                  <a:lnTo>
                    <a:pt x="360" y="166"/>
                  </a:lnTo>
                  <a:lnTo>
                    <a:pt x="360" y="166"/>
                  </a:lnTo>
                  <a:lnTo>
                    <a:pt x="360" y="166"/>
                  </a:lnTo>
                  <a:lnTo>
                    <a:pt x="360" y="160"/>
                  </a:lnTo>
                  <a:lnTo>
                    <a:pt x="358" y="154"/>
                  </a:lnTo>
                  <a:lnTo>
                    <a:pt x="354" y="150"/>
                  </a:lnTo>
                  <a:lnTo>
                    <a:pt x="350" y="148"/>
                  </a:lnTo>
                  <a:lnTo>
                    <a:pt x="192" y="144"/>
                  </a:lnTo>
                  <a:lnTo>
                    <a:pt x="192" y="144"/>
                  </a:lnTo>
                  <a:lnTo>
                    <a:pt x="188" y="140"/>
                  </a:lnTo>
                  <a:lnTo>
                    <a:pt x="96" y="48"/>
                  </a:lnTo>
                  <a:lnTo>
                    <a:pt x="96" y="48"/>
                  </a:lnTo>
                  <a:lnTo>
                    <a:pt x="94" y="34"/>
                  </a:lnTo>
                  <a:lnTo>
                    <a:pt x="90" y="20"/>
                  </a:lnTo>
                  <a:lnTo>
                    <a:pt x="80" y="10"/>
                  </a:lnTo>
                  <a:lnTo>
                    <a:pt x="74" y="6"/>
                  </a:lnTo>
                  <a:lnTo>
                    <a:pt x="68" y="4"/>
                  </a:lnTo>
                  <a:lnTo>
                    <a:pt x="66" y="2"/>
                  </a:lnTo>
                  <a:lnTo>
                    <a:pt x="66" y="2"/>
                  </a:lnTo>
                  <a:lnTo>
                    <a:pt x="56" y="0"/>
                  </a:lnTo>
                  <a:lnTo>
                    <a:pt x="46" y="0"/>
                  </a:lnTo>
                  <a:lnTo>
                    <a:pt x="38" y="2"/>
                  </a:lnTo>
                  <a:lnTo>
                    <a:pt x="30" y="6"/>
                  </a:lnTo>
                  <a:lnTo>
                    <a:pt x="22" y="12"/>
                  </a:lnTo>
                  <a:lnTo>
                    <a:pt x="16" y="18"/>
                  </a:lnTo>
                  <a:lnTo>
                    <a:pt x="12" y="28"/>
                  </a:lnTo>
                  <a:lnTo>
                    <a:pt x="10" y="36"/>
                  </a:lnTo>
                  <a:lnTo>
                    <a:pt x="10" y="36"/>
                  </a:lnTo>
                  <a:lnTo>
                    <a:pt x="10" y="38"/>
                  </a:lnTo>
                  <a:lnTo>
                    <a:pt x="10" y="38"/>
                  </a:lnTo>
                  <a:lnTo>
                    <a:pt x="4" y="90"/>
                  </a:lnTo>
                  <a:lnTo>
                    <a:pt x="2" y="122"/>
                  </a:lnTo>
                  <a:lnTo>
                    <a:pt x="0" y="152"/>
                  </a:lnTo>
                  <a:lnTo>
                    <a:pt x="0" y="152"/>
                  </a:lnTo>
                  <a:lnTo>
                    <a:pt x="2" y="186"/>
                  </a:lnTo>
                  <a:lnTo>
                    <a:pt x="6" y="222"/>
                  </a:lnTo>
                  <a:lnTo>
                    <a:pt x="6" y="222"/>
                  </a:lnTo>
                  <a:lnTo>
                    <a:pt x="10" y="246"/>
                  </a:lnTo>
                  <a:lnTo>
                    <a:pt x="16" y="270"/>
                  </a:lnTo>
                  <a:lnTo>
                    <a:pt x="16" y="270"/>
                  </a:lnTo>
                  <a:lnTo>
                    <a:pt x="24" y="288"/>
                  </a:lnTo>
                  <a:lnTo>
                    <a:pt x="32" y="306"/>
                  </a:lnTo>
                  <a:lnTo>
                    <a:pt x="32" y="306"/>
                  </a:lnTo>
                  <a:lnTo>
                    <a:pt x="40" y="318"/>
                  </a:lnTo>
                  <a:lnTo>
                    <a:pt x="50" y="330"/>
                  </a:lnTo>
                  <a:lnTo>
                    <a:pt x="50" y="330"/>
                  </a:lnTo>
                  <a:lnTo>
                    <a:pt x="68" y="344"/>
                  </a:lnTo>
                  <a:lnTo>
                    <a:pt x="68" y="344"/>
                  </a:lnTo>
                  <a:lnTo>
                    <a:pt x="84" y="354"/>
                  </a:lnTo>
                  <a:lnTo>
                    <a:pt x="100" y="360"/>
                  </a:lnTo>
                  <a:lnTo>
                    <a:pt x="100" y="360"/>
                  </a:lnTo>
                  <a:lnTo>
                    <a:pt x="116" y="364"/>
                  </a:lnTo>
                  <a:lnTo>
                    <a:pt x="116" y="364"/>
                  </a:lnTo>
                  <a:lnTo>
                    <a:pt x="130" y="366"/>
                  </a:lnTo>
                  <a:lnTo>
                    <a:pt x="308" y="366"/>
                  </a:lnTo>
                  <a:lnTo>
                    <a:pt x="362" y="578"/>
                  </a:lnTo>
                  <a:lnTo>
                    <a:pt x="362" y="578"/>
                  </a:lnTo>
                  <a:lnTo>
                    <a:pt x="366" y="596"/>
                  </a:lnTo>
                  <a:lnTo>
                    <a:pt x="366" y="610"/>
                  </a:lnTo>
                  <a:lnTo>
                    <a:pt x="366" y="622"/>
                  </a:lnTo>
                  <a:lnTo>
                    <a:pt x="366" y="628"/>
                  </a:lnTo>
                  <a:lnTo>
                    <a:pt x="366" y="628"/>
                  </a:lnTo>
                  <a:lnTo>
                    <a:pt x="368" y="632"/>
                  </a:lnTo>
                  <a:lnTo>
                    <a:pt x="370" y="636"/>
                  </a:lnTo>
                  <a:lnTo>
                    <a:pt x="372" y="638"/>
                  </a:lnTo>
                  <a:lnTo>
                    <a:pt x="372" y="638"/>
                  </a:lnTo>
                  <a:lnTo>
                    <a:pt x="378" y="640"/>
                  </a:lnTo>
                  <a:lnTo>
                    <a:pt x="390" y="640"/>
                  </a:lnTo>
                  <a:lnTo>
                    <a:pt x="414" y="638"/>
                  </a:lnTo>
                  <a:lnTo>
                    <a:pt x="458" y="630"/>
                  </a:lnTo>
                  <a:lnTo>
                    <a:pt x="552" y="604"/>
                  </a:lnTo>
                  <a:lnTo>
                    <a:pt x="552" y="604"/>
                  </a:lnTo>
                  <a:lnTo>
                    <a:pt x="552" y="600"/>
                  </a:lnTo>
                  <a:lnTo>
                    <a:pt x="552" y="60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6450" y="2049"/>
              <a:ext cx="142" cy="160"/>
            </a:xfrm>
            <a:custGeom>
              <a:avLst/>
              <a:gdLst>
                <a:gd name="T0" fmla="*/ 4 w 142"/>
                <a:gd name="T1" fmla="*/ 0 h 160"/>
                <a:gd name="T2" fmla="*/ 4 w 142"/>
                <a:gd name="T3" fmla="*/ 0 h 160"/>
                <a:gd name="T4" fmla="*/ 2 w 142"/>
                <a:gd name="T5" fmla="*/ 14 h 160"/>
                <a:gd name="T6" fmla="*/ 0 w 142"/>
                <a:gd name="T7" fmla="*/ 46 h 160"/>
                <a:gd name="T8" fmla="*/ 0 w 142"/>
                <a:gd name="T9" fmla="*/ 46 h 160"/>
                <a:gd name="T10" fmla="*/ 2 w 142"/>
                <a:gd name="T11" fmla="*/ 64 h 160"/>
                <a:gd name="T12" fmla="*/ 4 w 142"/>
                <a:gd name="T13" fmla="*/ 84 h 160"/>
                <a:gd name="T14" fmla="*/ 8 w 142"/>
                <a:gd name="T15" fmla="*/ 102 h 160"/>
                <a:gd name="T16" fmla="*/ 14 w 142"/>
                <a:gd name="T17" fmla="*/ 120 h 160"/>
                <a:gd name="T18" fmla="*/ 14 w 142"/>
                <a:gd name="T19" fmla="*/ 120 h 160"/>
                <a:gd name="T20" fmla="*/ 26 w 142"/>
                <a:gd name="T21" fmla="*/ 136 h 160"/>
                <a:gd name="T22" fmla="*/ 32 w 142"/>
                <a:gd name="T23" fmla="*/ 144 h 160"/>
                <a:gd name="T24" fmla="*/ 40 w 142"/>
                <a:gd name="T25" fmla="*/ 150 h 160"/>
                <a:gd name="T26" fmla="*/ 40 w 142"/>
                <a:gd name="T27" fmla="*/ 150 h 160"/>
                <a:gd name="T28" fmla="*/ 50 w 142"/>
                <a:gd name="T29" fmla="*/ 154 h 160"/>
                <a:gd name="T30" fmla="*/ 60 w 142"/>
                <a:gd name="T31" fmla="*/ 158 h 160"/>
                <a:gd name="T32" fmla="*/ 70 w 142"/>
                <a:gd name="T33" fmla="*/ 160 h 160"/>
                <a:gd name="T34" fmla="*/ 82 w 142"/>
                <a:gd name="T35" fmla="*/ 160 h 160"/>
                <a:gd name="T36" fmla="*/ 82 w 142"/>
                <a:gd name="T37" fmla="*/ 160 h 160"/>
                <a:gd name="T38" fmla="*/ 110 w 142"/>
                <a:gd name="T39" fmla="*/ 158 h 160"/>
                <a:gd name="T40" fmla="*/ 126 w 142"/>
                <a:gd name="T41" fmla="*/ 156 h 160"/>
                <a:gd name="T42" fmla="*/ 142 w 142"/>
                <a:gd name="T43" fmla="*/ 150 h 160"/>
                <a:gd name="T44" fmla="*/ 118 w 142"/>
                <a:gd name="T45" fmla="*/ 146 h 160"/>
                <a:gd name="T46" fmla="*/ 118 w 142"/>
                <a:gd name="T47" fmla="*/ 146 h 160"/>
                <a:gd name="T48" fmla="*/ 106 w 142"/>
                <a:gd name="T49" fmla="*/ 150 h 160"/>
                <a:gd name="T50" fmla="*/ 98 w 142"/>
                <a:gd name="T51" fmla="*/ 152 h 160"/>
                <a:gd name="T52" fmla="*/ 82 w 142"/>
                <a:gd name="T53" fmla="*/ 150 h 160"/>
                <a:gd name="T54" fmla="*/ 82 w 142"/>
                <a:gd name="T55" fmla="*/ 150 h 160"/>
                <a:gd name="T56" fmla="*/ 72 w 142"/>
                <a:gd name="T57" fmla="*/ 150 h 160"/>
                <a:gd name="T58" fmla="*/ 62 w 142"/>
                <a:gd name="T59" fmla="*/ 148 h 160"/>
                <a:gd name="T60" fmla="*/ 54 w 142"/>
                <a:gd name="T61" fmla="*/ 144 h 160"/>
                <a:gd name="T62" fmla="*/ 46 w 142"/>
                <a:gd name="T63" fmla="*/ 140 h 160"/>
                <a:gd name="T64" fmla="*/ 46 w 142"/>
                <a:gd name="T65" fmla="*/ 140 h 160"/>
                <a:gd name="T66" fmla="*/ 36 w 142"/>
                <a:gd name="T67" fmla="*/ 132 h 160"/>
                <a:gd name="T68" fmla="*/ 28 w 142"/>
                <a:gd name="T69" fmla="*/ 124 h 160"/>
                <a:gd name="T70" fmla="*/ 28 w 142"/>
                <a:gd name="T71" fmla="*/ 124 h 160"/>
                <a:gd name="T72" fmla="*/ 20 w 142"/>
                <a:gd name="T73" fmla="*/ 106 h 160"/>
                <a:gd name="T74" fmla="*/ 14 w 142"/>
                <a:gd name="T75" fmla="*/ 86 h 160"/>
                <a:gd name="T76" fmla="*/ 14 w 142"/>
                <a:gd name="T77" fmla="*/ 86 h 160"/>
                <a:gd name="T78" fmla="*/ 12 w 142"/>
                <a:gd name="T79" fmla="*/ 66 h 160"/>
                <a:gd name="T80" fmla="*/ 10 w 142"/>
                <a:gd name="T81" fmla="*/ 46 h 160"/>
                <a:gd name="T82" fmla="*/ 10 w 142"/>
                <a:gd name="T83" fmla="*/ 46 h 160"/>
                <a:gd name="T84" fmla="*/ 12 w 142"/>
                <a:gd name="T85" fmla="*/ 14 h 160"/>
                <a:gd name="T86" fmla="*/ 12 w 142"/>
                <a:gd name="T87" fmla="*/ 14 h 160"/>
                <a:gd name="T88" fmla="*/ 14 w 142"/>
                <a:gd name="T89" fmla="*/ 6 h 160"/>
                <a:gd name="T90" fmla="*/ 14 w 142"/>
                <a:gd name="T91" fmla="*/ 6 h 160"/>
                <a:gd name="T92" fmla="*/ 14 w 142"/>
                <a:gd name="T93" fmla="*/ 2 h 160"/>
                <a:gd name="T94" fmla="*/ 14 w 142"/>
                <a:gd name="T95" fmla="*/ 2 h 160"/>
                <a:gd name="T96" fmla="*/ 14 w 142"/>
                <a:gd name="T97" fmla="*/ 2 h 160"/>
                <a:gd name="T98" fmla="*/ 14 w 142"/>
                <a:gd name="T99" fmla="*/ 2 h 160"/>
                <a:gd name="T100" fmla="*/ 4 w 142"/>
                <a:gd name="T101" fmla="*/ 0 h 160"/>
                <a:gd name="T102" fmla="*/ 4 w 142"/>
                <a:gd name="T10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60">
                  <a:moveTo>
                    <a:pt x="4" y="0"/>
                  </a:moveTo>
                  <a:lnTo>
                    <a:pt x="4" y="0"/>
                  </a:lnTo>
                  <a:lnTo>
                    <a:pt x="2" y="14"/>
                  </a:lnTo>
                  <a:lnTo>
                    <a:pt x="0" y="46"/>
                  </a:lnTo>
                  <a:lnTo>
                    <a:pt x="0" y="46"/>
                  </a:lnTo>
                  <a:lnTo>
                    <a:pt x="2" y="64"/>
                  </a:lnTo>
                  <a:lnTo>
                    <a:pt x="4" y="84"/>
                  </a:lnTo>
                  <a:lnTo>
                    <a:pt x="8" y="102"/>
                  </a:lnTo>
                  <a:lnTo>
                    <a:pt x="14" y="120"/>
                  </a:lnTo>
                  <a:lnTo>
                    <a:pt x="14" y="120"/>
                  </a:lnTo>
                  <a:lnTo>
                    <a:pt x="26" y="136"/>
                  </a:lnTo>
                  <a:lnTo>
                    <a:pt x="32" y="144"/>
                  </a:lnTo>
                  <a:lnTo>
                    <a:pt x="40" y="150"/>
                  </a:lnTo>
                  <a:lnTo>
                    <a:pt x="40" y="150"/>
                  </a:lnTo>
                  <a:lnTo>
                    <a:pt x="50" y="154"/>
                  </a:lnTo>
                  <a:lnTo>
                    <a:pt x="60" y="158"/>
                  </a:lnTo>
                  <a:lnTo>
                    <a:pt x="70" y="160"/>
                  </a:lnTo>
                  <a:lnTo>
                    <a:pt x="82" y="160"/>
                  </a:lnTo>
                  <a:lnTo>
                    <a:pt x="82" y="160"/>
                  </a:lnTo>
                  <a:lnTo>
                    <a:pt x="110" y="158"/>
                  </a:lnTo>
                  <a:lnTo>
                    <a:pt x="126" y="156"/>
                  </a:lnTo>
                  <a:lnTo>
                    <a:pt x="142" y="150"/>
                  </a:lnTo>
                  <a:lnTo>
                    <a:pt x="118" y="146"/>
                  </a:lnTo>
                  <a:lnTo>
                    <a:pt x="118" y="146"/>
                  </a:lnTo>
                  <a:lnTo>
                    <a:pt x="106" y="150"/>
                  </a:lnTo>
                  <a:lnTo>
                    <a:pt x="98" y="152"/>
                  </a:lnTo>
                  <a:lnTo>
                    <a:pt x="82" y="150"/>
                  </a:lnTo>
                  <a:lnTo>
                    <a:pt x="82" y="150"/>
                  </a:lnTo>
                  <a:lnTo>
                    <a:pt x="72" y="150"/>
                  </a:lnTo>
                  <a:lnTo>
                    <a:pt x="62" y="148"/>
                  </a:lnTo>
                  <a:lnTo>
                    <a:pt x="54" y="144"/>
                  </a:lnTo>
                  <a:lnTo>
                    <a:pt x="46" y="140"/>
                  </a:lnTo>
                  <a:lnTo>
                    <a:pt x="46" y="140"/>
                  </a:lnTo>
                  <a:lnTo>
                    <a:pt x="36" y="132"/>
                  </a:lnTo>
                  <a:lnTo>
                    <a:pt x="28" y="124"/>
                  </a:lnTo>
                  <a:lnTo>
                    <a:pt x="28" y="124"/>
                  </a:lnTo>
                  <a:lnTo>
                    <a:pt x="20" y="106"/>
                  </a:lnTo>
                  <a:lnTo>
                    <a:pt x="14" y="86"/>
                  </a:lnTo>
                  <a:lnTo>
                    <a:pt x="14" y="86"/>
                  </a:lnTo>
                  <a:lnTo>
                    <a:pt x="12" y="66"/>
                  </a:lnTo>
                  <a:lnTo>
                    <a:pt x="10" y="46"/>
                  </a:lnTo>
                  <a:lnTo>
                    <a:pt x="10" y="46"/>
                  </a:lnTo>
                  <a:lnTo>
                    <a:pt x="12" y="14"/>
                  </a:lnTo>
                  <a:lnTo>
                    <a:pt x="12" y="14"/>
                  </a:lnTo>
                  <a:lnTo>
                    <a:pt x="14" y="6"/>
                  </a:lnTo>
                  <a:lnTo>
                    <a:pt x="14" y="6"/>
                  </a:lnTo>
                  <a:lnTo>
                    <a:pt x="14" y="2"/>
                  </a:lnTo>
                  <a:lnTo>
                    <a:pt x="14" y="2"/>
                  </a:lnTo>
                  <a:lnTo>
                    <a:pt x="14" y="2"/>
                  </a:lnTo>
                  <a:lnTo>
                    <a:pt x="14" y="2"/>
                  </a:lnTo>
                  <a:lnTo>
                    <a:pt x="4" y="0"/>
                  </a:lnTo>
                  <a:lnTo>
                    <a:pt x="4"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6444" y="2019"/>
              <a:ext cx="22" cy="34"/>
            </a:xfrm>
            <a:custGeom>
              <a:avLst/>
              <a:gdLst>
                <a:gd name="T0" fmla="*/ 22 w 22"/>
                <a:gd name="T1" fmla="*/ 34 h 34"/>
                <a:gd name="T2" fmla="*/ 0 w 22"/>
                <a:gd name="T3" fmla="*/ 34 h 34"/>
                <a:gd name="T4" fmla="*/ 0 w 22"/>
                <a:gd name="T5" fmla="*/ 0 h 34"/>
                <a:gd name="T6" fmla="*/ 20 w 22"/>
                <a:gd name="T7" fmla="*/ 0 h 34"/>
                <a:gd name="T8" fmla="*/ 22 w 22"/>
                <a:gd name="T9" fmla="*/ 34 h 34"/>
              </a:gdLst>
              <a:ahLst/>
              <a:cxnLst>
                <a:cxn ang="0">
                  <a:pos x="T0" y="T1"/>
                </a:cxn>
                <a:cxn ang="0">
                  <a:pos x="T2" y="T3"/>
                </a:cxn>
                <a:cxn ang="0">
                  <a:pos x="T4" y="T5"/>
                </a:cxn>
                <a:cxn ang="0">
                  <a:pos x="T6" y="T7"/>
                </a:cxn>
                <a:cxn ang="0">
                  <a:pos x="T8" y="T9"/>
                </a:cxn>
              </a:cxnLst>
              <a:rect l="0" t="0" r="r" b="b"/>
              <a:pathLst>
                <a:path w="22" h="34">
                  <a:moveTo>
                    <a:pt x="22" y="34"/>
                  </a:moveTo>
                  <a:lnTo>
                    <a:pt x="0" y="34"/>
                  </a:lnTo>
                  <a:lnTo>
                    <a:pt x="0" y="0"/>
                  </a:lnTo>
                  <a:lnTo>
                    <a:pt x="20" y="0"/>
                  </a:lnTo>
                  <a:lnTo>
                    <a:pt x="22" y="34"/>
                  </a:lnTo>
                  <a:close/>
                </a:path>
              </a:pathLst>
            </a:custGeom>
            <a:solidFill>
              <a:srgbClr val="C6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6620" y="2301"/>
              <a:ext cx="16" cy="80"/>
            </a:xfrm>
            <a:prstGeom prst="rect">
              <a:avLst/>
            </a:prstGeom>
            <a:solidFill>
              <a:srgbClr val="A3A2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6606" y="2395"/>
              <a:ext cx="42" cy="42"/>
            </a:xfrm>
            <a:custGeom>
              <a:avLst/>
              <a:gdLst>
                <a:gd name="T0" fmla="*/ 42 w 42"/>
                <a:gd name="T1" fmla="*/ 20 h 42"/>
                <a:gd name="T2" fmla="*/ 42 w 42"/>
                <a:gd name="T3" fmla="*/ 20 h 42"/>
                <a:gd name="T4" fmla="*/ 40 w 42"/>
                <a:gd name="T5" fmla="*/ 28 h 42"/>
                <a:gd name="T6" fmla="*/ 36 w 42"/>
                <a:gd name="T7" fmla="*/ 36 h 42"/>
                <a:gd name="T8" fmla="*/ 30 w 42"/>
                <a:gd name="T9" fmla="*/ 40 h 42"/>
                <a:gd name="T10" fmla="*/ 22 w 42"/>
                <a:gd name="T11" fmla="*/ 42 h 42"/>
                <a:gd name="T12" fmla="*/ 22 w 42"/>
                <a:gd name="T13" fmla="*/ 42 h 42"/>
                <a:gd name="T14" fmla="*/ 14 w 42"/>
                <a:gd name="T15" fmla="*/ 40 h 42"/>
                <a:gd name="T16" fmla="*/ 6 w 42"/>
                <a:gd name="T17" fmla="*/ 36 h 42"/>
                <a:gd name="T18" fmla="*/ 2 w 42"/>
                <a:gd name="T19" fmla="*/ 28 h 42"/>
                <a:gd name="T20" fmla="*/ 0 w 42"/>
                <a:gd name="T21" fmla="*/ 20 h 42"/>
                <a:gd name="T22" fmla="*/ 0 w 42"/>
                <a:gd name="T23" fmla="*/ 20 h 42"/>
                <a:gd name="T24" fmla="*/ 2 w 42"/>
                <a:gd name="T25" fmla="*/ 12 h 42"/>
                <a:gd name="T26" fmla="*/ 6 w 42"/>
                <a:gd name="T27" fmla="*/ 6 h 42"/>
                <a:gd name="T28" fmla="*/ 14 w 42"/>
                <a:gd name="T29" fmla="*/ 0 h 42"/>
                <a:gd name="T30" fmla="*/ 22 w 42"/>
                <a:gd name="T31" fmla="*/ 0 h 42"/>
                <a:gd name="T32" fmla="*/ 22 w 42"/>
                <a:gd name="T33" fmla="*/ 0 h 42"/>
                <a:gd name="T34" fmla="*/ 30 w 42"/>
                <a:gd name="T35" fmla="*/ 0 h 42"/>
                <a:gd name="T36" fmla="*/ 36 w 42"/>
                <a:gd name="T37" fmla="*/ 6 h 42"/>
                <a:gd name="T38" fmla="*/ 40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0" y="28"/>
                  </a:lnTo>
                  <a:lnTo>
                    <a:pt x="36" y="36"/>
                  </a:lnTo>
                  <a:lnTo>
                    <a:pt x="30" y="40"/>
                  </a:lnTo>
                  <a:lnTo>
                    <a:pt x="22" y="42"/>
                  </a:lnTo>
                  <a:lnTo>
                    <a:pt x="22" y="42"/>
                  </a:lnTo>
                  <a:lnTo>
                    <a:pt x="14" y="40"/>
                  </a:lnTo>
                  <a:lnTo>
                    <a:pt x="6" y="36"/>
                  </a:lnTo>
                  <a:lnTo>
                    <a:pt x="2" y="28"/>
                  </a:lnTo>
                  <a:lnTo>
                    <a:pt x="0" y="20"/>
                  </a:lnTo>
                  <a:lnTo>
                    <a:pt x="0" y="20"/>
                  </a:lnTo>
                  <a:lnTo>
                    <a:pt x="2" y="12"/>
                  </a:lnTo>
                  <a:lnTo>
                    <a:pt x="6" y="6"/>
                  </a:lnTo>
                  <a:lnTo>
                    <a:pt x="14" y="0"/>
                  </a:lnTo>
                  <a:lnTo>
                    <a:pt x="22" y="0"/>
                  </a:lnTo>
                  <a:lnTo>
                    <a:pt x="22" y="0"/>
                  </a:lnTo>
                  <a:lnTo>
                    <a:pt x="30" y="0"/>
                  </a:lnTo>
                  <a:lnTo>
                    <a:pt x="36" y="6"/>
                  </a:lnTo>
                  <a:lnTo>
                    <a:pt x="40" y="12"/>
                  </a:lnTo>
                  <a:lnTo>
                    <a:pt x="42" y="20"/>
                  </a:lnTo>
                  <a:lnTo>
                    <a:pt x="4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p:nvSpPr>
          <p:spPr bwMode="auto">
            <a:xfrm>
              <a:off x="6710" y="2395"/>
              <a:ext cx="42" cy="42"/>
            </a:xfrm>
            <a:custGeom>
              <a:avLst/>
              <a:gdLst>
                <a:gd name="T0" fmla="*/ 42 w 42"/>
                <a:gd name="T1" fmla="*/ 20 h 42"/>
                <a:gd name="T2" fmla="*/ 42 w 42"/>
                <a:gd name="T3" fmla="*/ 20 h 42"/>
                <a:gd name="T4" fmla="*/ 40 w 42"/>
                <a:gd name="T5" fmla="*/ 28 h 42"/>
                <a:gd name="T6" fmla="*/ 34 w 42"/>
                <a:gd name="T7" fmla="*/ 36 h 42"/>
                <a:gd name="T8" fmla="*/ 28 w 42"/>
                <a:gd name="T9" fmla="*/ 40 h 42"/>
                <a:gd name="T10" fmla="*/ 20 w 42"/>
                <a:gd name="T11" fmla="*/ 42 h 42"/>
                <a:gd name="T12" fmla="*/ 20 w 42"/>
                <a:gd name="T13" fmla="*/ 42 h 42"/>
                <a:gd name="T14" fmla="*/ 12 w 42"/>
                <a:gd name="T15" fmla="*/ 40 h 42"/>
                <a:gd name="T16" fmla="*/ 6 w 42"/>
                <a:gd name="T17" fmla="*/ 36 h 42"/>
                <a:gd name="T18" fmla="*/ 0 w 42"/>
                <a:gd name="T19" fmla="*/ 28 h 42"/>
                <a:gd name="T20" fmla="*/ 0 w 42"/>
                <a:gd name="T21" fmla="*/ 20 h 42"/>
                <a:gd name="T22" fmla="*/ 0 w 42"/>
                <a:gd name="T23" fmla="*/ 20 h 42"/>
                <a:gd name="T24" fmla="*/ 0 w 42"/>
                <a:gd name="T25" fmla="*/ 12 h 42"/>
                <a:gd name="T26" fmla="*/ 6 w 42"/>
                <a:gd name="T27" fmla="*/ 6 h 42"/>
                <a:gd name="T28" fmla="*/ 12 w 42"/>
                <a:gd name="T29" fmla="*/ 0 h 42"/>
                <a:gd name="T30" fmla="*/ 20 w 42"/>
                <a:gd name="T31" fmla="*/ 0 h 42"/>
                <a:gd name="T32" fmla="*/ 20 w 42"/>
                <a:gd name="T33" fmla="*/ 0 h 42"/>
                <a:gd name="T34" fmla="*/ 28 w 42"/>
                <a:gd name="T35" fmla="*/ 0 h 42"/>
                <a:gd name="T36" fmla="*/ 34 w 42"/>
                <a:gd name="T37" fmla="*/ 6 h 42"/>
                <a:gd name="T38" fmla="*/ 40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0" y="28"/>
                  </a:lnTo>
                  <a:lnTo>
                    <a:pt x="34" y="36"/>
                  </a:lnTo>
                  <a:lnTo>
                    <a:pt x="28" y="40"/>
                  </a:lnTo>
                  <a:lnTo>
                    <a:pt x="20" y="42"/>
                  </a:lnTo>
                  <a:lnTo>
                    <a:pt x="20" y="42"/>
                  </a:lnTo>
                  <a:lnTo>
                    <a:pt x="12" y="40"/>
                  </a:lnTo>
                  <a:lnTo>
                    <a:pt x="6" y="36"/>
                  </a:lnTo>
                  <a:lnTo>
                    <a:pt x="0" y="28"/>
                  </a:lnTo>
                  <a:lnTo>
                    <a:pt x="0" y="20"/>
                  </a:lnTo>
                  <a:lnTo>
                    <a:pt x="0" y="20"/>
                  </a:lnTo>
                  <a:lnTo>
                    <a:pt x="0" y="12"/>
                  </a:lnTo>
                  <a:lnTo>
                    <a:pt x="6" y="6"/>
                  </a:lnTo>
                  <a:lnTo>
                    <a:pt x="12" y="0"/>
                  </a:lnTo>
                  <a:lnTo>
                    <a:pt x="20" y="0"/>
                  </a:lnTo>
                  <a:lnTo>
                    <a:pt x="20" y="0"/>
                  </a:lnTo>
                  <a:lnTo>
                    <a:pt x="28" y="0"/>
                  </a:lnTo>
                  <a:lnTo>
                    <a:pt x="34" y="6"/>
                  </a:lnTo>
                  <a:lnTo>
                    <a:pt x="40" y="12"/>
                  </a:lnTo>
                  <a:lnTo>
                    <a:pt x="42" y="20"/>
                  </a:lnTo>
                  <a:lnTo>
                    <a:pt x="4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p:nvSpPr>
          <p:spPr bwMode="auto">
            <a:xfrm>
              <a:off x="6504" y="2395"/>
              <a:ext cx="42" cy="42"/>
            </a:xfrm>
            <a:custGeom>
              <a:avLst/>
              <a:gdLst>
                <a:gd name="T0" fmla="*/ 42 w 42"/>
                <a:gd name="T1" fmla="*/ 20 h 42"/>
                <a:gd name="T2" fmla="*/ 42 w 42"/>
                <a:gd name="T3" fmla="*/ 20 h 42"/>
                <a:gd name="T4" fmla="*/ 40 w 42"/>
                <a:gd name="T5" fmla="*/ 28 h 42"/>
                <a:gd name="T6" fmla="*/ 36 w 42"/>
                <a:gd name="T7" fmla="*/ 36 h 42"/>
                <a:gd name="T8" fmla="*/ 28 w 42"/>
                <a:gd name="T9" fmla="*/ 40 h 42"/>
                <a:gd name="T10" fmla="*/ 20 w 42"/>
                <a:gd name="T11" fmla="*/ 42 h 42"/>
                <a:gd name="T12" fmla="*/ 20 w 42"/>
                <a:gd name="T13" fmla="*/ 42 h 42"/>
                <a:gd name="T14" fmla="*/ 12 w 42"/>
                <a:gd name="T15" fmla="*/ 40 h 42"/>
                <a:gd name="T16" fmla="*/ 6 w 42"/>
                <a:gd name="T17" fmla="*/ 36 h 42"/>
                <a:gd name="T18" fmla="*/ 2 w 42"/>
                <a:gd name="T19" fmla="*/ 28 h 42"/>
                <a:gd name="T20" fmla="*/ 0 w 42"/>
                <a:gd name="T21" fmla="*/ 20 h 42"/>
                <a:gd name="T22" fmla="*/ 0 w 42"/>
                <a:gd name="T23" fmla="*/ 20 h 42"/>
                <a:gd name="T24" fmla="*/ 2 w 42"/>
                <a:gd name="T25" fmla="*/ 12 h 42"/>
                <a:gd name="T26" fmla="*/ 6 w 42"/>
                <a:gd name="T27" fmla="*/ 6 h 42"/>
                <a:gd name="T28" fmla="*/ 12 w 42"/>
                <a:gd name="T29" fmla="*/ 0 h 42"/>
                <a:gd name="T30" fmla="*/ 20 w 42"/>
                <a:gd name="T31" fmla="*/ 0 h 42"/>
                <a:gd name="T32" fmla="*/ 20 w 42"/>
                <a:gd name="T33" fmla="*/ 0 h 42"/>
                <a:gd name="T34" fmla="*/ 28 w 42"/>
                <a:gd name="T35" fmla="*/ 0 h 42"/>
                <a:gd name="T36" fmla="*/ 36 w 42"/>
                <a:gd name="T37" fmla="*/ 6 h 42"/>
                <a:gd name="T38" fmla="*/ 40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0" y="28"/>
                  </a:lnTo>
                  <a:lnTo>
                    <a:pt x="36" y="36"/>
                  </a:lnTo>
                  <a:lnTo>
                    <a:pt x="28" y="40"/>
                  </a:lnTo>
                  <a:lnTo>
                    <a:pt x="20" y="42"/>
                  </a:lnTo>
                  <a:lnTo>
                    <a:pt x="20" y="42"/>
                  </a:lnTo>
                  <a:lnTo>
                    <a:pt x="12" y="40"/>
                  </a:lnTo>
                  <a:lnTo>
                    <a:pt x="6" y="36"/>
                  </a:lnTo>
                  <a:lnTo>
                    <a:pt x="2" y="28"/>
                  </a:lnTo>
                  <a:lnTo>
                    <a:pt x="0" y="20"/>
                  </a:lnTo>
                  <a:lnTo>
                    <a:pt x="0" y="20"/>
                  </a:lnTo>
                  <a:lnTo>
                    <a:pt x="2" y="12"/>
                  </a:lnTo>
                  <a:lnTo>
                    <a:pt x="6" y="6"/>
                  </a:lnTo>
                  <a:lnTo>
                    <a:pt x="12" y="0"/>
                  </a:lnTo>
                  <a:lnTo>
                    <a:pt x="20" y="0"/>
                  </a:lnTo>
                  <a:lnTo>
                    <a:pt x="20" y="0"/>
                  </a:lnTo>
                  <a:lnTo>
                    <a:pt x="28" y="0"/>
                  </a:lnTo>
                  <a:lnTo>
                    <a:pt x="36" y="6"/>
                  </a:lnTo>
                  <a:lnTo>
                    <a:pt x="40" y="12"/>
                  </a:lnTo>
                  <a:lnTo>
                    <a:pt x="42" y="20"/>
                  </a:lnTo>
                  <a:lnTo>
                    <a:pt x="4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6518" y="2143"/>
              <a:ext cx="218" cy="40"/>
            </a:xfrm>
            <a:custGeom>
              <a:avLst/>
              <a:gdLst>
                <a:gd name="T0" fmla="*/ 198 w 218"/>
                <a:gd name="T1" fmla="*/ 40 h 40"/>
                <a:gd name="T2" fmla="*/ 20 w 218"/>
                <a:gd name="T3" fmla="*/ 40 h 40"/>
                <a:gd name="T4" fmla="*/ 20 w 218"/>
                <a:gd name="T5" fmla="*/ 40 h 40"/>
                <a:gd name="T6" fmla="*/ 12 w 218"/>
                <a:gd name="T7" fmla="*/ 38 h 40"/>
                <a:gd name="T8" fmla="*/ 6 w 218"/>
                <a:gd name="T9" fmla="*/ 34 h 40"/>
                <a:gd name="T10" fmla="*/ 2 w 218"/>
                <a:gd name="T11" fmla="*/ 28 h 40"/>
                <a:gd name="T12" fmla="*/ 0 w 218"/>
                <a:gd name="T13" fmla="*/ 20 h 40"/>
                <a:gd name="T14" fmla="*/ 0 w 218"/>
                <a:gd name="T15" fmla="*/ 20 h 40"/>
                <a:gd name="T16" fmla="*/ 0 w 218"/>
                <a:gd name="T17" fmla="*/ 20 h 40"/>
                <a:gd name="T18" fmla="*/ 2 w 218"/>
                <a:gd name="T19" fmla="*/ 12 h 40"/>
                <a:gd name="T20" fmla="*/ 6 w 218"/>
                <a:gd name="T21" fmla="*/ 6 h 40"/>
                <a:gd name="T22" fmla="*/ 12 w 218"/>
                <a:gd name="T23" fmla="*/ 0 h 40"/>
                <a:gd name="T24" fmla="*/ 20 w 218"/>
                <a:gd name="T25" fmla="*/ 0 h 40"/>
                <a:gd name="T26" fmla="*/ 198 w 218"/>
                <a:gd name="T27" fmla="*/ 0 h 40"/>
                <a:gd name="T28" fmla="*/ 198 w 218"/>
                <a:gd name="T29" fmla="*/ 0 h 40"/>
                <a:gd name="T30" fmla="*/ 206 w 218"/>
                <a:gd name="T31" fmla="*/ 0 h 40"/>
                <a:gd name="T32" fmla="*/ 212 w 218"/>
                <a:gd name="T33" fmla="*/ 6 h 40"/>
                <a:gd name="T34" fmla="*/ 216 w 218"/>
                <a:gd name="T35" fmla="*/ 12 h 40"/>
                <a:gd name="T36" fmla="*/ 218 w 218"/>
                <a:gd name="T37" fmla="*/ 20 h 40"/>
                <a:gd name="T38" fmla="*/ 218 w 218"/>
                <a:gd name="T39" fmla="*/ 20 h 40"/>
                <a:gd name="T40" fmla="*/ 218 w 218"/>
                <a:gd name="T41" fmla="*/ 20 h 40"/>
                <a:gd name="T42" fmla="*/ 216 w 218"/>
                <a:gd name="T43" fmla="*/ 28 h 40"/>
                <a:gd name="T44" fmla="*/ 212 w 218"/>
                <a:gd name="T45" fmla="*/ 34 h 40"/>
                <a:gd name="T46" fmla="*/ 206 w 218"/>
                <a:gd name="T47" fmla="*/ 38 h 40"/>
                <a:gd name="T48" fmla="*/ 198 w 218"/>
                <a:gd name="T49" fmla="*/ 40 h 40"/>
                <a:gd name="T50" fmla="*/ 198 w 218"/>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8" h="40">
                  <a:moveTo>
                    <a:pt x="198" y="40"/>
                  </a:moveTo>
                  <a:lnTo>
                    <a:pt x="20" y="40"/>
                  </a:lnTo>
                  <a:lnTo>
                    <a:pt x="20" y="40"/>
                  </a:lnTo>
                  <a:lnTo>
                    <a:pt x="12" y="38"/>
                  </a:lnTo>
                  <a:lnTo>
                    <a:pt x="6" y="34"/>
                  </a:lnTo>
                  <a:lnTo>
                    <a:pt x="2" y="28"/>
                  </a:lnTo>
                  <a:lnTo>
                    <a:pt x="0" y="20"/>
                  </a:lnTo>
                  <a:lnTo>
                    <a:pt x="0" y="20"/>
                  </a:lnTo>
                  <a:lnTo>
                    <a:pt x="0" y="20"/>
                  </a:lnTo>
                  <a:lnTo>
                    <a:pt x="2" y="12"/>
                  </a:lnTo>
                  <a:lnTo>
                    <a:pt x="6" y="6"/>
                  </a:lnTo>
                  <a:lnTo>
                    <a:pt x="12" y="0"/>
                  </a:lnTo>
                  <a:lnTo>
                    <a:pt x="20" y="0"/>
                  </a:lnTo>
                  <a:lnTo>
                    <a:pt x="198" y="0"/>
                  </a:lnTo>
                  <a:lnTo>
                    <a:pt x="198" y="0"/>
                  </a:lnTo>
                  <a:lnTo>
                    <a:pt x="206" y="0"/>
                  </a:lnTo>
                  <a:lnTo>
                    <a:pt x="212" y="6"/>
                  </a:lnTo>
                  <a:lnTo>
                    <a:pt x="216" y="12"/>
                  </a:lnTo>
                  <a:lnTo>
                    <a:pt x="218" y="20"/>
                  </a:lnTo>
                  <a:lnTo>
                    <a:pt x="218" y="20"/>
                  </a:lnTo>
                  <a:lnTo>
                    <a:pt x="218" y="20"/>
                  </a:lnTo>
                  <a:lnTo>
                    <a:pt x="216" y="28"/>
                  </a:lnTo>
                  <a:lnTo>
                    <a:pt x="212" y="34"/>
                  </a:lnTo>
                  <a:lnTo>
                    <a:pt x="206" y="38"/>
                  </a:lnTo>
                  <a:lnTo>
                    <a:pt x="198" y="40"/>
                  </a:lnTo>
                  <a:lnTo>
                    <a:pt x="198" y="4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p:nvSpPr>
          <p:spPr bwMode="auto">
            <a:xfrm>
              <a:off x="6538" y="2191"/>
              <a:ext cx="178" cy="12"/>
            </a:xfrm>
            <a:custGeom>
              <a:avLst/>
              <a:gdLst>
                <a:gd name="T0" fmla="*/ 178 w 178"/>
                <a:gd name="T1" fmla="*/ 0 h 12"/>
                <a:gd name="T2" fmla="*/ 178 w 178"/>
                <a:gd name="T3" fmla="*/ 0 h 12"/>
                <a:gd name="T4" fmla="*/ 176 w 178"/>
                <a:gd name="T5" fmla="*/ 4 h 12"/>
                <a:gd name="T6" fmla="*/ 172 w 178"/>
                <a:gd name="T7" fmla="*/ 6 h 12"/>
                <a:gd name="T8" fmla="*/ 152 w 178"/>
                <a:gd name="T9" fmla="*/ 10 h 12"/>
                <a:gd name="T10" fmla="*/ 124 w 178"/>
                <a:gd name="T11" fmla="*/ 12 h 12"/>
                <a:gd name="T12" fmla="*/ 90 w 178"/>
                <a:gd name="T13" fmla="*/ 12 h 12"/>
                <a:gd name="T14" fmla="*/ 90 w 178"/>
                <a:gd name="T15" fmla="*/ 12 h 12"/>
                <a:gd name="T16" fmla="*/ 54 w 178"/>
                <a:gd name="T17" fmla="*/ 12 h 12"/>
                <a:gd name="T18" fmla="*/ 26 w 178"/>
                <a:gd name="T19" fmla="*/ 10 h 12"/>
                <a:gd name="T20" fmla="*/ 8 w 178"/>
                <a:gd name="T21" fmla="*/ 6 h 12"/>
                <a:gd name="T22" fmla="*/ 2 w 178"/>
                <a:gd name="T23" fmla="*/ 4 h 12"/>
                <a:gd name="T24" fmla="*/ 0 w 178"/>
                <a:gd name="T25" fmla="*/ 0 h 12"/>
                <a:gd name="T26" fmla="*/ 178 w 178"/>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2">
                  <a:moveTo>
                    <a:pt x="178" y="0"/>
                  </a:moveTo>
                  <a:lnTo>
                    <a:pt x="178" y="0"/>
                  </a:lnTo>
                  <a:lnTo>
                    <a:pt x="176" y="4"/>
                  </a:lnTo>
                  <a:lnTo>
                    <a:pt x="172" y="6"/>
                  </a:lnTo>
                  <a:lnTo>
                    <a:pt x="152" y="10"/>
                  </a:lnTo>
                  <a:lnTo>
                    <a:pt x="124" y="12"/>
                  </a:lnTo>
                  <a:lnTo>
                    <a:pt x="90" y="12"/>
                  </a:lnTo>
                  <a:lnTo>
                    <a:pt x="90" y="12"/>
                  </a:lnTo>
                  <a:lnTo>
                    <a:pt x="54" y="12"/>
                  </a:lnTo>
                  <a:lnTo>
                    <a:pt x="26" y="10"/>
                  </a:lnTo>
                  <a:lnTo>
                    <a:pt x="8" y="6"/>
                  </a:lnTo>
                  <a:lnTo>
                    <a:pt x="2" y="4"/>
                  </a:lnTo>
                  <a:lnTo>
                    <a:pt x="0" y="0"/>
                  </a:lnTo>
                  <a:lnTo>
                    <a:pt x="178"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6610" y="2213"/>
              <a:ext cx="34" cy="92"/>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6524" y="2347"/>
              <a:ext cx="206" cy="10"/>
            </a:xfrm>
            <a:custGeom>
              <a:avLst/>
              <a:gdLst>
                <a:gd name="T0" fmla="*/ 0 w 206"/>
                <a:gd name="T1" fmla="*/ 10 h 10"/>
                <a:gd name="T2" fmla="*/ 0 w 206"/>
                <a:gd name="T3" fmla="*/ 10 h 10"/>
                <a:gd name="T4" fmla="*/ 16 w 206"/>
                <a:gd name="T5" fmla="*/ 6 h 10"/>
                <a:gd name="T6" fmla="*/ 58 w 206"/>
                <a:gd name="T7" fmla="*/ 2 h 10"/>
                <a:gd name="T8" fmla="*/ 88 w 206"/>
                <a:gd name="T9" fmla="*/ 0 h 10"/>
                <a:gd name="T10" fmla="*/ 122 w 206"/>
                <a:gd name="T11" fmla="*/ 0 h 10"/>
                <a:gd name="T12" fmla="*/ 162 w 206"/>
                <a:gd name="T13" fmla="*/ 4 h 10"/>
                <a:gd name="T14" fmla="*/ 206 w 206"/>
                <a:gd name="T15" fmla="*/ 10 h 10"/>
                <a:gd name="T16" fmla="*/ 0 w 20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0">
                  <a:moveTo>
                    <a:pt x="0" y="10"/>
                  </a:moveTo>
                  <a:lnTo>
                    <a:pt x="0" y="10"/>
                  </a:lnTo>
                  <a:lnTo>
                    <a:pt x="16" y="6"/>
                  </a:lnTo>
                  <a:lnTo>
                    <a:pt x="58" y="2"/>
                  </a:lnTo>
                  <a:lnTo>
                    <a:pt x="88" y="0"/>
                  </a:lnTo>
                  <a:lnTo>
                    <a:pt x="122" y="0"/>
                  </a:lnTo>
                  <a:lnTo>
                    <a:pt x="162" y="4"/>
                  </a:lnTo>
                  <a:lnTo>
                    <a:pt x="206" y="10"/>
                  </a:lnTo>
                  <a:lnTo>
                    <a:pt x="0"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6524" y="2347"/>
              <a:ext cx="206" cy="10"/>
            </a:xfrm>
            <a:custGeom>
              <a:avLst/>
              <a:gdLst>
                <a:gd name="T0" fmla="*/ 0 w 206"/>
                <a:gd name="T1" fmla="*/ 10 h 10"/>
                <a:gd name="T2" fmla="*/ 0 w 206"/>
                <a:gd name="T3" fmla="*/ 10 h 10"/>
                <a:gd name="T4" fmla="*/ 16 w 206"/>
                <a:gd name="T5" fmla="*/ 6 h 10"/>
                <a:gd name="T6" fmla="*/ 58 w 206"/>
                <a:gd name="T7" fmla="*/ 2 h 10"/>
                <a:gd name="T8" fmla="*/ 88 w 206"/>
                <a:gd name="T9" fmla="*/ 0 h 10"/>
                <a:gd name="T10" fmla="*/ 122 w 206"/>
                <a:gd name="T11" fmla="*/ 0 h 10"/>
                <a:gd name="T12" fmla="*/ 162 w 206"/>
                <a:gd name="T13" fmla="*/ 4 h 10"/>
                <a:gd name="T14" fmla="*/ 206 w 20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10">
                  <a:moveTo>
                    <a:pt x="0" y="10"/>
                  </a:moveTo>
                  <a:lnTo>
                    <a:pt x="0" y="10"/>
                  </a:lnTo>
                  <a:lnTo>
                    <a:pt x="16" y="6"/>
                  </a:lnTo>
                  <a:lnTo>
                    <a:pt x="58" y="2"/>
                  </a:lnTo>
                  <a:lnTo>
                    <a:pt x="88" y="0"/>
                  </a:lnTo>
                  <a:lnTo>
                    <a:pt x="122" y="0"/>
                  </a:lnTo>
                  <a:lnTo>
                    <a:pt x="162" y="4"/>
                  </a:lnTo>
                  <a:lnTo>
                    <a:pt x="206"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6502" y="2349"/>
              <a:ext cx="252" cy="72"/>
            </a:xfrm>
            <a:custGeom>
              <a:avLst/>
              <a:gdLst>
                <a:gd name="T0" fmla="*/ 248 w 252"/>
                <a:gd name="T1" fmla="*/ 28 h 72"/>
                <a:gd name="T2" fmla="*/ 248 w 252"/>
                <a:gd name="T3" fmla="*/ 28 h 72"/>
                <a:gd name="T4" fmla="*/ 246 w 252"/>
                <a:gd name="T5" fmla="*/ 20 h 72"/>
                <a:gd name="T6" fmla="*/ 244 w 252"/>
                <a:gd name="T7" fmla="*/ 14 h 72"/>
                <a:gd name="T8" fmla="*/ 238 w 252"/>
                <a:gd name="T9" fmla="*/ 10 h 72"/>
                <a:gd name="T10" fmla="*/ 230 w 252"/>
                <a:gd name="T11" fmla="*/ 8 h 72"/>
                <a:gd name="T12" fmla="*/ 230 w 252"/>
                <a:gd name="T13" fmla="*/ 8 h 72"/>
                <a:gd name="T14" fmla="*/ 220 w 252"/>
                <a:gd name="T15" fmla="*/ 6 h 72"/>
                <a:gd name="T16" fmla="*/ 206 w 252"/>
                <a:gd name="T17" fmla="*/ 4 h 72"/>
                <a:gd name="T18" fmla="*/ 174 w 252"/>
                <a:gd name="T19" fmla="*/ 2 h 72"/>
                <a:gd name="T20" fmla="*/ 126 w 252"/>
                <a:gd name="T21" fmla="*/ 0 h 72"/>
                <a:gd name="T22" fmla="*/ 126 w 252"/>
                <a:gd name="T23" fmla="*/ 0 h 72"/>
                <a:gd name="T24" fmla="*/ 78 w 252"/>
                <a:gd name="T25" fmla="*/ 2 h 72"/>
                <a:gd name="T26" fmla="*/ 44 w 252"/>
                <a:gd name="T27" fmla="*/ 4 h 72"/>
                <a:gd name="T28" fmla="*/ 30 w 252"/>
                <a:gd name="T29" fmla="*/ 6 h 72"/>
                <a:gd name="T30" fmla="*/ 20 w 252"/>
                <a:gd name="T31" fmla="*/ 8 h 72"/>
                <a:gd name="T32" fmla="*/ 20 w 252"/>
                <a:gd name="T33" fmla="*/ 8 h 72"/>
                <a:gd name="T34" fmla="*/ 14 w 252"/>
                <a:gd name="T35" fmla="*/ 10 h 72"/>
                <a:gd name="T36" fmla="*/ 8 w 252"/>
                <a:gd name="T37" fmla="*/ 14 h 72"/>
                <a:gd name="T38" fmla="*/ 4 w 252"/>
                <a:gd name="T39" fmla="*/ 20 h 72"/>
                <a:gd name="T40" fmla="*/ 2 w 252"/>
                <a:gd name="T41" fmla="*/ 28 h 72"/>
                <a:gd name="T42" fmla="*/ 0 w 252"/>
                <a:gd name="T43" fmla="*/ 66 h 72"/>
                <a:gd name="T44" fmla="*/ 0 w 252"/>
                <a:gd name="T45" fmla="*/ 66 h 72"/>
                <a:gd name="T46" fmla="*/ 0 w 252"/>
                <a:gd name="T47" fmla="*/ 72 h 72"/>
                <a:gd name="T48" fmla="*/ 46 w 252"/>
                <a:gd name="T49" fmla="*/ 72 h 72"/>
                <a:gd name="T50" fmla="*/ 46 w 252"/>
                <a:gd name="T51" fmla="*/ 72 h 72"/>
                <a:gd name="T52" fmla="*/ 46 w 252"/>
                <a:gd name="T53" fmla="*/ 66 h 72"/>
                <a:gd name="T54" fmla="*/ 44 w 252"/>
                <a:gd name="T55" fmla="*/ 38 h 72"/>
                <a:gd name="T56" fmla="*/ 44 w 252"/>
                <a:gd name="T57" fmla="*/ 38 h 72"/>
                <a:gd name="T58" fmla="*/ 52 w 252"/>
                <a:gd name="T59" fmla="*/ 34 h 72"/>
                <a:gd name="T60" fmla="*/ 66 w 252"/>
                <a:gd name="T61" fmla="*/ 30 h 72"/>
                <a:gd name="T62" fmla="*/ 82 w 252"/>
                <a:gd name="T63" fmla="*/ 28 h 72"/>
                <a:gd name="T64" fmla="*/ 106 w 252"/>
                <a:gd name="T65" fmla="*/ 28 h 72"/>
                <a:gd name="T66" fmla="*/ 102 w 252"/>
                <a:gd name="T67" fmla="*/ 66 h 72"/>
                <a:gd name="T68" fmla="*/ 102 w 252"/>
                <a:gd name="T69" fmla="*/ 66 h 72"/>
                <a:gd name="T70" fmla="*/ 102 w 252"/>
                <a:gd name="T71" fmla="*/ 72 h 72"/>
                <a:gd name="T72" fmla="*/ 148 w 252"/>
                <a:gd name="T73" fmla="*/ 72 h 72"/>
                <a:gd name="T74" fmla="*/ 148 w 252"/>
                <a:gd name="T75" fmla="*/ 72 h 72"/>
                <a:gd name="T76" fmla="*/ 150 w 252"/>
                <a:gd name="T77" fmla="*/ 66 h 72"/>
                <a:gd name="T78" fmla="*/ 146 w 252"/>
                <a:gd name="T79" fmla="*/ 28 h 72"/>
                <a:gd name="T80" fmla="*/ 146 w 252"/>
                <a:gd name="T81" fmla="*/ 28 h 72"/>
                <a:gd name="T82" fmla="*/ 168 w 252"/>
                <a:gd name="T83" fmla="*/ 28 h 72"/>
                <a:gd name="T84" fmla="*/ 186 w 252"/>
                <a:gd name="T85" fmla="*/ 30 h 72"/>
                <a:gd name="T86" fmla="*/ 198 w 252"/>
                <a:gd name="T87" fmla="*/ 34 h 72"/>
                <a:gd name="T88" fmla="*/ 206 w 252"/>
                <a:gd name="T89" fmla="*/ 38 h 72"/>
                <a:gd name="T90" fmla="*/ 204 w 252"/>
                <a:gd name="T91" fmla="*/ 66 h 72"/>
                <a:gd name="T92" fmla="*/ 204 w 252"/>
                <a:gd name="T93" fmla="*/ 66 h 72"/>
                <a:gd name="T94" fmla="*/ 206 w 252"/>
                <a:gd name="T95" fmla="*/ 72 h 72"/>
                <a:gd name="T96" fmla="*/ 252 w 252"/>
                <a:gd name="T97" fmla="*/ 72 h 72"/>
                <a:gd name="T98" fmla="*/ 252 w 252"/>
                <a:gd name="T99" fmla="*/ 72 h 72"/>
                <a:gd name="T100" fmla="*/ 252 w 252"/>
                <a:gd name="T101" fmla="*/ 66 h 72"/>
                <a:gd name="T102" fmla="*/ 248 w 252"/>
                <a:gd name="T10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2" h="72">
                  <a:moveTo>
                    <a:pt x="248" y="28"/>
                  </a:moveTo>
                  <a:lnTo>
                    <a:pt x="248" y="28"/>
                  </a:lnTo>
                  <a:lnTo>
                    <a:pt x="246" y="20"/>
                  </a:lnTo>
                  <a:lnTo>
                    <a:pt x="244" y="14"/>
                  </a:lnTo>
                  <a:lnTo>
                    <a:pt x="238" y="10"/>
                  </a:lnTo>
                  <a:lnTo>
                    <a:pt x="230" y="8"/>
                  </a:lnTo>
                  <a:lnTo>
                    <a:pt x="230" y="8"/>
                  </a:lnTo>
                  <a:lnTo>
                    <a:pt x="220" y="6"/>
                  </a:lnTo>
                  <a:lnTo>
                    <a:pt x="206" y="4"/>
                  </a:lnTo>
                  <a:lnTo>
                    <a:pt x="174" y="2"/>
                  </a:lnTo>
                  <a:lnTo>
                    <a:pt x="126" y="0"/>
                  </a:lnTo>
                  <a:lnTo>
                    <a:pt x="126" y="0"/>
                  </a:lnTo>
                  <a:lnTo>
                    <a:pt x="78" y="2"/>
                  </a:lnTo>
                  <a:lnTo>
                    <a:pt x="44" y="4"/>
                  </a:lnTo>
                  <a:lnTo>
                    <a:pt x="30" y="6"/>
                  </a:lnTo>
                  <a:lnTo>
                    <a:pt x="20" y="8"/>
                  </a:lnTo>
                  <a:lnTo>
                    <a:pt x="20" y="8"/>
                  </a:lnTo>
                  <a:lnTo>
                    <a:pt x="14" y="10"/>
                  </a:lnTo>
                  <a:lnTo>
                    <a:pt x="8" y="14"/>
                  </a:lnTo>
                  <a:lnTo>
                    <a:pt x="4" y="20"/>
                  </a:lnTo>
                  <a:lnTo>
                    <a:pt x="2" y="28"/>
                  </a:lnTo>
                  <a:lnTo>
                    <a:pt x="0" y="66"/>
                  </a:lnTo>
                  <a:lnTo>
                    <a:pt x="0" y="66"/>
                  </a:lnTo>
                  <a:lnTo>
                    <a:pt x="0" y="72"/>
                  </a:lnTo>
                  <a:lnTo>
                    <a:pt x="46" y="72"/>
                  </a:lnTo>
                  <a:lnTo>
                    <a:pt x="46" y="72"/>
                  </a:lnTo>
                  <a:lnTo>
                    <a:pt x="46" y="66"/>
                  </a:lnTo>
                  <a:lnTo>
                    <a:pt x="44" y="38"/>
                  </a:lnTo>
                  <a:lnTo>
                    <a:pt x="44" y="38"/>
                  </a:lnTo>
                  <a:lnTo>
                    <a:pt x="52" y="34"/>
                  </a:lnTo>
                  <a:lnTo>
                    <a:pt x="66" y="30"/>
                  </a:lnTo>
                  <a:lnTo>
                    <a:pt x="82" y="28"/>
                  </a:lnTo>
                  <a:lnTo>
                    <a:pt x="106" y="28"/>
                  </a:lnTo>
                  <a:lnTo>
                    <a:pt x="102" y="66"/>
                  </a:lnTo>
                  <a:lnTo>
                    <a:pt x="102" y="66"/>
                  </a:lnTo>
                  <a:lnTo>
                    <a:pt x="102" y="72"/>
                  </a:lnTo>
                  <a:lnTo>
                    <a:pt x="148" y="72"/>
                  </a:lnTo>
                  <a:lnTo>
                    <a:pt x="148" y="72"/>
                  </a:lnTo>
                  <a:lnTo>
                    <a:pt x="150" y="66"/>
                  </a:lnTo>
                  <a:lnTo>
                    <a:pt x="146" y="28"/>
                  </a:lnTo>
                  <a:lnTo>
                    <a:pt x="146" y="28"/>
                  </a:lnTo>
                  <a:lnTo>
                    <a:pt x="168" y="28"/>
                  </a:lnTo>
                  <a:lnTo>
                    <a:pt x="186" y="30"/>
                  </a:lnTo>
                  <a:lnTo>
                    <a:pt x="198" y="34"/>
                  </a:lnTo>
                  <a:lnTo>
                    <a:pt x="206" y="38"/>
                  </a:lnTo>
                  <a:lnTo>
                    <a:pt x="204" y="66"/>
                  </a:lnTo>
                  <a:lnTo>
                    <a:pt x="204" y="66"/>
                  </a:lnTo>
                  <a:lnTo>
                    <a:pt x="206" y="72"/>
                  </a:lnTo>
                  <a:lnTo>
                    <a:pt x="252" y="72"/>
                  </a:lnTo>
                  <a:lnTo>
                    <a:pt x="252" y="72"/>
                  </a:lnTo>
                  <a:lnTo>
                    <a:pt x="252" y="66"/>
                  </a:lnTo>
                  <a:lnTo>
                    <a:pt x="248" y="2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6410" y="1995"/>
              <a:ext cx="30" cy="70"/>
            </a:xfrm>
            <a:custGeom>
              <a:avLst/>
              <a:gdLst>
                <a:gd name="T0" fmla="*/ 14 w 30"/>
                <a:gd name="T1" fmla="*/ 70 h 70"/>
                <a:gd name="T2" fmla="*/ 14 w 30"/>
                <a:gd name="T3" fmla="*/ 70 h 70"/>
                <a:gd name="T4" fmla="*/ 14 w 30"/>
                <a:gd name="T5" fmla="*/ 70 h 70"/>
                <a:gd name="T6" fmla="*/ 10 w 30"/>
                <a:gd name="T7" fmla="*/ 68 h 70"/>
                <a:gd name="T8" fmla="*/ 4 w 30"/>
                <a:gd name="T9" fmla="*/ 66 h 70"/>
                <a:gd name="T10" fmla="*/ 2 w 30"/>
                <a:gd name="T11" fmla="*/ 60 h 70"/>
                <a:gd name="T12" fmla="*/ 0 w 30"/>
                <a:gd name="T13" fmla="*/ 56 h 70"/>
                <a:gd name="T14" fmla="*/ 0 w 30"/>
                <a:gd name="T15" fmla="*/ 14 h 70"/>
                <a:gd name="T16" fmla="*/ 0 w 30"/>
                <a:gd name="T17" fmla="*/ 14 h 70"/>
                <a:gd name="T18" fmla="*/ 2 w 30"/>
                <a:gd name="T19" fmla="*/ 8 h 70"/>
                <a:gd name="T20" fmla="*/ 4 w 30"/>
                <a:gd name="T21" fmla="*/ 4 h 70"/>
                <a:gd name="T22" fmla="*/ 10 w 30"/>
                <a:gd name="T23" fmla="*/ 0 h 70"/>
                <a:gd name="T24" fmla="*/ 14 w 30"/>
                <a:gd name="T25" fmla="*/ 0 h 70"/>
                <a:gd name="T26" fmla="*/ 14 w 30"/>
                <a:gd name="T27" fmla="*/ 0 h 70"/>
                <a:gd name="T28" fmla="*/ 14 w 30"/>
                <a:gd name="T29" fmla="*/ 0 h 70"/>
                <a:gd name="T30" fmla="*/ 20 w 30"/>
                <a:gd name="T31" fmla="*/ 0 h 70"/>
                <a:gd name="T32" fmla="*/ 26 w 30"/>
                <a:gd name="T33" fmla="*/ 4 h 70"/>
                <a:gd name="T34" fmla="*/ 28 w 30"/>
                <a:gd name="T35" fmla="*/ 8 h 70"/>
                <a:gd name="T36" fmla="*/ 30 w 30"/>
                <a:gd name="T37" fmla="*/ 14 h 70"/>
                <a:gd name="T38" fmla="*/ 30 w 30"/>
                <a:gd name="T39" fmla="*/ 56 h 70"/>
                <a:gd name="T40" fmla="*/ 30 w 30"/>
                <a:gd name="T41" fmla="*/ 56 h 70"/>
                <a:gd name="T42" fmla="*/ 28 w 30"/>
                <a:gd name="T43" fmla="*/ 60 h 70"/>
                <a:gd name="T44" fmla="*/ 26 w 30"/>
                <a:gd name="T45" fmla="*/ 66 h 70"/>
                <a:gd name="T46" fmla="*/ 20 w 30"/>
                <a:gd name="T47" fmla="*/ 68 h 70"/>
                <a:gd name="T48" fmla="*/ 14 w 30"/>
                <a:gd name="T49" fmla="*/ 70 h 70"/>
                <a:gd name="T50" fmla="*/ 14 w 30"/>
                <a:gd name="T5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70">
                  <a:moveTo>
                    <a:pt x="14" y="70"/>
                  </a:moveTo>
                  <a:lnTo>
                    <a:pt x="14" y="70"/>
                  </a:lnTo>
                  <a:lnTo>
                    <a:pt x="14" y="70"/>
                  </a:lnTo>
                  <a:lnTo>
                    <a:pt x="10" y="68"/>
                  </a:lnTo>
                  <a:lnTo>
                    <a:pt x="4" y="66"/>
                  </a:lnTo>
                  <a:lnTo>
                    <a:pt x="2" y="60"/>
                  </a:lnTo>
                  <a:lnTo>
                    <a:pt x="0" y="56"/>
                  </a:lnTo>
                  <a:lnTo>
                    <a:pt x="0" y="14"/>
                  </a:lnTo>
                  <a:lnTo>
                    <a:pt x="0" y="14"/>
                  </a:lnTo>
                  <a:lnTo>
                    <a:pt x="2" y="8"/>
                  </a:lnTo>
                  <a:lnTo>
                    <a:pt x="4" y="4"/>
                  </a:lnTo>
                  <a:lnTo>
                    <a:pt x="10" y="0"/>
                  </a:lnTo>
                  <a:lnTo>
                    <a:pt x="14" y="0"/>
                  </a:lnTo>
                  <a:lnTo>
                    <a:pt x="14" y="0"/>
                  </a:lnTo>
                  <a:lnTo>
                    <a:pt x="14" y="0"/>
                  </a:lnTo>
                  <a:lnTo>
                    <a:pt x="20" y="0"/>
                  </a:lnTo>
                  <a:lnTo>
                    <a:pt x="26" y="4"/>
                  </a:lnTo>
                  <a:lnTo>
                    <a:pt x="28" y="8"/>
                  </a:lnTo>
                  <a:lnTo>
                    <a:pt x="30" y="14"/>
                  </a:lnTo>
                  <a:lnTo>
                    <a:pt x="30" y="56"/>
                  </a:lnTo>
                  <a:lnTo>
                    <a:pt x="30" y="56"/>
                  </a:lnTo>
                  <a:lnTo>
                    <a:pt x="28" y="60"/>
                  </a:lnTo>
                  <a:lnTo>
                    <a:pt x="26" y="66"/>
                  </a:lnTo>
                  <a:lnTo>
                    <a:pt x="20" y="68"/>
                  </a:lnTo>
                  <a:lnTo>
                    <a:pt x="14" y="70"/>
                  </a:lnTo>
                  <a:lnTo>
                    <a:pt x="14" y="7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6462" y="1925"/>
              <a:ext cx="56" cy="218"/>
            </a:xfrm>
            <a:custGeom>
              <a:avLst/>
              <a:gdLst>
                <a:gd name="T0" fmla="*/ 42 w 56"/>
                <a:gd name="T1" fmla="*/ 18 h 218"/>
                <a:gd name="T2" fmla="*/ 56 w 56"/>
                <a:gd name="T3" fmla="*/ 196 h 218"/>
                <a:gd name="T4" fmla="*/ 56 w 56"/>
                <a:gd name="T5" fmla="*/ 196 h 218"/>
                <a:gd name="T6" fmla="*/ 56 w 56"/>
                <a:gd name="T7" fmla="*/ 204 h 218"/>
                <a:gd name="T8" fmla="*/ 52 w 56"/>
                <a:gd name="T9" fmla="*/ 210 h 218"/>
                <a:gd name="T10" fmla="*/ 46 w 56"/>
                <a:gd name="T11" fmla="*/ 214 h 218"/>
                <a:gd name="T12" fmla="*/ 38 w 56"/>
                <a:gd name="T13" fmla="*/ 218 h 218"/>
                <a:gd name="T14" fmla="*/ 38 w 56"/>
                <a:gd name="T15" fmla="*/ 218 h 218"/>
                <a:gd name="T16" fmla="*/ 38 w 56"/>
                <a:gd name="T17" fmla="*/ 218 h 218"/>
                <a:gd name="T18" fmla="*/ 30 w 56"/>
                <a:gd name="T19" fmla="*/ 216 h 218"/>
                <a:gd name="T20" fmla="*/ 22 w 56"/>
                <a:gd name="T21" fmla="*/ 212 h 218"/>
                <a:gd name="T22" fmla="*/ 18 w 56"/>
                <a:gd name="T23" fmla="*/ 206 h 218"/>
                <a:gd name="T24" fmla="*/ 16 w 56"/>
                <a:gd name="T25" fmla="*/ 198 h 218"/>
                <a:gd name="T26" fmla="*/ 0 w 56"/>
                <a:gd name="T27" fmla="*/ 22 h 218"/>
                <a:gd name="T28" fmla="*/ 0 w 56"/>
                <a:gd name="T29" fmla="*/ 22 h 218"/>
                <a:gd name="T30" fmla="*/ 2 w 56"/>
                <a:gd name="T31" fmla="*/ 14 h 218"/>
                <a:gd name="T32" fmla="*/ 6 w 56"/>
                <a:gd name="T33" fmla="*/ 6 h 218"/>
                <a:gd name="T34" fmla="*/ 12 w 56"/>
                <a:gd name="T35" fmla="*/ 2 h 218"/>
                <a:gd name="T36" fmla="*/ 20 w 56"/>
                <a:gd name="T37" fmla="*/ 0 h 218"/>
                <a:gd name="T38" fmla="*/ 20 w 56"/>
                <a:gd name="T39" fmla="*/ 0 h 218"/>
                <a:gd name="T40" fmla="*/ 20 w 56"/>
                <a:gd name="T41" fmla="*/ 0 h 218"/>
                <a:gd name="T42" fmla="*/ 28 w 56"/>
                <a:gd name="T43" fmla="*/ 0 h 218"/>
                <a:gd name="T44" fmla="*/ 34 w 56"/>
                <a:gd name="T45" fmla="*/ 4 h 218"/>
                <a:gd name="T46" fmla="*/ 40 w 56"/>
                <a:gd name="T47" fmla="*/ 10 h 218"/>
                <a:gd name="T48" fmla="*/ 42 w 56"/>
                <a:gd name="T49" fmla="*/ 18 h 218"/>
                <a:gd name="T50" fmla="*/ 42 w 56"/>
                <a:gd name="T51"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218">
                  <a:moveTo>
                    <a:pt x="42" y="18"/>
                  </a:moveTo>
                  <a:lnTo>
                    <a:pt x="56" y="196"/>
                  </a:lnTo>
                  <a:lnTo>
                    <a:pt x="56" y="196"/>
                  </a:lnTo>
                  <a:lnTo>
                    <a:pt x="56" y="204"/>
                  </a:lnTo>
                  <a:lnTo>
                    <a:pt x="52" y="210"/>
                  </a:lnTo>
                  <a:lnTo>
                    <a:pt x="46" y="214"/>
                  </a:lnTo>
                  <a:lnTo>
                    <a:pt x="38" y="218"/>
                  </a:lnTo>
                  <a:lnTo>
                    <a:pt x="38" y="218"/>
                  </a:lnTo>
                  <a:lnTo>
                    <a:pt x="38" y="218"/>
                  </a:lnTo>
                  <a:lnTo>
                    <a:pt x="30" y="216"/>
                  </a:lnTo>
                  <a:lnTo>
                    <a:pt x="22" y="212"/>
                  </a:lnTo>
                  <a:lnTo>
                    <a:pt x="18" y="206"/>
                  </a:lnTo>
                  <a:lnTo>
                    <a:pt x="16" y="198"/>
                  </a:lnTo>
                  <a:lnTo>
                    <a:pt x="0" y="22"/>
                  </a:lnTo>
                  <a:lnTo>
                    <a:pt x="0" y="22"/>
                  </a:lnTo>
                  <a:lnTo>
                    <a:pt x="2" y="14"/>
                  </a:lnTo>
                  <a:lnTo>
                    <a:pt x="6" y="6"/>
                  </a:lnTo>
                  <a:lnTo>
                    <a:pt x="12" y="2"/>
                  </a:lnTo>
                  <a:lnTo>
                    <a:pt x="20" y="0"/>
                  </a:lnTo>
                  <a:lnTo>
                    <a:pt x="20" y="0"/>
                  </a:lnTo>
                  <a:lnTo>
                    <a:pt x="20" y="0"/>
                  </a:lnTo>
                  <a:lnTo>
                    <a:pt x="28" y="0"/>
                  </a:lnTo>
                  <a:lnTo>
                    <a:pt x="34" y="4"/>
                  </a:lnTo>
                  <a:lnTo>
                    <a:pt x="40" y="10"/>
                  </a:lnTo>
                  <a:lnTo>
                    <a:pt x="42" y="18"/>
                  </a:lnTo>
                  <a:lnTo>
                    <a:pt x="42" y="1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6754" y="2005"/>
              <a:ext cx="536" cy="430"/>
            </a:xfrm>
            <a:custGeom>
              <a:avLst/>
              <a:gdLst>
                <a:gd name="T0" fmla="*/ 536 w 536"/>
                <a:gd name="T1" fmla="*/ 0 h 430"/>
                <a:gd name="T2" fmla="*/ 0 w 536"/>
                <a:gd name="T3" fmla="*/ 0 h 430"/>
                <a:gd name="T4" fmla="*/ 8 w 536"/>
                <a:gd name="T5" fmla="*/ 26 h 430"/>
                <a:gd name="T6" fmla="*/ 78 w 536"/>
                <a:gd name="T7" fmla="*/ 26 h 430"/>
                <a:gd name="T8" fmla="*/ 62 w 536"/>
                <a:gd name="T9" fmla="*/ 430 h 430"/>
                <a:gd name="T10" fmla="*/ 76 w 536"/>
                <a:gd name="T11" fmla="*/ 430 h 430"/>
                <a:gd name="T12" fmla="*/ 102 w 536"/>
                <a:gd name="T13" fmla="*/ 26 h 430"/>
                <a:gd name="T14" fmla="*/ 434 w 536"/>
                <a:gd name="T15" fmla="*/ 26 h 430"/>
                <a:gd name="T16" fmla="*/ 462 w 536"/>
                <a:gd name="T17" fmla="*/ 430 h 430"/>
                <a:gd name="T18" fmla="*/ 474 w 536"/>
                <a:gd name="T19" fmla="*/ 430 h 430"/>
                <a:gd name="T20" fmla="*/ 458 w 536"/>
                <a:gd name="T21" fmla="*/ 26 h 430"/>
                <a:gd name="T22" fmla="*/ 530 w 536"/>
                <a:gd name="T23" fmla="*/ 26 h 430"/>
                <a:gd name="T24" fmla="*/ 536 w 536"/>
                <a:gd name="T25"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6" h="430">
                  <a:moveTo>
                    <a:pt x="536" y="0"/>
                  </a:moveTo>
                  <a:lnTo>
                    <a:pt x="0" y="0"/>
                  </a:lnTo>
                  <a:lnTo>
                    <a:pt x="8" y="26"/>
                  </a:lnTo>
                  <a:lnTo>
                    <a:pt x="78" y="26"/>
                  </a:lnTo>
                  <a:lnTo>
                    <a:pt x="62" y="430"/>
                  </a:lnTo>
                  <a:lnTo>
                    <a:pt x="76" y="430"/>
                  </a:lnTo>
                  <a:lnTo>
                    <a:pt x="102" y="26"/>
                  </a:lnTo>
                  <a:lnTo>
                    <a:pt x="434" y="26"/>
                  </a:lnTo>
                  <a:lnTo>
                    <a:pt x="462" y="430"/>
                  </a:lnTo>
                  <a:lnTo>
                    <a:pt x="474" y="430"/>
                  </a:lnTo>
                  <a:lnTo>
                    <a:pt x="458" y="26"/>
                  </a:lnTo>
                  <a:lnTo>
                    <a:pt x="530" y="26"/>
                  </a:lnTo>
                  <a:lnTo>
                    <a:pt x="536"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p:cNvSpPr>
              <a:spLocks/>
            </p:cNvSpPr>
            <p:nvPr/>
          </p:nvSpPr>
          <p:spPr bwMode="auto">
            <a:xfrm>
              <a:off x="6916" y="2391"/>
              <a:ext cx="178" cy="44"/>
            </a:xfrm>
            <a:custGeom>
              <a:avLst/>
              <a:gdLst>
                <a:gd name="T0" fmla="*/ 0 w 178"/>
                <a:gd name="T1" fmla="*/ 44 h 44"/>
                <a:gd name="T2" fmla="*/ 178 w 178"/>
                <a:gd name="T3" fmla="*/ 44 h 44"/>
                <a:gd name="T4" fmla="*/ 178 w 178"/>
                <a:gd name="T5" fmla="*/ 0 h 44"/>
                <a:gd name="T6" fmla="*/ 0 w 178"/>
                <a:gd name="T7" fmla="*/ 44 h 44"/>
              </a:gdLst>
              <a:ahLst/>
              <a:cxnLst>
                <a:cxn ang="0">
                  <a:pos x="T0" y="T1"/>
                </a:cxn>
                <a:cxn ang="0">
                  <a:pos x="T2" y="T3"/>
                </a:cxn>
                <a:cxn ang="0">
                  <a:pos x="T4" y="T5"/>
                </a:cxn>
                <a:cxn ang="0">
                  <a:pos x="T6" y="T7"/>
                </a:cxn>
              </a:cxnLst>
              <a:rect l="0" t="0" r="r" b="b"/>
              <a:pathLst>
                <a:path w="178" h="44">
                  <a:moveTo>
                    <a:pt x="0" y="44"/>
                  </a:moveTo>
                  <a:lnTo>
                    <a:pt x="178" y="44"/>
                  </a:lnTo>
                  <a:lnTo>
                    <a:pt x="178" y="0"/>
                  </a:lnTo>
                  <a:lnTo>
                    <a:pt x="0" y="44"/>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auto">
            <a:xfrm>
              <a:off x="6982" y="1641"/>
              <a:ext cx="94" cy="284"/>
            </a:xfrm>
            <a:custGeom>
              <a:avLst/>
              <a:gdLst>
                <a:gd name="T0" fmla="*/ 48 w 94"/>
                <a:gd name="T1" fmla="*/ 284 h 284"/>
                <a:gd name="T2" fmla="*/ 0 w 94"/>
                <a:gd name="T3" fmla="*/ 284 h 284"/>
                <a:gd name="T4" fmla="*/ 50 w 94"/>
                <a:gd name="T5" fmla="*/ 0 h 284"/>
                <a:gd name="T6" fmla="*/ 94 w 94"/>
                <a:gd name="T7" fmla="*/ 20 h 284"/>
                <a:gd name="T8" fmla="*/ 48 w 94"/>
                <a:gd name="T9" fmla="*/ 284 h 284"/>
              </a:gdLst>
              <a:ahLst/>
              <a:cxnLst>
                <a:cxn ang="0">
                  <a:pos x="T0" y="T1"/>
                </a:cxn>
                <a:cxn ang="0">
                  <a:pos x="T2" y="T3"/>
                </a:cxn>
                <a:cxn ang="0">
                  <a:pos x="T4" y="T5"/>
                </a:cxn>
                <a:cxn ang="0">
                  <a:pos x="T6" y="T7"/>
                </a:cxn>
                <a:cxn ang="0">
                  <a:pos x="T8" y="T9"/>
                </a:cxn>
              </a:cxnLst>
              <a:rect l="0" t="0" r="r" b="b"/>
              <a:pathLst>
                <a:path w="94" h="284">
                  <a:moveTo>
                    <a:pt x="48" y="284"/>
                  </a:moveTo>
                  <a:lnTo>
                    <a:pt x="0" y="284"/>
                  </a:lnTo>
                  <a:lnTo>
                    <a:pt x="50" y="0"/>
                  </a:lnTo>
                  <a:lnTo>
                    <a:pt x="94" y="20"/>
                  </a:lnTo>
                  <a:lnTo>
                    <a:pt x="48" y="284"/>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p:cNvSpPr>
              <a:spLocks/>
            </p:cNvSpPr>
            <p:nvPr/>
          </p:nvSpPr>
          <p:spPr bwMode="auto">
            <a:xfrm>
              <a:off x="7010" y="1751"/>
              <a:ext cx="200" cy="246"/>
            </a:xfrm>
            <a:custGeom>
              <a:avLst/>
              <a:gdLst>
                <a:gd name="T0" fmla="*/ 38 w 200"/>
                <a:gd name="T1" fmla="*/ 116 h 246"/>
                <a:gd name="T2" fmla="*/ 46 w 200"/>
                <a:gd name="T3" fmla="*/ 116 h 246"/>
                <a:gd name="T4" fmla="*/ 70 w 200"/>
                <a:gd name="T5" fmla="*/ 120 h 246"/>
                <a:gd name="T6" fmla="*/ 116 w 200"/>
                <a:gd name="T7" fmla="*/ 132 h 246"/>
                <a:gd name="T8" fmla="*/ 140 w 200"/>
                <a:gd name="T9" fmla="*/ 142 h 246"/>
                <a:gd name="T10" fmla="*/ 160 w 200"/>
                <a:gd name="T11" fmla="*/ 154 h 246"/>
                <a:gd name="T12" fmla="*/ 174 w 200"/>
                <a:gd name="T13" fmla="*/ 166 h 246"/>
                <a:gd name="T14" fmla="*/ 178 w 200"/>
                <a:gd name="T15" fmla="*/ 174 h 246"/>
                <a:gd name="T16" fmla="*/ 180 w 200"/>
                <a:gd name="T17" fmla="*/ 180 h 246"/>
                <a:gd name="T18" fmla="*/ 184 w 200"/>
                <a:gd name="T19" fmla="*/ 214 h 246"/>
                <a:gd name="T20" fmla="*/ 182 w 200"/>
                <a:gd name="T21" fmla="*/ 224 h 246"/>
                <a:gd name="T22" fmla="*/ 180 w 200"/>
                <a:gd name="T23" fmla="*/ 228 h 246"/>
                <a:gd name="T24" fmla="*/ 180 w 200"/>
                <a:gd name="T25" fmla="*/ 228 h 246"/>
                <a:gd name="T26" fmla="*/ 174 w 200"/>
                <a:gd name="T27" fmla="*/ 230 h 246"/>
                <a:gd name="T28" fmla="*/ 162 w 200"/>
                <a:gd name="T29" fmla="*/ 230 h 246"/>
                <a:gd name="T30" fmla="*/ 76 w 200"/>
                <a:gd name="T31" fmla="*/ 230 h 246"/>
                <a:gd name="T32" fmla="*/ 32 w 200"/>
                <a:gd name="T33" fmla="*/ 230 h 246"/>
                <a:gd name="T34" fmla="*/ 0 w 200"/>
                <a:gd name="T35" fmla="*/ 246 h 246"/>
                <a:gd name="T36" fmla="*/ 32 w 200"/>
                <a:gd name="T37" fmla="*/ 246 h 246"/>
                <a:gd name="T38" fmla="*/ 162 w 200"/>
                <a:gd name="T39" fmla="*/ 246 h 246"/>
                <a:gd name="T40" fmla="*/ 178 w 200"/>
                <a:gd name="T41" fmla="*/ 246 h 246"/>
                <a:gd name="T42" fmla="*/ 188 w 200"/>
                <a:gd name="T43" fmla="*/ 244 h 246"/>
                <a:gd name="T44" fmla="*/ 194 w 200"/>
                <a:gd name="T45" fmla="*/ 238 h 246"/>
                <a:gd name="T46" fmla="*/ 196 w 200"/>
                <a:gd name="T47" fmla="*/ 234 h 246"/>
                <a:gd name="T48" fmla="*/ 198 w 200"/>
                <a:gd name="T49" fmla="*/ 228 h 246"/>
                <a:gd name="T50" fmla="*/ 200 w 200"/>
                <a:gd name="T51" fmla="*/ 214 h 246"/>
                <a:gd name="T52" fmla="*/ 198 w 200"/>
                <a:gd name="T53" fmla="*/ 178 h 246"/>
                <a:gd name="T54" fmla="*/ 188 w 200"/>
                <a:gd name="T55" fmla="*/ 156 h 246"/>
                <a:gd name="T56" fmla="*/ 180 w 200"/>
                <a:gd name="T57" fmla="*/ 148 h 246"/>
                <a:gd name="T58" fmla="*/ 150 w 200"/>
                <a:gd name="T59" fmla="*/ 128 h 246"/>
                <a:gd name="T60" fmla="*/ 134 w 200"/>
                <a:gd name="T61" fmla="*/ 120 h 246"/>
                <a:gd name="T62" fmla="*/ 84 w 200"/>
                <a:gd name="T63" fmla="*/ 106 h 246"/>
                <a:gd name="T64" fmla="*/ 58 w 200"/>
                <a:gd name="T65" fmla="*/ 102 h 246"/>
                <a:gd name="T66" fmla="*/ 48 w 200"/>
                <a:gd name="T67" fmla="*/ 108 h 246"/>
                <a:gd name="T68" fmla="*/ 76 w 200"/>
                <a:gd name="T69" fmla="*/ 30 h 246"/>
                <a:gd name="T70" fmla="*/ 60 w 200"/>
                <a:gd name="T71"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0" h="246">
                  <a:moveTo>
                    <a:pt x="60" y="0"/>
                  </a:moveTo>
                  <a:lnTo>
                    <a:pt x="38" y="116"/>
                  </a:lnTo>
                  <a:lnTo>
                    <a:pt x="46" y="116"/>
                  </a:lnTo>
                  <a:lnTo>
                    <a:pt x="46" y="116"/>
                  </a:lnTo>
                  <a:lnTo>
                    <a:pt x="46" y="116"/>
                  </a:lnTo>
                  <a:lnTo>
                    <a:pt x="70" y="120"/>
                  </a:lnTo>
                  <a:lnTo>
                    <a:pt x="92" y="126"/>
                  </a:lnTo>
                  <a:lnTo>
                    <a:pt x="116" y="132"/>
                  </a:lnTo>
                  <a:lnTo>
                    <a:pt x="116" y="132"/>
                  </a:lnTo>
                  <a:lnTo>
                    <a:pt x="140" y="142"/>
                  </a:lnTo>
                  <a:lnTo>
                    <a:pt x="160" y="154"/>
                  </a:lnTo>
                  <a:lnTo>
                    <a:pt x="160" y="154"/>
                  </a:lnTo>
                  <a:lnTo>
                    <a:pt x="168" y="160"/>
                  </a:lnTo>
                  <a:lnTo>
                    <a:pt x="174" y="166"/>
                  </a:lnTo>
                  <a:lnTo>
                    <a:pt x="174" y="166"/>
                  </a:lnTo>
                  <a:lnTo>
                    <a:pt x="178" y="174"/>
                  </a:lnTo>
                  <a:lnTo>
                    <a:pt x="180" y="180"/>
                  </a:lnTo>
                  <a:lnTo>
                    <a:pt x="180" y="180"/>
                  </a:lnTo>
                  <a:lnTo>
                    <a:pt x="184" y="214"/>
                  </a:lnTo>
                  <a:lnTo>
                    <a:pt x="184" y="214"/>
                  </a:lnTo>
                  <a:lnTo>
                    <a:pt x="182" y="224"/>
                  </a:lnTo>
                  <a:lnTo>
                    <a:pt x="182" y="224"/>
                  </a:lnTo>
                  <a:lnTo>
                    <a:pt x="180" y="228"/>
                  </a:lnTo>
                  <a:lnTo>
                    <a:pt x="180" y="228"/>
                  </a:lnTo>
                  <a:lnTo>
                    <a:pt x="180" y="228"/>
                  </a:lnTo>
                  <a:lnTo>
                    <a:pt x="180" y="228"/>
                  </a:lnTo>
                  <a:lnTo>
                    <a:pt x="174" y="230"/>
                  </a:lnTo>
                  <a:lnTo>
                    <a:pt x="174" y="230"/>
                  </a:lnTo>
                  <a:lnTo>
                    <a:pt x="162" y="230"/>
                  </a:lnTo>
                  <a:lnTo>
                    <a:pt x="162" y="230"/>
                  </a:lnTo>
                  <a:lnTo>
                    <a:pt x="76" y="230"/>
                  </a:lnTo>
                  <a:lnTo>
                    <a:pt x="76" y="230"/>
                  </a:lnTo>
                  <a:lnTo>
                    <a:pt x="32" y="230"/>
                  </a:lnTo>
                  <a:lnTo>
                    <a:pt x="32" y="230"/>
                  </a:lnTo>
                  <a:lnTo>
                    <a:pt x="14" y="230"/>
                  </a:lnTo>
                  <a:lnTo>
                    <a:pt x="0" y="246"/>
                  </a:lnTo>
                  <a:lnTo>
                    <a:pt x="0" y="246"/>
                  </a:lnTo>
                  <a:lnTo>
                    <a:pt x="32" y="246"/>
                  </a:lnTo>
                  <a:lnTo>
                    <a:pt x="32" y="246"/>
                  </a:lnTo>
                  <a:lnTo>
                    <a:pt x="162" y="246"/>
                  </a:lnTo>
                  <a:lnTo>
                    <a:pt x="162" y="246"/>
                  </a:lnTo>
                  <a:lnTo>
                    <a:pt x="178" y="246"/>
                  </a:lnTo>
                  <a:lnTo>
                    <a:pt x="178" y="246"/>
                  </a:lnTo>
                  <a:lnTo>
                    <a:pt x="188" y="244"/>
                  </a:lnTo>
                  <a:lnTo>
                    <a:pt x="188" y="244"/>
                  </a:lnTo>
                  <a:lnTo>
                    <a:pt x="194" y="238"/>
                  </a:lnTo>
                  <a:lnTo>
                    <a:pt x="194" y="238"/>
                  </a:lnTo>
                  <a:lnTo>
                    <a:pt x="196" y="234"/>
                  </a:lnTo>
                  <a:lnTo>
                    <a:pt x="198" y="228"/>
                  </a:lnTo>
                  <a:lnTo>
                    <a:pt x="198" y="228"/>
                  </a:lnTo>
                  <a:lnTo>
                    <a:pt x="200" y="214"/>
                  </a:lnTo>
                  <a:lnTo>
                    <a:pt x="200" y="214"/>
                  </a:lnTo>
                  <a:lnTo>
                    <a:pt x="198" y="178"/>
                  </a:lnTo>
                  <a:lnTo>
                    <a:pt x="198" y="178"/>
                  </a:lnTo>
                  <a:lnTo>
                    <a:pt x="194" y="166"/>
                  </a:lnTo>
                  <a:lnTo>
                    <a:pt x="188" y="156"/>
                  </a:lnTo>
                  <a:lnTo>
                    <a:pt x="188" y="156"/>
                  </a:lnTo>
                  <a:lnTo>
                    <a:pt x="180" y="148"/>
                  </a:lnTo>
                  <a:lnTo>
                    <a:pt x="172" y="140"/>
                  </a:lnTo>
                  <a:lnTo>
                    <a:pt x="150" y="128"/>
                  </a:lnTo>
                  <a:lnTo>
                    <a:pt x="150" y="128"/>
                  </a:lnTo>
                  <a:lnTo>
                    <a:pt x="134" y="120"/>
                  </a:lnTo>
                  <a:lnTo>
                    <a:pt x="116" y="114"/>
                  </a:lnTo>
                  <a:lnTo>
                    <a:pt x="84" y="106"/>
                  </a:lnTo>
                  <a:lnTo>
                    <a:pt x="84" y="106"/>
                  </a:lnTo>
                  <a:lnTo>
                    <a:pt x="58" y="102"/>
                  </a:lnTo>
                  <a:lnTo>
                    <a:pt x="48" y="100"/>
                  </a:lnTo>
                  <a:lnTo>
                    <a:pt x="48" y="108"/>
                  </a:lnTo>
                  <a:lnTo>
                    <a:pt x="56" y="110"/>
                  </a:lnTo>
                  <a:lnTo>
                    <a:pt x="76" y="30"/>
                  </a:lnTo>
                  <a:lnTo>
                    <a:pt x="60" y="0"/>
                  </a:lnTo>
                  <a:lnTo>
                    <a:pt x="60"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p:cNvSpPr>
              <a:spLocks/>
            </p:cNvSpPr>
            <p:nvPr/>
          </p:nvSpPr>
          <p:spPr bwMode="auto">
            <a:xfrm>
              <a:off x="6814" y="1973"/>
              <a:ext cx="82" cy="24"/>
            </a:xfrm>
            <a:custGeom>
              <a:avLst/>
              <a:gdLst>
                <a:gd name="T0" fmla="*/ 82 w 82"/>
                <a:gd name="T1" fmla="*/ 24 h 24"/>
                <a:gd name="T2" fmla="*/ 82 w 82"/>
                <a:gd name="T3" fmla="*/ 24 h 24"/>
                <a:gd name="T4" fmla="*/ 82 w 82"/>
                <a:gd name="T5" fmla="*/ 24 h 24"/>
                <a:gd name="T6" fmla="*/ 82 w 82"/>
                <a:gd name="T7" fmla="*/ 24 h 24"/>
                <a:gd name="T8" fmla="*/ 80 w 82"/>
                <a:gd name="T9" fmla="*/ 18 h 24"/>
                <a:gd name="T10" fmla="*/ 78 w 82"/>
                <a:gd name="T11" fmla="*/ 14 h 24"/>
                <a:gd name="T12" fmla="*/ 70 w 82"/>
                <a:gd name="T13" fmla="*/ 8 h 24"/>
                <a:gd name="T14" fmla="*/ 58 w 82"/>
                <a:gd name="T15" fmla="*/ 2 h 24"/>
                <a:gd name="T16" fmla="*/ 44 w 82"/>
                <a:gd name="T17" fmla="*/ 0 h 24"/>
                <a:gd name="T18" fmla="*/ 44 w 82"/>
                <a:gd name="T19" fmla="*/ 0 h 24"/>
                <a:gd name="T20" fmla="*/ 42 w 82"/>
                <a:gd name="T21" fmla="*/ 0 h 24"/>
                <a:gd name="T22" fmla="*/ 14 w 82"/>
                <a:gd name="T23" fmla="*/ 0 h 24"/>
                <a:gd name="T24" fmla="*/ 14 w 82"/>
                <a:gd name="T25" fmla="*/ 0 h 24"/>
                <a:gd name="T26" fmla="*/ 8 w 82"/>
                <a:gd name="T27" fmla="*/ 2 h 24"/>
                <a:gd name="T28" fmla="*/ 4 w 82"/>
                <a:gd name="T29" fmla="*/ 6 h 24"/>
                <a:gd name="T30" fmla="*/ 0 w 82"/>
                <a:gd name="T31" fmla="*/ 10 h 24"/>
                <a:gd name="T32" fmla="*/ 0 w 82"/>
                <a:gd name="T33" fmla="*/ 18 h 24"/>
                <a:gd name="T34" fmla="*/ 0 w 82"/>
                <a:gd name="T35" fmla="*/ 24 h 24"/>
                <a:gd name="T36" fmla="*/ 82 w 82"/>
                <a:gd name="T3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24">
                  <a:moveTo>
                    <a:pt x="82" y="24"/>
                  </a:moveTo>
                  <a:lnTo>
                    <a:pt x="82" y="24"/>
                  </a:lnTo>
                  <a:lnTo>
                    <a:pt x="82" y="24"/>
                  </a:lnTo>
                  <a:lnTo>
                    <a:pt x="82" y="24"/>
                  </a:lnTo>
                  <a:lnTo>
                    <a:pt x="80" y="18"/>
                  </a:lnTo>
                  <a:lnTo>
                    <a:pt x="78" y="14"/>
                  </a:lnTo>
                  <a:lnTo>
                    <a:pt x="70" y="8"/>
                  </a:lnTo>
                  <a:lnTo>
                    <a:pt x="58" y="2"/>
                  </a:lnTo>
                  <a:lnTo>
                    <a:pt x="44" y="0"/>
                  </a:lnTo>
                  <a:lnTo>
                    <a:pt x="44" y="0"/>
                  </a:lnTo>
                  <a:lnTo>
                    <a:pt x="42" y="0"/>
                  </a:lnTo>
                  <a:lnTo>
                    <a:pt x="14" y="0"/>
                  </a:lnTo>
                  <a:lnTo>
                    <a:pt x="14" y="0"/>
                  </a:lnTo>
                  <a:lnTo>
                    <a:pt x="8" y="2"/>
                  </a:lnTo>
                  <a:lnTo>
                    <a:pt x="4" y="6"/>
                  </a:lnTo>
                  <a:lnTo>
                    <a:pt x="0" y="10"/>
                  </a:lnTo>
                  <a:lnTo>
                    <a:pt x="0" y="18"/>
                  </a:lnTo>
                  <a:lnTo>
                    <a:pt x="0" y="24"/>
                  </a:lnTo>
                  <a:lnTo>
                    <a:pt x="82" y="24"/>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p:cNvSpPr>
              <a:spLocks/>
            </p:cNvSpPr>
            <p:nvPr/>
          </p:nvSpPr>
          <p:spPr bwMode="auto">
            <a:xfrm>
              <a:off x="4264" y="1381"/>
              <a:ext cx="58" cy="16"/>
            </a:xfrm>
            <a:custGeom>
              <a:avLst/>
              <a:gdLst>
                <a:gd name="T0" fmla="*/ 4 w 58"/>
                <a:gd name="T1" fmla="*/ 0 h 16"/>
                <a:gd name="T2" fmla="*/ 12 w 58"/>
                <a:gd name="T3" fmla="*/ 2 h 16"/>
                <a:gd name="T4" fmla="*/ 12 w 58"/>
                <a:gd name="T5" fmla="*/ 0 h 16"/>
                <a:gd name="T6" fmla="*/ 16 w 58"/>
                <a:gd name="T7" fmla="*/ 2 h 16"/>
                <a:gd name="T8" fmla="*/ 16 w 58"/>
                <a:gd name="T9" fmla="*/ 2 h 16"/>
                <a:gd name="T10" fmla="*/ 18 w 58"/>
                <a:gd name="T11" fmla="*/ 2 h 16"/>
                <a:gd name="T12" fmla="*/ 18 w 58"/>
                <a:gd name="T13" fmla="*/ 2 h 16"/>
                <a:gd name="T14" fmla="*/ 22 w 58"/>
                <a:gd name="T15" fmla="*/ 2 h 16"/>
                <a:gd name="T16" fmla="*/ 22 w 58"/>
                <a:gd name="T17" fmla="*/ 4 h 16"/>
                <a:gd name="T18" fmla="*/ 24 w 58"/>
                <a:gd name="T19" fmla="*/ 4 h 16"/>
                <a:gd name="T20" fmla="*/ 24 w 58"/>
                <a:gd name="T21" fmla="*/ 2 h 16"/>
                <a:gd name="T22" fmla="*/ 28 w 58"/>
                <a:gd name="T23" fmla="*/ 4 h 16"/>
                <a:gd name="T24" fmla="*/ 28 w 58"/>
                <a:gd name="T25" fmla="*/ 4 h 16"/>
                <a:gd name="T26" fmla="*/ 30 w 58"/>
                <a:gd name="T27" fmla="*/ 4 h 16"/>
                <a:gd name="T28" fmla="*/ 30 w 58"/>
                <a:gd name="T29" fmla="*/ 4 h 16"/>
                <a:gd name="T30" fmla="*/ 34 w 58"/>
                <a:gd name="T31" fmla="*/ 4 h 16"/>
                <a:gd name="T32" fmla="*/ 34 w 58"/>
                <a:gd name="T33" fmla="*/ 6 h 16"/>
                <a:gd name="T34" fmla="*/ 36 w 58"/>
                <a:gd name="T35" fmla="*/ 6 h 16"/>
                <a:gd name="T36" fmla="*/ 36 w 58"/>
                <a:gd name="T37" fmla="*/ 4 h 16"/>
                <a:gd name="T38" fmla="*/ 38 w 58"/>
                <a:gd name="T39" fmla="*/ 6 h 16"/>
                <a:gd name="T40" fmla="*/ 38 w 58"/>
                <a:gd name="T41" fmla="*/ 6 h 16"/>
                <a:gd name="T42" fmla="*/ 40 w 58"/>
                <a:gd name="T43" fmla="*/ 6 h 16"/>
                <a:gd name="T44" fmla="*/ 42 w 58"/>
                <a:gd name="T45" fmla="*/ 6 h 16"/>
                <a:gd name="T46" fmla="*/ 44 w 58"/>
                <a:gd name="T47" fmla="*/ 6 h 16"/>
                <a:gd name="T48" fmla="*/ 44 w 58"/>
                <a:gd name="T49" fmla="*/ 8 h 16"/>
                <a:gd name="T50" fmla="*/ 46 w 58"/>
                <a:gd name="T51" fmla="*/ 8 h 16"/>
                <a:gd name="T52" fmla="*/ 48 w 58"/>
                <a:gd name="T53" fmla="*/ 6 h 16"/>
                <a:gd name="T54" fmla="*/ 50 w 58"/>
                <a:gd name="T55" fmla="*/ 8 h 16"/>
                <a:gd name="T56" fmla="*/ 50 w 58"/>
                <a:gd name="T57" fmla="*/ 8 h 16"/>
                <a:gd name="T58" fmla="*/ 56 w 58"/>
                <a:gd name="T59" fmla="*/ 10 h 16"/>
                <a:gd name="T60" fmla="*/ 58 w 58"/>
                <a:gd name="T61" fmla="*/ 16 h 16"/>
                <a:gd name="T62" fmla="*/ 8 w 58"/>
                <a:gd name="T63" fmla="*/ 10 h 16"/>
                <a:gd name="T64" fmla="*/ 8 w 58"/>
                <a:gd name="T65" fmla="*/ 16 h 16"/>
                <a:gd name="T66" fmla="*/ 0 w 58"/>
                <a:gd name="T67" fmla="*/ 16 h 16"/>
                <a:gd name="T68" fmla="*/ 0 w 58"/>
                <a:gd name="T69" fmla="*/ 4 h 16"/>
                <a:gd name="T70" fmla="*/ 4 w 58"/>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16">
                  <a:moveTo>
                    <a:pt x="4" y="0"/>
                  </a:moveTo>
                  <a:lnTo>
                    <a:pt x="12" y="2"/>
                  </a:lnTo>
                  <a:lnTo>
                    <a:pt x="12" y="0"/>
                  </a:lnTo>
                  <a:lnTo>
                    <a:pt x="16" y="2"/>
                  </a:lnTo>
                  <a:lnTo>
                    <a:pt x="16" y="2"/>
                  </a:lnTo>
                  <a:lnTo>
                    <a:pt x="18" y="2"/>
                  </a:lnTo>
                  <a:lnTo>
                    <a:pt x="18" y="2"/>
                  </a:lnTo>
                  <a:lnTo>
                    <a:pt x="22" y="2"/>
                  </a:lnTo>
                  <a:lnTo>
                    <a:pt x="22" y="4"/>
                  </a:lnTo>
                  <a:lnTo>
                    <a:pt x="24" y="4"/>
                  </a:lnTo>
                  <a:lnTo>
                    <a:pt x="24" y="2"/>
                  </a:lnTo>
                  <a:lnTo>
                    <a:pt x="28" y="4"/>
                  </a:lnTo>
                  <a:lnTo>
                    <a:pt x="28" y="4"/>
                  </a:lnTo>
                  <a:lnTo>
                    <a:pt x="30" y="4"/>
                  </a:lnTo>
                  <a:lnTo>
                    <a:pt x="30" y="4"/>
                  </a:lnTo>
                  <a:lnTo>
                    <a:pt x="34" y="4"/>
                  </a:lnTo>
                  <a:lnTo>
                    <a:pt x="34" y="6"/>
                  </a:lnTo>
                  <a:lnTo>
                    <a:pt x="36" y="6"/>
                  </a:lnTo>
                  <a:lnTo>
                    <a:pt x="36" y="4"/>
                  </a:lnTo>
                  <a:lnTo>
                    <a:pt x="38" y="6"/>
                  </a:lnTo>
                  <a:lnTo>
                    <a:pt x="38" y="6"/>
                  </a:lnTo>
                  <a:lnTo>
                    <a:pt x="40" y="6"/>
                  </a:lnTo>
                  <a:lnTo>
                    <a:pt x="42" y="6"/>
                  </a:lnTo>
                  <a:lnTo>
                    <a:pt x="44" y="6"/>
                  </a:lnTo>
                  <a:lnTo>
                    <a:pt x="44" y="8"/>
                  </a:lnTo>
                  <a:lnTo>
                    <a:pt x="46" y="8"/>
                  </a:lnTo>
                  <a:lnTo>
                    <a:pt x="48" y="6"/>
                  </a:lnTo>
                  <a:lnTo>
                    <a:pt x="50" y="8"/>
                  </a:lnTo>
                  <a:lnTo>
                    <a:pt x="50" y="8"/>
                  </a:lnTo>
                  <a:lnTo>
                    <a:pt x="56" y="10"/>
                  </a:lnTo>
                  <a:lnTo>
                    <a:pt x="58" y="16"/>
                  </a:lnTo>
                  <a:lnTo>
                    <a:pt x="8" y="10"/>
                  </a:lnTo>
                  <a:lnTo>
                    <a:pt x="8" y="16"/>
                  </a:lnTo>
                  <a:lnTo>
                    <a:pt x="0" y="16"/>
                  </a:lnTo>
                  <a:lnTo>
                    <a:pt x="0" y="4"/>
                  </a:lnTo>
                  <a:lnTo>
                    <a:pt x="4"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p:cNvSpPr>
              <a:spLocks/>
            </p:cNvSpPr>
            <p:nvPr/>
          </p:nvSpPr>
          <p:spPr bwMode="auto">
            <a:xfrm>
              <a:off x="4462" y="1153"/>
              <a:ext cx="94" cy="94"/>
            </a:xfrm>
            <a:custGeom>
              <a:avLst/>
              <a:gdLst>
                <a:gd name="T0" fmla="*/ 46 w 94"/>
                <a:gd name="T1" fmla="*/ 94 h 94"/>
                <a:gd name="T2" fmla="*/ 46 w 94"/>
                <a:gd name="T3" fmla="*/ 94 h 94"/>
                <a:gd name="T4" fmla="*/ 38 w 94"/>
                <a:gd name="T5" fmla="*/ 92 h 94"/>
                <a:gd name="T6" fmla="*/ 28 w 94"/>
                <a:gd name="T7" fmla="*/ 90 h 94"/>
                <a:gd name="T8" fmla="*/ 20 w 94"/>
                <a:gd name="T9" fmla="*/ 86 h 94"/>
                <a:gd name="T10" fmla="*/ 14 w 94"/>
                <a:gd name="T11" fmla="*/ 80 h 94"/>
                <a:gd name="T12" fmla="*/ 8 w 94"/>
                <a:gd name="T13" fmla="*/ 72 h 94"/>
                <a:gd name="T14" fmla="*/ 4 w 94"/>
                <a:gd name="T15" fmla="*/ 64 h 94"/>
                <a:gd name="T16" fmla="*/ 0 w 94"/>
                <a:gd name="T17" fmla="*/ 56 h 94"/>
                <a:gd name="T18" fmla="*/ 0 w 94"/>
                <a:gd name="T19" fmla="*/ 46 h 94"/>
                <a:gd name="T20" fmla="*/ 0 w 94"/>
                <a:gd name="T21" fmla="*/ 46 h 94"/>
                <a:gd name="T22" fmla="*/ 0 w 94"/>
                <a:gd name="T23" fmla="*/ 36 h 94"/>
                <a:gd name="T24" fmla="*/ 4 w 94"/>
                <a:gd name="T25" fmla="*/ 28 h 94"/>
                <a:gd name="T26" fmla="*/ 8 w 94"/>
                <a:gd name="T27" fmla="*/ 20 h 94"/>
                <a:gd name="T28" fmla="*/ 14 w 94"/>
                <a:gd name="T29" fmla="*/ 14 h 94"/>
                <a:gd name="T30" fmla="*/ 20 w 94"/>
                <a:gd name="T31" fmla="*/ 8 h 94"/>
                <a:gd name="T32" fmla="*/ 28 w 94"/>
                <a:gd name="T33" fmla="*/ 4 h 94"/>
                <a:gd name="T34" fmla="*/ 38 w 94"/>
                <a:gd name="T35" fmla="*/ 0 h 94"/>
                <a:gd name="T36" fmla="*/ 46 w 94"/>
                <a:gd name="T37" fmla="*/ 0 h 94"/>
                <a:gd name="T38" fmla="*/ 46 w 94"/>
                <a:gd name="T39" fmla="*/ 0 h 94"/>
                <a:gd name="T40" fmla="*/ 56 w 94"/>
                <a:gd name="T41" fmla="*/ 0 h 94"/>
                <a:gd name="T42" fmla="*/ 66 w 94"/>
                <a:gd name="T43" fmla="*/ 4 h 94"/>
                <a:gd name="T44" fmla="*/ 74 w 94"/>
                <a:gd name="T45" fmla="*/ 8 h 94"/>
                <a:gd name="T46" fmla="*/ 80 w 94"/>
                <a:gd name="T47" fmla="*/ 14 h 94"/>
                <a:gd name="T48" fmla="*/ 86 w 94"/>
                <a:gd name="T49" fmla="*/ 20 h 94"/>
                <a:gd name="T50" fmla="*/ 90 w 94"/>
                <a:gd name="T51" fmla="*/ 28 h 94"/>
                <a:gd name="T52" fmla="*/ 92 w 94"/>
                <a:gd name="T53" fmla="*/ 36 h 94"/>
                <a:gd name="T54" fmla="*/ 94 w 94"/>
                <a:gd name="T55" fmla="*/ 46 h 94"/>
                <a:gd name="T56" fmla="*/ 94 w 94"/>
                <a:gd name="T57" fmla="*/ 46 h 94"/>
                <a:gd name="T58" fmla="*/ 92 w 94"/>
                <a:gd name="T59" fmla="*/ 56 h 94"/>
                <a:gd name="T60" fmla="*/ 90 w 94"/>
                <a:gd name="T61" fmla="*/ 64 h 94"/>
                <a:gd name="T62" fmla="*/ 86 w 94"/>
                <a:gd name="T63" fmla="*/ 72 h 94"/>
                <a:gd name="T64" fmla="*/ 80 w 94"/>
                <a:gd name="T65" fmla="*/ 80 h 94"/>
                <a:gd name="T66" fmla="*/ 74 w 94"/>
                <a:gd name="T67" fmla="*/ 86 h 94"/>
                <a:gd name="T68" fmla="*/ 66 w 94"/>
                <a:gd name="T69" fmla="*/ 90 h 94"/>
                <a:gd name="T70" fmla="*/ 56 w 94"/>
                <a:gd name="T71" fmla="*/ 92 h 94"/>
                <a:gd name="T72" fmla="*/ 46 w 94"/>
                <a:gd name="T73" fmla="*/ 94 h 94"/>
                <a:gd name="T74" fmla="*/ 46 w 94"/>
                <a:gd name="T7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4">
                  <a:moveTo>
                    <a:pt x="46" y="94"/>
                  </a:moveTo>
                  <a:lnTo>
                    <a:pt x="46" y="94"/>
                  </a:lnTo>
                  <a:lnTo>
                    <a:pt x="38" y="92"/>
                  </a:lnTo>
                  <a:lnTo>
                    <a:pt x="28" y="90"/>
                  </a:lnTo>
                  <a:lnTo>
                    <a:pt x="20" y="86"/>
                  </a:lnTo>
                  <a:lnTo>
                    <a:pt x="14" y="80"/>
                  </a:lnTo>
                  <a:lnTo>
                    <a:pt x="8" y="72"/>
                  </a:lnTo>
                  <a:lnTo>
                    <a:pt x="4" y="64"/>
                  </a:lnTo>
                  <a:lnTo>
                    <a:pt x="0" y="56"/>
                  </a:lnTo>
                  <a:lnTo>
                    <a:pt x="0" y="46"/>
                  </a:lnTo>
                  <a:lnTo>
                    <a:pt x="0" y="46"/>
                  </a:lnTo>
                  <a:lnTo>
                    <a:pt x="0" y="36"/>
                  </a:lnTo>
                  <a:lnTo>
                    <a:pt x="4" y="28"/>
                  </a:lnTo>
                  <a:lnTo>
                    <a:pt x="8" y="20"/>
                  </a:lnTo>
                  <a:lnTo>
                    <a:pt x="14" y="14"/>
                  </a:lnTo>
                  <a:lnTo>
                    <a:pt x="20" y="8"/>
                  </a:lnTo>
                  <a:lnTo>
                    <a:pt x="28" y="4"/>
                  </a:lnTo>
                  <a:lnTo>
                    <a:pt x="38" y="0"/>
                  </a:lnTo>
                  <a:lnTo>
                    <a:pt x="46" y="0"/>
                  </a:lnTo>
                  <a:lnTo>
                    <a:pt x="46" y="0"/>
                  </a:lnTo>
                  <a:lnTo>
                    <a:pt x="56" y="0"/>
                  </a:lnTo>
                  <a:lnTo>
                    <a:pt x="66" y="4"/>
                  </a:lnTo>
                  <a:lnTo>
                    <a:pt x="74" y="8"/>
                  </a:lnTo>
                  <a:lnTo>
                    <a:pt x="80" y="14"/>
                  </a:lnTo>
                  <a:lnTo>
                    <a:pt x="86" y="20"/>
                  </a:lnTo>
                  <a:lnTo>
                    <a:pt x="90" y="28"/>
                  </a:lnTo>
                  <a:lnTo>
                    <a:pt x="92" y="36"/>
                  </a:lnTo>
                  <a:lnTo>
                    <a:pt x="94" y="46"/>
                  </a:lnTo>
                  <a:lnTo>
                    <a:pt x="94" y="46"/>
                  </a:lnTo>
                  <a:lnTo>
                    <a:pt x="92" y="56"/>
                  </a:lnTo>
                  <a:lnTo>
                    <a:pt x="90" y="64"/>
                  </a:lnTo>
                  <a:lnTo>
                    <a:pt x="86" y="72"/>
                  </a:lnTo>
                  <a:lnTo>
                    <a:pt x="80" y="80"/>
                  </a:lnTo>
                  <a:lnTo>
                    <a:pt x="74" y="86"/>
                  </a:lnTo>
                  <a:lnTo>
                    <a:pt x="66" y="90"/>
                  </a:lnTo>
                  <a:lnTo>
                    <a:pt x="56" y="92"/>
                  </a:lnTo>
                  <a:lnTo>
                    <a:pt x="46" y="94"/>
                  </a:lnTo>
                  <a:lnTo>
                    <a:pt x="46" y="9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p:cNvSpPr>
              <a:spLocks/>
            </p:cNvSpPr>
            <p:nvPr/>
          </p:nvSpPr>
          <p:spPr bwMode="auto">
            <a:xfrm>
              <a:off x="4230" y="1267"/>
              <a:ext cx="350" cy="404"/>
            </a:xfrm>
            <a:custGeom>
              <a:avLst/>
              <a:gdLst>
                <a:gd name="T0" fmla="*/ 2 w 350"/>
                <a:gd name="T1" fmla="*/ 378 h 404"/>
                <a:gd name="T2" fmla="*/ 12 w 350"/>
                <a:gd name="T3" fmla="*/ 368 h 404"/>
                <a:gd name="T4" fmla="*/ 32 w 350"/>
                <a:gd name="T5" fmla="*/ 364 h 404"/>
                <a:gd name="T6" fmla="*/ 50 w 350"/>
                <a:gd name="T7" fmla="*/ 368 h 404"/>
                <a:gd name="T8" fmla="*/ 74 w 350"/>
                <a:gd name="T9" fmla="*/ 372 h 404"/>
                <a:gd name="T10" fmla="*/ 82 w 350"/>
                <a:gd name="T11" fmla="*/ 370 h 404"/>
                <a:gd name="T12" fmla="*/ 90 w 350"/>
                <a:gd name="T13" fmla="*/ 354 h 404"/>
                <a:gd name="T14" fmla="*/ 118 w 350"/>
                <a:gd name="T15" fmla="*/ 200 h 404"/>
                <a:gd name="T16" fmla="*/ 120 w 350"/>
                <a:gd name="T17" fmla="*/ 194 h 404"/>
                <a:gd name="T18" fmla="*/ 132 w 350"/>
                <a:gd name="T19" fmla="*/ 184 h 404"/>
                <a:gd name="T20" fmla="*/ 258 w 350"/>
                <a:gd name="T21" fmla="*/ 176 h 404"/>
                <a:gd name="T22" fmla="*/ 260 w 350"/>
                <a:gd name="T23" fmla="*/ 176 h 404"/>
                <a:gd name="T24" fmla="*/ 262 w 350"/>
                <a:gd name="T25" fmla="*/ 176 h 404"/>
                <a:gd name="T26" fmla="*/ 262 w 350"/>
                <a:gd name="T27" fmla="*/ 176 h 404"/>
                <a:gd name="T28" fmla="*/ 270 w 350"/>
                <a:gd name="T29" fmla="*/ 176 h 404"/>
                <a:gd name="T30" fmla="*/ 274 w 350"/>
                <a:gd name="T31" fmla="*/ 174 h 404"/>
                <a:gd name="T32" fmla="*/ 278 w 350"/>
                <a:gd name="T33" fmla="*/ 170 h 404"/>
                <a:gd name="T34" fmla="*/ 284 w 350"/>
                <a:gd name="T35" fmla="*/ 160 h 404"/>
                <a:gd name="T36" fmla="*/ 290 w 350"/>
                <a:gd name="T37" fmla="*/ 146 h 404"/>
                <a:gd name="T38" fmla="*/ 292 w 350"/>
                <a:gd name="T39" fmla="*/ 132 h 404"/>
                <a:gd name="T40" fmla="*/ 294 w 350"/>
                <a:gd name="T41" fmla="*/ 96 h 404"/>
                <a:gd name="T42" fmla="*/ 294 w 350"/>
                <a:gd name="T43" fmla="*/ 74 h 404"/>
                <a:gd name="T44" fmla="*/ 254 w 350"/>
                <a:gd name="T45" fmla="*/ 110 h 404"/>
                <a:gd name="T46" fmla="*/ 252 w 350"/>
                <a:gd name="T47" fmla="*/ 114 h 404"/>
                <a:gd name="T48" fmla="*/ 242 w 350"/>
                <a:gd name="T49" fmla="*/ 120 h 404"/>
                <a:gd name="T50" fmla="*/ 132 w 350"/>
                <a:gd name="T51" fmla="*/ 114 h 404"/>
                <a:gd name="T52" fmla="*/ 126 w 350"/>
                <a:gd name="T53" fmla="*/ 112 h 404"/>
                <a:gd name="T54" fmla="*/ 122 w 350"/>
                <a:gd name="T55" fmla="*/ 106 h 404"/>
                <a:gd name="T56" fmla="*/ 122 w 350"/>
                <a:gd name="T57" fmla="*/ 104 h 404"/>
                <a:gd name="T58" fmla="*/ 124 w 350"/>
                <a:gd name="T59" fmla="*/ 96 h 404"/>
                <a:gd name="T60" fmla="*/ 128 w 350"/>
                <a:gd name="T61" fmla="*/ 92 h 404"/>
                <a:gd name="T62" fmla="*/ 228 w 350"/>
                <a:gd name="T63" fmla="*/ 90 h 404"/>
                <a:gd name="T64" fmla="*/ 290 w 350"/>
                <a:gd name="T65" fmla="*/ 30 h 404"/>
                <a:gd name="T66" fmla="*/ 290 w 350"/>
                <a:gd name="T67" fmla="*/ 20 h 404"/>
                <a:gd name="T68" fmla="*/ 298 w 350"/>
                <a:gd name="T69" fmla="*/ 6 h 404"/>
                <a:gd name="T70" fmla="*/ 308 w 350"/>
                <a:gd name="T71" fmla="*/ 2 h 404"/>
                <a:gd name="T72" fmla="*/ 314 w 350"/>
                <a:gd name="T73" fmla="*/ 0 h 404"/>
                <a:gd name="T74" fmla="*/ 326 w 350"/>
                <a:gd name="T75" fmla="*/ 2 h 404"/>
                <a:gd name="T76" fmla="*/ 336 w 350"/>
                <a:gd name="T77" fmla="*/ 8 h 404"/>
                <a:gd name="T78" fmla="*/ 342 w 350"/>
                <a:gd name="T79" fmla="*/ 16 h 404"/>
                <a:gd name="T80" fmla="*/ 344 w 350"/>
                <a:gd name="T81" fmla="*/ 22 h 404"/>
                <a:gd name="T82" fmla="*/ 344 w 350"/>
                <a:gd name="T83" fmla="*/ 24 h 404"/>
                <a:gd name="T84" fmla="*/ 350 w 350"/>
                <a:gd name="T85" fmla="*/ 96 h 404"/>
                <a:gd name="T86" fmla="*/ 348 w 350"/>
                <a:gd name="T87" fmla="*/ 118 h 404"/>
                <a:gd name="T88" fmla="*/ 346 w 350"/>
                <a:gd name="T89" fmla="*/ 140 h 404"/>
                <a:gd name="T90" fmla="*/ 340 w 350"/>
                <a:gd name="T91" fmla="*/ 170 h 404"/>
                <a:gd name="T92" fmla="*/ 334 w 350"/>
                <a:gd name="T93" fmla="*/ 182 h 404"/>
                <a:gd name="T94" fmla="*/ 328 w 350"/>
                <a:gd name="T95" fmla="*/ 192 h 404"/>
                <a:gd name="T96" fmla="*/ 318 w 350"/>
                <a:gd name="T97" fmla="*/ 208 h 404"/>
                <a:gd name="T98" fmla="*/ 306 w 350"/>
                <a:gd name="T99" fmla="*/ 218 h 404"/>
                <a:gd name="T100" fmla="*/ 286 w 350"/>
                <a:gd name="T101" fmla="*/ 228 h 404"/>
                <a:gd name="T102" fmla="*/ 276 w 350"/>
                <a:gd name="T103" fmla="*/ 230 h 404"/>
                <a:gd name="T104" fmla="*/ 268 w 350"/>
                <a:gd name="T105" fmla="*/ 232 h 404"/>
                <a:gd name="T106" fmla="*/ 120 w 350"/>
                <a:gd name="T107" fmla="*/ 366 h 404"/>
                <a:gd name="T108" fmla="*/ 118 w 350"/>
                <a:gd name="T109" fmla="*/ 384 h 404"/>
                <a:gd name="T110" fmla="*/ 118 w 350"/>
                <a:gd name="T111" fmla="*/ 396 h 404"/>
                <a:gd name="T112" fmla="*/ 118 w 350"/>
                <a:gd name="T113" fmla="*/ 400 h 404"/>
                <a:gd name="T114" fmla="*/ 114 w 350"/>
                <a:gd name="T115" fmla="*/ 402 h 404"/>
                <a:gd name="T116" fmla="*/ 104 w 350"/>
                <a:gd name="T117" fmla="*/ 404 h 404"/>
                <a:gd name="T118" fmla="*/ 60 w 350"/>
                <a:gd name="T119" fmla="*/ 398 h 404"/>
                <a:gd name="T120" fmla="*/ 0 w 350"/>
                <a:gd name="T121" fmla="*/ 382 h 404"/>
                <a:gd name="T122" fmla="*/ 2 w 350"/>
                <a:gd name="T123" fmla="*/ 37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0" h="404">
                  <a:moveTo>
                    <a:pt x="2" y="378"/>
                  </a:moveTo>
                  <a:lnTo>
                    <a:pt x="2" y="378"/>
                  </a:lnTo>
                  <a:lnTo>
                    <a:pt x="4" y="372"/>
                  </a:lnTo>
                  <a:lnTo>
                    <a:pt x="12" y="368"/>
                  </a:lnTo>
                  <a:lnTo>
                    <a:pt x="20" y="366"/>
                  </a:lnTo>
                  <a:lnTo>
                    <a:pt x="32" y="364"/>
                  </a:lnTo>
                  <a:lnTo>
                    <a:pt x="32" y="364"/>
                  </a:lnTo>
                  <a:lnTo>
                    <a:pt x="50" y="368"/>
                  </a:lnTo>
                  <a:lnTo>
                    <a:pt x="74" y="372"/>
                  </a:lnTo>
                  <a:lnTo>
                    <a:pt x="74" y="372"/>
                  </a:lnTo>
                  <a:lnTo>
                    <a:pt x="78" y="372"/>
                  </a:lnTo>
                  <a:lnTo>
                    <a:pt x="82" y="370"/>
                  </a:lnTo>
                  <a:lnTo>
                    <a:pt x="86" y="364"/>
                  </a:lnTo>
                  <a:lnTo>
                    <a:pt x="90" y="354"/>
                  </a:lnTo>
                  <a:lnTo>
                    <a:pt x="92" y="348"/>
                  </a:lnTo>
                  <a:lnTo>
                    <a:pt x="118" y="200"/>
                  </a:lnTo>
                  <a:lnTo>
                    <a:pt x="118" y="200"/>
                  </a:lnTo>
                  <a:lnTo>
                    <a:pt x="120" y="194"/>
                  </a:lnTo>
                  <a:lnTo>
                    <a:pt x="124" y="188"/>
                  </a:lnTo>
                  <a:lnTo>
                    <a:pt x="132" y="184"/>
                  </a:lnTo>
                  <a:lnTo>
                    <a:pt x="142" y="182"/>
                  </a:lnTo>
                  <a:lnTo>
                    <a:pt x="258" y="176"/>
                  </a:lnTo>
                  <a:lnTo>
                    <a:pt x="258" y="176"/>
                  </a:lnTo>
                  <a:lnTo>
                    <a:pt x="260" y="176"/>
                  </a:lnTo>
                  <a:lnTo>
                    <a:pt x="260" y="176"/>
                  </a:lnTo>
                  <a:lnTo>
                    <a:pt x="262" y="176"/>
                  </a:lnTo>
                  <a:lnTo>
                    <a:pt x="262" y="176"/>
                  </a:lnTo>
                  <a:lnTo>
                    <a:pt x="262" y="176"/>
                  </a:lnTo>
                  <a:lnTo>
                    <a:pt x="262" y="176"/>
                  </a:lnTo>
                  <a:lnTo>
                    <a:pt x="270" y="176"/>
                  </a:lnTo>
                  <a:lnTo>
                    <a:pt x="270" y="176"/>
                  </a:lnTo>
                  <a:lnTo>
                    <a:pt x="274" y="174"/>
                  </a:lnTo>
                  <a:lnTo>
                    <a:pt x="274" y="174"/>
                  </a:lnTo>
                  <a:lnTo>
                    <a:pt x="278" y="170"/>
                  </a:lnTo>
                  <a:lnTo>
                    <a:pt x="278" y="170"/>
                  </a:lnTo>
                  <a:lnTo>
                    <a:pt x="284" y="160"/>
                  </a:lnTo>
                  <a:lnTo>
                    <a:pt x="284" y="160"/>
                  </a:lnTo>
                  <a:lnTo>
                    <a:pt x="290" y="146"/>
                  </a:lnTo>
                  <a:lnTo>
                    <a:pt x="292" y="132"/>
                  </a:lnTo>
                  <a:lnTo>
                    <a:pt x="292" y="132"/>
                  </a:lnTo>
                  <a:lnTo>
                    <a:pt x="294" y="114"/>
                  </a:lnTo>
                  <a:lnTo>
                    <a:pt x="294" y="96"/>
                  </a:lnTo>
                  <a:lnTo>
                    <a:pt x="294" y="96"/>
                  </a:lnTo>
                  <a:lnTo>
                    <a:pt x="294" y="74"/>
                  </a:lnTo>
                  <a:lnTo>
                    <a:pt x="254" y="110"/>
                  </a:lnTo>
                  <a:lnTo>
                    <a:pt x="254" y="110"/>
                  </a:lnTo>
                  <a:lnTo>
                    <a:pt x="252" y="114"/>
                  </a:lnTo>
                  <a:lnTo>
                    <a:pt x="252" y="114"/>
                  </a:lnTo>
                  <a:lnTo>
                    <a:pt x="246" y="118"/>
                  </a:lnTo>
                  <a:lnTo>
                    <a:pt x="242" y="120"/>
                  </a:lnTo>
                  <a:lnTo>
                    <a:pt x="132" y="114"/>
                  </a:lnTo>
                  <a:lnTo>
                    <a:pt x="132" y="114"/>
                  </a:lnTo>
                  <a:lnTo>
                    <a:pt x="130" y="114"/>
                  </a:lnTo>
                  <a:lnTo>
                    <a:pt x="126" y="112"/>
                  </a:lnTo>
                  <a:lnTo>
                    <a:pt x="124" y="110"/>
                  </a:lnTo>
                  <a:lnTo>
                    <a:pt x="122" y="106"/>
                  </a:lnTo>
                  <a:lnTo>
                    <a:pt x="122" y="104"/>
                  </a:lnTo>
                  <a:lnTo>
                    <a:pt x="122" y="104"/>
                  </a:lnTo>
                  <a:lnTo>
                    <a:pt x="122" y="100"/>
                  </a:lnTo>
                  <a:lnTo>
                    <a:pt x="124" y="96"/>
                  </a:lnTo>
                  <a:lnTo>
                    <a:pt x="126" y="94"/>
                  </a:lnTo>
                  <a:lnTo>
                    <a:pt x="128" y="92"/>
                  </a:lnTo>
                  <a:lnTo>
                    <a:pt x="228" y="90"/>
                  </a:lnTo>
                  <a:lnTo>
                    <a:pt x="228" y="90"/>
                  </a:lnTo>
                  <a:lnTo>
                    <a:pt x="232" y="88"/>
                  </a:lnTo>
                  <a:lnTo>
                    <a:pt x="290" y="30"/>
                  </a:lnTo>
                  <a:lnTo>
                    <a:pt x="290" y="30"/>
                  </a:lnTo>
                  <a:lnTo>
                    <a:pt x="290" y="20"/>
                  </a:lnTo>
                  <a:lnTo>
                    <a:pt x="294" y="14"/>
                  </a:lnTo>
                  <a:lnTo>
                    <a:pt x="298" y="6"/>
                  </a:lnTo>
                  <a:lnTo>
                    <a:pt x="306" y="2"/>
                  </a:lnTo>
                  <a:lnTo>
                    <a:pt x="308" y="2"/>
                  </a:lnTo>
                  <a:lnTo>
                    <a:pt x="308" y="2"/>
                  </a:lnTo>
                  <a:lnTo>
                    <a:pt x="314" y="0"/>
                  </a:lnTo>
                  <a:lnTo>
                    <a:pt x="320" y="0"/>
                  </a:lnTo>
                  <a:lnTo>
                    <a:pt x="326" y="2"/>
                  </a:lnTo>
                  <a:lnTo>
                    <a:pt x="330" y="4"/>
                  </a:lnTo>
                  <a:lnTo>
                    <a:pt x="336" y="8"/>
                  </a:lnTo>
                  <a:lnTo>
                    <a:pt x="340" y="12"/>
                  </a:lnTo>
                  <a:lnTo>
                    <a:pt x="342" y="16"/>
                  </a:lnTo>
                  <a:lnTo>
                    <a:pt x="344" y="22"/>
                  </a:lnTo>
                  <a:lnTo>
                    <a:pt x="344" y="22"/>
                  </a:lnTo>
                  <a:lnTo>
                    <a:pt x="344" y="24"/>
                  </a:lnTo>
                  <a:lnTo>
                    <a:pt x="344" y="24"/>
                  </a:lnTo>
                  <a:lnTo>
                    <a:pt x="348" y="58"/>
                  </a:lnTo>
                  <a:lnTo>
                    <a:pt x="350" y="96"/>
                  </a:lnTo>
                  <a:lnTo>
                    <a:pt x="350" y="96"/>
                  </a:lnTo>
                  <a:lnTo>
                    <a:pt x="348" y="118"/>
                  </a:lnTo>
                  <a:lnTo>
                    <a:pt x="346" y="140"/>
                  </a:lnTo>
                  <a:lnTo>
                    <a:pt x="346" y="140"/>
                  </a:lnTo>
                  <a:lnTo>
                    <a:pt x="344" y="156"/>
                  </a:lnTo>
                  <a:lnTo>
                    <a:pt x="340" y="170"/>
                  </a:lnTo>
                  <a:lnTo>
                    <a:pt x="340" y="170"/>
                  </a:lnTo>
                  <a:lnTo>
                    <a:pt x="334" y="182"/>
                  </a:lnTo>
                  <a:lnTo>
                    <a:pt x="328" y="192"/>
                  </a:lnTo>
                  <a:lnTo>
                    <a:pt x="328" y="192"/>
                  </a:lnTo>
                  <a:lnTo>
                    <a:pt x="318" y="208"/>
                  </a:lnTo>
                  <a:lnTo>
                    <a:pt x="318" y="208"/>
                  </a:lnTo>
                  <a:lnTo>
                    <a:pt x="306" y="218"/>
                  </a:lnTo>
                  <a:lnTo>
                    <a:pt x="306" y="218"/>
                  </a:lnTo>
                  <a:lnTo>
                    <a:pt x="298" y="224"/>
                  </a:lnTo>
                  <a:lnTo>
                    <a:pt x="286" y="228"/>
                  </a:lnTo>
                  <a:lnTo>
                    <a:pt x="286" y="228"/>
                  </a:lnTo>
                  <a:lnTo>
                    <a:pt x="276" y="230"/>
                  </a:lnTo>
                  <a:lnTo>
                    <a:pt x="276" y="230"/>
                  </a:lnTo>
                  <a:lnTo>
                    <a:pt x="268" y="232"/>
                  </a:lnTo>
                  <a:lnTo>
                    <a:pt x="154" y="232"/>
                  </a:lnTo>
                  <a:lnTo>
                    <a:pt x="120" y="366"/>
                  </a:lnTo>
                  <a:lnTo>
                    <a:pt x="120" y="366"/>
                  </a:lnTo>
                  <a:lnTo>
                    <a:pt x="118" y="384"/>
                  </a:lnTo>
                  <a:lnTo>
                    <a:pt x="118" y="392"/>
                  </a:lnTo>
                  <a:lnTo>
                    <a:pt x="118" y="396"/>
                  </a:lnTo>
                  <a:lnTo>
                    <a:pt x="118" y="396"/>
                  </a:lnTo>
                  <a:lnTo>
                    <a:pt x="118" y="400"/>
                  </a:lnTo>
                  <a:lnTo>
                    <a:pt x="114" y="402"/>
                  </a:lnTo>
                  <a:lnTo>
                    <a:pt x="114" y="402"/>
                  </a:lnTo>
                  <a:lnTo>
                    <a:pt x="112" y="404"/>
                  </a:lnTo>
                  <a:lnTo>
                    <a:pt x="104" y="404"/>
                  </a:lnTo>
                  <a:lnTo>
                    <a:pt x="88" y="402"/>
                  </a:lnTo>
                  <a:lnTo>
                    <a:pt x="60" y="398"/>
                  </a:lnTo>
                  <a:lnTo>
                    <a:pt x="0" y="382"/>
                  </a:lnTo>
                  <a:lnTo>
                    <a:pt x="0" y="382"/>
                  </a:lnTo>
                  <a:lnTo>
                    <a:pt x="2" y="378"/>
                  </a:lnTo>
                  <a:lnTo>
                    <a:pt x="2" y="37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p:cNvSpPr>
              <a:spLocks/>
            </p:cNvSpPr>
            <p:nvPr/>
          </p:nvSpPr>
          <p:spPr bwMode="auto">
            <a:xfrm>
              <a:off x="4518" y="1429"/>
              <a:ext cx="90" cy="100"/>
            </a:xfrm>
            <a:custGeom>
              <a:avLst/>
              <a:gdLst>
                <a:gd name="T0" fmla="*/ 86 w 90"/>
                <a:gd name="T1" fmla="*/ 0 h 100"/>
                <a:gd name="T2" fmla="*/ 86 w 90"/>
                <a:gd name="T3" fmla="*/ 0 h 100"/>
                <a:gd name="T4" fmla="*/ 88 w 90"/>
                <a:gd name="T5" fmla="*/ 8 h 100"/>
                <a:gd name="T6" fmla="*/ 90 w 90"/>
                <a:gd name="T7" fmla="*/ 28 h 100"/>
                <a:gd name="T8" fmla="*/ 90 w 90"/>
                <a:gd name="T9" fmla="*/ 28 h 100"/>
                <a:gd name="T10" fmla="*/ 88 w 90"/>
                <a:gd name="T11" fmla="*/ 52 h 100"/>
                <a:gd name="T12" fmla="*/ 84 w 90"/>
                <a:gd name="T13" fmla="*/ 64 h 100"/>
                <a:gd name="T14" fmla="*/ 80 w 90"/>
                <a:gd name="T15" fmla="*/ 76 h 100"/>
                <a:gd name="T16" fmla="*/ 80 w 90"/>
                <a:gd name="T17" fmla="*/ 76 h 100"/>
                <a:gd name="T18" fmla="*/ 74 w 90"/>
                <a:gd name="T19" fmla="*/ 86 h 100"/>
                <a:gd name="T20" fmla="*/ 64 w 90"/>
                <a:gd name="T21" fmla="*/ 94 h 100"/>
                <a:gd name="T22" fmla="*/ 64 w 90"/>
                <a:gd name="T23" fmla="*/ 94 h 100"/>
                <a:gd name="T24" fmla="*/ 52 w 90"/>
                <a:gd name="T25" fmla="*/ 98 h 100"/>
                <a:gd name="T26" fmla="*/ 38 w 90"/>
                <a:gd name="T27" fmla="*/ 100 h 100"/>
                <a:gd name="T28" fmla="*/ 38 w 90"/>
                <a:gd name="T29" fmla="*/ 100 h 100"/>
                <a:gd name="T30" fmla="*/ 20 w 90"/>
                <a:gd name="T31" fmla="*/ 100 h 100"/>
                <a:gd name="T32" fmla="*/ 10 w 90"/>
                <a:gd name="T33" fmla="*/ 98 h 100"/>
                <a:gd name="T34" fmla="*/ 0 w 90"/>
                <a:gd name="T35" fmla="*/ 94 h 100"/>
                <a:gd name="T36" fmla="*/ 14 w 90"/>
                <a:gd name="T37" fmla="*/ 92 h 100"/>
                <a:gd name="T38" fmla="*/ 14 w 90"/>
                <a:gd name="T39" fmla="*/ 92 h 100"/>
                <a:gd name="T40" fmla="*/ 28 w 90"/>
                <a:gd name="T41" fmla="*/ 94 h 100"/>
                <a:gd name="T42" fmla="*/ 38 w 90"/>
                <a:gd name="T43" fmla="*/ 94 h 100"/>
                <a:gd name="T44" fmla="*/ 38 w 90"/>
                <a:gd name="T45" fmla="*/ 94 h 100"/>
                <a:gd name="T46" fmla="*/ 50 w 90"/>
                <a:gd name="T47" fmla="*/ 92 h 100"/>
                <a:gd name="T48" fmla="*/ 60 w 90"/>
                <a:gd name="T49" fmla="*/ 88 h 100"/>
                <a:gd name="T50" fmla="*/ 60 w 90"/>
                <a:gd name="T51" fmla="*/ 88 h 100"/>
                <a:gd name="T52" fmla="*/ 66 w 90"/>
                <a:gd name="T53" fmla="*/ 84 h 100"/>
                <a:gd name="T54" fmla="*/ 72 w 90"/>
                <a:gd name="T55" fmla="*/ 78 h 100"/>
                <a:gd name="T56" fmla="*/ 72 w 90"/>
                <a:gd name="T57" fmla="*/ 78 h 100"/>
                <a:gd name="T58" fmla="*/ 78 w 90"/>
                <a:gd name="T59" fmla="*/ 66 h 100"/>
                <a:gd name="T60" fmla="*/ 80 w 90"/>
                <a:gd name="T61" fmla="*/ 54 h 100"/>
                <a:gd name="T62" fmla="*/ 80 w 90"/>
                <a:gd name="T63" fmla="*/ 54 h 100"/>
                <a:gd name="T64" fmla="*/ 82 w 90"/>
                <a:gd name="T65" fmla="*/ 42 h 100"/>
                <a:gd name="T66" fmla="*/ 82 w 90"/>
                <a:gd name="T67" fmla="*/ 28 h 100"/>
                <a:gd name="T68" fmla="*/ 82 w 90"/>
                <a:gd name="T69" fmla="*/ 28 h 100"/>
                <a:gd name="T70" fmla="*/ 82 w 90"/>
                <a:gd name="T71" fmla="*/ 8 h 100"/>
                <a:gd name="T72" fmla="*/ 82 w 90"/>
                <a:gd name="T73" fmla="*/ 8 h 100"/>
                <a:gd name="T74" fmla="*/ 80 w 90"/>
                <a:gd name="T75" fmla="*/ 2 h 100"/>
                <a:gd name="T76" fmla="*/ 80 w 90"/>
                <a:gd name="T77" fmla="*/ 2 h 100"/>
                <a:gd name="T78" fmla="*/ 80 w 90"/>
                <a:gd name="T79" fmla="*/ 2 h 100"/>
                <a:gd name="T80" fmla="*/ 80 w 90"/>
                <a:gd name="T81" fmla="*/ 2 h 100"/>
                <a:gd name="T82" fmla="*/ 80 w 90"/>
                <a:gd name="T83" fmla="*/ 0 h 100"/>
                <a:gd name="T84" fmla="*/ 80 w 90"/>
                <a:gd name="T85" fmla="*/ 0 h 100"/>
                <a:gd name="T86" fmla="*/ 86 w 90"/>
                <a:gd name="T87" fmla="*/ 0 h 100"/>
                <a:gd name="T88" fmla="*/ 86 w 90"/>
                <a:gd name="T8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00">
                  <a:moveTo>
                    <a:pt x="86" y="0"/>
                  </a:moveTo>
                  <a:lnTo>
                    <a:pt x="86" y="0"/>
                  </a:lnTo>
                  <a:lnTo>
                    <a:pt x="88" y="8"/>
                  </a:lnTo>
                  <a:lnTo>
                    <a:pt x="90" y="28"/>
                  </a:lnTo>
                  <a:lnTo>
                    <a:pt x="90" y="28"/>
                  </a:lnTo>
                  <a:lnTo>
                    <a:pt x="88" y="52"/>
                  </a:lnTo>
                  <a:lnTo>
                    <a:pt x="84" y="64"/>
                  </a:lnTo>
                  <a:lnTo>
                    <a:pt x="80" y="76"/>
                  </a:lnTo>
                  <a:lnTo>
                    <a:pt x="80" y="76"/>
                  </a:lnTo>
                  <a:lnTo>
                    <a:pt x="74" y="86"/>
                  </a:lnTo>
                  <a:lnTo>
                    <a:pt x="64" y="94"/>
                  </a:lnTo>
                  <a:lnTo>
                    <a:pt x="64" y="94"/>
                  </a:lnTo>
                  <a:lnTo>
                    <a:pt x="52" y="98"/>
                  </a:lnTo>
                  <a:lnTo>
                    <a:pt x="38" y="100"/>
                  </a:lnTo>
                  <a:lnTo>
                    <a:pt x="38" y="100"/>
                  </a:lnTo>
                  <a:lnTo>
                    <a:pt x="20" y="100"/>
                  </a:lnTo>
                  <a:lnTo>
                    <a:pt x="10" y="98"/>
                  </a:lnTo>
                  <a:lnTo>
                    <a:pt x="0" y="94"/>
                  </a:lnTo>
                  <a:lnTo>
                    <a:pt x="14" y="92"/>
                  </a:lnTo>
                  <a:lnTo>
                    <a:pt x="14" y="92"/>
                  </a:lnTo>
                  <a:lnTo>
                    <a:pt x="28" y="94"/>
                  </a:lnTo>
                  <a:lnTo>
                    <a:pt x="38" y="94"/>
                  </a:lnTo>
                  <a:lnTo>
                    <a:pt x="38" y="94"/>
                  </a:lnTo>
                  <a:lnTo>
                    <a:pt x="50" y="92"/>
                  </a:lnTo>
                  <a:lnTo>
                    <a:pt x="60" y="88"/>
                  </a:lnTo>
                  <a:lnTo>
                    <a:pt x="60" y="88"/>
                  </a:lnTo>
                  <a:lnTo>
                    <a:pt x="66" y="84"/>
                  </a:lnTo>
                  <a:lnTo>
                    <a:pt x="72" y="78"/>
                  </a:lnTo>
                  <a:lnTo>
                    <a:pt x="72" y="78"/>
                  </a:lnTo>
                  <a:lnTo>
                    <a:pt x="78" y="66"/>
                  </a:lnTo>
                  <a:lnTo>
                    <a:pt x="80" y="54"/>
                  </a:lnTo>
                  <a:lnTo>
                    <a:pt x="80" y="54"/>
                  </a:lnTo>
                  <a:lnTo>
                    <a:pt x="82" y="42"/>
                  </a:lnTo>
                  <a:lnTo>
                    <a:pt x="82" y="28"/>
                  </a:lnTo>
                  <a:lnTo>
                    <a:pt x="82" y="28"/>
                  </a:lnTo>
                  <a:lnTo>
                    <a:pt x="82" y="8"/>
                  </a:lnTo>
                  <a:lnTo>
                    <a:pt x="82" y="8"/>
                  </a:lnTo>
                  <a:lnTo>
                    <a:pt x="80" y="2"/>
                  </a:lnTo>
                  <a:lnTo>
                    <a:pt x="80" y="2"/>
                  </a:lnTo>
                  <a:lnTo>
                    <a:pt x="80" y="2"/>
                  </a:lnTo>
                  <a:lnTo>
                    <a:pt x="80" y="2"/>
                  </a:lnTo>
                  <a:lnTo>
                    <a:pt x="80" y="0"/>
                  </a:lnTo>
                  <a:lnTo>
                    <a:pt x="80" y="0"/>
                  </a:lnTo>
                  <a:lnTo>
                    <a:pt x="86" y="0"/>
                  </a:lnTo>
                  <a:lnTo>
                    <a:pt x="86"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4596" y="1409"/>
              <a:ext cx="14" cy="22"/>
            </a:xfrm>
            <a:custGeom>
              <a:avLst/>
              <a:gdLst>
                <a:gd name="T0" fmla="*/ 0 w 14"/>
                <a:gd name="T1" fmla="*/ 22 h 22"/>
                <a:gd name="T2" fmla="*/ 14 w 14"/>
                <a:gd name="T3" fmla="*/ 22 h 22"/>
                <a:gd name="T4" fmla="*/ 14 w 14"/>
                <a:gd name="T5" fmla="*/ 0 h 22"/>
                <a:gd name="T6" fmla="*/ 2 w 14"/>
                <a:gd name="T7" fmla="*/ 0 h 22"/>
                <a:gd name="T8" fmla="*/ 0 w 14"/>
                <a:gd name="T9" fmla="*/ 22 h 22"/>
              </a:gdLst>
              <a:ahLst/>
              <a:cxnLst>
                <a:cxn ang="0">
                  <a:pos x="T0" y="T1"/>
                </a:cxn>
                <a:cxn ang="0">
                  <a:pos x="T2" y="T3"/>
                </a:cxn>
                <a:cxn ang="0">
                  <a:pos x="T4" y="T5"/>
                </a:cxn>
                <a:cxn ang="0">
                  <a:pos x="T6" y="T7"/>
                </a:cxn>
                <a:cxn ang="0">
                  <a:pos x="T8" y="T9"/>
                </a:cxn>
              </a:cxnLst>
              <a:rect l="0" t="0" r="r" b="b"/>
              <a:pathLst>
                <a:path w="14" h="22">
                  <a:moveTo>
                    <a:pt x="0" y="22"/>
                  </a:moveTo>
                  <a:lnTo>
                    <a:pt x="14" y="22"/>
                  </a:lnTo>
                  <a:lnTo>
                    <a:pt x="14" y="0"/>
                  </a:lnTo>
                  <a:lnTo>
                    <a:pt x="2" y="0"/>
                  </a:lnTo>
                  <a:lnTo>
                    <a:pt x="0" y="22"/>
                  </a:lnTo>
                  <a:close/>
                </a:path>
              </a:pathLst>
            </a:custGeom>
            <a:solidFill>
              <a:srgbClr val="C6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4490" y="1587"/>
              <a:ext cx="10" cy="50"/>
            </a:xfrm>
            <a:prstGeom prst="rect">
              <a:avLst/>
            </a:prstGeom>
            <a:solidFill>
              <a:srgbClr val="A3A2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p:cNvSpPr>
            <p:nvPr/>
          </p:nvSpPr>
          <p:spPr bwMode="auto">
            <a:xfrm>
              <a:off x="4482" y="1647"/>
              <a:ext cx="26" cy="26"/>
            </a:xfrm>
            <a:custGeom>
              <a:avLst/>
              <a:gdLst>
                <a:gd name="T0" fmla="*/ 0 w 26"/>
                <a:gd name="T1" fmla="*/ 12 h 26"/>
                <a:gd name="T2" fmla="*/ 0 w 26"/>
                <a:gd name="T3" fmla="*/ 12 h 26"/>
                <a:gd name="T4" fmla="*/ 2 w 26"/>
                <a:gd name="T5" fmla="*/ 18 h 26"/>
                <a:gd name="T6" fmla="*/ 4 w 26"/>
                <a:gd name="T7" fmla="*/ 22 h 26"/>
                <a:gd name="T8" fmla="*/ 8 w 26"/>
                <a:gd name="T9" fmla="*/ 26 h 26"/>
                <a:gd name="T10" fmla="*/ 14 w 26"/>
                <a:gd name="T11" fmla="*/ 26 h 26"/>
                <a:gd name="T12" fmla="*/ 14 w 26"/>
                <a:gd name="T13" fmla="*/ 26 h 26"/>
                <a:gd name="T14" fmla="*/ 18 w 26"/>
                <a:gd name="T15" fmla="*/ 26 h 26"/>
                <a:gd name="T16" fmla="*/ 22 w 26"/>
                <a:gd name="T17" fmla="*/ 22 h 26"/>
                <a:gd name="T18" fmla="*/ 26 w 26"/>
                <a:gd name="T19" fmla="*/ 18 h 26"/>
                <a:gd name="T20" fmla="*/ 26 w 26"/>
                <a:gd name="T21" fmla="*/ 12 h 26"/>
                <a:gd name="T22" fmla="*/ 26 w 26"/>
                <a:gd name="T23" fmla="*/ 12 h 26"/>
                <a:gd name="T24" fmla="*/ 26 w 26"/>
                <a:gd name="T25" fmla="*/ 8 h 26"/>
                <a:gd name="T26" fmla="*/ 22 w 26"/>
                <a:gd name="T27" fmla="*/ 4 h 26"/>
                <a:gd name="T28" fmla="*/ 18 w 26"/>
                <a:gd name="T29" fmla="*/ 0 h 26"/>
                <a:gd name="T30" fmla="*/ 14 w 26"/>
                <a:gd name="T31" fmla="*/ 0 h 26"/>
                <a:gd name="T32" fmla="*/ 14 w 26"/>
                <a:gd name="T33" fmla="*/ 0 h 26"/>
                <a:gd name="T34" fmla="*/ 8 w 26"/>
                <a:gd name="T35" fmla="*/ 0 h 26"/>
                <a:gd name="T36" fmla="*/ 4 w 26"/>
                <a:gd name="T37" fmla="*/ 4 h 26"/>
                <a:gd name="T38" fmla="*/ 2 w 26"/>
                <a:gd name="T39" fmla="*/ 8 h 26"/>
                <a:gd name="T40" fmla="*/ 0 w 26"/>
                <a:gd name="T41" fmla="*/ 12 h 26"/>
                <a:gd name="T42" fmla="*/ 0 w 26"/>
                <a:gd name="T4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0" y="12"/>
                  </a:moveTo>
                  <a:lnTo>
                    <a:pt x="0" y="12"/>
                  </a:lnTo>
                  <a:lnTo>
                    <a:pt x="2" y="18"/>
                  </a:lnTo>
                  <a:lnTo>
                    <a:pt x="4" y="22"/>
                  </a:lnTo>
                  <a:lnTo>
                    <a:pt x="8" y="26"/>
                  </a:lnTo>
                  <a:lnTo>
                    <a:pt x="14" y="26"/>
                  </a:lnTo>
                  <a:lnTo>
                    <a:pt x="14" y="26"/>
                  </a:lnTo>
                  <a:lnTo>
                    <a:pt x="18" y="26"/>
                  </a:lnTo>
                  <a:lnTo>
                    <a:pt x="22" y="22"/>
                  </a:lnTo>
                  <a:lnTo>
                    <a:pt x="26" y="18"/>
                  </a:lnTo>
                  <a:lnTo>
                    <a:pt x="26" y="12"/>
                  </a:lnTo>
                  <a:lnTo>
                    <a:pt x="26" y="12"/>
                  </a:lnTo>
                  <a:lnTo>
                    <a:pt x="26" y="8"/>
                  </a:lnTo>
                  <a:lnTo>
                    <a:pt x="22" y="4"/>
                  </a:lnTo>
                  <a:lnTo>
                    <a:pt x="18" y="0"/>
                  </a:lnTo>
                  <a:lnTo>
                    <a:pt x="14" y="0"/>
                  </a:lnTo>
                  <a:lnTo>
                    <a:pt x="14" y="0"/>
                  </a:lnTo>
                  <a:lnTo>
                    <a:pt x="8" y="0"/>
                  </a:lnTo>
                  <a:lnTo>
                    <a:pt x="4" y="4"/>
                  </a:lnTo>
                  <a:lnTo>
                    <a:pt x="2" y="8"/>
                  </a:lnTo>
                  <a:lnTo>
                    <a:pt x="0"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p:cNvSpPr>
              <a:spLocks/>
            </p:cNvSpPr>
            <p:nvPr/>
          </p:nvSpPr>
          <p:spPr bwMode="auto">
            <a:xfrm>
              <a:off x="4418" y="1647"/>
              <a:ext cx="26" cy="26"/>
            </a:xfrm>
            <a:custGeom>
              <a:avLst/>
              <a:gdLst>
                <a:gd name="T0" fmla="*/ 0 w 26"/>
                <a:gd name="T1" fmla="*/ 12 h 26"/>
                <a:gd name="T2" fmla="*/ 0 w 26"/>
                <a:gd name="T3" fmla="*/ 12 h 26"/>
                <a:gd name="T4" fmla="*/ 0 w 26"/>
                <a:gd name="T5" fmla="*/ 18 h 26"/>
                <a:gd name="T6" fmla="*/ 4 w 26"/>
                <a:gd name="T7" fmla="*/ 22 h 26"/>
                <a:gd name="T8" fmla="*/ 8 w 26"/>
                <a:gd name="T9" fmla="*/ 26 h 26"/>
                <a:gd name="T10" fmla="*/ 12 w 26"/>
                <a:gd name="T11" fmla="*/ 26 h 26"/>
                <a:gd name="T12" fmla="*/ 12 w 26"/>
                <a:gd name="T13" fmla="*/ 26 h 26"/>
                <a:gd name="T14" fmla="*/ 18 w 26"/>
                <a:gd name="T15" fmla="*/ 26 h 26"/>
                <a:gd name="T16" fmla="*/ 22 w 26"/>
                <a:gd name="T17" fmla="*/ 22 h 26"/>
                <a:gd name="T18" fmla="*/ 24 w 26"/>
                <a:gd name="T19" fmla="*/ 18 h 26"/>
                <a:gd name="T20" fmla="*/ 26 w 26"/>
                <a:gd name="T21" fmla="*/ 12 h 26"/>
                <a:gd name="T22" fmla="*/ 26 w 26"/>
                <a:gd name="T23" fmla="*/ 12 h 26"/>
                <a:gd name="T24" fmla="*/ 24 w 26"/>
                <a:gd name="T25" fmla="*/ 8 h 26"/>
                <a:gd name="T26" fmla="*/ 22 w 26"/>
                <a:gd name="T27" fmla="*/ 4 h 26"/>
                <a:gd name="T28" fmla="*/ 18 w 26"/>
                <a:gd name="T29" fmla="*/ 0 h 26"/>
                <a:gd name="T30" fmla="*/ 12 w 26"/>
                <a:gd name="T31" fmla="*/ 0 h 26"/>
                <a:gd name="T32" fmla="*/ 12 w 26"/>
                <a:gd name="T33" fmla="*/ 0 h 26"/>
                <a:gd name="T34" fmla="*/ 8 w 26"/>
                <a:gd name="T35" fmla="*/ 0 h 26"/>
                <a:gd name="T36" fmla="*/ 4 w 26"/>
                <a:gd name="T37" fmla="*/ 4 h 26"/>
                <a:gd name="T38" fmla="*/ 0 w 26"/>
                <a:gd name="T39" fmla="*/ 8 h 26"/>
                <a:gd name="T40" fmla="*/ 0 w 26"/>
                <a:gd name="T41" fmla="*/ 12 h 26"/>
                <a:gd name="T42" fmla="*/ 0 w 26"/>
                <a:gd name="T4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0" y="12"/>
                  </a:moveTo>
                  <a:lnTo>
                    <a:pt x="0" y="12"/>
                  </a:lnTo>
                  <a:lnTo>
                    <a:pt x="0" y="18"/>
                  </a:lnTo>
                  <a:lnTo>
                    <a:pt x="4" y="22"/>
                  </a:lnTo>
                  <a:lnTo>
                    <a:pt x="8" y="26"/>
                  </a:lnTo>
                  <a:lnTo>
                    <a:pt x="12" y="26"/>
                  </a:lnTo>
                  <a:lnTo>
                    <a:pt x="12" y="26"/>
                  </a:lnTo>
                  <a:lnTo>
                    <a:pt x="18" y="26"/>
                  </a:lnTo>
                  <a:lnTo>
                    <a:pt x="22" y="22"/>
                  </a:lnTo>
                  <a:lnTo>
                    <a:pt x="24" y="18"/>
                  </a:lnTo>
                  <a:lnTo>
                    <a:pt x="26" y="12"/>
                  </a:lnTo>
                  <a:lnTo>
                    <a:pt x="26" y="12"/>
                  </a:lnTo>
                  <a:lnTo>
                    <a:pt x="24" y="8"/>
                  </a:lnTo>
                  <a:lnTo>
                    <a:pt x="22" y="4"/>
                  </a:lnTo>
                  <a:lnTo>
                    <a:pt x="18" y="0"/>
                  </a:lnTo>
                  <a:lnTo>
                    <a:pt x="12" y="0"/>
                  </a:lnTo>
                  <a:lnTo>
                    <a:pt x="12" y="0"/>
                  </a:lnTo>
                  <a:lnTo>
                    <a:pt x="8" y="0"/>
                  </a:lnTo>
                  <a:lnTo>
                    <a:pt x="4" y="4"/>
                  </a:lnTo>
                  <a:lnTo>
                    <a:pt x="0" y="8"/>
                  </a:lnTo>
                  <a:lnTo>
                    <a:pt x="0"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auto">
            <a:xfrm>
              <a:off x="4546" y="1647"/>
              <a:ext cx="28" cy="26"/>
            </a:xfrm>
            <a:custGeom>
              <a:avLst/>
              <a:gdLst>
                <a:gd name="T0" fmla="*/ 0 w 28"/>
                <a:gd name="T1" fmla="*/ 12 h 26"/>
                <a:gd name="T2" fmla="*/ 0 w 28"/>
                <a:gd name="T3" fmla="*/ 12 h 26"/>
                <a:gd name="T4" fmla="*/ 2 w 28"/>
                <a:gd name="T5" fmla="*/ 18 h 26"/>
                <a:gd name="T6" fmla="*/ 4 w 28"/>
                <a:gd name="T7" fmla="*/ 22 h 26"/>
                <a:gd name="T8" fmla="*/ 8 w 28"/>
                <a:gd name="T9" fmla="*/ 26 h 26"/>
                <a:gd name="T10" fmla="*/ 14 w 28"/>
                <a:gd name="T11" fmla="*/ 26 h 26"/>
                <a:gd name="T12" fmla="*/ 14 w 28"/>
                <a:gd name="T13" fmla="*/ 26 h 26"/>
                <a:gd name="T14" fmla="*/ 20 w 28"/>
                <a:gd name="T15" fmla="*/ 26 h 26"/>
                <a:gd name="T16" fmla="*/ 24 w 28"/>
                <a:gd name="T17" fmla="*/ 22 h 26"/>
                <a:gd name="T18" fmla="*/ 26 w 28"/>
                <a:gd name="T19" fmla="*/ 18 h 26"/>
                <a:gd name="T20" fmla="*/ 28 w 28"/>
                <a:gd name="T21" fmla="*/ 12 h 26"/>
                <a:gd name="T22" fmla="*/ 28 w 28"/>
                <a:gd name="T23" fmla="*/ 12 h 26"/>
                <a:gd name="T24" fmla="*/ 26 w 28"/>
                <a:gd name="T25" fmla="*/ 8 h 26"/>
                <a:gd name="T26" fmla="*/ 24 w 28"/>
                <a:gd name="T27" fmla="*/ 4 h 26"/>
                <a:gd name="T28" fmla="*/ 20 w 28"/>
                <a:gd name="T29" fmla="*/ 0 h 26"/>
                <a:gd name="T30" fmla="*/ 14 w 28"/>
                <a:gd name="T31" fmla="*/ 0 h 26"/>
                <a:gd name="T32" fmla="*/ 14 w 28"/>
                <a:gd name="T33" fmla="*/ 0 h 26"/>
                <a:gd name="T34" fmla="*/ 8 w 28"/>
                <a:gd name="T35" fmla="*/ 0 h 26"/>
                <a:gd name="T36" fmla="*/ 4 w 28"/>
                <a:gd name="T37" fmla="*/ 4 h 26"/>
                <a:gd name="T38" fmla="*/ 2 w 28"/>
                <a:gd name="T39" fmla="*/ 8 h 26"/>
                <a:gd name="T40" fmla="*/ 0 w 28"/>
                <a:gd name="T41" fmla="*/ 12 h 26"/>
                <a:gd name="T42" fmla="*/ 0 w 28"/>
                <a:gd name="T4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6">
                  <a:moveTo>
                    <a:pt x="0" y="12"/>
                  </a:moveTo>
                  <a:lnTo>
                    <a:pt x="0" y="12"/>
                  </a:lnTo>
                  <a:lnTo>
                    <a:pt x="2" y="18"/>
                  </a:lnTo>
                  <a:lnTo>
                    <a:pt x="4" y="22"/>
                  </a:lnTo>
                  <a:lnTo>
                    <a:pt x="8" y="26"/>
                  </a:lnTo>
                  <a:lnTo>
                    <a:pt x="14" y="26"/>
                  </a:lnTo>
                  <a:lnTo>
                    <a:pt x="14" y="26"/>
                  </a:lnTo>
                  <a:lnTo>
                    <a:pt x="20" y="26"/>
                  </a:lnTo>
                  <a:lnTo>
                    <a:pt x="24" y="22"/>
                  </a:lnTo>
                  <a:lnTo>
                    <a:pt x="26" y="18"/>
                  </a:lnTo>
                  <a:lnTo>
                    <a:pt x="28" y="12"/>
                  </a:lnTo>
                  <a:lnTo>
                    <a:pt x="28" y="12"/>
                  </a:lnTo>
                  <a:lnTo>
                    <a:pt x="26" y="8"/>
                  </a:lnTo>
                  <a:lnTo>
                    <a:pt x="24" y="4"/>
                  </a:lnTo>
                  <a:lnTo>
                    <a:pt x="20" y="0"/>
                  </a:lnTo>
                  <a:lnTo>
                    <a:pt x="14" y="0"/>
                  </a:lnTo>
                  <a:lnTo>
                    <a:pt x="14" y="0"/>
                  </a:lnTo>
                  <a:lnTo>
                    <a:pt x="8" y="0"/>
                  </a:lnTo>
                  <a:lnTo>
                    <a:pt x="4" y="4"/>
                  </a:lnTo>
                  <a:lnTo>
                    <a:pt x="2" y="8"/>
                  </a:lnTo>
                  <a:lnTo>
                    <a:pt x="0"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p:cNvSpPr>
            <p:nvPr/>
          </p:nvSpPr>
          <p:spPr bwMode="auto">
            <a:xfrm>
              <a:off x="4426" y="1487"/>
              <a:ext cx="138" cy="26"/>
            </a:xfrm>
            <a:custGeom>
              <a:avLst/>
              <a:gdLst>
                <a:gd name="T0" fmla="*/ 14 w 138"/>
                <a:gd name="T1" fmla="*/ 26 h 26"/>
                <a:gd name="T2" fmla="*/ 126 w 138"/>
                <a:gd name="T3" fmla="*/ 26 h 26"/>
                <a:gd name="T4" fmla="*/ 126 w 138"/>
                <a:gd name="T5" fmla="*/ 26 h 26"/>
                <a:gd name="T6" fmla="*/ 130 w 138"/>
                <a:gd name="T7" fmla="*/ 26 h 26"/>
                <a:gd name="T8" fmla="*/ 134 w 138"/>
                <a:gd name="T9" fmla="*/ 22 h 26"/>
                <a:gd name="T10" fmla="*/ 138 w 138"/>
                <a:gd name="T11" fmla="*/ 18 h 26"/>
                <a:gd name="T12" fmla="*/ 138 w 138"/>
                <a:gd name="T13" fmla="*/ 14 h 26"/>
                <a:gd name="T14" fmla="*/ 138 w 138"/>
                <a:gd name="T15" fmla="*/ 14 h 26"/>
                <a:gd name="T16" fmla="*/ 138 w 138"/>
                <a:gd name="T17" fmla="*/ 14 h 26"/>
                <a:gd name="T18" fmla="*/ 138 w 138"/>
                <a:gd name="T19" fmla="*/ 8 h 26"/>
                <a:gd name="T20" fmla="*/ 134 w 138"/>
                <a:gd name="T21" fmla="*/ 4 h 26"/>
                <a:gd name="T22" fmla="*/ 130 w 138"/>
                <a:gd name="T23" fmla="*/ 2 h 26"/>
                <a:gd name="T24" fmla="*/ 126 w 138"/>
                <a:gd name="T25" fmla="*/ 0 h 26"/>
                <a:gd name="T26" fmla="*/ 14 w 138"/>
                <a:gd name="T27" fmla="*/ 0 h 26"/>
                <a:gd name="T28" fmla="*/ 14 w 138"/>
                <a:gd name="T29" fmla="*/ 0 h 26"/>
                <a:gd name="T30" fmla="*/ 8 w 138"/>
                <a:gd name="T31" fmla="*/ 2 h 26"/>
                <a:gd name="T32" fmla="*/ 4 w 138"/>
                <a:gd name="T33" fmla="*/ 4 h 26"/>
                <a:gd name="T34" fmla="*/ 2 w 138"/>
                <a:gd name="T35" fmla="*/ 8 h 26"/>
                <a:gd name="T36" fmla="*/ 0 w 138"/>
                <a:gd name="T37" fmla="*/ 14 h 26"/>
                <a:gd name="T38" fmla="*/ 0 w 138"/>
                <a:gd name="T39" fmla="*/ 14 h 26"/>
                <a:gd name="T40" fmla="*/ 0 w 138"/>
                <a:gd name="T41" fmla="*/ 14 h 26"/>
                <a:gd name="T42" fmla="*/ 2 w 138"/>
                <a:gd name="T43" fmla="*/ 18 h 26"/>
                <a:gd name="T44" fmla="*/ 4 w 138"/>
                <a:gd name="T45" fmla="*/ 22 h 26"/>
                <a:gd name="T46" fmla="*/ 8 w 138"/>
                <a:gd name="T47" fmla="*/ 26 h 26"/>
                <a:gd name="T48" fmla="*/ 14 w 138"/>
                <a:gd name="T49" fmla="*/ 26 h 26"/>
                <a:gd name="T50" fmla="*/ 14 w 13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26">
                  <a:moveTo>
                    <a:pt x="14" y="26"/>
                  </a:moveTo>
                  <a:lnTo>
                    <a:pt x="126" y="26"/>
                  </a:lnTo>
                  <a:lnTo>
                    <a:pt x="126" y="26"/>
                  </a:lnTo>
                  <a:lnTo>
                    <a:pt x="130" y="26"/>
                  </a:lnTo>
                  <a:lnTo>
                    <a:pt x="134" y="22"/>
                  </a:lnTo>
                  <a:lnTo>
                    <a:pt x="138" y="18"/>
                  </a:lnTo>
                  <a:lnTo>
                    <a:pt x="138" y="14"/>
                  </a:lnTo>
                  <a:lnTo>
                    <a:pt x="138" y="14"/>
                  </a:lnTo>
                  <a:lnTo>
                    <a:pt x="138" y="14"/>
                  </a:lnTo>
                  <a:lnTo>
                    <a:pt x="138" y="8"/>
                  </a:lnTo>
                  <a:lnTo>
                    <a:pt x="134" y="4"/>
                  </a:lnTo>
                  <a:lnTo>
                    <a:pt x="130" y="2"/>
                  </a:lnTo>
                  <a:lnTo>
                    <a:pt x="126" y="0"/>
                  </a:lnTo>
                  <a:lnTo>
                    <a:pt x="14" y="0"/>
                  </a:lnTo>
                  <a:lnTo>
                    <a:pt x="14" y="0"/>
                  </a:lnTo>
                  <a:lnTo>
                    <a:pt x="8" y="2"/>
                  </a:lnTo>
                  <a:lnTo>
                    <a:pt x="4" y="4"/>
                  </a:lnTo>
                  <a:lnTo>
                    <a:pt x="2" y="8"/>
                  </a:lnTo>
                  <a:lnTo>
                    <a:pt x="0" y="14"/>
                  </a:lnTo>
                  <a:lnTo>
                    <a:pt x="0" y="14"/>
                  </a:lnTo>
                  <a:lnTo>
                    <a:pt x="0" y="14"/>
                  </a:lnTo>
                  <a:lnTo>
                    <a:pt x="2" y="18"/>
                  </a:lnTo>
                  <a:lnTo>
                    <a:pt x="4" y="22"/>
                  </a:lnTo>
                  <a:lnTo>
                    <a:pt x="8" y="26"/>
                  </a:lnTo>
                  <a:lnTo>
                    <a:pt x="14" y="26"/>
                  </a:lnTo>
                  <a:lnTo>
                    <a:pt x="14" y="26"/>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auto">
            <a:xfrm>
              <a:off x="4440" y="1519"/>
              <a:ext cx="112" cy="8"/>
            </a:xfrm>
            <a:custGeom>
              <a:avLst/>
              <a:gdLst>
                <a:gd name="T0" fmla="*/ 0 w 112"/>
                <a:gd name="T1" fmla="*/ 0 h 8"/>
                <a:gd name="T2" fmla="*/ 0 w 112"/>
                <a:gd name="T3" fmla="*/ 0 h 8"/>
                <a:gd name="T4" fmla="*/ 0 w 112"/>
                <a:gd name="T5" fmla="*/ 2 h 8"/>
                <a:gd name="T6" fmla="*/ 4 w 112"/>
                <a:gd name="T7" fmla="*/ 2 h 8"/>
                <a:gd name="T8" fmla="*/ 16 w 112"/>
                <a:gd name="T9" fmla="*/ 4 h 8"/>
                <a:gd name="T10" fmla="*/ 34 w 112"/>
                <a:gd name="T11" fmla="*/ 6 h 8"/>
                <a:gd name="T12" fmla="*/ 56 w 112"/>
                <a:gd name="T13" fmla="*/ 8 h 8"/>
                <a:gd name="T14" fmla="*/ 56 w 112"/>
                <a:gd name="T15" fmla="*/ 8 h 8"/>
                <a:gd name="T16" fmla="*/ 78 w 112"/>
                <a:gd name="T17" fmla="*/ 6 h 8"/>
                <a:gd name="T18" fmla="*/ 96 w 112"/>
                <a:gd name="T19" fmla="*/ 4 h 8"/>
                <a:gd name="T20" fmla="*/ 108 w 112"/>
                <a:gd name="T21" fmla="*/ 2 h 8"/>
                <a:gd name="T22" fmla="*/ 110 w 112"/>
                <a:gd name="T23" fmla="*/ 2 h 8"/>
                <a:gd name="T24" fmla="*/ 112 w 112"/>
                <a:gd name="T25" fmla="*/ 0 h 8"/>
                <a:gd name="T26" fmla="*/ 0 w 112"/>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8">
                  <a:moveTo>
                    <a:pt x="0" y="0"/>
                  </a:moveTo>
                  <a:lnTo>
                    <a:pt x="0" y="0"/>
                  </a:lnTo>
                  <a:lnTo>
                    <a:pt x="0" y="2"/>
                  </a:lnTo>
                  <a:lnTo>
                    <a:pt x="4" y="2"/>
                  </a:lnTo>
                  <a:lnTo>
                    <a:pt x="16" y="4"/>
                  </a:lnTo>
                  <a:lnTo>
                    <a:pt x="34" y="6"/>
                  </a:lnTo>
                  <a:lnTo>
                    <a:pt x="56" y="8"/>
                  </a:lnTo>
                  <a:lnTo>
                    <a:pt x="56" y="8"/>
                  </a:lnTo>
                  <a:lnTo>
                    <a:pt x="78" y="6"/>
                  </a:lnTo>
                  <a:lnTo>
                    <a:pt x="96" y="4"/>
                  </a:lnTo>
                  <a:lnTo>
                    <a:pt x="108" y="2"/>
                  </a:lnTo>
                  <a:lnTo>
                    <a:pt x="110" y="2"/>
                  </a:lnTo>
                  <a:lnTo>
                    <a:pt x="112"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p:cNvSpPr>
              <a:spLocks noChangeArrowheads="1"/>
            </p:cNvSpPr>
            <p:nvPr/>
          </p:nvSpPr>
          <p:spPr bwMode="auto">
            <a:xfrm>
              <a:off x="4484" y="1533"/>
              <a:ext cx="22" cy="5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auto">
            <a:xfrm>
              <a:off x="4430" y="1617"/>
              <a:ext cx="130" cy="6"/>
            </a:xfrm>
            <a:custGeom>
              <a:avLst/>
              <a:gdLst>
                <a:gd name="T0" fmla="*/ 130 w 130"/>
                <a:gd name="T1" fmla="*/ 6 h 6"/>
                <a:gd name="T2" fmla="*/ 130 w 130"/>
                <a:gd name="T3" fmla="*/ 6 h 6"/>
                <a:gd name="T4" fmla="*/ 120 w 130"/>
                <a:gd name="T5" fmla="*/ 4 h 6"/>
                <a:gd name="T6" fmla="*/ 94 w 130"/>
                <a:gd name="T7" fmla="*/ 0 h 6"/>
                <a:gd name="T8" fmla="*/ 76 w 130"/>
                <a:gd name="T9" fmla="*/ 0 h 6"/>
                <a:gd name="T10" fmla="*/ 54 w 130"/>
                <a:gd name="T11" fmla="*/ 0 h 6"/>
                <a:gd name="T12" fmla="*/ 28 w 130"/>
                <a:gd name="T13" fmla="*/ 2 h 6"/>
                <a:gd name="T14" fmla="*/ 0 w 130"/>
                <a:gd name="T15" fmla="*/ 6 h 6"/>
                <a:gd name="T16" fmla="*/ 130 w 1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
                  <a:moveTo>
                    <a:pt x="130" y="6"/>
                  </a:moveTo>
                  <a:lnTo>
                    <a:pt x="130" y="6"/>
                  </a:lnTo>
                  <a:lnTo>
                    <a:pt x="120" y="4"/>
                  </a:lnTo>
                  <a:lnTo>
                    <a:pt x="94" y="0"/>
                  </a:lnTo>
                  <a:lnTo>
                    <a:pt x="76" y="0"/>
                  </a:lnTo>
                  <a:lnTo>
                    <a:pt x="54" y="0"/>
                  </a:lnTo>
                  <a:lnTo>
                    <a:pt x="28" y="2"/>
                  </a:lnTo>
                  <a:lnTo>
                    <a:pt x="0" y="6"/>
                  </a:lnTo>
                  <a:lnTo>
                    <a:pt x="130" y="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p:cNvSpPr>
              <a:spLocks/>
            </p:cNvSpPr>
            <p:nvPr/>
          </p:nvSpPr>
          <p:spPr bwMode="auto">
            <a:xfrm>
              <a:off x="4430" y="1617"/>
              <a:ext cx="130" cy="6"/>
            </a:xfrm>
            <a:custGeom>
              <a:avLst/>
              <a:gdLst>
                <a:gd name="T0" fmla="*/ 130 w 130"/>
                <a:gd name="T1" fmla="*/ 6 h 6"/>
                <a:gd name="T2" fmla="*/ 130 w 130"/>
                <a:gd name="T3" fmla="*/ 6 h 6"/>
                <a:gd name="T4" fmla="*/ 120 w 130"/>
                <a:gd name="T5" fmla="*/ 4 h 6"/>
                <a:gd name="T6" fmla="*/ 94 w 130"/>
                <a:gd name="T7" fmla="*/ 0 h 6"/>
                <a:gd name="T8" fmla="*/ 76 w 130"/>
                <a:gd name="T9" fmla="*/ 0 h 6"/>
                <a:gd name="T10" fmla="*/ 54 w 130"/>
                <a:gd name="T11" fmla="*/ 0 h 6"/>
                <a:gd name="T12" fmla="*/ 28 w 130"/>
                <a:gd name="T13" fmla="*/ 2 h 6"/>
                <a:gd name="T14" fmla="*/ 0 w 13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
                  <a:moveTo>
                    <a:pt x="130" y="6"/>
                  </a:moveTo>
                  <a:lnTo>
                    <a:pt x="130" y="6"/>
                  </a:lnTo>
                  <a:lnTo>
                    <a:pt x="120" y="4"/>
                  </a:lnTo>
                  <a:lnTo>
                    <a:pt x="94" y="0"/>
                  </a:lnTo>
                  <a:lnTo>
                    <a:pt x="76" y="0"/>
                  </a:lnTo>
                  <a:lnTo>
                    <a:pt x="54" y="0"/>
                  </a:lnTo>
                  <a:lnTo>
                    <a:pt x="28" y="2"/>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p:cNvSpPr>
            <p:nvPr/>
          </p:nvSpPr>
          <p:spPr bwMode="auto">
            <a:xfrm>
              <a:off x="4416" y="1619"/>
              <a:ext cx="160" cy="44"/>
            </a:xfrm>
            <a:custGeom>
              <a:avLst/>
              <a:gdLst>
                <a:gd name="T0" fmla="*/ 2 w 160"/>
                <a:gd name="T1" fmla="*/ 16 h 44"/>
                <a:gd name="T2" fmla="*/ 2 w 160"/>
                <a:gd name="T3" fmla="*/ 16 h 44"/>
                <a:gd name="T4" fmla="*/ 2 w 160"/>
                <a:gd name="T5" fmla="*/ 12 h 44"/>
                <a:gd name="T6" fmla="*/ 6 w 160"/>
                <a:gd name="T7" fmla="*/ 8 h 44"/>
                <a:gd name="T8" fmla="*/ 8 w 160"/>
                <a:gd name="T9" fmla="*/ 6 h 44"/>
                <a:gd name="T10" fmla="*/ 14 w 160"/>
                <a:gd name="T11" fmla="*/ 4 h 44"/>
                <a:gd name="T12" fmla="*/ 14 w 160"/>
                <a:gd name="T13" fmla="*/ 4 h 44"/>
                <a:gd name="T14" fmla="*/ 28 w 160"/>
                <a:gd name="T15" fmla="*/ 2 h 44"/>
                <a:gd name="T16" fmla="*/ 48 w 160"/>
                <a:gd name="T17" fmla="*/ 0 h 44"/>
                <a:gd name="T18" fmla="*/ 80 w 160"/>
                <a:gd name="T19" fmla="*/ 0 h 44"/>
                <a:gd name="T20" fmla="*/ 80 w 160"/>
                <a:gd name="T21" fmla="*/ 0 h 44"/>
                <a:gd name="T22" fmla="*/ 110 w 160"/>
                <a:gd name="T23" fmla="*/ 0 h 44"/>
                <a:gd name="T24" fmla="*/ 130 w 160"/>
                <a:gd name="T25" fmla="*/ 2 h 44"/>
                <a:gd name="T26" fmla="*/ 146 w 160"/>
                <a:gd name="T27" fmla="*/ 4 h 44"/>
                <a:gd name="T28" fmla="*/ 146 w 160"/>
                <a:gd name="T29" fmla="*/ 4 h 44"/>
                <a:gd name="T30" fmla="*/ 150 w 160"/>
                <a:gd name="T31" fmla="*/ 6 h 44"/>
                <a:gd name="T32" fmla="*/ 154 w 160"/>
                <a:gd name="T33" fmla="*/ 8 h 44"/>
                <a:gd name="T34" fmla="*/ 156 w 160"/>
                <a:gd name="T35" fmla="*/ 12 h 44"/>
                <a:gd name="T36" fmla="*/ 156 w 160"/>
                <a:gd name="T37" fmla="*/ 16 h 44"/>
                <a:gd name="T38" fmla="*/ 160 w 160"/>
                <a:gd name="T39" fmla="*/ 42 h 44"/>
                <a:gd name="T40" fmla="*/ 160 w 160"/>
                <a:gd name="T41" fmla="*/ 42 h 44"/>
                <a:gd name="T42" fmla="*/ 158 w 160"/>
                <a:gd name="T43" fmla="*/ 44 h 44"/>
                <a:gd name="T44" fmla="*/ 130 w 160"/>
                <a:gd name="T45" fmla="*/ 44 h 44"/>
                <a:gd name="T46" fmla="*/ 130 w 160"/>
                <a:gd name="T47" fmla="*/ 44 h 44"/>
                <a:gd name="T48" fmla="*/ 130 w 160"/>
                <a:gd name="T49" fmla="*/ 42 h 44"/>
                <a:gd name="T50" fmla="*/ 130 w 160"/>
                <a:gd name="T51" fmla="*/ 24 h 44"/>
                <a:gd name="T52" fmla="*/ 130 w 160"/>
                <a:gd name="T53" fmla="*/ 24 h 44"/>
                <a:gd name="T54" fmla="*/ 126 w 160"/>
                <a:gd name="T55" fmla="*/ 20 h 44"/>
                <a:gd name="T56" fmla="*/ 118 w 160"/>
                <a:gd name="T57" fmla="*/ 18 h 44"/>
                <a:gd name="T58" fmla="*/ 106 w 160"/>
                <a:gd name="T59" fmla="*/ 16 h 44"/>
                <a:gd name="T60" fmla="*/ 92 w 160"/>
                <a:gd name="T61" fmla="*/ 16 h 44"/>
                <a:gd name="T62" fmla="*/ 94 w 160"/>
                <a:gd name="T63" fmla="*/ 42 h 44"/>
                <a:gd name="T64" fmla="*/ 94 w 160"/>
                <a:gd name="T65" fmla="*/ 42 h 44"/>
                <a:gd name="T66" fmla="*/ 94 w 160"/>
                <a:gd name="T67" fmla="*/ 44 h 44"/>
                <a:gd name="T68" fmla="*/ 64 w 160"/>
                <a:gd name="T69" fmla="*/ 44 h 44"/>
                <a:gd name="T70" fmla="*/ 64 w 160"/>
                <a:gd name="T71" fmla="*/ 44 h 44"/>
                <a:gd name="T72" fmla="*/ 64 w 160"/>
                <a:gd name="T73" fmla="*/ 42 h 44"/>
                <a:gd name="T74" fmla="*/ 66 w 160"/>
                <a:gd name="T75" fmla="*/ 16 h 44"/>
                <a:gd name="T76" fmla="*/ 66 w 160"/>
                <a:gd name="T77" fmla="*/ 16 h 44"/>
                <a:gd name="T78" fmla="*/ 52 w 160"/>
                <a:gd name="T79" fmla="*/ 16 h 44"/>
                <a:gd name="T80" fmla="*/ 42 w 160"/>
                <a:gd name="T81" fmla="*/ 18 h 44"/>
                <a:gd name="T82" fmla="*/ 34 w 160"/>
                <a:gd name="T83" fmla="*/ 20 h 44"/>
                <a:gd name="T84" fmla="*/ 28 w 160"/>
                <a:gd name="T85" fmla="*/ 24 h 44"/>
                <a:gd name="T86" fmla="*/ 30 w 160"/>
                <a:gd name="T87" fmla="*/ 42 h 44"/>
                <a:gd name="T88" fmla="*/ 30 w 160"/>
                <a:gd name="T89" fmla="*/ 42 h 44"/>
                <a:gd name="T90" fmla="*/ 30 w 160"/>
                <a:gd name="T91" fmla="*/ 44 h 44"/>
                <a:gd name="T92" fmla="*/ 0 w 160"/>
                <a:gd name="T93" fmla="*/ 44 h 44"/>
                <a:gd name="T94" fmla="*/ 0 w 160"/>
                <a:gd name="T95" fmla="*/ 44 h 44"/>
                <a:gd name="T96" fmla="*/ 0 w 160"/>
                <a:gd name="T97" fmla="*/ 42 h 44"/>
                <a:gd name="T98" fmla="*/ 2 w 160"/>
                <a:gd name="T99"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44">
                  <a:moveTo>
                    <a:pt x="2" y="16"/>
                  </a:moveTo>
                  <a:lnTo>
                    <a:pt x="2" y="16"/>
                  </a:lnTo>
                  <a:lnTo>
                    <a:pt x="2" y="12"/>
                  </a:lnTo>
                  <a:lnTo>
                    <a:pt x="6" y="8"/>
                  </a:lnTo>
                  <a:lnTo>
                    <a:pt x="8" y="6"/>
                  </a:lnTo>
                  <a:lnTo>
                    <a:pt x="14" y="4"/>
                  </a:lnTo>
                  <a:lnTo>
                    <a:pt x="14" y="4"/>
                  </a:lnTo>
                  <a:lnTo>
                    <a:pt x="28" y="2"/>
                  </a:lnTo>
                  <a:lnTo>
                    <a:pt x="48" y="0"/>
                  </a:lnTo>
                  <a:lnTo>
                    <a:pt x="80" y="0"/>
                  </a:lnTo>
                  <a:lnTo>
                    <a:pt x="80" y="0"/>
                  </a:lnTo>
                  <a:lnTo>
                    <a:pt x="110" y="0"/>
                  </a:lnTo>
                  <a:lnTo>
                    <a:pt x="130" y="2"/>
                  </a:lnTo>
                  <a:lnTo>
                    <a:pt x="146" y="4"/>
                  </a:lnTo>
                  <a:lnTo>
                    <a:pt x="146" y="4"/>
                  </a:lnTo>
                  <a:lnTo>
                    <a:pt x="150" y="6"/>
                  </a:lnTo>
                  <a:lnTo>
                    <a:pt x="154" y="8"/>
                  </a:lnTo>
                  <a:lnTo>
                    <a:pt x="156" y="12"/>
                  </a:lnTo>
                  <a:lnTo>
                    <a:pt x="156" y="16"/>
                  </a:lnTo>
                  <a:lnTo>
                    <a:pt x="160" y="42"/>
                  </a:lnTo>
                  <a:lnTo>
                    <a:pt x="160" y="42"/>
                  </a:lnTo>
                  <a:lnTo>
                    <a:pt x="158" y="44"/>
                  </a:lnTo>
                  <a:lnTo>
                    <a:pt x="130" y="44"/>
                  </a:lnTo>
                  <a:lnTo>
                    <a:pt x="130" y="44"/>
                  </a:lnTo>
                  <a:lnTo>
                    <a:pt x="130" y="42"/>
                  </a:lnTo>
                  <a:lnTo>
                    <a:pt x="130" y="24"/>
                  </a:lnTo>
                  <a:lnTo>
                    <a:pt x="130" y="24"/>
                  </a:lnTo>
                  <a:lnTo>
                    <a:pt x="126" y="20"/>
                  </a:lnTo>
                  <a:lnTo>
                    <a:pt x="118" y="18"/>
                  </a:lnTo>
                  <a:lnTo>
                    <a:pt x="106" y="16"/>
                  </a:lnTo>
                  <a:lnTo>
                    <a:pt x="92" y="16"/>
                  </a:lnTo>
                  <a:lnTo>
                    <a:pt x="94" y="42"/>
                  </a:lnTo>
                  <a:lnTo>
                    <a:pt x="94" y="42"/>
                  </a:lnTo>
                  <a:lnTo>
                    <a:pt x="94" y="44"/>
                  </a:lnTo>
                  <a:lnTo>
                    <a:pt x="64" y="44"/>
                  </a:lnTo>
                  <a:lnTo>
                    <a:pt x="64" y="44"/>
                  </a:lnTo>
                  <a:lnTo>
                    <a:pt x="64" y="42"/>
                  </a:lnTo>
                  <a:lnTo>
                    <a:pt x="66" y="16"/>
                  </a:lnTo>
                  <a:lnTo>
                    <a:pt x="66" y="16"/>
                  </a:lnTo>
                  <a:lnTo>
                    <a:pt x="52" y="16"/>
                  </a:lnTo>
                  <a:lnTo>
                    <a:pt x="42" y="18"/>
                  </a:lnTo>
                  <a:lnTo>
                    <a:pt x="34" y="20"/>
                  </a:lnTo>
                  <a:lnTo>
                    <a:pt x="28" y="24"/>
                  </a:lnTo>
                  <a:lnTo>
                    <a:pt x="30" y="42"/>
                  </a:lnTo>
                  <a:lnTo>
                    <a:pt x="30" y="42"/>
                  </a:lnTo>
                  <a:lnTo>
                    <a:pt x="30" y="44"/>
                  </a:lnTo>
                  <a:lnTo>
                    <a:pt x="0" y="44"/>
                  </a:lnTo>
                  <a:lnTo>
                    <a:pt x="0" y="44"/>
                  </a:lnTo>
                  <a:lnTo>
                    <a:pt x="0" y="42"/>
                  </a:lnTo>
                  <a:lnTo>
                    <a:pt x="2" y="1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p:cNvSpPr>
              <a:spLocks/>
            </p:cNvSpPr>
            <p:nvPr/>
          </p:nvSpPr>
          <p:spPr bwMode="auto">
            <a:xfrm>
              <a:off x="4614" y="1395"/>
              <a:ext cx="18" cy="44"/>
            </a:xfrm>
            <a:custGeom>
              <a:avLst/>
              <a:gdLst>
                <a:gd name="T0" fmla="*/ 10 w 18"/>
                <a:gd name="T1" fmla="*/ 44 h 44"/>
                <a:gd name="T2" fmla="*/ 10 w 18"/>
                <a:gd name="T3" fmla="*/ 44 h 44"/>
                <a:gd name="T4" fmla="*/ 10 w 18"/>
                <a:gd name="T5" fmla="*/ 44 h 44"/>
                <a:gd name="T6" fmla="*/ 12 w 18"/>
                <a:gd name="T7" fmla="*/ 42 h 44"/>
                <a:gd name="T8" fmla="*/ 16 w 18"/>
                <a:gd name="T9" fmla="*/ 40 h 44"/>
                <a:gd name="T10" fmla="*/ 18 w 18"/>
                <a:gd name="T11" fmla="*/ 38 h 44"/>
                <a:gd name="T12" fmla="*/ 18 w 18"/>
                <a:gd name="T13" fmla="*/ 34 h 44"/>
                <a:gd name="T14" fmla="*/ 18 w 18"/>
                <a:gd name="T15" fmla="*/ 8 h 44"/>
                <a:gd name="T16" fmla="*/ 18 w 18"/>
                <a:gd name="T17" fmla="*/ 8 h 44"/>
                <a:gd name="T18" fmla="*/ 18 w 18"/>
                <a:gd name="T19" fmla="*/ 4 h 44"/>
                <a:gd name="T20" fmla="*/ 16 w 18"/>
                <a:gd name="T21" fmla="*/ 2 h 44"/>
                <a:gd name="T22" fmla="*/ 12 w 18"/>
                <a:gd name="T23" fmla="*/ 0 h 44"/>
                <a:gd name="T24" fmla="*/ 10 w 18"/>
                <a:gd name="T25" fmla="*/ 0 h 44"/>
                <a:gd name="T26" fmla="*/ 10 w 18"/>
                <a:gd name="T27" fmla="*/ 0 h 44"/>
                <a:gd name="T28" fmla="*/ 10 w 18"/>
                <a:gd name="T29" fmla="*/ 0 h 44"/>
                <a:gd name="T30" fmla="*/ 6 w 18"/>
                <a:gd name="T31" fmla="*/ 0 h 44"/>
                <a:gd name="T32" fmla="*/ 2 w 18"/>
                <a:gd name="T33" fmla="*/ 2 h 44"/>
                <a:gd name="T34" fmla="*/ 0 w 18"/>
                <a:gd name="T35" fmla="*/ 4 h 44"/>
                <a:gd name="T36" fmla="*/ 0 w 18"/>
                <a:gd name="T37" fmla="*/ 8 h 44"/>
                <a:gd name="T38" fmla="*/ 0 w 18"/>
                <a:gd name="T39" fmla="*/ 34 h 44"/>
                <a:gd name="T40" fmla="*/ 0 w 18"/>
                <a:gd name="T41" fmla="*/ 34 h 44"/>
                <a:gd name="T42" fmla="*/ 0 w 18"/>
                <a:gd name="T43" fmla="*/ 38 h 44"/>
                <a:gd name="T44" fmla="*/ 2 w 18"/>
                <a:gd name="T45" fmla="*/ 40 h 44"/>
                <a:gd name="T46" fmla="*/ 6 w 18"/>
                <a:gd name="T47" fmla="*/ 42 h 44"/>
                <a:gd name="T48" fmla="*/ 10 w 18"/>
                <a:gd name="T49" fmla="*/ 44 h 44"/>
                <a:gd name="T50" fmla="*/ 10 w 18"/>
                <a:gd name="T5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44">
                  <a:moveTo>
                    <a:pt x="10" y="44"/>
                  </a:moveTo>
                  <a:lnTo>
                    <a:pt x="10" y="44"/>
                  </a:lnTo>
                  <a:lnTo>
                    <a:pt x="10" y="44"/>
                  </a:lnTo>
                  <a:lnTo>
                    <a:pt x="12" y="42"/>
                  </a:lnTo>
                  <a:lnTo>
                    <a:pt x="16" y="40"/>
                  </a:lnTo>
                  <a:lnTo>
                    <a:pt x="18" y="38"/>
                  </a:lnTo>
                  <a:lnTo>
                    <a:pt x="18" y="34"/>
                  </a:lnTo>
                  <a:lnTo>
                    <a:pt x="18" y="8"/>
                  </a:lnTo>
                  <a:lnTo>
                    <a:pt x="18" y="8"/>
                  </a:lnTo>
                  <a:lnTo>
                    <a:pt x="18" y="4"/>
                  </a:lnTo>
                  <a:lnTo>
                    <a:pt x="16" y="2"/>
                  </a:lnTo>
                  <a:lnTo>
                    <a:pt x="12" y="0"/>
                  </a:lnTo>
                  <a:lnTo>
                    <a:pt x="10" y="0"/>
                  </a:lnTo>
                  <a:lnTo>
                    <a:pt x="10" y="0"/>
                  </a:lnTo>
                  <a:lnTo>
                    <a:pt x="10" y="0"/>
                  </a:lnTo>
                  <a:lnTo>
                    <a:pt x="6" y="0"/>
                  </a:lnTo>
                  <a:lnTo>
                    <a:pt x="2" y="2"/>
                  </a:lnTo>
                  <a:lnTo>
                    <a:pt x="0" y="4"/>
                  </a:lnTo>
                  <a:lnTo>
                    <a:pt x="0" y="8"/>
                  </a:lnTo>
                  <a:lnTo>
                    <a:pt x="0" y="34"/>
                  </a:lnTo>
                  <a:lnTo>
                    <a:pt x="0" y="34"/>
                  </a:lnTo>
                  <a:lnTo>
                    <a:pt x="0" y="38"/>
                  </a:lnTo>
                  <a:lnTo>
                    <a:pt x="2" y="40"/>
                  </a:lnTo>
                  <a:lnTo>
                    <a:pt x="6" y="42"/>
                  </a:lnTo>
                  <a:lnTo>
                    <a:pt x="10" y="44"/>
                  </a:lnTo>
                  <a:lnTo>
                    <a:pt x="10" y="4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8"/>
            <p:cNvSpPr>
              <a:spLocks/>
            </p:cNvSpPr>
            <p:nvPr/>
          </p:nvSpPr>
          <p:spPr bwMode="auto">
            <a:xfrm>
              <a:off x="4564" y="1351"/>
              <a:ext cx="36" cy="136"/>
            </a:xfrm>
            <a:custGeom>
              <a:avLst/>
              <a:gdLst>
                <a:gd name="T0" fmla="*/ 10 w 36"/>
                <a:gd name="T1" fmla="*/ 10 h 136"/>
                <a:gd name="T2" fmla="*/ 0 w 36"/>
                <a:gd name="T3" fmla="*/ 122 h 136"/>
                <a:gd name="T4" fmla="*/ 0 w 36"/>
                <a:gd name="T5" fmla="*/ 122 h 136"/>
                <a:gd name="T6" fmla="*/ 0 w 36"/>
                <a:gd name="T7" fmla="*/ 128 h 136"/>
                <a:gd name="T8" fmla="*/ 4 w 36"/>
                <a:gd name="T9" fmla="*/ 132 h 136"/>
                <a:gd name="T10" fmla="*/ 8 w 36"/>
                <a:gd name="T11" fmla="*/ 134 h 136"/>
                <a:gd name="T12" fmla="*/ 12 w 36"/>
                <a:gd name="T13" fmla="*/ 136 h 136"/>
                <a:gd name="T14" fmla="*/ 12 w 36"/>
                <a:gd name="T15" fmla="*/ 136 h 136"/>
                <a:gd name="T16" fmla="*/ 12 w 36"/>
                <a:gd name="T17" fmla="*/ 136 h 136"/>
                <a:gd name="T18" fmla="*/ 18 w 36"/>
                <a:gd name="T19" fmla="*/ 136 h 136"/>
                <a:gd name="T20" fmla="*/ 22 w 36"/>
                <a:gd name="T21" fmla="*/ 134 h 136"/>
                <a:gd name="T22" fmla="*/ 24 w 36"/>
                <a:gd name="T23" fmla="*/ 130 h 136"/>
                <a:gd name="T24" fmla="*/ 26 w 36"/>
                <a:gd name="T25" fmla="*/ 124 h 136"/>
                <a:gd name="T26" fmla="*/ 36 w 36"/>
                <a:gd name="T27" fmla="*/ 14 h 136"/>
                <a:gd name="T28" fmla="*/ 36 w 36"/>
                <a:gd name="T29" fmla="*/ 14 h 136"/>
                <a:gd name="T30" fmla="*/ 34 w 36"/>
                <a:gd name="T31" fmla="*/ 8 h 136"/>
                <a:gd name="T32" fmla="*/ 32 w 36"/>
                <a:gd name="T33" fmla="*/ 4 h 136"/>
                <a:gd name="T34" fmla="*/ 28 w 36"/>
                <a:gd name="T35" fmla="*/ 0 h 136"/>
                <a:gd name="T36" fmla="*/ 24 w 36"/>
                <a:gd name="T37" fmla="*/ 0 h 136"/>
                <a:gd name="T38" fmla="*/ 24 w 36"/>
                <a:gd name="T39" fmla="*/ 0 h 136"/>
                <a:gd name="T40" fmla="*/ 24 w 36"/>
                <a:gd name="T41" fmla="*/ 0 h 136"/>
                <a:gd name="T42" fmla="*/ 18 w 36"/>
                <a:gd name="T43" fmla="*/ 0 h 136"/>
                <a:gd name="T44" fmla="*/ 14 w 36"/>
                <a:gd name="T45" fmla="*/ 2 h 136"/>
                <a:gd name="T46" fmla="*/ 10 w 36"/>
                <a:gd name="T47" fmla="*/ 6 h 136"/>
                <a:gd name="T48" fmla="*/ 10 w 36"/>
                <a:gd name="T49" fmla="*/ 10 h 136"/>
                <a:gd name="T50" fmla="*/ 10 w 36"/>
                <a:gd name="T51" fmla="*/ 1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36">
                  <a:moveTo>
                    <a:pt x="10" y="10"/>
                  </a:moveTo>
                  <a:lnTo>
                    <a:pt x="0" y="122"/>
                  </a:lnTo>
                  <a:lnTo>
                    <a:pt x="0" y="122"/>
                  </a:lnTo>
                  <a:lnTo>
                    <a:pt x="0" y="128"/>
                  </a:lnTo>
                  <a:lnTo>
                    <a:pt x="4" y="132"/>
                  </a:lnTo>
                  <a:lnTo>
                    <a:pt x="8" y="134"/>
                  </a:lnTo>
                  <a:lnTo>
                    <a:pt x="12" y="136"/>
                  </a:lnTo>
                  <a:lnTo>
                    <a:pt x="12" y="136"/>
                  </a:lnTo>
                  <a:lnTo>
                    <a:pt x="12" y="136"/>
                  </a:lnTo>
                  <a:lnTo>
                    <a:pt x="18" y="136"/>
                  </a:lnTo>
                  <a:lnTo>
                    <a:pt x="22" y="134"/>
                  </a:lnTo>
                  <a:lnTo>
                    <a:pt x="24" y="130"/>
                  </a:lnTo>
                  <a:lnTo>
                    <a:pt x="26" y="124"/>
                  </a:lnTo>
                  <a:lnTo>
                    <a:pt x="36" y="14"/>
                  </a:lnTo>
                  <a:lnTo>
                    <a:pt x="36" y="14"/>
                  </a:lnTo>
                  <a:lnTo>
                    <a:pt x="34" y="8"/>
                  </a:lnTo>
                  <a:lnTo>
                    <a:pt x="32" y="4"/>
                  </a:lnTo>
                  <a:lnTo>
                    <a:pt x="28" y="0"/>
                  </a:lnTo>
                  <a:lnTo>
                    <a:pt x="24" y="0"/>
                  </a:lnTo>
                  <a:lnTo>
                    <a:pt x="24" y="0"/>
                  </a:lnTo>
                  <a:lnTo>
                    <a:pt x="24" y="0"/>
                  </a:lnTo>
                  <a:lnTo>
                    <a:pt x="18" y="0"/>
                  </a:lnTo>
                  <a:lnTo>
                    <a:pt x="14" y="2"/>
                  </a:lnTo>
                  <a:lnTo>
                    <a:pt x="10" y="6"/>
                  </a:lnTo>
                  <a:lnTo>
                    <a:pt x="10" y="10"/>
                  </a:lnTo>
                  <a:lnTo>
                    <a:pt x="10" y="1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9"/>
            <p:cNvSpPr>
              <a:spLocks/>
            </p:cNvSpPr>
            <p:nvPr/>
          </p:nvSpPr>
          <p:spPr bwMode="auto">
            <a:xfrm>
              <a:off x="4078" y="1401"/>
              <a:ext cx="338" cy="272"/>
            </a:xfrm>
            <a:custGeom>
              <a:avLst/>
              <a:gdLst>
                <a:gd name="T0" fmla="*/ 0 w 338"/>
                <a:gd name="T1" fmla="*/ 0 h 272"/>
                <a:gd name="T2" fmla="*/ 338 w 338"/>
                <a:gd name="T3" fmla="*/ 0 h 272"/>
                <a:gd name="T4" fmla="*/ 332 w 338"/>
                <a:gd name="T5" fmla="*/ 16 h 272"/>
                <a:gd name="T6" fmla="*/ 288 w 338"/>
                <a:gd name="T7" fmla="*/ 16 h 272"/>
                <a:gd name="T8" fmla="*/ 298 w 338"/>
                <a:gd name="T9" fmla="*/ 272 h 272"/>
                <a:gd name="T10" fmla="*/ 290 w 338"/>
                <a:gd name="T11" fmla="*/ 272 h 272"/>
                <a:gd name="T12" fmla="*/ 274 w 338"/>
                <a:gd name="T13" fmla="*/ 16 h 272"/>
                <a:gd name="T14" fmla="*/ 62 w 338"/>
                <a:gd name="T15" fmla="*/ 16 h 272"/>
                <a:gd name="T16" fmla="*/ 46 w 338"/>
                <a:gd name="T17" fmla="*/ 272 h 272"/>
                <a:gd name="T18" fmla="*/ 38 w 338"/>
                <a:gd name="T19" fmla="*/ 272 h 272"/>
                <a:gd name="T20" fmla="*/ 48 w 338"/>
                <a:gd name="T21" fmla="*/ 16 h 272"/>
                <a:gd name="T22" fmla="*/ 4 w 338"/>
                <a:gd name="T23" fmla="*/ 16 h 272"/>
                <a:gd name="T24" fmla="*/ 0 w 338"/>
                <a:gd name="T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272">
                  <a:moveTo>
                    <a:pt x="0" y="0"/>
                  </a:moveTo>
                  <a:lnTo>
                    <a:pt x="338" y="0"/>
                  </a:lnTo>
                  <a:lnTo>
                    <a:pt x="332" y="16"/>
                  </a:lnTo>
                  <a:lnTo>
                    <a:pt x="288" y="16"/>
                  </a:lnTo>
                  <a:lnTo>
                    <a:pt x="298" y="272"/>
                  </a:lnTo>
                  <a:lnTo>
                    <a:pt x="290" y="272"/>
                  </a:lnTo>
                  <a:lnTo>
                    <a:pt x="274" y="16"/>
                  </a:lnTo>
                  <a:lnTo>
                    <a:pt x="62" y="16"/>
                  </a:lnTo>
                  <a:lnTo>
                    <a:pt x="46" y="272"/>
                  </a:lnTo>
                  <a:lnTo>
                    <a:pt x="38" y="272"/>
                  </a:lnTo>
                  <a:lnTo>
                    <a:pt x="48" y="16"/>
                  </a:lnTo>
                  <a:lnTo>
                    <a:pt x="4" y="16"/>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0"/>
            <p:cNvSpPr>
              <a:spLocks/>
            </p:cNvSpPr>
            <p:nvPr/>
          </p:nvSpPr>
          <p:spPr bwMode="auto">
            <a:xfrm>
              <a:off x="4200" y="1645"/>
              <a:ext cx="112" cy="28"/>
            </a:xfrm>
            <a:custGeom>
              <a:avLst/>
              <a:gdLst>
                <a:gd name="T0" fmla="*/ 112 w 112"/>
                <a:gd name="T1" fmla="*/ 28 h 28"/>
                <a:gd name="T2" fmla="*/ 0 w 112"/>
                <a:gd name="T3" fmla="*/ 28 h 28"/>
                <a:gd name="T4" fmla="*/ 0 w 112"/>
                <a:gd name="T5" fmla="*/ 0 h 28"/>
                <a:gd name="T6" fmla="*/ 112 w 112"/>
                <a:gd name="T7" fmla="*/ 28 h 28"/>
              </a:gdLst>
              <a:ahLst/>
              <a:cxnLst>
                <a:cxn ang="0">
                  <a:pos x="T0" y="T1"/>
                </a:cxn>
                <a:cxn ang="0">
                  <a:pos x="T2" y="T3"/>
                </a:cxn>
                <a:cxn ang="0">
                  <a:pos x="T4" y="T5"/>
                </a:cxn>
                <a:cxn ang="0">
                  <a:pos x="T6" y="T7"/>
                </a:cxn>
              </a:cxnLst>
              <a:rect l="0" t="0" r="r" b="b"/>
              <a:pathLst>
                <a:path w="112" h="28">
                  <a:moveTo>
                    <a:pt x="112" y="28"/>
                  </a:moveTo>
                  <a:lnTo>
                    <a:pt x="0" y="28"/>
                  </a:lnTo>
                  <a:lnTo>
                    <a:pt x="0" y="0"/>
                  </a:lnTo>
                  <a:lnTo>
                    <a:pt x="112" y="28"/>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p:cNvSpPr>
              <a:spLocks/>
            </p:cNvSpPr>
            <p:nvPr/>
          </p:nvSpPr>
          <p:spPr bwMode="auto">
            <a:xfrm>
              <a:off x="4212" y="1171"/>
              <a:ext cx="60" cy="180"/>
            </a:xfrm>
            <a:custGeom>
              <a:avLst/>
              <a:gdLst>
                <a:gd name="T0" fmla="*/ 30 w 60"/>
                <a:gd name="T1" fmla="*/ 178 h 180"/>
                <a:gd name="T2" fmla="*/ 60 w 60"/>
                <a:gd name="T3" fmla="*/ 180 h 180"/>
                <a:gd name="T4" fmla="*/ 28 w 60"/>
                <a:gd name="T5" fmla="*/ 0 h 180"/>
                <a:gd name="T6" fmla="*/ 0 w 60"/>
                <a:gd name="T7" fmla="*/ 12 h 180"/>
                <a:gd name="T8" fmla="*/ 30 w 60"/>
                <a:gd name="T9" fmla="*/ 178 h 180"/>
              </a:gdLst>
              <a:ahLst/>
              <a:cxnLst>
                <a:cxn ang="0">
                  <a:pos x="T0" y="T1"/>
                </a:cxn>
                <a:cxn ang="0">
                  <a:pos x="T2" y="T3"/>
                </a:cxn>
                <a:cxn ang="0">
                  <a:pos x="T4" y="T5"/>
                </a:cxn>
                <a:cxn ang="0">
                  <a:pos x="T6" y="T7"/>
                </a:cxn>
                <a:cxn ang="0">
                  <a:pos x="T8" y="T9"/>
                </a:cxn>
              </a:cxnLst>
              <a:rect l="0" t="0" r="r" b="b"/>
              <a:pathLst>
                <a:path w="60" h="180">
                  <a:moveTo>
                    <a:pt x="30" y="178"/>
                  </a:moveTo>
                  <a:lnTo>
                    <a:pt x="60" y="180"/>
                  </a:lnTo>
                  <a:lnTo>
                    <a:pt x="28" y="0"/>
                  </a:lnTo>
                  <a:lnTo>
                    <a:pt x="0" y="12"/>
                  </a:lnTo>
                  <a:lnTo>
                    <a:pt x="30" y="178"/>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p:cNvSpPr>
              <a:spLocks/>
            </p:cNvSpPr>
            <p:nvPr/>
          </p:nvSpPr>
          <p:spPr bwMode="auto">
            <a:xfrm>
              <a:off x="4128" y="1241"/>
              <a:ext cx="126" cy="156"/>
            </a:xfrm>
            <a:custGeom>
              <a:avLst/>
              <a:gdLst>
                <a:gd name="T0" fmla="*/ 102 w 126"/>
                <a:gd name="T1" fmla="*/ 72 h 156"/>
                <a:gd name="T2" fmla="*/ 96 w 126"/>
                <a:gd name="T3" fmla="*/ 72 h 156"/>
                <a:gd name="T4" fmla="*/ 82 w 126"/>
                <a:gd name="T5" fmla="*/ 76 h 156"/>
                <a:gd name="T6" fmla="*/ 52 w 126"/>
                <a:gd name="T7" fmla="*/ 82 h 156"/>
                <a:gd name="T8" fmla="*/ 24 w 126"/>
                <a:gd name="T9" fmla="*/ 96 h 156"/>
                <a:gd name="T10" fmla="*/ 16 w 126"/>
                <a:gd name="T11" fmla="*/ 104 h 156"/>
                <a:gd name="T12" fmla="*/ 12 w 126"/>
                <a:gd name="T13" fmla="*/ 108 h 156"/>
                <a:gd name="T14" fmla="*/ 12 w 126"/>
                <a:gd name="T15" fmla="*/ 114 h 156"/>
                <a:gd name="T16" fmla="*/ 10 w 126"/>
                <a:gd name="T17" fmla="*/ 134 h 156"/>
                <a:gd name="T18" fmla="*/ 10 w 126"/>
                <a:gd name="T19" fmla="*/ 142 h 156"/>
                <a:gd name="T20" fmla="*/ 12 w 126"/>
                <a:gd name="T21" fmla="*/ 144 h 156"/>
                <a:gd name="T22" fmla="*/ 12 w 126"/>
                <a:gd name="T23" fmla="*/ 144 h 156"/>
                <a:gd name="T24" fmla="*/ 16 w 126"/>
                <a:gd name="T25" fmla="*/ 144 h 156"/>
                <a:gd name="T26" fmla="*/ 24 w 126"/>
                <a:gd name="T27" fmla="*/ 144 h 156"/>
                <a:gd name="T28" fmla="*/ 78 w 126"/>
                <a:gd name="T29" fmla="*/ 144 h 156"/>
                <a:gd name="T30" fmla="*/ 106 w 126"/>
                <a:gd name="T31" fmla="*/ 144 h 156"/>
                <a:gd name="T32" fmla="*/ 126 w 126"/>
                <a:gd name="T33" fmla="*/ 156 h 156"/>
                <a:gd name="T34" fmla="*/ 106 w 126"/>
                <a:gd name="T35" fmla="*/ 156 h 156"/>
                <a:gd name="T36" fmla="*/ 24 w 126"/>
                <a:gd name="T37" fmla="*/ 156 h 156"/>
                <a:gd name="T38" fmla="*/ 14 w 126"/>
                <a:gd name="T39" fmla="*/ 154 h 156"/>
                <a:gd name="T40" fmla="*/ 8 w 126"/>
                <a:gd name="T41" fmla="*/ 154 h 156"/>
                <a:gd name="T42" fmla="*/ 4 w 126"/>
                <a:gd name="T43" fmla="*/ 150 h 156"/>
                <a:gd name="T44" fmla="*/ 0 w 126"/>
                <a:gd name="T45" fmla="*/ 144 h 156"/>
                <a:gd name="T46" fmla="*/ 0 w 126"/>
                <a:gd name="T47" fmla="*/ 134 h 156"/>
                <a:gd name="T48" fmla="*/ 2 w 126"/>
                <a:gd name="T49" fmla="*/ 112 h 156"/>
                <a:gd name="T50" fmla="*/ 4 w 126"/>
                <a:gd name="T51" fmla="*/ 104 h 156"/>
                <a:gd name="T52" fmla="*/ 8 w 126"/>
                <a:gd name="T53" fmla="*/ 98 h 156"/>
                <a:gd name="T54" fmla="*/ 30 w 126"/>
                <a:gd name="T55" fmla="*/ 80 h 156"/>
                <a:gd name="T56" fmla="*/ 52 w 126"/>
                <a:gd name="T57" fmla="*/ 72 h 156"/>
                <a:gd name="T58" fmla="*/ 74 w 126"/>
                <a:gd name="T59" fmla="*/ 66 h 156"/>
                <a:gd name="T60" fmla="*/ 96 w 126"/>
                <a:gd name="T61" fmla="*/ 68 h 156"/>
                <a:gd name="T62" fmla="*/ 78 w 126"/>
                <a:gd name="T63" fmla="*/ 18 h 156"/>
                <a:gd name="T64" fmla="*/ 88 w 126"/>
                <a:gd name="T6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56">
                  <a:moveTo>
                    <a:pt x="88" y="0"/>
                  </a:moveTo>
                  <a:lnTo>
                    <a:pt x="102" y="72"/>
                  </a:lnTo>
                  <a:lnTo>
                    <a:pt x="96" y="72"/>
                  </a:lnTo>
                  <a:lnTo>
                    <a:pt x="96" y="72"/>
                  </a:lnTo>
                  <a:lnTo>
                    <a:pt x="96" y="72"/>
                  </a:lnTo>
                  <a:lnTo>
                    <a:pt x="82" y="76"/>
                  </a:lnTo>
                  <a:lnTo>
                    <a:pt x="52" y="82"/>
                  </a:lnTo>
                  <a:lnTo>
                    <a:pt x="52" y="82"/>
                  </a:lnTo>
                  <a:lnTo>
                    <a:pt x="38" y="88"/>
                  </a:lnTo>
                  <a:lnTo>
                    <a:pt x="24" y="96"/>
                  </a:lnTo>
                  <a:lnTo>
                    <a:pt x="24" y="96"/>
                  </a:lnTo>
                  <a:lnTo>
                    <a:pt x="16" y="104"/>
                  </a:lnTo>
                  <a:lnTo>
                    <a:pt x="16" y="104"/>
                  </a:lnTo>
                  <a:lnTo>
                    <a:pt x="12" y="108"/>
                  </a:lnTo>
                  <a:lnTo>
                    <a:pt x="12" y="114"/>
                  </a:lnTo>
                  <a:lnTo>
                    <a:pt x="12" y="114"/>
                  </a:lnTo>
                  <a:lnTo>
                    <a:pt x="10" y="134"/>
                  </a:lnTo>
                  <a:lnTo>
                    <a:pt x="10" y="134"/>
                  </a:lnTo>
                  <a:lnTo>
                    <a:pt x="10" y="142"/>
                  </a:lnTo>
                  <a:lnTo>
                    <a:pt x="10" y="142"/>
                  </a:lnTo>
                  <a:lnTo>
                    <a:pt x="12" y="144"/>
                  </a:lnTo>
                  <a:lnTo>
                    <a:pt x="12" y="144"/>
                  </a:lnTo>
                  <a:lnTo>
                    <a:pt x="12" y="144"/>
                  </a:lnTo>
                  <a:lnTo>
                    <a:pt x="12" y="144"/>
                  </a:lnTo>
                  <a:lnTo>
                    <a:pt x="16" y="144"/>
                  </a:lnTo>
                  <a:lnTo>
                    <a:pt x="16" y="144"/>
                  </a:lnTo>
                  <a:lnTo>
                    <a:pt x="24" y="144"/>
                  </a:lnTo>
                  <a:lnTo>
                    <a:pt x="24" y="144"/>
                  </a:lnTo>
                  <a:lnTo>
                    <a:pt x="78" y="144"/>
                  </a:lnTo>
                  <a:lnTo>
                    <a:pt x="78" y="144"/>
                  </a:lnTo>
                  <a:lnTo>
                    <a:pt x="106" y="144"/>
                  </a:lnTo>
                  <a:lnTo>
                    <a:pt x="106" y="144"/>
                  </a:lnTo>
                  <a:lnTo>
                    <a:pt x="118" y="144"/>
                  </a:lnTo>
                  <a:lnTo>
                    <a:pt x="126" y="156"/>
                  </a:lnTo>
                  <a:lnTo>
                    <a:pt x="126" y="156"/>
                  </a:lnTo>
                  <a:lnTo>
                    <a:pt x="106" y="156"/>
                  </a:lnTo>
                  <a:lnTo>
                    <a:pt x="106" y="156"/>
                  </a:lnTo>
                  <a:lnTo>
                    <a:pt x="24" y="156"/>
                  </a:lnTo>
                  <a:lnTo>
                    <a:pt x="24" y="156"/>
                  </a:lnTo>
                  <a:lnTo>
                    <a:pt x="14" y="154"/>
                  </a:lnTo>
                  <a:lnTo>
                    <a:pt x="14" y="154"/>
                  </a:lnTo>
                  <a:lnTo>
                    <a:pt x="8" y="154"/>
                  </a:lnTo>
                  <a:lnTo>
                    <a:pt x="8" y="154"/>
                  </a:lnTo>
                  <a:lnTo>
                    <a:pt x="4" y="150"/>
                  </a:lnTo>
                  <a:lnTo>
                    <a:pt x="4" y="150"/>
                  </a:lnTo>
                  <a:lnTo>
                    <a:pt x="0" y="144"/>
                  </a:lnTo>
                  <a:lnTo>
                    <a:pt x="0" y="144"/>
                  </a:lnTo>
                  <a:lnTo>
                    <a:pt x="0" y="134"/>
                  </a:lnTo>
                  <a:lnTo>
                    <a:pt x="0" y="134"/>
                  </a:lnTo>
                  <a:lnTo>
                    <a:pt x="2" y="112"/>
                  </a:lnTo>
                  <a:lnTo>
                    <a:pt x="2" y="112"/>
                  </a:lnTo>
                  <a:lnTo>
                    <a:pt x="4" y="104"/>
                  </a:lnTo>
                  <a:lnTo>
                    <a:pt x="8" y="98"/>
                  </a:lnTo>
                  <a:lnTo>
                    <a:pt x="8" y="98"/>
                  </a:lnTo>
                  <a:lnTo>
                    <a:pt x="18" y="88"/>
                  </a:lnTo>
                  <a:lnTo>
                    <a:pt x="30" y="80"/>
                  </a:lnTo>
                  <a:lnTo>
                    <a:pt x="30" y="80"/>
                  </a:lnTo>
                  <a:lnTo>
                    <a:pt x="52" y="72"/>
                  </a:lnTo>
                  <a:lnTo>
                    <a:pt x="74" y="66"/>
                  </a:lnTo>
                  <a:lnTo>
                    <a:pt x="74" y="66"/>
                  </a:lnTo>
                  <a:lnTo>
                    <a:pt x="96" y="62"/>
                  </a:lnTo>
                  <a:lnTo>
                    <a:pt x="96" y="68"/>
                  </a:lnTo>
                  <a:lnTo>
                    <a:pt x="90" y="68"/>
                  </a:lnTo>
                  <a:lnTo>
                    <a:pt x="78" y="18"/>
                  </a:lnTo>
                  <a:lnTo>
                    <a:pt x="88" y="0"/>
                  </a:lnTo>
                  <a:lnTo>
                    <a:pt x="88"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3"/>
            <p:cNvSpPr>
              <a:spLocks/>
            </p:cNvSpPr>
            <p:nvPr/>
          </p:nvSpPr>
          <p:spPr bwMode="auto">
            <a:xfrm>
              <a:off x="4326" y="1381"/>
              <a:ext cx="52" cy="16"/>
            </a:xfrm>
            <a:custGeom>
              <a:avLst/>
              <a:gdLst>
                <a:gd name="T0" fmla="*/ 0 w 52"/>
                <a:gd name="T1" fmla="*/ 16 h 16"/>
                <a:gd name="T2" fmla="*/ 0 w 52"/>
                <a:gd name="T3" fmla="*/ 16 h 16"/>
                <a:gd name="T4" fmla="*/ 0 w 52"/>
                <a:gd name="T5" fmla="*/ 14 h 16"/>
                <a:gd name="T6" fmla="*/ 0 w 52"/>
                <a:gd name="T7" fmla="*/ 14 h 16"/>
                <a:gd name="T8" fmla="*/ 2 w 52"/>
                <a:gd name="T9" fmla="*/ 8 h 16"/>
                <a:gd name="T10" fmla="*/ 8 w 52"/>
                <a:gd name="T11" fmla="*/ 4 h 16"/>
                <a:gd name="T12" fmla="*/ 14 w 52"/>
                <a:gd name="T13" fmla="*/ 2 h 16"/>
                <a:gd name="T14" fmla="*/ 24 w 52"/>
                <a:gd name="T15" fmla="*/ 0 h 16"/>
                <a:gd name="T16" fmla="*/ 24 w 52"/>
                <a:gd name="T17" fmla="*/ 0 h 16"/>
                <a:gd name="T18" fmla="*/ 26 w 52"/>
                <a:gd name="T19" fmla="*/ 0 h 16"/>
                <a:gd name="T20" fmla="*/ 44 w 52"/>
                <a:gd name="T21" fmla="*/ 0 h 16"/>
                <a:gd name="T22" fmla="*/ 44 w 52"/>
                <a:gd name="T23" fmla="*/ 0 h 16"/>
                <a:gd name="T24" fmla="*/ 46 w 52"/>
                <a:gd name="T25" fmla="*/ 0 h 16"/>
                <a:gd name="T26" fmla="*/ 50 w 52"/>
                <a:gd name="T27" fmla="*/ 2 h 16"/>
                <a:gd name="T28" fmla="*/ 52 w 52"/>
                <a:gd name="T29" fmla="*/ 6 h 16"/>
                <a:gd name="T30" fmla="*/ 52 w 52"/>
                <a:gd name="T31" fmla="*/ 10 h 16"/>
                <a:gd name="T32" fmla="*/ 52 w 52"/>
                <a:gd name="T33" fmla="*/ 16 h 16"/>
                <a:gd name="T34" fmla="*/ 0 w 52"/>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6">
                  <a:moveTo>
                    <a:pt x="0" y="16"/>
                  </a:moveTo>
                  <a:lnTo>
                    <a:pt x="0" y="16"/>
                  </a:lnTo>
                  <a:lnTo>
                    <a:pt x="0" y="14"/>
                  </a:lnTo>
                  <a:lnTo>
                    <a:pt x="0" y="14"/>
                  </a:lnTo>
                  <a:lnTo>
                    <a:pt x="2" y="8"/>
                  </a:lnTo>
                  <a:lnTo>
                    <a:pt x="8" y="4"/>
                  </a:lnTo>
                  <a:lnTo>
                    <a:pt x="14" y="2"/>
                  </a:lnTo>
                  <a:lnTo>
                    <a:pt x="24" y="0"/>
                  </a:lnTo>
                  <a:lnTo>
                    <a:pt x="24" y="0"/>
                  </a:lnTo>
                  <a:lnTo>
                    <a:pt x="26" y="0"/>
                  </a:lnTo>
                  <a:lnTo>
                    <a:pt x="44" y="0"/>
                  </a:lnTo>
                  <a:lnTo>
                    <a:pt x="44" y="0"/>
                  </a:lnTo>
                  <a:lnTo>
                    <a:pt x="46" y="0"/>
                  </a:lnTo>
                  <a:lnTo>
                    <a:pt x="50" y="2"/>
                  </a:lnTo>
                  <a:lnTo>
                    <a:pt x="52" y="6"/>
                  </a:lnTo>
                  <a:lnTo>
                    <a:pt x="52" y="10"/>
                  </a:lnTo>
                  <a:lnTo>
                    <a:pt x="52" y="16"/>
                  </a:lnTo>
                  <a:lnTo>
                    <a:pt x="0" y="16"/>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74"/>
            <p:cNvSpPr>
              <a:spLocks noChangeShapeType="1"/>
            </p:cNvSpPr>
            <p:nvPr/>
          </p:nvSpPr>
          <p:spPr bwMode="auto">
            <a:xfrm flipH="1">
              <a:off x="4628"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5"/>
            <p:cNvSpPr>
              <a:spLocks noChangeShapeType="1"/>
            </p:cNvSpPr>
            <p:nvPr/>
          </p:nvSpPr>
          <p:spPr bwMode="auto">
            <a:xfrm flipH="1">
              <a:off x="4436"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flipH="1">
              <a:off x="4244"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7"/>
            <p:cNvSpPr>
              <a:spLocks noChangeShapeType="1"/>
            </p:cNvSpPr>
            <p:nvPr/>
          </p:nvSpPr>
          <p:spPr bwMode="auto">
            <a:xfrm flipH="1">
              <a:off x="4052"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8"/>
            <p:cNvSpPr>
              <a:spLocks noChangeShapeType="1"/>
            </p:cNvSpPr>
            <p:nvPr/>
          </p:nvSpPr>
          <p:spPr bwMode="auto">
            <a:xfrm flipH="1">
              <a:off x="3860"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9"/>
            <p:cNvSpPr>
              <a:spLocks noChangeShapeType="1"/>
            </p:cNvSpPr>
            <p:nvPr/>
          </p:nvSpPr>
          <p:spPr bwMode="auto">
            <a:xfrm flipH="1">
              <a:off x="3668" y="1751"/>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80"/>
            <p:cNvSpPr>
              <a:spLocks/>
            </p:cNvSpPr>
            <p:nvPr/>
          </p:nvSpPr>
          <p:spPr bwMode="auto">
            <a:xfrm>
              <a:off x="3520" y="1707"/>
              <a:ext cx="52" cy="44"/>
            </a:xfrm>
            <a:custGeom>
              <a:avLst/>
              <a:gdLst>
                <a:gd name="T0" fmla="*/ 52 w 52"/>
                <a:gd name="T1" fmla="*/ 44 h 44"/>
                <a:gd name="T2" fmla="*/ 0 w 52"/>
                <a:gd name="T3" fmla="*/ 44 h 44"/>
                <a:gd name="T4" fmla="*/ 0 w 52"/>
                <a:gd name="T5" fmla="*/ 0 h 44"/>
              </a:gdLst>
              <a:ahLst/>
              <a:cxnLst>
                <a:cxn ang="0">
                  <a:pos x="T0" y="T1"/>
                </a:cxn>
                <a:cxn ang="0">
                  <a:pos x="T2" y="T3"/>
                </a:cxn>
                <a:cxn ang="0">
                  <a:pos x="T4" y="T5"/>
                </a:cxn>
              </a:cxnLst>
              <a:rect l="0" t="0" r="r" b="b"/>
              <a:pathLst>
                <a:path w="52" h="44">
                  <a:moveTo>
                    <a:pt x="52" y="44"/>
                  </a:moveTo>
                  <a:lnTo>
                    <a:pt x="0" y="44"/>
                  </a:lnTo>
                  <a:lnTo>
                    <a:pt x="0" y="0"/>
                  </a:lnTo>
                </a:path>
              </a:pathLst>
            </a:custGeom>
            <a:noFill/>
            <a:ln w="381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1"/>
            <p:cNvSpPr>
              <a:spLocks noChangeShapeType="1"/>
            </p:cNvSpPr>
            <p:nvPr/>
          </p:nvSpPr>
          <p:spPr bwMode="auto">
            <a:xfrm flipV="1">
              <a:off x="3520" y="1515"/>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2"/>
            <p:cNvSpPr>
              <a:spLocks noChangeShapeType="1"/>
            </p:cNvSpPr>
            <p:nvPr/>
          </p:nvSpPr>
          <p:spPr bwMode="auto">
            <a:xfrm flipV="1">
              <a:off x="3520" y="1323"/>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3"/>
            <p:cNvSpPr>
              <a:spLocks noChangeShapeType="1"/>
            </p:cNvSpPr>
            <p:nvPr/>
          </p:nvSpPr>
          <p:spPr bwMode="auto">
            <a:xfrm flipV="1">
              <a:off x="3520" y="1131"/>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4"/>
            <p:cNvSpPr>
              <a:spLocks noChangeShapeType="1"/>
            </p:cNvSpPr>
            <p:nvPr/>
          </p:nvSpPr>
          <p:spPr bwMode="auto">
            <a:xfrm flipV="1">
              <a:off x="3520" y="939"/>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5"/>
            <p:cNvSpPr>
              <a:spLocks noChangeShapeType="1"/>
            </p:cNvSpPr>
            <p:nvPr/>
          </p:nvSpPr>
          <p:spPr bwMode="auto">
            <a:xfrm>
              <a:off x="3580"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p:cNvSpPr>
              <a:spLocks noChangeShapeType="1"/>
            </p:cNvSpPr>
            <p:nvPr/>
          </p:nvSpPr>
          <p:spPr bwMode="auto">
            <a:xfrm>
              <a:off x="3772"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7"/>
            <p:cNvSpPr>
              <a:spLocks noChangeShapeType="1"/>
            </p:cNvSpPr>
            <p:nvPr/>
          </p:nvSpPr>
          <p:spPr bwMode="auto">
            <a:xfrm>
              <a:off x="3964"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8"/>
            <p:cNvSpPr>
              <a:spLocks noChangeShapeType="1"/>
            </p:cNvSpPr>
            <p:nvPr/>
          </p:nvSpPr>
          <p:spPr bwMode="auto">
            <a:xfrm>
              <a:off x="4156"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9"/>
            <p:cNvSpPr>
              <a:spLocks noChangeShapeType="1"/>
            </p:cNvSpPr>
            <p:nvPr/>
          </p:nvSpPr>
          <p:spPr bwMode="auto">
            <a:xfrm>
              <a:off x="4348"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0"/>
            <p:cNvSpPr>
              <a:spLocks noChangeShapeType="1"/>
            </p:cNvSpPr>
            <p:nvPr/>
          </p:nvSpPr>
          <p:spPr bwMode="auto">
            <a:xfrm>
              <a:off x="4540" y="905"/>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1"/>
            <p:cNvSpPr>
              <a:spLocks noChangeShapeType="1"/>
            </p:cNvSpPr>
            <p:nvPr/>
          </p:nvSpPr>
          <p:spPr bwMode="auto">
            <a:xfrm>
              <a:off x="4724" y="913"/>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2"/>
            <p:cNvSpPr>
              <a:spLocks noChangeShapeType="1"/>
            </p:cNvSpPr>
            <p:nvPr/>
          </p:nvSpPr>
          <p:spPr bwMode="auto">
            <a:xfrm>
              <a:off x="4724" y="1105"/>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3"/>
            <p:cNvSpPr>
              <a:spLocks noChangeShapeType="1"/>
            </p:cNvSpPr>
            <p:nvPr/>
          </p:nvSpPr>
          <p:spPr bwMode="auto">
            <a:xfrm>
              <a:off x="4724" y="1297"/>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4"/>
            <p:cNvSpPr>
              <a:spLocks noChangeShapeType="1"/>
            </p:cNvSpPr>
            <p:nvPr/>
          </p:nvSpPr>
          <p:spPr bwMode="auto">
            <a:xfrm>
              <a:off x="4724" y="1489"/>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5"/>
            <p:cNvSpPr>
              <a:spLocks noChangeShapeType="1"/>
            </p:cNvSpPr>
            <p:nvPr/>
          </p:nvSpPr>
          <p:spPr bwMode="auto">
            <a:xfrm>
              <a:off x="4724" y="1681"/>
              <a:ext cx="0" cy="7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6"/>
            <p:cNvSpPr>
              <a:spLocks/>
            </p:cNvSpPr>
            <p:nvPr/>
          </p:nvSpPr>
          <p:spPr bwMode="auto">
            <a:xfrm>
              <a:off x="2962" y="1371"/>
              <a:ext cx="558" cy="1008"/>
            </a:xfrm>
            <a:custGeom>
              <a:avLst/>
              <a:gdLst>
                <a:gd name="T0" fmla="*/ 0 w 558"/>
                <a:gd name="T1" fmla="*/ 1008 h 1008"/>
                <a:gd name="T2" fmla="*/ 0 w 558"/>
                <a:gd name="T3" fmla="*/ 0 h 1008"/>
                <a:gd name="T4" fmla="*/ 558 w 558"/>
                <a:gd name="T5" fmla="*/ 0 h 1008"/>
              </a:gdLst>
              <a:ahLst/>
              <a:cxnLst>
                <a:cxn ang="0">
                  <a:pos x="T0" y="T1"/>
                </a:cxn>
                <a:cxn ang="0">
                  <a:pos x="T2" y="T3"/>
                </a:cxn>
                <a:cxn ang="0">
                  <a:pos x="T4" y="T5"/>
                </a:cxn>
              </a:cxnLst>
              <a:rect l="0" t="0" r="r" b="b"/>
              <a:pathLst>
                <a:path w="558" h="1008">
                  <a:moveTo>
                    <a:pt x="0" y="1008"/>
                  </a:moveTo>
                  <a:lnTo>
                    <a:pt x="0" y="0"/>
                  </a:lnTo>
                  <a:lnTo>
                    <a:pt x="558"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p:cNvSpPr>
            <p:nvPr/>
          </p:nvSpPr>
          <p:spPr bwMode="auto">
            <a:xfrm>
              <a:off x="2922" y="2367"/>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98"/>
            <p:cNvSpPr>
              <a:spLocks noChangeShapeType="1"/>
            </p:cNvSpPr>
            <p:nvPr/>
          </p:nvSpPr>
          <p:spPr bwMode="auto">
            <a:xfrm flipV="1">
              <a:off x="4188" y="1879"/>
              <a:ext cx="0" cy="1708"/>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p:cNvSpPr>
            <p:nvPr/>
          </p:nvSpPr>
          <p:spPr bwMode="auto">
            <a:xfrm>
              <a:off x="4148" y="1821"/>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0"/>
            <p:cNvSpPr>
              <a:spLocks/>
            </p:cNvSpPr>
            <p:nvPr/>
          </p:nvSpPr>
          <p:spPr bwMode="auto">
            <a:xfrm>
              <a:off x="2954" y="3027"/>
              <a:ext cx="1018" cy="840"/>
            </a:xfrm>
            <a:custGeom>
              <a:avLst/>
              <a:gdLst>
                <a:gd name="T0" fmla="*/ 0 w 1018"/>
                <a:gd name="T1" fmla="*/ 0 h 840"/>
                <a:gd name="T2" fmla="*/ 0 w 1018"/>
                <a:gd name="T3" fmla="*/ 840 h 840"/>
                <a:gd name="T4" fmla="*/ 1018 w 1018"/>
                <a:gd name="T5" fmla="*/ 840 h 840"/>
              </a:gdLst>
              <a:ahLst/>
              <a:cxnLst>
                <a:cxn ang="0">
                  <a:pos x="T0" y="T1"/>
                </a:cxn>
                <a:cxn ang="0">
                  <a:pos x="T2" y="T3"/>
                </a:cxn>
                <a:cxn ang="0">
                  <a:pos x="T4" y="T5"/>
                </a:cxn>
              </a:cxnLst>
              <a:rect l="0" t="0" r="r" b="b"/>
              <a:pathLst>
                <a:path w="1018" h="840">
                  <a:moveTo>
                    <a:pt x="0" y="0"/>
                  </a:moveTo>
                  <a:lnTo>
                    <a:pt x="0" y="840"/>
                  </a:lnTo>
                  <a:lnTo>
                    <a:pt x="1018" y="84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p:cNvSpPr>
            <p:nvPr/>
          </p:nvSpPr>
          <p:spPr bwMode="auto">
            <a:xfrm>
              <a:off x="3960" y="3827"/>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2"/>
            <p:cNvSpPr>
              <a:spLocks/>
            </p:cNvSpPr>
            <p:nvPr/>
          </p:nvSpPr>
          <p:spPr bwMode="auto">
            <a:xfrm>
              <a:off x="5968" y="2557"/>
              <a:ext cx="1108" cy="1398"/>
            </a:xfrm>
            <a:custGeom>
              <a:avLst/>
              <a:gdLst>
                <a:gd name="T0" fmla="*/ 0 w 1108"/>
                <a:gd name="T1" fmla="*/ 1398 h 1398"/>
                <a:gd name="T2" fmla="*/ 1108 w 1108"/>
                <a:gd name="T3" fmla="*/ 1398 h 1398"/>
                <a:gd name="T4" fmla="*/ 1108 w 1108"/>
                <a:gd name="T5" fmla="*/ 0 h 1398"/>
              </a:gdLst>
              <a:ahLst/>
              <a:cxnLst>
                <a:cxn ang="0">
                  <a:pos x="T0" y="T1"/>
                </a:cxn>
                <a:cxn ang="0">
                  <a:pos x="T2" y="T3"/>
                </a:cxn>
                <a:cxn ang="0">
                  <a:pos x="T4" y="T5"/>
                </a:cxn>
              </a:cxnLst>
              <a:rect l="0" t="0" r="r" b="b"/>
              <a:pathLst>
                <a:path w="1108" h="1398">
                  <a:moveTo>
                    <a:pt x="0" y="1398"/>
                  </a:moveTo>
                  <a:lnTo>
                    <a:pt x="1108" y="1398"/>
                  </a:lnTo>
                  <a:lnTo>
                    <a:pt x="1108"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p:cNvSpPr>
            <p:nvPr/>
          </p:nvSpPr>
          <p:spPr bwMode="auto">
            <a:xfrm>
              <a:off x="5912" y="3915"/>
              <a:ext cx="68" cy="80"/>
            </a:xfrm>
            <a:custGeom>
              <a:avLst/>
              <a:gdLst>
                <a:gd name="T0" fmla="*/ 68 w 68"/>
                <a:gd name="T1" fmla="*/ 80 h 80"/>
                <a:gd name="T2" fmla="*/ 0 w 68"/>
                <a:gd name="T3" fmla="*/ 40 h 80"/>
                <a:gd name="T4" fmla="*/ 68 w 68"/>
                <a:gd name="T5" fmla="*/ 0 h 80"/>
                <a:gd name="T6" fmla="*/ 68 w 68"/>
                <a:gd name="T7" fmla="*/ 80 h 80"/>
              </a:gdLst>
              <a:ahLst/>
              <a:cxnLst>
                <a:cxn ang="0">
                  <a:pos x="T0" y="T1"/>
                </a:cxn>
                <a:cxn ang="0">
                  <a:pos x="T2" y="T3"/>
                </a:cxn>
                <a:cxn ang="0">
                  <a:pos x="T4" y="T5"/>
                </a:cxn>
                <a:cxn ang="0">
                  <a:pos x="T6" y="T7"/>
                </a:cxn>
              </a:cxnLst>
              <a:rect l="0" t="0" r="r" b="b"/>
              <a:pathLst>
                <a:path w="68" h="80">
                  <a:moveTo>
                    <a:pt x="68" y="80"/>
                  </a:moveTo>
                  <a:lnTo>
                    <a:pt x="0" y="40"/>
                  </a:lnTo>
                  <a:lnTo>
                    <a:pt x="68" y="0"/>
                  </a:lnTo>
                  <a:lnTo>
                    <a:pt x="68"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4"/>
            <p:cNvSpPr>
              <a:spLocks/>
            </p:cNvSpPr>
            <p:nvPr/>
          </p:nvSpPr>
          <p:spPr bwMode="auto">
            <a:xfrm>
              <a:off x="7036" y="2499"/>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Line 105"/>
            <p:cNvSpPr>
              <a:spLocks noChangeShapeType="1"/>
            </p:cNvSpPr>
            <p:nvPr/>
          </p:nvSpPr>
          <p:spPr bwMode="auto">
            <a:xfrm>
              <a:off x="4332" y="3955"/>
              <a:ext cx="1142"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6"/>
            <p:cNvSpPr>
              <a:spLocks/>
            </p:cNvSpPr>
            <p:nvPr/>
          </p:nvSpPr>
          <p:spPr bwMode="auto">
            <a:xfrm>
              <a:off x="5462" y="3915"/>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7"/>
            <p:cNvSpPr>
              <a:spLocks noChangeArrowheads="1"/>
            </p:cNvSpPr>
            <p:nvPr/>
          </p:nvSpPr>
          <p:spPr bwMode="auto">
            <a:xfrm>
              <a:off x="3448" y="2433"/>
              <a:ext cx="1477" cy="396"/>
            </a:xfrm>
            <a:prstGeom prst="rect">
              <a:avLst/>
            </a:prstGeom>
            <a:solidFill>
              <a:srgbClr val="147CC1"/>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11" name="TextBox 110"/>
          <p:cNvSpPr txBox="1"/>
          <p:nvPr/>
        </p:nvSpPr>
        <p:spPr>
          <a:xfrm>
            <a:off x="4668374" y="4900448"/>
            <a:ext cx="1080617" cy="369332"/>
          </a:xfrm>
          <a:prstGeom prst="rect">
            <a:avLst/>
          </a:prstGeom>
          <a:noFill/>
        </p:spPr>
        <p:txBody>
          <a:bodyPr wrap="none" rtlCol="0">
            <a:spAutoFit/>
          </a:bodyPr>
          <a:lstStyle/>
          <a:p>
            <a:r>
              <a:rPr lang="en-US" dirty="0"/>
              <a:t>RA server</a:t>
            </a:r>
          </a:p>
        </p:txBody>
      </p:sp>
      <p:sp>
        <p:nvSpPr>
          <p:cNvPr id="112" name="TextBox 111"/>
          <p:cNvSpPr txBox="1"/>
          <p:nvPr/>
        </p:nvSpPr>
        <p:spPr>
          <a:xfrm>
            <a:off x="5672436" y="3876725"/>
            <a:ext cx="2025683" cy="646331"/>
          </a:xfrm>
          <a:prstGeom prst="rect">
            <a:avLst/>
          </a:prstGeom>
          <a:noFill/>
        </p:spPr>
        <p:txBody>
          <a:bodyPr wrap="none" rtlCol="0">
            <a:spAutoFit/>
          </a:bodyPr>
          <a:lstStyle/>
          <a:p>
            <a:pPr algn="ctr"/>
            <a:r>
              <a:rPr lang="en-US" dirty="0">
                <a:solidFill>
                  <a:schemeClr val="bg2"/>
                </a:solidFill>
              </a:rPr>
              <a:t>Certificate/</a:t>
            </a:r>
          </a:p>
          <a:p>
            <a:pPr algn="ctr"/>
            <a:r>
              <a:rPr lang="en-US" dirty="0">
                <a:solidFill>
                  <a:schemeClr val="bg2"/>
                </a:solidFill>
              </a:rPr>
              <a:t>certificate template</a:t>
            </a:r>
          </a:p>
        </p:txBody>
      </p:sp>
      <p:sp>
        <p:nvSpPr>
          <p:cNvPr id="113" name="TextBox 112"/>
          <p:cNvSpPr txBox="1"/>
          <p:nvPr/>
        </p:nvSpPr>
        <p:spPr>
          <a:xfrm>
            <a:off x="7519776" y="1468994"/>
            <a:ext cx="727571" cy="369332"/>
          </a:xfrm>
          <a:prstGeom prst="rect">
            <a:avLst/>
          </a:prstGeom>
          <a:noFill/>
        </p:spPr>
        <p:txBody>
          <a:bodyPr wrap="none" rtlCol="0">
            <a:spAutoFit/>
          </a:bodyPr>
          <a:lstStyle/>
          <a:p>
            <a:r>
              <a:rPr lang="en-US" dirty="0"/>
              <a:t>Entity</a:t>
            </a:r>
          </a:p>
        </p:txBody>
      </p:sp>
      <p:sp>
        <p:nvSpPr>
          <p:cNvPr id="114" name="TextBox 113"/>
          <p:cNvSpPr txBox="1"/>
          <p:nvPr/>
        </p:nvSpPr>
        <p:spPr>
          <a:xfrm>
            <a:off x="4729859" y="2982913"/>
            <a:ext cx="1304524" cy="646331"/>
          </a:xfrm>
          <a:prstGeom prst="rect">
            <a:avLst/>
          </a:prstGeom>
          <a:noFill/>
        </p:spPr>
        <p:txBody>
          <a:bodyPr wrap="none" rtlCol="0">
            <a:spAutoFit/>
          </a:bodyPr>
          <a:lstStyle/>
          <a:p>
            <a:r>
              <a:rPr lang="en-US" dirty="0"/>
              <a:t>Registration</a:t>
            </a:r>
          </a:p>
          <a:p>
            <a:r>
              <a:rPr lang="en-US" dirty="0"/>
              <a:t>request</a:t>
            </a:r>
          </a:p>
        </p:txBody>
      </p:sp>
      <p:sp>
        <p:nvSpPr>
          <p:cNvPr id="115" name="TextBox 114"/>
          <p:cNvSpPr txBox="1"/>
          <p:nvPr/>
        </p:nvSpPr>
        <p:spPr>
          <a:xfrm>
            <a:off x="6906384" y="5521890"/>
            <a:ext cx="1079013" cy="369332"/>
          </a:xfrm>
          <a:prstGeom prst="rect">
            <a:avLst/>
          </a:prstGeom>
          <a:noFill/>
        </p:spPr>
        <p:txBody>
          <a:bodyPr wrap="none" rtlCol="0">
            <a:spAutoFit/>
          </a:bodyPr>
          <a:lstStyle/>
          <a:p>
            <a:r>
              <a:rPr lang="en-US" dirty="0"/>
              <a:t>CA server</a:t>
            </a:r>
          </a:p>
        </p:txBody>
      </p:sp>
      <p:sp>
        <p:nvSpPr>
          <p:cNvPr id="116" name="TextBox 115"/>
          <p:cNvSpPr txBox="1"/>
          <p:nvPr/>
        </p:nvSpPr>
        <p:spPr>
          <a:xfrm>
            <a:off x="8310362" y="5287447"/>
            <a:ext cx="1597425" cy="369332"/>
          </a:xfrm>
          <a:prstGeom prst="rect">
            <a:avLst/>
          </a:prstGeom>
          <a:noFill/>
        </p:spPr>
        <p:txBody>
          <a:bodyPr wrap="none" rtlCol="0">
            <a:spAutoFit/>
          </a:bodyPr>
          <a:lstStyle/>
          <a:p>
            <a:pPr algn="ctr"/>
            <a:r>
              <a:rPr lang="en-US" dirty="0"/>
              <a:t>Revocation list</a:t>
            </a:r>
          </a:p>
        </p:txBody>
      </p:sp>
      <p:sp>
        <p:nvSpPr>
          <p:cNvPr id="117" name="TextBox 116"/>
          <p:cNvSpPr txBox="1"/>
          <p:nvPr/>
        </p:nvSpPr>
        <p:spPr>
          <a:xfrm>
            <a:off x="9887026" y="4254054"/>
            <a:ext cx="1254382" cy="369332"/>
          </a:xfrm>
          <a:prstGeom prst="rect">
            <a:avLst/>
          </a:prstGeom>
          <a:noFill/>
        </p:spPr>
        <p:txBody>
          <a:bodyPr wrap="none" rtlCol="0">
            <a:spAutoFit/>
          </a:bodyPr>
          <a:lstStyle/>
          <a:p>
            <a:r>
              <a:rPr lang="en-US" dirty="0"/>
              <a:t>Verification</a:t>
            </a:r>
          </a:p>
        </p:txBody>
      </p:sp>
      <p:sp>
        <p:nvSpPr>
          <p:cNvPr id="118" name="TextBox 117"/>
          <p:cNvSpPr txBox="1"/>
          <p:nvPr/>
        </p:nvSpPr>
        <p:spPr>
          <a:xfrm>
            <a:off x="10720139" y="2099747"/>
            <a:ext cx="727571" cy="369332"/>
          </a:xfrm>
          <a:prstGeom prst="rect">
            <a:avLst/>
          </a:prstGeom>
          <a:noFill/>
        </p:spPr>
        <p:txBody>
          <a:bodyPr wrap="none" rtlCol="0">
            <a:spAutoFit/>
          </a:bodyPr>
          <a:lstStyle/>
          <a:p>
            <a:r>
              <a:rPr lang="en-US" dirty="0"/>
              <a:t>Entity</a:t>
            </a:r>
          </a:p>
        </p:txBody>
      </p:sp>
    </p:spTree>
    <p:extLst>
      <p:ext uri="{BB962C8B-B14F-4D97-AF65-F5344CB8AC3E}">
        <p14:creationId xmlns:p14="http://schemas.microsoft.com/office/powerpoint/2010/main" val="373157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8574" y="138112"/>
            <a:ext cx="10515600" cy="1325563"/>
          </a:xfrm>
        </p:spPr>
        <p:txBody>
          <a:bodyPr/>
          <a:lstStyle/>
          <a:p>
            <a:r>
              <a:rPr lang="en-US" dirty="0"/>
              <a:t>Certification authorities</a:t>
            </a:r>
          </a:p>
        </p:txBody>
      </p:sp>
      <p:sp>
        <p:nvSpPr>
          <p:cNvPr id="5" name="Content Placeholder 4"/>
          <p:cNvSpPr>
            <a:spLocks noGrp="1"/>
          </p:cNvSpPr>
          <p:nvPr>
            <p:ph sz="half" idx="1"/>
          </p:nvPr>
        </p:nvSpPr>
        <p:spPr/>
        <p:txBody>
          <a:bodyPr/>
          <a:lstStyle/>
          <a:p>
            <a:r>
              <a:rPr lang="en-US" dirty="0"/>
              <a:t>A CA issues certificates and trusts to entities.</a:t>
            </a:r>
          </a:p>
          <a:p>
            <a:endParaRPr lang="en-US" dirty="0"/>
          </a:p>
        </p:txBody>
      </p:sp>
      <p:sp>
        <p:nvSpPr>
          <p:cNvPr id="2" name="Rectangle 1"/>
          <p:cNvSpPr/>
          <p:nvPr/>
        </p:nvSpPr>
        <p:spPr>
          <a:xfrm>
            <a:off x="6495131" y="3361972"/>
            <a:ext cx="2513351" cy="2367315"/>
          </a:xfrm>
          <a:prstGeom prst="rect">
            <a:avLst/>
          </a:prstGeom>
        </p:spPr>
        <p:txBody>
          <a:bodyPr wrap="square">
            <a:spAutoFit/>
          </a:bodyPr>
          <a:lstStyle/>
          <a:p>
            <a:pPr marL="285750" marR="0" lvl="0" indent="-285750">
              <a:lnSpc>
                <a:spcPct val="105000"/>
              </a:lnSpc>
              <a:spcBef>
                <a:spcPts val="600"/>
              </a:spcBef>
              <a:spcAft>
                <a:spcPts val="1000"/>
              </a:spcAft>
              <a:buFont typeface="Arial" panose="020B0604020202020204" pitchFamily="34" charset="0"/>
              <a:buChar char="•"/>
            </a:pPr>
            <a:r>
              <a:rPr lang="en-US" dirty="0"/>
              <a:t>CA name</a:t>
            </a:r>
          </a:p>
          <a:p>
            <a:pPr marL="285750" marR="0" lvl="0" indent="-285750">
              <a:lnSpc>
                <a:spcPct val="105000"/>
              </a:lnSpc>
              <a:spcBef>
                <a:spcPts val="600"/>
              </a:spcBef>
              <a:spcAft>
                <a:spcPts val="1000"/>
              </a:spcAft>
              <a:buFont typeface="Arial" panose="020B0604020202020204" pitchFamily="34" charset="0"/>
              <a:buChar char="•"/>
            </a:pPr>
            <a:r>
              <a:rPr lang="en-US" dirty="0"/>
              <a:t>CA type</a:t>
            </a:r>
          </a:p>
          <a:p>
            <a:pPr marL="285750" marR="0" lvl="0" indent="-285750">
              <a:lnSpc>
                <a:spcPct val="105000"/>
              </a:lnSpc>
              <a:spcBef>
                <a:spcPts val="600"/>
              </a:spcBef>
              <a:spcAft>
                <a:spcPts val="1000"/>
              </a:spcAft>
              <a:buFont typeface="Arial" panose="020B0604020202020204" pitchFamily="34" charset="0"/>
              <a:buChar char="•"/>
            </a:pPr>
            <a:r>
              <a:rPr lang="en-US" dirty="0"/>
              <a:t>CA integration</a:t>
            </a:r>
          </a:p>
          <a:p>
            <a:pPr marL="285750" marR="0" lvl="0" indent="-285750">
              <a:lnSpc>
                <a:spcPct val="105000"/>
              </a:lnSpc>
              <a:spcBef>
                <a:spcPts val="600"/>
              </a:spcBef>
              <a:spcAft>
                <a:spcPts val="1000"/>
              </a:spcAft>
              <a:buFont typeface="Arial" panose="020B0604020202020204" pitchFamily="34" charset="0"/>
              <a:buChar char="•"/>
            </a:pPr>
            <a:r>
              <a:rPr lang="en-US" dirty="0"/>
              <a:t>Key specifications</a:t>
            </a:r>
          </a:p>
          <a:p>
            <a:pPr marL="285750" marR="0" lvl="0" indent="-285750">
              <a:lnSpc>
                <a:spcPct val="105000"/>
              </a:lnSpc>
              <a:spcBef>
                <a:spcPts val="600"/>
              </a:spcBef>
              <a:spcAft>
                <a:spcPts val="1000"/>
              </a:spcAft>
              <a:buFont typeface="Arial" panose="020B0604020202020204" pitchFamily="34" charset="0"/>
              <a:buChar char="•"/>
            </a:pPr>
            <a:r>
              <a:rPr lang="en-US" dirty="0"/>
              <a:t>Database properties</a:t>
            </a:r>
          </a:p>
        </p:txBody>
      </p:sp>
      <p:grpSp>
        <p:nvGrpSpPr>
          <p:cNvPr id="6" name="Group 4"/>
          <p:cNvGrpSpPr>
            <a:grpSpLocks noChangeAspect="1"/>
          </p:cNvGrpSpPr>
          <p:nvPr/>
        </p:nvGrpSpPr>
        <p:grpSpPr bwMode="auto">
          <a:xfrm>
            <a:off x="3713765" y="2279650"/>
            <a:ext cx="2214563" cy="3895725"/>
            <a:chOff x="1674" y="1436"/>
            <a:chExt cx="1395" cy="2454"/>
          </a:xfrm>
        </p:grpSpPr>
        <p:sp>
          <p:nvSpPr>
            <p:cNvPr id="7" name="AutoShape 3"/>
            <p:cNvSpPr>
              <a:spLocks noChangeAspect="1" noChangeArrowheads="1" noTextEdit="1"/>
            </p:cNvSpPr>
            <p:nvPr/>
          </p:nvSpPr>
          <p:spPr bwMode="auto">
            <a:xfrm>
              <a:off x="1674" y="1436"/>
              <a:ext cx="1395" cy="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238" y="3328"/>
              <a:ext cx="269"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238" y="3328"/>
              <a:ext cx="269" cy="562"/>
            </a:xfrm>
            <a:custGeom>
              <a:avLst/>
              <a:gdLst>
                <a:gd name="T0" fmla="*/ 0 w 269"/>
                <a:gd name="T1" fmla="*/ 562 h 562"/>
                <a:gd name="T2" fmla="*/ 269 w 269"/>
                <a:gd name="T3" fmla="*/ 0 h 562"/>
                <a:gd name="T4" fmla="*/ 128 w 269"/>
                <a:gd name="T5" fmla="*/ 486 h 562"/>
                <a:gd name="T6" fmla="*/ 120 w 269"/>
                <a:gd name="T7" fmla="*/ 486 h 562"/>
                <a:gd name="T8" fmla="*/ 106 w 269"/>
                <a:gd name="T9" fmla="*/ 480 h 562"/>
                <a:gd name="T10" fmla="*/ 96 w 269"/>
                <a:gd name="T11" fmla="*/ 470 h 562"/>
                <a:gd name="T12" fmla="*/ 90 w 269"/>
                <a:gd name="T13" fmla="*/ 456 h 562"/>
                <a:gd name="T14" fmla="*/ 90 w 269"/>
                <a:gd name="T15" fmla="*/ 448 h 562"/>
                <a:gd name="T16" fmla="*/ 96 w 269"/>
                <a:gd name="T17" fmla="*/ 428 h 562"/>
                <a:gd name="T18" fmla="*/ 114 w 269"/>
                <a:gd name="T19" fmla="*/ 414 h 562"/>
                <a:gd name="T20" fmla="*/ 114 w 269"/>
                <a:gd name="T21" fmla="*/ 436 h 562"/>
                <a:gd name="T22" fmla="*/ 108 w 269"/>
                <a:gd name="T23" fmla="*/ 448 h 562"/>
                <a:gd name="T24" fmla="*/ 110 w 269"/>
                <a:gd name="T25" fmla="*/ 456 h 562"/>
                <a:gd name="T26" fmla="*/ 120 w 269"/>
                <a:gd name="T27" fmla="*/ 466 h 562"/>
                <a:gd name="T28" fmla="*/ 128 w 269"/>
                <a:gd name="T29" fmla="*/ 468 h 562"/>
                <a:gd name="T30" fmla="*/ 141 w 269"/>
                <a:gd name="T31" fmla="*/ 462 h 562"/>
                <a:gd name="T32" fmla="*/ 147 w 269"/>
                <a:gd name="T33" fmla="*/ 448 h 562"/>
                <a:gd name="T34" fmla="*/ 145 w 269"/>
                <a:gd name="T35" fmla="*/ 442 h 562"/>
                <a:gd name="T36" fmla="*/ 143 w 269"/>
                <a:gd name="T37" fmla="*/ 414 h 562"/>
                <a:gd name="T38" fmla="*/ 151 w 269"/>
                <a:gd name="T39" fmla="*/ 418 h 562"/>
                <a:gd name="T40" fmla="*/ 165 w 269"/>
                <a:gd name="T41" fmla="*/ 438 h 562"/>
                <a:gd name="T42" fmla="*/ 167 w 269"/>
                <a:gd name="T43" fmla="*/ 448 h 562"/>
                <a:gd name="T44" fmla="*/ 163 w 269"/>
                <a:gd name="T45" fmla="*/ 464 h 562"/>
                <a:gd name="T46" fmla="*/ 155 w 269"/>
                <a:gd name="T47" fmla="*/ 476 h 562"/>
                <a:gd name="T48" fmla="*/ 143 w 269"/>
                <a:gd name="T49" fmla="*/ 484 h 562"/>
                <a:gd name="T50" fmla="*/ 128 w 269"/>
                <a:gd name="T51" fmla="*/ 486 h 562"/>
                <a:gd name="T52" fmla="*/ 120 w 269"/>
                <a:gd name="T53" fmla="*/ 446 h 562"/>
                <a:gd name="T54" fmla="*/ 137 w 269"/>
                <a:gd name="T55" fmla="*/ 399 h 562"/>
                <a:gd name="T56" fmla="*/ 120 w 269"/>
                <a:gd name="T57" fmla="*/ 446 h 562"/>
                <a:gd name="T58" fmla="*/ 40 w 269"/>
                <a:gd name="T59" fmla="*/ 139 h 562"/>
                <a:gd name="T60" fmla="*/ 227 w 269"/>
                <a:gd name="T61" fmla="*/ 105 h 562"/>
                <a:gd name="T62" fmla="*/ 227 w 269"/>
                <a:gd name="T63" fmla="*/ 84 h 562"/>
                <a:gd name="T64" fmla="*/ 40 w 269"/>
                <a:gd name="T65" fmla="*/ 50 h 562"/>
                <a:gd name="T66" fmla="*/ 227 w 269"/>
                <a:gd name="T67" fmla="*/ 84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9" h="562">
                  <a:moveTo>
                    <a:pt x="0" y="0"/>
                  </a:moveTo>
                  <a:lnTo>
                    <a:pt x="0" y="562"/>
                  </a:lnTo>
                  <a:lnTo>
                    <a:pt x="269" y="562"/>
                  </a:lnTo>
                  <a:lnTo>
                    <a:pt x="269" y="0"/>
                  </a:lnTo>
                  <a:lnTo>
                    <a:pt x="0" y="0"/>
                  </a:lnTo>
                  <a:close/>
                  <a:moveTo>
                    <a:pt x="128" y="486"/>
                  </a:moveTo>
                  <a:lnTo>
                    <a:pt x="128" y="486"/>
                  </a:lnTo>
                  <a:lnTo>
                    <a:pt x="120" y="486"/>
                  </a:lnTo>
                  <a:lnTo>
                    <a:pt x="112" y="484"/>
                  </a:lnTo>
                  <a:lnTo>
                    <a:pt x="106" y="480"/>
                  </a:lnTo>
                  <a:lnTo>
                    <a:pt x="100" y="476"/>
                  </a:lnTo>
                  <a:lnTo>
                    <a:pt x="96" y="470"/>
                  </a:lnTo>
                  <a:lnTo>
                    <a:pt x="92" y="464"/>
                  </a:lnTo>
                  <a:lnTo>
                    <a:pt x="90" y="456"/>
                  </a:lnTo>
                  <a:lnTo>
                    <a:pt x="90" y="448"/>
                  </a:lnTo>
                  <a:lnTo>
                    <a:pt x="90" y="448"/>
                  </a:lnTo>
                  <a:lnTo>
                    <a:pt x="92" y="438"/>
                  </a:lnTo>
                  <a:lnTo>
                    <a:pt x="96" y="428"/>
                  </a:lnTo>
                  <a:lnTo>
                    <a:pt x="104" y="418"/>
                  </a:lnTo>
                  <a:lnTo>
                    <a:pt x="114" y="414"/>
                  </a:lnTo>
                  <a:lnTo>
                    <a:pt x="114" y="436"/>
                  </a:lnTo>
                  <a:lnTo>
                    <a:pt x="114" y="436"/>
                  </a:lnTo>
                  <a:lnTo>
                    <a:pt x="110" y="442"/>
                  </a:lnTo>
                  <a:lnTo>
                    <a:pt x="108" y="448"/>
                  </a:lnTo>
                  <a:lnTo>
                    <a:pt x="108" y="448"/>
                  </a:lnTo>
                  <a:lnTo>
                    <a:pt x="110" y="456"/>
                  </a:lnTo>
                  <a:lnTo>
                    <a:pt x="114" y="462"/>
                  </a:lnTo>
                  <a:lnTo>
                    <a:pt x="120" y="466"/>
                  </a:lnTo>
                  <a:lnTo>
                    <a:pt x="128" y="468"/>
                  </a:lnTo>
                  <a:lnTo>
                    <a:pt x="128" y="468"/>
                  </a:lnTo>
                  <a:lnTo>
                    <a:pt x="135" y="466"/>
                  </a:lnTo>
                  <a:lnTo>
                    <a:pt x="141" y="462"/>
                  </a:lnTo>
                  <a:lnTo>
                    <a:pt x="145" y="456"/>
                  </a:lnTo>
                  <a:lnTo>
                    <a:pt x="147" y="448"/>
                  </a:lnTo>
                  <a:lnTo>
                    <a:pt x="147" y="448"/>
                  </a:lnTo>
                  <a:lnTo>
                    <a:pt x="145" y="442"/>
                  </a:lnTo>
                  <a:lnTo>
                    <a:pt x="143" y="436"/>
                  </a:lnTo>
                  <a:lnTo>
                    <a:pt x="143" y="414"/>
                  </a:lnTo>
                  <a:lnTo>
                    <a:pt x="143" y="414"/>
                  </a:lnTo>
                  <a:lnTo>
                    <a:pt x="151" y="418"/>
                  </a:lnTo>
                  <a:lnTo>
                    <a:pt x="159" y="428"/>
                  </a:lnTo>
                  <a:lnTo>
                    <a:pt x="165" y="438"/>
                  </a:lnTo>
                  <a:lnTo>
                    <a:pt x="167" y="448"/>
                  </a:lnTo>
                  <a:lnTo>
                    <a:pt x="167" y="448"/>
                  </a:lnTo>
                  <a:lnTo>
                    <a:pt x="165" y="456"/>
                  </a:lnTo>
                  <a:lnTo>
                    <a:pt x="163" y="464"/>
                  </a:lnTo>
                  <a:lnTo>
                    <a:pt x="159" y="470"/>
                  </a:lnTo>
                  <a:lnTo>
                    <a:pt x="155" y="476"/>
                  </a:lnTo>
                  <a:lnTo>
                    <a:pt x="149" y="480"/>
                  </a:lnTo>
                  <a:lnTo>
                    <a:pt x="143" y="484"/>
                  </a:lnTo>
                  <a:lnTo>
                    <a:pt x="137" y="486"/>
                  </a:lnTo>
                  <a:lnTo>
                    <a:pt x="128" y="486"/>
                  </a:lnTo>
                  <a:lnTo>
                    <a:pt x="128" y="486"/>
                  </a:lnTo>
                  <a:close/>
                  <a:moveTo>
                    <a:pt x="120" y="446"/>
                  </a:moveTo>
                  <a:lnTo>
                    <a:pt x="120" y="399"/>
                  </a:lnTo>
                  <a:lnTo>
                    <a:pt x="137" y="399"/>
                  </a:lnTo>
                  <a:lnTo>
                    <a:pt x="137" y="446"/>
                  </a:lnTo>
                  <a:lnTo>
                    <a:pt x="120" y="446"/>
                  </a:lnTo>
                  <a:close/>
                  <a:moveTo>
                    <a:pt x="227" y="139"/>
                  </a:moveTo>
                  <a:lnTo>
                    <a:pt x="40" y="139"/>
                  </a:lnTo>
                  <a:lnTo>
                    <a:pt x="40" y="105"/>
                  </a:lnTo>
                  <a:lnTo>
                    <a:pt x="227" y="105"/>
                  </a:lnTo>
                  <a:lnTo>
                    <a:pt x="227" y="139"/>
                  </a:lnTo>
                  <a:close/>
                  <a:moveTo>
                    <a:pt x="227" y="84"/>
                  </a:moveTo>
                  <a:lnTo>
                    <a:pt x="40" y="84"/>
                  </a:lnTo>
                  <a:lnTo>
                    <a:pt x="40" y="50"/>
                  </a:lnTo>
                  <a:lnTo>
                    <a:pt x="227" y="50"/>
                  </a:lnTo>
                  <a:lnTo>
                    <a:pt x="227"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901" y="1486"/>
              <a:ext cx="377" cy="733"/>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933" y="1536"/>
              <a:ext cx="54"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019" y="1536"/>
              <a:ext cx="54"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106" y="1536"/>
              <a:ext cx="54"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192" y="1536"/>
              <a:ext cx="54"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933" y="166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19" y="166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106" y="166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192" y="1663"/>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933" y="178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2019" y="178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106" y="178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2192" y="1789"/>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933" y="1916"/>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019" y="1916"/>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106" y="1916"/>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192" y="1916"/>
              <a:ext cx="54"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051" y="2148"/>
              <a:ext cx="36" cy="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2091" y="2148"/>
              <a:ext cx="37" cy="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2513" y="1926"/>
              <a:ext cx="58" cy="16"/>
            </a:xfrm>
            <a:custGeom>
              <a:avLst/>
              <a:gdLst>
                <a:gd name="T0" fmla="*/ 4 w 58"/>
                <a:gd name="T1" fmla="*/ 0 h 16"/>
                <a:gd name="T2" fmla="*/ 12 w 58"/>
                <a:gd name="T3" fmla="*/ 2 h 16"/>
                <a:gd name="T4" fmla="*/ 12 w 58"/>
                <a:gd name="T5" fmla="*/ 0 h 16"/>
                <a:gd name="T6" fmla="*/ 16 w 58"/>
                <a:gd name="T7" fmla="*/ 2 h 16"/>
                <a:gd name="T8" fmla="*/ 16 w 58"/>
                <a:gd name="T9" fmla="*/ 2 h 16"/>
                <a:gd name="T10" fmla="*/ 18 w 58"/>
                <a:gd name="T11" fmla="*/ 2 h 16"/>
                <a:gd name="T12" fmla="*/ 18 w 58"/>
                <a:gd name="T13" fmla="*/ 2 h 16"/>
                <a:gd name="T14" fmla="*/ 22 w 58"/>
                <a:gd name="T15" fmla="*/ 2 h 16"/>
                <a:gd name="T16" fmla="*/ 22 w 58"/>
                <a:gd name="T17" fmla="*/ 4 h 16"/>
                <a:gd name="T18" fmla="*/ 24 w 58"/>
                <a:gd name="T19" fmla="*/ 4 h 16"/>
                <a:gd name="T20" fmla="*/ 24 w 58"/>
                <a:gd name="T21" fmla="*/ 2 h 16"/>
                <a:gd name="T22" fmla="*/ 28 w 58"/>
                <a:gd name="T23" fmla="*/ 4 h 16"/>
                <a:gd name="T24" fmla="*/ 28 w 58"/>
                <a:gd name="T25" fmla="*/ 4 h 16"/>
                <a:gd name="T26" fmla="*/ 30 w 58"/>
                <a:gd name="T27" fmla="*/ 4 h 16"/>
                <a:gd name="T28" fmla="*/ 30 w 58"/>
                <a:gd name="T29" fmla="*/ 4 h 16"/>
                <a:gd name="T30" fmla="*/ 34 w 58"/>
                <a:gd name="T31" fmla="*/ 4 h 16"/>
                <a:gd name="T32" fmla="*/ 34 w 58"/>
                <a:gd name="T33" fmla="*/ 6 h 16"/>
                <a:gd name="T34" fmla="*/ 36 w 58"/>
                <a:gd name="T35" fmla="*/ 6 h 16"/>
                <a:gd name="T36" fmla="*/ 36 w 58"/>
                <a:gd name="T37" fmla="*/ 4 h 16"/>
                <a:gd name="T38" fmla="*/ 38 w 58"/>
                <a:gd name="T39" fmla="*/ 6 h 16"/>
                <a:gd name="T40" fmla="*/ 38 w 58"/>
                <a:gd name="T41" fmla="*/ 6 h 16"/>
                <a:gd name="T42" fmla="*/ 40 w 58"/>
                <a:gd name="T43" fmla="*/ 6 h 16"/>
                <a:gd name="T44" fmla="*/ 42 w 58"/>
                <a:gd name="T45" fmla="*/ 6 h 16"/>
                <a:gd name="T46" fmla="*/ 44 w 58"/>
                <a:gd name="T47" fmla="*/ 6 h 16"/>
                <a:gd name="T48" fmla="*/ 44 w 58"/>
                <a:gd name="T49" fmla="*/ 8 h 16"/>
                <a:gd name="T50" fmla="*/ 46 w 58"/>
                <a:gd name="T51" fmla="*/ 8 h 16"/>
                <a:gd name="T52" fmla="*/ 48 w 58"/>
                <a:gd name="T53" fmla="*/ 6 h 16"/>
                <a:gd name="T54" fmla="*/ 50 w 58"/>
                <a:gd name="T55" fmla="*/ 8 h 16"/>
                <a:gd name="T56" fmla="*/ 50 w 58"/>
                <a:gd name="T57" fmla="*/ 8 h 16"/>
                <a:gd name="T58" fmla="*/ 56 w 58"/>
                <a:gd name="T59" fmla="*/ 10 h 16"/>
                <a:gd name="T60" fmla="*/ 58 w 58"/>
                <a:gd name="T61" fmla="*/ 16 h 16"/>
                <a:gd name="T62" fmla="*/ 8 w 58"/>
                <a:gd name="T63" fmla="*/ 10 h 16"/>
                <a:gd name="T64" fmla="*/ 8 w 58"/>
                <a:gd name="T65" fmla="*/ 16 h 16"/>
                <a:gd name="T66" fmla="*/ 0 w 58"/>
                <a:gd name="T67" fmla="*/ 16 h 16"/>
                <a:gd name="T68" fmla="*/ 0 w 58"/>
                <a:gd name="T69" fmla="*/ 4 h 16"/>
                <a:gd name="T70" fmla="*/ 4 w 58"/>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16">
                  <a:moveTo>
                    <a:pt x="4" y="0"/>
                  </a:moveTo>
                  <a:lnTo>
                    <a:pt x="12" y="2"/>
                  </a:lnTo>
                  <a:lnTo>
                    <a:pt x="12" y="0"/>
                  </a:lnTo>
                  <a:lnTo>
                    <a:pt x="16" y="2"/>
                  </a:lnTo>
                  <a:lnTo>
                    <a:pt x="16" y="2"/>
                  </a:lnTo>
                  <a:lnTo>
                    <a:pt x="18" y="2"/>
                  </a:lnTo>
                  <a:lnTo>
                    <a:pt x="18" y="2"/>
                  </a:lnTo>
                  <a:lnTo>
                    <a:pt x="22" y="2"/>
                  </a:lnTo>
                  <a:lnTo>
                    <a:pt x="22" y="4"/>
                  </a:lnTo>
                  <a:lnTo>
                    <a:pt x="24" y="4"/>
                  </a:lnTo>
                  <a:lnTo>
                    <a:pt x="24" y="2"/>
                  </a:lnTo>
                  <a:lnTo>
                    <a:pt x="28" y="4"/>
                  </a:lnTo>
                  <a:lnTo>
                    <a:pt x="28" y="4"/>
                  </a:lnTo>
                  <a:lnTo>
                    <a:pt x="30" y="4"/>
                  </a:lnTo>
                  <a:lnTo>
                    <a:pt x="30" y="4"/>
                  </a:lnTo>
                  <a:lnTo>
                    <a:pt x="34" y="4"/>
                  </a:lnTo>
                  <a:lnTo>
                    <a:pt x="34" y="6"/>
                  </a:lnTo>
                  <a:lnTo>
                    <a:pt x="36" y="6"/>
                  </a:lnTo>
                  <a:lnTo>
                    <a:pt x="36" y="4"/>
                  </a:lnTo>
                  <a:lnTo>
                    <a:pt x="38" y="6"/>
                  </a:lnTo>
                  <a:lnTo>
                    <a:pt x="38" y="6"/>
                  </a:lnTo>
                  <a:lnTo>
                    <a:pt x="40" y="6"/>
                  </a:lnTo>
                  <a:lnTo>
                    <a:pt x="42" y="6"/>
                  </a:lnTo>
                  <a:lnTo>
                    <a:pt x="44" y="6"/>
                  </a:lnTo>
                  <a:lnTo>
                    <a:pt x="44" y="8"/>
                  </a:lnTo>
                  <a:lnTo>
                    <a:pt x="46" y="8"/>
                  </a:lnTo>
                  <a:lnTo>
                    <a:pt x="48" y="6"/>
                  </a:lnTo>
                  <a:lnTo>
                    <a:pt x="50" y="8"/>
                  </a:lnTo>
                  <a:lnTo>
                    <a:pt x="50" y="8"/>
                  </a:lnTo>
                  <a:lnTo>
                    <a:pt x="56" y="10"/>
                  </a:lnTo>
                  <a:lnTo>
                    <a:pt x="58" y="16"/>
                  </a:lnTo>
                  <a:lnTo>
                    <a:pt x="8" y="10"/>
                  </a:lnTo>
                  <a:lnTo>
                    <a:pt x="8" y="16"/>
                  </a:lnTo>
                  <a:lnTo>
                    <a:pt x="0" y="16"/>
                  </a:lnTo>
                  <a:lnTo>
                    <a:pt x="0" y="4"/>
                  </a:lnTo>
                  <a:lnTo>
                    <a:pt x="4"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2712" y="1697"/>
              <a:ext cx="94" cy="94"/>
            </a:xfrm>
            <a:custGeom>
              <a:avLst/>
              <a:gdLst>
                <a:gd name="T0" fmla="*/ 46 w 94"/>
                <a:gd name="T1" fmla="*/ 94 h 94"/>
                <a:gd name="T2" fmla="*/ 46 w 94"/>
                <a:gd name="T3" fmla="*/ 94 h 94"/>
                <a:gd name="T4" fmla="*/ 38 w 94"/>
                <a:gd name="T5" fmla="*/ 92 h 94"/>
                <a:gd name="T6" fmla="*/ 28 w 94"/>
                <a:gd name="T7" fmla="*/ 90 h 94"/>
                <a:gd name="T8" fmla="*/ 20 w 94"/>
                <a:gd name="T9" fmla="*/ 86 h 94"/>
                <a:gd name="T10" fmla="*/ 14 w 94"/>
                <a:gd name="T11" fmla="*/ 80 h 94"/>
                <a:gd name="T12" fmla="*/ 8 w 94"/>
                <a:gd name="T13" fmla="*/ 72 h 94"/>
                <a:gd name="T14" fmla="*/ 4 w 94"/>
                <a:gd name="T15" fmla="*/ 64 h 94"/>
                <a:gd name="T16" fmla="*/ 0 w 94"/>
                <a:gd name="T17" fmla="*/ 56 h 94"/>
                <a:gd name="T18" fmla="*/ 0 w 94"/>
                <a:gd name="T19" fmla="*/ 46 h 94"/>
                <a:gd name="T20" fmla="*/ 0 w 94"/>
                <a:gd name="T21" fmla="*/ 46 h 94"/>
                <a:gd name="T22" fmla="*/ 0 w 94"/>
                <a:gd name="T23" fmla="*/ 36 h 94"/>
                <a:gd name="T24" fmla="*/ 4 w 94"/>
                <a:gd name="T25" fmla="*/ 28 h 94"/>
                <a:gd name="T26" fmla="*/ 8 w 94"/>
                <a:gd name="T27" fmla="*/ 20 h 94"/>
                <a:gd name="T28" fmla="*/ 14 w 94"/>
                <a:gd name="T29" fmla="*/ 14 h 94"/>
                <a:gd name="T30" fmla="*/ 20 w 94"/>
                <a:gd name="T31" fmla="*/ 8 h 94"/>
                <a:gd name="T32" fmla="*/ 28 w 94"/>
                <a:gd name="T33" fmla="*/ 4 h 94"/>
                <a:gd name="T34" fmla="*/ 38 w 94"/>
                <a:gd name="T35" fmla="*/ 0 h 94"/>
                <a:gd name="T36" fmla="*/ 46 w 94"/>
                <a:gd name="T37" fmla="*/ 0 h 94"/>
                <a:gd name="T38" fmla="*/ 46 w 94"/>
                <a:gd name="T39" fmla="*/ 0 h 94"/>
                <a:gd name="T40" fmla="*/ 56 w 94"/>
                <a:gd name="T41" fmla="*/ 0 h 94"/>
                <a:gd name="T42" fmla="*/ 66 w 94"/>
                <a:gd name="T43" fmla="*/ 4 h 94"/>
                <a:gd name="T44" fmla="*/ 74 w 94"/>
                <a:gd name="T45" fmla="*/ 8 h 94"/>
                <a:gd name="T46" fmla="*/ 80 w 94"/>
                <a:gd name="T47" fmla="*/ 14 h 94"/>
                <a:gd name="T48" fmla="*/ 86 w 94"/>
                <a:gd name="T49" fmla="*/ 20 h 94"/>
                <a:gd name="T50" fmla="*/ 90 w 94"/>
                <a:gd name="T51" fmla="*/ 28 h 94"/>
                <a:gd name="T52" fmla="*/ 92 w 94"/>
                <a:gd name="T53" fmla="*/ 36 h 94"/>
                <a:gd name="T54" fmla="*/ 94 w 94"/>
                <a:gd name="T55" fmla="*/ 46 h 94"/>
                <a:gd name="T56" fmla="*/ 94 w 94"/>
                <a:gd name="T57" fmla="*/ 46 h 94"/>
                <a:gd name="T58" fmla="*/ 92 w 94"/>
                <a:gd name="T59" fmla="*/ 56 h 94"/>
                <a:gd name="T60" fmla="*/ 90 w 94"/>
                <a:gd name="T61" fmla="*/ 64 h 94"/>
                <a:gd name="T62" fmla="*/ 86 w 94"/>
                <a:gd name="T63" fmla="*/ 72 h 94"/>
                <a:gd name="T64" fmla="*/ 80 w 94"/>
                <a:gd name="T65" fmla="*/ 80 h 94"/>
                <a:gd name="T66" fmla="*/ 74 w 94"/>
                <a:gd name="T67" fmla="*/ 86 h 94"/>
                <a:gd name="T68" fmla="*/ 66 w 94"/>
                <a:gd name="T69" fmla="*/ 90 h 94"/>
                <a:gd name="T70" fmla="*/ 56 w 94"/>
                <a:gd name="T71" fmla="*/ 92 h 94"/>
                <a:gd name="T72" fmla="*/ 46 w 94"/>
                <a:gd name="T73" fmla="*/ 94 h 94"/>
                <a:gd name="T74" fmla="*/ 46 w 94"/>
                <a:gd name="T75"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4">
                  <a:moveTo>
                    <a:pt x="46" y="94"/>
                  </a:moveTo>
                  <a:lnTo>
                    <a:pt x="46" y="94"/>
                  </a:lnTo>
                  <a:lnTo>
                    <a:pt x="38" y="92"/>
                  </a:lnTo>
                  <a:lnTo>
                    <a:pt x="28" y="90"/>
                  </a:lnTo>
                  <a:lnTo>
                    <a:pt x="20" y="86"/>
                  </a:lnTo>
                  <a:lnTo>
                    <a:pt x="14" y="80"/>
                  </a:lnTo>
                  <a:lnTo>
                    <a:pt x="8" y="72"/>
                  </a:lnTo>
                  <a:lnTo>
                    <a:pt x="4" y="64"/>
                  </a:lnTo>
                  <a:lnTo>
                    <a:pt x="0" y="56"/>
                  </a:lnTo>
                  <a:lnTo>
                    <a:pt x="0" y="46"/>
                  </a:lnTo>
                  <a:lnTo>
                    <a:pt x="0" y="46"/>
                  </a:lnTo>
                  <a:lnTo>
                    <a:pt x="0" y="36"/>
                  </a:lnTo>
                  <a:lnTo>
                    <a:pt x="4" y="28"/>
                  </a:lnTo>
                  <a:lnTo>
                    <a:pt x="8" y="20"/>
                  </a:lnTo>
                  <a:lnTo>
                    <a:pt x="14" y="14"/>
                  </a:lnTo>
                  <a:lnTo>
                    <a:pt x="20" y="8"/>
                  </a:lnTo>
                  <a:lnTo>
                    <a:pt x="28" y="4"/>
                  </a:lnTo>
                  <a:lnTo>
                    <a:pt x="38" y="0"/>
                  </a:lnTo>
                  <a:lnTo>
                    <a:pt x="46" y="0"/>
                  </a:lnTo>
                  <a:lnTo>
                    <a:pt x="46" y="0"/>
                  </a:lnTo>
                  <a:lnTo>
                    <a:pt x="56" y="0"/>
                  </a:lnTo>
                  <a:lnTo>
                    <a:pt x="66" y="4"/>
                  </a:lnTo>
                  <a:lnTo>
                    <a:pt x="74" y="8"/>
                  </a:lnTo>
                  <a:lnTo>
                    <a:pt x="80" y="14"/>
                  </a:lnTo>
                  <a:lnTo>
                    <a:pt x="86" y="20"/>
                  </a:lnTo>
                  <a:lnTo>
                    <a:pt x="90" y="28"/>
                  </a:lnTo>
                  <a:lnTo>
                    <a:pt x="92" y="36"/>
                  </a:lnTo>
                  <a:lnTo>
                    <a:pt x="94" y="46"/>
                  </a:lnTo>
                  <a:lnTo>
                    <a:pt x="94" y="46"/>
                  </a:lnTo>
                  <a:lnTo>
                    <a:pt x="92" y="56"/>
                  </a:lnTo>
                  <a:lnTo>
                    <a:pt x="90" y="64"/>
                  </a:lnTo>
                  <a:lnTo>
                    <a:pt x="86" y="72"/>
                  </a:lnTo>
                  <a:lnTo>
                    <a:pt x="80" y="80"/>
                  </a:lnTo>
                  <a:lnTo>
                    <a:pt x="74" y="86"/>
                  </a:lnTo>
                  <a:lnTo>
                    <a:pt x="66" y="90"/>
                  </a:lnTo>
                  <a:lnTo>
                    <a:pt x="56" y="92"/>
                  </a:lnTo>
                  <a:lnTo>
                    <a:pt x="46" y="94"/>
                  </a:lnTo>
                  <a:lnTo>
                    <a:pt x="46" y="9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2479" y="1811"/>
              <a:ext cx="351" cy="406"/>
            </a:xfrm>
            <a:custGeom>
              <a:avLst/>
              <a:gdLst>
                <a:gd name="T0" fmla="*/ 2 w 351"/>
                <a:gd name="T1" fmla="*/ 379 h 406"/>
                <a:gd name="T2" fmla="*/ 12 w 351"/>
                <a:gd name="T3" fmla="*/ 369 h 406"/>
                <a:gd name="T4" fmla="*/ 32 w 351"/>
                <a:gd name="T5" fmla="*/ 365 h 406"/>
                <a:gd name="T6" fmla="*/ 50 w 351"/>
                <a:gd name="T7" fmla="*/ 369 h 406"/>
                <a:gd name="T8" fmla="*/ 74 w 351"/>
                <a:gd name="T9" fmla="*/ 373 h 406"/>
                <a:gd name="T10" fmla="*/ 82 w 351"/>
                <a:gd name="T11" fmla="*/ 371 h 406"/>
                <a:gd name="T12" fmla="*/ 90 w 351"/>
                <a:gd name="T13" fmla="*/ 355 h 406"/>
                <a:gd name="T14" fmla="*/ 118 w 351"/>
                <a:gd name="T15" fmla="*/ 201 h 406"/>
                <a:gd name="T16" fmla="*/ 120 w 351"/>
                <a:gd name="T17" fmla="*/ 195 h 406"/>
                <a:gd name="T18" fmla="*/ 132 w 351"/>
                <a:gd name="T19" fmla="*/ 185 h 406"/>
                <a:gd name="T20" fmla="*/ 259 w 351"/>
                <a:gd name="T21" fmla="*/ 177 h 406"/>
                <a:gd name="T22" fmla="*/ 261 w 351"/>
                <a:gd name="T23" fmla="*/ 177 h 406"/>
                <a:gd name="T24" fmla="*/ 263 w 351"/>
                <a:gd name="T25" fmla="*/ 177 h 406"/>
                <a:gd name="T26" fmla="*/ 263 w 351"/>
                <a:gd name="T27" fmla="*/ 177 h 406"/>
                <a:gd name="T28" fmla="*/ 271 w 351"/>
                <a:gd name="T29" fmla="*/ 177 h 406"/>
                <a:gd name="T30" fmla="*/ 275 w 351"/>
                <a:gd name="T31" fmla="*/ 175 h 406"/>
                <a:gd name="T32" fmla="*/ 279 w 351"/>
                <a:gd name="T33" fmla="*/ 171 h 406"/>
                <a:gd name="T34" fmla="*/ 285 w 351"/>
                <a:gd name="T35" fmla="*/ 161 h 406"/>
                <a:gd name="T36" fmla="*/ 291 w 351"/>
                <a:gd name="T37" fmla="*/ 147 h 406"/>
                <a:gd name="T38" fmla="*/ 293 w 351"/>
                <a:gd name="T39" fmla="*/ 133 h 406"/>
                <a:gd name="T40" fmla="*/ 295 w 351"/>
                <a:gd name="T41" fmla="*/ 97 h 406"/>
                <a:gd name="T42" fmla="*/ 295 w 351"/>
                <a:gd name="T43" fmla="*/ 74 h 406"/>
                <a:gd name="T44" fmla="*/ 255 w 351"/>
                <a:gd name="T45" fmla="*/ 111 h 406"/>
                <a:gd name="T46" fmla="*/ 253 w 351"/>
                <a:gd name="T47" fmla="*/ 115 h 406"/>
                <a:gd name="T48" fmla="*/ 243 w 351"/>
                <a:gd name="T49" fmla="*/ 121 h 406"/>
                <a:gd name="T50" fmla="*/ 132 w 351"/>
                <a:gd name="T51" fmla="*/ 115 h 406"/>
                <a:gd name="T52" fmla="*/ 126 w 351"/>
                <a:gd name="T53" fmla="*/ 113 h 406"/>
                <a:gd name="T54" fmla="*/ 122 w 351"/>
                <a:gd name="T55" fmla="*/ 107 h 406"/>
                <a:gd name="T56" fmla="*/ 122 w 351"/>
                <a:gd name="T57" fmla="*/ 105 h 406"/>
                <a:gd name="T58" fmla="*/ 124 w 351"/>
                <a:gd name="T59" fmla="*/ 97 h 406"/>
                <a:gd name="T60" fmla="*/ 128 w 351"/>
                <a:gd name="T61" fmla="*/ 93 h 406"/>
                <a:gd name="T62" fmla="*/ 229 w 351"/>
                <a:gd name="T63" fmla="*/ 91 h 406"/>
                <a:gd name="T64" fmla="*/ 291 w 351"/>
                <a:gd name="T65" fmla="*/ 30 h 406"/>
                <a:gd name="T66" fmla="*/ 291 w 351"/>
                <a:gd name="T67" fmla="*/ 20 h 406"/>
                <a:gd name="T68" fmla="*/ 299 w 351"/>
                <a:gd name="T69" fmla="*/ 6 h 406"/>
                <a:gd name="T70" fmla="*/ 309 w 351"/>
                <a:gd name="T71" fmla="*/ 2 h 406"/>
                <a:gd name="T72" fmla="*/ 315 w 351"/>
                <a:gd name="T73" fmla="*/ 0 h 406"/>
                <a:gd name="T74" fmla="*/ 327 w 351"/>
                <a:gd name="T75" fmla="*/ 2 h 406"/>
                <a:gd name="T76" fmla="*/ 337 w 351"/>
                <a:gd name="T77" fmla="*/ 8 h 406"/>
                <a:gd name="T78" fmla="*/ 343 w 351"/>
                <a:gd name="T79" fmla="*/ 16 h 406"/>
                <a:gd name="T80" fmla="*/ 345 w 351"/>
                <a:gd name="T81" fmla="*/ 22 h 406"/>
                <a:gd name="T82" fmla="*/ 345 w 351"/>
                <a:gd name="T83" fmla="*/ 24 h 406"/>
                <a:gd name="T84" fmla="*/ 351 w 351"/>
                <a:gd name="T85" fmla="*/ 97 h 406"/>
                <a:gd name="T86" fmla="*/ 349 w 351"/>
                <a:gd name="T87" fmla="*/ 119 h 406"/>
                <a:gd name="T88" fmla="*/ 347 w 351"/>
                <a:gd name="T89" fmla="*/ 141 h 406"/>
                <a:gd name="T90" fmla="*/ 341 w 351"/>
                <a:gd name="T91" fmla="*/ 171 h 406"/>
                <a:gd name="T92" fmla="*/ 335 w 351"/>
                <a:gd name="T93" fmla="*/ 183 h 406"/>
                <a:gd name="T94" fmla="*/ 329 w 351"/>
                <a:gd name="T95" fmla="*/ 193 h 406"/>
                <a:gd name="T96" fmla="*/ 319 w 351"/>
                <a:gd name="T97" fmla="*/ 209 h 406"/>
                <a:gd name="T98" fmla="*/ 307 w 351"/>
                <a:gd name="T99" fmla="*/ 219 h 406"/>
                <a:gd name="T100" fmla="*/ 287 w 351"/>
                <a:gd name="T101" fmla="*/ 229 h 406"/>
                <a:gd name="T102" fmla="*/ 277 w 351"/>
                <a:gd name="T103" fmla="*/ 231 h 406"/>
                <a:gd name="T104" fmla="*/ 269 w 351"/>
                <a:gd name="T105" fmla="*/ 233 h 406"/>
                <a:gd name="T106" fmla="*/ 120 w 351"/>
                <a:gd name="T107" fmla="*/ 367 h 406"/>
                <a:gd name="T108" fmla="*/ 118 w 351"/>
                <a:gd name="T109" fmla="*/ 385 h 406"/>
                <a:gd name="T110" fmla="*/ 118 w 351"/>
                <a:gd name="T111" fmla="*/ 398 h 406"/>
                <a:gd name="T112" fmla="*/ 118 w 351"/>
                <a:gd name="T113" fmla="*/ 402 h 406"/>
                <a:gd name="T114" fmla="*/ 114 w 351"/>
                <a:gd name="T115" fmla="*/ 404 h 406"/>
                <a:gd name="T116" fmla="*/ 104 w 351"/>
                <a:gd name="T117" fmla="*/ 406 h 406"/>
                <a:gd name="T118" fmla="*/ 60 w 351"/>
                <a:gd name="T119" fmla="*/ 400 h 406"/>
                <a:gd name="T120" fmla="*/ 0 w 351"/>
                <a:gd name="T121" fmla="*/ 383 h 406"/>
                <a:gd name="T122" fmla="*/ 2 w 351"/>
                <a:gd name="T123" fmla="*/ 37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406">
                  <a:moveTo>
                    <a:pt x="2" y="379"/>
                  </a:moveTo>
                  <a:lnTo>
                    <a:pt x="2" y="379"/>
                  </a:lnTo>
                  <a:lnTo>
                    <a:pt x="4" y="373"/>
                  </a:lnTo>
                  <a:lnTo>
                    <a:pt x="12" y="369"/>
                  </a:lnTo>
                  <a:lnTo>
                    <a:pt x="20" y="367"/>
                  </a:lnTo>
                  <a:lnTo>
                    <a:pt x="32" y="365"/>
                  </a:lnTo>
                  <a:lnTo>
                    <a:pt x="32" y="365"/>
                  </a:lnTo>
                  <a:lnTo>
                    <a:pt x="50" y="369"/>
                  </a:lnTo>
                  <a:lnTo>
                    <a:pt x="74" y="373"/>
                  </a:lnTo>
                  <a:lnTo>
                    <a:pt x="74" y="373"/>
                  </a:lnTo>
                  <a:lnTo>
                    <a:pt x="78" y="373"/>
                  </a:lnTo>
                  <a:lnTo>
                    <a:pt x="82" y="371"/>
                  </a:lnTo>
                  <a:lnTo>
                    <a:pt x="86" y="365"/>
                  </a:lnTo>
                  <a:lnTo>
                    <a:pt x="90" y="355"/>
                  </a:lnTo>
                  <a:lnTo>
                    <a:pt x="92" y="349"/>
                  </a:lnTo>
                  <a:lnTo>
                    <a:pt x="118" y="201"/>
                  </a:lnTo>
                  <a:lnTo>
                    <a:pt x="118" y="201"/>
                  </a:lnTo>
                  <a:lnTo>
                    <a:pt x="120" y="195"/>
                  </a:lnTo>
                  <a:lnTo>
                    <a:pt x="124" y="189"/>
                  </a:lnTo>
                  <a:lnTo>
                    <a:pt x="132" y="185"/>
                  </a:lnTo>
                  <a:lnTo>
                    <a:pt x="142" y="183"/>
                  </a:lnTo>
                  <a:lnTo>
                    <a:pt x="259" y="177"/>
                  </a:lnTo>
                  <a:lnTo>
                    <a:pt x="259" y="177"/>
                  </a:lnTo>
                  <a:lnTo>
                    <a:pt x="261" y="177"/>
                  </a:lnTo>
                  <a:lnTo>
                    <a:pt x="261" y="177"/>
                  </a:lnTo>
                  <a:lnTo>
                    <a:pt x="263" y="177"/>
                  </a:lnTo>
                  <a:lnTo>
                    <a:pt x="263" y="177"/>
                  </a:lnTo>
                  <a:lnTo>
                    <a:pt x="263" y="177"/>
                  </a:lnTo>
                  <a:lnTo>
                    <a:pt x="263" y="177"/>
                  </a:lnTo>
                  <a:lnTo>
                    <a:pt x="271" y="177"/>
                  </a:lnTo>
                  <a:lnTo>
                    <a:pt x="271" y="177"/>
                  </a:lnTo>
                  <a:lnTo>
                    <a:pt x="275" y="175"/>
                  </a:lnTo>
                  <a:lnTo>
                    <a:pt x="275" y="175"/>
                  </a:lnTo>
                  <a:lnTo>
                    <a:pt x="279" y="171"/>
                  </a:lnTo>
                  <a:lnTo>
                    <a:pt x="279" y="171"/>
                  </a:lnTo>
                  <a:lnTo>
                    <a:pt x="285" y="161"/>
                  </a:lnTo>
                  <a:lnTo>
                    <a:pt x="285" y="161"/>
                  </a:lnTo>
                  <a:lnTo>
                    <a:pt x="291" y="147"/>
                  </a:lnTo>
                  <a:lnTo>
                    <a:pt x="293" y="133"/>
                  </a:lnTo>
                  <a:lnTo>
                    <a:pt x="293" y="133"/>
                  </a:lnTo>
                  <a:lnTo>
                    <a:pt x="295" y="115"/>
                  </a:lnTo>
                  <a:lnTo>
                    <a:pt x="295" y="97"/>
                  </a:lnTo>
                  <a:lnTo>
                    <a:pt x="295" y="97"/>
                  </a:lnTo>
                  <a:lnTo>
                    <a:pt x="295" y="74"/>
                  </a:lnTo>
                  <a:lnTo>
                    <a:pt x="255" y="111"/>
                  </a:lnTo>
                  <a:lnTo>
                    <a:pt x="255" y="111"/>
                  </a:lnTo>
                  <a:lnTo>
                    <a:pt x="253" y="115"/>
                  </a:lnTo>
                  <a:lnTo>
                    <a:pt x="253" y="115"/>
                  </a:lnTo>
                  <a:lnTo>
                    <a:pt x="247" y="119"/>
                  </a:lnTo>
                  <a:lnTo>
                    <a:pt x="243" y="121"/>
                  </a:lnTo>
                  <a:lnTo>
                    <a:pt x="132" y="115"/>
                  </a:lnTo>
                  <a:lnTo>
                    <a:pt x="132" y="115"/>
                  </a:lnTo>
                  <a:lnTo>
                    <a:pt x="130" y="115"/>
                  </a:lnTo>
                  <a:lnTo>
                    <a:pt x="126" y="113"/>
                  </a:lnTo>
                  <a:lnTo>
                    <a:pt x="124" y="111"/>
                  </a:lnTo>
                  <a:lnTo>
                    <a:pt x="122" y="107"/>
                  </a:lnTo>
                  <a:lnTo>
                    <a:pt x="122" y="105"/>
                  </a:lnTo>
                  <a:lnTo>
                    <a:pt x="122" y="105"/>
                  </a:lnTo>
                  <a:lnTo>
                    <a:pt x="122" y="101"/>
                  </a:lnTo>
                  <a:lnTo>
                    <a:pt x="124" y="97"/>
                  </a:lnTo>
                  <a:lnTo>
                    <a:pt x="126" y="95"/>
                  </a:lnTo>
                  <a:lnTo>
                    <a:pt x="128" y="93"/>
                  </a:lnTo>
                  <a:lnTo>
                    <a:pt x="229" y="91"/>
                  </a:lnTo>
                  <a:lnTo>
                    <a:pt x="229" y="91"/>
                  </a:lnTo>
                  <a:lnTo>
                    <a:pt x="233" y="89"/>
                  </a:lnTo>
                  <a:lnTo>
                    <a:pt x="291" y="30"/>
                  </a:lnTo>
                  <a:lnTo>
                    <a:pt x="291" y="30"/>
                  </a:lnTo>
                  <a:lnTo>
                    <a:pt x="291" y="20"/>
                  </a:lnTo>
                  <a:lnTo>
                    <a:pt x="295" y="14"/>
                  </a:lnTo>
                  <a:lnTo>
                    <a:pt x="299" y="6"/>
                  </a:lnTo>
                  <a:lnTo>
                    <a:pt x="307" y="2"/>
                  </a:lnTo>
                  <a:lnTo>
                    <a:pt x="309" y="2"/>
                  </a:lnTo>
                  <a:lnTo>
                    <a:pt x="309" y="2"/>
                  </a:lnTo>
                  <a:lnTo>
                    <a:pt x="315" y="0"/>
                  </a:lnTo>
                  <a:lnTo>
                    <a:pt x="321" y="0"/>
                  </a:lnTo>
                  <a:lnTo>
                    <a:pt x="327" y="2"/>
                  </a:lnTo>
                  <a:lnTo>
                    <a:pt x="331" y="4"/>
                  </a:lnTo>
                  <a:lnTo>
                    <a:pt x="337" y="8"/>
                  </a:lnTo>
                  <a:lnTo>
                    <a:pt x="341" y="12"/>
                  </a:lnTo>
                  <a:lnTo>
                    <a:pt x="343" y="16"/>
                  </a:lnTo>
                  <a:lnTo>
                    <a:pt x="345" y="22"/>
                  </a:lnTo>
                  <a:lnTo>
                    <a:pt x="345" y="22"/>
                  </a:lnTo>
                  <a:lnTo>
                    <a:pt x="345" y="24"/>
                  </a:lnTo>
                  <a:lnTo>
                    <a:pt x="345" y="24"/>
                  </a:lnTo>
                  <a:lnTo>
                    <a:pt x="349" y="58"/>
                  </a:lnTo>
                  <a:lnTo>
                    <a:pt x="351" y="97"/>
                  </a:lnTo>
                  <a:lnTo>
                    <a:pt x="351" y="97"/>
                  </a:lnTo>
                  <a:lnTo>
                    <a:pt x="349" y="119"/>
                  </a:lnTo>
                  <a:lnTo>
                    <a:pt x="347" y="141"/>
                  </a:lnTo>
                  <a:lnTo>
                    <a:pt x="347" y="141"/>
                  </a:lnTo>
                  <a:lnTo>
                    <a:pt x="345" y="157"/>
                  </a:lnTo>
                  <a:lnTo>
                    <a:pt x="341" y="171"/>
                  </a:lnTo>
                  <a:lnTo>
                    <a:pt x="341" y="171"/>
                  </a:lnTo>
                  <a:lnTo>
                    <a:pt x="335" y="183"/>
                  </a:lnTo>
                  <a:lnTo>
                    <a:pt x="329" y="193"/>
                  </a:lnTo>
                  <a:lnTo>
                    <a:pt x="329" y="193"/>
                  </a:lnTo>
                  <a:lnTo>
                    <a:pt x="319" y="209"/>
                  </a:lnTo>
                  <a:lnTo>
                    <a:pt x="319" y="209"/>
                  </a:lnTo>
                  <a:lnTo>
                    <a:pt x="307" y="219"/>
                  </a:lnTo>
                  <a:lnTo>
                    <a:pt x="307" y="219"/>
                  </a:lnTo>
                  <a:lnTo>
                    <a:pt x="299" y="225"/>
                  </a:lnTo>
                  <a:lnTo>
                    <a:pt x="287" y="229"/>
                  </a:lnTo>
                  <a:lnTo>
                    <a:pt x="287" y="229"/>
                  </a:lnTo>
                  <a:lnTo>
                    <a:pt x="277" y="231"/>
                  </a:lnTo>
                  <a:lnTo>
                    <a:pt x="277" y="231"/>
                  </a:lnTo>
                  <a:lnTo>
                    <a:pt x="269" y="233"/>
                  </a:lnTo>
                  <a:lnTo>
                    <a:pt x="154" y="233"/>
                  </a:lnTo>
                  <a:lnTo>
                    <a:pt x="120" y="367"/>
                  </a:lnTo>
                  <a:lnTo>
                    <a:pt x="120" y="367"/>
                  </a:lnTo>
                  <a:lnTo>
                    <a:pt x="118" y="385"/>
                  </a:lnTo>
                  <a:lnTo>
                    <a:pt x="118" y="394"/>
                  </a:lnTo>
                  <a:lnTo>
                    <a:pt x="118" y="398"/>
                  </a:lnTo>
                  <a:lnTo>
                    <a:pt x="118" y="398"/>
                  </a:lnTo>
                  <a:lnTo>
                    <a:pt x="118" y="402"/>
                  </a:lnTo>
                  <a:lnTo>
                    <a:pt x="114" y="404"/>
                  </a:lnTo>
                  <a:lnTo>
                    <a:pt x="114" y="404"/>
                  </a:lnTo>
                  <a:lnTo>
                    <a:pt x="112" y="406"/>
                  </a:lnTo>
                  <a:lnTo>
                    <a:pt x="104" y="406"/>
                  </a:lnTo>
                  <a:lnTo>
                    <a:pt x="88" y="404"/>
                  </a:lnTo>
                  <a:lnTo>
                    <a:pt x="60" y="400"/>
                  </a:lnTo>
                  <a:lnTo>
                    <a:pt x="0" y="383"/>
                  </a:lnTo>
                  <a:lnTo>
                    <a:pt x="0" y="383"/>
                  </a:lnTo>
                  <a:lnTo>
                    <a:pt x="2" y="379"/>
                  </a:lnTo>
                  <a:lnTo>
                    <a:pt x="2" y="379"/>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2768" y="1974"/>
              <a:ext cx="90" cy="100"/>
            </a:xfrm>
            <a:custGeom>
              <a:avLst/>
              <a:gdLst>
                <a:gd name="T0" fmla="*/ 86 w 90"/>
                <a:gd name="T1" fmla="*/ 0 h 100"/>
                <a:gd name="T2" fmla="*/ 86 w 90"/>
                <a:gd name="T3" fmla="*/ 0 h 100"/>
                <a:gd name="T4" fmla="*/ 88 w 90"/>
                <a:gd name="T5" fmla="*/ 8 h 100"/>
                <a:gd name="T6" fmla="*/ 90 w 90"/>
                <a:gd name="T7" fmla="*/ 28 h 100"/>
                <a:gd name="T8" fmla="*/ 90 w 90"/>
                <a:gd name="T9" fmla="*/ 28 h 100"/>
                <a:gd name="T10" fmla="*/ 88 w 90"/>
                <a:gd name="T11" fmla="*/ 52 h 100"/>
                <a:gd name="T12" fmla="*/ 84 w 90"/>
                <a:gd name="T13" fmla="*/ 64 h 100"/>
                <a:gd name="T14" fmla="*/ 80 w 90"/>
                <a:gd name="T15" fmla="*/ 76 h 100"/>
                <a:gd name="T16" fmla="*/ 80 w 90"/>
                <a:gd name="T17" fmla="*/ 76 h 100"/>
                <a:gd name="T18" fmla="*/ 74 w 90"/>
                <a:gd name="T19" fmla="*/ 86 h 100"/>
                <a:gd name="T20" fmla="*/ 64 w 90"/>
                <a:gd name="T21" fmla="*/ 94 h 100"/>
                <a:gd name="T22" fmla="*/ 64 w 90"/>
                <a:gd name="T23" fmla="*/ 94 h 100"/>
                <a:gd name="T24" fmla="*/ 52 w 90"/>
                <a:gd name="T25" fmla="*/ 98 h 100"/>
                <a:gd name="T26" fmla="*/ 38 w 90"/>
                <a:gd name="T27" fmla="*/ 100 h 100"/>
                <a:gd name="T28" fmla="*/ 38 w 90"/>
                <a:gd name="T29" fmla="*/ 100 h 100"/>
                <a:gd name="T30" fmla="*/ 20 w 90"/>
                <a:gd name="T31" fmla="*/ 100 h 100"/>
                <a:gd name="T32" fmla="*/ 10 w 90"/>
                <a:gd name="T33" fmla="*/ 98 h 100"/>
                <a:gd name="T34" fmla="*/ 0 w 90"/>
                <a:gd name="T35" fmla="*/ 94 h 100"/>
                <a:gd name="T36" fmla="*/ 14 w 90"/>
                <a:gd name="T37" fmla="*/ 92 h 100"/>
                <a:gd name="T38" fmla="*/ 14 w 90"/>
                <a:gd name="T39" fmla="*/ 92 h 100"/>
                <a:gd name="T40" fmla="*/ 28 w 90"/>
                <a:gd name="T41" fmla="*/ 94 h 100"/>
                <a:gd name="T42" fmla="*/ 38 w 90"/>
                <a:gd name="T43" fmla="*/ 94 h 100"/>
                <a:gd name="T44" fmla="*/ 38 w 90"/>
                <a:gd name="T45" fmla="*/ 94 h 100"/>
                <a:gd name="T46" fmla="*/ 50 w 90"/>
                <a:gd name="T47" fmla="*/ 92 h 100"/>
                <a:gd name="T48" fmla="*/ 60 w 90"/>
                <a:gd name="T49" fmla="*/ 88 h 100"/>
                <a:gd name="T50" fmla="*/ 60 w 90"/>
                <a:gd name="T51" fmla="*/ 88 h 100"/>
                <a:gd name="T52" fmla="*/ 66 w 90"/>
                <a:gd name="T53" fmla="*/ 84 h 100"/>
                <a:gd name="T54" fmla="*/ 72 w 90"/>
                <a:gd name="T55" fmla="*/ 78 h 100"/>
                <a:gd name="T56" fmla="*/ 72 w 90"/>
                <a:gd name="T57" fmla="*/ 78 h 100"/>
                <a:gd name="T58" fmla="*/ 78 w 90"/>
                <a:gd name="T59" fmla="*/ 66 h 100"/>
                <a:gd name="T60" fmla="*/ 80 w 90"/>
                <a:gd name="T61" fmla="*/ 54 h 100"/>
                <a:gd name="T62" fmla="*/ 80 w 90"/>
                <a:gd name="T63" fmla="*/ 54 h 100"/>
                <a:gd name="T64" fmla="*/ 82 w 90"/>
                <a:gd name="T65" fmla="*/ 42 h 100"/>
                <a:gd name="T66" fmla="*/ 82 w 90"/>
                <a:gd name="T67" fmla="*/ 28 h 100"/>
                <a:gd name="T68" fmla="*/ 82 w 90"/>
                <a:gd name="T69" fmla="*/ 28 h 100"/>
                <a:gd name="T70" fmla="*/ 82 w 90"/>
                <a:gd name="T71" fmla="*/ 8 h 100"/>
                <a:gd name="T72" fmla="*/ 82 w 90"/>
                <a:gd name="T73" fmla="*/ 8 h 100"/>
                <a:gd name="T74" fmla="*/ 80 w 90"/>
                <a:gd name="T75" fmla="*/ 2 h 100"/>
                <a:gd name="T76" fmla="*/ 80 w 90"/>
                <a:gd name="T77" fmla="*/ 2 h 100"/>
                <a:gd name="T78" fmla="*/ 80 w 90"/>
                <a:gd name="T79" fmla="*/ 2 h 100"/>
                <a:gd name="T80" fmla="*/ 80 w 90"/>
                <a:gd name="T81" fmla="*/ 2 h 100"/>
                <a:gd name="T82" fmla="*/ 80 w 90"/>
                <a:gd name="T83" fmla="*/ 0 h 100"/>
                <a:gd name="T84" fmla="*/ 80 w 90"/>
                <a:gd name="T85" fmla="*/ 0 h 100"/>
                <a:gd name="T86" fmla="*/ 86 w 90"/>
                <a:gd name="T87" fmla="*/ 0 h 100"/>
                <a:gd name="T88" fmla="*/ 86 w 90"/>
                <a:gd name="T8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00">
                  <a:moveTo>
                    <a:pt x="86" y="0"/>
                  </a:moveTo>
                  <a:lnTo>
                    <a:pt x="86" y="0"/>
                  </a:lnTo>
                  <a:lnTo>
                    <a:pt x="88" y="8"/>
                  </a:lnTo>
                  <a:lnTo>
                    <a:pt x="90" y="28"/>
                  </a:lnTo>
                  <a:lnTo>
                    <a:pt x="90" y="28"/>
                  </a:lnTo>
                  <a:lnTo>
                    <a:pt x="88" y="52"/>
                  </a:lnTo>
                  <a:lnTo>
                    <a:pt x="84" y="64"/>
                  </a:lnTo>
                  <a:lnTo>
                    <a:pt x="80" y="76"/>
                  </a:lnTo>
                  <a:lnTo>
                    <a:pt x="80" y="76"/>
                  </a:lnTo>
                  <a:lnTo>
                    <a:pt x="74" y="86"/>
                  </a:lnTo>
                  <a:lnTo>
                    <a:pt x="64" y="94"/>
                  </a:lnTo>
                  <a:lnTo>
                    <a:pt x="64" y="94"/>
                  </a:lnTo>
                  <a:lnTo>
                    <a:pt x="52" y="98"/>
                  </a:lnTo>
                  <a:lnTo>
                    <a:pt x="38" y="100"/>
                  </a:lnTo>
                  <a:lnTo>
                    <a:pt x="38" y="100"/>
                  </a:lnTo>
                  <a:lnTo>
                    <a:pt x="20" y="100"/>
                  </a:lnTo>
                  <a:lnTo>
                    <a:pt x="10" y="98"/>
                  </a:lnTo>
                  <a:lnTo>
                    <a:pt x="0" y="94"/>
                  </a:lnTo>
                  <a:lnTo>
                    <a:pt x="14" y="92"/>
                  </a:lnTo>
                  <a:lnTo>
                    <a:pt x="14" y="92"/>
                  </a:lnTo>
                  <a:lnTo>
                    <a:pt x="28" y="94"/>
                  </a:lnTo>
                  <a:lnTo>
                    <a:pt x="38" y="94"/>
                  </a:lnTo>
                  <a:lnTo>
                    <a:pt x="38" y="94"/>
                  </a:lnTo>
                  <a:lnTo>
                    <a:pt x="50" y="92"/>
                  </a:lnTo>
                  <a:lnTo>
                    <a:pt x="60" y="88"/>
                  </a:lnTo>
                  <a:lnTo>
                    <a:pt x="60" y="88"/>
                  </a:lnTo>
                  <a:lnTo>
                    <a:pt x="66" y="84"/>
                  </a:lnTo>
                  <a:lnTo>
                    <a:pt x="72" y="78"/>
                  </a:lnTo>
                  <a:lnTo>
                    <a:pt x="72" y="78"/>
                  </a:lnTo>
                  <a:lnTo>
                    <a:pt x="78" y="66"/>
                  </a:lnTo>
                  <a:lnTo>
                    <a:pt x="80" y="54"/>
                  </a:lnTo>
                  <a:lnTo>
                    <a:pt x="80" y="54"/>
                  </a:lnTo>
                  <a:lnTo>
                    <a:pt x="82" y="42"/>
                  </a:lnTo>
                  <a:lnTo>
                    <a:pt x="82" y="28"/>
                  </a:lnTo>
                  <a:lnTo>
                    <a:pt x="82" y="28"/>
                  </a:lnTo>
                  <a:lnTo>
                    <a:pt x="82" y="8"/>
                  </a:lnTo>
                  <a:lnTo>
                    <a:pt x="82" y="8"/>
                  </a:lnTo>
                  <a:lnTo>
                    <a:pt x="80" y="2"/>
                  </a:lnTo>
                  <a:lnTo>
                    <a:pt x="80" y="2"/>
                  </a:lnTo>
                  <a:lnTo>
                    <a:pt x="80" y="2"/>
                  </a:lnTo>
                  <a:lnTo>
                    <a:pt x="80" y="2"/>
                  </a:lnTo>
                  <a:lnTo>
                    <a:pt x="80" y="0"/>
                  </a:lnTo>
                  <a:lnTo>
                    <a:pt x="80" y="0"/>
                  </a:lnTo>
                  <a:lnTo>
                    <a:pt x="86" y="0"/>
                  </a:lnTo>
                  <a:lnTo>
                    <a:pt x="86"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2846" y="1954"/>
              <a:ext cx="14" cy="22"/>
            </a:xfrm>
            <a:custGeom>
              <a:avLst/>
              <a:gdLst>
                <a:gd name="T0" fmla="*/ 0 w 14"/>
                <a:gd name="T1" fmla="*/ 22 h 22"/>
                <a:gd name="T2" fmla="*/ 14 w 14"/>
                <a:gd name="T3" fmla="*/ 22 h 22"/>
                <a:gd name="T4" fmla="*/ 14 w 14"/>
                <a:gd name="T5" fmla="*/ 0 h 22"/>
                <a:gd name="T6" fmla="*/ 2 w 14"/>
                <a:gd name="T7" fmla="*/ 0 h 22"/>
                <a:gd name="T8" fmla="*/ 0 w 14"/>
                <a:gd name="T9" fmla="*/ 22 h 22"/>
              </a:gdLst>
              <a:ahLst/>
              <a:cxnLst>
                <a:cxn ang="0">
                  <a:pos x="T0" y="T1"/>
                </a:cxn>
                <a:cxn ang="0">
                  <a:pos x="T2" y="T3"/>
                </a:cxn>
                <a:cxn ang="0">
                  <a:pos x="T4" y="T5"/>
                </a:cxn>
                <a:cxn ang="0">
                  <a:pos x="T6" y="T7"/>
                </a:cxn>
                <a:cxn ang="0">
                  <a:pos x="T8" y="T9"/>
                </a:cxn>
              </a:cxnLst>
              <a:rect l="0" t="0" r="r" b="b"/>
              <a:pathLst>
                <a:path w="14" h="22">
                  <a:moveTo>
                    <a:pt x="0" y="22"/>
                  </a:moveTo>
                  <a:lnTo>
                    <a:pt x="14" y="22"/>
                  </a:lnTo>
                  <a:lnTo>
                    <a:pt x="14" y="0"/>
                  </a:lnTo>
                  <a:lnTo>
                    <a:pt x="2" y="0"/>
                  </a:lnTo>
                  <a:lnTo>
                    <a:pt x="0" y="22"/>
                  </a:lnTo>
                  <a:close/>
                </a:path>
              </a:pathLst>
            </a:custGeom>
            <a:solidFill>
              <a:srgbClr val="C6C6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p:cNvSpPr>
              <a:spLocks noChangeArrowheads="1"/>
            </p:cNvSpPr>
            <p:nvPr/>
          </p:nvSpPr>
          <p:spPr bwMode="auto">
            <a:xfrm>
              <a:off x="2740" y="2132"/>
              <a:ext cx="10" cy="50"/>
            </a:xfrm>
            <a:prstGeom prst="rect">
              <a:avLst/>
            </a:prstGeom>
            <a:solidFill>
              <a:srgbClr val="A3A2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2732" y="2192"/>
              <a:ext cx="26" cy="27"/>
            </a:xfrm>
            <a:custGeom>
              <a:avLst/>
              <a:gdLst>
                <a:gd name="T0" fmla="*/ 0 w 26"/>
                <a:gd name="T1" fmla="*/ 13 h 27"/>
                <a:gd name="T2" fmla="*/ 0 w 26"/>
                <a:gd name="T3" fmla="*/ 13 h 27"/>
                <a:gd name="T4" fmla="*/ 2 w 26"/>
                <a:gd name="T5" fmla="*/ 19 h 27"/>
                <a:gd name="T6" fmla="*/ 4 w 26"/>
                <a:gd name="T7" fmla="*/ 23 h 27"/>
                <a:gd name="T8" fmla="*/ 8 w 26"/>
                <a:gd name="T9" fmla="*/ 27 h 27"/>
                <a:gd name="T10" fmla="*/ 14 w 26"/>
                <a:gd name="T11" fmla="*/ 27 h 27"/>
                <a:gd name="T12" fmla="*/ 14 w 26"/>
                <a:gd name="T13" fmla="*/ 27 h 27"/>
                <a:gd name="T14" fmla="*/ 18 w 26"/>
                <a:gd name="T15" fmla="*/ 27 h 27"/>
                <a:gd name="T16" fmla="*/ 22 w 26"/>
                <a:gd name="T17" fmla="*/ 23 h 27"/>
                <a:gd name="T18" fmla="*/ 26 w 26"/>
                <a:gd name="T19" fmla="*/ 19 h 27"/>
                <a:gd name="T20" fmla="*/ 26 w 26"/>
                <a:gd name="T21" fmla="*/ 13 h 27"/>
                <a:gd name="T22" fmla="*/ 26 w 26"/>
                <a:gd name="T23" fmla="*/ 13 h 27"/>
                <a:gd name="T24" fmla="*/ 26 w 26"/>
                <a:gd name="T25" fmla="*/ 8 h 27"/>
                <a:gd name="T26" fmla="*/ 22 w 26"/>
                <a:gd name="T27" fmla="*/ 4 h 27"/>
                <a:gd name="T28" fmla="*/ 18 w 26"/>
                <a:gd name="T29" fmla="*/ 0 h 27"/>
                <a:gd name="T30" fmla="*/ 14 w 26"/>
                <a:gd name="T31" fmla="*/ 0 h 27"/>
                <a:gd name="T32" fmla="*/ 14 w 26"/>
                <a:gd name="T33" fmla="*/ 0 h 27"/>
                <a:gd name="T34" fmla="*/ 8 w 26"/>
                <a:gd name="T35" fmla="*/ 0 h 27"/>
                <a:gd name="T36" fmla="*/ 4 w 26"/>
                <a:gd name="T37" fmla="*/ 4 h 27"/>
                <a:gd name="T38" fmla="*/ 2 w 26"/>
                <a:gd name="T39" fmla="*/ 8 h 27"/>
                <a:gd name="T40" fmla="*/ 0 w 26"/>
                <a:gd name="T41" fmla="*/ 13 h 27"/>
                <a:gd name="T42" fmla="*/ 0 w 26"/>
                <a:gd name="T43"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7">
                  <a:moveTo>
                    <a:pt x="0" y="13"/>
                  </a:moveTo>
                  <a:lnTo>
                    <a:pt x="0" y="13"/>
                  </a:lnTo>
                  <a:lnTo>
                    <a:pt x="2" y="19"/>
                  </a:lnTo>
                  <a:lnTo>
                    <a:pt x="4" y="23"/>
                  </a:lnTo>
                  <a:lnTo>
                    <a:pt x="8" y="27"/>
                  </a:lnTo>
                  <a:lnTo>
                    <a:pt x="14" y="27"/>
                  </a:lnTo>
                  <a:lnTo>
                    <a:pt x="14" y="27"/>
                  </a:lnTo>
                  <a:lnTo>
                    <a:pt x="18" y="27"/>
                  </a:lnTo>
                  <a:lnTo>
                    <a:pt x="22" y="23"/>
                  </a:lnTo>
                  <a:lnTo>
                    <a:pt x="26" y="19"/>
                  </a:lnTo>
                  <a:lnTo>
                    <a:pt x="26" y="13"/>
                  </a:lnTo>
                  <a:lnTo>
                    <a:pt x="26" y="13"/>
                  </a:lnTo>
                  <a:lnTo>
                    <a:pt x="26" y="8"/>
                  </a:lnTo>
                  <a:lnTo>
                    <a:pt x="22" y="4"/>
                  </a:lnTo>
                  <a:lnTo>
                    <a:pt x="18" y="0"/>
                  </a:lnTo>
                  <a:lnTo>
                    <a:pt x="14" y="0"/>
                  </a:lnTo>
                  <a:lnTo>
                    <a:pt x="14" y="0"/>
                  </a:lnTo>
                  <a:lnTo>
                    <a:pt x="8" y="0"/>
                  </a:lnTo>
                  <a:lnTo>
                    <a:pt x="4" y="4"/>
                  </a:lnTo>
                  <a:lnTo>
                    <a:pt x="2" y="8"/>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2668" y="2192"/>
              <a:ext cx="26" cy="27"/>
            </a:xfrm>
            <a:custGeom>
              <a:avLst/>
              <a:gdLst>
                <a:gd name="T0" fmla="*/ 0 w 26"/>
                <a:gd name="T1" fmla="*/ 13 h 27"/>
                <a:gd name="T2" fmla="*/ 0 w 26"/>
                <a:gd name="T3" fmla="*/ 13 h 27"/>
                <a:gd name="T4" fmla="*/ 0 w 26"/>
                <a:gd name="T5" fmla="*/ 19 h 27"/>
                <a:gd name="T6" fmla="*/ 4 w 26"/>
                <a:gd name="T7" fmla="*/ 23 h 27"/>
                <a:gd name="T8" fmla="*/ 8 w 26"/>
                <a:gd name="T9" fmla="*/ 27 h 27"/>
                <a:gd name="T10" fmla="*/ 12 w 26"/>
                <a:gd name="T11" fmla="*/ 27 h 27"/>
                <a:gd name="T12" fmla="*/ 12 w 26"/>
                <a:gd name="T13" fmla="*/ 27 h 27"/>
                <a:gd name="T14" fmla="*/ 18 w 26"/>
                <a:gd name="T15" fmla="*/ 27 h 27"/>
                <a:gd name="T16" fmla="*/ 22 w 26"/>
                <a:gd name="T17" fmla="*/ 23 h 27"/>
                <a:gd name="T18" fmla="*/ 24 w 26"/>
                <a:gd name="T19" fmla="*/ 19 h 27"/>
                <a:gd name="T20" fmla="*/ 26 w 26"/>
                <a:gd name="T21" fmla="*/ 13 h 27"/>
                <a:gd name="T22" fmla="*/ 26 w 26"/>
                <a:gd name="T23" fmla="*/ 13 h 27"/>
                <a:gd name="T24" fmla="*/ 24 w 26"/>
                <a:gd name="T25" fmla="*/ 8 h 27"/>
                <a:gd name="T26" fmla="*/ 22 w 26"/>
                <a:gd name="T27" fmla="*/ 4 h 27"/>
                <a:gd name="T28" fmla="*/ 18 w 26"/>
                <a:gd name="T29" fmla="*/ 0 h 27"/>
                <a:gd name="T30" fmla="*/ 12 w 26"/>
                <a:gd name="T31" fmla="*/ 0 h 27"/>
                <a:gd name="T32" fmla="*/ 12 w 26"/>
                <a:gd name="T33" fmla="*/ 0 h 27"/>
                <a:gd name="T34" fmla="*/ 8 w 26"/>
                <a:gd name="T35" fmla="*/ 0 h 27"/>
                <a:gd name="T36" fmla="*/ 4 w 26"/>
                <a:gd name="T37" fmla="*/ 4 h 27"/>
                <a:gd name="T38" fmla="*/ 0 w 26"/>
                <a:gd name="T39" fmla="*/ 8 h 27"/>
                <a:gd name="T40" fmla="*/ 0 w 26"/>
                <a:gd name="T41" fmla="*/ 13 h 27"/>
                <a:gd name="T42" fmla="*/ 0 w 26"/>
                <a:gd name="T43"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7">
                  <a:moveTo>
                    <a:pt x="0" y="13"/>
                  </a:moveTo>
                  <a:lnTo>
                    <a:pt x="0" y="13"/>
                  </a:lnTo>
                  <a:lnTo>
                    <a:pt x="0" y="19"/>
                  </a:lnTo>
                  <a:lnTo>
                    <a:pt x="4" y="23"/>
                  </a:lnTo>
                  <a:lnTo>
                    <a:pt x="8" y="27"/>
                  </a:lnTo>
                  <a:lnTo>
                    <a:pt x="12" y="27"/>
                  </a:lnTo>
                  <a:lnTo>
                    <a:pt x="12" y="27"/>
                  </a:lnTo>
                  <a:lnTo>
                    <a:pt x="18" y="27"/>
                  </a:lnTo>
                  <a:lnTo>
                    <a:pt x="22" y="23"/>
                  </a:lnTo>
                  <a:lnTo>
                    <a:pt x="24" y="19"/>
                  </a:lnTo>
                  <a:lnTo>
                    <a:pt x="26" y="13"/>
                  </a:lnTo>
                  <a:lnTo>
                    <a:pt x="26" y="13"/>
                  </a:lnTo>
                  <a:lnTo>
                    <a:pt x="24" y="8"/>
                  </a:lnTo>
                  <a:lnTo>
                    <a:pt x="22" y="4"/>
                  </a:lnTo>
                  <a:lnTo>
                    <a:pt x="18" y="0"/>
                  </a:lnTo>
                  <a:lnTo>
                    <a:pt x="12" y="0"/>
                  </a:lnTo>
                  <a:lnTo>
                    <a:pt x="12" y="0"/>
                  </a:lnTo>
                  <a:lnTo>
                    <a:pt x="8" y="0"/>
                  </a:lnTo>
                  <a:lnTo>
                    <a:pt x="4" y="4"/>
                  </a:lnTo>
                  <a:lnTo>
                    <a:pt x="0" y="8"/>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2796" y="2192"/>
              <a:ext cx="28" cy="27"/>
            </a:xfrm>
            <a:custGeom>
              <a:avLst/>
              <a:gdLst>
                <a:gd name="T0" fmla="*/ 0 w 28"/>
                <a:gd name="T1" fmla="*/ 13 h 27"/>
                <a:gd name="T2" fmla="*/ 0 w 28"/>
                <a:gd name="T3" fmla="*/ 13 h 27"/>
                <a:gd name="T4" fmla="*/ 2 w 28"/>
                <a:gd name="T5" fmla="*/ 19 h 27"/>
                <a:gd name="T6" fmla="*/ 4 w 28"/>
                <a:gd name="T7" fmla="*/ 23 h 27"/>
                <a:gd name="T8" fmla="*/ 8 w 28"/>
                <a:gd name="T9" fmla="*/ 27 h 27"/>
                <a:gd name="T10" fmla="*/ 14 w 28"/>
                <a:gd name="T11" fmla="*/ 27 h 27"/>
                <a:gd name="T12" fmla="*/ 14 w 28"/>
                <a:gd name="T13" fmla="*/ 27 h 27"/>
                <a:gd name="T14" fmla="*/ 20 w 28"/>
                <a:gd name="T15" fmla="*/ 27 h 27"/>
                <a:gd name="T16" fmla="*/ 24 w 28"/>
                <a:gd name="T17" fmla="*/ 23 h 27"/>
                <a:gd name="T18" fmla="*/ 26 w 28"/>
                <a:gd name="T19" fmla="*/ 19 h 27"/>
                <a:gd name="T20" fmla="*/ 28 w 28"/>
                <a:gd name="T21" fmla="*/ 13 h 27"/>
                <a:gd name="T22" fmla="*/ 28 w 28"/>
                <a:gd name="T23" fmla="*/ 13 h 27"/>
                <a:gd name="T24" fmla="*/ 26 w 28"/>
                <a:gd name="T25" fmla="*/ 8 h 27"/>
                <a:gd name="T26" fmla="*/ 24 w 28"/>
                <a:gd name="T27" fmla="*/ 4 h 27"/>
                <a:gd name="T28" fmla="*/ 20 w 28"/>
                <a:gd name="T29" fmla="*/ 0 h 27"/>
                <a:gd name="T30" fmla="*/ 14 w 28"/>
                <a:gd name="T31" fmla="*/ 0 h 27"/>
                <a:gd name="T32" fmla="*/ 14 w 28"/>
                <a:gd name="T33" fmla="*/ 0 h 27"/>
                <a:gd name="T34" fmla="*/ 8 w 28"/>
                <a:gd name="T35" fmla="*/ 0 h 27"/>
                <a:gd name="T36" fmla="*/ 4 w 28"/>
                <a:gd name="T37" fmla="*/ 4 h 27"/>
                <a:gd name="T38" fmla="*/ 2 w 28"/>
                <a:gd name="T39" fmla="*/ 8 h 27"/>
                <a:gd name="T40" fmla="*/ 0 w 28"/>
                <a:gd name="T41" fmla="*/ 13 h 27"/>
                <a:gd name="T42" fmla="*/ 0 w 28"/>
                <a:gd name="T43"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7">
                  <a:moveTo>
                    <a:pt x="0" y="13"/>
                  </a:moveTo>
                  <a:lnTo>
                    <a:pt x="0" y="13"/>
                  </a:lnTo>
                  <a:lnTo>
                    <a:pt x="2" y="19"/>
                  </a:lnTo>
                  <a:lnTo>
                    <a:pt x="4" y="23"/>
                  </a:lnTo>
                  <a:lnTo>
                    <a:pt x="8" y="27"/>
                  </a:lnTo>
                  <a:lnTo>
                    <a:pt x="14" y="27"/>
                  </a:lnTo>
                  <a:lnTo>
                    <a:pt x="14" y="27"/>
                  </a:lnTo>
                  <a:lnTo>
                    <a:pt x="20" y="27"/>
                  </a:lnTo>
                  <a:lnTo>
                    <a:pt x="24" y="23"/>
                  </a:lnTo>
                  <a:lnTo>
                    <a:pt x="26" y="19"/>
                  </a:lnTo>
                  <a:lnTo>
                    <a:pt x="28" y="13"/>
                  </a:lnTo>
                  <a:lnTo>
                    <a:pt x="28" y="13"/>
                  </a:lnTo>
                  <a:lnTo>
                    <a:pt x="26" y="8"/>
                  </a:lnTo>
                  <a:lnTo>
                    <a:pt x="24" y="4"/>
                  </a:lnTo>
                  <a:lnTo>
                    <a:pt x="20" y="0"/>
                  </a:lnTo>
                  <a:lnTo>
                    <a:pt x="14" y="0"/>
                  </a:lnTo>
                  <a:lnTo>
                    <a:pt x="14" y="0"/>
                  </a:lnTo>
                  <a:lnTo>
                    <a:pt x="8" y="0"/>
                  </a:lnTo>
                  <a:lnTo>
                    <a:pt x="4" y="4"/>
                  </a:lnTo>
                  <a:lnTo>
                    <a:pt x="2" y="8"/>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2676" y="2032"/>
              <a:ext cx="138" cy="26"/>
            </a:xfrm>
            <a:custGeom>
              <a:avLst/>
              <a:gdLst>
                <a:gd name="T0" fmla="*/ 14 w 138"/>
                <a:gd name="T1" fmla="*/ 26 h 26"/>
                <a:gd name="T2" fmla="*/ 126 w 138"/>
                <a:gd name="T3" fmla="*/ 26 h 26"/>
                <a:gd name="T4" fmla="*/ 126 w 138"/>
                <a:gd name="T5" fmla="*/ 26 h 26"/>
                <a:gd name="T6" fmla="*/ 130 w 138"/>
                <a:gd name="T7" fmla="*/ 26 h 26"/>
                <a:gd name="T8" fmla="*/ 134 w 138"/>
                <a:gd name="T9" fmla="*/ 22 h 26"/>
                <a:gd name="T10" fmla="*/ 138 w 138"/>
                <a:gd name="T11" fmla="*/ 18 h 26"/>
                <a:gd name="T12" fmla="*/ 138 w 138"/>
                <a:gd name="T13" fmla="*/ 14 h 26"/>
                <a:gd name="T14" fmla="*/ 138 w 138"/>
                <a:gd name="T15" fmla="*/ 14 h 26"/>
                <a:gd name="T16" fmla="*/ 138 w 138"/>
                <a:gd name="T17" fmla="*/ 14 h 26"/>
                <a:gd name="T18" fmla="*/ 138 w 138"/>
                <a:gd name="T19" fmla="*/ 8 h 26"/>
                <a:gd name="T20" fmla="*/ 134 w 138"/>
                <a:gd name="T21" fmla="*/ 4 h 26"/>
                <a:gd name="T22" fmla="*/ 130 w 138"/>
                <a:gd name="T23" fmla="*/ 2 h 26"/>
                <a:gd name="T24" fmla="*/ 126 w 138"/>
                <a:gd name="T25" fmla="*/ 0 h 26"/>
                <a:gd name="T26" fmla="*/ 14 w 138"/>
                <a:gd name="T27" fmla="*/ 0 h 26"/>
                <a:gd name="T28" fmla="*/ 14 w 138"/>
                <a:gd name="T29" fmla="*/ 0 h 26"/>
                <a:gd name="T30" fmla="*/ 8 w 138"/>
                <a:gd name="T31" fmla="*/ 2 h 26"/>
                <a:gd name="T32" fmla="*/ 4 w 138"/>
                <a:gd name="T33" fmla="*/ 4 h 26"/>
                <a:gd name="T34" fmla="*/ 2 w 138"/>
                <a:gd name="T35" fmla="*/ 8 h 26"/>
                <a:gd name="T36" fmla="*/ 0 w 138"/>
                <a:gd name="T37" fmla="*/ 14 h 26"/>
                <a:gd name="T38" fmla="*/ 0 w 138"/>
                <a:gd name="T39" fmla="*/ 14 h 26"/>
                <a:gd name="T40" fmla="*/ 0 w 138"/>
                <a:gd name="T41" fmla="*/ 14 h 26"/>
                <a:gd name="T42" fmla="*/ 2 w 138"/>
                <a:gd name="T43" fmla="*/ 18 h 26"/>
                <a:gd name="T44" fmla="*/ 4 w 138"/>
                <a:gd name="T45" fmla="*/ 22 h 26"/>
                <a:gd name="T46" fmla="*/ 8 w 138"/>
                <a:gd name="T47" fmla="*/ 26 h 26"/>
                <a:gd name="T48" fmla="*/ 14 w 138"/>
                <a:gd name="T49" fmla="*/ 26 h 26"/>
                <a:gd name="T50" fmla="*/ 14 w 13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26">
                  <a:moveTo>
                    <a:pt x="14" y="26"/>
                  </a:moveTo>
                  <a:lnTo>
                    <a:pt x="126" y="26"/>
                  </a:lnTo>
                  <a:lnTo>
                    <a:pt x="126" y="26"/>
                  </a:lnTo>
                  <a:lnTo>
                    <a:pt x="130" y="26"/>
                  </a:lnTo>
                  <a:lnTo>
                    <a:pt x="134" y="22"/>
                  </a:lnTo>
                  <a:lnTo>
                    <a:pt x="138" y="18"/>
                  </a:lnTo>
                  <a:lnTo>
                    <a:pt x="138" y="14"/>
                  </a:lnTo>
                  <a:lnTo>
                    <a:pt x="138" y="14"/>
                  </a:lnTo>
                  <a:lnTo>
                    <a:pt x="138" y="14"/>
                  </a:lnTo>
                  <a:lnTo>
                    <a:pt x="138" y="8"/>
                  </a:lnTo>
                  <a:lnTo>
                    <a:pt x="134" y="4"/>
                  </a:lnTo>
                  <a:lnTo>
                    <a:pt x="130" y="2"/>
                  </a:lnTo>
                  <a:lnTo>
                    <a:pt x="126" y="0"/>
                  </a:lnTo>
                  <a:lnTo>
                    <a:pt x="14" y="0"/>
                  </a:lnTo>
                  <a:lnTo>
                    <a:pt x="14" y="0"/>
                  </a:lnTo>
                  <a:lnTo>
                    <a:pt x="8" y="2"/>
                  </a:lnTo>
                  <a:lnTo>
                    <a:pt x="4" y="4"/>
                  </a:lnTo>
                  <a:lnTo>
                    <a:pt x="2" y="8"/>
                  </a:lnTo>
                  <a:lnTo>
                    <a:pt x="0" y="14"/>
                  </a:lnTo>
                  <a:lnTo>
                    <a:pt x="0" y="14"/>
                  </a:lnTo>
                  <a:lnTo>
                    <a:pt x="0" y="14"/>
                  </a:lnTo>
                  <a:lnTo>
                    <a:pt x="2" y="18"/>
                  </a:lnTo>
                  <a:lnTo>
                    <a:pt x="4" y="22"/>
                  </a:lnTo>
                  <a:lnTo>
                    <a:pt x="8" y="26"/>
                  </a:lnTo>
                  <a:lnTo>
                    <a:pt x="14" y="26"/>
                  </a:lnTo>
                  <a:lnTo>
                    <a:pt x="14" y="26"/>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2690" y="2064"/>
              <a:ext cx="112" cy="8"/>
            </a:xfrm>
            <a:custGeom>
              <a:avLst/>
              <a:gdLst>
                <a:gd name="T0" fmla="*/ 0 w 112"/>
                <a:gd name="T1" fmla="*/ 0 h 8"/>
                <a:gd name="T2" fmla="*/ 0 w 112"/>
                <a:gd name="T3" fmla="*/ 0 h 8"/>
                <a:gd name="T4" fmla="*/ 0 w 112"/>
                <a:gd name="T5" fmla="*/ 2 h 8"/>
                <a:gd name="T6" fmla="*/ 4 w 112"/>
                <a:gd name="T7" fmla="*/ 2 h 8"/>
                <a:gd name="T8" fmla="*/ 16 w 112"/>
                <a:gd name="T9" fmla="*/ 4 h 8"/>
                <a:gd name="T10" fmla="*/ 34 w 112"/>
                <a:gd name="T11" fmla="*/ 6 h 8"/>
                <a:gd name="T12" fmla="*/ 56 w 112"/>
                <a:gd name="T13" fmla="*/ 8 h 8"/>
                <a:gd name="T14" fmla="*/ 56 w 112"/>
                <a:gd name="T15" fmla="*/ 8 h 8"/>
                <a:gd name="T16" fmla="*/ 78 w 112"/>
                <a:gd name="T17" fmla="*/ 6 h 8"/>
                <a:gd name="T18" fmla="*/ 96 w 112"/>
                <a:gd name="T19" fmla="*/ 4 h 8"/>
                <a:gd name="T20" fmla="*/ 108 w 112"/>
                <a:gd name="T21" fmla="*/ 2 h 8"/>
                <a:gd name="T22" fmla="*/ 110 w 112"/>
                <a:gd name="T23" fmla="*/ 2 h 8"/>
                <a:gd name="T24" fmla="*/ 112 w 112"/>
                <a:gd name="T25" fmla="*/ 0 h 8"/>
                <a:gd name="T26" fmla="*/ 0 w 112"/>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8">
                  <a:moveTo>
                    <a:pt x="0" y="0"/>
                  </a:moveTo>
                  <a:lnTo>
                    <a:pt x="0" y="0"/>
                  </a:lnTo>
                  <a:lnTo>
                    <a:pt x="0" y="2"/>
                  </a:lnTo>
                  <a:lnTo>
                    <a:pt x="4" y="2"/>
                  </a:lnTo>
                  <a:lnTo>
                    <a:pt x="16" y="4"/>
                  </a:lnTo>
                  <a:lnTo>
                    <a:pt x="34" y="6"/>
                  </a:lnTo>
                  <a:lnTo>
                    <a:pt x="56" y="8"/>
                  </a:lnTo>
                  <a:lnTo>
                    <a:pt x="56" y="8"/>
                  </a:lnTo>
                  <a:lnTo>
                    <a:pt x="78" y="6"/>
                  </a:lnTo>
                  <a:lnTo>
                    <a:pt x="96" y="4"/>
                  </a:lnTo>
                  <a:lnTo>
                    <a:pt x="108" y="2"/>
                  </a:lnTo>
                  <a:lnTo>
                    <a:pt x="110" y="2"/>
                  </a:lnTo>
                  <a:lnTo>
                    <a:pt x="112"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auto">
            <a:xfrm>
              <a:off x="2734" y="2078"/>
              <a:ext cx="22" cy="56"/>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p:nvSpPr>
          <p:spPr bwMode="auto">
            <a:xfrm>
              <a:off x="2680" y="2162"/>
              <a:ext cx="130" cy="6"/>
            </a:xfrm>
            <a:custGeom>
              <a:avLst/>
              <a:gdLst>
                <a:gd name="T0" fmla="*/ 130 w 130"/>
                <a:gd name="T1" fmla="*/ 6 h 6"/>
                <a:gd name="T2" fmla="*/ 130 w 130"/>
                <a:gd name="T3" fmla="*/ 6 h 6"/>
                <a:gd name="T4" fmla="*/ 120 w 130"/>
                <a:gd name="T5" fmla="*/ 4 h 6"/>
                <a:gd name="T6" fmla="*/ 94 w 130"/>
                <a:gd name="T7" fmla="*/ 0 h 6"/>
                <a:gd name="T8" fmla="*/ 76 w 130"/>
                <a:gd name="T9" fmla="*/ 0 h 6"/>
                <a:gd name="T10" fmla="*/ 54 w 130"/>
                <a:gd name="T11" fmla="*/ 0 h 6"/>
                <a:gd name="T12" fmla="*/ 28 w 130"/>
                <a:gd name="T13" fmla="*/ 2 h 6"/>
                <a:gd name="T14" fmla="*/ 0 w 130"/>
                <a:gd name="T15" fmla="*/ 6 h 6"/>
                <a:gd name="T16" fmla="*/ 130 w 1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6">
                  <a:moveTo>
                    <a:pt x="130" y="6"/>
                  </a:moveTo>
                  <a:lnTo>
                    <a:pt x="130" y="6"/>
                  </a:lnTo>
                  <a:lnTo>
                    <a:pt x="120" y="4"/>
                  </a:lnTo>
                  <a:lnTo>
                    <a:pt x="94" y="0"/>
                  </a:lnTo>
                  <a:lnTo>
                    <a:pt x="76" y="0"/>
                  </a:lnTo>
                  <a:lnTo>
                    <a:pt x="54" y="0"/>
                  </a:lnTo>
                  <a:lnTo>
                    <a:pt x="28" y="2"/>
                  </a:lnTo>
                  <a:lnTo>
                    <a:pt x="0" y="6"/>
                  </a:lnTo>
                  <a:lnTo>
                    <a:pt x="130" y="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2680" y="2162"/>
              <a:ext cx="130" cy="6"/>
            </a:xfrm>
            <a:custGeom>
              <a:avLst/>
              <a:gdLst>
                <a:gd name="T0" fmla="*/ 130 w 130"/>
                <a:gd name="T1" fmla="*/ 6 h 6"/>
                <a:gd name="T2" fmla="*/ 130 w 130"/>
                <a:gd name="T3" fmla="*/ 6 h 6"/>
                <a:gd name="T4" fmla="*/ 120 w 130"/>
                <a:gd name="T5" fmla="*/ 4 h 6"/>
                <a:gd name="T6" fmla="*/ 94 w 130"/>
                <a:gd name="T7" fmla="*/ 0 h 6"/>
                <a:gd name="T8" fmla="*/ 76 w 130"/>
                <a:gd name="T9" fmla="*/ 0 h 6"/>
                <a:gd name="T10" fmla="*/ 54 w 130"/>
                <a:gd name="T11" fmla="*/ 0 h 6"/>
                <a:gd name="T12" fmla="*/ 28 w 130"/>
                <a:gd name="T13" fmla="*/ 2 h 6"/>
                <a:gd name="T14" fmla="*/ 0 w 13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
                  <a:moveTo>
                    <a:pt x="130" y="6"/>
                  </a:moveTo>
                  <a:lnTo>
                    <a:pt x="130" y="6"/>
                  </a:lnTo>
                  <a:lnTo>
                    <a:pt x="120" y="4"/>
                  </a:lnTo>
                  <a:lnTo>
                    <a:pt x="94" y="0"/>
                  </a:lnTo>
                  <a:lnTo>
                    <a:pt x="76" y="0"/>
                  </a:lnTo>
                  <a:lnTo>
                    <a:pt x="54" y="0"/>
                  </a:lnTo>
                  <a:lnTo>
                    <a:pt x="28" y="2"/>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p:nvSpPr>
          <p:spPr bwMode="auto">
            <a:xfrm>
              <a:off x="2666" y="2164"/>
              <a:ext cx="160" cy="45"/>
            </a:xfrm>
            <a:custGeom>
              <a:avLst/>
              <a:gdLst>
                <a:gd name="T0" fmla="*/ 2 w 160"/>
                <a:gd name="T1" fmla="*/ 16 h 45"/>
                <a:gd name="T2" fmla="*/ 2 w 160"/>
                <a:gd name="T3" fmla="*/ 16 h 45"/>
                <a:gd name="T4" fmla="*/ 2 w 160"/>
                <a:gd name="T5" fmla="*/ 12 h 45"/>
                <a:gd name="T6" fmla="*/ 6 w 160"/>
                <a:gd name="T7" fmla="*/ 8 h 45"/>
                <a:gd name="T8" fmla="*/ 8 w 160"/>
                <a:gd name="T9" fmla="*/ 6 h 45"/>
                <a:gd name="T10" fmla="*/ 14 w 160"/>
                <a:gd name="T11" fmla="*/ 4 h 45"/>
                <a:gd name="T12" fmla="*/ 14 w 160"/>
                <a:gd name="T13" fmla="*/ 4 h 45"/>
                <a:gd name="T14" fmla="*/ 28 w 160"/>
                <a:gd name="T15" fmla="*/ 2 h 45"/>
                <a:gd name="T16" fmla="*/ 48 w 160"/>
                <a:gd name="T17" fmla="*/ 0 h 45"/>
                <a:gd name="T18" fmla="*/ 80 w 160"/>
                <a:gd name="T19" fmla="*/ 0 h 45"/>
                <a:gd name="T20" fmla="*/ 80 w 160"/>
                <a:gd name="T21" fmla="*/ 0 h 45"/>
                <a:gd name="T22" fmla="*/ 110 w 160"/>
                <a:gd name="T23" fmla="*/ 0 h 45"/>
                <a:gd name="T24" fmla="*/ 130 w 160"/>
                <a:gd name="T25" fmla="*/ 2 h 45"/>
                <a:gd name="T26" fmla="*/ 146 w 160"/>
                <a:gd name="T27" fmla="*/ 4 h 45"/>
                <a:gd name="T28" fmla="*/ 146 w 160"/>
                <a:gd name="T29" fmla="*/ 4 h 45"/>
                <a:gd name="T30" fmla="*/ 150 w 160"/>
                <a:gd name="T31" fmla="*/ 6 h 45"/>
                <a:gd name="T32" fmla="*/ 154 w 160"/>
                <a:gd name="T33" fmla="*/ 8 h 45"/>
                <a:gd name="T34" fmla="*/ 156 w 160"/>
                <a:gd name="T35" fmla="*/ 12 h 45"/>
                <a:gd name="T36" fmla="*/ 156 w 160"/>
                <a:gd name="T37" fmla="*/ 16 h 45"/>
                <a:gd name="T38" fmla="*/ 160 w 160"/>
                <a:gd name="T39" fmla="*/ 43 h 45"/>
                <a:gd name="T40" fmla="*/ 160 w 160"/>
                <a:gd name="T41" fmla="*/ 43 h 45"/>
                <a:gd name="T42" fmla="*/ 158 w 160"/>
                <a:gd name="T43" fmla="*/ 45 h 45"/>
                <a:gd name="T44" fmla="*/ 130 w 160"/>
                <a:gd name="T45" fmla="*/ 45 h 45"/>
                <a:gd name="T46" fmla="*/ 130 w 160"/>
                <a:gd name="T47" fmla="*/ 45 h 45"/>
                <a:gd name="T48" fmla="*/ 130 w 160"/>
                <a:gd name="T49" fmla="*/ 43 h 45"/>
                <a:gd name="T50" fmla="*/ 130 w 160"/>
                <a:gd name="T51" fmla="*/ 24 h 45"/>
                <a:gd name="T52" fmla="*/ 130 w 160"/>
                <a:gd name="T53" fmla="*/ 24 h 45"/>
                <a:gd name="T54" fmla="*/ 126 w 160"/>
                <a:gd name="T55" fmla="*/ 20 h 45"/>
                <a:gd name="T56" fmla="*/ 118 w 160"/>
                <a:gd name="T57" fmla="*/ 18 h 45"/>
                <a:gd name="T58" fmla="*/ 106 w 160"/>
                <a:gd name="T59" fmla="*/ 16 h 45"/>
                <a:gd name="T60" fmla="*/ 92 w 160"/>
                <a:gd name="T61" fmla="*/ 16 h 45"/>
                <a:gd name="T62" fmla="*/ 94 w 160"/>
                <a:gd name="T63" fmla="*/ 43 h 45"/>
                <a:gd name="T64" fmla="*/ 94 w 160"/>
                <a:gd name="T65" fmla="*/ 43 h 45"/>
                <a:gd name="T66" fmla="*/ 94 w 160"/>
                <a:gd name="T67" fmla="*/ 45 h 45"/>
                <a:gd name="T68" fmla="*/ 64 w 160"/>
                <a:gd name="T69" fmla="*/ 45 h 45"/>
                <a:gd name="T70" fmla="*/ 64 w 160"/>
                <a:gd name="T71" fmla="*/ 45 h 45"/>
                <a:gd name="T72" fmla="*/ 64 w 160"/>
                <a:gd name="T73" fmla="*/ 43 h 45"/>
                <a:gd name="T74" fmla="*/ 66 w 160"/>
                <a:gd name="T75" fmla="*/ 16 h 45"/>
                <a:gd name="T76" fmla="*/ 66 w 160"/>
                <a:gd name="T77" fmla="*/ 16 h 45"/>
                <a:gd name="T78" fmla="*/ 52 w 160"/>
                <a:gd name="T79" fmla="*/ 16 h 45"/>
                <a:gd name="T80" fmla="*/ 42 w 160"/>
                <a:gd name="T81" fmla="*/ 18 h 45"/>
                <a:gd name="T82" fmla="*/ 34 w 160"/>
                <a:gd name="T83" fmla="*/ 20 h 45"/>
                <a:gd name="T84" fmla="*/ 28 w 160"/>
                <a:gd name="T85" fmla="*/ 24 h 45"/>
                <a:gd name="T86" fmla="*/ 30 w 160"/>
                <a:gd name="T87" fmla="*/ 43 h 45"/>
                <a:gd name="T88" fmla="*/ 30 w 160"/>
                <a:gd name="T89" fmla="*/ 43 h 45"/>
                <a:gd name="T90" fmla="*/ 30 w 160"/>
                <a:gd name="T91" fmla="*/ 45 h 45"/>
                <a:gd name="T92" fmla="*/ 0 w 160"/>
                <a:gd name="T93" fmla="*/ 45 h 45"/>
                <a:gd name="T94" fmla="*/ 0 w 160"/>
                <a:gd name="T95" fmla="*/ 45 h 45"/>
                <a:gd name="T96" fmla="*/ 0 w 160"/>
                <a:gd name="T97" fmla="*/ 43 h 45"/>
                <a:gd name="T98" fmla="*/ 2 w 160"/>
                <a:gd name="T99" fmla="*/ 1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45">
                  <a:moveTo>
                    <a:pt x="2" y="16"/>
                  </a:moveTo>
                  <a:lnTo>
                    <a:pt x="2" y="16"/>
                  </a:lnTo>
                  <a:lnTo>
                    <a:pt x="2" y="12"/>
                  </a:lnTo>
                  <a:lnTo>
                    <a:pt x="6" y="8"/>
                  </a:lnTo>
                  <a:lnTo>
                    <a:pt x="8" y="6"/>
                  </a:lnTo>
                  <a:lnTo>
                    <a:pt x="14" y="4"/>
                  </a:lnTo>
                  <a:lnTo>
                    <a:pt x="14" y="4"/>
                  </a:lnTo>
                  <a:lnTo>
                    <a:pt x="28" y="2"/>
                  </a:lnTo>
                  <a:lnTo>
                    <a:pt x="48" y="0"/>
                  </a:lnTo>
                  <a:lnTo>
                    <a:pt x="80" y="0"/>
                  </a:lnTo>
                  <a:lnTo>
                    <a:pt x="80" y="0"/>
                  </a:lnTo>
                  <a:lnTo>
                    <a:pt x="110" y="0"/>
                  </a:lnTo>
                  <a:lnTo>
                    <a:pt x="130" y="2"/>
                  </a:lnTo>
                  <a:lnTo>
                    <a:pt x="146" y="4"/>
                  </a:lnTo>
                  <a:lnTo>
                    <a:pt x="146" y="4"/>
                  </a:lnTo>
                  <a:lnTo>
                    <a:pt x="150" y="6"/>
                  </a:lnTo>
                  <a:lnTo>
                    <a:pt x="154" y="8"/>
                  </a:lnTo>
                  <a:lnTo>
                    <a:pt x="156" y="12"/>
                  </a:lnTo>
                  <a:lnTo>
                    <a:pt x="156" y="16"/>
                  </a:lnTo>
                  <a:lnTo>
                    <a:pt x="160" y="43"/>
                  </a:lnTo>
                  <a:lnTo>
                    <a:pt x="160" y="43"/>
                  </a:lnTo>
                  <a:lnTo>
                    <a:pt x="158" y="45"/>
                  </a:lnTo>
                  <a:lnTo>
                    <a:pt x="130" y="45"/>
                  </a:lnTo>
                  <a:lnTo>
                    <a:pt x="130" y="45"/>
                  </a:lnTo>
                  <a:lnTo>
                    <a:pt x="130" y="43"/>
                  </a:lnTo>
                  <a:lnTo>
                    <a:pt x="130" y="24"/>
                  </a:lnTo>
                  <a:lnTo>
                    <a:pt x="130" y="24"/>
                  </a:lnTo>
                  <a:lnTo>
                    <a:pt x="126" y="20"/>
                  </a:lnTo>
                  <a:lnTo>
                    <a:pt x="118" y="18"/>
                  </a:lnTo>
                  <a:lnTo>
                    <a:pt x="106" y="16"/>
                  </a:lnTo>
                  <a:lnTo>
                    <a:pt x="92" y="16"/>
                  </a:lnTo>
                  <a:lnTo>
                    <a:pt x="94" y="43"/>
                  </a:lnTo>
                  <a:lnTo>
                    <a:pt x="94" y="43"/>
                  </a:lnTo>
                  <a:lnTo>
                    <a:pt x="94" y="45"/>
                  </a:lnTo>
                  <a:lnTo>
                    <a:pt x="64" y="45"/>
                  </a:lnTo>
                  <a:lnTo>
                    <a:pt x="64" y="45"/>
                  </a:lnTo>
                  <a:lnTo>
                    <a:pt x="64" y="43"/>
                  </a:lnTo>
                  <a:lnTo>
                    <a:pt x="66" y="16"/>
                  </a:lnTo>
                  <a:lnTo>
                    <a:pt x="66" y="16"/>
                  </a:lnTo>
                  <a:lnTo>
                    <a:pt x="52" y="16"/>
                  </a:lnTo>
                  <a:lnTo>
                    <a:pt x="42" y="18"/>
                  </a:lnTo>
                  <a:lnTo>
                    <a:pt x="34" y="20"/>
                  </a:lnTo>
                  <a:lnTo>
                    <a:pt x="28" y="24"/>
                  </a:lnTo>
                  <a:lnTo>
                    <a:pt x="30" y="43"/>
                  </a:lnTo>
                  <a:lnTo>
                    <a:pt x="30" y="43"/>
                  </a:lnTo>
                  <a:lnTo>
                    <a:pt x="30" y="45"/>
                  </a:lnTo>
                  <a:lnTo>
                    <a:pt x="0" y="45"/>
                  </a:lnTo>
                  <a:lnTo>
                    <a:pt x="0" y="45"/>
                  </a:lnTo>
                  <a:lnTo>
                    <a:pt x="0" y="43"/>
                  </a:lnTo>
                  <a:lnTo>
                    <a:pt x="2" y="1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a:off x="2864" y="1940"/>
              <a:ext cx="18" cy="44"/>
            </a:xfrm>
            <a:custGeom>
              <a:avLst/>
              <a:gdLst>
                <a:gd name="T0" fmla="*/ 10 w 18"/>
                <a:gd name="T1" fmla="*/ 44 h 44"/>
                <a:gd name="T2" fmla="*/ 10 w 18"/>
                <a:gd name="T3" fmla="*/ 44 h 44"/>
                <a:gd name="T4" fmla="*/ 10 w 18"/>
                <a:gd name="T5" fmla="*/ 44 h 44"/>
                <a:gd name="T6" fmla="*/ 12 w 18"/>
                <a:gd name="T7" fmla="*/ 42 h 44"/>
                <a:gd name="T8" fmla="*/ 16 w 18"/>
                <a:gd name="T9" fmla="*/ 40 h 44"/>
                <a:gd name="T10" fmla="*/ 18 w 18"/>
                <a:gd name="T11" fmla="*/ 38 h 44"/>
                <a:gd name="T12" fmla="*/ 18 w 18"/>
                <a:gd name="T13" fmla="*/ 34 h 44"/>
                <a:gd name="T14" fmla="*/ 18 w 18"/>
                <a:gd name="T15" fmla="*/ 8 h 44"/>
                <a:gd name="T16" fmla="*/ 18 w 18"/>
                <a:gd name="T17" fmla="*/ 8 h 44"/>
                <a:gd name="T18" fmla="*/ 18 w 18"/>
                <a:gd name="T19" fmla="*/ 4 h 44"/>
                <a:gd name="T20" fmla="*/ 16 w 18"/>
                <a:gd name="T21" fmla="*/ 2 h 44"/>
                <a:gd name="T22" fmla="*/ 12 w 18"/>
                <a:gd name="T23" fmla="*/ 0 h 44"/>
                <a:gd name="T24" fmla="*/ 10 w 18"/>
                <a:gd name="T25" fmla="*/ 0 h 44"/>
                <a:gd name="T26" fmla="*/ 10 w 18"/>
                <a:gd name="T27" fmla="*/ 0 h 44"/>
                <a:gd name="T28" fmla="*/ 10 w 18"/>
                <a:gd name="T29" fmla="*/ 0 h 44"/>
                <a:gd name="T30" fmla="*/ 6 w 18"/>
                <a:gd name="T31" fmla="*/ 0 h 44"/>
                <a:gd name="T32" fmla="*/ 2 w 18"/>
                <a:gd name="T33" fmla="*/ 2 h 44"/>
                <a:gd name="T34" fmla="*/ 0 w 18"/>
                <a:gd name="T35" fmla="*/ 4 h 44"/>
                <a:gd name="T36" fmla="*/ 0 w 18"/>
                <a:gd name="T37" fmla="*/ 8 h 44"/>
                <a:gd name="T38" fmla="*/ 0 w 18"/>
                <a:gd name="T39" fmla="*/ 34 h 44"/>
                <a:gd name="T40" fmla="*/ 0 w 18"/>
                <a:gd name="T41" fmla="*/ 34 h 44"/>
                <a:gd name="T42" fmla="*/ 0 w 18"/>
                <a:gd name="T43" fmla="*/ 38 h 44"/>
                <a:gd name="T44" fmla="*/ 2 w 18"/>
                <a:gd name="T45" fmla="*/ 40 h 44"/>
                <a:gd name="T46" fmla="*/ 6 w 18"/>
                <a:gd name="T47" fmla="*/ 42 h 44"/>
                <a:gd name="T48" fmla="*/ 10 w 18"/>
                <a:gd name="T49" fmla="*/ 44 h 44"/>
                <a:gd name="T50" fmla="*/ 10 w 18"/>
                <a:gd name="T5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44">
                  <a:moveTo>
                    <a:pt x="10" y="44"/>
                  </a:moveTo>
                  <a:lnTo>
                    <a:pt x="10" y="44"/>
                  </a:lnTo>
                  <a:lnTo>
                    <a:pt x="10" y="44"/>
                  </a:lnTo>
                  <a:lnTo>
                    <a:pt x="12" y="42"/>
                  </a:lnTo>
                  <a:lnTo>
                    <a:pt x="16" y="40"/>
                  </a:lnTo>
                  <a:lnTo>
                    <a:pt x="18" y="38"/>
                  </a:lnTo>
                  <a:lnTo>
                    <a:pt x="18" y="34"/>
                  </a:lnTo>
                  <a:lnTo>
                    <a:pt x="18" y="8"/>
                  </a:lnTo>
                  <a:lnTo>
                    <a:pt x="18" y="8"/>
                  </a:lnTo>
                  <a:lnTo>
                    <a:pt x="18" y="4"/>
                  </a:lnTo>
                  <a:lnTo>
                    <a:pt x="16" y="2"/>
                  </a:lnTo>
                  <a:lnTo>
                    <a:pt x="12" y="0"/>
                  </a:lnTo>
                  <a:lnTo>
                    <a:pt x="10" y="0"/>
                  </a:lnTo>
                  <a:lnTo>
                    <a:pt x="10" y="0"/>
                  </a:lnTo>
                  <a:lnTo>
                    <a:pt x="10" y="0"/>
                  </a:lnTo>
                  <a:lnTo>
                    <a:pt x="6" y="0"/>
                  </a:lnTo>
                  <a:lnTo>
                    <a:pt x="2" y="2"/>
                  </a:lnTo>
                  <a:lnTo>
                    <a:pt x="0" y="4"/>
                  </a:lnTo>
                  <a:lnTo>
                    <a:pt x="0" y="8"/>
                  </a:lnTo>
                  <a:lnTo>
                    <a:pt x="0" y="34"/>
                  </a:lnTo>
                  <a:lnTo>
                    <a:pt x="0" y="34"/>
                  </a:lnTo>
                  <a:lnTo>
                    <a:pt x="0" y="38"/>
                  </a:lnTo>
                  <a:lnTo>
                    <a:pt x="2" y="40"/>
                  </a:lnTo>
                  <a:lnTo>
                    <a:pt x="6" y="42"/>
                  </a:lnTo>
                  <a:lnTo>
                    <a:pt x="10" y="44"/>
                  </a:lnTo>
                  <a:lnTo>
                    <a:pt x="10" y="44"/>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2814" y="1895"/>
              <a:ext cx="36" cy="137"/>
            </a:xfrm>
            <a:custGeom>
              <a:avLst/>
              <a:gdLst>
                <a:gd name="T0" fmla="*/ 10 w 36"/>
                <a:gd name="T1" fmla="*/ 11 h 137"/>
                <a:gd name="T2" fmla="*/ 0 w 36"/>
                <a:gd name="T3" fmla="*/ 123 h 137"/>
                <a:gd name="T4" fmla="*/ 0 w 36"/>
                <a:gd name="T5" fmla="*/ 123 h 137"/>
                <a:gd name="T6" fmla="*/ 0 w 36"/>
                <a:gd name="T7" fmla="*/ 129 h 137"/>
                <a:gd name="T8" fmla="*/ 4 w 36"/>
                <a:gd name="T9" fmla="*/ 133 h 137"/>
                <a:gd name="T10" fmla="*/ 8 w 36"/>
                <a:gd name="T11" fmla="*/ 135 h 137"/>
                <a:gd name="T12" fmla="*/ 12 w 36"/>
                <a:gd name="T13" fmla="*/ 137 h 137"/>
                <a:gd name="T14" fmla="*/ 12 w 36"/>
                <a:gd name="T15" fmla="*/ 137 h 137"/>
                <a:gd name="T16" fmla="*/ 12 w 36"/>
                <a:gd name="T17" fmla="*/ 137 h 137"/>
                <a:gd name="T18" fmla="*/ 18 w 36"/>
                <a:gd name="T19" fmla="*/ 137 h 137"/>
                <a:gd name="T20" fmla="*/ 22 w 36"/>
                <a:gd name="T21" fmla="*/ 135 h 137"/>
                <a:gd name="T22" fmla="*/ 24 w 36"/>
                <a:gd name="T23" fmla="*/ 131 h 137"/>
                <a:gd name="T24" fmla="*/ 26 w 36"/>
                <a:gd name="T25" fmla="*/ 125 h 137"/>
                <a:gd name="T26" fmla="*/ 36 w 36"/>
                <a:gd name="T27" fmla="*/ 15 h 137"/>
                <a:gd name="T28" fmla="*/ 36 w 36"/>
                <a:gd name="T29" fmla="*/ 15 h 137"/>
                <a:gd name="T30" fmla="*/ 34 w 36"/>
                <a:gd name="T31" fmla="*/ 9 h 137"/>
                <a:gd name="T32" fmla="*/ 32 w 36"/>
                <a:gd name="T33" fmla="*/ 5 h 137"/>
                <a:gd name="T34" fmla="*/ 28 w 36"/>
                <a:gd name="T35" fmla="*/ 0 h 137"/>
                <a:gd name="T36" fmla="*/ 24 w 36"/>
                <a:gd name="T37" fmla="*/ 0 h 137"/>
                <a:gd name="T38" fmla="*/ 24 w 36"/>
                <a:gd name="T39" fmla="*/ 0 h 137"/>
                <a:gd name="T40" fmla="*/ 24 w 36"/>
                <a:gd name="T41" fmla="*/ 0 h 137"/>
                <a:gd name="T42" fmla="*/ 18 w 36"/>
                <a:gd name="T43" fmla="*/ 0 h 137"/>
                <a:gd name="T44" fmla="*/ 14 w 36"/>
                <a:gd name="T45" fmla="*/ 3 h 137"/>
                <a:gd name="T46" fmla="*/ 10 w 36"/>
                <a:gd name="T47" fmla="*/ 7 h 137"/>
                <a:gd name="T48" fmla="*/ 10 w 36"/>
                <a:gd name="T49" fmla="*/ 11 h 137"/>
                <a:gd name="T50" fmla="*/ 10 w 36"/>
                <a:gd name="T51" fmla="*/ 1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37">
                  <a:moveTo>
                    <a:pt x="10" y="11"/>
                  </a:moveTo>
                  <a:lnTo>
                    <a:pt x="0" y="123"/>
                  </a:lnTo>
                  <a:lnTo>
                    <a:pt x="0" y="123"/>
                  </a:lnTo>
                  <a:lnTo>
                    <a:pt x="0" y="129"/>
                  </a:lnTo>
                  <a:lnTo>
                    <a:pt x="4" y="133"/>
                  </a:lnTo>
                  <a:lnTo>
                    <a:pt x="8" y="135"/>
                  </a:lnTo>
                  <a:lnTo>
                    <a:pt x="12" y="137"/>
                  </a:lnTo>
                  <a:lnTo>
                    <a:pt x="12" y="137"/>
                  </a:lnTo>
                  <a:lnTo>
                    <a:pt x="12" y="137"/>
                  </a:lnTo>
                  <a:lnTo>
                    <a:pt x="18" y="137"/>
                  </a:lnTo>
                  <a:lnTo>
                    <a:pt x="22" y="135"/>
                  </a:lnTo>
                  <a:lnTo>
                    <a:pt x="24" y="131"/>
                  </a:lnTo>
                  <a:lnTo>
                    <a:pt x="26" y="125"/>
                  </a:lnTo>
                  <a:lnTo>
                    <a:pt x="36" y="15"/>
                  </a:lnTo>
                  <a:lnTo>
                    <a:pt x="36" y="15"/>
                  </a:lnTo>
                  <a:lnTo>
                    <a:pt x="34" y="9"/>
                  </a:lnTo>
                  <a:lnTo>
                    <a:pt x="32" y="5"/>
                  </a:lnTo>
                  <a:lnTo>
                    <a:pt x="28" y="0"/>
                  </a:lnTo>
                  <a:lnTo>
                    <a:pt x="24" y="0"/>
                  </a:lnTo>
                  <a:lnTo>
                    <a:pt x="24" y="0"/>
                  </a:lnTo>
                  <a:lnTo>
                    <a:pt x="24" y="0"/>
                  </a:lnTo>
                  <a:lnTo>
                    <a:pt x="18" y="0"/>
                  </a:lnTo>
                  <a:lnTo>
                    <a:pt x="14" y="3"/>
                  </a:lnTo>
                  <a:lnTo>
                    <a:pt x="10" y="7"/>
                  </a:lnTo>
                  <a:lnTo>
                    <a:pt x="10" y="11"/>
                  </a:lnTo>
                  <a:lnTo>
                    <a:pt x="10" y="11"/>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2326" y="1946"/>
              <a:ext cx="340" cy="273"/>
            </a:xfrm>
            <a:custGeom>
              <a:avLst/>
              <a:gdLst>
                <a:gd name="T0" fmla="*/ 0 w 340"/>
                <a:gd name="T1" fmla="*/ 0 h 273"/>
                <a:gd name="T2" fmla="*/ 340 w 340"/>
                <a:gd name="T3" fmla="*/ 0 h 273"/>
                <a:gd name="T4" fmla="*/ 334 w 340"/>
                <a:gd name="T5" fmla="*/ 16 h 273"/>
                <a:gd name="T6" fmla="*/ 289 w 340"/>
                <a:gd name="T7" fmla="*/ 16 h 273"/>
                <a:gd name="T8" fmla="*/ 299 w 340"/>
                <a:gd name="T9" fmla="*/ 273 h 273"/>
                <a:gd name="T10" fmla="*/ 291 w 340"/>
                <a:gd name="T11" fmla="*/ 273 h 273"/>
                <a:gd name="T12" fmla="*/ 275 w 340"/>
                <a:gd name="T13" fmla="*/ 16 h 273"/>
                <a:gd name="T14" fmla="*/ 63 w 340"/>
                <a:gd name="T15" fmla="*/ 16 h 273"/>
                <a:gd name="T16" fmla="*/ 47 w 340"/>
                <a:gd name="T17" fmla="*/ 273 h 273"/>
                <a:gd name="T18" fmla="*/ 38 w 340"/>
                <a:gd name="T19" fmla="*/ 273 h 273"/>
                <a:gd name="T20" fmla="*/ 49 w 340"/>
                <a:gd name="T21" fmla="*/ 16 h 273"/>
                <a:gd name="T22" fmla="*/ 4 w 340"/>
                <a:gd name="T23" fmla="*/ 16 h 273"/>
                <a:gd name="T24" fmla="*/ 0 w 340"/>
                <a:gd name="T2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273">
                  <a:moveTo>
                    <a:pt x="0" y="0"/>
                  </a:moveTo>
                  <a:lnTo>
                    <a:pt x="340" y="0"/>
                  </a:lnTo>
                  <a:lnTo>
                    <a:pt x="334" y="16"/>
                  </a:lnTo>
                  <a:lnTo>
                    <a:pt x="289" y="16"/>
                  </a:lnTo>
                  <a:lnTo>
                    <a:pt x="299" y="273"/>
                  </a:lnTo>
                  <a:lnTo>
                    <a:pt x="291" y="273"/>
                  </a:lnTo>
                  <a:lnTo>
                    <a:pt x="275" y="16"/>
                  </a:lnTo>
                  <a:lnTo>
                    <a:pt x="63" y="16"/>
                  </a:lnTo>
                  <a:lnTo>
                    <a:pt x="47" y="273"/>
                  </a:lnTo>
                  <a:lnTo>
                    <a:pt x="38" y="273"/>
                  </a:lnTo>
                  <a:lnTo>
                    <a:pt x="49" y="16"/>
                  </a:lnTo>
                  <a:lnTo>
                    <a:pt x="4" y="16"/>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2449" y="2190"/>
              <a:ext cx="112" cy="29"/>
            </a:xfrm>
            <a:custGeom>
              <a:avLst/>
              <a:gdLst>
                <a:gd name="T0" fmla="*/ 112 w 112"/>
                <a:gd name="T1" fmla="*/ 29 h 29"/>
                <a:gd name="T2" fmla="*/ 0 w 112"/>
                <a:gd name="T3" fmla="*/ 29 h 29"/>
                <a:gd name="T4" fmla="*/ 0 w 112"/>
                <a:gd name="T5" fmla="*/ 0 h 29"/>
                <a:gd name="T6" fmla="*/ 112 w 112"/>
                <a:gd name="T7" fmla="*/ 29 h 29"/>
              </a:gdLst>
              <a:ahLst/>
              <a:cxnLst>
                <a:cxn ang="0">
                  <a:pos x="T0" y="T1"/>
                </a:cxn>
                <a:cxn ang="0">
                  <a:pos x="T2" y="T3"/>
                </a:cxn>
                <a:cxn ang="0">
                  <a:pos x="T4" y="T5"/>
                </a:cxn>
                <a:cxn ang="0">
                  <a:pos x="T6" y="T7"/>
                </a:cxn>
              </a:cxnLst>
              <a:rect l="0" t="0" r="r" b="b"/>
              <a:pathLst>
                <a:path w="112" h="29">
                  <a:moveTo>
                    <a:pt x="112" y="29"/>
                  </a:moveTo>
                  <a:lnTo>
                    <a:pt x="0" y="29"/>
                  </a:lnTo>
                  <a:lnTo>
                    <a:pt x="0" y="0"/>
                  </a:lnTo>
                  <a:lnTo>
                    <a:pt x="112" y="29"/>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2461" y="1715"/>
              <a:ext cx="60" cy="180"/>
            </a:xfrm>
            <a:custGeom>
              <a:avLst/>
              <a:gdLst>
                <a:gd name="T0" fmla="*/ 30 w 60"/>
                <a:gd name="T1" fmla="*/ 178 h 180"/>
                <a:gd name="T2" fmla="*/ 60 w 60"/>
                <a:gd name="T3" fmla="*/ 180 h 180"/>
                <a:gd name="T4" fmla="*/ 28 w 60"/>
                <a:gd name="T5" fmla="*/ 0 h 180"/>
                <a:gd name="T6" fmla="*/ 0 w 60"/>
                <a:gd name="T7" fmla="*/ 12 h 180"/>
                <a:gd name="T8" fmla="*/ 30 w 60"/>
                <a:gd name="T9" fmla="*/ 178 h 180"/>
              </a:gdLst>
              <a:ahLst/>
              <a:cxnLst>
                <a:cxn ang="0">
                  <a:pos x="T0" y="T1"/>
                </a:cxn>
                <a:cxn ang="0">
                  <a:pos x="T2" y="T3"/>
                </a:cxn>
                <a:cxn ang="0">
                  <a:pos x="T4" y="T5"/>
                </a:cxn>
                <a:cxn ang="0">
                  <a:pos x="T6" y="T7"/>
                </a:cxn>
                <a:cxn ang="0">
                  <a:pos x="T8" y="T9"/>
                </a:cxn>
              </a:cxnLst>
              <a:rect l="0" t="0" r="r" b="b"/>
              <a:pathLst>
                <a:path w="60" h="180">
                  <a:moveTo>
                    <a:pt x="30" y="178"/>
                  </a:moveTo>
                  <a:lnTo>
                    <a:pt x="60" y="180"/>
                  </a:lnTo>
                  <a:lnTo>
                    <a:pt x="28" y="0"/>
                  </a:lnTo>
                  <a:lnTo>
                    <a:pt x="0" y="12"/>
                  </a:lnTo>
                  <a:lnTo>
                    <a:pt x="30" y="178"/>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p:cNvSpPr>
              <a:spLocks/>
            </p:cNvSpPr>
            <p:nvPr/>
          </p:nvSpPr>
          <p:spPr bwMode="auto">
            <a:xfrm>
              <a:off x="2377" y="1785"/>
              <a:ext cx="126" cy="157"/>
            </a:xfrm>
            <a:custGeom>
              <a:avLst/>
              <a:gdLst>
                <a:gd name="T0" fmla="*/ 102 w 126"/>
                <a:gd name="T1" fmla="*/ 72 h 157"/>
                <a:gd name="T2" fmla="*/ 96 w 126"/>
                <a:gd name="T3" fmla="*/ 72 h 157"/>
                <a:gd name="T4" fmla="*/ 82 w 126"/>
                <a:gd name="T5" fmla="*/ 76 h 157"/>
                <a:gd name="T6" fmla="*/ 52 w 126"/>
                <a:gd name="T7" fmla="*/ 82 h 157"/>
                <a:gd name="T8" fmla="*/ 24 w 126"/>
                <a:gd name="T9" fmla="*/ 96 h 157"/>
                <a:gd name="T10" fmla="*/ 16 w 126"/>
                <a:gd name="T11" fmla="*/ 104 h 157"/>
                <a:gd name="T12" fmla="*/ 12 w 126"/>
                <a:gd name="T13" fmla="*/ 108 h 157"/>
                <a:gd name="T14" fmla="*/ 12 w 126"/>
                <a:gd name="T15" fmla="*/ 115 h 157"/>
                <a:gd name="T16" fmla="*/ 10 w 126"/>
                <a:gd name="T17" fmla="*/ 135 h 157"/>
                <a:gd name="T18" fmla="*/ 10 w 126"/>
                <a:gd name="T19" fmla="*/ 143 h 157"/>
                <a:gd name="T20" fmla="*/ 12 w 126"/>
                <a:gd name="T21" fmla="*/ 145 h 157"/>
                <a:gd name="T22" fmla="*/ 12 w 126"/>
                <a:gd name="T23" fmla="*/ 145 h 157"/>
                <a:gd name="T24" fmla="*/ 16 w 126"/>
                <a:gd name="T25" fmla="*/ 145 h 157"/>
                <a:gd name="T26" fmla="*/ 24 w 126"/>
                <a:gd name="T27" fmla="*/ 145 h 157"/>
                <a:gd name="T28" fmla="*/ 78 w 126"/>
                <a:gd name="T29" fmla="*/ 145 h 157"/>
                <a:gd name="T30" fmla="*/ 106 w 126"/>
                <a:gd name="T31" fmla="*/ 145 h 157"/>
                <a:gd name="T32" fmla="*/ 126 w 126"/>
                <a:gd name="T33" fmla="*/ 157 h 157"/>
                <a:gd name="T34" fmla="*/ 106 w 126"/>
                <a:gd name="T35" fmla="*/ 157 h 157"/>
                <a:gd name="T36" fmla="*/ 24 w 126"/>
                <a:gd name="T37" fmla="*/ 157 h 157"/>
                <a:gd name="T38" fmla="*/ 14 w 126"/>
                <a:gd name="T39" fmla="*/ 155 h 157"/>
                <a:gd name="T40" fmla="*/ 8 w 126"/>
                <a:gd name="T41" fmla="*/ 155 h 157"/>
                <a:gd name="T42" fmla="*/ 4 w 126"/>
                <a:gd name="T43" fmla="*/ 151 h 157"/>
                <a:gd name="T44" fmla="*/ 0 w 126"/>
                <a:gd name="T45" fmla="*/ 145 h 157"/>
                <a:gd name="T46" fmla="*/ 0 w 126"/>
                <a:gd name="T47" fmla="*/ 135 h 157"/>
                <a:gd name="T48" fmla="*/ 2 w 126"/>
                <a:gd name="T49" fmla="*/ 113 h 157"/>
                <a:gd name="T50" fmla="*/ 4 w 126"/>
                <a:gd name="T51" fmla="*/ 104 h 157"/>
                <a:gd name="T52" fmla="*/ 8 w 126"/>
                <a:gd name="T53" fmla="*/ 98 h 157"/>
                <a:gd name="T54" fmla="*/ 30 w 126"/>
                <a:gd name="T55" fmla="*/ 80 h 157"/>
                <a:gd name="T56" fmla="*/ 52 w 126"/>
                <a:gd name="T57" fmla="*/ 72 h 157"/>
                <a:gd name="T58" fmla="*/ 74 w 126"/>
                <a:gd name="T59" fmla="*/ 66 h 157"/>
                <a:gd name="T60" fmla="*/ 96 w 126"/>
                <a:gd name="T61" fmla="*/ 68 h 157"/>
                <a:gd name="T62" fmla="*/ 78 w 126"/>
                <a:gd name="T63" fmla="*/ 18 h 157"/>
                <a:gd name="T64" fmla="*/ 88 w 126"/>
                <a:gd name="T6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57">
                  <a:moveTo>
                    <a:pt x="88" y="0"/>
                  </a:moveTo>
                  <a:lnTo>
                    <a:pt x="102" y="72"/>
                  </a:lnTo>
                  <a:lnTo>
                    <a:pt x="96" y="72"/>
                  </a:lnTo>
                  <a:lnTo>
                    <a:pt x="96" y="72"/>
                  </a:lnTo>
                  <a:lnTo>
                    <a:pt x="96" y="72"/>
                  </a:lnTo>
                  <a:lnTo>
                    <a:pt x="82" y="76"/>
                  </a:lnTo>
                  <a:lnTo>
                    <a:pt x="52" y="82"/>
                  </a:lnTo>
                  <a:lnTo>
                    <a:pt x="52" y="82"/>
                  </a:lnTo>
                  <a:lnTo>
                    <a:pt x="38" y="88"/>
                  </a:lnTo>
                  <a:lnTo>
                    <a:pt x="24" y="96"/>
                  </a:lnTo>
                  <a:lnTo>
                    <a:pt x="24" y="96"/>
                  </a:lnTo>
                  <a:lnTo>
                    <a:pt x="16" y="104"/>
                  </a:lnTo>
                  <a:lnTo>
                    <a:pt x="16" y="104"/>
                  </a:lnTo>
                  <a:lnTo>
                    <a:pt x="12" y="108"/>
                  </a:lnTo>
                  <a:lnTo>
                    <a:pt x="12" y="115"/>
                  </a:lnTo>
                  <a:lnTo>
                    <a:pt x="12" y="115"/>
                  </a:lnTo>
                  <a:lnTo>
                    <a:pt x="10" y="135"/>
                  </a:lnTo>
                  <a:lnTo>
                    <a:pt x="10" y="135"/>
                  </a:lnTo>
                  <a:lnTo>
                    <a:pt x="10" y="143"/>
                  </a:lnTo>
                  <a:lnTo>
                    <a:pt x="10" y="143"/>
                  </a:lnTo>
                  <a:lnTo>
                    <a:pt x="12" y="145"/>
                  </a:lnTo>
                  <a:lnTo>
                    <a:pt x="12" y="145"/>
                  </a:lnTo>
                  <a:lnTo>
                    <a:pt x="12" y="145"/>
                  </a:lnTo>
                  <a:lnTo>
                    <a:pt x="12" y="145"/>
                  </a:lnTo>
                  <a:lnTo>
                    <a:pt x="16" y="145"/>
                  </a:lnTo>
                  <a:lnTo>
                    <a:pt x="16" y="145"/>
                  </a:lnTo>
                  <a:lnTo>
                    <a:pt x="24" y="145"/>
                  </a:lnTo>
                  <a:lnTo>
                    <a:pt x="24" y="145"/>
                  </a:lnTo>
                  <a:lnTo>
                    <a:pt x="78" y="145"/>
                  </a:lnTo>
                  <a:lnTo>
                    <a:pt x="78" y="145"/>
                  </a:lnTo>
                  <a:lnTo>
                    <a:pt x="106" y="145"/>
                  </a:lnTo>
                  <a:lnTo>
                    <a:pt x="106" y="145"/>
                  </a:lnTo>
                  <a:lnTo>
                    <a:pt x="118" y="145"/>
                  </a:lnTo>
                  <a:lnTo>
                    <a:pt x="126" y="157"/>
                  </a:lnTo>
                  <a:lnTo>
                    <a:pt x="126" y="157"/>
                  </a:lnTo>
                  <a:lnTo>
                    <a:pt x="106" y="157"/>
                  </a:lnTo>
                  <a:lnTo>
                    <a:pt x="106" y="157"/>
                  </a:lnTo>
                  <a:lnTo>
                    <a:pt x="24" y="157"/>
                  </a:lnTo>
                  <a:lnTo>
                    <a:pt x="24" y="157"/>
                  </a:lnTo>
                  <a:lnTo>
                    <a:pt x="14" y="155"/>
                  </a:lnTo>
                  <a:lnTo>
                    <a:pt x="14" y="155"/>
                  </a:lnTo>
                  <a:lnTo>
                    <a:pt x="8" y="155"/>
                  </a:lnTo>
                  <a:lnTo>
                    <a:pt x="8" y="155"/>
                  </a:lnTo>
                  <a:lnTo>
                    <a:pt x="4" y="151"/>
                  </a:lnTo>
                  <a:lnTo>
                    <a:pt x="4" y="151"/>
                  </a:lnTo>
                  <a:lnTo>
                    <a:pt x="0" y="145"/>
                  </a:lnTo>
                  <a:lnTo>
                    <a:pt x="0" y="145"/>
                  </a:lnTo>
                  <a:lnTo>
                    <a:pt x="0" y="135"/>
                  </a:lnTo>
                  <a:lnTo>
                    <a:pt x="0" y="135"/>
                  </a:lnTo>
                  <a:lnTo>
                    <a:pt x="2" y="113"/>
                  </a:lnTo>
                  <a:lnTo>
                    <a:pt x="2" y="113"/>
                  </a:lnTo>
                  <a:lnTo>
                    <a:pt x="4" y="104"/>
                  </a:lnTo>
                  <a:lnTo>
                    <a:pt x="8" y="98"/>
                  </a:lnTo>
                  <a:lnTo>
                    <a:pt x="8" y="98"/>
                  </a:lnTo>
                  <a:lnTo>
                    <a:pt x="18" y="88"/>
                  </a:lnTo>
                  <a:lnTo>
                    <a:pt x="30" y="80"/>
                  </a:lnTo>
                  <a:lnTo>
                    <a:pt x="30" y="80"/>
                  </a:lnTo>
                  <a:lnTo>
                    <a:pt x="52" y="72"/>
                  </a:lnTo>
                  <a:lnTo>
                    <a:pt x="74" y="66"/>
                  </a:lnTo>
                  <a:lnTo>
                    <a:pt x="74" y="66"/>
                  </a:lnTo>
                  <a:lnTo>
                    <a:pt x="96" y="62"/>
                  </a:lnTo>
                  <a:lnTo>
                    <a:pt x="96" y="68"/>
                  </a:lnTo>
                  <a:lnTo>
                    <a:pt x="90" y="68"/>
                  </a:lnTo>
                  <a:lnTo>
                    <a:pt x="78" y="18"/>
                  </a:lnTo>
                  <a:lnTo>
                    <a:pt x="88" y="0"/>
                  </a:lnTo>
                  <a:lnTo>
                    <a:pt x="88" y="0"/>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p:cNvSpPr>
              <a:spLocks/>
            </p:cNvSpPr>
            <p:nvPr/>
          </p:nvSpPr>
          <p:spPr bwMode="auto">
            <a:xfrm>
              <a:off x="2575" y="1926"/>
              <a:ext cx="52" cy="16"/>
            </a:xfrm>
            <a:custGeom>
              <a:avLst/>
              <a:gdLst>
                <a:gd name="T0" fmla="*/ 0 w 52"/>
                <a:gd name="T1" fmla="*/ 16 h 16"/>
                <a:gd name="T2" fmla="*/ 0 w 52"/>
                <a:gd name="T3" fmla="*/ 16 h 16"/>
                <a:gd name="T4" fmla="*/ 0 w 52"/>
                <a:gd name="T5" fmla="*/ 14 h 16"/>
                <a:gd name="T6" fmla="*/ 0 w 52"/>
                <a:gd name="T7" fmla="*/ 14 h 16"/>
                <a:gd name="T8" fmla="*/ 2 w 52"/>
                <a:gd name="T9" fmla="*/ 8 h 16"/>
                <a:gd name="T10" fmla="*/ 8 w 52"/>
                <a:gd name="T11" fmla="*/ 4 h 16"/>
                <a:gd name="T12" fmla="*/ 14 w 52"/>
                <a:gd name="T13" fmla="*/ 2 h 16"/>
                <a:gd name="T14" fmla="*/ 24 w 52"/>
                <a:gd name="T15" fmla="*/ 0 h 16"/>
                <a:gd name="T16" fmla="*/ 24 w 52"/>
                <a:gd name="T17" fmla="*/ 0 h 16"/>
                <a:gd name="T18" fmla="*/ 26 w 52"/>
                <a:gd name="T19" fmla="*/ 0 h 16"/>
                <a:gd name="T20" fmla="*/ 44 w 52"/>
                <a:gd name="T21" fmla="*/ 0 h 16"/>
                <a:gd name="T22" fmla="*/ 44 w 52"/>
                <a:gd name="T23" fmla="*/ 0 h 16"/>
                <a:gd name="T24" fmla="*/ 46 w 52"/>
                <a:gd name="T25" fmla="*/ 0 h 16"/>
                <a:gd name="T26" fmla="*/ 50 w 52"/>
                <a:gd name="T27" fmla="*/ 2 h 16"/>
                <a:gd name="T28" fmla="*/ 52 w 52"/>
                <a:gd name="T29" fmla="*/ 6 h 16"/>
                <a:gd name="T30" fmla="*/ 52 w 52"/>
                <a:gd name="T31" fmla="*/ 10 h 16"/>
                <a:gd name="T32" fmla="*/ 52 w 52"/>
                <a:gd name="T33" fmla="*/ 16 h 16"/>
                <a:gd name="T34" fmla="*/ 0 w 52"/>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6">
                  <a:moveTo>
                    <a:pt x="0" y="16"/>
                  </a:moveTo>
                  <a:lnTo>
                    <a:pt x="0" y="16"/>
                  </a:lnTo>
                  <a:lnTo>
                    <a:pt x="0" y="14"/>
                  </a:lnTo>
                  <a:lnTo>
                    <a:pt x="0" y="14"/>
                  </a:lnTo>
                  <a:lnTo>
                    <a:pt x="2" y="8"/>
                  </a:lnTo>
                  <a:lnTo>
                    <a:pt x="8" y="4"/>
                  </a:lnTo>
                  <a:lnTo>
                    <a:pt x="14" y="2"/>
                  </a:lnTo>
                  <a:lnTo>
                    <a:pt x="24" y="0"/>
                  </a:lnTo>
                  <a:lnTo>
                    <a:pt x="24" y="0"/>
                  </a:lnTo>
                  <a:lnTo>
                    <a:pt x="26" y="0"/>
                  </a:lnTo>
                  <a:lnTo>
                    <a:pt x="44" y="0"/>
                  </a:lnTo>
                  <a:lnTo>
                    <a:pt x="44" y="0"/>
                  </a:lnTo>
                  <a:lnTo>
                    <a:pt x="46" y="0"/>
                  </a:lnTo>
                  <a:lnTo>
                    <a:pt x="50" y="2"/>
                  </a:lnTo>
                  <a:lnTo>
                    <a:pt x="52" y="6"/>
                  </a:lnTo>
                  <a:lnTo>
                    <a:pt x="52" y="10"/>
                  </a:lnTo>
                  <a:lnTo>
                    <a:pt x="52" y="16"/>
                  </a:lnTo>
                  <a:lnTo>
                    <a:pt x="0" y="16"/>
                  </a:lnTo>
                  <a:close/>
                </a:path>
              </a:pathLst>
            </a:custGeom>
            <a:solidFill>
              <a:srgbClr val="A3A2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48"/>
            <p:cNvSpPr>
              <a:spLocks noChangeShapeType="1"/>
            </p:cNvSpPr>
            <p:nvPr/>
          </p:nvSpPr>
          <p:spPr bwMode="auto">
            <a:xfrm flipH="1">
              <a:off x="2878" y="2297"/>
              <a:ext cx="97"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9"/>
            <p:cNvSpPr>
              <a:spLocks noChangeShapeType="1"/>
            </p:cNvSpPr>
            <p:nvPr/>
          </p:nvSpPr>
          <p:spPr bwMode="auto">
            <a:xfrm flipH="1">
              <a:off x="2686" y="2297"/>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0"/>
            <p:cNvSpPr>
              <a:spLocks noChangeShapeType="1"/>
            </p:cNvSpPr>
            <p:nvPr/>
          </p:nvSpPr>
          <p:spPr bwMode="auto">
            <a:xfrm flipH="1">
              <a:off x="2493" y="2297"/>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1"/>
            <p:cNvSpPr>
              <a:spLocks noChangeShapeType="1"/>
            </p:cNvSpPr>
            <p:nvPr/>
          </p:nvSpPr>
          <p:spPr bwMode="auto">
            <a:xfrm flipH="1">
              <a:off x="2300" y="2297"/>
              <a:ext cx="97"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2"/>
            <p:cNvSpPr>
              <a:spLocks noChangeShapeType="1"/>
            </p:cNvSpPr>
            <p:nvPr/>
          </p:nvSpPr>
          <p:spPr bwMode="auto">
            <a:xfrm flipH="1">
              <a:off x="2108" y="2297"/>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3"/>
            <p:cNvSpPr>
              <a:spLocks noChangeShapeType="1"/>
            </p:cNvSpPr>
            <p:nvPr/>
          </p:nvSpPr>
          <p:spPr bwMode="auto">
            <a:xfrm flipH="1">
              <a:off x="1915" y="2297"/>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p:cNvSpPr>
              <a:spLocks/>
            </p:cNvSpPr>
            <p:nvPr/>
          </p:nvSpPr>
          <p:spPr bwMode="auto">
            <a:xfrm>
              <a:off x="1766" y="2253"/>
              <a:ext cx="53" cy="44"/>
            </a:xfrm>
            <a:custGeom>
              <a:avLst/>
              <a:gdLst>
                <a:gd name="T0" fmla="*/ 53 w 53"/>
                <a:gd name="T1" fmla="*/ 44 h 44"/>
                <a:gd name="T2" fmla="*/ 0 w 53"/>
                <a:gd name="T3" fmla="*/ 44 h 44"/>
                <a:gd name="T4" fmla="*/ 0 w 53"/>
                <a:gd name="T5" fmla="*/ 0 h 44"/>
              </a:gdLst>
              <a:ahLst/>
              <a:cxnLst>
                <a:cxn ang="0">
                  <a:pos x="T0" y="T1"/>
                </a:cxn>
                <a:cxn ang="0">
                  <a:pos x="T2" y="T3"/>
                </a:cxn>
                <a:cxn ang="0">
                  <a:pos x="T4" y="T5"/>
                </a:cxn>
              </a:cxnLst>
              <a:rect l="0" t="0" r="r" b="b"/>
              <a:pathLst>
                <a:path w="53" h="44">
                  <a:moveTo>
                    <a:pt x="53" y="44"/>
                  </a:moveTo>
                  <a:lnTo>
                    <a:pt x="0" y="44"/>
                  </a:lnTo>
                  <a:lnTo>
                    <a:pt x="0" y="0"/>
                  </a:lnTo>
                </a:path>
              </a:pathLst>
            </a:custGeom>
            <a:noFill/>
            <a:ln w="381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5"/>
            <p:cNvSpPr>
              <a:spLocks noChangeShapeType="1"/>
            </p:cNvSpPr>
            <p:nvPr/>
          </p:nvSpPr>
          <p:spPr bwMode="auto">
            <a:xfrm flipV="1">
              <a:off x="1766" y="2060"/>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6"/>
            <p:cNvSpPr>
              <a:spLocks noChangeShapeType="1"/>
            </p:cNvSpPr>
            <p:nvPr/>
          </p:nvSpPr>
          <p:spPr bwMode="auto">
            <a:xfrm flipV="1">
              <a:off x="1766" y="1867"/>
              <a:ext cx="0" cy="97"/>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7"/>
            <p:cNvSpPr>
              <a:spLocks noChangeShapeType="1"/>
            </p:cNvSpPr>
            <p:nvPr/>
          </p:nvSpPr>
          <p:spPr bwMode="auto">
            <a:xfrm flipV="1">
              <a:off x="1766" y="1675"/>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8"/>
            <p:cNvSpPr>
              <a:spLocks noChangeShapeType="1"/>
            </p:cNvSpPr>
            <p:nvPr/>
          </p:nvSpPr>
          <p:spPr bwMode="auto">
            <a:xfrm flipV="1">
              <a:off x="1766" y="1482"/>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9"/>
            <p:cNvSpPr>
              <a:spLocks noChangeShapeType="1"/>
            </p:cNvSpPr>
            <p:nvPr/>
          </p:nvSpPr>
          <p:spPr bwMode="auto">
            <a:xfrm>
              <a:off x="1827" y="1448"/>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0"/>
            <p:cNvSpPr>
              <a:spLocks noChangeShapeType="1"/>
            </p:cNvSpPr>
            <p:nvPr/>
          </p:nvSpPr>
          <p:spPr bwMode="auto">
            <a:xfrm>
              <a:off x="2019" y="1448"/>
              <a:ext cx="97"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1"/>
            <p:cNvSpPr>
              <a:spLocks noChangeShapeType="1"/>
            </p:cNvSpPr>
            <p:nvPr/>
          </p:nvSpPr>
          <p:spPr bwMode="auto">
            <a:xfrm>
              <a:off x="2212" y="1448"/>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2"/>
            <p:cNvSpPr>
              <a:spLocks noChangeShapeType="1"/>
            </p:cNvSpPr>
            <p:nvPr/>
          </p:nvSpPr>
          <p:spPr bwMode="auto">
            <a:xfrm>
              <a:off x="2405" y="1448"/>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3"/>
            <p:cNvSpPr>
              <a:spLocks noChangeShapeType="1"/>
            </p:cNvSpPr>
            <p:nvPr/>
          </p:nvSpPr>
          <p:spPr bwMode="auto">
            <a:xfrm>
              <a:off x="2597" y="1448"/>
              <a:ext cx="97"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4"/>
            <p:cNvSpPr>
              <a:spLocks noChangeShapeType="1"/>
            </p:cNvSpPr>
            <p:nvPr/>
          </p:nvSpPr>
          <p:spPr bwMode="auto">
            <a:xfrm>
              <a:off x="2790" y="1448"/>
              <a:ext cx="96" cy="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5"/>
            <p:cNvSpPr>
              <a:spLocks noChangeShapeType="1"/>
            </p:cNvSpPr>
            <p:nvPr/>
          </p:nvSpPr>
          <p:spPr bwMode="auto">
            <a:xfrm>
              <a:off x="2975" y="1456"/>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6"/>
            <p:cNvSpPr>
              <a:spLocks noChangeShapeType="1"/>
            </p:cNvSpPr>
            <p:nvPr/>
          </p:nvSpPr>
          <p:spPr bwMode="auto">
            <a:xfrm>
              <a:off x="2975" y="1649"/>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7"/>
            <p:cNvSpPr>
              <a:spLocks noChangeShapeType="1"/>
            </p:cNvSpPr>
            <p:nvPr/>
          </p:nvSpPr>
          <p:spPr bwMode="auto">
            <a:xfrm>
              <a:off x="2975" y="1841"/>
              <a:ext cx="0" cy="97"/>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8"/>
            <p:cNvSpPr>
              <a:spLocks noChangeShapeType="1"/>
            </p:cNvSpPr>
            <p:nvPr/>
          </p:nvSpPr>
          <p:spPr bwMode="auto">
            <a:xfrm>
              <a:off x="2975" y="2034"/>
              <a:ext cx="0" cy="96"/>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9"/>
            <p:cNvSpPr>
              <a:spLocks noChangeShapeType="1"/>
            </p:cNvSpPr>
            <p:nvPr/>
          </p:nvSpPr>
          <p:spPr bwMode="auto">
            <a:xfrm>
              <a:off x="2975" y="2227"/>
              <a:ext cx="0" cy="70"/>
            </a:xfrm>
            <a:prstGeom prst="line">
              <a:avLst/>
            </a:prstGeom>
            <a:noFill/>
            <a:ln w="381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0"/>
            <p:cNvSpPr>
              <a:spLocks noChangeShapeType="1"/>
            </p:cNvSpPr>
            <p:nvPr/>
          </p:nvSpPr>
          <p:spPr bwMode="auto">
            <a:xfrm flipV="1">
              <a:off x="2373" y="2425"/>
              <a:ext cx="0" cy="903"/>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p:cNvSpPr>
              <a:spLocks/>
            </p:cNvSpPr>
            <p:nvPr/>
          </p:nvSpPr>
          <p:spPr bwMode="auto">
            <a:xfrm>
              <a:off x="2332" y="2367"/>
              <a:ext cx="81" cy="70"/>
            </a:xfrm>
            <a:custGeom>
              <a:avLst/>
              <a:gdLst>
                <a:gd name="T0" fmla="*/ 81 w 81"/>
                <a:gd name="T1" fmla="*/ 70 h 70"/>
                <a:gd name="T2" fmla="*/ 41 w 81"/>
                <a:gd name="T3" fmla="*/ 0 h 70"/>
                <a:gd name="T4" fmla="*/ 0 w 81"/>
                <a:gd name="T5" fmla="*/ 70 h 70"/>
                <a:gd name="T6" fmla="*/ 81 w 81"/>
                <a:gd name="T7" fmla="*/ 70 h 70"/>
              </a:gdLst>
              <a:ahLst/>
              <a:cxnLst>
                <a:cxn ang="0">
                  <a:pos x="T0" y="T1"/>
                </a:cxn>
                <a:cxn ang="0">
                  <a:pos x="T2" y="T3"/>
                </a:cxn>
                <a:cxn ang="0">
                  <a:pos x="T4" y="T5"/>
                </a:cxn>
                <a:cxn ang="0">
                  <a:pos x="T6" y="T7"/>
                </a:cxn>
              </a:cxnLst>
              <a:rect l="0" t="0" r="r" b="b"/>
              <a:pathLst>
                <a:path w="81" h="70">
                  <a:moveTo>
                    <a:pt x="81" y="70"/>
                  </a:moveTo>
                  <a:lnTo>
                    <a:pt x="41" y="0"/>
                  </a:lnTo>
                  <a:lnTo>
                    <a:pt x="0" y="70"/>
                  </a:lnTo>
                  <a:lnTo>
                    <a:pt x="81"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1678" y="2672"/>
              <a:ext cx="1387" cy="502"/>
            </a:xfrm>
            <a:prstGeom prst="rect">
              <a:avLst/>
            </a:prstGeom>
            <a:solidFill>
              <a:srgbClr val="147CC1"/>
            </a:solidFill>
            <a:ln w="127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Rectangle 75"/>
          <p:cNvSpPr/>
          <p:nvPr/>
        </p:nvSpPr>
        <p:spPr>
          <a:xfrm>
            <a:off x="3573102" y="4364038"/>
            <a:ext cx="2513351" cy="674031"/>
          </a:xfrm>
          <a:prstGeom prst="rect">
            <a:avLst/>
          </a:prstGeom>
        </p:spPr>
        <p:txBody>
          <a:bodyPr wrap="square">
            <a:spAutoFit/>
          </a:bodyPr>
          <a:lstStyle/>
          <a:p>
            <a:pPr marR="0" lvl="0" algn="ctr">
              <a:lnSpc>
                <a:spcPct val="105000"/>
              </a:lnSpc>
              <a:spcBef>
                <a:spcPts val="600"/>
              </a:spcBef>
              <a:spcAft>
                <a:spcPts val="1000"/>
              </a:spcAft>
            </a:pPr>
            <a:r>
              <a:rPr lang="en-US" dirty="0">
                <a:solidFill>
                  <a:schemeClr val="bg2"/>
                </a:solidFill>
              </a:rPr>
              <a:t>Certificate/ certificate template</a:t>
            </a:r>
          </a:p>
        </p:txBody>
      </p:sp>
      <p:sp>
        <p:nvSpPr>
          <p:cNvPr id="78" name="Rectangle 77"/>
          <p:cNvSpPr/>
          <p:nvPr/>
        </p:nvSpPr>
        <p:spPr>
          <a:xfrm>
            <a:off x="3086734" y="2643517"/>
            <a:ext cx="764096" cy="397340"/>
          </a:xfrm>
          <a:prstGeom prst="rect">
            <a:avLst/>
          </a:prstGeom>
        </p:spPr>
        <p:txBody>
          <a:bodyPr wrap="square">
            <a:spAutoFit/>
          </a:bodyPr>
          <a:lstStyle/>
          <a:p>
            <a:pPr marR="0" lvl="0" algn="ctr">
              <a:lnSpc>
                <a:spcPct val="105000"/>
              </a:lnSpc>
              <a:spcBef>
                <a:spcPts val="600"/>
              </a:spcBef>
              <a:spcAft>
                <a:spcPts val="1000"/>
              </a:spcAft>
            </a:pPr>
            <a:r>
              <a:rPr lang="en-US" dirty="0"/>
              <a:t>Entity</a:t>
            </a:r>
          </a:p>
        </p:txBody>
      </p:sp>
      <p:sp>
        <p:nvSpPr>
          <p:cNvPr id="79" name="Rectangle 78"/>
          <p:cNvSpPr/>
          <p:nvPr/>
        </p:nvSpPr>
        <p:spPr>
          <a:xfrm>
            <a:off x="3827557" y="5432192"/>
            <a:ext cx="764096" cy="662233"/>
          </a:xfrm>
          <a:prstGeom prst="rect">
            <a:avLst/>
          </a:prstGeom>
        </p:spPr>
        <p:txBody>
          <a:bodyPr wrap="square">
            <a:spAutoFit/>
          </a:bodyPr>
          <a:lstStyle/>
          <a:p>
            <a:pPr marR="0" lvl="0" algn="ctr">
              <a:lnSpc>
                <a:spcPct val="105000"/>
              </a:lnSpc>
              <a:spcBef>
                <a:spcPts val="600"/>
              </a:spcBef>
              <a:spcAft>
                <a:spcPts val="1000"/>
              </a:spcAft>
            </a:pPr>
            <a:r>
              <a:rPr lang="en-US" dirty="0"/>
              <a:t>CA server</a:t>
            </a:r>
          </a:p>
        </p:txBody>
      </p:sp>
    </p:spTree>
    <p:extLst>
      <p:ext uri="{BB962C8B-B14F-4D97-AF65-F5344CB8AC3E}">
        <p14:creationId xmlns:p14="http://schemas.microsoft.com/office/powerpoint/2010/main" val="362926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1700213" y="2070100"/>
            <a:ext cx="4092575" cy="3717925"/>
            <a:chOff x="1071" y="1304"/>
            <a:chExt cx="2578" cy="2342"/>
          </a:xfrm>
        </p:grpSpPr>
        <p:sp>
          <p:nvSpPr>
            <p:cNvPr id="13" name="AutoShape 3"/>
            <p:cNvSpPr>
              <a:spLocks noChangeAspect="1" noChangeArrowheads="1" noTextEdit="1"/>
            </p:cNvSpPr>
            <p:nvPr/>
          </p:nvSpPr>
          <p:spPr bwMode="auto">
            <a:xfrm>
              <a:off x="1071" y="1304"/>
              <a:ext cx="2578" cy="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5"/>
            <p:cNvSpPr>
              <a:spLocks noChangeArrowheads="1"/>
            </p:cNvSpPr>
            <p:nvPr/>
          </p:nvSpPr>
          <p:spPr bwMode="auto">
            <a:xfrm>
              <a:off x="1407" y="1304"/>
              <a:ext cx="552" cy="1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p:nvSpPr>
          <p:spPr bwMode="auto">
            <a:xfrm>
              <a:off x="1407" y="1304"/>
              <a:ext cx="552" cy="1158"/>
            </a:xfrm>
            <a:custGeom>
              <a:avLst/>
              <a:gdLst>
                <a:gd name="T0" fmla="*/ 0 w 552"/>
                <a:gd name="T1" fmla="*/ 1158 h 1158"/>
                <a:gd name="T2" fmla="*/ 552 w 552"/>
                <a:gd name="T3" fmla="*/ 0 h 1158"/>
                <a:gd name="T4" fmla="*/ 264 w 552"/>
                <a:gd name="T5" fmla="*/ 1002 h 1158"/>
                <a:gd name="T6" fmla="*/ 248 w 552"/>
                <a:gd name="T7" fmla="*/ 1000 h 1158"/>
                <a:gd name="T8" fmla="*/ 220 w 552"/>
                <a:gd name="T9" fmla="*/ 988 h 1158"/>
                <a:gd name="T10" fmla="*/ 198 w 552"/>
                <a:gd name="T11" fmla="*/ 968 h 1158"/>
                <a:gd name="T12" fmla="*/ 186 w 552"/>
                <a:gd name="T13" fmla="*/ 940 h 1158"/>
                <a:gd name="T14" fmla="*/ 186 w 552"/>
                <a:gd name="T15" fmla="*/ 924 h 1158"/>
                <a:gd name="T16" fmla="*/ 188 w 552"/>
                <a:gd name="T17" fmla="*/ 900 h 1158"/>
                <a:gd name="T18" fmla="*/ 200 w 552"/>
                <a:gd name="T19" fmla="*/ 878 h 1158"/>
                <a:gd name="T20" fmla="*/ 214 w 552"/>
                <a:gd name="T21" fmla="*/ 862 h 1158"/>
                <a:gd name="T22" fmla="*/ 236 w 552"/>
                <a:gd name="T23" fmla="*/ 850 h 1158"/>
                <a:gd name="T24" fmla="*/ 236 w 552"/>
                <a:gd name="T25" fmla="*/ 898 h 1158"/>
                <a:gd name="T26" fmla="*/ 228 w 552"/>
                <a:gd name="T27" fmla="*/ 910 h 1158"/>
                <a:gd name="T28" fmla="*/ 224 w 552"/>
                <a:gd name="T29" fmla="*/ 924 h 1158"/>
                <a:gd name="T30" fmla="*/ 226 w 552"/>
                <a:gd name="T31" fmla="*/ 932 h 1158"/>
                <a:gd name="T32" fmla="*/ 232 w 552"/>
                <a:gd name="T33" fmla="*/ 946 h 1158"/>
                <a:gd name="T34" fmla="*/ 242 w 552"/>
                <a:gd name="T35" fmla="*/ 956 h 1158"/>
                <a:gd name="T36" fmla="*/ 256 w 552"/>
                <a:gd name="T37" fmla="*/ 962 h 1158"/>
                <a:gd name="T38" fmla="*/ 264 w 552"/>
                <a:gd name="T39" fmla="*/ 962 h 1158"/>
                <a:gd name="T40" fmla="*/ 280 w 552"/>
                <a:gd name="T41" fmla="*/ 960 h 1158"/>
                <a:gd name="T42" fmla="*/ 292 w 552"/>
                <a:gd name="T43" fmla="*/ 952 h 1158"/>
                <a:gd name="T44" fmla="*/ 300 w 552"/>
                <a:gd name="T45" fmla="*/ 938 h 1158"/>
                <a:gd name="T46" fmla="*/ 302 w 552"/>
                <a:gd name="T47" fmla="*/ 924 h 1158"/>
                <a:gd name="T48" fmla="*/ 302 w 552"/>
                <a:gd name="T49" fmla="*/ 916 h 1158"/>
                <a:gd name="T50" fmla="*/ 296 w 552"/>
                <a:gd name="T51" fmla="*/ 902 h 1158"/>
                <a:gd name="T52" fmla="*/ 292 w 552"/>
                <a:gd name="T53" fmla="*/ 850 h 1158"/>
                <a:gd name="T54" fmla="*/ 304 w 552"/>
                <a:gd name="T55" fmla="*/ 856 h 1158"/>
                <a:gd name="T56" fmla="*/ 322 w 552"/>
                <a:gd name="T57" fmla="*/ 870 h 1158"/>
                <a:gd name="T58" fmla="*/ 334 w 552"/>
                <a:gd name="T59" fmla="*/ 888 h 1158"/>
                <a:gd name="T60" fmla="*/ 342 w 552"/>
                <a:gd name="T61" fmla="*/ 912 h 1158"/>
                <a:gd name="T62" fmla="*/ 342 w 552"/>
                <a:gd name="T63" fmla="*/ 924 h 1158"/>
                <a:gd name="T64" fmla="*/ 336 w 552"/>
                <a:gd name="T65" fmla="*/ 954 h 1158"/>
                <a:gd name="T66" fmla="*/ 320 w 552"/>
                <a:gd name="T67" fmla="*/ 980 h 1158"/>
                <a:gd name="T68" fmla="*/ 294 w 552"/>
                <a:gd name="T69" fmla="*/ 996 h 1158"/>
                <a:gd name="T70" fmla="*/ 264 w 552"/>
                <a:gd name="T71" fmla="*/ 1002 h 1158"/>
                <a:gd name="T72" fmla="*/ 246 w 552"/>
                <a:gd name="T73" fmla="*/ 916 h 1158"/>
                <a:gd name="T74" fmla="*/ 280 w 552"/>
                <a:gd name="T75" fmla="*/ 822 h 1158"/>
                <a:gd name="T76" fmla="*/ 246 w 552"/>
                <a:gd name="T77" fmla="*/ 916 h 1158"/>
                <a:gd name="T78" fmla="*/ 84 w 552"/>
                <a:gd name="T79" fmla="*/ 286 h 1158"/>
                <a:gd name="T80" fmla="*/ 468 w 552"/>
                <a:gd name="T81" fmla="*/ 216 h 1158"/>
                <a:gd name="T82" fmla="*/ 468 w 552"/>
                <a:gd name="T83" fmla="*/ 172 h 1158"/>
                <a:gd name="T84" fmla="*/ 84 w 552"/>
                <a:gd name="T85" fmla="*/ 104 h 1158"/>
                <a:gd name="T86" fmla="*/ 468 w 552"/>
                <a:gd name="T87" fmla="*/ 172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2" h="1158">
                  <a:moveTo>
                    <a:pt x="0" y="0"/>
                  </a:moveTo>
                  <a:lnTo>
                    <a:pt x="0" y="1158"/>
                  </a:lnTo>
                  <a:lnTo>
                    <a:pt x="552" y="1158"/>
                  </a:lnTo>
                  <a:lnTo>
                    <a:pt x="552" y="0"/>
                  </a:lnTo>
                  <a:lnTo>
                    <a:pt x="0" y="0"/>
                  </a:lnTo>
                  <a:close/>
                  <a:moveTo>
                    <a:pt x="264" y="1002"/>
                  </a:moveTo>
                  <a:lnTo>
                    <a:pt x="264" y="1002"/>
                  </a:lnTo>
                  <a:lnTo>
                    <a:pt x="248" y="1000"/>
                  </a:lnTo>
                  <a:lnTo>
                    <a:pt x="234" y="996"/>
                  </a:lnTo>
                  <a:lnTo>
                    <a:pt x="220" y="988"/>
                  </a:lnTo>
                  <a:lnTo>
                    <a:pt x="208" y="980"/>
                  </a:lnTo>
                  <a:lnTo>
                    <a:pt x="198" y="968"/>
                  </a:lnTo>
                  <a:lnTo>
                    <a:pt x="192" y="954"/>
                  </a:lnTo>
                  <a:lnTo>
                    <a:pt x="186" y="940"/>
                  </a:lnTo>
                  <a:lnTo>
                    <a:pt x="186" y="924"/>
                  </a:lnTo>
                  <a:lnTo>
                    <a:pt x="186" y="924"/>
                  </a:lnTo>
                  <a:lnTo>
                    <a:pt x="186" y="912"/>
                  </a:lnTo>
                  <a:lnTo>
                    <a:pt x="188" y="900"/>
                  </a:lnTo>
                  <a:lnTo>
                    <a:pt x="194" y="888"/>
                  </a:lnTo>
                  <a:lnTo>
                    <a:pt x="200" y="878"/>
                  </a:lnTo>
                  <a:lnTo>
                    <a:pt x="206" y="870"/>
                  </a:lnTo>
                  <a:lnTo>
                    <a:pt x="214" y="862"/>
                  </a:lnTo>
                  <a:lnTo>
                    <a:pt x="224" y="856"/>
                  </a:lnTo>
                  <a:lnTo>
                    <a:pt x="236" y="850"/>
                  </a:lnTo>
                  <a:lnTo>
                    <a:pt x="236" y="898"/>
                  </a:lnTo>
                  <a:lnTo>
                    <a:pt x="236" y="898"/>
                  </a:lnTo>
                  <a:lnTo>
                    <a:pt x="230" y="902"/>
                  </a:lnTo>
                  <a:lnTo>
                    <a:pt x="228" y="910"/>
                  </a:lnTo>
                  <a:lnTo>
                    <a:pt x="226" y="916"/>
                  </a:lnTo>
                  <a:lnTo>
                    <a:pt x="224" y="924"/>
                  </a:lnTo>
                  <a:lnTo>
                    <a:pt x="224" y="924"/>
                  </a:lnTo>
                  <a:lnTo>
                    <a:pt x="226" y="932"/>
                  </a:lnTo>
                  <a:lnTo>
                    <a:pt x="228" y="938"/>
                  </a:lnTo>
                  <a:lnTo>
                    <a:pt x="232" y="946"/>
                  </a:lnTo>
                  <a:lnTo>
                    <a:pt x="236" y="952"/>
                  </a:lnTo>
                  <a:lnTo>
                    <a:pt x="242" y="956"/>
                  </a:lnTo>
                  <a:lnTo>
                    <a:pt x="248" y="960"/>
                  </a:lnTo>
                  <a:lnTo>
                    <a:pt x="256" y="962"/>
                  </a:lnTo>
                  <a:lnTo>
                    <a:pt x="264" y="962"/>
                  </a:lnTo>
                  <a:lnTo>
                    <a:pt x="264" y="962"/>
                  </a:lnTo>
                  <a:lnTo>
                    <a:pt x="272" y="962"/>
                  </a:lnTo>
                  <a:lnTo>
                    <a:pt x="280" y="960"/>
                  </a:lnTo>
                  <a:lnTo>
                    <a:pt x="286" y="956"/>
                  </a:lnTo>
                  <a:lnTo>
                    <a:pt x="292" y="952"/>
                  </a:lnTo>
                  <a:lnTo>
                    <a:pt x="296" y="946"/>
                  </a:lnTo>
                  <a:lnTo>
                    <a:pt x="300" y="938"/>
                  </a:lnTo>
                  <a:lnTo>
                    <a:pt x="302" y="932"/>
                  </a:lnTo>
                  <a:lnTo>
                    <a:pt x="302" y="924"/>
                  </a:lnTo>
                  <a:lnTo>
                    <a:pt x="302" y="924"/>
                  </a:lnTo>
                  <a:lnTo>
                    <a:pt x="302" y="916"/>
                  </a:lnTo>
                  <a:lnTo>
                    <a:pt x="300" y="910"/>
                  </a:lnTo>
                  <a:lnTo>
                    <a:pt x="296" y="902"/>
                  </a:lnTo>
                  <a:lnTo>
                    <a:pt x="292" y="898"/>
                  </a:lnTo>
                  <a:lnTo>
                    <a:pt x="292" y="850"/>
                  </a:lnTo>
                  <a:lnTo>
                    <a:pt x="292" y="850"/>
                  </a:lnTo>
                  <a:lnTo>
                    <a:pt x="304" y="856"/>
                  </a:lnTo>
                  <a:lnTo>
                    <a:pt x="312" y="862"/>
                  </a:lnTo>
                  <a:lnTo>
                    <a:pt x="322" y="870"/>
                  </a:lnTo>
                  <a:lnTo>
                    <a:pt x="328" y="878"/>
                  </a:lnTo>
                  <a:lnTo>
                    <a:pt x="334" y="888"/>
                  </a:lnTo>
                  <a:lnTo>
                    <a:pt x="338" y="900"/>
                  </a:lnTo>
                  <a:lnTo>
                    <a:pt x="342" y="912"/>
                  </a:lnTo>
                  <a:lnTo>
                    <a:pt x="342" y="924"/>
                  </a:lnTo>
                  <a:lnTo>
                    <a:pt x="342" y="924"/>
                  </a:lnTo>
                  <a:lnTo>
                    <a:pt x="342" y="940"/>
                  </a:lnTo>
                  <a:lnTo>
                    <a:pt x="336" y="954"/>
                  </a:lnTo>
                  <a:lnTo>
                    <a:pt x="330" y="968"/>
                  </a:lnTo>
                  <a:lnTo>
                    <a:pt x="320" y="980"/>
                  </a:lnTo>
                  <a:lnTo>
                    <a:pt x="308" y="988"/>
                  </a:lnTo>
                  <a:lnTo>
                    <a:pt x="294" y="996"/>
                  </a:lnTo>
                  <a:lnTo>
                    <a:pt x="280" y="1000"/>
                  </a:lnTo>
                  <a:lnTo>
                    <a:pt x="264" y="1002"/>
                  </a:lnTo>
                  <a:lnTo>
                    <a:pt x="264" y="1002"/>
                  </a:lnTo>
                  <a:close/>
                  <a:moveTo>
                    <a:pt x="246" y="916"/>
                  </a:moveTo>
                  <a:lnTo>
                    <a:pt x="246" y="822"/>
                  </a:lnTo>
                  <a:lnTo>
                    <a:pt x="280" y="822"/>
                  </a:lnTo>
                  <a:lnTo>
                    <a:pt x="280" y="916"/>
                  </a:lnTo>
                  <a:lnTo>
                    <a:pt x="246" y="916"/>
                  </a:lnTo>
                  <a:close/>
                  <a:moveTo>
                    <a:pt x="468" y="286"/>
                  </a:moveTo>
                  <a:lnTo>
                    <a:pt x="84" y="286"/>
                  </a:lnTo>
                  <a:lnTo>
                    <a:pt x="84" y="216"/>
                  </a:lnTo>
                  <a:lnTo>
                    <a:pt x="468" y="216"/>
                  </a:lnTo>
                  <a:lnTo>
                    <a:pt x="468" y="286"/>
                  </a:lnTo>
                  <a:close/>
                  <a:moveTo>
                    <a:pt x="468" y="172"/>
                  </a:moveTo>
                  <a:lnTo>
                    <a:pt x="84" y="172"/>
                  </a:lnTo>
                  <a:lnTo>
                    <a:pt x="84" y="104"/>
                  </a:lnTo>
                  <a:lnTo>
                    <a:pt x="468" y="104"/>
                  </a:lnTo>
                  <a:lnTo>
                    <a:pt x="468" y="17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7"/>
            <p:cNvSpPr>
              <a:spLocks noChangeArrowheads="1"/>
            </p:cNvSpPr>
            <p:nvPr/>
          </p:nvSpPr>
          <p:spPr bwMode="auto">
            <a:xfrm>
              <a:off x="1071" y="2972"/>
              <a:ext cx="322"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p:nvSpPr>
          <p:spPr bwMode="auto">
            <a:xfrm>
              <a:off x="1071" y="2972"/>
              <a:ext cx="322" cy="674"/>
            </a:xfrm>
            <a:custGeom>
              <a:avLst/>
              <a:gdLst>
                <a:gd name="T0" fmla="*/ 0 w 322"/>
                <a:gd name="T1" fmla="*/ 674 h 674"/>
                <a:gd name="T2" fmla="*/ 322 w 322"/>
                <a:gd name="T3" fmla="*/ 0 h 674"/>
                <a:gd name="T4" fmla="*/ 154 w 322"/>
                <a:gd name="T5" fmla="*/ 582 h 674"/>
                <a:gd name="T6" fmla="*/ 146 w 322"/>
                <a:gd name="T7" fmla="*/ 582 h 674"/>
                <a:gd name="T8" fmla="*/ 128 w 322"/>
                <a:gd name="T9" fmla="*/ 576 h 674"/>
                <a:gd name="T10" fmla="*/ 116 w 322"/>
                <a:gd name="T11" fmla="*/ 562 h 674"/>
                <a:gd name="T12" fmla="*/ 110 w 322"/>
                <a:gd name="T13" fmla="*/ 546 h 674"/>
                <a:gd name="T14" fmla="*/ 108 w 322"/>
                <a:gd name="T15" fmla="*/ 538 h 674"/>
                <a:gd name="T16" fmla="*/ 116 w 322"/>
                <a:gd name="T17" fmla="*/ 512 h 674"/>
                <a:gd name="T18" fmla="*/ 138 w 322"/>
                <a:gd name="T19" fmla="*/ 494 h 674"/>
                <a:gd name="T20" fmla="*/ 138 w 322"/>
                <a:gd name="T21" fmla="*/ 522 h 674"/>
                <a:gd name="T22" fmla="*/ 132 w 322"/>
                <a:gd name="T23" fmla="*/ 538 h 674"/>
                <a:gd name="T24" fmla="*/ 134 w 322"/>
                <a:gd name="T25" fmla="*/ 546 h 674"/>
                <a:gd name="T26" fmla="*/ 146 w 322"/>
                <a:gd name="T27" fmla="*/ 558 h 674"/>
                <a:gd name="T28" fmla="*/ 154 w 322"/>
                <a:gd name="T29" fmla="*/ 560 h 674"/>
                <a:gd name="T30" fmla="*/ 170 w 322"/>
                <a:gd name="T31" fmla="*/ 554 h 674"/>
                <a:gd name="T32" fmla="*/ 178 w 322"/>
                <a:gd name="T33" fmla="*/ 538 h 674"/>
                <a:gd name="T34" fmla="*/ 176 w 322"/>
                <a:gd name="T35" fmla="*/ 528 h 674"/>
                <a:gd name="T36" fmla="*/ 172 w 322"/>
                <a:gd name="T37" fmla="*/ 494 h 674"/>
                <a:gd name="T38" fmla="*/ 184 w 322"/>
                <a:gd name="T39" fmla="*/ 502 h 674"/>
                <a:gd name="T40" fmla="*/ 198 w 322"/>
                <a:gd name="T41" fmla="*/ 524 h 674"/>
                <a:gd name="T42" fmla="*/ 200 w 322"/>
                <a:gd name="T43" fmla="*/ 538 h 674"/>
                <a:gd name="T44" fmla="*/ 196 w 322"/>
                <a:gd name="T45" fmla="*/ 554 h 674"/>
                <a:gd name="T46" fmla="*/ 186 w 322"/>
                <a:gd name="T47" fmla="*/ 570 h 674"/>
                <a:gd name="T48" fmla="*/ 172 w 322"/>
                <a:gd name="T49" fmla="*/ 580 h 674"/>
                <a:gd name="T50" fmla="*/ 154 w 322"/>
                <a:gd name="T51" fmla="*/ 582 h 674"/>
                <a:gd name="T52" fmla="*/ 144 w 322"/>
                <a:gd name="T53" fmla="*/ 534 h 674"/>
                <a:gd name="T54" fmla="*/ 164 w 322"/>
                <a:gd name="T55" fmla="*/ 478 h 674"/>
                <a:gd name="T56" fmla="*/ 144 w 322"/>
                <a:gd name="T57" fmla="*/ 534 h 674"/>
                <a:gd name="T58" fmla="*/ 50 w 322"/>
                <a:gd name="T59" fmla="*/ 166 h 674"/>
                <a:gd name="T60" fmla="*/ 274 w 322"/>
                <a:gd name="T61" fmla="*/ 126 h 674"/>
                <a:gd name="T62" fmla="*/ 274 w 322"/>
                <a:gd name="T63" fmla="*/ 100 h 674"/>
                <a:gd name="T64" fmla="*/ 50 w 322"/>
                <a:gd name="T65" fmla="*/ 60 h 674"/>
                <a:gd name="T66" fmla="*/ 274 w 322"/>
                <a:gd name="T67" fmla="*/ 1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2" h="674">
                  <a:moveTo>
                    <a:pt x="0" y="0"/>
                  </a:moveTo>
                  <a:lnTo>
                    <a:pt x="0" y="674"/>
                  </a:lnTo>
                  <a:lnTo>
                    <a:pt x="322" y="674"/>
                  </a:lnTo>
                  <a:lnTo>
                    <a:pt x="322" y="0"/>
                  </a:lnTo>
                  <a:lnTo>
                    <a:pt x="0" y="0"/>
                  </a:lnTo>
                  <a:close/>
                  <a:moveTo>
                    <a:pt x="154" y="582"/>
                  </a:moveTo>
                  <a:lnTo>
                    <a:pt x="154" y="582"/>
                  </a:lnTo>
                  <a:lnTo>
                    <a:pt x="146" y="582"/>
                  </a:lnTo>
                  <a:lnTo>
                    <a:pt x="136" y="580"/>
                  </a:lnTo>
                  <a:lnTo>
                    <a:pt x="128" y="576"/>
                  </a:lnTo>
                  <a:lnTo>
                    <a:pt x="122" y="570"/>
                  </a:lnTo>
                  <a:lnTo>
                    <a:pt x="116" y="562"/>
                  </a:lnTo>
                  <a:lnTo>
                    <a:pt x="112" y="554"/>
                  </a:lnTo>
                  <a:lnTo>
                    <a:pt x="110" y="546"/>
                  </a:lnTo>
                  <a:lnTo>
                    <a:pt x="108" y="538"/>
                  </a:lnTo>
                  <a:lnTo>
                    <a:pt x="108" y="538"/>
                  </a:lnTo>
                  <a:lnTo>
                    <a:pt x="110" y="524"/>
                  </a:lnTo>
                  <a:lnTo>
                    <a:pt x="116" y="512"/>
                  </a:lnTo>
                  <a:lnTo>
                    <a:pt x="126" y="502"/>
                  </a:lnTo>
                  <a:lnTo>
                    <a:pt x="138" y="494"/>
                  </a:lnTo>
                  <a:lnTo>
                    <a:pt x="138" y="522"/>
                  </a:lnTo>
                  <a:lnTo>
                    <a:pt x="138" y="522"/>
                  </a:lnTo>
                  <a:lnTo>
                    <a:pt x="134" y="528"/>
                  </a:lnTo>
                  <a:lnTo>
                    <a:pt x="132" y="538"/>
                  </a:lnTo>
                  <a:lnTo>
                    <a:pt x="132" y="538"/>
                  </a:lnTo>
                  <a:lnTo>
                    <a:pt x="134" y="546"/>
                  </a:lnTo>
                  <a:lnTo>
                    <a:pt x="138" y="554"/>
                  </a:lnTo>
                  <a:lnTo>
                    <a:pt x="146" y="558"/>
                  </a:lnTo>
                  <a:lnTo>
                    <a:pt x="154" y="560"/>
                  </a:lnTo>
                  <a:lnTo>
                    <a:pt x="154" y="560"/>
                  </a:lnTo>
                  <a:lnTo>
                    <a:pt x="164" y="558"/>
                  </a:lnTo>
                  <a:lnTo>
                    <a:pt x="170" y="554"/>
                  </a:lnTo>
                  <a:lnTo>
                    <a:pt x="176" y="546"/>
                  </a:lnTo>
                  <a:lnTo>
                    <a:pt x="178" y="538"/>
                  </a:lnTo>
                  <a:lnTo>
                    <a:pt x="178" y="538"/>
                  </a:lnTo>
                  <a:lnTo>
                    <a:pt x="176" y="528"/>
                  </a:lnTo>
                  <a:lnTo>
                    <a:pt x="172" y="522"/>
                  </a:lnTo>
                  <a:lnTo>
                    <a:pt x="172" y="494"/>
                  </a:lnTo>
                  <a:lnTo>
                    <a:pt x="172" y="494"/>
                  </a:lnTo>
                  <a:lnTo>
                    <a:pt x="184" y="502"/>
                  </a:lnTo>
                  <a:lnTo>
                    <a:pt x="192" y="512"/>
                  </a:lnTo>
                  <a:lnTo>
                    <a:pt x="198" y="524"/>
                  </a:lnTo>
                  <a:lnTo>
                    <a:pt x="200" y="538"/>
                  </a:lnTo>
                  <a:lnTo>
                    <a:pt x="200" y="538"/>
                  </a:lnTo>
                  <a:lnTo>
                    <a:pt x="200" y="546"/>
                  </a:lnTo>
                  <a:lnTo>
                    <a:pt x="196" y="554"/>
                  </a:lnTo>
                  <a:lnTo>
                    <a:pt x="192" y="562"/>
                  </a:lnTo>
                  <a:lnTo>
                    <a:pt x="186" y="570"/>
                  </a:lnTo>
                  <a:lnTo>
                    <a:pt x="180" y="576"/>
                  </a:lnTo>
                  <a:lnTo>
                    <a:pt x="172" y="580"/>
                  </a:lnTo>
                  <a:lnTo>
                    <a:pt x="164" y="582"/>
                  </a:lnTo>
                  <a:lnTo>
                    <a:pt x="154" y="582"/>
                  </a:lnTo>
                  <a:lnTo>
                    <a:pt x="154" y="582"/>
                  </a:lnTo>
                  <a:close/>
                  <a:moveTo>
                    <a:pt x="144" y="534"/>
                  </a:moveTo>
                  <a:lnTo>
                    <a:pt x="144" y="478"/>
                  </a:lnTo>
                  <a:lnTo>
                    <a:pt x="164" y="478"/>
                  </a:lnTo>
                  <a:lnTo>
                    <a:pt x="164" y="534"/>
                  </a:lnTo>
                  <a:lnTo>
                    <a:pt x="144" y="534"/>
                  </a:lnTo>
                  <a:close/>
                  <a:moveTo>
                    <a:pt x="274" y="166"/>
                  </a:moveTo>
                  <a:lnTo>
                    <a:pt x="50" y="166"/>
                  </a:lnTo>
                  <a:lnTo>
                    <a:pt x="50" y="126"/>
                  </a:lnTo>
                  <a:lnTo>
                    <a:pt x="274" y="126"/>
                  </a:lnTo>
                  <a:lnTo>
                    <a:pt x="274" y="166"/>
                  </a:lnTo>
                  <a:close/>
                  <a:moveTo>
                    <a:pt x="274" y="100"/>
                  </a:moveTo>
                  <a:lnTo>
                    <a:pt x="50" y="100"/>
                  </a:lnTo>
                  <a:lnTo>
                    <a:pt x="50" y="60"/>
                  </a:lnTo>
                  <a:lnTo>
                    <a:pt x="274" y="60"/>
                  </a:lnTo>
                  <a:lnTo>
                    <a:pt x="274"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p:cNvSpPr>
              <a:spLocks noChangeArrowheads="1"/>
            </p:cNvSpPr>
            <p:nvPr/>
          </p:nvSpPr>
          <p:spPr bwMode="auto">
            <a:xfrm>
              <a:off x="1949" y="2972"/>
              <a:ext cx="322"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noEditPoints="1"/>
            </p:cNvSpPr>
            <p:nvPr/>
          </p:nvSpPr>
          <p:spPr bwMode="auto">
            <a:xfrm>
              <a:off x="1949" y="2972"/>
              <a:ext cx="322" cy="674"/>
            </a:xfrm>
            <a:custGeom>
              <a:avLst/>
              <a:gdLst>
                <a:gd name="T0" fmla="*/ 0 w 322"/>
                <a:gd name="T1" fmla="*/ 674 h 674"/>
                <a:gd name="T2" fmla="*/ 322 w 322"/>
                <a:gd name="T3" fmla="*/ 0 h 674"/>
                <a:gd name="T4" fmla="*/ 154 w 322"/>
                <a:gd name="T5" fmla="*/ 582 h 674"/>
                <a:gd name="T6" fmla="*/ 144 w 322"/>
                <a:gd name="T7" fmla="*/ 582 h 674"/>
                <a:gd name="T8" fmla="*/ 128 w 322"/>
                <a:gd name="T9" fmla="*/ 576 h 674"/>
                <a:gd name="T10" fmla="*/ 116 w 322"/>
                <a:gd name="T11" fmla="*/ 562 h 674"/>
                <a:gd name="T12" fmla="*/ 108 w 322"/>
                <a:gd name="T13" fmla="*/ 546 h 674"/>
                <a:gd name="T14" fmla="*/ 108 w 322"/>
                <a:gd name="T15" fmla="*/ 538 h 674"/>
                <a:gd name="T16" fmla="*/ 116 w 322"/>
                <a:gd name="T17" fmla="*/ 512 h 674"/>
                <a:gd name="T18" fmla="*/ 136 w 322"/>
                <a:gd name="T19" fmla="*/ 494 h 674"/>
                <a:gd name="T20" fmla="*/ 136 w 322"/>
                <a:gd name="T21" fmla="*/ 522 h 674"/>
                <a:gd name="T22" fmla="*/ 130 w 322"/>
                <a:gd name="T23" fmla="*/ 538 h 674"/>
                <a:gd name="T24" fmla="*/ 132 w 322"/>
                <a:gd name="T25" fmla="*/ 546 h 674"/>
                <a:gd name="T26" fmla="*/ 144 w 322"/>
                <a:gd name="T27" fmla="*/ 558 h 674"/>
                <a:gd name="T28" fmla="*/ 154 w 322"/>
                <a:gd name="T29" fmla="*/ 560 h 674"/>
                <a:gd name="T30" fmla="*/ 170 w 322"/>
                <a:gd name="T31" fmla="*/ 554 h 674"/>
                <a:gd name="T32" fmla="*/ 176 w 322"/>
                <a:gd name="T33" fmla="*/ 538 h 674"/>
                <a:gd name="T34" fmla="*/ 174 w 322"/>
                <a:gd name="T35" fmla="*/ 528 h 674"/>
                <a:gd name="T36" fmla="*/ 170 w 322"/>
                <a:gd name="T37" fmla="*/ 494 h 674"/>
                <a:gd name="T38" fmla="*/ 182 w 322"/>
                <a:gd name="T39" fmla="*/ 502 h 674"/>
                <a:gd name="T40" fmla="*/ 196 w 322"/>
                <a:gd name="T41" fmla="*/ 524 h 674"/>
                <a:gd name="T42" fmla="*/ 198 w 322"/>
                <a:gd name="T43" fmla="*/ 538 h 674"/>
                <a:gd name="T44" fmla="*/ 196 w 322"/>
                <a:gd name="T45" fmla="*/ 554 h 674"/>
                <a:gd name="T46" fmla="*/ 186 w 322"/>
                <a:gd name="T47" fmla="*/ 570 h 674"/>
                <a:gd name="T48" fmla="*/ 170 w 322"/>
                <a:gd name="T49" fmla="*/ 580 h 674"/>
                <a:gd name="T50" fmla="*/ 154 w 322"/>
                <a:gd name="T51" fmla="*/ 582 h 674"/>
                <a:gd name="T52" fmla="*/ 144 w 322"/>
                <a:gd name="T53" fmla="*/ 534 h 674"/>
                <a:gd name="T54" fmla="*/ 162 w 322"/>
                <a:gd name="T55" fmla="*/ 478 h 674"/>
                <a:gd name="T56" fmla="*/ 144 w 322"/>
                <a:gd name="T57" fmla="*/ 534 h 674"/>
                <a:gd name="T58" fmla="*/ 48 w 322"/>
                <a:gd name="T59" fmla="*/ 166 h 674"/>
                <a:gd name="T60" fmla="*/ 272 w 322"/>
                <a:gd name="T61" fmla="*/ 126 h 674"/>
                <a:gd name="T62" fmla="*/ 272 w 322"/>
                <a:gd name="T63" fmla="*/ 100 h 674"/>
                <a:gd name="T64" fmla="*/ 48 w 322"/>
                <a:gd name="T65" fmla="*/ 60 h 674"/>
                <a:gd name="T66" fmla="*/ 272 w 322"/>
                <a:gd name="T67" fmla="*/ 1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2" h="674">
                  <a:moveTo>
                    <a:pt x="0" y="0"/>
                  </a:moveTo>
                  <a:lnTo>
                    <a:pt x="0" y="674"/>
                  </a:lnTo>
                  <a:lnTo>
                    <a:pt x="322" y="674"/>
                  </a:lnTo>
                  <a:lnTo>
                    <a:pt x="322" y="0"/>
                  </a:lnTo>
                  <a:lnTo>
                    <a:pt x="0" y="0"/>
                  </a:lnTo>
                  <a:close/>
                  <a:moveTo>
                    <a:pt x="154" y="582"/>
                  </a:moveTo>
                  <a:lnTo>
                    <a:pt x="154" y="582"/>
                  </a:lnTo>
                  <a:lnTo>
                    <a:pt x="144" y="582"/>
                  </a:lnTo>
                  <a:lnTo>
                    <a:pt x="136" y="580"/>
                  </a:lnTo>
                  <a:lnTo>
                    <a:pt x="128" y="576"/>
                  </a:lnTo>
                  <a:lnTo>
                    <a:pt x="120" y="570"/>
                  </a:lnTo>
                  <a:lnTo>
                    <a:pt x="116" y="562"/>
                  </a:lnTo>
                  <a:lnTo>
                    <a:pt x="110" y="554"/>
                  </a:lnTo>
                  <a:lnTo>
                    <a:pt x="108" y="546"/>
                  </a:lnTo>
                  <a:lnTo>
                    <a:pt x="108" y="538"/>
                  </a:lnTo>
                  <a:lnTo>
                    <a:pt x="108" y="538"/>
                  </a:lnTo>
                  <a:lnTo>
                    <a:pt x="110" y="524"/>
                  </a:lnTo>
                  <a:lnTo>
                    <a:pt x="116" y="512"/>
                  </a:lnTo>
                  <a:lnTo>
                    <a:pt x="124" y="502"/>
                  </a:lnTo>
                  <a:lnTo>
                    <a:pt x="136" y="494"/>
                  </a:lnTo>
                  <a:lnTo>
                    <a:pt x="136" y="522"/>
                  </a:lnTo>
                  <a:lnTo>
                    <a:pt x="136" y="522"/>
                  </a:lnTo>
                  <a:lnTo>
                    <a:pt x="132" y="528"/>
                  </a:lnTo>
                  <a:lnTo>
                    <a:pt x="130" y="538"/>
                  </a:lnTo>
                  <a:lnTo>
                    <a:pt x="130" y="538"/>
                  </a:lnTo>
                  <a:lnTo>
                    <a:pt x="132" y="546"/>
                  </a:lnTo>
                  <a:lnTo>
                    <a:pt x="136" y="554"/>
                  </a:lnTo>
                  <a:lnTo>
                    <a:pt x="144" y="558"/>
                  </a:lnTo>
                  <a:lnTo>
                    <a:pt x="154" y="560"/>
                  </a:lnTo>
                  <a:lnTo>
                    <a:pt x="154" y="560"/>
                  </a:lnTo>
                  <a:lnTo>
                    <a:pt x="162" y="558"/>
                  </a:lnTo>
                  <a:lnTo>
                    <a:pt x="170" y="554"/>
                  </a:lnTo>
                  <a:lnTo>
                    <a:pt x="174" y="546"/>
                  </a:lnTo>
                  <a:lnTo>
                    <a:pt x="176" y="538"/>
                  </a:lnTo>
                  <a:lnTo>
                    <a:pt x="176" y="538"/>
                  </a:lnTo>
                  <a:lnTo>
                    <a:pt x="174" y="528"/>
                  </a:lnTo>
                  <a:lnTo>
                    <a:pt x="170" y="522"/>
                  </a:lnTo>
                  <a:lnTo>
                    <a:pt x="170" y="494"/>
                  </a:lnTo>
                  <a:lnTo>
                    <a:pt x="170" y="494"/>
                  </a:lnTo>
                  <a:lnTo>
                    <a:pt x="182" y="502"/>
                  </a:lnTo>
                  <a:lnTo>
                    <a:pt x="190" y="512"/>
                  </a:lnTo>
                  <a:lnTo>
                    <a:pt x="196" y="524"/>
                  </a:lnTo>
                  <a:lnTo>
                    <a:pt x="198" y="538"/>
                  </a:lnTo>
                  <a:lnTo>
                    <a:pt x="198" y="538"/>
                  </a:lnTo>
                  <a:lnTo>
                    <a:pt x="198" y="546"/>
                  </a:lnTo>
                  <a:lnTo>
                    <a:pt x="196" y="554"/>
                  </a:lnTo>
                  <a:lnTo>
                    <a:pt x="192" y="562"/>
                  </a:lnTo>
                  <a:lnTo>
                    <a:pt x="186" y="570"/>
                  </a:lnTo>
                  <a:lnTo>
                    <a:pt x="178" y="576"/>
                  </a:lnTo>
                  <a:lnTo>
                    <a:pt x="170" y="580"/>
                  </a:lnTo>
                  <a:lnTo>
                    <a:pt x="162" y="582"/>
                  </a:lnTo>
                  <a:lnTo>
                    <a:pt x="154" y="582"/>
                  </a:lnTo>
                  <a:lnTo>
                    <a:pt x="154" y="582"/>
                  </a:lnTo>
                  <a:close/>
                  <a:moveTo>
                    <a:pt x="144" y="534"/>
                  </a:moveTo>
                  <a:lnTo>
                    <a:pt x="144" y="478"/>
                  </a:lnTo>
                  <a:lnTo>
                    <a:pt x="162" y="478"/>
                  </a:lnTo>
                  <a:lnTo>
                    <a:pt x="162" y="534"/>
                  </a:lnTo>
                  <a:lnTo>
                    <a:pt x="144" y="534"/>
                  </a:lnTo>
                  <a:close/>
                  <a:moveTo>
                    <a:pt x="272" y="166"/>
                  </a:moveTo>
                  <a:lnTo>
                    <a:pt x="48" y="166"/>
                  </a:lnTo>
                  <a:lnTo>
                    <a:pt x="48" y="126"/>
                  </a:lnTo>
                  <a:lnTo>
                    <a:pt x="272" y="126"/>
                  </a:lnTo>
                  <a:lnTo>
                    <a:pt x="272" y="166"/>
                  </a:lnTo>
                  <a:close/>
                  <a:moveTo>
                    <a:pt x="272" y="100"/>
                  </a:moveTo>
                  <a:lnTo>
                    <a:pt x="48" y="100"/>
                  </a:lnTo>
                  <a:lnTo>
                    <a:pt x="48" y="60"/>
                  </a:lnTo>
                  <a:lnTo>
                    <a:pt x="272" y="60"/>
                  </a:lnTo>
                  <a:lnTo>
                    <a:pt x="272"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2769" y="1936"/>
              <a:ext cx="508" cy="460"/>
            </a:xfrm>
            <a:custGeom>
              <a:avLst/>
              <a:gdLst>
                <a:gd name="T0" fmla="*/ 200 w 508"/>
                <a:gd name="T1" fmla="*/ 432 h 460"/>
                <a:gd name="T2" fmla="*/ 112 w 508"/>
                <a:gd name="T3" fmla="*/ 444 h 460"/>
                <a:gd name="T4" fmla="*/ 112 w 508"/>
                <a:gd name="T5" fmla="*/ 444 h 460"/>
                <a:gd name="T6" fmla="*/ 110 w 508"/>
                <a:gd name="T7" fmla="*/ 444 h 460"/>
                <a:gd name="T8" fmla="*/ 110 w 508"/>
                <a:gd name="T9" fmla="*/ 460 h 460"/>
                <a:gd name="T10" fmla="*/ 112 w 508"/>
                <a:gd name="T11" fmla="*/ 460 h 460"/>
                <a:gd name="T12" fmla="*/ 396 w 508"/>
                <a:gd name="T13" fmla="*/ 460 h 460"/>
                <a:gd name="T14" fmla="*/ 398 w 508"/>
                <a:gd name="T15" fmla="*/ 460 h 460"/>
                <a:gd name="T16" fmla="*/ 398 w 508"/>
                <a:gd name="T17" fmla="*/ 444 h 460"/>
                <a:gd name="T18" fmla="*/ 396 w 508"/>
                <a:gd name="T19" fmla="*/ 444 h 460"/>
                <a:gd name="T20" fmla="*/ 396 w 508"/>
                <a:gd name="T21" fmla="*/ 444 h 460"/>
                <a:gd name="T22" fmla="*/ 306 w 508"/>
                <a:gd name="T23" fmla="*/ 432 h 460"/>
                <a:gd name="T24" fmla="*/ 306 w 508"/>
                <a:gd name="T25" fmla="*/ 342 h 460"/>
                <a:gd name="T26" fmla="*/ 396 w 508"/>
                <a:gd name="T27" fmla="*/ 342 h 460"/>
                <a:gd name="T28" fmla="*/ 508 w 508"/>
                <a:gd name="T29" fmla="*/ 342 h 460"/>
                <a:gd name="T30" fmla="*/ 508 w 508"/>
                <a:gd name="T31" fmla="*/ 320 h 460"/>
                <a:gd name="T32" fmla="*/ 508 w 508"/>
                <a:gd name="T33" fmla="*/ 0 h 460"/>
                <a:gd name="T34" fmla="*/ 396 w 508"/>
                <a:gd name="T35" fmla="*/ 0 h 460"/>
                <a:gd name="T36" fmla="*/ 112 w 508"/>
                <a:gd name="T37" fmla="*/ 0 h 460"/>
                <a:gd name="T38" fmla="*/ 0 w 508"/>
                <a:gd name="T39" fmla="*/ 0 h 460"/>
                <a:gd name="T40" fmla="*/ 0 w 508"/>
                <a:gd name="T41" fmla="*/ 320 h 460"/>
                <a:gd name="T42" fmla="*/ 0 w 508"/>
                <a:gd name="T43" fmla="*/ 342 h 460"/>
                <a:gd name="T44" fmla="*/ 112 w 508"/>
                <a:gd name="T45" fmla="*/ 342 h 460"/>
                <a:gd name="T46" fmla="*/ 200 w 508"/>
                <a:gd name="T47" fmla="*/ 342 h 460"/>
                <a:gd name="T48" fmla="*/ 200 w 508"/>
                <a:gd name="T49" fmla="*/ 43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8" h="460">
                  <a:moveTo>
                    <a:pt x="200" y="432"/>
                  </a:moveTo>
                  <a:lnTo>
                    <a:pt x="112" y="444"/>
                  </a:lnTo>
                  <a:lnTo>
                    <a:pt x="112" y="444"/>
                  </a:lnTo>
                  <a:lnTo>
                    <a:pt x="110" y="444"/>
                  </a:lnTo>
                  <a:lnTo>
                    <a:pt x="110" y="460"/>
                  </a:lnTo>
                  <a:lnTo>
                    <a:pt x="112" y="460"/>
                  </a:lnTo>
                  <a:lnTo>
                    <a:pt x="396" y="460"/>
                  </a:lnTo>
                  <a:lnTo>
                    <a:pt x="398" y="460"/>
                  </a:lnTo>
                  <a:lnTo>
                    <a:pt x="398" y="444"/>
                  </a:lnTo>
                  <a:lnTo>
                    <a:pt x="396" y="444"/>
                  </a:lnTo>
                  <a:lnTo>
                    <a:pt x="396" y="444"/>
                  </a:lnTo>
                  <a:lnTo>
                    <a:pt x="306" y="432"/>
                  </a:lnTo>
                  <a:lnTo>
                    <a:pt x="306" y="342"/>
                  </a:lnTo>
                  <a:lnTo>
                    <a:pt x="396" y="342"/>
                  </a:lnTo>
                  <a:lnTo>
                    <a:pt x="508" y="342"/>
                  </a:lnTo>
                  <a:lnTo>
                    <a:pt x="508" y="320"/>
                  </a:lnTo>
                  <a:lnTo>
                    <a:pt x="508" y="0"/>
                  </a:lnTo>
                  <a:lnTo>
                    <a:pt x="396" y="0"/>
                  </a:lnTo>
                  <a:lnTo>
                    <a:pt x="112" y="0"/>
                  </a:lnTo>
                  <a:lnTo>
                    <a:pt x="0" y="0"/>
                  </a:lnTo>
                  <a:lnTo>
                    <a:pt x="0" y="320"/>
                  </a:lnTo>
                  <a:lnTo>
                    <a:pt x="0" y="342"/>
                  </a:lnTo>
                  <a:lnTo>
                    <a:pt x="112" y="342"/>
                  </a:lnTo>
                  <a:lnTo>
                    <a:pt x="200" y="342"/>
                  </a:lnTo>
                  <a:lnTo>
                    <a:pt x="200" y="4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2"/>
            <p:cNvSpPr>
              <a:spLocks noChangeArrowheads="1"/>
            </p:cNvSpPr>
            <p:nvPr/>
          </p:nvSpPr>
          <p:spPr bwMode="auto">
            <a:xfrm>
              <a:off x="2793" y="1960"/>
              <a:ext cx="458"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p:nvSpPr>
          <p:spPr bwMode="auto">
            <a:xfrm>
              <a:off x="2769" y="2420"/>
              <a:ext cx="522" cy="104"/>
            </a:xfrm>
            <a:custGeom>
              <a:avLst/>
              <a:gdLst>
                <a:gd name="T0" fmla="*/ 522 w 522"/>
                <a:gd name="T1" fmla="*/ 104 h 104"/>
                <a:gd name="T2" fmla="*/ 0 w 522"/>
                <a:gd name="T3" fmla="*/ 104 h 104"/>
                <a:gd name="T4" fmla="*/ 44 w 522"/>
                <a:gd name="T5" fmla="*/ 0 h 104"/>
                <a:gd name="T6" fmla="*/ 478 w 522"/>
                <a:gd name="T7" fmla="*/ 0 h 104"/>
                <a:gd name="T8" fmla="*/ 522 w 522"/>
                <a:gd name="T9" fmla="*/ 104 h 104"/>
              </a:gdLst>
              <a:ahLst/>
              <a:cxnLst>
                <a:cxn ang="0">
                  <a:pos x="T0" y="T1"/>
                </a:cxn>
                <a:cxn ang="0">
                  <a:pos x="T2" y="T3"/>
                </a:cxn>
                <a:cxn ang="0">
                  <a:pos x="T4" y="T5"/>
                </a:cxn>
                <a:cxn ang="0">
                  <a:pos x="T6" y="T7"/>
                </a:cxn>
                <a:cxn ang="0">
                  <a:pos x="T8" y="T9"/>
                </a:cxn>
              </a:cxnLst>
              <a:rect l="0" t="0" r="r" b="b"/>
              <a:pathLst>
                <a:path w="522" h="104">
                  <a:moveTo>
                    <a:pt x="522" y="104"/>
                  </a:moveTo>
                  <a:lnTo>
                    <a:pt x="0" y="104"/>
                  </a:lnTo>
                  <a:lnTo>
                    <a:pt x="44" y="0"/>
                  </a:lnTo>
                  <a:lnTo>
                    <a:pt x="478" y="0"/>
                  </a:lnTo>
                  <a:lnTo>
                    <a:pt x="522" y="10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p:nvSpPr>
          <p:spPr bwMode="auto">
            <a:xfrm>
              <a:off x="2221" y="2498"/>
              <a:ext cx="802" cy="852"/>
            </a:xfrm>
            <a:custGeom>
              <a:avLst/>
              <a:gdLst>
                <a:gd name="T0" fmla="*/ 802 w 802"/>
                <a:gd name="T1" fmla="*/ 0 h 852"/>
                <a:gd name="T2" fmla="*/ 802 w 802"/>
                <a:gd name="T3" fmla="*/ 852 h 852"/>
                <a:gd name="T4" fmla="*/ 0 w 802"/>
                <a:gd name="T5" fmla="*/ 852 h 852"/>
              </a:gdLst>
              <a:ahLst/>
              <a:cxnLst>
                <a:cxn ang="0">
                  <a:pos x="T0" y="T1"/>
                </a:cxn>
                <a:cxn ang="0">
                  <a:pos x="T2" y="T3"/>
                </a:cxn>
                <a:cxn ang="0">
                  <a:pos x="T4" y="T5"/>
                </a:cxn>
              </a:cxnLst>
              <a:rect l="0" t="0" r="r" b="b"/>
              <a:pathLst>
                <a:path w="802" h="852">
                  <a:moveTo>
                    <a:pt x="802" y="0"/>
                  </a:moveTo>
                  <a:lnTo>
                    <a:pt x="802" y="852"/>
                  </a:lnTo>
                  <a:lnTo>
                    <a:pt x="0" y="852"/>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5"/>
            <p:cNvSpPr>
              <a:spLocks noChangeArrowheads="1"/>
            </p:cNvSpPr>
            <p:nvPr/>
          </p:nvSpPr>
          <p:spPr bwMode="auto">
            <a:xfrm>
              <a:off x="2397" y="2742"/>
              <a:ext cx="1252" cy="4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2037736" y="218476"/>
            <a:ext cx="10515600" cy="1325563"/>
          </a:xfrm>
        </p:spPr>
        <p:txBody>
          <a:bodyPr/>
          <a:lstStyle/>
          <a:p>
            <a:r>
              <a:rPr lang="en-US" dirty="0"/>
              <a:t>Root and subordinate CAs</a:t>
            </a:r>
          </a:p>
        </p:txBody>
      </p:sp>
      <p:sp>
        <p:nvSpPr>
          <p:cNvPr id="2" name="Rectangle 1"/>
          <p:cNvSpPr/>
          <p:nvPr/>
        </p:nvSpPr>
        <p:spPr>
          <a:xfrm>
            <a:off x="6258081" y="1861666"/>
            <a:ext cx="4861864" cy="4503797"/>
          </a:xfrm>
          <a:prstGeom prst="rect">
            <a:avLst/>
          </a:prstGeom>
        </p:spPr>
        <p:txBody>
          <a:bodyPr wrap="square">
            <a:spAutoFit/>
          </a:bodyPr>
          <a:lstStyle/>
          <a:p>
            <a:pPr marL="285750" marR="0" lvl="0" indent="-285750">
              <a:spcBef>
                <a:spcPts val="600"/>
              </a:spcBef>
              <a:spcAft>
                <a:spcPts val="1000"/>
              </a:spcAft>
              <a:buFont typeface="Arial" panose="020B0604020202020204" pitchFamily="34" charset="0"/>
              <a:buChar char="•"/>
            </a:pPr>
            <a:r>
              <a:rPr lang="en-US" dirty="0"/>
              <a:t>Root CA:</a:t>
            </a:r>
          </a:p>
          <a:p>
            <a:pPr marL="742950" marR="0" lvl="1" indent="-285750">
              <a:spcBef>
                <a:spcPts val="600"/>
              </a:spcBef>
              <a:spcAft>
                <a:spcPts val="1000"/>
              </a:spcAft>
              <a:buFont typeface="Calibri" panose="020F0502020204030204" pitchFamily="34" charset="0"/>
              <a:buChar char="–"/>
            </a:pPr>
            <a:r>
              <a:rPr lang="en-US" dirty="0"/>
              <a:t>Top of hierarchy, initializes it</a:t>
            </a:r>
          </a:p>
          <a:p>
            <a:pPr marL="742950" marR="0" lvl="1" indent="-285750">
              <a:spcBef>
                <a:spcPts val="600"/>
              </a:spcBef>
              <a:spcAft>
                <a:spcPts val="1000"/>
              </a:spcAft>
              <a:buFont typeface="Calibri" panose="020F0502020204030204" pitchFamily="34" charset="0"/>
              <a:buChar char="–"/>
            </a:pPr>
            <a:r>
              <a:rPr lang="en-US" dirty="0"/>
              <a:t>Stores master keys</a:t>
            </a:r>
          </a:p>
          <a:p>
            <a:pPr marL="742950" marR="0" lvl="1" indent="-285750">
              <a:spcBef>
                <a:spcPts val="600"/>
              </a:spcBef>
              <a:spcAft>
                <a:spcPts val="1000"/>
              </a:spcAft>
              <a:buFont typeface="Calibri" panose="020F0502020204030204" pitchFamily="34" charset="0"/>
              <a:buChar char="–"/>
            </a:pPr>
            <a:r>
              <a:rPr lang="en-US" dirty="0"/>
              <a:t>Isolated, kept offline</a:t>
            </a:r>
          </a:p>
          <a:p>
            <a:pPr marL="742950" marR="0" lvl="1" indent="-285750">
              <a:spcBef>
                <a:spcPts val="600"/>
              </a:spcBef>
              <a:spcAft>
                <a:spcPts val="1000"/>
              </a:spcAft>
              <a:buFont typeface="Calibri" panose="020F0502020204030204" pitchFamily="34" charset="0"/>
              <a:buChar char="–"/>
            </a:pPr>
            <a:r>
              <a:rPr lang="en-US" dirty="0"/>
              <a:t>Not directly involved </a:t>
            </a:r>
            <a:br>
              <a:rPr lang="en-US" dirty="0"/>
            </a:br>
            <a:r>
              <a:rPr lang="en-US" dirty="0"/>
              <a:t>in servicing entities (standalone)</a:t>
            </a:r>
          </a:p>
          <a:p>
            <a:pPr marL="285750" marR="0" lvl="0" indent="-285750">
              <a:spcBef>
                <a:spcPts val="600"/>
              </a:spcBef>
              <a:spcAft>
                <a:spcPts val="1000"/>
              </a:spcAft>
              <a:buFont typeface="Arial" panose="020B0604020202020204" pitchFamily="34" charset="0"/>
              <a:buChar char="•"/>
            </a:pPr>
            <a:r>
              <a:rPr lang="en-US" dirty="0"/>
              <a:t>Subordinate CA:</a:t>
            </a:r>
          </a:p>
          <a:p>
            <a:pPr marL="742950" lvl="1" indent="-285750">
              <a:spcBef>
                <a:spcPts val="600"/>
              </a:spcBef>
              <a:spcAft>
                <a:spcPts val="1000"/>
              </a:spcAft>
              <a:buFont typeface="Calibri" panose="020F0502020204030204" pitchFamily="34" charset="0"/>
              <a:buChar char="–"/>
            </a:pPr>
            <a:r>
              <a:rPr lang="en-US" dirty="0"/>
              <a:t>Known as registration authority</a:t>
            </a:r>
          </a:p>
          <a:p>
            <a:pPr marL="742950" lvl="1" indent="-285750">
              <a:spcBef>
                <a:spcPts val="600"/>
              </a:spcBef>
              <a:spcAft>
                <a:spcPts val="1000"/>
              </a:spcAft>
              <a:buFont typeface="Calibri" panose="020F0502020204030204" pitchFamily="34" charset="0"/>
              <a:buChar char="–"/>
            </a:pPr>
            <a:r>
              <a:rPr lang="en-US" dirty="0"/>
              <a:t>Verifies and validates entity requests</a:t>
            </a:r>
          </a:p>
          <a:p>
            <a:pPr marL="742950" lvl="1" indent="-285750">
              <a:spcBef>
                <a:spcPts val="600"/>
              </a:spcBef>
              <a:spcAft>
                <a:spcPts val="1000"/>
              </a:spcAft>
              <a:buFont typeface="Calibri" panose="020F0502020204030204" pitchFamily="34" charset="0"/>
              <a:buChar char="–"/>
            </a:pPr>
            <a:r>
              <a:rPr lang="en-US" dirty="0"/>
              <a:t>Issues certificates to entities</a:t>
            </a:r>
          </a:p>
        </p:txBody>
      </p:sp>
      <p:sp>
        <p:nvSpPr>
          <p:cNvPr id="6" name="TextBox 5"/>
          <p:cNvSpPr txBox="1"/>
          <p:nvPr/>
        </p:nvSpPr>
        <p:spPr>
          <a:xfrm>
            <a:off x="2148159" y="1674316"/>
            <a:ext cx="934936" cy="369332"/>
          </a:xfrm>
          <a:prstGeom prst="rect">
            <a:avLst/>
          </a:prstGeom>
          <a:noFill/>
        </p:spPr>
        <p:txBody>
          <a:bodyPr wrap="none" rtlCol="0">
            <a:spAutoFit/>
          </a:bodyPr>
          <a:lstStyle/>
          <a:p>
            <a:r>
              <a:rPr lang="en-US" dirty="0"/>
              <a:t>Root CA</a:t>
            </a:r>
          </a:p>
        </p:txBody>
      </p:sp>
      <p:sp>
        <p:nvSpPr>
          <p:cNvPr id="7" name="TextBox 6"/>
          <p:cNvSpPr txBox="1"/>
          <p:nvPr/>
        </p:nvSpPr>
        <p:spPr>
          <a:xfrm>
            <a:off x="1234864" y="5788298"/>
            <a:ext cx="1380763" cy="646331"/>
          </a:xfrm>
          <a:prstGeom prst="rect">
            <a:avLst/>
          </a:prstGeom>
          <a:noFill/>
        </p:spPr>
        <p:txBody>
          <a:bodyPr wrap="none" rtlCol="0">
            <a:spAutoFit/>
          </a:bodyPr>
          <a:lstStyle/>
          <a:p>
            <a:pPr algn="ctr"/>
            <a:r>
              <a:rPr lang="en-US" dirty="0"/>
              <a:t>Subordinate </a:t>
            </a:r>
          </a:p>
          <a:p>
            <a:pPr algn="ctr"/>
            <a:r>
              <a:rPr lang="en-US" dirty="0"/>
              <a:t>CA</a:t>
            </a:r>
          </a:p>
        </p:txBody>
      </p:sp>
      <p:sp>
        <p:nvSpPr>
          <p:cNvPr id="8" name="TextBox 7"/>
          <p:cNvSpPr txBox="1"/>
          <p:nvPr/>
        </p:nvSpPr>
        <p:spPr>
          <a:xfrm>
            <a:off x="2658274" y="5788298"/>
            <a:ext cx="1380763" cy="646331"/>
          </a:xfrm>
          <a:prstGeom prst="rect">
            <a:avLst/>
          </a:prstGeom>
          <a:noFill/>
        </p:spPr>
        <p:txBody>
          <a:bodyPr wrap="none" rtlCol="0">
            <a:spAutoFit/>
          </a:bodyPr>
          <a:lstStyle/>
          <a:p>
            <a:pPr algn="ctr"/>
            <a:r>
              <a:rPr lang="en-US" dirty="0"/>
              <a:t>Subordinate </a:t>
            </a:r>
          </a:p>
          <a:p>
            <a:pPr algn="ctr"/>
            <a:r>
              <a:rPr lang="en-US" dirty="0"/>
              <a:t>CA</a:t>
            </a:r>
          </a:p>
        </p:txBody>
      </p:sp>
      <p:sp>
        <p:nvSpPr>
          <p:cNvPr id="9" name="TextBox 8"/>
          <p:cNvSpPr txBox="1"/>
          <p:nvPr/>
        </p:nvSpPr>
        <p:spPr>
          <a:xfrm>
            <a:off x="4062798" y="4448229"/>
            <a:ext cx="1472711" cy="461665"/>
          </a:xfrm>
          <a:prstGeom prst="rect">
            <a:avLst/>
          </a:prstGeom>
          <a:noFill/>
        </p:spPr>
        <p:txBody>
          <a:bodyPr wrap="none" rtlCol="0">
            <a:spAutoFit/>
          </a:bodyPr>
          <a:lstStyle/>
          <a:p>
            <a:pPr algn="ctr"/>
            <a:r>
              <a:rPr lang="en-US" sz="2400" dirty="0">
                <a:solidFill>
                  <a:schemeClr val="bg2"/>
                </a:solidFill>
              </a:rPr>
              <a:t>Certificate</a:t>
            </a:r>
          </a:p>
        </p:txBody>
      </p:sp>
      <p:sp>
        <p:nvSpPr>
          <p:cNvPr id="11" name="TextBox 10"/>
          <p:cNvSpPr txBox="1"/>
          <p:nvPr/>
        </p:nvSpPr>
        <p:spPr>
          <a:xfrm>
            <a:off x="4435367" y="2705303"/>
            <a:ext cx="727571" cy="369332"/>
          </a:xfrm>
          <a:prstGeom prst="rect">
            <a:avLst/>
          </a:prstGeom>
          <a:noFill/>
        </p:spPr>
        <p:txBody>
          <a:bodyPr wrap="none" rtlCol="0">
            <a:spAutoFit/>
          </a:bodyPr>
          <a:lstStyle/>
          <a:p>
            <a:r>
              <a:rPr lang="en-US" dirty="0"/>
              <a:t>Entity</a:t>
            </a:r>
          </a:p>
        </p:txBody>
      </p:sp>
    </p:spTree>
    <p:extLst>
      <p:ext uri="{BB962C8B-B14F-4D97-AF65-F5344CB8AC3E}">
        <p14:creationId xmlns:p14="http://schemas.microsoft.com/office/powerpoint/2010/main" val="424919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197977"/>
            <a:ext cx="10515600" cy="1325563"/>
          </a:xfrm>
        </p:spPr>
        <p:txBody>
          <a:bodyPr/>
          <a:lstStyle/>
          <a:p>
            <a:r>
              <a:rPr lang="en-US" dirty="0"/>
              <a:t>Internal vs. external CAs</a:t>
            </a:r>
          </a:p>
        </p:txBody>
      </p:sp>
      <p:sp>
        <p:nvSpPr>
          <p:cNvPr id="5" name="Content Placeholder 4"/>
          <p:cNvSpPr>
            <a:spLocks noGrp="1"/>
          </p:cNvSpPr>
          <p:nvPr>
            <p:ph sz="half" idx="1"/>
          </p:nvPr>
        </p:nvSpPr>
        <p:spPr/>
        <p:txBody>
          <a:bodyPr/>
          <a:lstStyle/>
          <a:p>
            <a:pPr lvl="1"/>
            <a:r>
              <a:rPr lang="en-US" dirty="0"/>
              <a:t>Internal CA:</a:t>
            </a:r>
          </a:p>
          <a:p>
            <a:pPr lvl="2"/>
            <a:r>
              <a:rPr lang="en-US" dirty="0"/>
              <a:t>Fully configured by an organization</a:t>
            </a:r>
          </a:p>
          <a:p>
            <a:pPr lvl="2"/>
            <a:r>
              <a:rPr lang="en-US" dirty="0"/>
              <a:t>Free to use and build certificates from</a:t>
            </a:r>
          </a:p>
          <a:p>
            <a:pPr lvl="2"/>
            <a:r>
              <a:rPr lang="en-US" dirty="0"/>
              <a:t>Not trusted in the outside world</a:t>
            </a:r>
          </a:p>
          <a:p>
            <a:pPr lvl="2"/>
            <a:r>
              <a:rPr lang="en-US" dirty="0"/>
              <a:t>More administrative overhead</a:t>
            </a:r>
          </a:p>
          <a:p>
            <a:pPr lvl="1"/>
            <a:r>
              <a:rPr lang="en-US" dirty="0"/>
              <a:t>External CA:</a:t>
            </a:r>
          </a:p>
          <a:p>
            <a:pPr lvl="2"/>
            <a:r>
              <a:rPr lang="en-US" dirty="0"/>
              <a:t>Configured by third party provider</a:t>
            </a:r>
          </a:p>
          <a:p>
            <a:pPr lvl="2"/>
            <a:r>
              <a:rPr lang="en-US" dirty="0"/>
              <a:t>No direct access granted</a:t>
            </a:r>
          </a:p>
          <a:p>
            <a:pPr lvl="2"/>
            <a:r>
              <a:rPr lang="en-US" dirty="0"/>
              <a:t>Used for generating certificates that will be trusted by everyone</a:t>
            </a:r>
          </a:p>
          <a:p>
            <a:pPr lvl="2"/>
            <a:r>
              <a:rPr lang="en-US" dirty="0"/>
              <a:t>Less administrative effort</a:t>
            </a:r>
          </a:p>
          <a:p>
            <a:endParaRPr lang="en-US" dirty="0"/>
          </a:p>
        </p:txBody>
      </p:sp>
    </p:spTree>
    <p:extLst>
      <p:ext uri="{BB962C8B-B14F-4D97-AF65-F5344CB8AC3E}">
        <p14:creationId xmlns:p14="http://schemas.microsoft.com/office/powerpoint/2010/main" val="321944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36723" y="157470"/>
            <a:ext cx="3775587" cy="1050925"/>
          </a:xfrm>
        </p:spPr>
        <p:txBody>
          <a:bodyPr/>
          <a:lstStyle/>
          <a:p>
            <a:r>
              <a:rPr lang="en-US" dirty="0"/>
              <a:t>Standalone CAs</a:t>
            </a:r>
          </a:p>
        </p:txBody>
      </p:sp>
      <p:sp>
        <p:nvSpPr>
          <p:cNvPr id="5" name="Content Placeholder 4"/>
          <p:cNvSpPr>
            <a:spLocks noGrp="1"/>
          </p:cNvSpPr>
          <p:nvPr>
            <p:ph sz="half" idx="4294967295"/>
          </p:nvPr>
        </p:nvSpPr>
        <p:spPr>
          <a:xfrm>
            <a:off x="0" y="1371600"/>
            <a:ext cx="9304338" cy="2915265"/>
          </a:xfrm>
        </p:spPr>
        <p:txBody>
          <a:bodyPr/>
          <a:lstStyle/>
          <a:p>
            <a:r>
              <a:rPr lang="en-US" dirty="0"/>
              <a:t>A standalone CA requires manual authentication to request a certificate. It is used in the following scenarios: </a:t>
            </a:r>
          </a:p>
          <a:p>
            <a:pPr lvl="1"/>
            <a:r>
              <a:rPr lang="en-US" dirty="0"/>
              <a:t>Third-party (external) CAs</a:t>
            </a:r>
          </a:p>
          <a:p>
            <a:pPr lvl="1"/>
            <a:r>
              <a:rPr lang="en-US" dirty="0"/>
              <a:t>Small-size organizations</a:t>
            </a:r>
          </a:p>
          <a:p>
            <a:pPr lvl="1"/>
            <a:r>
              <a:rPr lang="en-US" dirty="0"/>
              <a:t>No directory</a:t>
            </a:r>
          </a:p>
          <a:p>
            <a:pPr lvl="1"/>
            <a:r>
              <a:rPr lang="en-US" dirty="0"/>
              <a:t>Root CAs</a:t>
            </a:r>
          </a:p>
          <a:p>
            <a:endParaRPr lang="en-US" dirty="0"/>
          </a:p>
        </p:txBody>
      </p:sp>
    </p:spTree>
    <p:extLst>
      <p:ext uri="{BB962C8B-B14F-4D97-AF65-F5344CB8AC3E}">
        <p14:creationId xmlns:p14="http://schemas.microsoft.com/office/powerpoint/2010/main" val="2525197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2432" y="247138"/>
            <a:ext cx="4087761" cy="1325563"/>
          </a:xfrm>
        </p:spPr>
        <p:txBody>
          <a:bodyPr/>
          <a:lstStyle/>
          <a:p>
            <a:r>
              <a:rPr lang="en-US" dirty="0"/>
              <a:t>Enterprise CAs</a:t>
            </a:r>
          </a:p>
        </p:txBody>
      </p:sp>
      <p:sp>
        <p:nvSpPr>
          <p:cNvPr id="5" name="Content Placeholder 4"/>
          <p:cNvSpPr>
            <a:spLocks noGrp="1"/>
          </p:cNvSpPr>
          <p:nvPr>
            <p:ph sz="half" idx="1"/>
          </p:nvPr>
        </p:nvSpPr>
        <p:spPr/>
        <p:txBody>
          <a:bodyPr/>
          <a:lstStyle/>
          <a:p>
            <a:pPr lvl="1"/>
            <a:r>
              <a:rPr lang="en-US" dirty="0"/>
              <a:t>Integrated into directory services</a:t>
            </a:r>
          </a:p>
          <a:p>
            <a:pPr lvl="1"/>
            <a:r>
              <a:rPr lang="en-US" dirty="0"/>
              <a:t>Benefits:</a:t>
            </a:r>
          </a:p>
          <a:p>
            <a:pPr lvl="2"/>
            <a:r>
              <a:rPr lang="en-US" dirty="0"/>
              <a:t>Auto-enrollment</a:t>
            </a:r>
          </a:p>
          <a:p>
            <a:pPr lvl="2"/>
            <a:r>
              <a:rPr lang="en-US" dirty="0"/>
              <a:t>Certificate templates</a:t>
            </a:r>
          </a:p>
          <a:p>
            <a:pPr lvl="2"/>
            <a:r>
              <a:rPr lang="en-US" dirty="0"/>
              <a:t>Additional request types</a:t>
            </a:r>
          </a:p>
          <a:p>
            <a:pPr lvl="2"/>
            <a:r>
              <a:rPr lang="en-US" dirty="0"/>
              <a:t>Auto-approval</a:t>
            </a:r>
          </a:p>
          <a:p>
            <a:endParaRPr lang="en-US" dirty="0"/>
          </a:p>
        </p:txBody>
      </p:sp>
    </p:spTree>
    <p:extLst>
      <p:ext uri="{BB962C8B-B14F-4D97-AF65-F5344CB8AC3E}">
        <p14:creationId xmlns:p14="http://schemas.microsoft.com/office/powerpoint/2010/main" val="52872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90916" y="241300"/>
            <a:ext cx="3873910" cy="1050925"/>
          </a:xfrm>
        </p:spPr>
        <p:txBody>
          <a:bodyPr/>
          <a:lstStyle/>
          <a:p>
            <a:r>
              <a:rPr lang="en-US" dirty="0"/>
              <a:t>Enabling trust</a:t>
            </a:r>
          </a:p>
        </p:txBody>
      </p:sp>
      <p:sp>
        <p:nvSpPr>
          <p:cNvPr id="5" name="Content Placeholder 4"/>
          <p:cNvSpPr>
            <a:spLocks noGrp="1"/>
          </p:cNvSpPr>
          <p:nvPr>
            <p:ph sz="half" idx="4294967295"/>
          </p:nvPr>
        </p:nvSpPr>
        <p:spPr>
          <a:xfrm>
            <a:off x="0" y="1371600"/>
            <a:ext cx="9304338" cy="5245100"/>
          </a:xfrm>
        </p:spPr>
        <p:txBody>
          <a:bodyPr/>
          <a:lstStyle/>
          <a:p>
            <a:pPr lvl="1"/>
            <a:r>
              <a:rPr lang="en-US" dirty="0"/>
              <a:t>A trust prevents rogue systems from integrating between two computers that would like to exchange information.</a:t>
            </a:r>
          </a:p>
          <a:p>
            <a:pPr lvl="1"/>
            <a:r>
              <a:rPr lang="en-US" dirty="0"/>
              <a:t>Trust is achieved through exchange of public keys that validate and identify the parties.</a:t>
            </a:r>
          </a:p>
          <a:p>
            <a:pPr lvl="1"/>
            <a:r>
              <a:rPr lang="en-US" dirty="0"/>
              <a:t>The public key is located on:</a:t>
            </a:r>
          </a:p>
          <a:p>
            <a:pPr lvl="2"/>
            <a:r>
              <a:rPr lang="en-US" dirty="0"/>
              <a:t>The system requesting a certificate</a:t>
            </a:r>
          </a:p>
          <a:p>
            <a:pPr lvl="2"/>
            <a:r>
              <a:rPr lang="en-US" dirty="0"/>
              <a:t>The system offering a service</a:t>
            </a:r>
          </a:p>
          <a:p>
            <a:pPr lvl="1"/>
            <a:r>
              <a:rPr lang="en-US" dirty="0"/>
              <a:t>Public keys ensure that trust exists throughout your entire hierarchy.</a:t>
            </a:r>
          </a:p>
        </p:txBody>
      </p:sp>
    </p:spTree>
    <p:extLst>
      <p:ext uri="{BB962C8B-B14F-4D97-AF65-F5344CB8AC3E}">
        <p14:creationId xmlns:p14="http://schemas.microsoft.com/office/powerpoint/2010/main" val="3916445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4987" y="219076"/>
            <a:ext cx="3311013" cy="1325563"/>
          </a:xfrm>
        </p:spPr>
        <p:txBody>
          <a:bodyPr/>
          <a:lstStyle/>
          <a:p>
            <a:r>
              <a:rPr lang="en-US" dirty="0"/>
              <a:t>Certificates</a:t>
            </a:r>
          </a:p>
        </p:txBody>
      </p:sp>
      <p:sp>
        <p:nvSpPr>
          <p:cNvPr id="2" name="Content Placeholder 1"/>
          <p:cNvSpPr>
            <a:spLocks noGrp="1"/>
          </p:cNvSpPr>
          <p:nvPr>
            <p:ph sz="half" idx="4294967295"/>
          </p:nvPr>
        </p:nvSpPr>
        <p:spPr>
          <a:xfrm>
            <a:off x="0" y="1371600"/>
            <a:ext cx="3598863" cy="5245100"/>
          </a:xfrm>
        </p:spPr>
        <p:txBody>
          <a:bodyPr>
            <a:normAutofit fontScale="85000" lnSpcReduction="10000"/>
          </a:bodyPr>
          <a:lstStyle/>
          <a:p>
            <a:pPr lvl="1">
              <a:lnSpc>
                <a:spcPct val="120000"/>
              </a:lnSpc>
            </a:pPr>
            <a:r>
              <a:rPr lang="en-US" dirty="0"/>
              <a:t>A certificate represents digital identity of subject.</a:t>
            </a:r>
          </a:p>
          <a:p>
            <a:pPr lvl="1">
              <a:lnSpc>
                <a:spcPct val="120000"/>
              </a:lnSpc>
            </a:pPr>
            <a:r>
              <a:rPr lang="en-US" dirty="0"/>
              <a:t>A certificate can be self-signed or issued by a CA.</a:t>
            </a:r>
          </a:p>
          <a:p>
            <a:pPr lvl="1">
              <a:lnSpc>
                <a:spcPct val="120000"/>
              </a:lnSpc>
            </a:pPr>
            <a:r>
              <a:rPr lang="en-US" dirty="0"/>
              <a:t>A certificate with public key and corresponding private key can be used for encryption and decryption.</a:t>
            </a:r>
          </a:p>
          <a:p>
            <a:pPr lvl="1">
              <a:lnSpc>
                <a:spcPct val="120000"/>
              </a:lnSpc>
            </a:pPr>
            <a:r>
              <a:rPr lang="en-US" dirty="0"/>
              <a:t>When public key only is used, certificate establishes trust and performs encryption.</a:t>
            </a:r>
          </a:p>
          <a:p>
            <a:pPr>
              <a:lnSpc>
                <a:spcPct val="120000"/>
              </a:lnSpc>
            </a:pPr>
            <a:endParaRPr lang="en-US" dirty="0"/>
          </a:p>
        </p:txBody>
      </p:sp>
      <p:grpSp>
        <p:nvGrpSpPr>
          <p:cNvPr id="27" name="Group 25"/>
          <p:cNvGrpSpPr>
            <a:grpSpLocks noChangeAspect="1"/>
          </p:cNvGrpSpPr>
          <p:nvPr/>
        </p:nvGrpSpPr>
        <p:grpSpPr bwMode="auto">
          <a:xfrm>
            <a:off x="4972050" y="2395538"/>
            <a:ext cx="6115050" cy="3209925"/>
            <a:chOff x="3132" y="1509"/>
            <a:chExt cx="3852" cy="2022"/>
          </a:xfrm>
        </p:grpSpPr>
        <p:sp>
          <p:nvSpPr>
            <p:cNvPr id="28" name="AutoShape 24"/>
            <p:cNvSpPr>
              <a:spLocks noChangeAspect="1" noChangeArrowheads="1" noTextEdit="1"/>
            </p:cNvSpPr>
            <p:nvPr/>
          </p:nvSpPr>
          <p:spPr bwMode="auto">
            <a:xfrm>
              <a:off x="3132" y="1509"/>
              <a:ext cx="3852" cy="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H="1">
              <a:off x="3712" y="2399"/>
              <a:ext cx="1762"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3654" y="2359"/>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5424" y="2063"/>
              <a:ext cx="322"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noEditPoints="1"/>
            </p:cNvSpPr>
            <p:nvPr/>
          </p:nvSpPr>
          <p:spPr bwMode="auto">
            <a:xfrm>
              <a:off x="5424" y="2063"/>
              <a:ext cx="322" cy="674"/>
            </a:xfrm>
            <a:custGeom>
              <a:avLst/>
              <a:gdLst>
                <a:gd name="T0" fmla="*/ 0 w 322"/>
                <a:gd name="T1" fmla="*/ 674 h 674"/>
                <a:gd name="T2" fmla="*/ 322 w 322"/>
                <a:gd name="T3" fmla="*/ 0 h 674"/>
                <a:gd name="T4" fmla="*/ 154 w 322"/>
                <a:gd name="T5" fmla="*/ 584 h 674"/>
                <a:gd name="T6" fmla="*/ 144 w 322"/>
                <a:gd name="T7" fmla="*/ 582 h 674"/>
                <a:gd name="T8" fmla="*/ 128 w 322"/>
                <a:gd name="T9" fmla="*/ 576 h 674"/>
                <a:gd name="T10" fmla="*/ 116 w 322"/>
                <a:gd name="T11" fmla="*/ 562 h 674"/>
                <a:gd name="T12" fmla="*/ 108 w 322"/>
                <a:gd name="T13" fmla="*/ 546 h 674"/>
                <a:gd name="T14" fmla="*/ 108 w 322"/>
                <a:gd name="T15" fmla="*/ 538 h 674"/>
                <a:gd name="T16" fmla="*/ 116 w 322"/>
                <a:gd name="T17" fmla="*/ 512 h 674"/>
                <a:gd name="T18" fmla="*/ 136 w 322"/>
                <a:gd name="T19" fmla="*/ 494 h 674"/>
                <a:gd name="T20" fmla="*/ 136 w 322"/>
                <a:gd name="T21" fmla="*/ 522 h 674"/>
                <a:gd name="T22" fmla="*/ 130 w 322"/>
                <a:gd name="T23" fmla="*/ 538 h 674"/>
                <a:gd name="T24" fmla="*/ 132 w 322"/>
                <a:gd name="T25" fmla="*/ 546 h 674"/>
                <a:gd name="T26" fmla="*/ 144 w 322"/>
                <a:gd name="T27" fmla="*/ 558 h 674"/>
                <a:gd name="T28" fmla="*/ 154 w 322"/>
                <a:gd name="T29" fmla="*/ 560 h 674"/>
                <a:gd name="T30" fmla="*/ 170 w 322"/>
                <a:gd name="T31" fmla="*/ 554 h 674"/>
                <a:gd name="T32" fmla="*/ 176 w 322"/>
                <a:gd name="T33" fmla="*/ 538 h 674"/>
                <a:gd name="T34" fmla="*/ 174 w 322"/>
                <a:gd name="T35" fmla="*/ 528 h 674"/>
                <a:gd name="T36" fmla="*/ 170 w 322"/>
                <a:gd name="T37" fmla="*/ 494 h 674"/>
                <a:gd name="T38" fmla="*/ 182 w 322"/>
                <a:gd name="T39" fmla="*/ 502 h 674"/>
                <a:gd name="T40" fmla="*/ 198 w 322"/>
                <a:gd name="T41" fmla="*/ 524 h 674"/>
                <a:gd name="T42" fmla="*/ 200 w 322"/>
                <a:gd name="T43" fmla="*/ 538 h 674"/>
                <a:gd name="T44" fmla="*/ 196 w 322"/>
                <a:gd name="T45" fmla="*/ 556 h 674"/>
                <a:gd name="T46" fmla="*/ 186 w 322"/>
                <a:gd name="T47" fmla="*/ 570 h 674"/>
                <a:gd name="T48" fmla="*/ 172 w 322"/>
                <a:gd name="T49" fmla="*/ 580 h 674"/>
                <a:gd name="T50" fmla="*/ 154 w 322"/>
                <a:gd name="T51" fmla="*/ 584 h 674"/>
                <a:gd name="T52" fmla="*/ 144 w 322"/>
                <a:gd name="T53" fmla="*/ 534 h 674"/>
                <a:gd name="T54" fmla="*/ 164 w 322"/>
                <a:gd name="T55" fmla="*/ 478 h 674"/>
                <a:gd name="T56" fmla="*/ 144 w 322"/>
                <a:gd name="T57" fmla="*/ 534 h 674"/>
                <a:gd name="T58" fmla="*/ 50 w 322"/>
                <a:gd name="T59" fmla="*/ 166 h 674"/>
                <a:gd name="T60" fmla="*/ 272 w 322"/>
                <a:gd name="T61" fmla="*/ 126 h 674"/>
                <a:gd name="T62" fmla="*/ 272 w 322"/>
                <a:gd name="T63" fmla="*/ 100 h 674"/>
                <a:gd name="T64" fmla="*/ 50 w 322"/>
                <a:gd name="T65" fmla="*/ 60 h 674"/>
                <a:gd name="T66" fmla="*/ 272 w 322"/>
                <a:gd name="T67" fmla="*/ 1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2" h="674">
                  <a:moveTo>
                    <a:pt x="0" y="0"/>
                  </a:moveTo>
                  <a:lnTo>
                    <a:pt x="0" y="674"/>
                  </a:lnTo>
                  <a:lnTo>
                    <a:pt x="322" y="674"/>
                  </a:lnTo>
                  <a:lnTo>
                    <a:pt x="322" y="0"/>
                  </a:lnTo>
                  <a:lnTo>
                    <a:pt x="0" y="0"/>
                  </a:lnTo>
                  <a:close/>
                  <a:moveTo>
                    <a:pt x="154" y="584"/>
                  </a:moveTo>
                  <a:lnTo>
                    <a:pt x="154" y="584"/>
                  </a:lnTo>
                  <a:lnTo>
                    <a:pt x="144" y="582"/>
                  </a:lnTo>
                  <a:lnTo>
                    <a:pt x="136" y="580"/>
                  </a:lnTo>
                  <a:lnTo>
                    <a:pt x="128" y="576"/>
                  </a:lnTo>
                  <a:lnTo>
                    <a:pt x="122" y="570"/>
                  </a:lnTo>
                  <a:lnTo>
                    <a:pt x="116" y="562"/>
                  </a:lnTo>
                  <a:lnTo>
                    <a:pt x="112" y="556"/>
                  </a:lnTo>
                  <a:lnTo>
                    <a:pt x="108" y="546"/>
                  </a:lnTo>
                  <a:lnTo>
                    <a:pt x="108" y="538"/>
                  </a:lnTo>
                  <a:lnTo>
                    <a:pt x="108" y="538"/>
                  </a:lnTo>
                  <a:lnTo>
                    <a:pt x="110" y="524"/>
                  </a:lnTo>
                  <a:lnTo>
                    <a:pt x="116" y="512"/>
                  </a:lnTo>
                  <a:lnTo>
                    <a:pt x="126" y="502"/>
                  </a:lnTo>
                  <a:lnTo>
                    <a:pt x="136" y="494"/>
                  </a:lnTo>
                  <a:lnTo>
                    <a:pt x="136" y="522"/>
                  </a:lnTo>
                  <a:lnTo>
                    <a:pt x="136" y="522"/>
                  </a:lnTo>
                  <a:lnTo>
                    <a:pt x="132" y="528"/>
                  </a:lnTo>
                  <a:lnTo>
                    <a:pt x="130" y="538"/>
                  </a:lnTo>
                  <a:lnTo>
                    <a:pt x="130" y="538"/>
                  </a:lnTo>
                  <a:lnTo>
                    <a:pt x="132" y="546"/>
                  </a:lnTo>
                  <a:lnTo>
                    <a:pt x="138" y="554"/>
                  </a:lnTo>
                  <a:lnTo>
                    <a:pt x="144" y="558"/>
                  </a:lnTo>
                  <a:lnTo>
                    <a:pt x="154" y="560"/>
                  </a:lnTo>
                  <a:lnTo>
                    <a:pt x="154" y="560"/>
                  </a:lnTo>
                  <a:lnTo>
                    <a:pt x="162" y="558"/>
                  </a:lnTo>
                  <a:lnTo>
                    <a:pt x="170" y="554"/>
                  </a:lnTo>
                  <a:lnTo>
                    <a:pt x="174" y="546"/>
                  </a:lnTo>
                  <a:lnTo>
                    <a:pt x="176" y="538"/>
                  </a:lnTo>
                  <a:lnTo>
                    <a:pt x="176" y="538"/>
                  </a:lnTo>
                  <a:lnTo>
                    <a:pt x="174" y="528"/>
                  </a:lnTo>
                  <a:lnTo>
                    <a:pt x="170" y="522"/>
                  </a:lnTo>
                  <a:lnTo>
                    <a:pt x="170" y="494"/>
                  </a:lnTo>
                  <a:lnTo>
                    <a:pt x="170" y="494"/>
                  </a:lnTo>
                  <a:lnTo>
                    <a:pt x="182" y="502"/>
                  </a:lnTo>
                  <a:lnTo>
                    <a:pt x="192" y="512"/>
                  </a:lnTo>
                  <a:lnTo>
                    <a:pt x="198" y="524"/>
                  </a:lnTo>
                  <a:lnTo>
                    <a:pt x="200" y="538"/>
                  </a:lnTo>
                  <a:lnTo>
                    <a:pt x="200" y="538"/>
                  </a:lnTo>
                  <a:lnTo>
                    <a:pt x="198" y="546"/>
                  </a:lnTo>
                  <a:lnTo>
                    <a:pt x="196" y="556"/>
                  </a:lnTo>
                  <a:lnTo>
                    <a:pt x="192" y="562"/>
                  </a:lnTo>
                  <a:lnTo>
                    <a:pt x="186" y="570"/>
                  </a:lnTo>
                  <a:lnTo>
                    <a:pt x="180" y="576"/>
                  </a:lnTo>
                  <a:lnTo>
                    <a:pt x="172" y="580"/>
                  </a:lnTo>
                  <a:lnTo>
                    <a:pt x="162" y="582"/>
                  </a:lnTo>
                  <a:lnTo>
                    <a:pt x="154" y="584"/>
                  </a:lnTo>
                  <a:lnTo>
                    <a:pt x="154" y="584"/>
                  </a:lnTo>
                  <a:close/>
                  <a:moveTo>
                    <a:pt x="144" y="534"/>
                  </a:moveTo>
                  <a:lnTo>
                    <a:pt x="144" y="478"/>
                  </a:lnTo>
                  <a:lnTo>
                    <a:pt x="164" y="478"/>
                  </a:lnTo>
                  <a:lnTo>
                    <a:pt x="164" y="534"/>
                  </a:lnTo>
                  <a:lnTo>
                    <a:pt x="144" y="534"/>
                  </a:lnTo>
                  <a:close/>
                  <a:moveTo>
                    <a:pt x="272" y="166"/>
                  </a:moveTo>
                  <a:lnTo>
                    <a:pt x="50" y="166"/>
                  </a:lnTo>
                  <a:lnTo>
                    <a:pt x="50" y="126"/>
                  </a:lnTo>
                  <a:lnTo>
                    <a:pt x="272" y="126"/>
                  </a:lnTo>
                  <a:lnTo>
                    <a:pt x="272" y="166"/>
                  </a:lnTo>
                  <a:close/>
                  <a:moveTo>
                    <a:pt x="272" y="100"/>
                  </a:moveTo>
                  <a:lnTo>
                    <a:pt x="50" y="100"/>
                  </a:lnTo>
                  <a:lnTo>
                    <a:pt x="50" y="60"/>
                  </a:lnTo>
                  <a:lnTo>
                    <a:pt x="272" y="60"/>
                  </a:lnTo>
                  <a:lnTo>
                    <a:pt x="272"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p:cNvSpPr>
              <a:spLocks noChangeArrowheads="1"/>
            </p:cNvSpPr>
            <p:nvPr/>
          </p:nvSpPr>
          <p:spPr bwMode="auto">
            <a:xfrm>
              <a:off x="6300" y="2063"/>
              <a:ext cx="322"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noEditPoints="1"/>
            </p:cNvSpPr>
            <p:nvPr/>
          </p:nvSpPr>
          <p:spPr bwMode="auto">
            <a:xfrm>
              <a:off x="6300" y="2063"/>
              <a:ext cx="322" cy="674"/>
            </a:xfrm>
            <a:custGeom>
              <a:avLst/>
              <a:gdLst>
                <a:gd name="T0" fmla="*/ 0 w 322"/>
                <a:gd name="T1" fmla="*/ 674 h 674"/>
                <a:gd name="T2" fmla="*/ 322 w 322"/>
                <a:gd name="T3" fmla="*/ 0 h 674"/>
                <a:gd name="T4" fmla="*/ 154 w 322"/>
                <a:gd name="T5" fmla="*/ 584 h 674"/>
                <a:gd name="T6" fmla="*/ 144 w 322"/>
                <a:gd name="T7" fmla="*/ 582 h 674"/>
                <a:gd name="T8" fmla="*/ 128 w 322"/>
                <a:gd name="T9" fmla="*/ 576 h 674"/>
                <a:gd name="T10" fmla="*/ 116 w 322"/>
                <a:gd name="T11" fmla="*/ 562 h 674"/>
                <a:gd name="T12" fmla="*/ 110 w 322"/>
                <a:gd name="T13" fmla="*/ 546 h 674"/>
                <a:gd name="T14" fmla="*/ 108 w 322"/>
                <a:gd name="T15" fmla="*/ 538 h 674"/>
                <a:gd name="T16" fmla="*/ 116 w 322"/>
                <a:gd name="T17" fmla="*/ 512 h 674"/>
                <a:gd name="T18" fmla="*/ 138 w 322"/>
                <a:gd name="T19" fmla="*/ 494 h 674"/>
                <a:gd name="T20" fmla="*/ 138 w 322"/>
                <a:gd name="T21" fmla="*/ 522 h 674"/>
                <a:gd name="T22" fmla="*/ 132 w 322"/>
                <a:gd name="T23" fmla="*/ 538 h 674"/>
                <a:gd name="T24" fmla="*/ 132 w 322"/>
                <a:gd name="T25" fmla="*/ 546 h 674"/>
                <a:gd name="T26" fmla="*/ 146 w 322"/>
                <a:gd name="T27" fmla="*/ 558 h 674"/>
                <a:gd name="T28" fmla="*/ 154 w 322"/>
                <a:gd name="T29" fmla="*/ 560 h 674"/>
                <a:gd name="T30" fmla="*/ 170 w 322"/>
                <a:gd name="T31" fmla="*/ 554 h 674"/>
                <a:gd name="T32" fmla="*/ 176 w 322"/>
                <a:gd name="T33" fmla="*/ 538 h 674"/>
                <a:gd name="T34" fmla="*/ 176 w 322"/>
                <a:gd name="T35" fmla="*/ 528 h 674"/>
                <a:gd name="T36" fmla="*/ 170 w 322"/>
                <a:gd name="T37" fmla="*/ 494 h 674"/>
                <a:gd name="T38" fmla="*/ 182 w 322"/>
                <a:gd name="T39" fmla="*/ 502 h 674"/>
                <a:gd name="T40" fmla="*/ 198 w 322"/>
                <a:gd name="T41" fmla="*/ 524 h 674"/>
                <a:gd name="T42" fmla="*/ 200 w 322"/>
                <a:gd name="T43" fmla="*/ 538 h 674"/>
                <a:gd name="T44" fmla="*/ 196 w 322"/>
                <a:gd name="T45" fmla="*/ 556 h 674"/>
                <a:gd name="T46" fmla="*/ 186 w 322"/>
                <a:gd name="T47" fmla="*/ 570 h 674"/>
                <a:gd name="T48" fmla="*/ 172 w 322"/>
                <a:gd name="T49" fmla="*/ 580 h 674"/>
                <a:gd name="T50" fmla="*/ 154 w 322"/>
                <a:gd name="T51" fmla="*/ 584 h 674"/>
                <a:gd name="T52" fmla="*/ 144 w 322"/>
                <a:gd name="T53" fmla="*/ 534 h 674"/>
                <a:gd name="T54" fmla="*/ 164 w 322"/>
                <a:gd name="T55" fmla="*/ 478 h 674"/>
                <a:gd name="T56" fmla="*/ 144 w 322"/>
                <a:gd name="T57" fmla="*/ 534 h 674"/>
                <a:gd name="T58" fmla="*/ 50 w 322"/>
                <a:gd name="T59" fmla="*/ 166 h 674"/>
                <a:gd name="T60" fmla="*/ 272 w 322"/>
                <a:gd name="T61" fmla="*/ 126 h 674"/>
                <a:gd name="T62" fmla="*/ 272 w 322"/>
                <a:gd name="T63" fmla="*/ 100 h 674"/>
                <a:gd name="T64" fmla="*/ 50 w 322"/>
                <a:gd name="T65" fmla="*/ 60 h 674"/>
                <a:gd name="T66" fmla="*/ 272 w 322"/>
                <a:gd name="T67" fmla="*/ 10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2" h="674">
                  <a:moveTo>
                    <a:pt x="0" y="0"/>
                  </a:moveTo>
                  <a:lnTo>
                    <a:pt x="0" y="674"/>
                  </a:lnTo>
                  <a:lnTo>
                    <a:pt x="322" y="674"/>
                  </a:lnTo>
                  <a:lnTo>
                    <a:pt x="322" y="0"/>
                  </a:lnTo>
                  <a:lnTo>
                    <a:pt x="0" y="0"/>
                  </a:lnTo>
                  <a:close/>
                  <a:moveTo>
                    <a:pt x="154" y="584"/>
                  </a:moveTo>
                  <a:lnTo>
                    <a:pt x="154" y="584"/>
                  </a:lnTo>
                  <a:lnTo>
                    <a:pt x="144" y="582"/>
                  </a:lnTo>
                  <a:lnTo>
                    <a:pt x="136" y="580"/>
                  </a:lnTo>
                  <a:lnTo>
                    <a:pt x="128" y="576"/>
                  </a:lnTo>
                  <a:lnTo>
                    <a:pt x="122" y="570"/>
                  </a:lnTo>
                  <a:lnTo>
                    <a:pt x="116" y="562"/>
                  </a:lnTo>
                  <a:lnTo>
                    <a:pt x="112" y="556"/>
                  </a:lnTo>
                  <a:lnTo>
                    <a:pt x="110" y="546"/>
                  </a:lnTo>
                  <a:lnTo>
                    <a:pt x="108" y="538"/>
                  </a:lnTo>
                  <a:lnTo>
                    <a:pt x="108" y="538"/>
                  </a:lnTo>
                  <a:lnTo>
                    <a:pt x="110" y="524"/>
                  </a:lnTo>
                  <a:lnTo>
                    <a:pt x="116" y="512"/>
                  </a:lnTo>
                  <a:lnTo>
                    <a:pt x="126" y="502"/>
                  </a:lnTo>
                  <a:lnTo>
                    <a:pt x="138" y="494"/>
                  </a:lnTo>
                  <a:lnTo>
                    <a:pt x="138" y="522"/>
                  </a:lnTo>
                  <a:lnTo>
                    <a:pt x="138" y="522"/>
                  </a:lnTo>
                  <a:lnTo>
                    <a:pt x="132" y="528"/>
                  </a:lnTo>
                  <a:lnTo>
                    <a:pt x="132" y="538"/>
                  </a:lnTo>
                  <a:lnTo>
                    <a:pt x="132" y="538"/>
                  </a:lnTo>
                  <a:lnTo>
                    <a:pt x="132" y="546"/>
                  </a:lnTo>
                  <a:lnTo>
                    <a:pt x="138" y="554"/>
                  </a:lnTo>
                  <a:lnTo>
                    <a:pt x="146" y="558"/>
                  </a:lnTo>
                  <a:lnTo>
                    <a:pt x="154" y="560"/>
                  </a:lnTo>
                  <a:lnTo>
                    <a:pt x="154" y="560"/>
                  </a:lnTo>
                  <a:lnTo>
                    <a:pt x="162" y="558"/>
                  </a:lnTo>
                  <a:lnTo>
                    <a:pt x="170" y="554"/>
                  </a:lnTo>
                  <a:lnTo>
                    <a:pt x="174" y="546"/>
                  </a:lnTo>
                  <a:lnTo>
                    <a:pt x="176" y="538"/>
                  </a:lnTo>
                  <a:lnTo>
                    <a:pt x="176" y="538"/>
                  </a:lnTo>
                  <a:lnTo>
                    <a:pt x="176" y="528"/>
                  </a:lnTo>
                  <a:lnTo>
                    <a:pt x="170" y="522"/>
                  </a:lnTo>
                  <a:lnTo>
                    <a:pt x="170" y="494"/>
                  </a:lnTo>
                  <a:lnTo>
                    <a:pt x="170" y="494"/>
                  </a:lnTo>
                  <a:lnTo>
                    <a:pt x="182" y="502"/>
                  </a:lnTo>
                  <a:lnTo>
                    <a:pt x="192" y="512"/>
                  </a:lnTo>
                  <a:lnTo>
                    <a:pt x="198" y="524"/>
                  </a:lnTo>
                  <a:lnTo>
                    <a:pt x="200" y="538"/>
                  </a:lnTo>
                  <a:lnTo>
                    <a:pt x="200" y="538"/>
                  </a:lnTo>
                  <a:lnTo>
                    <a:pt x="198" y="546"/>
                  </a:lnTo>
                  <a:lnTo>
                    <a:pt x="196" y="556"/>
                  </a:lnTo>
                  <a:lnTo>
                    <a:pt x="192" y="562"/>
                  </a:lnTo>
                  <a:lnTo>
                    <a:pt x="186" y="570"/>
                  </a:lnTo>
                  <a:lnTo>
                    <a:pt x="180" y="576"/>
                  </a:lnTo>
                  <a:lnTo>
                    <a:pt x="172" y="580"/>
                  </a:lnTo>
                  <a:lnTo>
                    <a:pt x="164" y="582"/>
                  </a:lnTo>
                  <a:lnTo>
                    <a:pt x="154" y="584"/>
                  </a:lnTo>
                  <a:lnTo>
                    <a:pt x="154" y="584"/>
                  </a:lnTo>
                  <a:close/>
                  <a:moveTo>
                    <a:pt x="144" y="534"/>
                  </a:moveTo>
                  <a:lnTo>
                    <a:pt x="144" y="478"/>
                  </a:lnTo>
                  <a:lnTo>
                    <a:pt x="164" y="478"/>
                  </a:lnTo>
                  <a:lnTo>
                    <a:pt x="164" y="534"/>
                  </a:lnTo>
                  <a:lnTo>
                    <a:pt x="144" y="534"/>
                  </a:lnTo>
                  <a:close/>
                  <a:moveTo>
                    <a:pt x="272" y="166"/>
                  </a:moveTo>
                  <a:lnTo>
                    <a:pt x="50" y="166"/>
                  </a:lnTo>
                  <a:lnTo>
                    <a:pt x="50" y="126"/>
                  </a:lnTo>
                  <a:lnTo>
                    <a:pt x="272" y="126"/>
                  </a:lnTo>
                  <a:lnTo>
                    <a:pt x="272" y="166"/>
                  </a:lnTo>
                  <a:close/>
                  <a:moveTo>
                    <a:pt x="272" y="100"/>
                  </a:moveTo>
                  <a:lnTo>
                    <a:pt x="50" y="100"/>
                  </a:lnTo>
                  <a:lnTo>
                    <a:pt x="50" y="60"/>
                  </a:lnTo>
                  <a:lnTo>
                    <a:pt x="272" y="60"/>
                  </a:lnTo>
                  <a:lnTo>
                    <a:pt x="272"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6716" y="2967"/>
              <a:ext cx="268" cy="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noEditPoints="1"/>
            </p:cNvSpPr>
            <p:nvPr/>
          </p:nvSpPr>
          <p:spPr bwMode="auto">
            <a:xfrm>
              <a:off x="6716" y="2967"/>
              <a:ext cx="268" cy="564"/>
            </a:xfrm>
            <a:custGeom>
              <a:avLst/>
              <a:gdLst>
                <a:gd name="T0" fmla="*/ 0 w 268"/>
                <a:gd name="T1" fmla="*/ 564 h 564"/>
                <a:gd name="T2" fmla="*/ 268 w 268"/>
                <a:gd name="T3" fmla="*/ 0 h 564"/>
                <a:gd name="T4" fmla="*/ 128 w 268"/>
                <a:gd name="T5" fmla="*/ 488 h 564"/>
                <a:gd name="T6" fmla="*/ 120 w 268"/>
                <a:gd name="T7" fmla="*/ 486 h 564"/>
                <a:gd name="T8" fmla="*/ 106 w 268"/>
                <a:gd name="T9" fmla="*/ 480 h 564"/>
                <a:gd name="T10" fmla="*/ 96 w 268"/>
                <a:gd name="T11" fmla="*/ 470 h 564"/>
                <a:gd name="T12" fmla="*/ 90 w 268"/>
                <a:gd name="T13" fmla="*/ 456 h 564"/>
                <a:gd name="T14" fmla="*/ 90 w 268"/>
                <a:gd name="T15" fmla="*/ 450 h 564"/>
                <a:gd name="T16" fmla="*/ 96 w 268"/>
                <a:gd name="T17" fmla="*/ 428 h 564"/>
                <a:gd name="T18" fmla="*/ 114 w 268"/>
                <a:gd name="T19" fmla="*/ 414 h 564"/>
                <a:gd name="T20" fmla="*/ 114 w 268"/>
                <a:gd name="T21" fmla="*/ 436 h 564"/>
                <a:gd name="T22" fmla="*/ 110 w 268"/>
                <a:gd name="T23" fmla="*/ 450 h 564"/>
                <a:gd name="T24" fmla="*/ 110 w 268"/>
                <a:gd name="T25" fmla="*/ 456 h 564"/>
                <a:gd name="T26" fmla="*/ 120 w 268"/>
                <a:gd name="T27" fmla="*/ 466 h 564"/>
                <a:gd name="T28" fmla="*/ 128 w 268"/>
                <a:gd name="T29" fmla="*/ 468 h 564"/>
                <a:gd name="T30" fmla="*/ 142 w 268"/>
                <a:gd name="T31" fmla="*/ 462 h 564"/>
                <a:gd name="T32" fmla="*/ 148 w 268"/>
                <a:gd name="T33" fmla="*/ 450 h 564"/>
                <a:gd name="T34" fmla="*/ 146 w 268"/>
                <a:gd name="T35" fmla="*/ 442 h 564"/>
                <a:gd name="T36" fmla="*/ 142 w 268"/>
                <a:gd name="T37" fmla="*/ 414 h 564"/>
                <a:gd name="T38" fmla="*/ 152 w 268"/>
                <a:gd name="T39" fmla="*/ 420 h 564"/>
                <a:gd name="T40" fmla="*/ 164 w 268"/>
                <a:gd name="T41" fmla="*/ 438 h 564"/>
                <a:gd name="T42" fmla="*/ 166 w 268"/>
                <a:gd name="T43" fmla="*/ 450 h 564"/>
                <a:gd name="T44" fmla="*/ 164 w 268"/>
                <a:gd name="T45" fmla="*/ 464 h 564"/>
                <a:gd name="T46" fmla="*/ 156 w 268"/>
                <a:gd name="T47" fmla="*/ 476 h 564"/>
                <a:gd name="T48" fmla="*/ 144 w 268"/>
                <a:gd name="T49" fmla="*/ 484 h 564"/>
                <a:gd name="T50" fmla="*/ 128 w 268"/>
                <a:gd name="T51" fmla="*/ 488 h 564"/>
                <a:gd name="T52" fmla="*/ 120 w 268"/>
                <a:gd name="T53" fmla="*/ 446 h 564"/>
                <a:gd name="T54" fmla="*/ 136 w 268"/>
                <a:gd name="T55" fmla="*/ 400 h 564"/>
                <a:gd name="T56" fmla="*/ 120 w 268"/>
                <a:gd name="T57" fmla="*/ 446 h 564"/>
                <a:gd name="T58" fmla="*/ 40 w 268"/>
                <a:gd name="T59" fmla="*/ 140 h 564"/>
                <a:gd name="T60" fmla="*/ 228 w 268"/>
                <a:gd name="T61" fmla="*/ 106 h 564"/>
                <a:gd name="T62" fmla="*/ 228 w 268"/>
                <a:gd name="T63" fmla="*/ 84 h 564"/>
                <a:gd name="T64" fmla="*/ 40 w 268"/>
                <a:gd name="T65" fmla="*/ 50 h 564"/>
                <a:gd name="T66" fmla="*/ 228 w 268"/>
                <a:gd name="T67" fmla="*/ 8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564">
                  <a:moveTo>
                    <a:pt x="0" y="0"/>
                  </a:moveTo>
                  <a:lnTo>
                    <a:pt x="0" y="564"/>
                  </a:lnTo>
                  <a:lnTo>
                    <a:pt x="268" y="564"/>
                  </a:lnTo>
                  <a:lnTo>
                    <a:pt x="268" y="0"/>
                  </a:lnTo>
                  <a:lnTo>
                    <a:pt x="0" y="0"/>
                  </a:lnTo>
                  <a:close/>
                  <a:moveTo>
                    <a:pt x="128" y="488"/>
                  </a:moveTo>
                  <a:lnTo>
                    <a:pt x="128" y="488"/>
                  </a:lnTo>
                  <a:lnTo>
                    <a:pt x="120" y="486"/>
                  </a:lnTo>
                  <a:lnTo>
                    <a:pt x="114" y="484"/>
                  </a:lnTo>
                  <a:lnTo>
                    <a:pt x="106" y="480"/>
                  </a:lnTo>
                  <a:lnTo>
                    <a:pt x="102" y="476"/>
                  </a:lnTo>
                  <a:lnTo>
                    <a:pt x="96" y="470"/>
                  </a:lnTo>
                  <a:lnTo>
                    <a:pt x="92" y="464"/>
                  </a:lnTo>
                  <a:lnTo>
                    <a:pt x="90" y="456"/>
                  </a:lnTo>
                  <a:lnTo>
                    <a:pt x="90" y="450"/>
                  </a:lnTo>
                  <a:lnTo>
                    <a:pt x="90" y="450"/>
                  </a:lnTo>
                  <a:lnTo>
                    <a:pt x="92" y="438"/>
                  </a:lnTo>
                  <a:lnTo>
                    <a:pt x="96" y="428"/>
                  </a:lnTo>
                  <a:lnTo>
                    <a:pt x="104" y="420"/>
                  </a:lnTo>
                  <a:lnTo>
                    <a:pt x="114" y="414"/>
                  </a:lnTo>
                  <a:lnTo>
                    <a:pt x="114" y="436"/>
                  </a:lnTo>
                  <a:lnTo>
                    <a:pt x="114" y="436"/>
                  </a:lnTo>
                  <a:lnTo>
                    <a:pt x="110" y="442"/>
                  </a:lnTo>
                  <a:lnTo>
                    <a:pt x="110" y="450"/>
                  </a:lnTo>
                  <a:lnTo>
                    <a:pt x="110" y="450"/>
                  </a:lnTo>
                  <a:lnTo>
                    <a:pt x="110" y="456"/>
                  </a:lnTo>
                  <a:lnTo>
                    <a:pt x="114" y="462"/>
                  </a:lnTo>
                  <a:lnTo>
                    <a:pt x="120" y="466"/>
                  </a:lnTo>
                  <a:lnTo>
                    <a:pt x="128" y="468"/>
                  </a:lnTo>
                  <a:lnTo>
                    <a:pt x="128" y="468"/>
                  </a:lnTo>
                  <a:lnTo>
                    <a:pt x="136" y="466"/>
                  </a:lnTo>
                  <a:lnTo>
                    <a:pt x="142" y="462"/>
                  </a:lnTo>
                  <a:lnTo>
                    <a:pt x="146" y="456"/>
                  </a:lnTo>
                  <a:lnTo>
                    <a:pt x="148" y="450"/>
                  </a:lnTo>
                  <a:lnTo>
                    <a:pt x="148" y="450"/>
                  </a:lnTo>
                  <a:lnTo>
                    <a:pt x="146" y="442"/>
                  </a:lnTo>
                  <a:lnTo>
                    <a:pt x="142" y="436"/>
                  </a:lnTo>
                  <a:lnTo>
                    <a:pt x="142" y="414"/>
                  </a:lnTo>
                  <a:lnTo>
                    <a:pt x="142" y="414"/>
                  </a:lnTo>
                  <a:lnTo>
                    <a:pt x="152" y="420"/>
                  </a:lnTo>
                  <a:lnTo>
                    <a:pt x="160" y="428"/>
                  </a:lnTo>
                  <a:lnTo>
                    <a:pt x="164" y="438"/>
                  </a:lnTo>
                  <a:lnTo>
                    <a:pt x="166" y="450"/>
                  </a:lnTo>
                  <a:lnTo>
                    <a:pt x="166" y="450"/>
                  </a:lnTo>
                  <a:lnTo>
                    <a:pt x="166" y="456"/>
                  </a:lnTo>
                  <a:lnTo>
                    <a:pt x="164" y="464"/>
                  </a:lnTo>
                  <a:lnTo>
                    <a:pt x="160" y="470"/>
                  </a:lnTo>
                  <a:lnTo>
                    <a:pt x="156" y="476"/>
                  </a:lnTo>
                  <a:lnTo>
                    <a:pt x="150" y="480"/>
                  </a:lnTo>
                  <a:lnTo>
                    <a:pt x="144" y="484"/>
                  </a:lnTo>
                  <a:lnTo>
                    <a:pt x="136" y="486"/>
                  </a:lnTo>
                  <a:lnTo>
                    <a:pt x="128" y="488"/>
                  </a:lnTo>
                  <a:lnTo>
                    <a:pt x="128" y="488"/>
                  </a:lnTo>
                  <a:close/>
                  <a:moveTo>
                    <a:pt x="120" y="446"/>
                  </a:moveTo>
                  <a:lnTo>
                    <a:pt x="120" y="400"/>
                  </a:lnTo>
                  <a:lnTo>
                    <a:pt x="136" y="400"/>
                  </a:lnTo>
                  <a:lnTo>
                    <a:pt x="136" y="446"/>
                  </a:lnTo>
                  <a:lnTo>
                    <a:pt x="120" y="446"/>
                  </a:lnTo>
                  <a:close/>
                  <a:moveTo>
                    <a:pt x="228" y="140"/>
                  </a:moveTo>
                  <a:lnTo>
                    <a:pt x="40" y="140"/>
                  </a:lnTo>
                  <a:lnTo>
                    <a:pt x="40" y="106"/>
                  </a:lnTo>
                  <a:lnTo>
                    <a:pt x="228" y="106"/>
                  </a:lnTo>
                  <a:lnTo>
                    <a:pt x="228" y="140"/>
                  </a:lnTo>
                  <a:close/>
                  <a:moveTo>
                    <a:pt x="228" y="84"/>
                  </a:moveTo>
                  <a:lnTo>
                    <a:pt x="40" y="84"/>
                  </a:lnTo>
                  <a:lnTo>
                    <a:pt x="40" y="50"/>
                  </a:lnTo>
                  <a:lnTo>
                    <a:pt x="228" y="50"/>
                  </a:lnTo>
                  <a:lnTo>
                    <a:pt x="228"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3132" y="2105"/>
              <a:ext cx="508" cy="460"/>
            </a:xfrm>
            <a:custGeom>
              <a:avLst/>
              <a:gdLst>
                <a:gd name="T0" fmla="*/ 200 w 508"/>
                <a:gd name="T1" fmla="*/ 432 h 460"/>
                <a:gd name="T2" fmla="*/ 112 w 508"/>
                <a:gd name="T3" fmla="*/ 444 h 460"/>
                <a:gd name="T4" fmla="*/ 112 w 508"/>
                <a:gd name="T5" fmla="*/ 444 h 460"/>
                <a:gd name="T6" fmla="*/ 110 w 508"/>
                <a:gd name="T7" fmla="*/ 446 h 460"/>
                <a:gd name="T8" fmla="*/ 110 w 508"/>
                <a:gd name="T9" fmla="*/ 460 h 460"/>
                <a:gd name="T10" fmla="*/ 112 w 508"/>
                <a:gd name="T11" fmla="*/ 460 h 460"/>
                <a:gd name="T12" fmla="*/ 396 w 508"/>
                <a:gd name="T13" fmla="*/ 460 h 460"/>
                <a:gd name="T14" fmla="*/ 398 w 508"/>
                <a:gd name="T15" fmla="*/ 460 h 460"/>
                <a:gd name="T16" fmla="*/ 398 w 508"/>
                <a:gd name="T17" fmla="*/ 446 h 460"/>
                <a:gd name="T18" fmla="*/ 396 w 508"/>
                <a:gd name="T19" fmla="*/ 444 h 460"/>
                <a:gd name="T20" fmla="*/ 396 w 508"/>
                <a:gd name="T21" fmla="*/ 444 h 460"/>
                <a:gd name="T22" fmla="*/ 306 w 508"/>
                <a:gd name="T23" fmla="*/ 432 h 460"/>
                <a:gd name="T24" fmla="*/ 306 w 508"/>
                <a:gd name="T25" fmla="*/ 342 h 460"/>
                <a:gd name="T26" fmla="*/ 396 w 508"/>
                <a:gd name="T27" fmla="*/ 342 h 460"/>
                <a:gd name="T28" fmla="*/ 508 w 508"/>
                <a:gd name="T29" fmla="*/ 342 h 460"/>
                <a:gd name="T30" fmla="*/ 508 w 508"/>
                <a:gd name="T31" fmla="*/ 320 h 460"/>
                <a:gd name="T32" fmla="*/ 508 w 508"/>
                <a:gd name="T33" fmla="*/ 0 h 460"/>
                <a:gd name="T34" fmla="*/ 396 w 508"/>
                <a:gd name="T35" fmla="*/ 0 h 460"/>
                <a:gd name="T36" fmla="*/ 112 w 508"/>
                <a:gd name="T37" fmla="*/ 0 h 460"/>
                <a:gd name="T38" fmla="*/ 0 w 508"/>
                <a:gd name="T39" fmla="*/ 0 h 460"/>
                <a:gd name="T40" fmla="*/ 0 w 508"/>
                <a:gd name="T41" fmla="*/ 320 h 460"/>
                <a:gd name="T42" fmla="*/ 0 w 508"/>
                <a:gd name="T43" fmla="*/ 342 h 460"/>
                <a:gd name="T44" fmla="*/ 112 w 508"/>
                <a:gd name="T45" fmla="*/ 342 h 460"/>
                <a:gd name="T46" fmla="*/ 200 w 508"/>
                <a:gd name="T47" fmla="*/ 342 h 460"/>
                <a:gd name="T48" fmla="*/ 200 w 508"/>
                <a:gd name="T49" fmla="*/ 43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8" h="460">
                  <a:moveTo>
                    <a:pt x="200" y="432"/>
                  </a:moveTo>
                  <a:lnTo>
                    <a:pt x="112" y="444"/>
                  </a:lnTo>
                  <a:lnTo>
                    <a:pt x="112" y="444"/>
                  </a:lnTo>
                  <a:lnTo>
                    <a:pt x="110" y="446"/>
                  </a:lnTo>
                  <a:lnTo>
                    <a:pt x="110" y="460"/>
                  </a:lnTo>
                  <a:lnTo>
                    <a:pt x="112" y="460"/>
                  </a:lnTo>
                  <a:lnTo>
                    <a:pt x="396" y="460"/>
                  </a:lnTo>
                  <a:lnTo>
                    <a:pt x="398" y="460"/>
                  </a:lnTo>
                  <a:lnTo>
                    <a:pt x="398" y="446"/>
                  </a:lnTo>
                  <a:lnTo>
                    <a:pt x="396" y="444"/>
                  </a:lnTo>
                  <a:lnTo>
                    <a:pt x="396" y="444"/>
                  </a:lnTo>
                  <a:lnTo>
                    <a:pt x="306" y="432"/>
                  </a:lnTo>
                  <a:lnTo>
                    <a:pt x="306" y="342"/>
                  </a:lnTo>
                  <a:lnTo>
                    <a:pt x="396" y="342"/>
                  </a:lnTo>
                  <a:lnTo>
                    <a:pt x="508" y="342"/>
                  </a:lnTo>
                  <a:lnTo>
                    <a:pt x="508" y="320"/>
                  </a:lnTo>
                  <a:lnTo>
                    <a:pt x="508" y="0"/>
                  </a:lnTo>
                  <a:lnTo>
                    <a:pt x="396" y="0"/>
                  </a:lnTo>
                  <a:lnTo>
                    <a:pt x="112" y="0"/>
                  </a:lnTo>
                  <a:lnTo>
                    <a:pt x="0" y="0"/>
                  </a:lnTo>
                  <a:lnTo>
                    <a:pt x="0" y="320"/>
                  </a:lnTo>
                  <a:lnTo>
                    <a:pt x="0" y="342"/>
                  </a:lnTo>
                  <a:lnTo>
                    <a:pt x="112" y="342"/>
                  </a:lnTo>
                  <a:lnTo>
                    <a:pt x="200" y="342"/>
                  </a:lnTo>
                  <a:lnTo>
                    <a:pt x="200" y="43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3156" y="2129"/>
              <a:ext cx="458"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3132" y="2589"/>
              <a:ext cx="522" cy="104"/>
            </a:xfrm>
            <a:custGeom>
              <a:avLst/>
              <a:gdLst>
                <a:gd name="T0" fmla="*/ 522 w 522"/>
                <a:gd name="T1" fmla="*/ 104 h 104"/>
                <a:gd name="T2" fmla="*/ 0 w 522"/>
                <a:gd name="T3" fmla="*/ 104 h 104"/>
                <a:gd name="T4" fmla="*/ 44 w 522"/>
                <a:gd name="T5" fmla="*/ 0 h 104"/>
                <a:gd name="T6" fmla="*/ 478 w 522"/>
                <a:gd name="T7" fmla="*/ 0 h 104"/>
                <a:gd name="T8" fmla="*/ 522 w 522"/>
                <a:gd name="T9" fmla="*/ 104 h 104"/>
              </a:gdLst>
              <a:ahLst/>
              <a:cxnLst>
                <a:cxn ang="0">
                  <a:pos x="T0" y="T1"/>
                </a:cxn>
                <a:cxn ang="0">
                  <a:pos x="T2" y="T3"/>
                </a:cxn>
                <a:cxn ang="0">
                  <a:pos x="T4" y="T5"/>
                </a:cxn>
                <a:cxn ang="0">
                  <a:pos x="T6" y="T7"/>
                </a:cxn>
                <a:cxn ang="0">
                  <a:pos x="T8" y="T9"/>
                </a:cxn>
              </a:cxnLst>
              <a:rect l="0" t="0" r="r" b="b"/>
              <a:pathLst>
                <a:path w="522" h="104">
                  <a:moveTo>
                    <a:pt x="522" y="104"/>
                  </a:moveTo>
                  <a:lnTo>
                    <a:pt x="0" y="104"/>
                  </a:lnTo>
                  <a:lnTo>
                    <a:pt x="44" y="0"/>
                  </a:lnTo>
                  <a:lnTo>
                    <a:pt x="478" y="0"/>
                  </a:lnTo>
                  <a:lnTo>
                    <a:pt x="522" y="10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p:nvSpPr>
          <p:spPr bwMode="auto">
            <a:xfrm>
              <a:off x="6464" y="2833"/>
              <a:ext cx="314" cy="416"/>
            </a:xfrm>
            <a:custGeom>
              <a:avLst/>
              <a:gdLst>
                <a:gd name="T0" fmla="*/ 314 w 314"/>
                <a:gd name="T1" fmla="*/ 416 h 416"/>
                <a:gd name="T2" fmla="*/ 314 w 314"/>
                <a:gd name="T3" fmla="*/ 416 h 416"/>
                <a:gd name="T4" fmla="*/ 294 w 314"/>
                <a:gd name="T5" fmla="*/ 414 h 416"/>
                <a:gd name="T6" fmla="*/ 256 w 314"/>
                <a:gd name="T7" fmla="*/ 414 h 416"/>
                <a:gd name="T8" fmla="*/ 148 w 314"/>
                <a:gd name="T9" fmla="*/ 414 h 416"/>
                <a:gd name="T10" fmla="*/ 0 w 314"/>
                <a:gd name="T11" fmla="*/ 416 h 416"/>
                <a:gd name="T12" fmla="*/ 0 w 314"/>
                <a:gd name="T13" fmla="*/ 0 h 416"/>
              </a:gdLst>
              <a:ahLst/>
              <a:cxnLst>
                <a:cxn ang="0">
                  <a:pos x="T0" y="T1"/>
                </a:cxn>
                <a:cxn ang="0">
                  <a:pos x="T2" y="T3"/>
                </a:cxn>
                <a:cxn ang="0">
                  <a:pos x="T4" y="T5"/>
                </a:cxn>
                <a:cxn ang="0">
                  <a:pos x="T6" y="T7"/>
                </a:cxn>
                <a:cxn ang="0">
                  <a:pos x="T8" y="T9"/>
                </a:cxn>
                <a:cxn ang="0">
                  <a:pos x="T10" y="T11"/>
                </a:cxn>
                <a:cxn ang="0">
                  <a:pos x="T12" y="T13"/>
                </a:cxn>
              </a:cxnLst>
              <a:rect l="0" t="0" r="r" b="b"/>
              <a:pathLst>
                <a:path w="314" h="416">
                  <a:moveTo>
                    <a:pt x="314" y="416"/>
                  </a:moveTo>
                  <a:lnTo>
                    <a:pt x="314" y="416"/>
                  </a:lnTo>
                  <a:lnTo>
                    <a:pt x="294" y="414"/>
                  </a:lnTo>
                  <a:lnTo>
                    <a:pt x="256" y="414"/>
                  </a:lnTo>
                  <a:lnTo>
                    <a:pt x="148" y="414"/>
                  </a:lnTo>
                  <a:lnTo>
                    <a:pt x="0" y="416"/>
                  </a:lnTo>
                  <a:lnTo>
                    <a:pt x="0" y="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a:off x="6424" y="2775"/>
              <a:ext cx="80" cy="70"/>
            </a:xfrm>
            <a:custGeom>
              <a:avLst/>
              <a:gdLst>
                <a:gd name="T0" fmla="*/ 80 w 80"/>
                <a:gd name="T1" fmla="*/ 70 h 70"/>
                <a:gd name="T2" fmla="*/ 40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0" y="0"/>
                  </a:lnTo>
                  <a:lnTo>
                    <a:pt x="0" y="70"/>
                  </a:lnTo>
                  <a:lnTo>
                    <a:pt x="8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3386" y="1669"/>
              <a:ext cx="3078" cy="418"/>
            </a:xfrm>
            <a:custGeom>
              <a:avLst/>
              <a:gdLst>
                <a:gd name="T0" fmla="*/ 3078 w 3078"/>
                <a:gd name="T1" fmla="*/ 418 h 418"/>
                <a:gd name="T2" fmla="*/ 3078 w 3078"/>
                <a:gd name="T3" fmla="*/ 0 h 418"/>
                <a:gd name="T4" fmla="*/ 0 w 3078"/>
                <a:gd name="T5" fmla="*/ 0 h 418"/>
                <a:gd name="T6" fmla="*/ 0 w 3078"/>
                <a:gd name="T7" fmla="*/ 336 h 418"/>
              </a:gdLst>
              <a:ahLst/>
              <a:cxnLst>
                <a:cxn ang="0">
                  <a:pos x="T0" y="T1"/>
                </a:cxn>
                <a:cxn ang="0">
                  <a:pos x="T2" y="T3"/>
                </a:cxn>
                <a:cxn ang="0">
                  <a:pos x="T4" y="T5"/>
                </a:cxn>
                <a:cxn ang="0">
                  <a:pos x="T6" y="T7"/>
                </a:cxn>
              </a:cxnLst>
              <a:rect l="0" t="0" r="r" b="b"/>
              <a:pathLst>
                <a:path w="3078" h="418">
                  <a:moveTo>
                    <a:pt x="3078" y="418"/>
                  </a:moveTo>
                  <a:lnTo>
                    <a:pt x="3078" y="0"/>
                  </a:lnTo>
                  <a:lnTo>
                    <a:pt x="0" y="0"/>
                  </a:lnTo>
                  <a:lnTo>
                    <a:pt x="0" y="33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3346" y="1995"/>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4288" y="1509"/>
              <a:ext cx="880" cy="318"/>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Certificate</a:t>
              </a:r>
            </a:p>
          </p:txBody>
        </p:sp>
        <p:sp>
          <p:nvSpPr>
            <p:cNvPr id="40" name="Rectangle 37"/>
            <p:cNvSpPr>
              <a:spLocks noChangeArrowheads="1"/>
            </p:cNvSpPr>
            <p:nvPr/>
          </p:nvSpPr>
          <p:spPr bwMode="auto">
            <a:xfrm>
              <a:off x="4288" y="2188"/>
              <a:ext cx="880" cy="429"/>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Certificate</a:t>
              </a:r>
            </a:p>
            <a:p>
              <a:pPr algn="ctr"/>
              <a:r>
                <a:rPr lang="en-US" dirty="0">
                  <a:solidFill>
                    <a:schemeClr val="bg2"/>
                  </a:solidFill>
                </a:rPr>
                <a:t>(Self-signed)</a:t>
              </a:r>
            </a:p>
          </p:txBody>
        </p:sp>
        <p:sp>
          <p:nvSpPr>
            <p:cNvPr id="42" name="Rectangle 39"/>
            <p:cNvSpPr>
              <a:spLocks noChangeArrowheads="1"/>
            </p:cNvSpPr>
            <p:nvPr/>
          </p:nvSpPr>
          <p:spPr bwMode="auto">
            <a:xfrm>
              <a:off x="5648" y="3191"/>
              <a:ext cx="880" cy="316"/>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Certificate</a:t>
              </a:r>
            </a:p>
          </p:txBody>
        </p:sp>
      </p:grpSp>
      <p:sp>
        <p:nvSpPr>
          <p:cNvPr id="47" name="TextBox 46"/>
          <p:cNvSpPr txBox="1"/>
          <p:nvPr/>
        </p:nvSpPr>
        <p:spPr>
          <a:xfrm>
            <a:off x="8388395" y="2900363"/>
            <a:ext cx="955583" cy="369332"/>
          </a:xfrm>
          <a:prstGeom prst="rect">
            <a:avLst/>
          </a:prstGeom>
          <a:noFill/>
        </p:spPr>
        <p:txBody>
          <a:bodyPr wrap="none" rtlCol="0">
            <a:spAutoFit/>
          </a:bodyPr>
          <a:lstStyle/>
          <a:p>
            <a:r>
              <a:rPr lang="en-US" dirty="0"/>
              <a:t>Server 1</a:t>
            </a:r>
          </a:p>
        </p:txBody>
      </p:sp>
      <p:sp>
        <p:nvSpPr>
          <p:cNvPr id="48" name="TextBox 47"/>
          <p:cNvSpPr txBox="1"/>
          <p:nvPr/>
        </p:nvSpPr>
        <p:spPr>
          <a:xfrm>
            <a:off x="10534742" y="3272178"/>
            <a:ext cx="955583" cy="369332"/>
          </a:xfrm>
          <a:prstGeom prst="rect">
            <a:avLst/>
          </a:prstGeom>
          <a:noFill/>
        </p:spPr>
        <p:txBody>
          <a:bodyPr wrap="none" rtlCol="0">
            <a:spAutoFit/>
          </a:bodyPr>
          <a:lstStyle/>
          <a:p>
            <a:r>
              <a:rPr lang="en-US" dirty="0"/>
              <a:t>Server 2</a:t>
            </a:r>
          </a:p>
        </p:txBody>
      </p:sp>
      <p:sp>
        <p:nvSpPr>
          <p:cNvPr id="49" name="TextBox 48"/>
          <p:cNvSpPr txBox="1"/>
          <p:nvPr/>
        </p:nvSpPr>
        <p:spPr>
          <a:xfrm>
            <a:off x="10345783" y="5573197"/>
            <a:ext cx="1079013" cy="369332"/>
          </a:xfrm>
          <a:prstGeom prst="rect">
            <a:avLst/>
          </a:prstGeom>
          <a:noFill/>
        </p:spPr>
        <p:txBody>
          <a:bodyPr wrap="none" rtlCol="0">
            <a:spAutoFit/>
          </a:bodyPr>
          <a:lstStyle/>
          <a:p>
            <a:r>
              <a:rPr lang="en-US" dirty="0"/>
              <a:t>CA server</a:t>
            </a:r>
          </a:p>
        </p:txBody>
      </p:sp>
      <p:sp>
        <p:nvSpPr>
          <p:cNvPr id="50" name="TextBox 49"/>
          <p:cNvSpPr txBox="1"/>
          <p:nvPr/>
        </p:nvSpPr>
        <p:spPr>
          <a:xfrm>
            <a:off x="4763892" y="4239064"/>
            <a:ext cx="1079013" cy="369332"/>
          </a:xfrm>
          <a:prstGeom prst="rect">
            <a:avLst/>
          </a:prstGeom>
          <a:noFill/>
        </p:spPr>
        <p:txBody>
          <a:bodyPr wrap="none" rtlCol="0">
            <a:spAutoFit/>
          </a:bodyPr>
          <a:lstStyle/>
          <a:p>
            <a:r>
              <a:rPr lang="en-US" dirty="0"/>
              <a:t>CA server</a:t>
            </a:r>
          </a:p>
        </p:txBody>
      </p:sp>
    </p:spTree>
    <p:extLst>
      <p:ext uri="{BB962C8B-B14F-4D97-AF65-F5344CB8AC3E}">
        <p14:creationId xmlns:p14="http://schemas.microsoft.com/office/powerpoint/2010/main" val="3303395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51587" y="241300"/>
            <a:ext cx="9334500" cy="1050925"/>
          </a:xfrm>
        </p:spPr>
        <p:txBody>
          <a:bodyPr/>
          <a:lstStyle/>
          <a:p>
            <a:r>
              <a:rPr lang="en-US" dirty="0"/>
              <a:t>Certificate usage</a:t>
            </a:r>
          </a:p>
        </p:txBody>
      </p:sp>
      <p:sp>
        <p:nvSpPr>
          <p:cNvPr id="5" name="Content Placeholder 4"/>
          <p:cNvSpPr>
            <a:spLocks noGrp="1"/>
          </p:cNvSpPr>
          <p:nvPr>
            <p:ph sz="half" idx="4294967295"/>
          </p:nvPr>
        </p:nvSpPr>
        <p:spPr>
          <a:xfrm>
            <a:off x="68826" y="1145458"/>
            <a:ext cx="9304338" cy="5245100"/>
          </a:xfrm>
        </p:spPr>
        <p:txBody>
          <a:bodyPr>
            <a:normAutofit/>
          </a:bodyPr>
          <a:lstStyle/>
          <a:p>
            <a:pPr>
              <a:lnSpc>
                <a:spcPct val="110000"/>
              </a:lnSpc>
            </a:pPr>
            <a:r>
              <a:rPr lang="en-US" dirty="0"/>
              <a:t>Common key certificate usage:</a:t>
            </a:r>
          </a:p>
          <a:p>
            <a:pPr lvl="1">
              <a:lnSpc>
                <a:spcPct val="110000"/>
              </a:lnSpc>
            </a:pPr>
            <a:r>
              <a:rPr lang="en-US" dirty="0"/>
              <a:t>EFS</a:t>
            </a:r>
          </a:p>
          <a:p>
            <a:pPr lvl="1">
              <a:lnSpc>
                <a:spcPct val="110000"/>
              </a:lnSpc>
            </a:pPr>
            <a:r>
              <a:rPr lang="en-US" dirty="0"/>
              <a:t>S/MIME</a:t>
            </a:r>
          </a:p>
          <a:p>
            <a:pPr lvl="1">
              <a:lnSpc>
                <a:spcPct val="110000"/>
              </a:lnSpc>
            </a:pPr>
            <a:r>
              <a:rPr lang="en-US" dirty="0"/>
              <a:t>Web servers</a:t>
            </a:r>
          </a:p>
          <a:p>
            <a:pPr lvl="1">
              <a:lnSpc>
                <a:spcPct val="110000"/>
              </a:lnSpc>
            </a:pPr>
            <a:r>
              <a:rPr lang="en-US" dirty="0" err="1"/>
              <a:t>IPSec</a:t>
            </a:r>
            <a:endParaRPr lang="en-US" dirty="0"/>
          </a:p>
          <a:p>
            <a:pPr lvl="1">
              <a:lnSpc>
                <a:spcPct val="110000"/>
              </a:lnSpc>
            </a:pPr>
            <a:r>
              <a:rPr lang="en-US" dirty="0"/>
              <a:t>Entity authentication</a:t>
            </a:r>
          </a:p>
          <a:p>
            <a:pPr lvl="1">
              <a:lnSpc>
                <a:spcPct val="110000"/>
              </a:lnSpc>
            </a:pPr>
            <a:r>
              <a:rPr lang="en-US" dirty="0"/>
              <a:t>Data recovery agent</a:t>
            </a:r>
          </a:p>
          <a:p>
            <a:pPr lvl="1">
              <a:lnSpc>
                <a:spcPct val="110000"/>
              </a:lnSpc>
            </a:pPr>
            <a:r>
              <a:rPr lang="en-US" dirty="0"/>
              <a:t>Key recovery agent</a:t>
            </a:r>
          </a:p>
          <a:p>
            <a:pPr lvl="1">
              <a:lnSpc>
                <a:spcPct val="110000"/>
              </a:lnSpc>
            </a:pPr>
            <a:r>
              <a:rPr lang="en-US" dirty="0"/>
              <a:t>Kerberos</a:t>
            </a:r>
          </a:p>
          <a:p>
            <a:pPr lvl="1">
              <a:lnSpc>
                <a:spcPct val="110000"/>
              </a:lnSpc>
            </a:pPr>
            <a:r>
              <a:rPr lang="en-US" dirty="0"/>
              <a:t>Enrollment agent</a:t>
            </a:r>
          </a:p>
          <a:p>
            <a:pPr lvl="1">
              <a:lnSpc>
                <a:spcPct val="110000"/>
              </a:lnSpc>
            </a:pPr>
            <a:r>
              <a:rPr lang="en-US" dirty="0"/>
              <a:t>Code signing</a:t>
            </a:r>
          </a:p>
        </p:txBody>
      </p:sp>
    </p:spTree>
    <p:extLst>
      <p:ext uri="{BB962C8B-B14F-4D97-AF65-F5344CB8AC3E}">
        <p14:creationId xmlns:p14="http://schemas.microsoft.com/office/powerpoint/2010/main" val="784618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chor="b">
            <a:normAutofit/>
          </a:bodyPr>
          <a:lstStyle/>
          <a:p>
            <a:r>
              <a:rPr lang="en-US" dirty="0"/>
              <a:t>Certificate distribution</a:t>
            </a:r>
          </a:p>
        </p:txBody>
      </p:sp>
      <p:sp>
        <p:nvSpPr>
          <p:cNvPr id="5" name="Content Placeholder 4"/>
          <p:cNvSpPr>
            <a:spLocks noGrp="1"/>
          </p:cNvSpPr>
          <p:nvPr>
            <p:ph type="subTitle" idx="1"/>
          </p:nvPr>
        </p:nvSpPr>
        <p:spPr>
          <a:xfrm>
            <a:off x="1524000" y="3602038"/>
            <a:ext cx="9144000" cy="1655762"/>
          </a:xfrm>
        </p:spPr>
        <p:txBody>
          <a:bodyPr>
            <a:normAutofit/>
          </a:bodyPr>
          <a:lstStyle/>
          <a:p>
            <a:r>
              <a:rPr lang="en-US" sz="1900"/>
              <a:t>Certificate acquisition methods:</a:t>
            </a:r>
          </a:p>
          <a:p>
            <a:pPr lvl="1"/>
            <a:r>
              <a:rPr lang="en-US" sz="1900"/>
              <a:t>Web</a:t>
            </a:r>
          </a:p>
          <a:p>
            <a:pPr lvl="1"/>
            <a:r>
              <a:rPr lang="en-US" sz="1900"/>
              <a:t>Auto-enrollment</a:t>
            </a:r>
          </a:p>
          <a:p>
            <a:pPr lvl="1"/>
            <a:r>
              <a:rPr lang="en-US" sz="1900"/>
              <a:t>MMCs</a:t>
            </a:r>
          </a:p>
          <a:p>
            <a:pPr lvl="1"/>
            <a:r>
              <a:rPr lang="en-US" sz="1900"/>
              <a:t>Native consoles</a:t>
            </a:r>
          </a:p>
          <a:p>
            <a:endParaRPr lang="en-US" sz="1900"/>
          </a:p>
        </p:txBody>
      </p:sp>
    </p:spTree>
    <p:extLst>
      <p:ext uri="{BB962C8B-B14F-4D97-AF65-F5344CB8AC3E}">
        <p14:creationId xmlns:p14="http://schemas.microsoft.com/office/powerpoint/2010/main" val="338984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chor="b">
            <a:normAutofit/>
          </a:bodyPr>
          <a:lstStyle/>
          <a:p>
            <a:r>
              <a:rPr lang="en-US" dirty="0"/>
              <a:t>Cryptography</a:t>
            </a:r>
          </a:p>
        </p:txBody>
      </p:sp>
      <p:sp>
        <p:nvSpPr>
          <p:cNvPr id="5" name="Content Placeholder 4"/>
          <p:cNvSpPr>
            <a:spLocks noGrp="1"/>
          </p:cNvSpPr>
          <p:nvPr>
            <p:ph type="subTitle" idx="1"/>
          </p:nvPr>
        </p:nvSpPr>
        <p:spPr>
          <a:xfrm>
            <a:off x="1524000" y="3602038"/>
            <a:ext cx="9144000" cy="1655762"/>
          </a:xfrm>
        </p:spPr>
        <p:txBody>
          <a:bodyPr>
            <a:normAutofit/>
          </a:bodyPr>
          <a:lstStyle/>
          <a:p>
            <a:r>
              <a:rPr lang="en-US" dirty="0"/>
              <a:t>Cryptography: A collection of practices that take advantage of modern computing techniques to guarantee a level of confidentiality and integrity of the information.</a:t>
            </a:r>
          </a:p>
          <a:p>
            <a:endParaRPr lang="en-US" dirty="0"/>
          </a:p>
        </p:txBody>
      </p:sp>
    </p:spTree>
    <p:extLst>
      <p:ext uri="{BB962C8B-B14F-4D97-AF65-F5344CB8AC3E}">
        <p14:creationId xmlns:p14="http://schemas.microsoft.com/office/powerpoint/2010/main" val="65649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93920"/>
            <a:ext cx="10515600" cy="1325563"/>
          </a:xfrm>
        </p:spPr>
        <p:txBody>
          <a:bodyPr/>
          <a:lstStyle/>
          <a:p>
            <a:r>
              <a:rPr lang="en-US" dirty="0"/>
              <a:t>Certificate expiration and revocation</a:t>
            </a:r>
          </a:p>
        </p:txBody>
      </p:sp>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83919" y="1676400"/>
            <a:ext cx="3273425" cy="4635500"/>
          </a:xfrm>
        </p:spPr>
      </p:pic>
      <p:sp>
        <p:nvSpPr>
          <p:cNvPr id="2" name="Rectangle 1"/>
          <p:cNvSpPr/>
          <p:nvPr/>
        </p:nvSpPr>
        <p:spPr>
          <a:xfrm>
            <a:off x="4861846" y="3557604"/>
            <a:ext cx="3095498" cy="2441694"/>
          </a:xfrm>
          <a:prstGeom prst="rect">
            <a:avLst/>
          </a:prstGeom>
        </p:spPr>
        <p:txBody>
          <a:bodyPr wrap="square">
            <a:spAutoFit/>
          </a:bodyPr>
          <a:lstStyle/>
          <a:p>
            <a:pPr marL="342900" marR="0" lvl="0" indent="-342900">
              <a:lnSpc>
                <a:spcPct val="105000"/>
              </a:lnSpc>
              <a:spcBef>
                <a:spcPts val="400"/>
              </a:spcBef>
              <a:spcAft>
                <a:spcPts val="400"/>
              </a:spcAft>
              <a:buFont typeface="Arial" panose="020B0604020202020204" pitchFamily="34" charset="0"/>
              <a:buChar char="•"/>
            </a:pPr>
            <a:r>
              <a:rPr lang="en-US" sz="2400" dirty="0">
                <a:solidFill>
                  <a:srgbClr val="474747"/>
                </a:solidFill>
              </a:rPr>
              <a:t>Expired</a:t>
            </a:r>
          </a:p>
          <a:p>
            <a:pPr marL="342900" marR="0" lvl="0" indent="-342900">
              <a:lnSpc>
                <a:spcPct val="105000"/>
              </a:lnSpc>
              <a:spcBef>
                <a:spcPts val="400"/>
              </a:spcBef>
              <a:spcAft>
                <a:spcPts val="400"/>
              </a:spcAft>
              <a:buFont typeface="Arial" panose="020B0604020202020204" pitchFamily="34" charset="0"/>
              <a:buChar char="•"/>
            </a:pPr>
            <a:r>
              <a:rPr lang="en-US" sz="2400" dirty="0"/>
              <a:t>Key compromise</a:t>
            </a:r>
          </a:p>
          <a:p>
            <a:pPr marL="342900" marR="0" lvl="0" indent="-342900">
              <a:lnSpc>
                <a:spcPct val="105000"/>
              </a:lnSpc>
              <a:spcBef>
                <a:spcPts val="400"/>
              </a:spcBef>
              <a:spcAft>
                <a:spcPts val="400"/>
              </a:spcAft>
              <a:buFont typeface="Arial" panose="020B0604020202020204" pitchFamily="34" charset="0"/>
              <a:buChar char="•"/>
            </a:pPr>
            <a:r>
              <a:rPr lang="en-US" sz="2400" dirty="0"/>
              <a:t>Hold state</a:t>
            </a:r>
          </a:p>
          <a:p>
            <a:pPr marL="342900" marR="0" lvl="0" indent="-342900">
              <a:lnSpc>
                <a:spcPct val="105000"/>
              </a:lnSpc>
              <a:spcBef>
                <a:spcPts val="400"/>
              </a:spcBef>
              <a:spcAft>
                <a:spcPts val="400"/>
              </a:spcAft>
              <a:buFont typeface="Arial" panose="020B0604020202020204" pitchFamily="34" charset="0"/>
              <a:buChar char="•"/>
            </a:pPr>
            <a:r>
              <a:rPr lang="en-US" sz="2400" dirty="0"/>
              <a:t>Superseded</a:t>
            </a:r>
          </a:p>
          <a:p>
            <a:pPr marL="342900" marR="0" lvl="0" indent="-342900">
              <a:lnSpc>
                <a:spcPct val="105000"/>
              </a:lnSpc>
              <a:spcBef>
                <a:spcPts val="400"/>
              </a:spcBef>
              <a:spcAft>
                <a:spcPts val="400"/>
              </a:spcAft>
              <a:buFont typeface="Arial" panose="020B0604020202020204" pitchFamily="34" charset="0"/>
              <a:buChar char="•"/>
            </a:pPr>
            <a:r>
              <a:rPr lang="en-US" sz="2400" dirty="0"/>
              <a:t>Cease of operation</a:t>
            </a:r>
          </a:p>
        </p:txBody>
      </p:sp>
      <p:sp>
        <p:nvSpPr>
          <p:cNvPr id="6" name="Rectangle 5"/>
          <p:cNvSpPr/>
          <p:nvPr/>
        </p:nvSpPr>
        <p:spPr>
          <a:xfrm>
            <a:off x="4861846" y="2028508"/>
            <a:ext cx="3095498" cy="609398"/>
          </a:xfrm>
          <a:prstGeom prst="rect">
            <a:avLst/>
          </a:prstGeom>
        </p:spPr>
        <p:txBody>
          <a:bodyPr wrap="square">
            <a:spAutoFit/>
          </a:bodyPr>
          <a:lstStyle/>
          <a:p>
            <a:pPr marR="0" lvl="0">
              <a:lnSpc>
                <a:spcPct val="105000"/>
              </a:lnSpc>
              <a:spcBef>
                <a:spcPts val="400"/>
              </a:spcBef>
              <a:spcAft>
                <a:spcPts val="400"/>
              </a:spcAft>
            </a:pPr>
            <a:r>
              <a:rPr lang="en-US" sz="3200" dirty="0">
                <a:solidFill>
                  <a:srgbClr val="147CC1"/>
                </a:solidFill>
              </a:rPr>
              <a:t>Certificate</a:t>
            </a:r>
          </a:p>
        </p:txBody>
      </p:sp>
    </p:spTree>
    <p:extLst>
      <p:ext uri="{BB962C8B-B14F-4D97-AF65-F5344CB8AC3E}">
        <p14:creationId xmlns:p14="http://schemas.microsoft.com/office/powerpoint/2010/main" val="3558703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26457" y="292686"/>
            <a:ext cx="7726362" cy="1050925"/>
          </a:xfrm>
        </p:spPr>
        <p:txBody>
          <a:bodyPr/>
          <a:lstStyle/>
          <a:p>
            <a:r>
              <a:rPr lang="en-US" dirty="0"/>
              <a:t>Certificate revocation list</a:t>
            </a:r>
          </a:p>
        </p:txBody>
      </p:sp>
      <p:sp>
        <p:nvSpPr>
          <p:cNvPr id="2" name="Content Placeholder 1"/>
          <p:cNvSpPr>
            <a:spLocks noGrp="1"/>
          </p:cNvSpPr>
          <p:nvPr>
            <p:ph sz="half" idx="4294967295"/>
          </p:nvPr>
        </p:nvSpPr>
        <p:spPr>
          <a:xfrm>
            <a:off x="76890" y="1200150"/>
            <a:ext cx="3598863" cy="5245100"/>
          </a:xfrm>
        </p:spPr>
        <p:txBody>
          <a:bodyPr>
            <a:normAutofit fontScale="92500" lnSpcReduction="10000"/>
          </a:bodyPr>
          <a:lstStyle/>
          <a:p>
            <a:pPr lvl="1">
              <a:lnSpc>
                <a:spcPct val="120000"/>
              </a:lnSpc>
            </a:pPr>
            <a:r>
              <a:rPr lang="en-US" dirty="0"/>
              <a:t>A CRL lists certificates that are no longer active.</a:t>
            </a:r>
          </a:p>
          <a:p>
            <a:pPr lvl="1">
              <a:lnSpc>
                <a:spcPct val="120000"/>
              </a:lnSpc>
            </a:pPr>
            <a:r>
              <a:rPr lang="en-US" dirty="0"/>
              <a:t>Key considerations:</a:t>
            </a:r>
          </a:p>
          <a:p>
            <a:pPr lvl="2">
              <a:lnSpc>
                <a:spcPct val="120000"/>
              </a:lnSpc>
            </a:pPr>
            <a:r>
              <a:rPr lang="en-US" dirty="0"/>
              <a:t>Cannot access CRL issues (specific to internal CAs)</a:t>
            </a:r>
          </a:p>
          <a:p>
            <a:pPr lvl="2">
              <a:lnSpc>
                <a:spcPct val="120000"/>
              </a:lnSpc>
            </a:pPr>
            <a:r>
              <a:rPr lang="en-US" dirty="0"/>
              <a:t>CRL updates</a:t>
            </a:r>
          </a:p>
          <a:p>
            <a:pPr lvl="2">
              <a:lnSpc>
                <a:spcPct val="120000"/>
              </a:lnSpc>
            </a:pPr>
            <a:r>
              <a:rPr lang="en-US" dirty="0"/>
              <a:t>Large administrative effort to manage multiple CRLs</a:t>
            </a:r>
          </a:p>
          <a:p>
            <a:pPr lvl="2">
              <a:lnSpc>
                <a:spcPct val="120000"/>
              </a:lnSpc>
            </a:pPr>
            <a:r>
              <a:rPr lang="en-US" dirty="0"/>
              <a:t>Use OCSP for enterprise environments</a:t>
            </a:r>
          </a:p>
        </p:txBody>
      </p:sp>
      <p:grpSp>
        <p:nvGrpSpPr>
          <p:cNvPr id="6" name="Group 4"/>
          <p:cNvGrpSpPr>
            <a:grpSpLocks noChangeAspect="1"/>
          </p:cNvGrpSpPr>
          <p:nvPr/>
        </p:nvGrpSpPr>
        <p:grpSpPr bwMode="auto">
          <a:xfrm>
            <a:off x="4773613" y="2022475"/>
            <a:ext cx="6511925" cy="3956050"/>
            <a:chOff x="3007" y="1274"/>
            <a:chExt cx="4102" cy="2492"/>
          </a:xfrm>
        </p:grpSpPr>
        <p:sp>
          <p:nvSpPr>
            <p:cNvPr id="7" name="AutoShape 3"/>
            <p:cNvSpPr>
              <a:spLocks noChangeAspect="1" noChangeArrowheads="1" noTextEdit="1"/>
            </p:cNvSpPr>
            <p:nvPr/>
          </p:nvSpPr>
          <p:spPr bwMode="auto">
            <a:xfrm>
              <a:off x="3007" y="1274"/>
              <a:ext cx="4102"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5069" y="1748"/>
              <a:ext cx="3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5069" y="1748"/>
              <a:ext cx="316" cy="660"/>
            </a:xfrm>
            <a:custGeom>
              <a:avLst/>
              <a:gdLst>
                <a:gd name="T0" fmla="*/ 0 w 316"/>
                <a:gd name="T1" fmla="*/ 660 h 660"/>
                <a:gd name="T2" fmla="*/ 316 w 316"/>
                <a:gd name="T3" fmla="*/ 0 h 660"/>
                <a:gd name="T4" fmla="*/ 152 w 316"/>
                <a:gd name="T5" fmla="*/ 572 h 660"/>
                <a:gd name="T6" fmla="*/ 142 w 316"/>
                <a:gd name="T7" fmla="*/ 570 h 660"/>
                <a:gd name="T8" fmla="*/ 126 w 316"/>
                <a:gd name="T9" fmla="*/ 564 h 660"/>
                <a:gd name="T10" fmla="*/ 114 w 316"/>
                <a:gd name="T11" fmla="*/ 552 h 660"/>
                <a:gd name="T12" fmla="*/ 108 w 316"/>
                <a:gd name="T13" fmla="*/ 536 h 660"/>
                <a:gd name="T14" fmla="*/ 106 w 316"/>
                <a:gd name="T15" fmla="*/ 526 h 660"/>
                <a:gd name="T16" fmla="*/ 114 w 316"/>
                <a:gd name="T17" fmla="*/ 502 h 660"/>
                <a:gd name="T18" fmla="*/ 136 w 316"/>
                <a:gd name="T19" fmla="*/ 484 h 660"/>
                <a:gd name="T20" fmla="*/ 136 w 316"/>
                <a:gd name="T21" fmla="*/ 512 h 660"/>
                <a:gd name="T22" fmla="*/ 130 w 316"/>
                <a:gd name="T23" fmla="*/ 526 h 660"/>
                <a:gd name="T24" fmla="*/ 130 w 316"/>
                <a:gd name="T25" fmla="*/ 536 h 660"/>
                <a:gd name="T26" fmla="*/ 142 w 316"/>
                <a:gd name="T27" fmla="*/ 548 h 660"/>
                <a:gd name="T28" fmla="*/ 152 w 316"/>
                <a:gd name="T29" fmla="*/ 548 h 660"/>
                <a:gd name="T30" fmla="*/ 168 w 316"/>
                <a:gd name="T31" fmla="*/ 542 h 660"/>
                <a:gd name="T32" fmla="*/ 174 w 316"/>
                <a:gd name="T33" fmla="*/ 526 h 660"/>
                <a:gd name="T34" fmla="*/ 172 w 316"/>
                <a:gd name="T35" fmla="*/ 518 h 660"/>
                <a:gd name="T36" fmla="*/ 168 w 316"/>
                <a:gd name="T37" fmla="*/ 484 h 660"/>
                <a:gd name="T38" fmla="*/ 180 w 316"/>
                <a:gd name="T39" fmla="*/ 492 h 660"/>
                <a:gd name="T40" fmla="*/ 194 w 316"/>
                <a:gd name="T41" fmla="*/ 514 h 660"/>
                <a:gd name="T42" fmla="*/ 196 w 316"/>
                <a:gd name="T43" fmla="*/ 526 h 660"/>
                <a:gd name="T44" fmla="*/ 192 w 316"/>
                <a:gd name="T45" fmla="*/ 544 h 660"/>
                <a:gd name="T46" fmla="*/ 184 w 316"/>
                <a:gd name="T47" fmla="*/ 558 h 660"/>
                <a:gd name="T48" fmla="*/ 168 w 316"/>
                <a:gd name="T49" fmla="*/ 568 h 660"/>
                <a:gd name="T50" fmla="*/ 152 w 316"/>
                <a:gd name="T51" fmla="*/ 572 h 660"/>
                <a:gd name="T52" fmla="*/ 142 w 316"/>
                <a:gd name="T53" fmla="*/ 522 h 660"/>
                <a:gd name="T54" fmla="*/ 162 w 316"/>
                <a:gd name="T55" fmla="*/ 468 h 660"/>
                <a:gd name="T56" fmla="*/ 142 w 316"/>
                <a:gd name="T57" fmla="*/ 522 h 660"/>
                <a:gd name="T58" fmla="*/ 50 w 316"/>
                <a:gd name="T59" fmla="*/ 164 h 660"/>
                <a:gd name="T60" fmla="*/ 268 w 316"/>
                <a:gd name="T61" fmla="*/ 124 h 660"/>
                <a:gd name="T62" fmla="*/ 268 w 316"/>
                <a:gd name="T63" fmla="*/ 100 h 660"/>
                <a:gd name="T64" fmla="*/ 50 w 316"/>
                <a:gd name="T65" fmla="*/ 60 h 660"/>
                <a:gd name="T66" fmla="*/ 268 w 316"/>
                <a:gd name="T67" fmla="*/ 10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660">
                  <a:moveTo>
                    <a:pt x="0" y="0"/>
                  </a:moveTo>
                  <a:lnTo>
                    <a:pt x="0" y="660"/>
                  </a:lnTo>
                  <a:lnTo>
                    <a:pt x="316" y="660"/>
                  </a:lnTo>
                  <a:lnTo>
                    <a:pt x="316" y="0"/>
                  </a:lnTo>
                  <a:lnTo>
                    <a:pt x="0" y="0"/>
                  </a:lnTo>
                  <a:close/>
                  <a:moveTo>
                    <a:pt x="152" y="572"/>
                  </a:moveTo>
                  <a:lnTo>
                    <a:pt x="152" y="572"/>
                  </a:lnTo>
                  <a:lnTo>
                    <a:pt x="142" y="570"/>
                  </a:lnTo>
                  <a:lnTo>
                    <a:pt x="134" y="568"/>
                  </a:lnTo>
                  <a:lnTo>
                    <a:pt x="126" y="564"/>
                  </a:lnTo>
                  <a:lnTo>
                    <a:pt x="120" y="558"/>
                  </a:lnTo>
                  <a:lnTo>
                    <a:pt x="114" y="552"/>
                  </a:lnTo>
                  <a:lnTo>
                    <a:pt x="110" y="544"/>
                  </a:lnTo>
                  <a:lnTo>
                    <a:pt x="108" y="536"/>
                  </a:lnTo>
                  <a:lnTo>
                    <a:pt x="106" y="526"/>
                  </a:lnTo>
                  <a:lnTo>
                    <a:pt x="106" y="526"/>
                  </a:lnTo>
                  <a:lnTo>
                    <a:pt x="108" y="514"/>
                  </a:lnTo>
                  <a:lnTo>
                    <a:pt x="114" y="502"/>
                  </a:lnTo>
                  <a:lnTo>
                    <a:pt x="124" y="492"/>
                  </a:lnTo>
                  <a:lnTo>
                    <a:pt x="136" y="484"/>
                  </a:lnTo>
                  <a:lnTo>
                    <a:pt x="136" y="512"/>
                  </a:lnTo>
                  <a:lnTo>
                    <a:pt x="136" y="512"/>
                  </a:lnTo>
                  <a:lnTo>
                    <a:pt x="130" y="518"/>
                  </a:lnTo>
                  <a:lnTo>
                    <a:pt x="130" y="526"/>
                  </a:lnTo>
                  <a:lnTo>
                    <a:pt x="130" y="526"/>
                  </a:lnTo>
                  <a:lnTo>
                    <a:pt x="130" y="536"/>
                  </a:lnTo>
                  <a:lnTo>
                    <a:pt x="136" y="542"/>
                  </a:lnTo>
                  <a:lnTo>
                    <a:pt x="142" y="548"/>
                  </a:lnTo>
                  <a:lnTo>
                    <a:pt x="152" y="548"/>
                  </a:lnTo>
                  <a:lnTo>
                    <a:pt x="152" y="548"/>
                  </a:lnTo>
                  <a:lnTo>
                    <a:pt x="160" y="548"/>
                  </a:lnTo>
                  <a:lnTo>
                    <a:pt x="168" y="542"/>
                  </a:lnTo>
                  <a:lnTo>
                    <a:pt x="172" y="536"/>
                  </a:lnTo>
                  <a:lnTo>
                    <a:pt x="174" y="526"/>
                  </a:lnTo>
                  <a:lnTo>
                    <a:pt x="174" y="526"/>
                  </a:lnTo>
                  <a:lnTo>
                    <a:pt x="172" y="518"/>
                  </a:lnTo>
                  <a:lnTo>
                    <a:pt x="168" y="512"/>
                  </a:lnTo>
                  <a:lnTo>
                    <a:pt x="168" y="484"/>
                  </a:lnTo>
                  <a:lnTo>
                    <a:pt x="168" y="484"/>
                  </a:lnTo>
                  <a:lnTo>
                    <a:pt x="180" y="492"/>
                  </a:lnTo>
                  <a:lnTo>
                    <a:pt x="188" y="502"/>
                  </a:lnTo>
                  <a:lnTo>
                    <a:pt x="194" y="514"/>
                  </a:lnTo>
                  <a:lnTo>
                    <a:pt x="196" y="526"/>
                  </a:lnTo>
                  <a:lnTo>
                    <a:pt x="196" y="526"/>
                  </a:lnTo>
                  <a:lnTo>
                    <a:pt x="196" y="536"/>
                  </a:lnTo>
                  <a:lnTo>
                    <a:pt x="192" y="544"/>
                  </a:lnTo>
                  <a:lnTo>
                    <a:pt x="188" y="552"/>
                  </a:lnTo>
                  <a:lnTo>
                    <a:pt x="184" y="558"/>
                  </a:lnTo>
                  <a:lnTo>
                    <a:pt x="176" y="564"/>
                  </a:lnTo>
                  <a:lnTo>
                    <a:pt x="168" y="568"/>
                  </a:lnTo>
                  <a:lnTo>
                    <a:pt x="160" y="570"/>
                  </a:lnTo>
                  <a:lnTo>
                    <a:pt x="152" y="572"/>
                  </a:lnTo>
                  <a:lnTo>
                    <a:pt x="152" y="572"/>
                  </a:lnTo>
                  <a:close/>
                  <a:moveTo>
                    <a:pt x="142" y="522"/>
                  </a:moveTo>
                  <a:lnTo>
                    <a:pt x="142" y="468"/>
                  </a:lnTo>
                  <a:lnTo>
                    <a:pt x="162" y="468"/>
                  </a:lnTo>
                  <a:lnTo>
                    <a:pt x="162" y="522"/>
                  </a:lnTo>
                  <a:lnTo>
                    <a:pt x="142" y="522"/>
                  </a:lnTo>
                  <a:close/>
                  <a:moveTo>
                    <a:pt x="268" y="164"/>
                  </a:moveTo>
                  <a:lnTo>
                    <a:pt x="50" y="164"/>
                  </a:lnTo>
                  <a:lnTo>
                    <a:pt x="50" y="124"/>
                  </a:lnTo>
                  <a:lnTo>
                    <a:pt x="268" y="124"/>
                  </a:lnTo>
                  <a:lnTo>
                    <a:pt x="268" y="164"/>
                  </a:lnTo>
                  <a:close/>
                  <a:moveTo>
                    <a:pt x="268" y="100"/>
                  </a:moveTo>
                  <a:lnTo>
                    <a:pt x="50" y="100"/>
                  </a:lnTo>
                  <a:lnTo>
                    <a:pt x="50" y="60"/>
                  </a:lnTo>
                  <a:lnTo>
                    <a:pt x="268" y="60"/>
                  </a:lnTo>
                  <a:lnTo>
                    <a:pt x="268"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125" y="1748"/>
              <a:ext cx="3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6125" y="1748"/>
              <a:ext cx="316" cy="660"/>
            </a:xfrm>
            <a:custGeom>
              <a:avLst/>
              <a:gdLst>
                <a:gd name="T0" fmla="*/ 0 w 316"/>
                <a:gd name="T1" fmla="*/ 660 h 660"/>
                <a:gd name="T2" fmla="*/ 316 w 316"/>
                <a:gd name="T3" fmla="*/ 0 h 660"/>
                <a:gd name="T4" fmla="*/ 152 w 316"/>
                <a:gd name="T5" fmla="*/ 572 h 660"/>
                <a:gd name="T6" fmla="*/ 142 w 316"/>
                <a:gd name="T7" fmla="*/ 570 h 660"/>
                <a:gd name="T8" fmla="*/ 126 w 316"/>
                <a:gd name="T9" fmla="*/ 564 h 660"/>
                <a:gd name="T10" fmla="*/ 114 w 316"/>
                <a:gd name="T11" fmla="*/ 552 h 660"/>
                <a:gd name="T12" fmla="*/ 108 w 316"/>
                <a:gd name="T13" fmla="*/ 536 h 660"/>
                <a:gd name="T14" fmla="*/ 106 w 316"/>
                <a:gd name="T15" fmla="*/ 526 h 660"/>
                <a:gd name="T16" fmla="*/ 114 w 316"/>
                <a:gd name="T17" fmla="*/ 502 h 660"/>
                <a:gd name="T18" fmla="*/ 136 w 316"/>
                <a:gd name="T19" fmla="*/ 484 h 660"/>
                <a:gd name="T20" fmla="*/ 136 w 316"/>
                <a:gd name="T21" fmla="*/ 512 h 660"/>
                <a:gd name="T22" fmla="*/ 130 w 316"/>
                <a:gd name="T23" fmla="*/ 526 h 660"/>
                <a:gd name="T24" fmla="*/ 130 w 316"/>
                <a:gd name="T25" fmla="*/ 536 h 660"/>
                <a:gd name="T26" fmla="*/ 142 w 316"/>
                <a:gd name="T27" fmla="*/ 548 h 660"/>
                <a:gd name="T28" fmla="*/ 152 w 316"/>
                <a:gd name="T29" fmla="*/ 548 h 660"/>
                <a:gd name="T30" fmla="*/ 168 w 316"/>
                <a:gd name="T31" fmla="*/ 542 h 660"/>
                <a:gd name="T32" fmla="*/ 174 w 316"/>
                <a:gd name="T33" fmla="*/ 526 h 660"/>
                <a:gd name="T34" fmla="*/ 172 w 316"/>
                <a:gd name="T35" fmla="*/ 518 h 660"/>
                <a:gd name="T36" fmla="*/ 168 w 316"/>
                <a:gd name="T37" fmla="*/ 484 h 660"/>
                <a:gd name="T38" fmla="*/ 180 w 316"/>
                <a:gd name="T39" fmla="*/ 492 h 660"/>
                <a:gd name="T40" fmla="*/ 194 w 316"/>
                <a:gd name="T41" fmla="*/ 514 h 660"/>
                <a:gd name="T42" fmla="*/ 196 w 316"/>
                <a:gd name="T43" fmla="*/ 526 h 660"/>
                <a:gd name="T44" fmla="*/ 192 w 316"/>
                <a:gd name="T45" fmla="*/ 544 h 660"/>
                <a:gd name="T46" fmla="*/ 184 w 316"/>
                <a:gd name="T47" fmla="*/ 558 h 660"/>
                <a:gd name="T48" fmla="*/ 168 w 316"/>
                <a:gd name="T49" fmla="*/ 568 h 660"/>
                <a:gd name="T50" fmla="*/ 152 w 316"/>
                <a:gd name="T51" fmla="*/ 572 h 660"/>
                <a:gd name="T52" fmla="*/ 142 w 316"/>
                <a:gd name="T53" fmla="*/ 522 h 660"/>
                <a:gd name="T54" fmla="*/ 162 w 316"/>
                <a:gd name="T55" fmla="*/ 468 h 660"/>
                <a:gd name="T56" fmla="*/ 142 w 316"/>
                <a:gd name="T57" fmla="*/ 522 h 660"/>
                <a:gd name="T58" fmla="*/ 50 w 316"/>
                <a:gd name="T59" fmla="*/ 164 h 660"/>
                <a:gd name="T60" fmla="*/ 268 w 316"/>
                <a:gd name="T61" fmla="*/ 124 h 660"/>
                <a:gd name="T62" fmla="*/ 268 w 316"/>
                <a:gd name="T63" fmla="*/ 100 h 660"/>
                <a:gd name="T64" fmla="*/ 50 w 316"/>
                <a:gd name="T65" fmla="*/ 60 h 660"/>
                <a:gd name="T66" fmla="*/ 268 w 316"/>
                <a:gd name="T67" fmla="*/ 10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660">
                  <a:moveTo>
                    <a:pt x="0" y="0"/>
                  </a:moveTo>
                  <a:lnTo>
                    <a:pt x="0" y="660"/>
                  </a:lnTo>
                  <a:lnTo>
                    <a:pt x="316" y="660"/>
                  </a:lnTo>
                  <a:lnTo>
                    <a:pt x="316" y="0"/>
                  </a:lnTo>
                  <a:lnTo>
                    <a:pt x="0" y="0"/>
                  </a:lnTo>
                  <a:close/>
                  <a:moveTo>
                    <a:pt x="152" y="572"/>
                  </a:moveTo>
                  <a:lnTo>
                    <a:pt x="152" y="572"/>
                  </a:lnTo>
                  <a:lnTo>
                    <a:pt x="142" y="570"/>
                  </a:lnTo>
                  <a:lnTo>
                    <a:pt x="134" y="568"/>
                  </a:lnTo>
                  <a:lnTo>
                    <a:pt x="126" y="564"/>
                  </a:lnTo>
                  <a:lnTo>
                    <a:pt x="120" y="558"/>
                  </a:lnTo>
                  <a:lnTo>
                    <a:pt x="114" y="552"/>
                  </a:lnTo>
                  <a:lnTo>
                    <a:pt x="110" y="544"/>
                  </a:lnTo>
                  <a:lnTo>
                    <a:pt x="108" y="536"/>
                  </a:lnTo>
                  <a:lnTo>
                    <a:pt x="106" y="526"/>
                  </a:lnTo>
                  <a:lnTo>
                    <a:pt x="106" y="526"/>
                  </a:lnTo>
                  <a:lnTo>
                    <a:pt x="108" y="514"/>
                  </a:lnTo>
                  <a:lnTo>
                    <a:pt x="114" y="502"/>
                  </a:lnTo>
                  <a:lnTo>
                    <a:pt x="124" y="492"/>
                  </a:lnTo>
                  <a:lnTo>
                    <a:pt x="136" y="484"/>
                  </a:lnTo>
                  <a:lnTo>
                    <a:pt x="136" y="512"/>
                  </a:lnTo>
                  <a:lnTo>
                    <a:pt x="136" y="512"/>
                  </a:lnTo>
                  <a:lnTo>
                    <a:pt x="130" y="518"/>
                  </a:lnTo>
                  <a:lnTo>
                    <a:pt x="130" y="526"/>
                  </a:lnTo>
                  <a:lnTo>
                    <a:pt x="130" y="526"/>
                  </a:lnTo>
                  <a:lnTo>
                    <a:pt x="130" y="536"/>
                  </a:lnTo>
                  <a:lnTo>
                    <a:pt x="136" y="542"/>
                  </a:lnTo>
                  <a:lnTo>
                    <a:pt x="142" y="548"/>
                  </a:lnTo>
                  <a:lnTo>
                    <a:pt x="152" y="548"/>
                  </a:lnTo>
                  <a:lnTo>
                    <a:pt x="152" y="548"/>
                  </a:lnTo>
                  <a:lnTo>
                    <a:pt x="160" y="548"/>
                  </a:lnTo>
                  <a:lnTo>
                    <a:pt x="168" y="542"/>
                  </a:lnTo>
                  <a:lnTo>
                    <a:pt x="172" y="536"/>
                  </a:lnTo>
                  <a:lnTo>
                    <a:pt x="174" y="526"/>
                  </a:lnTo>
                  <a:lnTo>
                    <a:pt x="174" y="526"/>
                  </a:lnTo>
                  <a:lnTo>
                    <a:pt x="172" y="518"/>
                  </a:lnTo>
                  <a:lnTo>
                    <a:pt x="168" y="512"/>
                  </a:lnTo>
                  <a:lnTo>
                    <a:pt x="168" y="484"/>
                  </a:lnTo>
                  <a:lnTo>
                    <a:pt x="168" y="484"/>
                  </a:lnTo>
                  <a:lnTo>
                    <a:pt x="180" y="492"/>
                  </a:lnTo>
                  <a:lnTo>
                    <a:pt x="188" y="502"/>
                  </a:lnTo>
                  <a:lnTo>
                    <a:pt x="194" y="514"/>
                  </a:lnTo>
                  <a:lnTo>
                    <a:pt x="196" y="526"/>
                  </a:lnTo>
                  <a:lnTo>
                    <a:pt x="196" y="526"/>
                  </a:lnTo>
                  <a:lnTo>
                    <a:pt x="196" y="536"/>
                  </a:lnTo>
                  <a:lnTo>
                    <a:pt x="192" y="544"/>
                  </a:lnTo>
                  <a:lnTo>
                    <a:pt x="188" y="552"/>
                  </a:lnTo>
                  <a:lnTo>
                    <a:pt x="184" y="558"/>
                  </a:lnTo>
                  <a:lnTo>
                    <a:pt x="176" y="564"/>
                  </a:lnTo>
                  <a:lnTo>
                    <a:pt x="168" y="568"/>
                  </a:lnTo>
                  <a:lnTo>
                    <a:pt x="160" y="570"/>
                  </a:lnTo>
                  <a:lnTo>
                    <a:pt x="152" y="572"/>
                  </a:lnTo>
                  <a:lnTo>
                    <a:pt x="152" y="572"/>
                  </a:lnTo>
                  <a:close/>
                  <a:moveTo>
                    <a:pt x="142" y="522"/>
                  </a:moveTo>
                  <a:lnTo>
                    <a:pt x="142" y="468"/>
                  </a:lnTo>
                  <a:lnTo>
                    <a:pt x="162" y="468"/>
                  </a:lnTo>
                  <a:lnTo>
                    <a:pt x="162" y="522"/>
                  </a:lnTo>
                  <a:lnTo>
                    <a:pt x="142" y="522"/>
                  </a:lnTo>
                  <a:close/>
                  <a:moveTo>
                    <a:pt x="268" y="164"/>
                  </a:moveTo>
                  <a:lnTo>
                    <a:pt x="50" y="164"/>
                  </a:lnTo>
                  <a:lnTo>
                    <a:pt x="50" y="124"/>
                  </a:lnTo>
                  <a:lnTo>
                    <a:pt x="268" y="124"/>
                  </a:lnTo>
                  <a:lnTo>
                    <a:pt x="268" y="164"/>
                  </a:lnTo>
                  <a:close/>
                  <a:moveTo>
                    <a:pt x="268" y="100"/>
                  </a:moveTo>
                  <a:lnTo>
                    <a:pt x="50" y="100"/>
                  </a:lnTo>
                  <a:lnTo>
                    <a:pt x="50" y="60"/>
                  </a:lnTo>
                  <a:lnTo>
                    <a:pt x="268" y="60"/>
                  </a:lnTo>
                  <a:lnTo>
                    <a:pt x="268" y="10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007" y="3024"/>
              <a:ext cx="640" cy="580"/>
            </a:xfrm>
            <a:custGeom>
              <a:avLst/>
              <a:gdLst>
                <a:gd name="T0" fmla="*/ 254 w 640"/>
                <a:gd name="T1" fmla="*/ 546 h 580"/>
                <a:gd name="T2" fmla="*/ 142 w 640"/>
                <a:gd name="T3" fmla="*/ 560 h 580"/>
                <a:gd name="T4" fmla="*/ 142 w 640"/>
                <a:gd name="T5" fmla="*/ 560 h 580"/>
                <a:gd name="T6" fmla="*/ 138 w 640"/>
                <a:gd name="T7" fmla="*/ 562 h 580"/>
                <a:gd name="T8" fmla="*/ 138 w 640"/>
                <a:gd name="T9" fmla="*/ 580 h 580"/>
                <a:gd name="T10" fmla="*/ 142 w 640"/>
                <a:gd name="T11" fmla="*/ 580 h 580"/>
                <a:gd name="T12" fmla="*/ 498 w 640"/>
                <a:gd name="T13" fmla="*/ 580 h 580"/>
                <a:gd name="T14" fmla="*/ 502 w 640"/>
                <a:gd name="T15" fmla="*/ 580 h 580"/>
                <a:gd name="T16" fmla="*/ 502 w 640"/>
                <a:gd name="T17" fmla="*/ 562 h 580"/>
                <a:gd name="T18" fmla="*/ 498 w 640"/>
                <a:gd name="T19" fmla="*/ 560 h 580"/>
                <a:gd name="T20" fmla="*/ 498 w 640"/>
                <a:gd name="T21" fmla="*/ 560 h 580"/>
                <a:gd name="T22" fmla="*/ 386 w 640"/>
                <a:gd name="T23" fmla="*/ 546 h 580"/>
                <a:gd name="T24" fmla="*/ 386 w 640"/>
                <a:gd name="T25" fmla="*/ 432 h 580"/>
                <a:gd name="T26" fmla="*/ 498 w 640"/>
                <a:gd name="T27" fmla="*/ 432 h 580"/>
                <a:gd name="T28" fmla="*/ 640 w 640"/>
                <a:gd name="T29" fmla="*/ 432 h 580"/>
                <a:gd name="T30" fmla="*/ 640 w 640"/>
                <a:gd name="T31" fmla="*/ 404 h 580"/>
                <a:gd name="T32" fmla="*/ 640 w 640"/>
                <a:gd name="T33" fmla="*/ 0 h 580"/>
                <a:gd name="T34" fmla="*/ 498 w 640"/>
                <a:gd name="T35" fmla="*/ 0 h 580"/>
                <a:gd name="T36" fmla="*/ 142 w 640"/>
                <a:gd name="T37" fmla="*/ 0 h 580"/>
                <a:gd name="T38" fmla="*/ 0 w 640"/>
                <a:gd name="T39" fmla="*/ 0 h 580"/>
                <a:gd name="T40" fmla="*/ 0 w 640"/>
                <a:gd name="T41" fmla="*/ 404 h 580"/>
                <a:gd name="T42" fmla="*/ 0 w 640"/>
                <a:gd name="T43" fmla="*/ 432 h 580"/>
                <a:gd name="T44" fmla="*/ 142 w 640"/>
                <a:gd name="T45" fmla="*/ 432 h 580"/>
                <a:gd name="T46" fmla="*/ 254 w 640"/>
                <a:gd name="T47" fmla="*/ 432 h 580"/>
                <a:gd name="T48" fmla="*/ 254 w 640"/>
                <a:gd name="T49" fmla="*/ 54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0" h="580">
                  <a:moveTo>
                    <a:pt x="254" y="546"/>
                  </a:moveTo>
                  <a:lnTo>
                    <a:pt x="142" y="560"/>
                  </a:lnTo>
                  <a:lnTo>
                    <a:pt x="142" y="560"/>
                  </a:lnTo>
                  <a:lnTo>
                    <a:pt x="138" y="562"/>
                  </a:lnTo>
                  <a:lnTo>
                    <a:pt x="138" y="580"/>
                  </a:lnTo>
                  <a:lnTo>
                    <a:pt x="142" y="580"/>
                  </a:lnTo>
                  <a:lnTo>
                    <a:pt x="498" y="580"/>
                  </a:lnTo>
                  <a:lnTo>
                    <a:pt x="502" y="580"/>
                  </a:lnTo>
                  <a:lnTo>
                    <a:pt x="502" y="562"/>
                  </a:lnTo>
                  <a:lnTo>
                    <a:pt x="498" y="560"/>
                  </a:lnTo>
                  <a:lnTo>
                    <a:pt x="498" y="560"/>
                  </a:lnTo>
                  <a:lnTo>
                    <a:pt x="386" y="546"/>
                  </a:lnTo>
                  <a:lnTo>
                    <a:pt x="386" y="432"/>
                  </a:lnTo>
                  <a:lnTo>
                    <a:pt x="498" y="432"/>
                  </a:lnTo>
                  <a:lnTo>
                    <a:pt x="640" y="432"/>
                  </a:lnTo>
                  <a:lnTo>
                    <a:pt x="640" y="404"/>
                  </a:lnTo>
                  <a:lnTo>
                    <a:pt x="640" y="0"/>
                  </a:lnTo>
                  <a:lnTo>
                    <a:pt x="498" y="0"/>
                  </a:lnTo>
                  <a:lnTo>
                    <a:pt x="142" y="0"/>
                  </a:lnTo>
                  <a:lnTo>
                    <a:pt x="0" y="0"/>
                  </a:lnTo>
                  <a:lnTo>
                    <a:pt x="0" y="404"/>
                  </a:lnTo>
                  <a:lnTo>
                    <a:pt x="0" y="432"/>
                  </a:lnTo>
                  <a:lnTo>
                    <a:pt x="142" y="432"/>
                  </a:lnTo>
                  <a:lnTo>
                    <a:pt x="254" y="432"/>
                  </a:lnTo>
                  <a:lnTo>
                    <a:pt x="254" y="54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037" y="3054"/>
              <a:ext cx="58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007" y="3634"/>
              <a:ext cx="660" cy="132"/>
            </a:xfrm>
            <a:custGeom>
              <a:avLst/>
              <a:gdLst>
                <a:gd name="T0" fmla="*/ 660 w 660"/>
                <a:gd name="T1" fmla="*/ 132 h 132"/>
                <a:gd name="T2" fmla="*/ 0 w 660"/>
                <a:gd name="T3" fmla="*/ 132 h 132"/>
                <a:gd name="T4" fmla="*/ 54 w 660"/>
                <a:gd name="T5" fmla="*/ 0 h 132"/>
                <a:gd name="T6" fmla="*/ 604 w 660"/>
                <a:gd name="T7" fmla="*/ 0 h 132"/>
                <a:gd name="T8" fmla="*/ 660 w 660"/>
                <a:gd name="T9" fmla="*/ 132 h 132"/>
              </a:gdLst>
              <a:ahLst/>
              <a:cxnLst>
                <a:cxn ang="0">
                  <a:pos x="T0" y="T1"/>
                </a:cxn>
                <a:cxn ang="0">
                  <a:pos x="T2" y="T3"/>
                </a:cxn>
                <a:cxn ang="0">
                  <a:pos x="T4" y="T5"/>
                </a:cxn>
                <a:cxn ang="0">
                  <a:pos x="T6" y="T7"/>
                </a:cxn>
                <a:cxn ang="0">
                  <a:pos x="T8" y="T9"/>
                </a:cxn>
              </a:cxnLst>
              <a:rect l="0" t="0" r="r" b="b"/>
              <a:pathLst>
                <a:path w="660" h="132">
                  <a:moveTo>
                    <a:pt x="660" y="132"/>
                  </a:moveTo>
                  <a:lnTo>
                    <a:pt x="0" y="132"/>
                  </a:lnTo>
                  <a:lnTo>
                    <a:pt x="54" y="0"/>
                  </a:lnTo>
                  <a:lnTo>
                    <a:pt x="604" y="0"/>
                  </a:lnTo>
                  <a:lnTo>
                    <a:pt x="660"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4405" y="1278"/>
              <a:ext cx="2700" cy="1460"/>
            </a:xfrm>
            <a:prstGeom prst="rect">
              <a:avLst/>
            </a:prstGeom>
            <a:noFill/>
            <a:ln w="12700">
              <a:solidFill>
                <a:srgbClr val="14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3773" y="2866"/>
              <a:ext cx="1988" cy="390"/>
            </a:xfrm>
            <a:custGeom>
              <a:avLst/>
              <a:gdLst>
                <a:gd name="T0" fmla="*/ 1988 w 1988"/>
                <a:gd name="T1" fmla="*/ 0 h 390"/>
                <a:gd name="T2" fmla="*/ 1988 w 1988"/>
                <a:gd name="T3" fmla="*/ 390 h 390"/>
                <a:gd name="T4" fmla="*/ 0 w 1988"/>
                <a:gd name="T5" fmla="*/ 390 h 390"/>
              </a:gdLst>
              <a:ahLst/>
              <a:cxnLst>
                <a:cxn ang="0">
                  <a:pos x="T0" y="T1"/>
                </a:cxn>
                <a:cxn ang="0">
                  <a:pos x="T2" y="T3"/>
                </a:cxn>
                <a:cxn ang="0">
                  <a:pos x="T4" y="T5"/>
                </a:cxn>
              </a:cxnLst>
              <a:rect l="0" t="0" r="r" b="b"/>
              <a:pathLst>
                <a:path w="1988" h="390">
                  <a:moveTo>
                    <a:pt x="1988" y="0"/>
                  </a:moveTo>
                  <a:lnTo>
                    <a:pt x="1988" y="390"/>
                  </a:lnTo>
                  <a:lnTo>
                    <a:pt x="0" y="390"/>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5721" y="2808"/>
              <a:ext cx="80" cy="70"/>
            </a:xfrm>
            <a:custGeom>
              <a:avLst/>
              <a:gdLst>
                <a:gd name="T0" fmla="*/ 0 w 80"/>
                <a:gd name="T1" fmla="*/ 70 h 70"/>
                <a:gd name="T2" fmla="*/ 40 w 80"/>
                <a:gd name="T3" fmla="*/ 0 h 70"/>
                <a:gd name="T4" fmla="*/ 80 w 80"/>
                <a:gd name="T5" fmla="*/ 70 h 70"/>
                <a:gd name="T6" fmla="*/ 0 w 80"/>
                <a:gd name="T7" fmla="*/ 70 h 70"/>
              </a:gdLst>
              <a:ahLst/>
              <a:cxnLst>
                <a:cxn ang="0">
                  <a:pos x="T0" y="T1"/>
                </a:cxn>
                <a:cxn ang="0">
                  <a:pos x="T2" y="T3"/>
                </a:cxn>
                <a:cxn ang="0">
                  <a:pos x="T4" y="T5"/>
                </a:cxn>
                <a:cxn ang="0">
                  <a:pos x="T6" y="T7"/>
                </a:cxn>
              </a:cxnLst>
              <a:rect l="0" t="0" r="r" b="b"/>
              <a:pathLst>
                <a:path w="80" h="70">
                  <a:moveTo>
                    <a:pt x="0" y="70"/>
                  </a:moveTo>
                  <a:lnTo>
                    <a:pt x="40" y="0"/>
                  </a:lnTo>
                  <a:lnTo>
                    <a:pt x="80" y="70"/>
                  </a:lnTo>
                  <a:lnTo>
                    <a:pt x="0" y="7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3715" y="3216"/>
              <a:ext cx="70" cy="80"/>
            </a:xfrm>
            <a:custGeom>
              <a:avLst/>
              <a:gdLst>
                <a:gd name="T0" fmla="*/ 70 w 70"/>
                <a:gd name="T1" fmla="*/ 0 h 80"/>
                <a:gd name="T2" fmla="*/ 0 w 70"/>
                <a:gd name="T3" fmla="*/ 40 h 80"/>
                <a:gd name="T4" fmla="*/ 70 w 70"/>
                <a:gd name="T5" fmla="*/ 80 h 80"/>
                <a:gd name="T6" fmla="*/ 70 w 70"/>
                <a:gd name="T7" fmla="*/ 0 h 80"/>
              </a:gdLst>
              <a:ahLst/>
              <a:cxnLst>
                <a:cxn ang="0">
                  <a:pos x="T0" y="T1"/>
                </a:cxn>
                <a:cxn ang="0">
                  <a:pos x="T2" y="T3"/>
                </a:cxn>
                <a:cxn ang="0">
                  <a:pos x="T4" y="T5"/>
                </a:cxn>
                <a:cxn ang="0">
                  <a:pos x="T6" y="T7"/>
                </a:cxn>
              </a:cxnLst>
              <a:rect l="0" t="0" r="r" b="b"/>
              <a:pathLst>
                <a:path w="70" h="80">
                  <a:moveTo>
                    <a:pt x="70" y="0"/>
                  </a:moveTo>
                  <a:lnTo>
                    <a:pt x="0" y="40"/>
                  </a:lnTo>
                  <a:lnTo>
                    <a:pt x="70" y="80"/>
                  </a:lnTo>
                  <a:lnTo>
                    <a:pt x="7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8047038" y="2405618"/>
            <a:ext cx="530915" cy="369332"/>
          </a:xfrm>
          <a:prstGeom prst="rect">
            <a:avLst/>
          </a:prstGeom>
          <a:noFill/>
        </p:spPr>
        <p:txBody>
          <a:bodyPr wrap="none" rtlCol="0">
            <a:spAutoFit/>
          </a:bodyPr>
          <a:lstStyle/>
          <a:p>
            <a:r>
              <a:rPr lang="en-US" dirty="0"/>
              <a:t>CRL</a:t>
            </a:r>
          </a:p>
        </p:txBody>
      </p:sp>
      <p:sp>
        <p:nvSpPr>
          <p:cNvPr id="20" name="TextBox 19"/>
          <p:cNvSpPr txBox="1"/>
          <p:nvPr/>
        </p:nvSpPr>
        <p:spPr>
          <a:xfrm>
            <a:off x="9723438" y="2405618"/>
            <a:ext cx="530915" cy="369332"/>
          </a:xfrm>
          <a:prstGeom prst="rect">
            <a:avLst/>
          </a:prstGeom>
          <a:noFill/>
        </p:spPr>
        <p:txBody>
          <a:bodyPr wrap="none" rtlCol="0">
            <a:spAutoFit/>
          </a:bodyPr>
          <a:lstStyle/>
          <a:p>
            <a:r>
              <a:rPr lang="en-US" dirty="0"/>
              <a:t>CRL</a:t>
            </a:r>
          </a:p>
        </p:txBody>
      </p:sp>
      <p:sp>
        <p:nvSpPr>
          <p:cNvPr id="21" name="TextBox 20"/>
          <p:cNvSpPr txBox="1"/>
          <p:nvPr/>
        </p:nvSpPr>
        <p:spPr>
          <a:xfrm>
            <a:off x="8943630" y="1634609"/>
            <a:ext cx="684803" cy="369332"/>
          </a:xfrm>
          <a:prstGeom prst="rect">
            <a:avLst/>
          </a:prstGeom>
          <a:noFill/>
        </p:spPr>
        <p:txBody>
          <a:bodyPr wrap="none" rtlCol="0">
            <a:spAutoFit/>
          </a:bodyPr>
          <a:lstStyle/>
          <a:p>
            <a:r>
              <a:rPr lang="en-US" dirty="0"/>
              <a:t>OSCP</a:t>
            </a:r>
          </a:p>
        </p:txBody>
      </p:sp>
      <p:sp>
        <p:nvSpPr>
          <p:cNvPr id="22" name="TextBox 21"/>
          <p:cNvSpPr txBox="1"/>
          <p:nvPr/>
        </p:nvSpPr>
        <p:spPr>
          <a:xfrm>
            <a:off x="4916488" y="4455596"/>
            <a:ext cx="727571" cy="369332"/>
          </a:xfrm>
          <a:prstGeom prst="rect">
            <a:avLst/>
          </a:prstGeom>
          <a:noFill/>
        </p:spPr>
        <p:txBody>
          <a:bodyPr wrap="none" rtlCol="0">
            <a:spAutoFit/>
          </a:bodyPr>
          <a:lstStyle/>
          <a:p>
            <a:r>
              <a:rPr lang="en-US" dirty="0"/>
              <a:t>Entity</a:t>
            </a:r>
          </a:p>
        </p:txBody>
      </p:sp>
      <p:sp>
        <p:nvSpPr>
          <p:cNvPr id="23" name="TextBox 22"/>
          <p:cNvSpPr txBox="1"/>
          <p:nvPr/>
        </p:nvSpPr>
        <p:spPr>
          <a:xfrm>
            <a:off x="6946652" y="4770136"/>
            <a:ext cx="1248227" cy="369332"/>
          </a:xfrm>
          <a:prstGeom prst="rect">
            <a:avLst/>
          </a:prstGeom>
          <a:noFill/>
        </p:spPr>
        <p:txBody>
          <a:bodyPr wrap="none" rtlCol="0">
            <a:spAutoFit/>
          </a:bodyPr>
          <a:lstStyle/>
          <a:p>
            <a:r>
              <a:rPr lang="en-US" dirty="0"/>
              <a:t>Verification</a:t>
            </a:r>
          </a:p>
        </p:txBody>
      </p:sp>
    </p:spTree>
    <p:extLst>
      <p:ext uri="{BB962C8B-B14F-4D97-AF65-F5344CB8AC3E}">
        <p14:creationId xmlns:p14="http://schemas.microsoft.com/office/powerpoint/2010/main" val="1663860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86782" y="119754"/>
            <a:ext cx="4741864" cy="1325563"/>
          </a:xfrm>
        </p:spPr>
        <p:txBody>
          <a:bodyPr/>
          <a:lstStyle/>
          <a:p>
            <a:r>
              <a:rPr lang="en-US" dirty="0"/>
              <a:t>Certificate storage</a:t>
            </a:r>
          </a:p>
        </p:txBody>
      </p:sp>
      <p:sp>
        <p:nvSpPr>
          <p:cNvPr id="2" name="Content Placeholder 1"/>
          <p:cNvSpPr>
            <a:spLocks noGrp="1"/>
          </p:cNvSpPr>
          <p:nvPr>
            <p:ph sz="half" idx="4294967295"/>
          </p:nvPr>
        </p:nvSpPr>
        <p:spPr>
          <a:xfrm>
            <a:off x="159469" y="2215535"/>
            <a:ext cx="4349751" cy="2630129"/>
          </a:xfrm>
        </p:spPr>
        <p:txBody>
          <a:bodyPr/>
          <a:lstStyle/>
          <a:p>
            <a:r>
              <a:rPr lang="en-US" dirty="0"/>
              <a:t>Certificates must be securely stored to operate. There are multiple options for storing keys and certificates.</a:t>
            </a:r>
          </a:p>
          <a:p>
            <a:endParaRPr lang="en-US" dirty="0"/>
          </a:p>
        </p:txBody>
      </p:sp>
      <p:grpSp>
        <p:nvGrpSpPr>
          <p:cNvPr id="6" name="Group 4"/>
          <p:cNvGrpSpPr>
            <a:grpSpLocks noChangeAspect="1"/>
          </p:cNvGrpSpPr>
          <p:nvPr/>
        </p:nvGrpSpPr>
        <p:grpSpPr bwMode="auto">
          <a:xfrm>
            <a:off x="4965701" y="2159000"/>
            <a:ext cx="6081713" cy="3683000"/>
            <a:chOff x="3128" y="1360"/>
            <a:chExt cx="3831" cy="2320"/>
          </a:xfrm>
        </p:grpSpPr>
        <p:sp>
          <p:nvSpPr>
            <p:cNvPr id="8" name="Freeform 5"/>
            <p:cNvSpPr>
              <a:spLocks/>
            </p:cNvSpPr>
            <p:nvPr/>
          </p:nvSpPr>
          <p:spPr bwMode="auto">
            <a:xfrm>
              <a:off x="5393" y="1360"/>
              <a:ext cx="640" cy="580"/>
            </a:xfrm>
            <a:custGeom>
              <a:avLst/>
              <a:gdLst>
                <a:gd name="T0" fmla="*/ 254 w 640"/>
                <a:gd name="T1" fmla="*/ 546 h 580"/>
                <a:gd name="T2" fmla="*/ 142 w 640"/>
                <a:gd name="T3" fmla="*/ 560 h 580"/>
                <a:gd name="T4" fmla="*/ 142 w 640"/>
                <a:gd name="T5" fmla="*/ 560 h 580"/>
                <a:gd name="T6" fmla="*/ 138 w 640"/>
                <a:gd name="T7" fmla="*/ 562 h 580"/>
                <a:gd name="T8" fmla="*/ 138 w 640"/>
                <a:gd name="T9" fmla="*/ 580 h 580"/>
                <a:gd name="T10" fmla="*/ 142 w 640"/>
                <a:gd name="T11" fmla="*/ 580 h 580"/>
                <a:gd name="T12" fmla="*/ 498 w 640"/>
                <a:gd name="T13" fmla="*/ 580 h 580"/>
                <a:gd name="T14" fmla="*/ 502 w 640"/>
                <a:gd name="T15" fmla="*/ 580 h 580"/>
                <a:gd name="T16" fmla="*/ 502 w 640"/>
                <a:gd name="T17" fmla="*/ 562 h 580"/>
                <a:gd name="T18" fmla="*/ 498 w 640"/>
                <a:gd name="T19" fmla="*/ 560 h 580"/>
                <a:gd name="T20" fmla="*/ 498 w 640"/>
                <a:gd name="T21" fmla="*/ 560 h 580"/>
                <a:gd name="T22" fmla="*/ 386 w 640"/>
                <a:gd name="T23" fmla="*/ 546 h 580"/>
                <a:gd name="T24" fmla="*/ 386 w 640"/>
                <a:gd name="T25" fmla="*/ 432 h 580"/>
                <a:gd name="T26" fmla="*/ 498 w 640"/>
                <a:gd name="T27" fmla="*/ 432 h 580"/>
                <a:gd name="T28" fmla="*/ 640 w 640"/>
                <a:gd name="T29" fmla="*/ 432 h 580"/>
                <a:gd name="T30" fmla="*/ 640 w 640"/>
                <a:gd name="T31" fmla="*/ 404 h 580"/>
                <a:gd name="T32" fmla="*/ 640 w 640"/>
                <a:gd name="T33" fmla="*/ 0 h 580"/>
                <a:gd name="T34" fmla="*/ 498 w 640"/>
                <a:gd name="T35" fmla="*/ 0 h 580"/>
                <a:gd name="T36" fmla="*/ 142 w 640"/>
                <a:gd name="T37" fmla="*/ 0 h 580"/>
                <a:gd name="T38" fmla="*/ 0 w 640"/>
                <a:gd name="T39" fmla="*/ 0 h 580"/>
                <a:gd name="T40" fmla="*/ 0 w 640"/>
                <a:gd name="T41" fmla="*/ 404 h 580"/>
                <a:gd name="T42" fmla="*/ 0 w 640"/>
                <a:gd name="T43" fmla="*/ 432 h 580"/>
                <a:gd name="T44" fmla="*/ 142 w 640"/>
                <a:gd name="T45" fmla="*/ 432 h 580"/>
                <a:gd name="T46" fmla="*/ 254 w 640"/>
                <a:gd name="T47" fmla="*/ 432 h 580"/>
                <a:gd name="T48" fmla="*/ 254 w 640"/>
                <a:gd name="T49" fmla="*/ 54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0" h="580">
                  <a:moveTo>
                    <a:pt x="254" y="546"/>
                  </a:moveTo>
                  <a:lnTo>
                    <a:pt x="142" y="560"/>
                  </a:lnTo>
                  <a:lnTo>
                    <a:pt x="142" y="560"/>
                  </a:lnTo>
                  <a:lnTo>
                    <a:pt x="138" y="562"/>
                  </a:lnTo>
                  <a:lnTo>
                    <a:pt x="138" y="580"/>
                  </a:lnTo>
                  <a:lnTo>
                    <a:pt x="142" y="580"/>
                  </a:lnTo>
                  <a:lnTo>
                    <a:pt x="498" y="580"/>
                  </a:lnTo>
                  <a:lnTo>
                    <a:pt x="502" y="580"/>
                  </a:lnTo>
                  <a:lnTo>
                    <a:pt x="502" y="562"/>
                  </a:lnTo>
                  <a:lnTo>
                    <a:pt x="498" y="560"/>
                  </a:lnTo>
                  <a:lnTo>
                    <a:pt x="498" y="560"/>
                  </a:lnTo>
                  <a:lnTo>
                    <a:pt x="386" y="546"/>
                  </a:lnTo>
                  <a:lnTo>
                    <a:pt x="386" y="432"/>
                  </a:lnTo>
                  <a:lnTo>
                    <a:pt x="498" y="432"/>
                  </a:lnTo>
                  <a:lnTo>
                    <a:pt x="640" y="432"/>
                  </a:lnTo>
                  <a:lnTo>
                    <a:pt x="640" y="404"/>
                  </a:lnTo>
                  <a:lnTo>
                    <a:pt x="640" y="0"/>
                  </a:lnTo>
                  <a:lnTo>
                    <a:pt x="498" y="0"/>
                  </a:lnTo>
                  <a:lnTo>
                    <a:pt x="142" y="0"/>
                  </a:lnTo>
                  <a:lnTo>
                    <a:pt x="0" y="0"/>
                  </a:lnTo>
                  <a:lnTo>
                    <a:pt x="0" y="404"/>
                  </a:lnTo>
                  <a:lnTo>
                    <a:pt x="0" y="432"/>
                  </a:lnTo>
                  <a:lnTo>
                    <a:pt x="142" y="432"/>
                  </a:lnTo>
                  <a:lnTo>
                    <a:pt x="254" y="432"/>
                  </a:lnTo>
                  <a:lnTo>
                    <a:pt x="254" y="54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423" y="1390"/>
              <a:ext cx="580" cy="3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393" y="1970"/>
              <a:ext cx="660" cy="132"/>
            </a:xfrm>
            <a:custGeom>
              <a:avLst/>
              <a:gdLst>
                <a:gd name="T0" fmla="*/ 660 w 660"/>
                <a:gd name="T1" fmla="*/ 132 h 132"/>
                <a:gd name="T2" fmla="*/ 0 w 660"/>
                <a:gd name="T3" fmla="*/ 132 h 132"/>
                <a:gd name="T4" fmla="*/ 54 w 660"/>
                <a:gd name="T5" fmla="*/ 0 h 132"/>
                <a:gd name="T6" fmla="*/ 604 w 660"/>
                <a:gd name="T7" fmla="*/ 0 h 132"/>
                <a:gd name="T8" fmla="*/ 660 w 660"/>
                <a:gd name="T9" fmla="*/ 132 h 132"/>
              </a:gdLst>
              <a:ahLst/>
              <a:cxnLst>
                <a:cxn ang="0">
                  <a:pos x="T0" y="T1"/>
                </a:cxn>
                <a:cxn ang="0">
                  <a:pos x="T2" y="T3"/>
                </a:cxn>
                <a:cxn ang="0">
                  <a:pos x="T4" y="T5"/>
                </a:cxn>
                <a:cxn ang="0">
                  <a:pos x="T6" y="T7"/>
                </a:cxn>
                <a:cxn ang="0">
                  <a:pos x="T8" y="T9"/>
                </a:cxn>
              </a:cxnLst>
              <a:rect l="0" t="0" r="r" b="b"/>
              <a:pathLst>
                <a:path w="660" h="132">
                  <a:moveTo>
                    <a:pt x="660" y="132"/>
                  </a:moveTo>
                  <a:lnTo>
                    <a:pt x="0" y="132"/>
                  </a:lnTo>
                  <a:lnTo>
                    <a:pt x="54" y="0"/>
                  </a:lnTo>
                  <a:lnTo>
                    <a:pt x="604" y="0"/>
                  </a:lnTo>
                  <a:lnTo>
                    <a:pt x="660" y="13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3355" y="3146"/>
              <a:ext cx="318" cy="108"/>
            </a:xfrm>
            <a:custGeom>
              <a:avLst/>
              <a:gdLst>
                <a:gd name="T0" fmla="*/ 6 w 318"/>
                <a:gd name="T1" fmla="*/ 76 h 108"/>
                <a:gd name="T2" fmla="*/ 6 w 318"/>
                <a:gd name="T3" fmla="*/ 76 h 108"/>
                <a:gd name="T4" fmla="*/ 20 w 318"/>
                <a:gd name="T5" fmla="*/ 84 h 108"/>
                <a:gd name="T6" fmla="*/ 40 w 318"/>
                <a:gd name="T7" fmla="*/ 92 h 108"/>
                <a:gd name="T8" fmla="*/ 40 w 318"/>
                <a:gd name="T9" fmla="*/ 92 h 108"/>
                <a:gd name="T10" fmla="*/ 66 w 318"/>
                <a:gd name="T11" fmla="*/ 98 h 108"/>
                <a:gd name="T12" fmla="*/ 94 w 318"/>
                <a:gd name="T13" fmla="*/ 104 h 108"/>
                <a:gd name="T14" fmla="*/ 126 w 318"/>
                <a:gd name="T15" fmla="*/ 108 h 108"/>
                <a:gd name="T16" fmla="*/ 160 w 318"/>
                <a:gd name="T17" fmla="*/ 108 h 108"/>
                <a:gd name="T18" fmla="*/ 160 w 318"/>
                <a:gd name="T19" fmla="*/ 108 h 108"/>
                <a:gd name="T20" fmla="*/ 204 w 318"/>
                <a:gd name="T21" fmla="*/ 106 h 108"/>
                <a:gd name="T22" fmla="*/ 242 w 318"/>
                <a:gd name="T23" fmla="*/ 100 h 108"/>
                <a:gd name="T24" fmla="*/ 276 w 318"/>
                <a:gd name="T25" fmla="*/ 92 h 108"/>
                <a:gd name="T26" fmla="*/ 302 w 318"/>
                <a:gd name="T27" fmla="*/ 82 h 108"/>
                <a:gd name="T28" fmla="*/ 302 w 318"/>
                <a:gd name="T29" fmla="*/ 82 h 108"/>
                <a:gd name="T30" fmla="*/ 312 w 318"/>
                <a:gd name="T31" fmla="*/ 76 h 108"/>
                <a:gd name="T32" fmla="*/ 318 w 318"/>
                <a:gd name="T33" fmla="*/ 70 h 108"/>
                <a:gd name="T34" fmla="*/ 318 w 318"/>
                <a:gd name="T35" fmla="*/ 0 h 108"/>
                <a:gd name="T36" fmla="*/ 318 w 318"/>
                <a:gd name="T37" fmla="*/ 0 h 108"/>
                <a:gd name="T38" fmla="*/ 302 w 318"/>
                <a:gd name="T39" fmla="*/ 8 h 108"/>
                <a:gd name="T40" fmla="*/ 282 w 318"/>
                <a:gd name="T41" fmla="*/ 16 h 108"/>
                <a:gd name="T42" fmla="*/ 282 w 318"/>
                <a:gd name="T43" fmla="*/ 16 h 108"/>
                <a:gd name="T44" fmla="*/ 256 w 318"/>
                <a:gd name="T45" fmla="*/ 24 h 108"/>
                <a:gd name="T46" fmla="*/ 226 w 318"/>
                <a:gd name="T47" fmla="*/ 30 h 108"/>
                <a:gd name="T48" fmla="*/ 194 w 318"/>
                <a:gd name="T49" fmla="*/ 32 h 108"/>
                <a:gd name="T50" fmla="*/ 160 w 318"/>
                <a:gd name="T51" fmla="*/ 34 h 108"/>
                <a:gd name="T52" fmla="*/ 160 w 318"/>
                <a:gd name="T53" fmla="*/ 34 h 108"/>
                <a:gd name="T54" fmla="*/ 114 w 318"/>
                <a:gd name="T55" fmla="*/ 32 h 108"/>
                <a:gd name="T56" fmla="*/ 72 w 318"/>
                <a:gd name="T57" fmla="*/ 26 h 108"/>
                <a:gd name="T58" fmla="*/ 38 w 318"/>
                <a:gd name="T59" fmla="*/ 16 h 108"/>
                <a:gd name="T60" fmla="*/ 10 w 318"/>
                <a:gd name="T61" fmla="*/ 6 h 108"/>
                <a:gd name="T62" fmla="*/ 10 w 318"/>
                <a:gd name="T63" fmla="*/ 6 h 108"/>
                <a:gd name="T64" fmla="*/ 0 w 318"/>
                <a:gd name="T65" fmla="*/ 0 h 108"/>
                <a:gd name="T66" fmla="*/ 0 w 318"/>
                <a:gd name="T67" fmla="*/ 70 h 108"/>
                <a:gd name="T68" fmla="*/ 0 w 318"/>
                <a:gd name="T69" fmla="*/ 70 h 108"/>
                <a:gd name="T70" fmla="*/ 6 w 318"/>
                <a:gd name="T71" fmla="*/ 76 h 108"/>
                <a:gd name="T72" fmla="*/ 6 w 318"/>
                <a:gd name="T73" fmla="*/ 7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108">
                  <a:moveTo>
                    <a:pt x="6" y="76"/>
                  </a:moveTo>
                  <a:lnTo>
                    <a:pt x="6" y="76"/>
                  </a:lnTo>
                  <a:lnTo>
                    <a:pt x="20" y="84"/>
                  </a:lnTo>
                  <a:lnTo>
                    <a:pt x="40" y="92"/>
                  </a:lnTo>
                  <a:lnTo>
                    <a:pt x="40" y="92"/>
                  </a:lnTo>
                  <a:lnTo>
                    <a:pt x="66" y="98"/>
                  </a:lnTo>
                  <a:lnTo>
                    <a:pt x="94" y="104"/>
                  </a:lnTo>
                  <a:lnTo>
                    <a:pt x="126" y="108"/>
                  </a:lnTo>
                  <a:lnTo>
                    <a:pt x="160" y="108"/>
                  </a:lnTo>
                  <a:lnTo>
                    <a:pt x="160" y="108"/>
                  </a:lnTo>
                  <a:lnTo>
                    <a:pt x="204" y="106"/>
                  </a:lnTo>
                  <a:lnTo>
                    <a:pt x="242" y="100"/>
                  </a:lnTo>
                  <a:lnTo>
                    <a:pt x="276" y="92"/>
                  </a:lnTo>
                  <a:lnTo>
                    <a:pt x="302" y="82"/>
                  </a:lnTo>
                  <a:lnTo>
                    <a:pt x="302" y="82"/>
                  </a:lnTo>
                  <a:lnTo>
                    <a:pt x="312" y="76"/>
                  </a:lnTo>
                  <a:lnTo>
                    <a:pt x="318" y="70"/>
                  </a:lnTo>
                  <a:lnTo>
                    <a:pt x="318" y="0"/>
                  </a:lnTo>
                  <a:lnTo>
                    <a:pt x="318" y="0"/>
                  </a:lnTo>
                  <a:lnTo>
                    <a:pt x="302" y="8"/>
                  </a:lnTo>
                  <a:lnTo>
                    <a:pt x="282" y="16"/>
                  </a:lnTo>
                  <a:lnTo>
                    <a:pt x="282" y="16"/>
                  </a:lnTo>
                  <a:lnTo>
                    <a:pt x="256" y="24"/>
                  </a:lnTo>
                  <a:lnTo>
                    <a:pt x="226" y="30"/>
                  </a:lnTo>
                  <a:lnTo>
                    <a:pt x="194" y="32"/>
                  </a:lnTo>
                  <a:lnTo>
                    <a:pt x="160" y="34"/>
                  </a:lnTo>
                  <a:lnTo>
                    <a:pt x="160" y="34"/>
                  </a:lnTo>
                  <a:lnTo>
                    <a:pt x="114" y="32"/>
                  </a:lnTo>
                  <a:lnTo>
                    <a:pt x="72" y="26"/>
                  </a:lnTo>
                  <a:lnTo>
                    <a:pt x="38" y="16"/>
                  </a:lnTo>
                  <a:lnTo>
                    <a:pt x="10" y="6"/>
                  </a:lnTo>
                  <a:lnTo>
                    <a:pt x="10" y="6"/>
                  </a:lnTo>
                  <a:lnTo>
                    <a:pt x="0" y="0"/>
                  </a:lnTo>
                  <a:lnTo>
                    <a:pt x="0" y="70"/>
                  </a:lnTo>
                  <a:lnTo>
                    <a:pt x="0" y="70"/>
                  </a:lnTo>
                  <a:lnTo>
                    <a:pt x="6" y="76"/>
                  </a:lnTo>
                  <a:lnTo>
                    <a:pt x="6" y="7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355" y="3244"/>
              <a:ext cx="318" cy="108"/>
            </a:xfrm>
            <a:custGeom>
              <a:avLst/>
              <a:gdLst>
                <a:gd name="T0" fmla="*/ 6 w 318"/>
                <a:gd name="T1" fmla="*/ 74 h 108"/>
                <a:gd name="T2" fmla="*/ 6 w 318"/>
                <a:gd name="T3" fmla="*/ 74 h 108"/>
                <a:gd name="T4" fmla="*/ 20 w 318"/>
                <a:gd name="T5" fmla="*/ 84 h 108"/>
                <a:gd name="T6" fmla="*/ 40 w 318"/>
                <a:gd name="T7" fmla="*/ 90 h 108"/>
                <a:gd name="T8" fmla="*/ 40 w 318"/>
                <a:gd name="T9" fmla="*/ 90 h 108"/>
                <a:gd name="T10" fmla="*/ 66 w 318"/>
                <a:gd name="T11" fmla="*/ 98 h 108"/>
                <a:gd name="T12" fmla="*/ 94 w 318"/>
                <a:gd name="T13" fmla="*/ 104 h 108"/>
                <a:gd name="T14" fmla="*/ 126 w 318"/>
                <a:gd name="T15" fmla="*/ 106 h 108"/>
                <a:gd name="T16" fmla="*/ 160 w 318"/>
                <a:gd name="T17" fmla="*/ 108 h 108"/>
                <a:gd name="T18" fmla="*/ 160 w 318"/>
                <a:gd name="T19" fmla="*/ 108 h 108"/>
                <a:gd name="T20" fmla="*/ 204 w 318"/>
                <a:gd name="T21" fmla="*/ 106 h 108"/>
                <a:gd name="T22" fmla="*/ 242 w 318"/>
                <a:gd name="T23" fmla="*/ 100 h 108"/>
                <a:gd name="T24" fmla="*/ 276 w 318"/>
                <a:gd name="T25" fmla="*/ 92 h 108"/>
                <a:gd name="T26" fmla="*/ 302 w 318"/>
                <a:gd name="T27" fmla="*/ 82 h 108"/>
                <a:gd name="T28" fmla="*/ 302 w 318"/>
                <a:gd name="T29" fmla="*/ 82 h 108"/>
                <a:gd name="T30" fmla="*/ 312 w 318"/>
                <a:gd name="T31" fmla="*/ 76 h 108"/>
                <a:gd name="T32" fmla="*/ 318 w 318"/>
                <a:gd name="T33" fmla="*/ 70 h 108"/>
                <a:gd name="T34" fmla="*/ 318 w 318"/>
                <a:gd name="T35" fmla="*/ 0 h 108"/>
                <a:gd name="T36" fmla="*/ 318 w 318"/>
                <a:gd name="T37" fmla="*/ 0 h 108"/>
                <a:gd name="T38" fmla="*/ 302 w 318"/>
                <a:gd name="T39" fmla="*/ 8 h 108"/>
                <a:gd name="T40" fmla="*/ 282 w 318"/>
                <a:gd name="T41" fmla="*/ 16 h 108"/>
                <a:gd name="T42" fmla="*/ 282 w 318"/>
                <a:gd name="T43" fmla="*/ 16 h 108"/>
                <a:gd name="T44" fmla="*/ 256 w 318"/>
                <a:gd name="T45" fmla="*/ 24 h 108"/>
                <a:gd name="T46" fmla="*/ 226 w 318"/>
                <a:gd name="T47" fmla="*/ 28 h 108"/>
                <a:gd name="T48" fmla="*/ 194 w 318"/>
                <a:gd name="T49" fmla="*/ 32 h 108"/>
                <a:gd name="T50" fmla="*/ 160 w 318"/>
                <a:gd name="T51" fmla="*/ 34 h 108"/>
                <a:gd name="T52" fmla="*/ 160 w 318"/>
                <a:gd name="T53" fmla="*/ 34 h 108"/>
                <a:gd name="T54" fmla="*/ 114 w 318"/>
                <a:gd name="T55" fmla="*/ 32 h 108"/>
                <a:gd name="T56" fmla="*/ 72 w 318"/>
                <a:gd name="T57" fmla="*/ 26 h 108"/>
                <a:gd name="T58" fmla="*/ 38 w 318"/>
                <a:gd name="T59" fmla="*/ 16 h 108"/>
                <a:gd name="T60" fmla="*/ 10 w 318"/>
                <a:gd name="T61" fmla="*/ 6 h 108"/>
                <a:gd name="T62" fmla="*/ 10 w 318"/>
                <a:gd name="T63" fmla="*/ 6 h 108"/>
                <a:gd name="T64" fmla="*/ 0 w 318"/>
                <a:gd name="T65" fmla="*/ 0 h 108"/>
                <a:gd name="T66" fmla="*/ 0 w 318"/>
                <a:gd name="T67" fmla="*/ 70 h 108"/>
                <a:gd name="T68" fmla="*/ 0 w 318"/>
                <a:gd name="T69" fmla="*/ 70 h 108"/>
                <a:gd name="T70" fmla="*/ 6 w 318"/>
                <a:gd name="T71" fmla="*/ 74 h 108"/>
                <a:gd name="T72" fmla="*/ 6 w 318"/>
                <a:gd name="T73"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108">
                  <a:moveTo>
                    <a:pt x="6" y="74"/>
                  </a:moveTo>
                  <a:lnTo>
                    <a:pt x="6" y="74"/>
                  </a:lnTo>
                  <a:lnTo>
                    <a:pt x="20" y="84"/>
                  </a:lnTo>
                  <a:lnTo>
                    <a:pt x="40" y="90"/>
                  </a:lnTo>
                  <a:lnTo>
                    <a:pt x="40" y="90"/>
                  </a:lnTo>
                  <a:lnTo>
                    <a:pt x="66" y="98"/>
                  </a:lnTo>
                  <a:lnTo>
                    <a:pt x="94" y="104"/>
                  </a:lnTo>
                  <a:lnTo>
                    <a:pt x="126" y="106"/>
                  </a:lnTo>
                  <a:lnTo>
                    <a:pt x="160" y="108"/>
                  </a:lnTo>
                  <a:lnTo>
                    <a:pt x="160" y="108"/>
                  </a:lnTo>
                  <a:lnTo>
                    <a:pt x="204" y="106"/>
                  </a:lnTo>
                  <a:lnTo>
                    <a:pt x="242" y="100"/>
                  </a:lnTo>
                  <a:lnTo>
                    <a:pt x="276" y="92"/>
                  </a:lnTo>
                  <a:lnTo>
                    <a:pt x="302" y="82"/>
                  </a:lnTo>
                  <a:lnTo>
                    <a:pt x="302" y="82"/>
                  </a:lnTo>
                  <a:lnTo>
                    <a:pt x="312" y="76"/>
                  </a:lnTo>
                  <a:lnTo>
                    <a:pt x="318" y="70"/>
                  </a:lnTo>
                  <a:lnTo>
                    <a:pt x="318" y="0"/>
                  </a:lnTo>
                  <a:lnTo>
                    <a:pt x="318" y="0"/>
                  </a:lnTo>
                  <a:lnTo>
                    <a:pt x="302" y="8"/>
                  </a:lnTo>
                  <a:lnTo>
                    <a:pt x="282" y="16"/>
                  </a:lnTo>
                  <a:lnTo>
                    <a:pt x="282" y="16"/>
                  </a:lnTo>
                  <a:lnTo>
                    <a:pt x="256" y="24"/>
                  </a:lnTo>
                  <a:lnTo>
                    <a:pt x="226" y="28"/>
                  </a:lnTo>
                  <a:lnTo>
                    <a:pt x="194" y="32"/>
                  </a:lnTo>
                  <a:lnTo>
                    <a:pt x="160" y="34"/>
                  </a:lnTo>
                  <a:lnTo>
                    <a:pt x="160" y="34"/>
                  </a:lnTo>
                  <a:lnTo>
                    <a:pt x="114" y="32"/>
                  </a:lnTo>
                  <a:lnTo>
                    <a:pt x="72" y="26"/>
                  </a:lnTo>
                  <a:lnTo>
                    <a:pt x="38" y="16"/>
                  </a:lnTo>
                  <a:lnTo>
                    <a:pt x="10" y="6"/>
                  </a:lnTo>
                  <a:lnTo>
                    <a:pt x="10" y="6"/>
                  </a:lnTo>
                  <a:lnTo>
                    <a:pt x="0" y="0"/>
                  </a:lnTo>
                  <a:lnTo>
                    <a:pt x="0" y="70"/>
                  </a:lnTo>
                  <a:lnTo>
                    <a:pt x="0" y="70"/>
                  </a:lnTo>
                  <a:lnTo>
                    <a:pt x="6" y="74"/>
                  </a:lnTo>
                  <a:lnTo>
                    <a:pt x="6" y="7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3355" y="3008"/>
              <a:ext cx="318" cy="150"/>
            </a:xfrm>
            <a:custGeom>
              <a:avLst/>
              <a:gdLst>
                <a:gd name="T0" fmla="*/ 6 w 318"/>
                <a:gd name="T1" fmla="*/ 118 h 150"/>
                <a:gd name="T2" fmla="*/ 6 w 318"/>
                <a:gd name="T3" fmla="*/ 118 h 150"/>
                <a:gd name="T4" fmla="*/ 20 w 318"/>
                <a:gd name="T5" fmla="*/ 126 h 150"/>
                <a:gd name="T6" fmla="*/ 40 w 318"/>
                <a:gd name="T7" fmla="*/ 134 h 150"/>
                <a:gd name="T8" fmla="*/ 40 w 318"/>
                <a:gd name="T9" fmla="*/ 134 h 150"/>
                <a:gd name="T10" fmla="*/ 66 w 318"/>
                <a:gd name="T11" fmla="*/ 140 h 150"/>
                <a:gd name="T12" fmla="*/ 94 w 318"/>
                <a:gd name="T13" fmla="*/ 146 h 150"/>
                <a:gd name="T14" fmla="*/ 126 w 318"/>
                <a:gd name="T15" fmla="*/ 150 h 150"/>
                <a:gd name="T16" fmla="*/ 160 w 318"/>
                <a:gd name="T17" fmla="*/ 150 h 150"/>
                <a:gd name="T18" fmla="*/ 160 w 318"/>
                <a:gd name="T19" fmla="*/ 150 h 150"/>
                <a:gd name="T20" fmla="*/ 204 w 318"/>
                <a:gd name="T21" fmla="*/ 148 h 150"/>
                <a:gd name="T22" fmla="*/ 242 w 318"/>
                <a:gd name="T23" fmla="*/ 142 h 150"/>
                <a:gd name="T24" fmla="*/ 276 w 318"/>
                <a:gd name="T25" fmla="*/ 134 h 150"/>
                <a:gd name="T26" fmla="*/ 302 w 318"/>
                <a:gd name="T27" fmla="*/ 124 h 150"/>
                <a:gd name="T28" fmla="*/ 302 w 318"/>
                <a:gd name="T29" fmla="*/ 124 h 150"/>
                <a:gd name="T30" fmla="*/ 312 w 318"/>
                <a:gd name="T31" fmla="*/ 118 h 150"/>
                <a:gd name="T32" fmla="*/ 318 w 318"/>
                <a:gd name="T33" fmla="*/ 114 h 150"/>
                <a:gd name="T34" fmla="*/ 318 w 318"/>
                <a:gd name="T35" fmla="*/ 32 h 150"/>
                <a:gd name="T36" fmla="*/ 318 w 318"/>
                <a:gd name="T37" fmla="*/ 32 h 150"/>
                <a:gd name="T38" fmla="*/ 318 w 318"/>
                <a:gd name="T39" fmla="*/ 32 h 150"/>
                <a:gd name="T40" fmla="*/ 318 w 318"/>
                <a:gd name="T41" fmla="*/ 32 h 150"/>
                <a:gd name="T42" fmla="*/ 318 w 318"/>
                <a:gd name="T43" fmla="*/ 32 h 150"/>
                <a:gd name="T44" fmla="*/ 318 w 318"/>
                <a:gd name="T45" fmla="*/ 30 h 150"/>
                <a:gd name="T46" fmla="*/ 318 w 318"/>
                <a:gd name="T47" fmla="*/ 30 h 150"/>
                <a:gd name="T48" fmla="*/ 318 w 318"/>
                <a:gd name="T49" fmla="*/ 32 h 150"/>
                <a:gd name="T50" fmla="*/ 318 w 318"/>
                <a:gd name="T51" fmla="*/ 32 h 150"/>
                <a:gd name="T52" fmla="*/ 316 w 318"/>
                <a:gd name="T53" fmla="*/ 28 h 150"/>
                <a:gd name="T54" fmla="*/ 314 w 318"/>
                <a:gd name="T55" fmla="*/ 24 h 150"/>
                <a:gd name="T56" fmla="*/ 314 w 318"/>
                <a:gd name="T57" fmla="*/ 24 h 150"/>
                <a:gd name="T58" fmla="*/ 306 w 318"/>
                <a:gd name="T59" fmla="*/ 18 h 150"/>
                <a:gd name="T60" fmla="*/ 292 w 318"/>
                <a:gd name="T61" fmla="*/ 12 h 150"/>
                <a:gd name="T62" fmla="*/ 292 w 318"/>
                <a:gd name="T63" fmla="*/ 12 h 150"/>
                <a:gd name="T64" fmla="*/ 268 w 318"/>
                <a:gd name="T65" fmla="*/ 8 h 150"/>
                <a:gd name="T66" fmla="*/ 236 w 318"/>
                <a:gd name="T67" fmla="*/ 2 h 150"/>
                <a:gd name="T68" fmla="*/ 200 w 318"/>
                <a:gd name="T69" fmla="*/ 0 h 150"/>
                <a:gd name="T70" fmla="*/ 160 w 318"/>
                <a:gd name="T71" fmla="*/ 0 h 150"/>
                <a:gd name="T72" fmla="*/ 160 w 318"/>
                <a:gd name="T73" fmla="*/ 0 h 150"/>
                <a:gd name="T74" fmla="*/ 98 w 318"/>
                <a:gd name="T75" fmla="*/ 2 h 150"/>
                <a:gd name="T76" fmla="*/ 72 w 318"/>
                <a:gd name="T77" fmla="*/ 4 h 150"/>
                <a:gd name="T78" fmla="*/ 50 w 318"/>
                <a:gd name="T79" fmla="*/ 8 h 150"/>
                <a:gd name="T80" fmla="*/ 50 w 318"/>
                <a:gd name="T81" fmla="*/ 8 h 150"/>
                <a:gd name="T82" fmla="*/ 30 w 318"/>
                <a:gd name="T83" fmla="*/ 12 h 150"/>
                <a:gd name="T84" fmla="*/ 14 w 318"/>
                <a:gd name="T85" fmla="*/ 16 h 150"/>
                <a:gd name="T86" fmla="*/ 14 w 318"/>
                <a:gd name="T87" fmla="*/ 16 h 150"/>
                <a:gd name="T88" fmla="*/ 4 w 318"/>
                <a:gd name="T89" fmla="*/ 24 h 150"/>
                <a:gd name="T90" fmla="*/ 4 w 318"/>
                <a:gd name="T91" fmla="*/ 24 h 150"/>
                <a:gd name="T92" fmla="*/ 2 w 318"/>
                <a:gd name="T93" fmla="*/ 26 h 150"/>
                <a:gd name="T94" fmla="*/ 0 w 318"/>
                <a:gd name="T95" fmla="*/ 32 h 150"/>
                <a:gd name="T96" fmla="*/ 0 w 318"/>
                <a:gd name="T97" fmla="*/ 32 h 150"/>
                <a:gd name="T98" fmla="*/ 0 w 318"/>
                <a:gd name="T99" fmla="*/ 30 h 150"/>
                <a:gd name="T100" fmla="*/ 0 w 318"/>
                <a:gd name="T101" fmla="*/ 114 h 150"/>
                <a:gd name="T102" fmla="*/ 0 w 318"/>
                <a:gd name="T103" fmla="*/ 114 h 150"/>
                <a:gd name="T104" fmla="*/ 6 w 318"/>
                <a:gd name="T105" fmla="*/ 118 h 150"/>
                <a:gd name="T106" fmla="*/ 6 w 318"/>
                <a:gd name="T107"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8" h="150">
                  <a:moveTo>
                    <a:pt x="6" y="118"/>
                  </a:moveTo>
                  <a:lnTo>
                    <a:pt x="6" y="118"/>
                  </a:lnTo>
                  <a:lnTo>
                    <a:pt x="20" y="126"/>
                  </a:lnTo>
                  <a:lnTo>
                    <a:pt x="40" y="134"/>
                  </a:lnTo>
                  <a:lnTo>
                    <a:pt x="40" y="134"/>
                  </a:lnTo>
                  <a:lnTo>
                    <a:pt x="66" y="140"/>
                  </a:lnTo>
                  <a:lnTo>
                    <a:pt x="94" y="146"/>
                  </a:lnTo>
                  <a:lnTo>
                    <a:pt x="126" y="150"/>
                  </a:lnTo>
                  <a:lnTo>
                    <a:pt x="160" y="150"/>
                  </a:lnTo>
                  <a:lnTo>
                    <a:pt x="160" y="150"/>
                  </a:lnTo>
                  <a:lnTo>
                    <a:pt x="204" y="148"/>
                  </a:lnTo>
                  <a:lnTo>
                    <a:pt x="242" y="142"/>
                  </a:lnTo>
                  <a:lnTo>
                    <a:pt x="276" y="134"/>
                  </a:lnTo>
                  <a:lnTo>
                    <a:pt x="302" y="124"/>
                  </a:lnTo>
                  <a:lnTo>
                    <a:pt x="302" y="124"/>
                  </a:lnTo>
                  <a:lnTo>
                    <a:pt x="312" y="118"/>
                  </a:lnTo>
                  <a:lnTo>
                    <a:pt x="318" y="114"/>
                  </a:lnTo>
                  <a:lnTo>
                    <a:pt x="318" y="32"/>
                  </a:lnTo>
                  <a:lnTo>
                    <a:pt x="318" y="32"/>
                  </a:lnTo>
                  <a:lnTo>
                    <a:pt x="318" y="32"/>
                  </a:lnTo>
                  <a:lnTo>
                    <a:pt x="318" y="32"/>
                  </a:lnTo>
                  <a:lnTo>
                    <a:pt x="318" y="32"/>
                  </a:lnTo>
                  <a:lnTo>
                    <a:pt x="318" y="30"/>
                  </a:lnTo>
                  <a:lnTo>
                    <a:pt x="318" y="30"/>
                  </a:lnTo>
                  <a:lnTo>
                    <a:pt x="318" y="32"/>
                  </a:lnTo>
                  <a:lnTo>
                    <a:pt x="318" y="32"/>
                  </a:lnTo>
                  <a:lnTo>
                    <a:pt x="316" y="28"/>
                  </a:lnTo>
                  <a:lnTo>
                    <a:pt x="314" y="24"/>
                  </a:lnTo>
                  <a:lnTo>
                    <a:pt x="314" y="24"/>
                  </a:lnTo>
                  <a:lnTo>
                    <a:pt x="306" y="18"/>
                  </a:lnTo>
                  <a:lnTo>
                    <a:pt x="292" y="12"/>
                  </a:lnTo>
                  <a:lnTo>
                    <a:pt x="292" y="12"/>
                  </a:lnTo>
                  <a:lnTo>
                    <a:pt x="268" y="8"/>
                  </a:lnTo>
                  <a:lnTo>
                    <a:pt x="236" y="2"/>
                  </a:lnTo>
                  <a:lnTo>
                    <a:pt x="200" y="0"/>
                  </a:lnTo>
                  <a:lnTo>
                    <a:pt x="160" y="0"/>
                  </a:lnTo>
                  <a:lnTo>
                    <a:pt x="160" y="0"/>
                  </a:lnTo>
                  <a:lnTo>
                    <a:pt x="98" y="2"/>
                  </a:lnTo>
                  <a:lnTo>
                    <a:pt x="72" y="4"/>
                  </a:lnTo>
                  <a:lnTo>
                    <a:pt x="50" y="8"/>
                  </a:lnTo>
                  <a:lnTo>
                    <a:pt x="50" y="8"/>
                  </a:lnTo>
                  <a:lnTo>
                    <a:pt x="30" y="12"/>
                  </a:lnTo>
                  <a:lnTo>
                    <a:pt x="14" y="16"/>
                  </a:lnTo>
                  <a:lnTo>
                    <a:pt x="14" y="16"/>
                  </a:lnTo>
                  <a:lnTo>
                    <a:pt x="4" y="24"/>
                  </a:lnTo>
                  <a:lnTo>
                    <a:pt x="4" y="24"/>
                  </a:lnTo>
                  <a:lnTo>
                    <a:pt x="2" y="26"/>
                  </a:lnTo>
                  <a:lnTo>
                    <a:pt x="0" y="32"/>
                  </a:lnTo>
                  <a:lnTo>
                    <a:pt x="0" y="32"/>
                  </a:lnTo>
                  <a:lnTo>
                    <a:pt x="0" y="30"/>
                  </a:lnTo>
                  <a:lnTo>
                    <a:pt x="0" y="114"/>
                  </a:lnTo>
                  <a:lnTo>
                    <a:pt x="0" y="114"/>
                  </a:lnTo>
                  <a:lnTo>
                    <a:pt x="6" y="118"/>
                  </a:lnTo>
                  <a:lnTo>
                    <a:pt x="6" y="11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355" y="3342"/>
              <a:ext cx="318" cy="104"/>
            </a:xfrm>
            <a:custGeom>
              <a:avLst/>
              <a:gdLst>
                <a:gd name="T0" fmla="*/ 282 w 318"/>
                <a:gd name="T1" fmla="*/ 16 h 104"/>
                <a:gd name="T2" fmla="*/ 282 w 318"/>
                <a:gd name="T3" fmla="*/ 16 h 104"/>
                <a:gd name="T4" fmla="*/ 256 w 318"/>
                <a:gd name="T5" fmla="*/ 24 h 104"/>
                <a:gd name="T6" fmla="*/ 226 w 318"/>
                <a:gd name="T7" fmla="*/ 30 h 104"/>
                <a:gd name="T8" fmla="*/ 194 w 318"/>
                <a:gd name="T9" fmla="*/ 34 h 104"/>
                <a:gd name="T10" fmla="*/ 160 w 318"/>
                <a:gd name="T11" fmla="*/ 34 h 104"/>
                <a:gd name="T12" fmla="*/ 160 w 318"/>
                <a:gd name="T13" fmla="*/ 34 h 104"/>
                <a:gd name="T14" fmla="*/ 114 w 318"/>
                <a:gd name="T15" fmla="*/ 32 h 104"/>
                <a:gd name="T16" fmla="*/ 72 w 318"/>
                <a:gd name="T17" fmla="*/ 26 h 104"/>
                <a:gd name="T18" fmla="*/ 38 w 318"/>
                <a:gd name="T19" fmla="*/ 18 h 104"/>
                <a:gd name="T20" fmla="*/ 10 w 318"/>
                <a:gd name="T21" fmla="*/ 6 h 104"/>
                <a:gd name="T22" fmla="*/ 10 w 318"/>
                <a:gd name="T23" fmla="*/ 6 h 104"/>
                <a:gd name="T24" fmla="*/ 0 w 318"/>
                <a:gd name="T25" fmla="*/ 0 h 104"/>
                <a:gd name="T26" fmla="*/ 0 w 318"/>
                <a:gd name="T27" fmla="*/ 56 h 104"/>
                <a:gd name="T28" fmla="*/ 0 w 318"/>
                <a:gd name="T29" fmla="*/ 56 h 104"/>
                <a:gd name="T30" fmla="*/ 2 w 318"/>
                <a:gd name="T31" fmla="*/ 60 h 104"/>
                <a:gd name="T32" fmla="*/ 4 w 318"/>
                <a:gd name="T33" fmla="*/ 64 h 104"/>
                <a:gd name="T34" fmla="*/ 12 w 318"/>
                <a:gd name="T35" fmla="*/ 72 h 104"/>
                <a:gd name="T36" fmla="*/ 28 w 318"/>
                <a:gd name="T37" fmla="*/ 80 h 104"/>
                <a:gd name="T38" fmla="*/ 46 w 318"/>
                <a:gd name="T39" fmla="*/ 88 h 104"/>
                <a:gd name="T40" fmla="*/ 70 w 318"/>
                <a:gd name="T41" fmla="*/ 94 h 104"/>
                <a:gd name="T42" fmla="*/ 98 w 318"/>
                <a:gd name="T43" fmla="*/ 100 h 104"/>
                <a:gd name="T44" fmla="*/ 128 w 318"/>
                <a:gd name="T45" fmla="*/ 104 h 104"/>
                <a:gd name="T46" fmla="*/ 160 w 318"/>
                <a:gd name="T47" fmla="*/ 104 h 104"/>
                <a:gd name="T48" fmla="*/ 160 w 318"/>
                <a:gd name="T49" fmla="*/ 104 h 104"/>
                <a:gd name="T50" fmla="*/ 192 w 318"/>
                <a:gd name="T51" fmla="*/ 104 h 104"/>
                <a:gd name="T52" fmla="*/ 222 w 318"/>
                <a:gd name="T53" fmla="*/ 100 h 104"/>
                <a:gd name="T54" fmla="*/ 248 w 318"/>
                <a:gd name="T55" fmla="*/ 94 h 104"/>
                <a:gd name="T56" fmla="*/ 272 w 318"/>
                <a:gd name="T57" fmla="*/ 88 h 104"/>
                <a:gd name="T58" fmla="*/ 292 w 318"/>
                <a:gd name="T59" fmla="*/ 80 h 104"/>
                <a:gd name="T60" fmla="*/ 306 w 318"/>
                <a:gd name="T61" fmla="*/ 72 h 104"/>
                <a:gd name="T62" fmla="*/ 316 w 318"/>
                <a:gd name="T63" fmla="*/ 64 h 104"/>
                <a:gd name="T64" fmla="*/ 318 w 318"/>
                <a:gd name="T65" fmla="*/ 60 h 104"/>
                <a:gd name="T66" fmla="*/ 318 w 318"/>
                <a:gd name="T67" fmla="*/ 56 h 104"/>
                <a:gd name="T68" fmla="*/ 318 w 318"/>
                <a:gd name="T69" fmla="*/ 0 h 104"/>
                <a:gd name="T70" fmla="*/ 318 w 318"/>
                <a:gd name="T71" fmla="*/ 0 h 104"/>
                <a:gd name="T72" fmla="*/ 302 w 318"/>
                <a:gd name="T73" fmla="*/ 8 h 104"/>
                <a:gd name="T74" fmla="*/ 282 w 318"/>
                <a:gd name="T75" fmla="*/ 16 h 104"/>
                <a:gd name="T76" fmla="*/ 282 w 318"/>
                <a:gd name="T77"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8" h="104">
                  <a:moveTo>
                    <a:pt x="282" y="16"/>
                  </a:moveTo>
                  <a:lnTo>
                    <a:pt x="282" y="16"/>
                  </a:lnTo>
                  <a:lnTo>
                    <a:pt x="256" y="24"/>
                  </a:lnTo>
                  <a:lnTo>
                    <a:pt x="226" y="30"/>
                  </a:lnTo>
                  <a:lnTo>
                    <a:pt x="194" y="34"/>
                  </a:lnTo>
                  <a:lnTo>
                    <a:pt x="160" y="34"/>
                  </a:lnTo>
                  <a:lnTo>
                    <a:pt x="160" y="34"/>
                  </a:lnTo>
                  <a:lnTo>
                    <a:pt x="114" y="32"/>
                  </a:lnTo>
                  <a:lnTo>
                    <a:pt x="72" y="26"/>
                  </a:lnTo>
                  <a:lnTo>
                    <a:pt x="38" y="18"/>
                  </a:lnTo>
                  <a:lnTo>
                    <a:pt x="10" y="6"/>
                  </a:lnTo>
                  <a:lnTo>
                    <a:pt x="10" y="6"/>
                  </a:lnTo>
                  <a:lnTo>
                    <a:pt x="0" y="0"/>
                  </a:lnTo>
                  <a:lnTo>
                    <a:pt x="0" y="56"/>
                  </a:lnTo>
                  <a:lnTo>
                    <a:pt x="0" y="56"/>
                  </a:lnTo>
                  <a:lnTo>
                    <a:pt x="2" y="60"/>
                  </a:lnTo>
                  <a:lnTo>
                    <a:pt x="4" y="64"/>
                  </a:lnTo>
                  <a:lnTo>
                    <a:pt x="12" y="72"/>
                  </a:lnTo>
                  <a:lnTo>
                    <a:pt x="28" y="80"/>
                  </a:lnTo>
                  <a:lnTo>
                    <a:pt x="46" y="88"/>
                  </a:lnTo>
                  <a:lnTo>
                    <a:pt x="70" y="94"/>
                  </a:lnTo>
                  <a:lnTo>
                    <a:pt x="98" y="100"/>
                  </a:lnTo>
                  <a:lnTo>
                    <a:pt x="128" y="104"/>
                  </a:lnTo>
                  <a:lnTo>
                    <a:pt x="160" y="104"/>
                  </a:lnTo>
                  <a:lnTo>
                    <a:pt x="160" y="104"/>
                  </a:lnTo>
                  <a:lnTo>
                    <a:pt x="192" y="104"/>
                  </a:lnTo>
                  <a:lnTo>
                    <a:pt x="222" y="100"/>
                  </a:lnTo>
                  <a:lnTo>
                    <a:pt x="248" y="94"/>
                  </a:lnTo>
                  <a:lnTo>
                    <a:pt x="272" y="88"/>
                  </a:lnTo>
                  <a:lnTo>
                    <a:pt x="292" y="80"/>
                  </a:lnTo>
                  <a:lnTo>
                    <a:pt x="306" y="72"/>
                  </a:lnTo>
                  <a:lnTo>
                    <a:pt x="316" y="64"/>
                  </a:lnTo>
                  <a:lnTo>
                    <a:pt x="318" y="60"/>
                  </a:lnTo>
                  <a:lnTo>
                    <a:pt x="318" y="56"/>
                  </a:lnTo>
                  <a:lnTo>
                    <a:pt x="318" y="0"/>
                  </a:lnTo>
                  <a:lnTo>
                    <a:pt x="318" y="0"/>
                  </a:lnTo>
                  <a:lnTo>
                    <a:pt x="302" y="8"/>
                  </a:lnTo>
                  <a:lnTo>
                    <a:pt x="282" y="16"/>
                  </a:lnTo>
                  <a:lnTo>
                    <a:pt x="282" y="1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365" y="3040"/>
              <a:ext cx="300" cy="34"/>
            </a:xfrm>
            <a:custGeom>
              <a:avLst/>
              <a:gdLst>
                <a:gd name="T0" fmla="*/ 296 w 300"/>
                <a:gd name="T1" fmla="*/ 0 h 34"/>
                <a:gd name="T2" fmla="*/ 296 w 300"/>
                <a:gd name="T3" fmla="*/ 0 h 34"/>
                <a:gd name="T4" fmla="*/ 298 w 300"/>
                <a:gd name="T5" fmla="*/ 2 h 34"/>
                <a:gd name="T6" fmla="*/ 298 w 300"/>
                <a:gd name="T7" fmla="*/ 2 h 34"/>
                <a:gd name="T8" fmla="*/ 300 w 300"/>
                <a:gd name="T9" fmla="*/ 4 h 34"/>
                <a:gd name="T10" fmla="*/ 298 w 300"/>
                <a:gd name="T11" fmla="*/ 6 h 34"/>
                <a:gd name="T12" fmla="*/ 294 w 300"/>
                <a:gd name="T13" fmla="*/ 10 h 34"/>
                <a:gd name="T14" fmla="*/ 294 w 300"/>
                <a:gd name="T15" fmla="*/ 10 h 34"/>
                <a:gd name="T16" fmla="*/ 280 w 300"/>
                <a:gd name="T17" fmla="*/ 18 h 34"/>
                <a:gd name="T18" fmla="*/ 260 w 300"/>
                <a:gd name="T19" fmla="*/ 24 h 34"/>
                <a:gd name="T20" fmla="*/ 260 w 300"/>
                <a:gd name="T21" fmla="*/ 24 h 34"/>
                <a:gd name="T22" fmla="*/ 236 w 300"/>
                <a:gd name="T23" fmla="*/ 28 h 34"/>
                <a:gd name="T24" fmla="*/ 208 w 300"/>
                <a:gd name="T25" fmla="*/ 32 h 34"/>
                <a:gd name="T26" fmla="*/ 208 w 300"/>
                <a:gd name="T27" fmla="*/ 32 h 34"/>
                <a:gd name="T28" fmla="*/ 180 w 300"/>
                <a:gd name="T29" fmla="*/ 34 h 34"/>
                <a:gd name="T30" fmla="*/ 150 w 300"/>
                <a:gd name="T31" fmla="*/ 34 h 34"/>
                <a:gd name="T32" fmla="*/ 150 w 300"/>
                <a:gd name="T33" fmla="*/ 34 h 34"/>
                <a:gd name="T34" fmla="*/ 120 w 300"/>
                <a:gd name="T35" fmla="*/ 34 h 34"/>
                <a:gd name="T36" fmla="*/ 90 w 300"/>
                <a:gd name="T37" fmla="*/ 32 h 34"/>
                <a:gd name="T38" fmla="*/ 90 w 300"/>
                <a:gd name="T39" fmla="*/ 32 h 34"/>
                <a:gd name="T40" fmla="*/ 64 w 300"/>
                <a:gd name="T41" fmla="*/ 28 h 34"/>
                <a:gd name="T42" fmla="*/ 40 w 300"/>
                <a:gd name="T43" fmla="*/ 24 h 34"/>
                <a:gd name="T44" fmla="*/ 40 w 300"/>
                <a:gd name="T45" fmla="*/ 24 h 34"/>
                <a:gd name="T46" fmla="*/ 20 w 300"/>
                <a:gd name="T47" fmla="*/ 18 h 34"/>
                <a:gd name="T48" fmla="*/ 6 w 300"/>
                <a:gd name="T49" fmla="*/ 10 h 34"/>
                <a:gd name="T50" fmla="*/ 6 w 300"/>
                <a:gd name="T51" fmla="*/ 10 h 34"/>
                <a:gd name="T52" fmla="*/ 0 w 300"/>
                <a:gd name="T53" fmla="*/ 6 h 34"/>
                <a:gd name="T54" fmla="*/ 0 w 300"/>
                <a:gd name="T55" fmla="*/ 4 h 34"/>
                <a:gd name="T56" fmla="*/ 0 w 300"/>
                <a:gd name="T57" fmla="*/ 2 h 34"/>
                <a:gd name="T58" fmla="*/ 0 w 300"/>
                <a:gd name="T59" fmla="*/ 2 h 34"/>
                <a:gd name="T60" fmla="*/ 2 w 300"/>
                <a:gd name="T61" fmla="*/ 0 h 34"/>
                <a:gd name="T62" fmla="*/ 2 w 300"/>
                <a:gd name="T63" fmla="*/ 0 h 34"/>
                <a:gd name="T64" fmla="*/ 0 w 300"/>
                <a:gd name="T65" fmla="*/ 2 h 34"/>
                <a:gd name="T66" fmla="*/ 0 w 300"/>
                <a:gd name="T67" fmla="*/ 2 h 34"/>
                <a:gd name="T68" fmla="*/ 2 w 300"/>
                <a:gd name="T69" fmla="*/ 6 h 34"/>
                <a:gd name="T70" fmla="*/ 6 w 300"/>
                <a:gd name="T71" fmla="*/ 8 h 34"/>
                <a:gd name="T72" fmla="*/ 6 w 300"/>
                <a:gd name="T73" fmla="*/ 8 h 34"/>
                <a:gd name="T74" fmla="*/ 20 w 300"/>
                <a:gd name="T75" fmla="*/ 14 h 34"/>
                <a:gd name="T76" fmla="*/ 40 w 300"/>
                <a:gd name="T77" fmla="*/ 16 h 34"/>
                <a:gd name="T78" fmla="*/ 40 w 300"/>
                <a:gd name="T79" fmla="*/ 16 h 34"/>
                <a:gd name="T80" fmla="*/ 64 w 300"/>
                <a:gd name="T81" fmla="*/ 20 h 34"/>
                <a:gd name="T82" fmla="*/ 92 w 300"/>
                <a:gd name="T83" fmla="*/ 20 h 34"/>
                <a:gd name="T84" fmla="*/ 92 w 300"/>
                <a:gd name="T85" fmla="*/ 20 h 34"/>
                <a:gd name="T86" fmla="*/ 150 w 300"/>
                <a:gd name="T87" fmla="*/ 22 h 34"/>
                <a:gd name="T88" fmla="*/ 150 w 300"/>
                <a:gd name="T89" fmla="*/ 22 h 34"/>
                <a:gd name="T90" fmla="*/ 208 w 300"/>
                <a:gd name="T91" fmla="*/ 20 h 34"/>
                <a:gd name="T92" fmla="*/ 208 w 300"/>
                <a:gd name="T93" fmla="*/ 20 h 34"/>
                <a:gd name="T94" fmla="*/ 234 w 300"/>
                <a:gd name="T95" fmla="*/ 20 h 34"/>
                <a:gd name="T96" fmla="*/ 258 w 300"/>
                <a:gd name="T97" fmla="*/ 16 h 34"/>
                <a:gd name="T98" fmla="*/ 258 w 300"/>
                <a:gd name="T99" fmla="*/ 16 h 34"/>
                <a:gd name="T100" fmla="*/ 278 w 300"/>
                <a:gd name="T101" fmla="*/ 14 h 34"/>
                <a:gd name="T102" fmla="*/ 278 w 300"/>
                <a:gd name="T103" fmla="*/ 14 h 34"/>
                <a:gd name="T104" fmla="*/ 292 w 300"/>
                <a:gd name="T105" fmla="*/ 8 h 34"/>
                <a:gd name="T106" fmla="*/ 292 w 300"/>
                <a:gd name="T107" fmla="*/ 8 h 34"/>
                <a:gd name="T108" fmla="*/ 296 w 300"/>
                <a:gd name="T109" fmla="*/ 6 h 34"/>
                <a:gd name="T110" fmla="*/ 298 w 300"/>
                <a:gd name="T111" fmla="*/ 2 h 34"/>
                <a:gd name="T112" fmla="*/ 298 w 300"/>
                <a:gd name="T113" fmla="*/ 2 h 34"/>
                <a:gd name="T114" fmla="*/ 296 w 300"/>
                <a:gd name="T115" fmla="*/ 0 h 34"/>
                <a:gd name="T116" fmla="*/ 296 w 300"/>
                <a:gd name="T1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 h="34">
                  <a:moveTo>
                    <a:pt x="296" y="0"/>
                  </a:moveTo>
                  <a:lnTo>
                    <a:pt x="296" y="0"/>
                  </a:lnTo>
                  <a:lnTo>
                    <a:pt x="298" y="2"/>
                  </a:lnTo>
                  <a:lnTo>
                    <a:pt x="298" y="2"/>
                  </a:lnTo>
                  <a:lnTo>
                    <a:pt x="300" y="4"/>
                  </a:lnTo>
                  <a:lnTo>
                    <a:pt x="298" y="6"/>
                  </a:lnTo>
                  <a:lnTo>
                    <a:pt x="294" y="10"/>
                  </a:lnTo>
                  <a:lnTo>
                    <a:pt x="294" y="10"/>
                  </a:lnTo>
                  <a:lnTo>
                    <a:pt x="280" y="18"/>
                  </a:lnTo>
                  <a:lnTo>
                    <a:pt x="260" y="24"/>
                  </a:lnTo>
                  <a:lnTo>
                    <a:pt x="260" y="24"/>
                  </a:lnTo>
                  <a:lnTo>
                    <a:pt x="236" y="28"/>
                  </a:lnTo>
                  <a:lnTo>
                    <a:pt x="208" y="32"/>
                  </a:lnTo>
                  <a:lnTo>
                    <a:pt x="208" y="32"/>
                  </a:lnTo>
                  <a:lnTo>
                    <a:pt x="180" y="34"/>
                  </a:lnTo>
                  <a:lnTo>
                    <a:pt x="150" y="34"/>
                  </a:lnTo>
                  <a:lnTo>
                    <a:pt x="150" y="34"/>
                  </a:lnTo>
                  <a:lnTo>
                    <a:pt x="120" y="34"/>
                  </a:lnTo>
                  <a:lnTo>
                    <a:pt x="90" y="32"/>
                  </a:lnTo>
                  <a:lnTo>
                    <a:pt x="90" y="32"/>
                  </a:lnTo>
                  <a:lnTo>
                    <a:pt x="64" y="28"/>
                  </a:lnTo>
                  <a:lnTo>
                    <a:pt x="40" y="24"/>
                  </a:lnTo>
                  <a:lnTo>
                    <a:pt x="40" y="24"/>
                  </a:lnTo>
                  <a:lnTo>
                    <a:pt x="20" y="18"/>
                  </a:lnTo>
                  <a:lnTo>
                    <a:pt x="6" y="10"/>
                  </a:lnTo>
                  <a:lnTo>
                    <a:pt x="6" y="10"/>
                  </a:lnTo>
                  <a:lnTo>
                    <a:pt x="0" y="6"/>
                  </a:lnTo>
                  <a:lnTo>
                    <a:pt x="0" y="4"/>
                  </a:lnTo>
                  <a:lnTo>
                    <a:pt x="0" y="2"/>
                  </a:lnTo>
                  <a:lnTo>
                    <a:pt x="0" y="2"/>
                  </a:lnTo>
                  <a:lnTo>
                    <a:pt x="2" y="0"/>
                  </a:lnTo>
                  <a:lnTo>
                    <a:pt x="2" y="0"/>
                  </a:lnTo>
                  <a:lnTo>
                    <a:pt x="0" y="2"/>
                  </a:lnTo>
                  <a:lnTo>
                    <a:pt x="0" y="2"/>
                  </a:lnTo>
                  <a:lnTo>
                    <a:pt x="2" y="6"/>
                  </a:lnTo>
                  <a:lnTo>
                    <a:pt x="6" y="8"/>
                  </a:lnTo>
                  <a:lnTo>
                    <a:pt x="6" y="8"/>
                  </a:lnTo>
                  <a:lnTo>
                    <a:pt x="20" y="14"/>
                  </a:lnTo>
                  <a:lnTo>
                    <a:pt x="40" y="16"/>
                  </a:lnTo>
                  <a:lnTo>
                    <a:pt x="40" y="16"/>
                  </a:lnTo>
                  <a:lnTo>
                    <a:pt x="64" y="20"/>
                  </a:lnTo>
                  <a:lnTo>
                    <a:pt x="92" y="20"/>
                  </a:lnTo>
                  <a:lnTo>
                    <a:pt x="92" y="20"/>
                  </a:lnTo>
                  <a:lnTo>
                    <a:pt x="150" y="22"/>
                  </a:lnTo>
                  <a:lnTo>
                    <a:pt x="150" y="22"/>
                  </a:lnTo>
                  <a:lnTo>
                    <a:pt x="208" y="20"/>
                  </a:lnTo>
                  <a:lnTo>
                    <a:pt x="208" y="20"/>
                  </a:lnTo>
                  <a:lnTo>
                    <a:pt x="234" y="20"/>
                  </a:lnTo>
                  <a:lnTo>
                    <a:pt x="258" y="16"/>
                  </a:lnTo>
                  <a:lnTo>
                    <a:pt x="258" y="16"/>
                  </a:lnTo>
                  <a:lnTo>
                    <a:pt x="278" y="14"/>
                  </a:lnTo>
                  <a:lnTo>
                    <a:pt x="278" y="14"/>
                  </a:lnTo>
                  <a:lnTo>
                    <a:pt x="292" y="8"/>
                  </a:lnTo>
                  <a:lnTo>
                    <a:pt x="292" y="8"/>
                  </a:lnTo>
                  <a:lnTo>
                    <a:pt x="296" y="6"/>
                  </a:lnTo>
                  <a:lnTo>
                    <a:pt x="298" y="2"/>
                  </a:lnTo>
                  <a:lnTo>
                    <a:pt x="298" y="2"/>
                  </a:lnTo>
                  <a:lnTo>
                    <a:pt x="296" y="0"/>
                  </a:lnTo>
                  <a:lnTo>
                    <a:pt x="2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659" y="3072"/>
              <a:ext cx="220" cy="220"/>
            </a:xfrm>
            <a:custGeom>
              <a:avLst/>
              <a:gdLst>
                <a:gd name="T0" fmla="*/ 216 w 220"/>
                <a:gd name="T1" fmla="*/ 84 h 220"/>
                <a:gd name="T2" fmla="*/ 216 w 220"/>
                <a:gd name="T3" fmla="*/ 84 h 220"/>
                <a:gd name="T4" fmla="*/ 218 w 220"/>
                <a:gd name="T5" fmla="*/ 100 h 220"/>
                <a:gd name="T6" fmla="*/ 220 w 220"/>
                <a:gd name="T7" fmla="*/ 114 h 220"/>
                <a:gd name="T8" fmla="*/ 218 w 220"/>
                <a:gd name="T9" fmla="*/ 128 h 220"/>
                <a:gd name="T10" fmla="*/ 214 w 220"/>
                <a:gd name="T11" fmla="*/ 142 h 220"/>
                <a:gd name="T12" fmla="*/ 210 w 220"/>
                <a:gd name="T13" fmla="*/ 154 h 220"/>
                <a:gd name="T14" fmla="*/ 204 w 220"/>
                <a:gd name="T15" fmla="*/ 166 h 220"/>
                <a:gd name="T16" fmla="*/ 196 w 220"/>
                <a:gd name="T17" fmla="*/ 178 h 220"/>
                <a:gd name="T18" fmla="*/ 188 w 220"/>
                <a:gd name="T19" fmla="*/ 188 h 220"/>
                <a:gd name="T20" fmla="*/ 178 w 220"/>
                <a:gd name="T21" fmla="*/ 196 h 220"/>
                <a:gd name="T22" fmla="*/ 166 w 220"/>
                <a:gd name="T23" fmla="*/ 204 h 220"/>
                <a:gd name="T24" fmla="*/ 154 w 220"/>
                <a:gd name="T25" fmla="*/ 210 h 220"/>
                <a:gd name="T26" fmla="*/ 142 w 220"/>
                <a:gd name="T27" fmla="*/ 214 h 220"/>
                <a:gd name="T28" fmla="*/ 128 w 220"/>
                <a:gd name="T29" fmla="*/ 218 h 220"/>
                <a:gd name="T30" fmla="*/ 114 w 220"/>
                <a:gd name="T31" fmla="*/ 220 h 220"/>
                <a:gd name="T32" fmla="*/ 100 w 220"/>
                <a:gd name="T33" fmla="*/ 218 h 220"/>
                <a:gd name="T34" fmla="*/ 84 w 220"/>
                <a:gd name="T35" fmla="*/ 216 h 220"/>
                <a:gd name="T36" fmla="*/ 84 w 220"/>
                <a:gd name="T37" fmla="*/ 216 h 220"/>
                <a:gd name="T38" fmla="*/ 70 w 220"/>
                <a:gd name="T39" fmla="*/ 212 h 220"/>
                <a:gd name="T40" fmla="*/ 56 w 220"/>
                <a:gd name="T41" fmla="*/ 206 h 220"/>
                <a:gd name="T42" fmla="*/ 44 w 220"/>
                <a:gd name="T43" fmla="*/ 198 h 220"/>
                <a:gd name="T44" fmla="*/ 32 w 220"/>
                <a:gd name="T45" fmla="*/ 188 h 220"/>
                <a:gd name="T46" fmla="*/ 22 w 220"/>
                <a:gd name="T47" fmla="*/ 176 h 220"/>
                <a:gd name="T48" fmla="*/ 14 w 220"/>
                <a:gd name="T49" fmla="*/ 164 h 220"/>
                <a:gd name="T50" fmla="*/ 8 w 220"/>
                <a:gd name="T51" fmla="*/ 150 h 220"/>
                <a:gd name="T52" fmla="*/ 2 w 220"/>
                <a:gd name="T53" fmla="*/ 134 h 220"/>
                <a:gd name="T54" fmla="*/ 2 w 220"/>
                <a:gd name="T55" fmla="*/ 134 h 220"/>
                <a:gd name="T56" fmla="*/ 0 w 220"/>
                <a:gd name="T57" fmla="*/ 120 h 220"/>
                <a:gd name="T58" fmla="*/ 0 w 220"/>
                <a:gd name="T59" fmla="*/ 106 h 220"/>
                <a:gd name="T60" fmla="*/ 2 w 220"/>
                <a:gd name="T61" fmla="*/ 92 h 220"/>
                <a:gd name="T62" fmla="*/ 4 w 220"/>
                <a:gd name="T63" fmla="*/ 78 h 220"/>
                <a:gd name="T64" fmla="*/ 10 w 220"/>
                <a:gd name="T65" fmla="*/ 66 h 220"/>
                <a:gd name="T66" fmla="*/ 16 w 220"/>
                <a:gd name="T67" fmla="*/ 54 h 220"/>
                <a:gd name="T68" fmla="*/ 24 w 220"/>
                <a:gd name="T69" fmla="*/ 42 h 220"/>
                <a:gd name="T70" fmla="*/ 32 w 220"/>
                <a:gd name="T71" fmla="*/ 32 h 220"/>
                <a:gd name="T72" fmla="*/ 42 w 220"/>
                <a:gd name="T73" fmla="*/ 24 h 220"/>
                <a:gd name="T74" fmla="*/ 54 w 220"/>
                <a:gd name="T75" fmla="*/ 16 h 220"/>
                <a:gd name="T76" fmla="*/ 66 w 220"/>
                <a:gd name="T77" fmla="*/ 10 h 220"/>
                <a:gd name="T78" fmla="*/ 78 w 220"/>
                <a:gd name="T79" fmla="*/ 4 h 220"/>
                <a:gd name="T80" fmla="*/ 92 w 220"/>
                <a:gd name="T81" fmla="*/ 2 h 220"/>
                <a:gd name="T82" fmla="*/ 106 w 220"/>
                <a:gd name="T83" fmla="*/ 0 h 220"/>
                <a:gd name="T84" fmla="*/ 120 w 220"/>
                <a:gd name="T85" fmla="*/ 0 h 220"/>
                <a:gd name="T86" fmla="*/ 134 w 220"/>
                <a:gd name="T87" fmla="*/ 2 h 220"/>
                <a:gd name="T88" fmla="*/ 134 w 220"/>
                <a:gd name="T89" fmla="*/ 2 h 220"/>
                <a:gd name="T90" fmla="*/ 150 w 220"/>
                <a:gd name="T91" fmla="*/ 8 h 220"/>
                <a:gd name="T92" fmla="*/ 164 w 220"/>
                <a:gd name="T93" fmla="*/ 14 h 220"/>
                <a:gd name="T94" fmla="*/ 176 w 220"/>
                <a:gd name="T95" fmla="*/ 22 h 220"/>
                <a:gd name="T96" fmla="*/ 188 w 220"/>
                <a:gd name="T97" fmla="*/ 32 h 220"/>
                <a:gd name="T98" fmla="*/ 198 w 220"/>
                <a:gd name="T99" fmla="*/ 44 h 220"/>
                <a:gd name="T100" fmla="*/ 206 w 220"/>
                <a:gd name="T101" fmla="*/ 56 h 220"/>
                <a:gd name="T102" fmla="*/ 212 w 220"/>
                <a:gd name="T103" fmla="*/ 70 h 220"/>
                <a:gd name="T104" fmla="*/ 216 w 220"/>
                <a:gd name="T105" fmla="*/ 84 h 220"/>
                <a:gd name="T106" fmla="*/ 216 w 220"/>
                <a:gd name="T107" fmla="*/ 8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0" h="220">
                  <a:moveTo>
                    <a:pt x="216" y="84"/>
                  </a:moveTo>
                  <a:lnTo>
                    <a:pt x="216" y="84"/>
                  </a:lnTo>
                  <a:lnTo>
                    <a:pt x="218" y="100"/>
                  </a:lnTo>
                  <a:lnTo>
                    <a:pt x="220" y="114"/>
                  </a:lnTo>
                  <a:lnTo>
                    <a:pt x="218" y="128"/>
                  </a:lnTo>
                  <a:lnTo>
                    <a:pt x="214" y="142"/>
                  </a:lnTo>
                  <a:lnTo>
                    <a:pt x="210" y="154"/>
                  </a:lnTo>
                  <a:lnTo>
                    <a:pt x="204" y="166"/>
                  </a:lnTo>
                  <a:lnTo>
                    <a:pt x="196" y="178"/>
                  </a:lnTo>
                  <a:lnTo>
                    <a:pt x="188" y="188"/>
                  </a:lnTo>
                  <a:lnTo>
                    <a:pt x="178" y="196"/>
                  </a:lnTo>
                  <a:lnTo>
                    <a:pt x="166" y="204"/>
                  </a:lnTo>
                  <a:lnTo>
                    <a:pt x="154" y="210"/>
                  </a:lnTo>
                  <a:lnTo>
                    <a:pt x="142" y="214"/>
                  </a:lnTo>
                  <a:lnTo>
                    <a:pt x="128" y="218"/>
                  </a:lnTo>
                  <a:lnTo>
                    <a:pt x="114" y="220"/>
                  </a:lnTo>
                  <a:lnTo>
                    <a:pt x="100" y="218"/>
                  </a:lnTo>
                  <a:lnTo>
                    <a:pt x="84" y="216"/>
                  </a:lnTo>
                  <a:lnTo>
                    <a:pt x="84" y="216"/>
                  </a:lnTo>
                  <a:lnTo>
                    <a:pt x="70" y="212"/>
                  </a:lnTo>
                  <a:lnTo>
                    <a:pt x="56" y="206"/>
                  </a:lnTo>
                  <a:lnTo>
                    <a:pt x="44" y="198"/>
                  </a:lnTo>
                  <a:lnTo>
                    <a:pt x="32" y="188"/>
                  </a:lnTo>
                  <a:lnTo>
                    <a:pt x="22" y="176"/>
                  </a:lnTo>
                  <a:lnTo>
                    <a:pt x="14" y="164"/>
                  </a:lnTo>
                  <a:lnTo>
                    <a:pt x="8" y="150"/>
                  </a:lnTo>
                  <a:lnTo>
                    <a:pt x="2" y="134"/>
                  </a:lnTo>
                  <a:lnTo>
                    <a:pt x="2" y="134"/>
                  </a:lnTo>
                  <a:lnTo>
                    <a:pt x="0" y="120"/>
                  </a:lnTo>
                  <a:lnTo>
                    <a:pt x="0" y="106"/>
                  </a:lnTo>
                  <a:lnTo>
                    <a:pt x="2" y="92"/>
                  </a:lnTo>
                  <a:lnTo>
                    <a:pt x="4" y="78"/>
                  </a:lnTo>
                  <a:lnTo>
                    <a:pt x="10" y="66"/>
                  </a:lnTo>
                  <a:lnTo>
                    <a:pt x="16" y="54"/>
                  </a:lnTo>
                  <a:lnTo>
                    <a:pt x="24" y="42"/>
                  </a:lnTo>
                  <a:lnTo>
                    <a:pt x="32" y="32"/>
                  </a:lnTo>
                  <a:lnTo>
                    <a:pt x="42" y="24"/>
                  </a:lnTo>
                  <a:lnTo>
                    <a:pt x="54" y="16"/>
                  </a:lnTo>
                  <a:lnTo>
                    <a:pt x="66" y="10"/>
                  </a:lnTo>
                  <a:lnTo>
                    <a:pt x="78" y="4"/>
                  </a:lnTo>
                  <a:lnTo>
                    <a:pt x="92" y="2"/>
                  </a:lnTo>
                  <a:lnTo>
                    <a:pt x="106" y="0"/>
                  </a:lnTo>
                  <a:lnTo>
                    <a:pt x="120" y="0"/>
                  </a:lnTo>
                  <a:lnTo>
                    <a:pt x="134" y="2"/>
                  </a:lnTo>
                  <a:lnTo>
                    <a:pt x="134" y="2"/>
                  </a:lnTo>
                  <a:lnTo>
                    <a:pt x="150" y="8"/>
                  </a:lnTo>
                  <a:lnTo>
                    <a:pt x="164" y="14"/>
                  </a:lnTo>
                  <a:lnTo>
                    <a:pt x="176" y="22"/>
                  </a:lnTo>
                  <a:lnTo>
                    <a:pt x="188" y="32"/>
                  </a:lnTo>
                  <a:lnTo>
                    <a:pt x="198" y="44"/>
                  </a:lnTo>
                  <a:lnTo>
                    <a:pt x="206" y="56"/>
                  </a:lnTo>
                  <a:lnTo>
                    <a:pt x="212" y="70"/>
                  </a:lnTo>
                  <a:lnTo>
                    <a:pt x="216" y="84"/>
                  </a:lnTo>
                  <a:lnTo>
                    <a:pt x="216" y="8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575" y="3324"/>
              <a:ext cx="386" cy="356"/>
            </a:xfrm>
            <a:custGeom>
              <a:avLst/>
              <a:gdLst>
                <a:gd name="T0" fmla="*/ 130 w 386"/>
                <a:gd name="T1" fmla="*/ 0 h 356"/>
                <a:gd name="T2" fmla="*/ 130 w 386"/>
                <a:gd name="T3" fmla="*/ 0 h 356"/>
                <a:gd name="T4" fmla="*/ 130 w 386"/>
                <a:gd name="T5" fmla="*/ 0 h 356"/>
                <a:gd name="T6" fmla="*/ 130 w 386"/>
                <a:gd name="T7" fmla="*/ 0 h 356"/>
                <a:gd name="T8" fmla="*/ 130 w 386"/>
                <a:gd name="T9" fmla="*/ 0 h 356"/>
                <a:gd name="T10" fmla="*/ 92 w 386"/>
                <a:gd name="T11" fmla="*/ 0 h 356"/>
                <a:gd name="T12" fmla="*/ 92 w 386"/>
                <a:gd name="T13" fmla="*/ 0 h 356"/>
                <a:gd name="T14" fmla="*/ 74 w 386"/>
                <a:gd name="T15" fmla="*/ 2 h 356"/>
                <a:gd name="T16" fmla="*/ 56 w 386"/>
                <a:gd name="T17" fmla="*/ 8 h 356"/>
                <a:gd name="T18" fmla="*/ 40 w 386"/>
                <a:gd name="T19" fmla="*/ 18 h 356"/>
                <a:gd name="T20" fmla="*/ 26 w 386"/>
                <a:gd name="T21" fmla="*/ 30 h 356"/>
                <a:gd name="T22" fmla="*/ 26 w 386"/>
                <a:gd name="T23" fmla="*/ 30 h 356"/>
                <a:gd name="T24" fmla="*/ 14 w 386"/>
                <a:gd name="T25" fmla="*/ 44 h 356"/>
                <a:gd name="T26" fmla="*/ 8 w 386"/>
                <a:gd name="T27" fmla="*/ 58 h 356"/>
                <a:gd name="T28" fmla="*/ 2 w 386"/>
                <a:gd name="T29" fmla="*/ 74 h 356"/>
                <a:gd name="T30" fmla="*/ 0 w 386"/>
                <a:gd name="T31" fmla="*/ 92 h 356"/>
                <a:gd name="T32" fmla="*/ 0 w 386"/>
                <a:gd name="T33" fmla="*/ 356 h 356"/>
                <a:gd name="T34" fmla="*/ 0 w 386"/>
                <a:gd name="T35" fmla="*/ 356 h 356"/>
                <a:gd name="T36" fmla="*/ 70 w 386"/>
                <a:gd name="T37" fmla="*/ 356 h 356"/>
                <a:gd name="T38" fmla="*/ 70 w 386"/>
                <a:gd name="T39" fmla="*/ 164 h 356"/>
                <a:gd name="T40" fmla="*/ 72 w 386"/>
                <a:gd name="T41" fmla="*/ 162 h 356"/>
                <a:gd name="T42" fmla="*/ 86 w 386"/>
                <a:gd name="T43" fmla="*/ 162 h 356"/>
                <a:gd name="T44" fmla="*/ 86 w 386"/>
                <a:gd name="T45" fmla="*/ 356 h 356"/>
                <a:gd name="T46" fmla="*/ 176 w 386"/>
                <a:gd name="T47" fmla="*/ 356 h 356"/>
                <a:gd name="T48" fmla="*/ 192 w 386"/>
                <a:gd name="T49" fmla="*/ 356 h 356"/>
                <a:gd name="T50" fmla="*/ 192 w 386"/>
                <a:gd name="T51" fmla="*/ 356 h 356"/>
                <a:gd name="T52" fmla="*/ 192 w 386"/>
                <a:gd name="T53" fmla="*/ 356 h 356"/>
                <a:gd name="T54" fmla="*/ 212 w 386"/>
                <a:gd name="T55" fmla="*/ 356 h 356"/>
                <a:gd name="T56" fmla="*/ 300 w 386"/>
                <a:gd name="T57" fmla="*/ 356 h 356"/>
                <a:gd name="T58" fmla="*/ 300 w 386"/>
                <a:gd name="T59" fmla="*/ 162 h 356"/>
                <a:gd name="T60" fmla="*/ 316 w 386"/>
                <a:gd name="T61" fmla="*/ 162 h 356"/>
                <a:gd name="T62" fmla="*/ 316 w 386"/>
                <a:gd name="T63" fmla="*/ 164 h 356"/>
                <a:gd name="T64" fmla="*/ 316 w 386"/>
                <a:gd name="T65" fmla="*/ 356 h 356"/>
                <a:gd name="T66" fmla="*/ 386 w 386"/>
                <a:gd name="T67" fmla="*/ 356 h 356"/>
                <a:gd name="T68" fmla="*/ 386 w 386"/>
                <a:gd name="T69" fmla="*/ 356 h 356"/>
                <a:gd name="T70" fmla="*/ 386 w 386"/>
                <a:gd name="T71" fmla="*/ 92 h 356"/>
                <a:gd name="T72" fmla="*/ 386 w 386"/>
                <a:gd name="T73" fmla="*/ 92 h 356"/>
                <a:gd name="T74" fmla="*/ 384 w 386"/>
                <a:gd name="T75" fmla="*/ 74 h 356"/>
                <a:gd name="T76" fmla="*/ 380 w 386"/>
                <a:gd name="T77" fmla="*/ 58 h 356"/>
                <a:gd name="T78" fmla="*/ 372 w 386"/>
                <a:gd name="T79" fmla="*/ 44 h 356"/>
                <a:gd name="T80" fmla="*/ 362 w 386"/>
                <a:gd name="T81" fmla="*/ 30 h 356"/>
                <a:gd name="T82" fmla="*/ 362 w 386"/>
                <a:gd name="T83" fmla="*/ 30 h 356"/>
                <a:gd name="T84" fmla="*/ 348 w 386"/>
                <a:gd name="T85" fmla="*/ 18 h 356"/>
                <a:gd name="T86" fmla="*/ 332 w 386"/>
                <a:gd name="T87" fmla="*/ 8 h 356"/>
                <a:gd name="T88" fmla="*/ 314 w 386"/>
                <a:gd name="T89" fmla="*/ 2 h 356"/>
                <a:gd name="T90" fmla="*/ 296 w 386"/>
                <a:gd name="T91" fmla="*/ 0 h 356"/>
                <a:gd name="T92" fmla="*/ 258 w 386"/>
                <a:gd name="T93" fmla="*/ 0 h 356"/>
                <a:gd name="T94" fmla="*/ 258 w 386"/>
                <a:gd name="T95" fmla="*/ 0 h 356"/>
                <a:gd name="T96" fmla="*/ 258 w 386"/>
                <a:gd name="T97" fmla="*/ 0 h 356"/>
                <a:gd name="T98" fmla="*/ 258 w 386"/>
                <a:gd name="T99" fmla="*/ 0 h 356"/>
                <a:gd name="T100" fmla="*/ 258 w 386"/>
                <a:gd name="T101" fmla="*/ 0 h 356"/>
                <a:gd name="T102" fmla="*/ 130 w 386"/>
                <a:gd name="T103"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356">
                  <a:moveTo>
                    <a:pt x="130" y="0"/>
                  </a:moveTo>
                  <a:lnTo>
                    <a:pt x="130" y="0"/>
                  </a:lnTo>
                  <a:lnTo>
                    <a:pt x="130" y="0"/>
                  </a:lnTo>
                  <a:lnTo>
                    <a:pt x="130" y="0"/>
                  </a:lnTo>
                  <a:lnTo>
                    <a:pt x="130" y="0"/>
                  </a:lnTo>
                  <a:lnTo>
                    <a:pt x="92" y="0"/>
                  </a:lnTo>
                  <a:lnTo>
                    <a:pt x="92" y="0"/>
                  </a:lnTo>
                  <a:lnTo>
                    <a:pt x="74" y="2"/>
                  </a:lnTo>
                  <a:lnTo>
                    <a:pt x="56" y="8"/>
                  </a:lnTo>
                  <a:lnTo>
                    <a:pt x="40" y="18"/>
                  </a:lnTo>
                  <a:lnTo>
                    <a:pt x="26" y="30"/>
                  </a:lnTo>
                  <a:lnTo>
                    <a:pt x="26" y="30"/>
                  </a:lnTo>
                  <a:lnTo>
                    <a:pt x="14" y="44"/>
                  </a:lnTo>
                  <a:lnTo>
                    <a:pt x="8" y="58"/>
                  </a:lnTo>
                  <a:lnTo>
                    <a:pt x="2" y="74"/>
                  </a:lnTo>
                  <a:lnTo>
                    <a:pt x="0" y="92"/>
                  </a:lnTo>
                  <a:lnTo>
                    <a:pt x="0" y="356"/>
                  </a:lnTo>
                  <a:lnTo>
                    <a:pt x="0" y="356"/>
                  </a:lnTo>
                  <a:lnTo>
                    <a:pt x="70" y="356"/>
                  </a:lnTo>
                  <a:lnTo>
                    <a:pt x="70" y="164"/>
                  </a:lnTo>
                  <a:lnTo>
                    <a:pt x="72" y="162"/>
                  </a:lnTo>
                  <a:lnTo>
                    <a:pt x="86" y="162"/>
                  </a:lnTo>
                  <a:lnTo>
                    <a:pt x="86" y="356"/>
                  </a:lnTo>
                  <a:lnTo>
                    <a:pt x="176" y="356"/>
                  </a:lnTo>
                  <a:lnTo>
                    <a:pt x="192" y="356"/>
                  </a:lnTo>
                  <a:lnTo>
                    <a:pt x="192" y="356"/>
                  </a:lnTo>
                  <a:lnTo>
                    <a:pt x="192" y="356"/>
                  </a:lnTo>
                  <a:lnTo>
                    <a:pt x="212" y="356"/>
                  </a:lnTo>
                  <a:lnTo>
                    <a:pt x="300" y="356"/>
                  </a:lnTo>
                  <a:lnTo>
                    <a:pt x="300" y="162"/>
                  </a:lnTo>
                  <a:lnTo>
                    <a:pt x="316" y="162"/>
                  </a:lnTo>
                  <a:lnTo>
                    <a:pt x="316" y="164"/>
                  </a:lnTo>
                  <a:lnTo>
                    <a:pt x="316" y="356"/>
                  </a:lnTo>
                  <a:lnTo>
                    <a:pt x="386" y="356"/>
                  </a:lnTo>
                  <a:lnTo>
                    <a:pt x="386" y="356"/>
                  </a:lnTo>
                  <a:lnTo>
                    <a:pt x="386" y="92"/>
                  </a:lnTo>
                  <a:lnTo>
                    <a:pt x="386" y="92"/>
                  </a:lnTo>
                  <a:lnTo>
                    <a:pt x="384" y="74"/>
                  </a:lnTo>
                  <a:lnTo>
                    <a:pt x="380" y="58"/>
                  </a:lnTo>
                  <a:lnTo>
                    <a:pt x="372" y="44"/>
                  </a:lnTo>
                  <a:lnTo>
                    <a:pt x="362" y="30"/>
                  </a:lnTo>
                  <a:lnTo>
                    <a:pt x="362" y="30"/>
                  </a:lnTo>
                  <a:lnTo>
                    <a:pt x="348" y="18"/>
                  </a:lnTo>
                  <a:lnTo>
                    <a:pt x="332" y="8"/>
                  </a:lnTo>
                  <a:lnTo>
                    <a:pt x="314" y="2"/>
                  </a:lnTo>
                  <a:lnTo>
                    <a:pt x="296" y="0"/>
                  </a:lnTo>
                  <a:lnTo>
                    <a:pt x="258" y="0"/>
                  </a:lnTo>
                  <a:lnTo>
                    <a:pt x="258" y="0"/>
                  </a:lnTo>
                  <a:lnTo>
                    <a:pt x="258" y="0"/>
                  </a:lnTo>
                  <a:lnTo>
                    <a:pt x="258" y="0"/>
                  </a:lnTo>
                  <a:lnTo>
                    <a:pt x="258" y="0"/>
                  </a:lnTo>
                  <a:lnTo>
                    <a:pt x="13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5329" y="3116"/>
              <a:ext cx="790" cy="520"/>
            </a:xfrm>
            <a:custGeom>
              <a:avLst/>
              <a:gdLst>
                <a:gd name="T0" fmla="*/ 748 w 790"/>
                <a:gd name="T1" fmla="*/ 520 h 520"/>
                <a:gd name="T2" fmla="*/ 42 w 790"/>
                <a:gd name="T3" fmla="*/ 520 h 520"/>
                <a:gd name="T4" fmla="*/ 42 w 790"/>
                <a:gd name="T5" fmla="*/ 520 h 520"/>
                <a:gd name="T6" fmla="*/ 34 w 790"/>
                <a:gd name="T7" fmla="*/ 520 h 520"/>
                <a:gd name="T8" fmla="*/ 26 w 790"/>
                <a:gd name="T9" fmla="*/ 518 h 520"/>
                <a:gd name="T10" fmla="*/ 18 w 790"/>
                <a:gd name="T11" fmla="*/ 514 h 520"/>
                <a:gd name="T12" fmla="*/ 12 w 790"/>
                <a:gd name="T13" fmla="*/ 508 h 520"/>
                <a:gd name="T14" fmla="*/ 8 w 790"/>
                <a:gd name="T15" fmla="*/ 502 h 520"/>
                <a:gd name="T16" fmla="*/ 4 w 790"/>
                <a:gd name="T17" fmla="*/ 496 h 520"/>
                <a:gd name="T18" fmla="*/ 2 w 790"/>
                <a:gd name="T19" fmla="*/ 488 h 520"/>
                <a:gd name="T20" fmla="*/ 0 w 790"/>
                <a:gd name="T21" fmla="*/ 480 h 520"/>
                <a:gd name="T22" fmla="*/ 0 w 790"/>
                <a:gd name="T23" fmla="*/ 42 h 520"/>
                <a:gd name="T24" fmla="*/ 0 w 790"/>
                <a:gd name="T25" fmla="*/ 42 h 520"/>
                <a:gd name="T26" fmla="*/ 2 w 790"/>
                <a:gd name="T27" fmla="*/ 32 h 520"/>
                <a:gd name="T28" fmla="*/ 4 w 790"/>
                <a:gd name="T29" fmla="*/ 24 h 520"/>
                <a:gd name="T30" fmla="*/ 8 w 790"/>
                <a:gd name="T31" fmla="*/ 18 h 520"/>
                <a:gd name="T32" fmla="*/ 12 w 790"/>
                <a:gd name="T33" fmla="*/ 12 h 520"/>
                <a:gd name="T34" fmla="*/ 18 w 790"/>
                <a:gd name="T35" fmla="*/ 6 h 520"/>
                <a:gd name="T36" fmla="*/ 26 w 790"/>
                <a:gd name="T37" fmla="*/ 2 h 520"/>
                <a:gd name="T38" fmla="*/ 34 w 790"/>
                <a:gd name="T39" fmla="*/ 0 h 520"/>
                <a:gd name="T40" fmla="*/ 42 w 790"/>
                <a:gd name="T41" fmla="*/ 0 h 520"/>
                <a:gd name="T42" fmla="*/ 748 w 790"/>
                <a:gd name="T43" fmla="*/ 0 h 520"/>
                <a:gd name="T44" fmla="*/ 748 w 790"/>
                <a:gd name="T45" fmla="*/ 0 h 520"/>
                <a:gd name="T46" fmla="*/ 758 w 790"/>
                <a:gd name="T47" fmla="*/ 0 h 520"/>
                <a:gd name="T48" fmla="*/ 766 w 790"/>
                <a:gd name="T49" fmla="*/ 2 h 520"/>
                <a:gd name="T50" fmla="*/ 772 w 790"/>
                <a:gd name="T51" fmla="*/ 6 h 520"/>
                <a:gd name="T52" fmla="*/ 778 w 790"/>
                <a:gd name="T53" fmla="*/ 12 h 520"/>
                <a:gd name="T54" fmla="*/ 784 w 790"/>
                <a:gd name="T55" fmla="*/ 18 h 520"/>
                <a:gd name="T56" fmla="*/ 788 w 790"/>
                <a:gd name="T57" fmla="*/ 24 h 520"/>
                <a:gd name="T58" fmla="*/ 790 w 790"/>
                <a:gd name="T59" fmla="*/ 32 h 520"/>
                <a:gd name="T60" fmla="*/ 790 w 790"/>
                <a:gd name="T61" fmla="*/ 42 h 520"/>
                <a:gd name="T62" fmla="*/ 790 w 790"/>
                <a:gd name="T63" fmla="*/ 480 h 520"/>
                <a:gd name="T64" fmla="*/ 790 w 790"/>
                <a:gd name="T65" fmla="*/ 480 h 520"/>
                <a:gd name="T66" fmla="*/ 790 w 790"/>
                <a:gd name="T67" fmla="*/ 488 h 520"/>
                <a:gd name="T68" fmla="*/ 788 w 790"/>
                <a:gd name="T69" fmla="*/ 496 h 520"/>
                <a:gd name="T70" fmla="*/ 784 w 790"/>
                <a:gd name="T71" fmla="*/ 502 h 520"/>
                <a:gd name="T72" fmla="*/ 778 w 790"/>
                <a:gd name="T73" fmla="*/ 508 h 520"/>
                <a:gd name="T74" fmla="*/ 772 w 790"/>
                <a:gd name="T75" fmla="*/ 514 h 520"/>
                <a:gd name="T76" fmla="*/ 766 w 790"/>
                <a:gd name="T77" fmla="*/ 518 h 520"/>
                <a:gd name="T78" fmla="*/ 758 w 790"/>
                <a:gd name="T79" fmla="*/ 520 h 520"/>
                <a:gd name="T80" fmla="*/ 748 w 790"/>
                <a:gd name="T81" fmla="*/ 520 h 520"/>
                <a:gd name="T82" fmla="*/ 748 w 790"/>
                <a:gd name="T83"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0" h="520">
                  <a:moveTo>
                    <a:pt x="748" y="520"/>
                  </a:moveTo>
                  <a:lnTo>
                    <a:pt x="42" y="520"/>
                  </a:lnTo>
                  <a:lnTo>
                    <a:pt x="42" y="520"/>
                  </a:lnTo>
                  <a:lnTo>
                    <a:pt x="34" y="520"/>
                  </a:lnTo>
                  <a:lnTo>
                    <a:pt x="26" y="518"/>
                  </a:lnTo>
                  <a:lnTo>
                    <a:pt x="18" y="514"/>
                  </a:lnTo>
                  <a:lnTo>
                    <a:pt x="12" y="508"/>
                  </a:lnTo>
                  <a:lnTo>
                    <a:pt x="8" y="502"/>
                  </a:lnTo>
                  <a:lnTo>
                    <a:pt x="4" y="496"/>
                  </a:lnTo>
                  <a:lnTo>
                    <a:pt x="2" y="488"/>
                  </a:lnTo>
                  <a:lnTo>
                    <a:pt x="0" y="480"/>
                  </a:lnTo>
                  <a:lnTo>
                    <a:pt x="0" y="42"/>
                  </a:lnTo>
                  <a:lnTo>
                    <a:pt x="0" y="42"/>
                  </a:lnTo>
                  <a:lnTo>
                    <a:pt x="2" y="32"/>
                  </a:lnTo>
                  <a:lnTo>
                    <a:pt x="4" y="24"/>
                  </a:lnTo>
                  <a:lnTo>
                    <a:pt x="8" y="18"/>
                  </a:lnTo>
                  <a:lnTo>
                    <a:pt x="12" y="12"/>
                  </a:lnTo>
                  <a:lnTo>
                    <a:pt x="18" y="6"/>
                  </a:lnTo>
                  <a:lnTo>
                    <a:pt x="26" y="2"/>
                  </a:lnTo>
                  <a:lnTo>
                    <a:pt x="34" y="0"/>
                  </a:lnTo>
                  <a:lnTo>
                    <a:pt x="42" y="0"/>
                  </a:lnTo>
                  <a:lnTo>
                    <a:pt x="748" y="0"/>
                  </a:lnTo>
                  <a:lnTo>
                    <a:pt x="748" y="0"/>
                  </a:lnTo>
                  <a:lnTo>
                    <a:pt x="758" y="0"/>
                  </a:lnTo>
                  <a:lnTo>
                    <a:pt x="766" y="2"/>
                  </a:lnTo>
                  <a:lnTo>
                    <a:pt x="772" y="6"/>
                  </a:lnTo>
                  <a:lnTo>
                    <a:pt x="778" y="12"/>
                  </a:lnTo>
                  <a:lnTo>
                    <a:pt x="784" y="18"/>
                  </a:lnTo>
                  <a:lnTo>
                    <a:pt x="788" y="24"/>
                  </a:lnTo>
                  <a:lnTo>
                    <a:pt x="790" y="32"/>
                  </a:lnTo>
                  <a:lnTo>
                    <a:pt x="790" y="42"/>
                  </a:lnTo>
                  <a:lnTo>
                    <a:pt x="790" y="480"/>
                  </a:lnTo>
                  <a:lnTo>
                    <a:pt x="790" y="480"/>
                  </a:lnTo>
                  <a:lnTo>
                    <a:pt x="790" y="488"/>
                  </a:lnTo>
                  <a:lnTo>
                    <a:pt x="788" y="496"/>
                  </a:lnTo>
                  <a:lnTo>
                    <a:pt x="784" y="502"/>
                  </a:lnTo>
                  <a:lnTo>
                    <a:pt x="778" y="508"/>
                  </a:lnTo>
                  <a:lnTo>
                    <a:pt x="772" y="514"/>
                  </a:lnTo>
                  <a:lnTo>
                    <a:pt x="766" y="518"/>
                  </a:lnTo>
                  <a:lnTo>
                    <a:pt x="758" y="520"/>
                  </a:lnTo>
                  <a:lnTo>
                    <a:pt x="748" y="520"/>
                  </a:lnTo>
                  <a:lnTo>
                    <a:pt x="748" y="52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5863" y="3312"/>
              <a:ext cx="198" cy="128"/>
            </a:xfrm>
            <a:custGeom>
              <a:avLst/>
              <a:gdLst>
                <a:gd name="T0" fmla="*/ 176 w 198"/>
                <a:gd name="T1" fmla="*/ 128 h 128"/>
                <a:gd name="T2" fmla="*/ 22 w 198"/>
                <a:gd name="T3" fmla="*/ 128 h 128"/>
                <a:gd name="T4" fmla="*/ 22 w 198"/>
                <a:gd name="T5" fmla="*/ 128 h 128"/>
                <a:gd name="T6" fmla="*/ 14 w 198"/>
                <a:gd name="T7" fmla="*/ 126 h 128"/>
                <a:gd name="T8" fmla="*/ 6 w 198"/>
                <a:gd name="T9" fmla="*/ 122 h 128"/>
                <a:gd name="T10" fmla="*/ 2 w 198"/>
                <a:gd name="T11" fmla="*/ 114 h 128"/>
                <a:gd name="T12" fmla="*/ 0 w 198"/>
                <a:gd name="T13" fmla="*/ 106 h 128"/>
                <a:gd name="T14" fmla="*/ 0 w 198"/>
                <a:gd name="T15" fmla="*/ 22 h 128"/>
                <a:gd name="T16" fmla="*/ 0 w 198"/>
                <a:gd name="T17" fmla="*/ 22 h 128"/>
                <a:gd name="T18" fmla="*/ 2 w 198"/>
                <a:gd name="T19" fmla="*/ 14 h 128"/>
                <a:gd name="T20" fmla="*/ 6 w 198"/>
                <a:gd name="T21" fmla="*/ 6 h 128"/>
                <a:gd name="T22" fmla="*/ 14 w 198"/>
                <a:gd name="T23" fmla="*/ 2 h 128"/>
                <a:gd name="T24" fmla="*/ 22 w 198"/>
                <a:gd name="T25" fmla="*/ 0 h 128"/>
                <a:gd name="T26" fmla="*/ 176 w 198"/>
                <a:gd name="T27" fmla="*/ 0 h 128"/>
                <a:gd name="T28" fmla="*/ 176 w 198"/>
                <a:gd name="T29" fmla="*/ 0 h 128"/>
                <a:gd name="T30" fmla="*/ 184 w 198"/>
                <a:gd name="T31" fmla="*/ 2 h 128"/>
                <a:gd name="T32" fmla="*/ 192 w 198"/>
                <a:gd name="T33" fmla="*/ 6 h 128"/>
                <a:gd name="T34" fmla="*/ 196 w 198"/>
                <a:gd name="T35" fmla="*/ 14 h 128"/>
                <a:gd name="T36" fmla="*/ 198 w 198"/>
                <a:gd name="T37" fmla="*/ 22 h 128"/>
                <a:gd name="T38" fmla="*/ 198 w 198"/>
                <a:gd name="T39" fmla="*/ 106 h 128"/>
                <a:gd name="T40" fmla="*/ 198 w 198"/>
                <a:gd name="T41" fmla="*/ 106 h 128"/>
                <a:gd name="T42" fmla="*/ 196 w 198"/>
                <a:gd name="T43" fmla="*/ 114 h 128"/>
                <a:gd name="T44" fmla="*/ 192 w 198"/>
                <a:gd name="T45" fmla="*/ 122 h 128"/>
                <a:gd name="T46" fmla="*/ 184 w 198"/>
                <a:gd name="T47" fmla="*/ 126 h 128"/>
                <a:gd name="T48" fmla="*/ 176 w 198"/>
                <a:gd name="T49" fmla="*/ 128 h 128"/>
                <a:gd name="T50" fmla="*/ 176 w 198"/>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28">
                  <a:moveTo>
                    <a:pt x="176" y="128"/>
                  </a:moveTo>
                  <a:lnTo>
                    <a:pt x="22" y="128"/>
                  </a:lnTo>
                  <a:lnTo>
                    <a:pt x="22" y="128"/>
                  </a:lnTo>
                  <a:lnTo>
                    <a:pt x="14" y="126"/>
                  </a:lnTo>
                  <a:lnTo>
                    <a:pt x="6" y="122"/>
                  </a:lnTo>
                  <a:lnTo>
                    <a:pt x="2" y="114"/>
                  </a:lnTo>
                  <a:lnTo>
                    <a:pt x="0" y="106"/>
                  </a:lnTo>
                  <a:lnTo>
                    <a:pt x="0" y="22"/>
                  </a:lnTo>
                  <a:lnTo>
                    <a:pt x="0" y="22"/>
                  </a:lnTo>
                  <a:lnTo>
                    <a:pt x="2" y="14"/>
                  </a:lnTo>
                  <a:lnTo>
                    <a:pt x="6" y="6"/>
                  </a:lnTo>
                  <a:lnTo>
                    <a:pt x="14" y="2"/>
                  </a:lnTo>
                  <a:lnTo>
                    <a:pt x="22" y="0"/>
                  </a:lnTo>
                  <a:lnTo>
                    <a:pt x="176" y="0"/>
                  </a:lnTo>
                  <a:lnTo>
                    <a:pt x="176" y="0"/>
                  </a:lnTo>
                  <a:lnTo>
                    <a:pt x="184" y="2"/>
                  </a:lnTo>
                  <a:lnTo>
                    <a:pt x="192" y="6"/>
                  </a:lnTo>
                  <a:lnTo>
                    <a:pt x="196" y="14"/>
                  </a:lnTo>
                  <a:lnTo>
                    <a:pt x="198" y="22"/>
                  </a:lnTo>
                  <a:lnTo>
                    <a:pt x="198" y="106"/>
                  </a:lnTo>
                  <a:lnTo>
                    <a:pt x="198" y="106"/>
                  </a:lnTo>
                  <a:lnTo>
                    <a:pt x="196" y="114"/>
                  </a:lnTo>
                  <a:lnTo>
                    <a:pt x="192" y="122"/>
                  </a:lnTo>
                  <a:lnTo>
                    <a:pt x="184" y="126"/>
                  </a:lnTo>
                  <a:lnTo>
                    <a:pt x="176" y="128"/>
                  </a:lnTo>
                  <a:lnTo>
                    <a:pt x="176"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5821" y="3340"/>
              <a:ext cx="118" cy="76"/>
            </a:xfrm>
            <a:custGeom>
              <a:avLst/>
              <a:gdLst>
                <a:gd name="T0" fmla="*/ 80 w 118"/>
                <a:gd name="T1" fmla="*/ 76 h 76"/>
                <a:gd name="T2" fmla="*/ 38 w 118"/>
                <a:gd name="T3" fmla="*/ 76 h 76"/>
                <a:gd name="T4" fmla="*/ 38 w 118"/>
                <a:gd name="T5" fmla="*/ 76 h 76"/>
                <a:gd name="T6" fmla="*/ 30 w 118"/>
                <a:gd name="T7" fmla="*/ 76 h 76"/>
                <a:gd name="T8" fmla="*/ 24 w 118"/>
                <a:gd name="T9" fmla="*/ 74 h 76"/>
                <a:gd name="T10" fmla="*/ 18 w 118"/>
                <a:gd name="T11" fmla="*/ 70 h 76"/>
                <a:gd name="T12" fmla="*/ 12 w 118"/>
                <a:gd name="T13" fmla="*/ 66 h 76"/>
                <a:gd name="T14" fmla="*/ 8 w 118"/>
                <a:gd name="T15" fmla="*/ 60 h 76"/>
                <a:gd name="T16" fmla="*/ 4 w 118"/>
                <a:gd name="T17" fmla="*/ 54 h 76"/>
                <a:gd name="T18" fmla="*/ 2 w 118"/>
                <a:gd name="T19" fmla="*/ 46 h 76"/>
                <a:gd name="T20" fmla="*/ 0 w 118"/>
                <a:gd name="T21" fmla="*/ 38 h 76"/>
                <a:gd name="T22" fmla="*/ 0 w 118"/>
                <a:gd name="T23" fmla="*/ 38 h 76"/>
                <a:gd name="T24" fmla="*/ 0 w 118"/>
                <a:gd name="T25" fmla="*/ 38 h 76"/>
                <a:gd name="T26" fmla="*/ 2 w 118"/>
                <a:gd name="T27" fmla="*/ 32 h 76"/>
                <a:gd name="T28" fmla="*/ 4 w 118"/>
                <a:gd name="T29" fmla="*/ 24 h 76"/>
                <a:gd name="T30" fmla="*/ 8 w 118"/>
                <a:gd name="T31" fmla="*/ 18 h 76"/>
                <a:gd name="T32" fmla="*/ 12 w 118"/>
                <a:gd name="T33" fmla="*/ 12 h 76"/>
                <a:gd name="T34" fmla="*/ 18 w 118"/>
                <a:gd name="T35" fmla="*/ 8 h 76"/>
                <a:gd name="T36" fmla="*/ 24 w 118"/>
                <a:gd name="T37" fmla="*/ 4 h 76"/>
                <a:gd name="T38" fmla="*/ 30 w 118"/>
                <a:gd name="T39" fmla="*/ 2 h 76"/>
                <a:gd name="T40" fmla="*/ 38 w 118"/>
                <a:gd name="T41" fmla="*/ 0 h 76"/>
                <a:gd name="T42" fmla="*/ 80 w 118"/>
                <a:gd name="T43" fmla="*/ 0 h 76"/>
                <a:gd name="T44" fmla="*/ 80 w 118"/>
                <a:gd name="T45" fmla="*/ 0 h 76"/>
                <a:gd name="T46" fmla="*/ 88 w 118"/>
                <a:gd name="T47" fmla="*/ 2 h 76"/>
                <a:gd name="T48" fmla="*/ 96 w 118"/>
                <a:gd name="T49" fmla="*/ 4 h 76"/>
                <a:gd name="T50" fmla="*/ 102 w 118"/>
                <a:gd name="T51" fmla="*/ 8 h 76"/>
                <a:gd name="T52" fmla="*/ 108 w 118"/>
                <a:gd name="T53" fmla="*/ 12 h 76"/>
                <a:gd name="T54" fmla="*/ 112 w 118"/>
                <a:gd name="T55" fmla="*/ 18 h 76"/>
                <a:gd name="T56" fmla="*/ 116 w 118"/>
                <a:gd name="T57" fmla="*/ 24 h 76"/>
                <a:gd name="T58" fmla="*/ 118 w 118"/>
                <a:gd name="T59" fmla="*/ 32 h 76"/>
                <a:gd name="T60" fmla="*/ 118 w 118"/>
                <a:gd name="T61" fmla="*/ 38 h 76"/>
                <a:gd name="T62" fmla="*/ 118 w 118"/>
                <a:gd name="T63" fmla="*/ 38 h 76"/>
                <a:gd name="T64" fmla="*/ 118 w 118"/>
                <a:gd name="T65" fmla="*/ 38 h 76"/>
                <a:gd name="T66" fmla="*/ 118 w 118"/>
                <a:gd name="T67" fmla="*/ 46 h 76"/>
                <a:gd name="T68" fmla="*/ 116 w 118"/>
                <a:gd name="T69" fmla="*/ 54 h 76"/>
                <a:gd name="T70" fmla="*/ 112 w 118"/>
                <a:gd name="T71" fmla="*/ 60 h 76"/>
                <a:gd name="T72" fmla="*/ 108 w 118"/>
                <a:gd name="T73" fmla="*/ 66 h 76"/>
                <a:gd name="T74" fmla="*/ 102 w 118"/>
                <a:gd name="T75" fmla="*/ 70 h 76"/>
                <a:gd name="T76" fmla="*/ 96 w 118"/>
                <a:gd name="T77" fmla="*/ 74 h 76"/>
                <a:gd name="T78" fmla="*/ 88 w 118"/>
                <a:gd name="T79" fmla="*/ 76 h 76"/>
                <a:gd name="T80" fmla="*/ 80 w 118"/>
                <a:gd name="T81" fmla="*/ 76 h 76"/>
                <a:gd name="T82" fmla="*/ 80 w 118"/>
                <a:gd name="T8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76">
                  <a:moveTo>
                    <a:pt x="80" y="76"/>
                  </a:moveTo>
                  <a:lnTo>
                    <a:pt x="38" y="76"/>
                  </a:lnTo>
                  <a:lnTo>
                    <a:pt x="38" y="76"/>
                  </a:lnTo>
                  <a:lnTo>
                    <a:pt x="30" y="76"/>
                  </a:lnTo>
                  <a:lnTo>
                    <a:pt x="24" y="74"/>
                  </a:lnTo>
                  <a:lnTo>
                    <a:pt x="18" y="70"/>
                  </a:lnTo>
                  <a:lnTo>
                    <a:pt x="12" y="66"/>
                  </a:lnTo>
                  <a:lnTo>
                    <a:pt x="8" y="60"/>
                  </a:lnTo>
                  <a:lnTo>
                    <a:pt x="4" y="54"/>
                  </a:lnTo>
                  <a:lnTo>
                    <a:pt x="2" y="46"/>
                  </a:lnTo>
                  <a:lnTo>
                    <a:pt x="0" y="38"/>
                  </a:lnTo>
                  <a:lnTo>
                    <a:pt x="0" y="38"/>
                  </a:lnTo>
                  <a:lnTo>
                    <a:pt x="0" y="38"/>
                  </a:lnTo>
                  <a:lnTo>
                    <a:pt x="2" y="32"/>
                  </a:lnTo>
                  <a:lnTo>
                    <a:pt x="4" y="24"/>
                  </a:lnTo>
                  <a:lnTo>
                    <a:pt x="8" y="18"/>
                  </a:lnTo>
                  <a:lnTo>
                    <a:pt x="12" y="12"/>
                  </a:lnTo>
                  <a:lnTo>
                    <a:pt x="18" y="8"/>
                  </a:lnTo>
                  <a:lnTo>
                    <a:pt x="24" y="4"/>
                  </a:lnTo>
                  <a:lnTo>
                    <a:pt x="30" y="2"/>
                  </a:lnTo>
                  <a:lnTo>
                    <a:pt x="38" y="0"/>
                  </a:lnTo>
                  <a:lnTo>
                    <a:pt x="80" y="0"/>
                  </a:lnTo>
                  <a:lnTo>
                    <a:pt x="80" y="0"/>
                  </a:lnTo>
                  <a:lnTo>
                    <a:pt x="88" y="2"/>
                  </a:lnTo>
                  <a:lnTo>
                    <a:pt x="96" y="4"/>
                  </a:lnTo>
                  <a:lnTo>
                    <a:pt x="102" y="8"/>
                  </a:lnTo>
                  <a:lnTo>
                    <a:pt x="108" y="12"/>
                  </a:lnTo>
                  <a:lnTo>
                    <a:pt x="112" y="18"/>
                  </a:lnTo>
                  <a:lnTo>
                    <a:pt x="116" y="24"/>
                  </a:lnTo>
                  <a:lnTo>
                    <a:pt x="118" y="32"/>
                  </a:lnTo>
                  <a:lnTo>
                    <a:pt x="118" y="38"/>
                  </a:lnTo>
                  <a:lnTo>
                    <a:pt x="118" y="38"/>
                  </a:lnTo>
                  <a:lnTo>
                    <a:pt x="118" y="38"/>
                  </a:lnTo>
                  <a:lnTo>
                    <a:pt x="118" y="46"/>
                  </a:lnTo>
                  <a:lnTo>
                    <a:pt x="116" y="54"/>
                  </a:lnTo>
                  <a:lnTo>
                    <a:pt x="112" y="60"/>
                  </a:lnTo>
                  <a:lnTo>
                    <a:pt x="108" y="66"/>
                  </a:lnTo>
                  <a:lnTo>
                    <a:pt x="102" y="70"/>
                  </a:lnTo>
                  <a:lnTo>
                    <a:pt x="96" y="74"/>
                  </a:lnTo>
                  <a:lnTo>
                    <a:pt x="88" y="76"/>
                  </a:lnTo>
                  <a:lnTo>
                    <a:pt x="80" y="76"/>
                  </a:lnTo>
                  <a:lnTo>
                    <a:pt x="80" y="76"/>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5983" y="3340"/>
              <a:ext cx="118" cy="76"/>
            </a:xfrm>
            <a:custGeom>
              <a:avLst/>
              <a:gdLst>
                <a:gd name="T0" fmla="*/ 80 w 118"/>
                <a:gd name="T1" fmla="*/ 76 h 76"/>
                <a:gd name="T2" fmla="*/ 38 w 118"/>
                <a:gd name="T3" fmla="*/ 76 h 76"/>
                <a:gd name="T4" fmla="*/ 38 w 118"/>
                <a:gd name="T5" fmla="*/ 76 h 76"/>
                <a:gd name="T6" fmla="*/ 30 w 118"/>
                <a:gd name="T7" fmla="*/ 76 h 76"/>
                <a:gd name="T8" fmla="*/ 24 w 118"/>
                <a:gd name="T9" fmla="*/ 74 h 76"/>
                <a:gd name="T10" fmla="*/ 18 w 118"/>
                <a:gd name="T11" fmla="*/ 70 h 76"/>
                <a:gd name="T12" fmla="*/ 12 w 118"/>
                <a:gd name="T13" fmla="*/ 66 h 76"/>
                <a:gd name="T14" fmla="*/ 8 w 118"/>
                <a:gd name="T15" fmla="*/ 60 h 76"/>
                <a:gd name="T16" fmla="*/ 4 w 118"/>
                <a:gd name="T17" fmla="*/ 54 h 76"/>
                <a:gd name="T18" fmla="*/ 2 w 118"/>
                <a:gd name="T19" fmla="*/ 46 h 76"/>
                <a:gd name="T20" fmla="*/ 0 w 118"/>
                <a:gd name="T21" fmla="*/ 38 h 76"/>
                <a:gd name="T22" fmla="*/ 0 w 118"/>
                <a:gd name="T23" fmla="*/ 38 h 76"/>
                <a:gd name="T24" fmla="*/ 0 w 118"/>
                <a:gd name="T25" fmla="*/ 38 h 76"/>
                <a:gd name="T26" fmla="*/ 2 w 118"/>
                <a:gd name="T27" fmla="*/ 32 h 76"/>
                <a:gd name="T28" fmla="*/ 4 w 118"/>
                <a:gd name="T29" fmla="*/ 24 h 76"/>
                <a:gd name="T30" fmla="*/ 8 w 118"/>
                <a:gd name="T31" fmla="*/ 18 h 76"/>
                <a:gd name="T32" fmla="*/ 12 w 118"/>
                <a:gd name="T33" fmla="*/ 12 h 76"/>
                <a:gd name="T34" fmla="*/ 18 w 118"/>
                <a:gd name="T35" fmla="*/ 8 h 76"/>
                <a:gd name="T36" fmla="*/ 24 w 118"/>
                <a:gd name="T37" fmla="*/ 4 h 76"/>
                <a:gd name="T38" fmla="*/ 30 w 118"/>
                <a:gd name="T39" fmla="*/ 2 h 76"/>
                <a:gd name="T40" fmla="*/ 38 w 118"/>
                <a:gd name="T41" fmla="*/ 0 h 76"/>
                <a:gd name="T42" fmla="*/ 80 w 118"/>
                <a:gd name="T43" fmla="*/ 0 h 76"/>
                <a:gd name="T44" fmla="*/ 80 w 118"/>
                <a:gd name="T45" fmla="*/ 0 h 76"/>
                <a:gd name="T46" fmla="*/ 88 w 118"/>
                <a:gd name="T47" fmla="*/ 2 h 76"/>
                <a:gd name="T48" fmla="*/ 96 w 118"/>
                <a:gd name="T49" fmla="*/ 4 h 76"/>
                <a:gd name="T50" fmla="*/ 102 w 118"/>
                <a:gd name="T51" fmla="*/ 8 h 76"/>
                <a:gd name="T52" fmla="*/ 108 w 118"/>
                <a:gd name="T53" fmla="*/ 12 h 76"/>
                <a:gd name="T54" fmla="*/ 112 w 118"/>
                <a:gd name="T55" fmla="*/ 18 h 76"/>
                <a:gd name="T56" fmla="*/ 116 w 118"/>
                <a:gd name="T57" fmla="*/ 24 h 76"/>
                <a:gd name="T58" fmla="*/ 118 w 118"/>
                <a:gd name="T59" fmla="*/ 32 h 76"/>
                <a:gd name="T60" fmla="*/ 118 w 118"/>
                <a:gd name="T61" fmla="*/ 38 h 76"/>
                <a:gd name="T62" fmla="*/ 118 w 118"/>
                <a:gd name="T63" fmla="*/ 38 h 76"/>
                <a:gd name="T64" fmla="*/ 118 w 118"/>
                <a:gd name="T65" fmla="*/ 38 h 76"/>
                <a:gd name="T66" fmla="*/ 118 w 118"/>
                <a:gd name="T67" fmla="*/ 46 h 76"/>
                <a:gd name="T68" fmla="*/ 116 w 118"/>
                <a:gd name="T69" fmla="*/ 54 h 76"/>
                <a:gd name="T70" fmla="*/ 112 w 118"/>
                <a:gd name="T71" fmla="*/ 60 h 76"/>
                <a:gd name="T72" fmla="*/ 108 w 118"/>
                <a:gd name="T73" fmla="*/ 66 h 76"/>
                <a:gd name="T74" fmla="*/ 102 w 118"/>
                <a:gd name="T75" fmla="*/ 70 h 76"/>
                <a:gd name="T76" fmla="*/ 96 w 118"/>
                <a:gd name="T77" fmla="*/ 74 h 76"/>
                <a:gd name="T78" fmla="*/ 88 w 118"/>
                <a:gd name="T79" fmla="*/ 76 h 76"/>
                <a:gd name="T80" fmla="*/ 80 w 118"/>
                <a:gd name="T81" fmla="*/ 76 h 76"/>
                <a:gd name="T82" fmla="*/ 80 w 118"/>
                <a:gd name="T8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76">
                  <a:moveTo>
                    <a:pt x="80" y="76"/>
                  </a:moveTo>
                  <a:lnTo>
                    <a:pt x="38" y="76"/>
                  </a:lnTo>
                  <a:lnTo>
                    <a:pt x="38" y="76"/>
                  </a:lnTo>
                  <a:lnTo>
                    <a:pt x="30" y="76"/>
                  </a:lnTo>
                  <a:lnTo>
                    <a:pt x="24" y="74"/>
                  </a:lnTo>
                  <a:lnTo>
                    <a:pt x="18" y="70"/>
                  </a:lnTo>
                  <a:lnTo>
                    <a:pt x="12" y="66"/>
                  </a:lnTo>
                  <a:lnTo>
                    <a:pt x="8" y="60"/>
                  </a:lnTo>
                  <a:lnTo>
                    <a:pt x="4" y="54"/>
                  </a:lnTo>
                  <a:lnTo>
                    <a:pt x="2" y="46"/>
                  </a:lnTo>
                  <a:lnTo>
                    <a:pt x="0" y="38"/>
                  </a:lnTo>
                  <a:lnTo>
                    <a:pt x="0" y="38"/>
                  </a:lnTo>
                  <a:lnTo>
                    <a:pt x="0" y="38"/>
                  </a:lnTo>
                  <a:lnTo>
                    <a:pt x="2" y="32"/>
                  </a:lnTo>
                  <a:lnTo>
                    <a:pt x="4" y="24"/>
                  </a:lnTo>
                  <a:lnTo>
                    <a:pt x="8" y="18"/>
                  </a:lnTo>
                  <a:lnTo>
                    <a:pt x="12" y="12"/>
                  </a:lnTo>
                  <a:lnTo>
                    <a:pt x="18" y="8"/>
                  </a:lnTo>
                  <a:lnTo>
                    <a:pt x="24" y="4"/>
                  </a:lnTo>
                  <a:lnTo>
                    <a:pt x="30" y="2"/>
                  </a:lnTo>
                  <a:lnTo>
                    <a:pt x="38" y="0"/>
                  </a:lnTo>
                  <a:lnTo>
                    <a:pt x="80" y="0"/>
                  </a:lnTo>
                  <a:lnTo>
                    <a:pt x="80" y="0"/>
                  </a:lnTo>
                  <a:lnTo>
                    <a:pt x="88" y="2"/>
                  </a:lnTo>
                  <a:lnTo>
                    <a:pt x="96" y="4"/>
                  </a:lnTo>
                  <a:lnTo>
                    <a:pt x="102" y="8"/>
                  </a:lnTo>
                  <a:lnTo>
                    <a:pt x="108" y="12"/>
                  </a:lnTo>
                  <a:lnTo>
                    <a:pt x="112" y="18"/>
                  </a:lnTo>
                  <a:lnTo>
                    <a:pt x="116" y="24"/>
                  </a:lnTo>
                  <a:lnTo>
                    <a:pt x="118" y="32"/>
                  </a:lnTo>
                  <a:lnTo>
                    <a:pt x="118" y="38"/>
                  </a:lnTo>
                  <a:lnTo>
                    <a:pt x="118" y="38"/>
                  </a:lnTo>
                  <a:lnTo>
                    <a:pt x="118" y="38"/>
                  </a:lnTo>
                  <a:lnTo>
                    <a:pt x="118" y="46"/>
                  </a:lnTo>
                  <a:lnTo>
                    <a:pt x="116" y="54"/>
                  </a:lnTo>
                  <a:lnTo>
                    <a:pt x="112" y="60"/>
                  </a:lnTo>
                  <a:lnTo>
                    <a:pt x="108" y="66"/>
                  </a:lnTo>
                  <a:lnTo>
                    <a:pt x="102" y="70"/>
                  </a:lnTo>
                  <a:lnTo>
                    <a:pt x="96" y="74"/>
                  </a:lnTo>
                  <a:lnTo>
                    <a:pt x="88" y="76"/>
                  </a:lnTo>
                  <a:lnTo>
                    <a:pt x="80" y="76"/>
                  </a:lnTo>
                  <a:lnTo>
                    <a:pt x="80" y="76"/>
                  </a:lnTo>
                  <a:close/>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5859" y="3366"/>
              <a:ext cx="206" cy="22"/>
            </a:xfrm>
            <a:prstGeom prst="rect">
              <a:avLst/>
            </a:prstGeom>
            <a:solidFill>
              <a:srgbClr val="FFFFFF"/>
            </a:solidFill>
            <a:ln w="12700">
              <a:solidFill>
                <a:srgbClr val="147CC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5933" y="3348"/>
              <a:ext cx="56" cy="56"/>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FFFFFF"/>
            </a:solidFill>
            <a:ln w="12700">
              <a:solidFill>
                <a:srgbClr val="147CC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3441" y="3144"/>
              <a:ext cx="146" cy="200"/>
            </a:xfrm>
            <a:custGeom>
              <a:avLst/>
              <a:gdLst>
                <a:gd name="T0" fmla="*/ 136 w 146"/>
                <a:gd name="T1" fmla="*/ 80 h 200"/>
                <a:gd name="T2" fmla="*/ 136 w 146"/>
                <a:gd name="T3" fmla="*/ 54 h 200"/>
                <a:gd name="T4" fmla="*/ 136 w 146"/>
                <a:gd name="T5" fmla="*/ 54 h 200"/>
                <a:gd name="T6" fmla="*/ 134 w 146"/>
                <a:gd name="T7" fmla="*/ 42 h 200"/>
                <a:gd name="T8" fmla="*/ 130 w 146"/>
                <a:gd name="T9" fmla="*/ 32 h 200"/>
                <a:gd name="T10" fmla="*/ 124 w 146"/>
                <a:gd name="T11" fmla="*/ 22 h 200"/>
                <a:gd name="T12" fmla="*/ 116 w 146"/>
                <a:gd name="T13" fmla="*/ 14 h 200"/>
                <a:gd name="T14" fmla="*/ 108 w 146"/>
                <a:gd name="T15" fmla="*/ 8 h 200"/>
                <a:gd name="T16" fmla="*/ 96 w 146"/>
                <a:gd name="T17" fmla="*/ 4 h 200"/>
                <a:gd name="T18" fmla="*/ 86 w 146"/>
                <a:gd name="T19" fmla="*/ 0 h 200"/>
                <a:gd name="T20" fmla="*/ 74 w 146"/>
                <a:gd name="T21" fmla="*/ 0 h 200"/>
                <a:gd name="T22" fmla="*/ 74 w 146"/>
                <a:gd name="T23" fmla="*/ 0 h 200"/>
                <a:gd name="T24" fmla="*/ 62 w 146"/>
                <a:gd name="T25" fmla="*/ 0 h 200"/>
                <a:gd name="T26" fmla="*/ 50 w 146"/>
                <a:gd name="T27" fmla="*/ 4 h 200"/>
                <a:gd name="T28" fmla="*/ 40 w 146"/>
                <a:gd name="T29" fmla="*/ 8 h 200"/>
                <a:gd name="T30" fmla="*/ 30 w 146"/>
                <a:gd name="T31" fmla="*/ 14 h 200"/>
                <a:gd name="T32" fmla="*/ 22 w 146"/>
                <a:gd name="T33" fmla="*/ 22 h 200"/>
                <a:gd name="T34" fmla="*/ 16 w 146"/>
                <a:gd name="T35" fmla="*/ 32 h 200"/>
                <a:gd name="T36" fmla="*/ 12 w 146"/>
                <a:gd name="T37" fmla="*/ 42 h 200"/>
                <a:gd name="T38" fmla="*/ 10 w 146"/>
                <a:gd name="T39" fmla="*/ 54 h 200"/>
                <a:gd name="T40" fmla="*/ 10 w 146"/>
                <a:gd name="T41" fmla="*/ 80 h 200"/>
                <a:gd name="T42" fmla="*/ 0 w 146"/>
                <a:gd name="T43" fmla="*/ 80 h 200"/>
                <a:gd name="T44" fmla="*/ 0 w 146"/>
                <a:gd name="T45" fmla="*/ 200 h 200"/>
                <a:gd name="T46" fmla="*/ 146 w 146"/>
                <a:gd name="T47" fmla="*/ 200 h 200"/>
                <a:gd name="T48" fmla="*/ 146 w 146"/>
                <a:gd name="T49" fmla="*/ 80 h 200"/>
                <a:gd name="T50" fmla="*/ 136 w 146"/>
                <a:gd name="T51"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200">
                  <a:moveTo>
                    <a:pt x="136" y="80"/>
                  </a:moveTo>
                  <a:lnTo>
                    <a:pt x="136" y="54"/>
                  </a:lnTo>
                  <a:lnTo>
                    <a:pt x="136" y="54"/>
                  </a:lnTo>
                  <a:lnTo>
                    <a:pt x="134" y="42"/>
                  </a:lnTo>
                  <a:lnTo>
                    <a:pt x="130" y="32"/>
                  </a:lnTo>
                  <a:lnTo>
                    <a:pt x="124" y="22"/>
                  </a:lnTo>
                  <a:lnTo>
                    <a:pt x="116" y="14"/>
                  </a:lnTo>
                  <a:lnTo>
                    <a:pt x="108" y="8"/>
                  </a:lnTo>
                  <a:lnTo>
                    <a:pt x="96" y="4"/>
                  </a:lnTo>
                  <a:lnTo>
                    <a:pt x="86" y="0"/>
                  </a:lnTo>
                  <a:lnTo>
                    <a:pt x="74" y="0"/>
                  </a:lnTo>
                  <a:lnTo>
                    <a:pt x="74" y="0"/>
                  </a:lnTo>
                  <a:lnTo>
                    <a:pt x="62" y="0"/>
                  </a:lnTo>
                  <a:lnTo>
                    <a:pt x="50" y="4"/>
                  </a:lnTo>
                  <a:lnTo>
                    <a:pt x="40" y="8"/>
                  </a:lnTo>
                  <a:lnTo>
                    <a:pt x="30" y="14"/>
                  </a:lnTo>
                  <a:lnTo>
                    <a:pt x="22" y="22"/>
                  </a:lnTo>
                  <a:lnTo>
                    <a:pt x="16" y="32"/>
                  </a:lnTo>
                  <a:lnTo>
                    <a:pt x="12" y="42"/>
                  </a:lnTo>
                  <a:lnTo>
                    <a:pt x="10" y="54"/>
                  </a:lnTo>
                  <a:lnTo>
                    <a:pt x="10" y="80"/>
                  </a:lnTo>
                  <a:lnTo>
                    <a:pt x="0" y="80"/>
                  </a:lnTo>
                  <a:lnTo>
                    <a:pt x="0" y="200"/>
                  </a:lnTo>
                  <a:lnTo>
                    <a:pt x="146" y="200"/>
                  </a:lnTo>
                  <a:lnTo>
                    <a:pt x="146" y="80"/>
                  </a:lnTo>
                  <a:lnTo>
                    <a:pt x="13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3455" y="3156"/>
              <a:ext cx="118" cy="178"/>
            </a:xfrm>
            <a:custGeom>
              <a:avLst/>
              <a:gdLst>
                <a:gd name="T0" fmla="*/ 110 w 118"/>
                <a:gd name="T1" fmla="*/ 52 h 178"/>
                <a:gd name="T2" fmla="*/ 108 w 118"/>
                <a:gd name="T3" fmla="*/ 42 h 178"/>
                <a:gd name="T4" fmla="*/ 102 w 118"/>
                <a:gd name="T5" fmla="*/ 24 h 178"/>
                <a:gd name="T6" fmla="*/ 88 w 118"/>
                <a:gd name="T7" fmla="*/ 10 h 178"/>
                <a:gd name="T8" fmla="*/ 70 w 118"/>
                <a:gd name="T9" fmla="*/ 2 h 178"/>
                <a:gd name="T10" fmla="*/ 60 w 118"/>
                <a:gd name="T11" fmla="*/ 0 h 178"/>
                <a:gd name="T12" fmla="*/ 40 w 118"/>
                <a:gd name="T13" fmla="*/ 4 h 178"/>
                <a:gd name="T14" fmla="*/ 24 w 118"/>
                <a:gd name="T15" fmla="*/ 16 h 178"/>
                <a:gd name="T16" fmla="*/ 12 w 118"/>
                <a:gd name="T17" fmla="*/ 32 h 178"/>
                <a:gd name="T18" fmla="*/ 8 w 118"/>
                <a:gd name="T19" fmla="*/ 52 h 178"/>
                <a:gd name="T20" fmla="*/ 0 w 118"/>
                <a:gd name="T21" fmla="*/ 74 h 178"/>
                <a:gd name="T22" fmla="*/ 118 w 118"/>
                <a:gd name="T23" fmla="*/ 178 h 178"/>
                <a:gd name="T24" fmla="*/ 110 w 118"/>
                <a:gd name="T25" fmla="*/ 74 h 178"/>
                <a:gd name="T26" fmla="*/ 30 w 118"/>
                <a:gd name="T27" fmla="*/ 52 h 178"/>
                <a:gd name="T28" fmla="*/ 30 w 118"/>
                <a:gd name="T29" fmla="*/ 46 h 178"/>
                <a:gd name="T30" fmla="*/ 38 w 118"/>
                <a:gd name="T31" fmla="*/ 30 h 178"/>
                <a:gd name="T32" fmla="*/ 54 w 118"/>
                <a:gd name="T33" fmla="*/ 22 h 178"/>
                <a:gd name="T34" fmla="*/ 60 w 118"/>
                <a:gd name="T35" fmla="*/ 22 h 178"/>
                <a:gd name="T36" fmla="*/ 70 w 118"/>
                <a:gd name="T37" fmla="*/ 24 h 178"/>
                <a:gd name="T38" fmla="*/ 86 w 118"/>
                <a:gd name="T39" fmla="*/ 40 h 178"/>
                <a:gd name="T40" fmla="*/ 90 w 118"/>
                <a:gd name="T41" fmla="*/ 52 h 178"/>
                <a:gd name="T42" fmla="*/ 90 w 118"/>
                <a:gd name="T43" fmla="*/ 74 h 178"/>
                <a:gd name="T44" fmla="*/ 30 w 118"/>
                <a:gd name="T45" fmla="*/ 52 h 178"/>
                <a:gd name="T46" fmla="*/ 50 w 118"/>
                <a:gd name="T47" fmla="*/ 134 h 178"/>
                <a:gd name="T48" fmla="*/ 46 w 118"/>
                <a:gd name="T49" fmla="*/ 132 h 178"/>
                <a:gd name="T50" fmla="*/ 42 w 118"/>
                <a:gd name="T51" fmla="*/ 122 h 178"/>
                <a:gd name="T52" fmla="*/ 40 w 118"/>
                <a:gd name="T53" fmla="*/ 118 h 178"/>
                <a:gd name="T54" fmla="*/ 46 w 118"/>
                <a:gd name="T55" fmla="*/ 104 h 178"/>
                <a:gd name="T56" fmla="*/ 60 w 118"/>
                <a:gd name="T57" fmla="*/ 100 h 178"/>
                <a:gd name="T58" fmla="*/ 66 w 118"/>
                <a:gd name="T59" fmla="*/ 100 h 178"/>
                <a:gd name="T60" fmla="*/ 76 w 118"/>
                <a:gd name="T61" fmla="*/ 110 h 178"/>
                <a:gd name="T62" fmla="*/ 78 w 118"/>
                <a:gd name="T63" fmla="*/ 118 h 178"/>
                <a:gd name="T64" fmla="*/ 76 w 118"/>
                <a:gd name="T65" fmla="*/ 128 h 178"/>
                <a:gd name="T66" fmla="*/ 68 w 118"/>
                <a:gd name="T67" fmla="*/ 134 h 178"/>
                <a:gd name="T68" fmla="*/ 38 w 118"/>
                <a:gd name="T69" fmla="*/ 16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78">
                  <a:moveTo>
                    <a:pt x="110" y="74"/>
                  </a:moveTo>
                  <a:lnTo>
                    <a:pt x="110" y="52"/>
                  </a:lnTo>
                  <a:lnTo>
                    <a:pt x="110" y="52"/>
                  </a:lnTo>
                  <a:lnTo>
                    <a:pt x="108" y="42"/>
                  </a:lnTo>
                  <a:lnTo>
                    <a:pt x="106" y="32"/>
                  </a:lnTo>
                  <a:lnTo>
                    <a:pt x="102" y="24"/>
                  </a:lnTo>
                  <a:lnTo>
                    <a:pt x="94" y="16"/>
                  </a:lnTo>
                  <a:lnTo>
                    <a:pt x="88" y="10"/>
                  </a:lnTo>
                  <a:lnTo>
                    <a:pt x="78" y="4"/>
                  </a:lnTo>
                  <a:lnTo>
                    <a:pt x="70" y="2"/>
                  </a:lnTo>
                  <a:lnTo>
                    <a:pt x="60" y="0"/>
                  </a:lnTo>
                  <a:lnTo>
                    <a:pt x="60" y="0"/>
                  </a:lnTo>
                  <a:lnTo>
                    <a:pt x="50" y="2"/>
                  </a:lnTo>
                  <a:lnTo>
                    <a:pt x="40" y="4"/>
                  </a:lnTo>
                  <a:lnTo>
                    <a:pt x="32" y="10"/>
                  </a:lnTo>
                  <a:lnTo>
                    <a:pt x="24" y="16"/>
                  </a:lnTo>
                  <a:lnTo>
                    <a:pt x="18" y="24"/>
                  </a:lnTo>
                  <a:lnTo>
                    <a:pt x="12" y="32"/>
                  </a:lnTo>
                  <a:lnTo>
                    <a:pt x="10" y="42"/>
                  </a:lnTo>
                  <a:lnTo>
                    <a:pt x="8" y="52"/>
                  </a:lnTo>
                  <a:lnTo>
                    <a:pt x="8" y="74"/>
                  </a:lnTo>
                  <a:lnTo>
                    <a:pt x="0" y="74"/>
                  </a:lnTo>
                  <a:lnTo>
                    <a:pt x="0" y="178"/>
                  </a:lnTo>
                  <a:lnTo>
                    <a:pt x="118" y="178"/>
                  </a:lnTo>
                  <a:lnTo>
                    <a:pt x="118" y="74"/>
                  </a:lnTo>
                  <a:lnTo>
                    <a:pt x="110" y="74"/>
                  </a:lnTo>
                  <a:close/>
                  <a:moveTo>
                    <a:pt x="30" y="52"/>
                  </a:moveTo>
                  <a:lnTo>
                    <a:pt x="30" y="52"/>
                  </a:lnTo>
                  <a:lnTo>
                    <a:pt x="30" y="52"/>
                  </a:lnTo>
                  <a:lnTo>
                    <a:pt x="30" y="46"/>
                  </a:lnTo>
                  <a:lnTo>
                    <a:pt x="32" y="40"/>
                  </a:lnTo>
                  <a:lnTo>
                    <a:pt x="38" y="30"/>
                  </a:lnTo>
                  <a:lnTo>
                    <a:pt x="48" y="24"/>
                  </a:lnTo>
                  <a:lnTo>
                    <a:pt x="54" y="22"/>
                  </a:lnTo>
                  <a:lnTo>
                    <a:pt x="60" y="22"/>
                  </a:lnTo>
                  <a:lnTo>
                    <a:pt x="60" y="22"/>
                  </a:lnTo>
                  <a:lnTo>
                    <a:pt x="66" y="22"/>
                  </a:lnTo>
                  <a:lnTo>
                    <a:pt x="70" y="24"/>
                  </a:lnTo>
                  <a:lnTo>
                    <a:pt x="80" y="30"/>
                  </a:lnTo>
                  <a:lnTo>
                    <a:pt x="86" y="40"/>
                  </a:lnTo>
                  <a:lnTo>
                    <a:pt x="88" y="46"/>
                  </a:lnTo>
                  <a:lnTo>
                    <a:pt x="90" y="52"/>
                  </a:lnTo>
                  <a:lnTo>
                    <a:pt x="90" y="52"/>
                  </a:lnTo>
                  <a:lnTo>
                    <a:pt x="90" y="74"/>
                  </a:lnTo>
                  <a:lnTo>
                    <a:pt x="30" y="74"/>
                  </a:lnTo>
                  <a:lnTo>
                    <a:pt x="30" y="52"/>
                  </a:lnTo>
                  <a:close/>
                  <a:moveTo>
                    <a:pt x="38" y="166"/>
                  </a:moveTo>
                  <a:lnTo>
                    <a:pt x="50" y="134"/>
                  </a:lnTo>
                  <a:lnTo>
                    <a:pt x="50" y="134"/>
                  </a:lnTo>
                  <a:lnTo>
                    <a:pt x="46" y="132"/>
                  </a:lnTo>
                  <a:lnTo>
                    <a:pt x="44" y="128"/>
                  </a:lnTo>
                  <a:lnTo>
                    <a:pt x="42" y="122"/>
                  </a:lnTo>
                  <a:lnTo>
                    <a:pt x="40" y="118"/>
                  </a:lnTo>
                  <a:lnTo>
                    <a:pt x="40" y="118"/>
                  </a:lnTo>
                  <a:lnTo>
                    <a:pt x="42" y="110"/>
                  </a:lnTo>
                  <a:lnTo>
                    <a:pt x="46" y="104"/>
                  </a:lnTo>
                  <a:lnTo>
                    <a:pt x="52" y="100"/>
                  </a:lnTo>
                  <a:lnTo>
                    <a:pt x="60" y="100"/>
                  </a:lnTo>
                  <a:lnTo>
                    <a:pt x="60" y="100"/>
                  </a:lnTo>
                  <a:lnTo>
                    <a:pt x="66" y="100"/>
                  </a:lnTo>
                  <a:lnTo>
                    <a:pt x="72" y="104"/>
                  </a:lnTo>
                  <a:lnTo>
                    <a:pt x="76" y="110"/>
                  </a:lnTo>
                  <a:lnTo>
                    <a:pt x="78" y="118"/>
                  </a:lnTo>
                  <a:lnTo>
                    <a:pt x="78" y="118"/>
                  </a:lnTo>
                  <a:lnTo>
                    <a:pt x="78" y="122"/>
                  </a:lnTo>
                  <a:lnTo>
                    <a:pt x="76" y="128"/>
                  </a:lnTo>
                  <a:lnTo>
                    <a:pt x="72" y="132"/>
                  </a:lnTo>
                  <a:lnTo>
                    <a:pt x="68" y="134"/>
                  </a:lnTo>
                  <a:lnTo>
                    <a:pt x="80" y="166"/>
                  </a:lnTo>
                  <a:lnTo>
                    <a:pt x="38" y="16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307" y="1360"/>
              <a:ext cx="414"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3307" y="1360"/>
              <a:ext cx="414" cy="864"/>
            </a:xfrm>
            <a:custGeom>
              <a:avLst/>
              <a:gdLst>
                <a:gd name="T0" fmla="*/ 0 w 414"/>
                <a:gd name="T1" fmla="*/ 864 h 864"/>
                <a:gd name="T2" fmla="*/ 414 w 414"/>
                <a:gd name="T3" fmla="*/ 0 h 864"/>
                <a:gd name="T4" fmla="*/ 198 w 414"/>
                <a:gd name="T5" fmla="*/ 748 h 864"/>
                <a:gd name="T6" fmla="*/ 186 w 414"/>
                <a:gd name="T7" fmla="*/ 748 h 864"/>
                <a:gd name="T8" fmla="*/ 166 w 414"/>
                <a:gd name="T9" fmla="*/ 738 h 864"/>
                <a:gd name="T10" fmla="*/ 150 w 414"/>
                <a:gd name="T11" fmla="*/ 722 h 864"/>
                <a:gd name="T12" fmla="*/ 140 w 414"/>
                <a:gd name="T13" fmla="*/ 702 h 864"/>
                <a:gd name="T14" fmla="*/ 140 w 414"/>
                <a:gd name="T15" fmla="*/ 690 h 864"/>
                <a:gd name="T16" fmla="*/ 142 w 414"/>
                <a:gd name="T17" fmla="*/ 672 h 864"/>
                <a:gd name="T18" fmla="*/ 150 w 414"/>
                <a:gd name="T19" fmla="*/ 656 h 864"/>
                <a:gd name="T20" fmla="*/ 162 w 414"/>
                <a:gd name="T21" fmla="*/ 644 h 864"/>
                <a:gd name="T22" fmla="*/ 176 w 414"/>
                <a:gd name="T23" fmla="*/ 636 h 864"/>
                <a:gd name="T24" fmla="*/ 176 w 414"/>
                <a:gd name="T25" fmla="*/ 670 h 864"/>
                <a:gd name="T26" fmla="*/ 170 w 414"/>
                <a:gd name="T27" fmla="*/ 690 h 864"/>
                <a:gd name="T28" fmla="*/ 172 w 414"/>
                <a:gd name="T29" fmla="*/ 702 h 864"/>
                <a:gd name="T30" fmla="*/ 186 w 414"/>
                <a:gd name="T31" fmla="*/ 716 h 864"/>
                <a:gd name="T32" fmla="*/ 198 w 414"/>
                <a:gd name="T33" fmla="*/ 718 h 864"/>
                <a:gd name="T34" fmla="*/ 218 w 414"/>
                <a:gd name="T35" fmla="*/ 710 h 864"/>
                <a:gd name="T36" fmla="*/ 228 w 414"/>
                <a:gd name="T37" fmla="*/ 690 h 864"/>
                <a:gd name="T38" fmla="*/ 226 w 414"/>
                <a:gd name="T39" fmla="*/ 678 h 864"/>
                <a:gd name="T40" fmla="*/ 220 w 414"/>
                <a:gd name="T41" fmla="*/ 636 h 864"/>
                <a:gd name="T42" fmla="*/ 228 w 414"/>
                <a:gd name="T43" fmla="*/ 638 h 864"/>
                <a:gd name="T44" fmla="*/ 242 w 414"/>
                <a:gd name="T45" fmla="*/ 650 h 864"/>
                <a:gd name="T46" fmla="*/ 250 w 414"/>
                <a:gd name="T47" fmla="*/ 664 h 864"/>
                <a:gd name="T48" fmla="*/ 256 w 414"/>
                <a:gd name="T49" fmla="*/ 680 h 864"/>
                <a:gd name="T50" fmla="*/ 258 w 414"/>
                <a:gd name="T51" fmla="*/ 690 h 864"/>
                <a:gd name="T52" fmla="*/ 252 w 414"/>
                <a:gd name="T53" fmla="*/ 712 h 864"/>
                <a:gd name="T54" fmla="*/ 240 w 414"/>
                <a:gd name="T55" fmla="*/ 732 h 864"/>
                <a:gd name="T56" fmla="*/ 222 w 414"/>
                <a:gd name="T57" fmla="*/ 744 h 864"/>
                <a:gd name="T58" fmla="*/ 198 w 414"/>
                <a:gd name="T59" fmla="*/ 748 h 864"/>
                <a:gd name="T60" fmla="*/ 186 w 414"/>
                <a:gd name="T61" fmla="*/ 684 h 864"/>
                <a:gd name="T62" fmla="*/ 210 w 414"/>
                <a:gd name="T63" fmla="*/ 614 h 864"/>
                <a:gd name="T64" fmla="*/ 186 w 414"/>
                <a:gd name="T65" fmla="*/ 684 h 864"/>
                <a:gd name="T66" fmla="*/ 64 w 414"/>
                <a:gd name="T67" fmla="*/ 214 h 864"/>
                <a:gd name="T68" fmla="*/ 350 w 414"/>
                <a:gd name="T69" fmla="*/ 162 h 864"/>
                <a:gd name="T70" fmla="*/ 350 w 414"/>
                <a:gd name="T71" fmla="*/ 130 h 864"/>
                <a:gd name="T72" fmla="*/ 64 w 414"/>
                <a:gd name="T73" fmla="*/ 78 h 864"/>
                <a:gd name="T74" fmla="*/ 350 w 414"/>
                <a:gd name="T75" fmla="*/ 13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4" h="864">
                  <a:moveTo>
                    <a:pt x="0" y="0"/>
                  </a:moveTo>
                  <a:lnTo>
                    <a:pt x="0" y="864"/>
                  </a:lnTo>
                  <a:lnTo>
                    <a:pt x="414" y="864"/>
                  </a:lnTo>
                  <a:lnTo>
                    <a:pt x="414" y="0"/>
                  </a:lnTo>
                  <a:lnTo>
                    <a:pt x="0" y="0"/>
                  </a:lnTo>
                  <a:close/>
                  <a:moveTo>
                    <a:pt x="198" y="748"/>
                  </a:moveTo>
                  <a:lnTo>
                    <a:pt x="198" y="748"/>
                  </a:lnTo>
                  <a:lnTo>
                    <a:pt x="186" y="748"/>
                  </a:lnTo>
                  <a:lnTo>
                    <a:pt x="176" y="744"/>
                  </a:lnTo>
                  <a:lnTo>
                    <a:pt x="166" y="738"/>
                  </a:lnTo>
                  <a:lnTo>
                    <a:pt x="156" y="732"/>
                  </a:lnTo>
                  <a:lnTo>
                    <a:pt x="150" y="722"/>
                  </a:lnTo>
                  <a:lnTo>
                    <a:pt x="144" y="712"/>
                  </a:lnTo>
                  <a:lnTo>
                    <a:pt x="140" y="702"/>
                  </a:lnTo>
                  <a:lnTo>
                    <a:pt x="140" y="690"/>
                  </a:lnTo>
                  <a:lnTo>
                    <a:pt x="140" y="690"/>
                  </a:lnTo>
                  <a:lnTo>
                    <a:pt x="140" y="680"/>
                  </a:lnTo>
                  <a:lnTo>
                    <a:pt x="142" y="672"/>
                  </a:lnTo>
                  <a:lnTo>
                    <a:pt x="146" y="664"/>
                  </a:lnTo>
                  <a:lnTo>
                    <a:pt x="150" y="656"/>
                  </a:lnTo>
                  <a:lnTo>
                    <a:pt x="156" y="650"/>
                  </a:lnTo>
                  <a:lnTo>
                    <a:pt x="162" y="644"/>
                  </a:lnTo>
                  <a:lnTo>
                    <a:pt x="168" y="638"/>
                  </a:lnTo>
                  <a:lnTo>
                    <a:pt x="176" y="636"/>
                  </a:lnTo>
                  <a:lnTo>
                    <a:pt x="176" y="670"/>
                  </a:lnTo>
                  <a:lnTo>
                    <a:pt x="176" y="670"/>
                  </a:lnTo>
                  <a:lnTo>
                    <a:pt x="172" y="678"/>
                  </a:lnTo>
                  <a:lnTo>
                    <a:pt x="170" y="690"/>
                  </a:lnTo>
                  <a:lnTo>
                    <a:pt x="170" y="690"/>
                  </a:lnTo>
                  <a:lnTo>
                    <a:pt x="172" y="702"/>
                  </a:lnTo>
                  <a:lnTo>
                    <a:pt x="178" y="710"/>
                  </a:lnTo>
                  <a:lnTo>
                    <a:pt x="186" y="716"/>
                  </a:lnTo>
                  <a:lnTo>
                    <a:pt x="198" y="718"/>
                  </a:lnTo>
                  <a:lnTo>
                    <a:pt x="198" y="718"/>
                  </a:lnTo>
                  <a:lnTo>
                    <a:pt x="210" y="716"/>
                  </a:lnTo>
                  <a:lnTo>
                    <a:pt x="218" y="710"/>
                  </a:lnTo>
                  <a:lnTo>
                    <a:pt x="226" y="702"/>
                  </a:lnTo>
                  <a:lnTo>
                    <a:pt x="228" y="690"/>
                  </a:lnTo>
                  <a:lnTo>
                    <a:pt x="228" y="690"/>
                  </a:lnTo>
                  <a:lnTo>
                    <a:pt x="226" y="678"/>
                  </a:lnTo>
                  <a:lnTo>
                    <a:pt x="220" y="670"/>
                  </a:lnTo>
                  <a:lnTo>
                    <a:pt x="220" y="636"/>
                  </a:lnTo>
                  <a:lnTo>
                    <a:pt x="220" y="636"/>
                  </a:lnTo>
                  <a:lnTo>
                    <a:pt x="228" y="638"/>
                  </a:lnTo>
                  <a:lnTo>
                    <a:pt x="234" y="644"/>
                  </a:lnTo>
                  <a:lnTo>
                    <a:pt x="242" y="650"/>
                  </a:lnTo>
                  <a:lnTo>
                    <a:pt x="246" y="656"/>
                  </a:lnTo>
                  <a:lnTo>
                    <a:pt x="250" y="664"/>
                  </a:lnTo>
                  <a:lnTo>
                    <a:pt x="254" y="672"/>
                  </a:lnTo>
                  <a:lnTo>
                    <a:pt x="256" y="680"/>
                  </a:lnTo>
                  <a:lnTo>
                    <a:pt x="258" y="690"/>
                  </a:lnTo>
                  <a:lnTo>
                    <a:pt x="258" y="690"/>
                  </a:lnTo>
                  <a:lnTo>
                    <a:pt x="256" y="702"/>
                  </a:lnTo>
                  <a:lnTo>
                    <a:pt x="252" y="712"/>
                  </a:lnTo>
                  <a:lnTo>
                    <a:pt x="246" y="722"/>
                  </a:lnTo>
                  <a:lnTo>
                    <a:pt x="240" y="732"/>
                  </a:lnTo>
                  <a:lnTo>
                    <a:pt x="232" y="738"/>
                  </a:lnTo>
                  <a:lnTo>
                    <a:pt x="222" y="744"/>
                  </a:lnTo>
                  <a:lnTo>
                    <a:pt x="210" y="748"/>
                  </a:lnTo>
                  <a:lnTo>
                    <a:pt x="198" y="748"/>
                  </a:lnTo>
                  <a:lnTo>
                    <a:pt x="198" y="748"/>
                  </a:lnTo>
                  <a:close/>
                  <a:moveTo>
                    <a:pt x="186" y="684"/>
                  </a:moveTo>
                  <a:lnTo>
                    <a:pt x="186" y="614"/>
                  </a:lnTo>
                  <a:lnTo>
                    <a:pt x="210" y="614"/>
                  </a:lnTo>
                  <a:lnTo>
                    <a:pt x="210" y="684"/>
                  </a:lnTo>
                  <a:lnTo>
                    <a:pt x="186" y="684"/>
                  </a:lnTo>
                  <a:close/>
                  <a:moveTo>
                    <a:pt x="350" y="214"/>
                  </a:moveTo>
                  <a:lnTo>
                    <a:pt x="64" y="214"/>
                  </a:lnTo>
                  <a:lnTo>
                    <a:pt x="64" y="162"/>
                  </a:lnTo>
                  <a:lnTo>
                    <a:pt x="350" y="162"/>
                  </a:lnTo>
                  <a:lnTo>
                    <a:pt x="350" y="214"/>
                  </a:lnTo>
                  <a:close/>
                  <a:moveTo>
                    <a:pt x="350" y="130"/>
                  </a:moveTo>
                  <a:lnTo>
                    <a:pt x="64" y="130"/>
                  </a:lnTo>
                  <a:lnTo>
                    <a:pt x="64" y="78"/>
                  </a:lnTo>
                  <a:lnTo>
                    <a:pt x="350" y="78"/>
                  </a:lnTo>
                  <a:lnTo>
                    <a:pt x="350" y="13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6487" y="3264"/>
              <a:ext cx="472" cy="0"/>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6487" y="3320"/>
              <a:ext cx="472" cy="0"/>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6487" y="3376"/>
              <a:ext cx="472" cy="0"/>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6487" y="3432"/>
              <a:ext cx="472" cy="0"/>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9"/>
            <p:cNvSpPr>
              <a:spLocks noChangeShapeType="1"/>
            </p:cNvSpPr>
            <p:nvPr/>
          </p:nvSpPr>
          <p:spPr bwMode="auto">
            <a:xfrm>
              <a:off x="6487" y="3488"/>
              <a:ext cx="472" cy="0"/>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0"/>
            <p:cNvSpPr>
              <a:spLocks noChangeShapeType="1"/>
            </p:cNvSpPr>
            <p:nvPr/>
          </p:nvSpPr>
          <p:spPr bwMode="auto">
            <a:xfrm>
              <a:off x="6835" y="3140"/>
              <a:ext cx="0" cy="472"/>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1"/>
            <p:cNvSpPr>
              <a:spLocks noChangeShapeType="1"/>
            </p:cNvSpPr>
            <p:nvPr/>
          </p:nvSpPr>
          <p:spPr bwMode="auto">
            <a:xfrm>
              <a:off x="6779" y="3140"/>
              <a:ext cx="0" cy="472"/>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2"/>
            <p:cNvSpPr>
              <a:spLocks noChangeShapeType="1"/>
            </p:cNvSpPr>
            <p:nvPr/>
          </p:nvSpPr>
          <p:spPr bwMode="auto">
            <a:xfrm>
              <a:off x="6723" y="3140"/>
              <a:ext cx="0" cy="472"/>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3"/>
            <p:cNvSpPr>
              <a:spLocks noChangeShapeType="1"/>
            </p:cNvSpPr>
            <p:nvPr/>
          </p:nvSpPr>
          <p:spPr bwMode="auto">
            <a:xfrm>
              <a:off x="6667" y="3140"/>
              <a:ext cx="0" cy="472"/>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4"/>
            <p:cNvSpPr>
              <a:spLocks noChangeShapeType="1"/>
            </p:cNvSpPr>
            <p:nvPr/>
          </p:nvSpPr>
          <p:spPr bwMode="auto">
            <a:xfrm>
              <a:off x="6611" y="3140"/>
              <a:ext cx="0" cy="472"/>
            </a:xfrm>
            <a:prstGeom prst="line">
              <a:avLst/>
            </a:prstGeom>
            <a:noFill/>
            <a:ln w="254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6545" y="3192"/>
              <a:ext cx="356" cy="368"/>
            </a:xfrm>
            <a:custGeom>
              <a:avLst/>
              <a:gdLst>
                <a:gd name="T0" fmla="*/ 326 w 356"/>
                <a:gd name="T1" fmla="*/ 368 h 368"/>
                <a:gd name="T2" fmla="*/ 30 w 356"/>
                <a:gd name="T3" fmla="*/ 368 h 368"/>
                <a:gd name="T4" fmla="*/ 30 w 356"/>
                <a:gd name="T5" fmla="*/ 368 h 368"/>
                <a:gd name="T6" fmla="*/ 24 w 356"/>
                <a:gd name="T7" fmla="*/ 366 h 368"/>
                <a:gd name="T8" fmla="*/ 18 w 356"/>
                <a:gd name="T9" fmla="*/ 366 h 368"/>
                <a:gd name="T10" fmla="*/ 8 w 356"/>
                <a:gd name="T11" fmla="*/ 358 h 368"/>
                <a:gd name="T12" fmla="*/ 2 w 356"/>
                <a:gd name="T13" fmla="*/ 350 h 368"/>
                <a:gd name="T14" fmla="*/ 0 w 356"/>
                <a:gd name="T15" fmla="*/ 344 h 368"/>
                <a:gd name="T16" fmla="*/ 0 w 356"/>
                <a:gd name="T17" fmla="*/ 338 h 368"/>
                <a:gd name="T18" fmla="*/ 0 w 356"/>
                <a:gd name="T19" fmla="*/ 30 h 368"/>
                <a:gd name="T20" fmla="*/ 0 w 356"/>
                <a:gd name="T21" fmla="*/ 30 h 368"/>
                <a:gd name="T22" fmla="*/ 0 w 356"/>
                <a:gd name="T23" fmla="*/ 24 h 368"/>
                <a:gd name="T24" fmla="*/ 2 w 356"/>
                <a:gd name="T25" fmla="*/ 20 h 368"/>
                <a:gd name="T26" fmla="*/ 8 w 356"/>
                <a:gd name="T27" fmla="*/ 10 h 368"/>
                <a:gd name="T28" fmla="*/ 18 w 356"/>
                <a:gd name="T29" fmla="*/ 4 h 368"/>
                <a:gd name="T30" fmla="*/ 24 w 356"/>
                <a:gd name="T31" fmla="*/ 2 h 368"/>
                <a:gd name="T32" fmla="*/ 30 w 356"/>
                <a:gd name="T33" fmla="*/ 0 h 368"/>
                <a:gd name="T34" fmla="*/ 326 w 356"/>
                <a:gd name="T35" fmla="*/ 0 h 368"/>
                <a:gd name="T36" fmla="*/ 326 w 356"/>
                <a:gd name="T37" fmla="*/ 0 h 368"/>
                <a:gd name="T38" fmla="*/ 332 w 356"/>
                <a:gd name="T39" fmla="*/ 2 h 368"/>
                <a:gd name="T40" fmla="*/ 338 w 356"/>
                <a:gd name="T41" fmla="*/ 4 h 368"/>
                <a:gd name="T42" fmla="*/ 348 w 356"/>
                <a:gd name="T43" fmla="*/ 10 h 368"/>
                <a:gd name="T44" fmla="*/ 354 w 356"/>
                <a:gd name="T45" fmla="*/ 20 h 368"/>
                <a:gd name="T46" fmla="*/ 356 w 356"/>
                <a:gd name="T47" fmla="*/ 24 h 368"/>
                <a:gd name="T48" fmla="*/ 356 w 356"/>
                <a:gd name="T49" fmla="*/ 30 h 368"/>
                <a:gd name="T50" fmla="*/ 356 w 356"/>
                <a:gd name="T51" fmla="*/ 338 h 368"/>
                <a:gd name="T52" fmla="*/ 356 w 356"/>
                <a:gd name="T53" fmla="*/ 338 h 368"/>
                <a:gd name="T54" fmla="*/ 356 w 356"/>
                <a:gd name="T55" fmla="*/ 344 h 368"/>
                <a:gd name="T56" fmla="*/ 354 w 356"/>
                <a:gd name="T57" fmla="*/ 350 h 368"/>
                <a:gd name="T58" fmla="*/ 348 w 356"/>
                <a:gd name="T59" fmla="*/ 358 h 368"/>
                <a:gd name="T60" fmla="*/ 338 w 356"/>
                <a:gd name="T61" fmla="*/ 366 h 368"/>
                <a:gd name="T62" fmla="*/ 332 w 356"/>
                <a:gd name="T63" fmla="*/ 366 h 368"/>
                <a:gd name="T64" fmla="*/ 326 w 356"/>
                <a:gd name="T65" fmla="*/ 368 h 368"/>
                <a:gd name="T66" fmla="*/ 326 w 356"/>
                <a:gd name="T6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6" h="368">
                  <a:moveTo>
                    <a:pt x="326" y="368"/>
                  </a:moveTo>
                  <a:lnTo>
                    <a:pt x="30" y="368"/>
                  </a:lnTo>
                  <a:lnTo>
                    <a:pt x="30" y="368"/>
                  </a:lnTo>
                  <a:lnTo>
                    <a:pt x="24" y="366"/>
                  </a:lnTo>
                  <a:lnTo>
                    <a:pt x="18" y="366"/>
                  </a:lnTo>
                  <a:lnTo>
                    <a:pt x="8" y="358"/>
                  </a:lnTo>
                  <a:lnTo>
                    <a:pt x="2" y="350"/>
                  </a:lnTo>
                  <a:lnTo>
                    <a:pt x="0" y="344"/>
                  </a:lnTo>
                  <a:lnTo>
                    <a:pt x="0" y="338"/>
                  </a:lnTo>
                  <a:lnTo>
                    <a:pt x="0" y="30"/>
                  </a:lnTo>
                  <a:lnTo>
                    <a:pt x="0" y="30"/>
                  </a:lnTo>
                  <a:lnTo>
                    <a:pt x="0" y="24"/>
                  </a:lnTo>
                  <a:lnTo>
                    <a:pt x="2" y="20"/>
                  </a:lnTo>
                  <a:lnTo>
                    <a:pt x="8" y="10"/>
                  </a:lnTo>
                  <a:lnTo>
                    <a:pt x="18" y="4"/>
                  </a:lnTo>
                  <a:lnTo>
                    <a:pt x="24" y="2"/>
                  </a:lnTo>
                  <a:lnTo>
                    <a:pt x="30" y="0"/>
                  </a:lnTo>
                  <a:lnTo>
                    <a:pt x="326" y="0"/>
                  </a:lnTo>
                  <a:lnTo>
                    <a:pt x="326" y="0"/>
                  </a:lnTo>
                  <a:lnTo>
                    <a:pt x="332" y="2"/>
                  </a:lnTo>
                  <a:lnTo>
                    <a:pt x="338" y="4"/>
                  </a:lnTo>
                  <a:lnTo>
                    <a:pt x="348" y="10"/>
                  </a:lnTo>
                  <a:lnTo>
                    <a:pt x="354" y="20"/>
                  </a:lnTo>
                  <a:lnTo>
                    <a:pt x="356" y="24"/>
                  </a:lnTo>
                  <a:lnTo>
                    <a:pt x="356" y="30"/>
                  </a:lnTo>
                  <a:lnTo>
                    <a:pt x="356" y="338"/>
                  </a:lnTo>
                  <a:lnTo>
                    <a:pt x="356" y="338"/>
                  </a:lnTo>
                  <a:lnTo>
                    <a:pt x="356" y="344"/>
                  </a:lnTo>
                  <a:lnTo>
                    <a:pt x="354" y="350"/>
                  </a:lnTo>
                  <a:lnTo>
                    <a:pt x="348" y="358"/>
                  </a:lnTo>
                  <a:lnTo>
                    <a:pt x="338" y="366"/>
                  </a:lnTo>
                  <a:lnTo>
                    <a:pt x="332" y="366"/>
                  </a:lnTo>
                  <a:lnTo>
                    <a:pt x="326" y="368"/>
                  </a:lnTo>
                  <a:lnTo>
                    <a:pt x="326" y="368"/>
                  </a:lnTo>
                  <a:close/>
                </a:path>
              </a:pathLst>
            </a:custGeom>
            <a:solidFill>
              <a:srgbClr val="6B6B6B"/>
            </a:solidFill>
            <a:ln w="1270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p:nvSpPr>
          <p:spPr bwMode="auto">
            <a:xfrm>
              <a:off x="6589" y="3238"/>
              <a:ext cx="268" cy="276"/>
            </a:xfrm>
            <a:custGeom>
              <a:avLst/>
              <a:gdLst>
                <a:gd name="T0" fmla="*/ 238 w 268"/>
                <a:gd name="T1" fmla="*/ 276 h 276"/>
                <a:gd name="T2" fmla="*/ 30 w 268"/>
                <a:gd name="T3" fmla="*/ 276 h 276"/>
                <a:gd name="T4" fmla="*/ 30 w 268"/>
                <a:gd name="T5" fmla="*/ 276 h 276"/>
                <a:gd name="T6" fmla="*/ 24 w 268"/>
                <a:gd name="T7" fmla="*/ 276 h 276"/>
                <a:gd name="T8" fmla="*/ 18 w 268"/>
                <a:gd name="T9" fmla="*/ 274 h 276"/>
                <a:gd name="T10" fmla="*/ 8 w 268"/>
                <a:gd name="T11" fmla="*/ 268 h 276"/>
                <a:gd name="T12" fmla="*/ 2 w 268"/>
                <a:gd name="T13" fmla="*/ 258 h 276"/>
                <a:gd name="T14" fmla="*/ 0 w 268"/>
                <a:gd name="T15" fmla="*/ 252 h 276"/>
                <a:gd name="T16" fmla="*/ 0 w 268"/>
                <a:gd name="T17" fmla="*/ 246 h 276"/>
                <a:gd name="T18" fmla="*/ 0 w 268"/>
                <a:gd name="T19" fmla="*/ 30 h 276"/>
                <a:gd name="T20" fmla="*/ 0 w 268"/>
                <a:gd name="T21" fmla="*/ 30 h 276"/>
                <a:gd name="T22" fmla="*/ 0 w 268"/>
                <a:gd name="T23" fmla="*/ 24 h 276"/>
                <a:gd name="T24" fmla="*/ 2 w 268"/>
                <a:gd name="T25" fmla="*/ 18 h 276"/>
                <a:gd name="T26" fmla="*/ 8 w 268"/>
                <a:gd name="T27" fmla="*/ 8 h 276"/>
                <a:gd name="T28" fmla="*/ 18 w 268"/>
                <a:gd name="T29" fmla="*/ 2 h 276"/>
                <a:gd name="T30" fmla="*/ 24 w 268"/>
                <a:gd name="T31" fmla="*/ 0 h 276"/>
                <a:gd name="T32" fmla="*/ 30 w 268"/>
                <a:gd name="T33" fmla="*/ 0 h 276"/>
                <a:gd name="T34" fmla="*/ 238 w 268"/>
                <a:gd name="T35" fmla="*/ 0 h 276"/>
                <a:gd name="T36" fmla="*/ 238 w 268"/>
                <a:gd name="T37" fmla="*/ 0 h 276"/>
                <a:gd name="T38" fmla="*/ 244 w 268"/>
                <a:gd name="T39" fmla="*/ 0 h 276"/>
                <a:gd name="T40" fmla="*/ 250 w 268"/>
                <a:gd name="T41" fmla="*/ 2 h 276"/>
                <a:gd name="T42" fmla="*/ 260 w 268"/>
                <a:gd name="T43" fmla="*/ 8 h 276"/>
                <a:gd name="T44" fmla="*/ 266 w 268"/>
                <a:gd name="T45" fmla="*/ 18 h 276"/>
                <a:gd name="T46" fmla="*/ 268 w 268"/>
                <a:gd name="T47" fmla="*/ 24 h 276"/>
                <a:gd name="T48" fmla="*/ 268 w 268"/>
                <a:gd name="T49" fmla="*/ 30 h 276"/>
                <a:gd name="T50" fmla="*/ 268 w 268"/>
                <a:gd name="T51" fmla="*/ 246 h 276"/>
                <a:gd name="T52" fmla="*/ 268 w 268"/>
                <a:gd name="T53" fmla="*/ 246 h 276"/>
                <a:gd name="T54" fmla="*/ 268 w 268"/>
                <a:gd name="T55" fmla="*/ 252 h 276"/>
                <a:gd name="T56" fmla="*/ 266 w 268"/>
                <a:gd name="T57" fmla="*/ 258 h 276"/>
                <a:gd name="T58" fmla="*/ 260 w 268"/>
                <a:gd name="T59" fmla="*/ 268 h 276"/>
                <a:gd name="T60" fmla="*/ 250 w 268"/>
                <a:gd name="T61" fmla="*/ 274 h 276"/>
                <a:gd name="T62" fmla="*/ 244 w 268"/>
                <a:gd name="T63" fmla="*/ 276 h 276"/>
                <a:gd name="T64" fmla="*/ 238 w 268"/>
                <a:gd name="T65" fmla="*/ 276 h 276"/>
                <a:gd name="T66" fmla="*/ 238 w 268"/>
                <a:gd name="T6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276">
                  <a:moveTo>
                    <a:pt x="238" y="276"/>
                  </a:moveTo>
                  <a:lnTo>
                    <a:pt x="30" y="276"/>
                  </a:lnTo>
                  <a:lnTo>
                    <a:pt x="30" y="276"/>
                  </a:lnTo>
                  <a:lnTo>
                    <a:pt x="24" y="276"/>
                  </a:lnTo>
                  <a:lnTo>
                    <a:pt x="18" y="274"/>
                  </a:lnTo>
                  <a:lnTo>
                    <a:pt x="8" y="268"/>
                  </a:lnTo>
                  <a:lnTo>
                    <a:pt x="2" y="258"/>
                  </a:lnTo>
                  <a:lnTo>
                    <a:pt x="0" y="252"/>
                  </a:lnTo>
                  <a:lnTo>
                    <a:pt x="0" y="246"/>
                  </a:lnTo>
                  <a:lnTo>
                    <a:pt x="0" y="30"/>
                  </a:lnTo>
                  <a:lnTo>
                    <a:pt x="0" y="30"/>
                  </a:lnTo>
                  <a:lnTo>
                    <a:pt x="0" y="24"/>
                  </a:lnTo>
                  <a:lnTo>
                    <a:pt x="2" y="18"/>
                  </a:lnTo>
                  <a:lnTo>
                    <a:pt x="8" y="8"/>
                  </a:lnTo>
                  <a:lnTo>
                    <a:pt x="18" y="2"/>
                  </a:lnTo>
                  <a:lnTo>
                    <a:pt x="24" y="0"/>
                  </a:lnTo>
                  <a:lnTo>
                    <a:pt x="30" y="0"/>
                  </a:lnTo>
                  <a:lnTo>
                    <a:pt x="238" y="0"/>
                  </a:lnTo>
                  <a:lnTo>
                    <a:pt x="238" y="0"/>
                  </a:lnTo>
                  <a:lnTo>
                    <a:pt x="244" y="0"/>
                  </a:lnTo>
                  <a:lnTo>
                    <a:pt x="250" y="2"/>
                  </a:lnTo>
                  <a:lnTo>
                    <a:pt x="260" y="8"/>
                  </a:lnTo>
                  <a:lnTo>
                    <a:pt x="266" y="18"/>
                  </a:lnTo>
                  <a:lnTo>
                    <a:pt x="268" y="24"/>
                  </a:lnTo>
                  <a:lnTo>
                    <a:pt x="268" y="30"/>
                  </a:lnTo>
                  <a:lnTo>
                    <a:pt x="268" y="246"/>
                  </a:lnTo>
                  <a:lnTo>
                    <a:pt x="268" y="246"/>
                  </a:lnTo>
                  <a:lnTo>
                    <a:pt x="268" y="252"/>
                  </a:lnTo>
                  <a:lnTo>
                    <a:pt x="266" y="258"/>
                  </a:lnTo>
                  <a:lnTo>
                    <a:pt x="260" y="268"/>
                  </a:lnTo>
                  <a:lnTo>
                    <a:pt x="250" y="274"/>
                  </a:lnTo>
                  <a:lnTo>
                    <a:pt x="244" y="276"/>
                  </a:lnTo>
                  <a:lnTo>
                    <a:pt x="238" y="276"/>
                  </a:lnTo>
                  <a:lnTo>
                    <a:pt x="238" y="276"/>
                  </a:lnTo>
                  <a:close/>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8"/>
            <p:cNvSpPr>
              <a:spLocks noChangeShapeType="1"/>
            </p:cNvSpPr>
            <p:nvPr/>
          </p:nvSpPr>
          <p:spPr bwMode="auto">
            <a:xfrm>
              <a:off x="5713" y="2050"/>
              <a:ext cx="0" cy="89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p:nvSpPr>
          <p:spPr bwMode="auto">
            <a:xfrm>
              <a:off x="5673" y="2930"/>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3128" y="2420"/>
              <a:ext cx="815" cy="322"/>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Certificate</a:t>
              </a:r>
            </a:p>
          </p:txBody>
        </p:sp>
        <p:sp>
          <p:nvSpPr>
            <p:cNvPr id="44" name="Line 41"/>
            <p:cNvSpPr>
              <a:spLocks noChangeShapeType="1"/>
            </p:cNvSpPr>
            <p:nvPr/>
          </p:nvSpPr>
          <p:spPr bwMode="auto">
            <a:xfrm>
              <a:off x="3515" y="2160"/>
              <a:ext cx="0" cy="742"/>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auto">
            <a:xfrm>
              <a:off x="3475" y="2890"/>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auto">
            <a:xfrm>
              <a:off x="4769" y="2796"/>
              <a:ext cx="1954" cy="146"/>
            </a:xfrm>
            <a:custGeom>
              <a:avLst/>
              <a:gdLst>
                <a:gd name="T0" fmla="*/ 0 w 1954"/>
                <a:gd name="T1" fmla="*/ 146 h 146"/>
                <a:gd name="T2" fmla="*/ 0 w 1954"/>
                <a:gd name="T3" fmla="*/ 0 h 146"/>
                <a:gd name="T4" fmla="*/ 1954 w 1954"/>
                <a:gd name="T5" fmla="*/ 0 h 146"/>
                <a:gd name="T6" fmla="*/ 1954 w 1954"/>
                <a:gd name="T7" fmla="*/ 146 h 146"/>
              </a:gdLst>
              <a:ahLst/>
              <a:cxnLst>
                <a:cxn ang="0">
                  <a:pos x="T0" y="T1"/>
                </a:cxn>
                <a:cxn ang="0">
                  <a:pos x="T2" y="T3"/>
                </a:cxn>
                <a:cxn ang="0">
                  <a:pos x="T4" y="T5"/>
                </a:cxn>
                <a:cxn ang="0">
                  <a:pos x="T6" y="T7"/>
                </a:cxn>
              </a:cxnLst>
              <a:rect l="0" t="0" r="r" b="b"/>
              <a:pathLst>
                <a:path w="1954" h="146">
                  <a:moveTo>
                    <a:pt x="0" y="146"/>
                  </a:moveTo>
                  <a:lnTo>
                    <a:pt x="0" y="0"/>
                  </a:lnTo>
                  <a:lnTo>
                    <a:pt x="1954" y="0"/>
                  </a:lnTo>
                  <a:lnTo>
                    <a:pt x="1954" y="146"/>
                  </a:lnTo>
                </a:path>
              </a:pathLst>
            </a:custGeom>
            <a:noFill/>
            <a:ln w="12700">
              <a:solidFill>
                <a:srgbClr val="147CC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auto">
            <a:xfrm>
              <a:off x="4729" y="2930"/>
              <a:ext cx="80" cy="68"/>
            </a:xfrm>
            <a:custGeom>
              <a:avLst/>
              <a:gdLst>
                <a:gd name="T0" fmla="*/ 80 w 80"/>
                <a:gd name="T1" fmla="*/ 0 h 68"/>
                <a:gd name="T2" fmla="*/ 40 w 80"/>
                <a:gd name="T3" fmla="*/ 68 h 68"/>
                <a:gd name="T4" fmla="*/ 0 w 80"/>
                <a:gd name="T5" fmla="*/ 0 h 68"/>
                <a:gd name="T6" fmla="*/ 80 w 80"/>
                <a:gd name="T7" fmla="*/ 0 h 68"/>
              </a:gdLst>
              <a:ahLst/>
              <a:cxnLst>
                <a:cxn ang="0">
                  <a:pos x="T0" y="T1"/>
                </a:cxn>
                <a:cxn ang="0">
                  <a:pos x="T2" y="T3"/>
                </a:cxn>
                <a:cxn ang="0">
                  <a:pos x="T4" y="T5"/>
                </a:cxn>
                <a:cxn ang="0">
                  <a:pos x="T6" y="T7"/>
                </a:cxn>
              </a:cxnLst>
              <a:rect l="0" t="0" r="r" b="b"/>
              <a:pathLst>
                <a:path w="80" h="68">
                  <a:moveTo>
                    <a:pt x="80" y="0"/>
                  </a:moveTo>
                  <a:lnTo>
                    <a:pt x="40" y="68"/>
                  </a:lnTo>
                  <a:lnTo>
                    <a:pt x="0" y="0"/>
                  </a:lnTo>
                  <a:lnTo>
                    <a:pt x="8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p:cNvSpPr>
              <a:spLocks/>
            </p:cNvSpPr>
            <p:nvPr/>
          </p:nvSpPr>
          <p:spPr bwMode="auto">
            <a:xfrm>
              <a:off x="6683" y="2930"/>
              <a:ext cx="80" cy="68"/>
            </a:xfrm>
            <a:custGeom>
              <a:avLst/>
              <a:gdLst>
                <a:gd name="T0" fmla="*/ 0 w 80"/>
                <a:gd name="T1" fmla="*/ 0 h 68"/>
                <a:gd name="T2" fmla="*/ 40 w 80"/>
                <a:gd name="T3" fmla="*/ 68 h 68"/>
                <a:gd name="T4" fmla="*/ 80 w 80"/>
                <a:gd name="T5" fmla="*/ 0 h 68"/>
                <a:gd name="T6" fmla="*/ 0 w 80"/>
                <a:gd name="T7" fmla="*/ 0 h 68"/>
              </a:gdLst>
              <a:ahLst/>
              <a:cxnLst>
                <a:cxn ang="0">
                  <a:pos x="T0" y="T1"/>
                </a:cxn>
                <a:cxn ang="0">
                  <a:pos x="T2" y="T3"/>
                </a:cxn>
                <a:cxn ang="0">
                  <a:pos x="T4" y="T5"/>
                </a:cxn>
                <a:cxn ang="0">
                  <a:pos x="T6" y="T7"/>
                </a:cxn>
              </a:cxnLst>
              <a:rect l="0" t="0" r="r" b="b"/>
              <a:pathLst>
                <a:path w="80" h="68">
                  <a:moveTo>
                    <a:pt x="0" y="0"/>
                  </a:moveTo>
                  <a:lnTo>
                    <a:pt x="40" y="68"/>
                  </a:lnTo>
                  <a:lnTo>
                    <a:pt x="80" y="0"/>
                  </a:lnTo>
                  <a:lnTo>
                    <a:pt x="0" y="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auto">
            <a:xfrm>
              <a:off x="5335" y="2340"/>
              <a:ext cx="766" cy="324"/>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Certificate</a:t>
              </a:r>
            </a:p>
          </p:txBody>
        </p:sp>
      </p:grpSp>
      <p:sp>
        <p:nvSpPr>
          <p:cNvPr id="49" name="TextBox 48"/>
          <p:cNvSpPr txBox="1"/>
          <p:nvPr/>
        </p:nvSpPr>
        <p:spPr>
          <a:xfrm>
            <a:off x="8718331" y="1764862"/>
            <a:ext cx="727571" cy="369332"/>
          </a:xfrm>
          <a:prstGeom prst="rect">
            <a:avLst/>
          </a:prstGeom>
          <a:noFill/>
        </p:spPr>
        <p:txBody>
          <a:bodyPr wrap="none" rtlCol="0">
            <a:spAutoFit/>
          </a:bodyPr>
          <a:lstStyle/>
          <a:p>
            <a:r>
              <a:rPr lang="en-US" dirty="0"/>
              <a:t>Entity</a:t>
            </a:r>
          </a:p>
        </p:txBody>
      </p:sp>
      <p:sp>
        <p:nvSpPr>
          <p:cNvPr id="50" name="TextBox 49"/>
          <p:cNvSpPr txBox="1"/>
          <p:nvPr/>
        </p:nvSpPr>
        <p:spPr>
          <a:xfrm>
            <a:off x="6624738" y="5892800"/>
            <a:ext cx="1765099" cy="646331"/>
          </a:xfrm>
          <a:prstGeom prst="rect">
            <a:avLst/>
          </a:prstGeom>
          <a:noFill/>
        </p:spPr>
        <p:txBody>
          <a:bodyPr wrap="none" rtlCol="0">
            <a:spAutoFit/>
          </a:bodyPr>
          <a:lstStyle/>
          <a:p>
            <a:pPr algn="ctr"/>
            <a:r>
              <a:rPr lang="en-US" dirty="0"/>
              <a:t>User or </a:t>
            </a:r>
          </a:p>
          <a:p>
            <a:pPr algn="ctr"/>
            <a:r>
              <a:rPr lang="en-US" dirty="0"/>
              <a:t>computer profile</a:t>
            </a:r>
          </a:p>
        </p:txBody>
      </p:sp>
      <p:sp>
        <p:nvSpPr>
          <p:cNvPr id="51" name="TextBox 50"/>
          <p:cNvSpPr txBox="1"/>
          <p:nvPr/>
        </p:nvSpPr>
        <p:spPr>
          <a:xfrm>
            <a:off x="8532531" y="5892800"/>
            <a:ext cx="1200713" cy="369332"/>
          </a:xfrm>
          <a:prstGeom prst="rect">
            <a:avLst/>
          </a:prstGeom>
          <a:noFill/>
        </p:spPr>
        <p:txBody>
          <a:bodyPr wrap="none" rtlCol="0">
            <a:spAutoFit/>
          </a:bodyPr>
          <a:lstStyle/>
          <a:p>
            <a:pPr algn="ctr"/>
            <a:r>
              <a:rPr lang="en-US" dirty="0"/>
              <a:t>Smart card</a:t>
            </a:r>
          </a:p>
        </p:txBody>
      </p:sp>
      <p:sp>
        <p:nvSpPr>
          <p:cNvPr id="52" name="TextBox 51"/>
          <p:cNvSpPr txBox="1"/>
          <p:nvPr/>
        </p:nvSpPr>
        <p:spPr>
          <a:xfrm>
            <a:off x="10366428" y="5892800"/>
            <a:ext cx="612668" cy="369332"/>
          </a:xfrm>
          <a:prstGeom prst="rect">
            <a:avLst/>
          </a:prstGeom>
          <a:noFill/>
        </p:spPr>
        <p:txBody>
          <a:bodyPr wrap="none" rtlCol="0">
            <a:spAutoFit/>
          </a:bodyPr>
          <a:lstStyle/>
          <a:p>
            <a:pPr algn="ctr"/>
            <a:r>
              <a:rPr lang="en-US" dirty="0"/>
              <a:t>TPM</a:t>
            </a:r>
          </a:p>
        </p:txBody>
      </p:sp>
      <p:sp>
        <p:nvSpPr>
          <p:cNvPr id="53" name="TextBox 52"/>
          <p:cNvSpPr txBox="1"/>
          <p:nvPr/>
        </p:nvSpPr>
        <p:spPr>
          <a:xfrm>
            <a:off x="5347198" y="1789668"/>
            <a:ext cx="441147" cy="369332"/>
          </a:xfrm>
          <a:prstGeom prst="rect">
            <a:avLst/>
          </a:prstGeom>
          <a:noFill/>
        </p:spPr>
        <p:txBody>
          <a:bodyPr wrap="none" rtlCol="0">
            <a:spAutoFit/>
          </a:bodyPr>
          <a:lstStyle/>
          <a:p>
            <a:pPr algn="ctr"/>
            <a:r>
              <a:rPr lang="en-US" dirty="0"/>
              <a:t>CA</a:t>
            </a:r>
          </a:p>
        </p:txBody>
      </p:sp>
    </p:spTree>
    <p:extLst>
      <p:ext uri="{BB962C8B-B14F-4D97-AF65-F5344CB8AC3E}">
        <p14:creationId xmlns:p14="http://schemas.microsoft.com/office/powerpoint/2010/main" val="168316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17291" y="455254"/>
            <a:ext cx="11603038" cy="685800"/>
          </a:xfrm>
        </p:spPr>
        <p:txBody>
          <a:bodyPr anchor="ctr">
            <a:normAutofit fontScale="90000"/>
          </a:bodyPr>
          <a:lstStyle/>
          <a:p>
            <a:r>
              <a:rPr lang="en-US" dirty="0"/>
              <a:t>Certificate recovery</a:t>
            </a:r>
          </a:p>
        </p:txBody>
      </p:sp>
      <p:graphicFrame>
        <p:nvGraphicFramePr>
          <p:cNvPr id="7" name="Content Placeholder 4">
            <a:extLst>
              <a:ext uri="{FF2B5EF4-FFF2-40B4-BE49-F238E27FC236}">
                <a16:creationId xmlns:a16="http://schemas.microsoft.com/office/drawing/2014/main" id="{84550257-2AE9-DCA4-71BE-5B4A9D9A8A2B}"/>
              </a:ext>
            </a:extLst>
          </p:cNvPr>
          <p:cNvGraphicFramePr>
            <a:graphicFrameLocks noGrp="1"/>
          </p:cNvGraphicFramePr>
          <p:nvPr>
            <p:ph sz="quarter" idx="4294967295"/>
            <p:extLst>
              <p:ext uri="{D42A27DB-BD31-4B8C-83A1-F6EECF244321}">
                <p14:modId xmlns:p14="http://schemas.microsoft.com/office/powerpoint/2010/main" val="3616237055"/>
              </p:ext>
            </p:extLst>
          </p:nvPr>
        </p:nvGraphicFramePr>
        <p:xfrm>
          <a:off x="471949" y="509946"/>
          <a:ext cx="11603038" cy="554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40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96257" y="234950"/>
            <a:ext cx="7726362" cy="1050925"/>
          </a:xfrm>
        </p:spPr>
        <p:txBody>
          <a:bodyPr/>
          <a:lstStyle/>
          <a:p>
            <a:r>
              <a:rPr lang="en-US" dirty="0"/>
              <a:t>Certificate recovery: DRA</a:t>
            </a:r>
          </a:p>
        </p:txBody>
      </p:sp>
      <p:sp>
        <p:nvSpPr>
          <p:cNvPr id="4" name="Content Placeholder 3"/>
          <p:cNvSpPr>
            <a:spLocks noGrp="1"/>
          </p:cNvSpPr>
          <p:nvPr>
            <p:ph sz="half" idx="4294967295"/>
          </p:nvPr>
        </p:nvSpPr>
        <p:spPr>
          <a:xfrm>
            <a:off x="0" y="1371600"/>
            <a:ext cx="3598863" cy="5245100"/>
          </a:xfrm>
        </p:spPr>
        <p:txBody>
          <a:bodyPr>
            <a:normAutofit fontScale="92500"/>
          </a:bodyPr>
          <a:lstStyle/>
          <a:p>
            <a:pPr lvl="1">
              <a:lnSpc>
                <a:spcPct val="110000"/>
              </a:lnSpc>
            </a:pPr>
            <a:r>
              <a:rPr lang="en-US" dirty="0"/>
              <a:t>A DRA is used to recover encrypted files.</a:t>
            </a:r>
          </a:p>
          <a:p>
            <a:pPr lvl="2">
              <a:lnSpc>
                <a:spcPct val="110000"/>
              </a:lnSpc>
            </a:pPr>
            <a:r>
              <a:rPr lang="en-US" b="1" dirty="0"/>
              <a:t>Encryption</a:t>
            </a:r>
            <a:r>
              <a:rPr lang="en-US" dirty="0"/>
              <a:t>: DRA public key is used in parallel with FEK.</a:t>
            </a:r>
          </a:p>
          <a:p>
            <a:pPr lvl="2">
              <a:lnSpc>
                <a:spcPct val="110000"/>
              </a:lnSpc>
            </a:pPr>
            <a:r>
              <a:rPr lang="en-US" b="1" dirty="0"/>
              <a:t>Decryption</a:t>
            </a:r>
            <a:r>
              <a:rPr lang="en-US" dirty="0"/>
              <a:t>: DRA private key is used to decrypt data. </a:t>
            </a:r>
          </a:p>
          <a:p>
            <a:pPr lvl="1">
              <a:lnSpc>
                <a:spcPct val="110000"/>
              </a:lnSpc>
            </a:pPr>
            <a:r>
              <a:rPr lang="en-US" dirty="0"/>
              <a:t>DRAs are delegated permission through Group Policy objects.</a:t>
            </a:r>
          </a:p>
          <a:p>
            <a:pPr lvl="1">
              <a:lnSpc>
                <a:spcPct val="110000"/>
              </a:lnSpc>
            </a:pPr>
            <a:r>
              <a:rPr lang="en-US" dirty="0"/>
              <a:t>Default administrator of a domain is the DRA for every encrypted file.</a:t>
            </a:r>
          </a:p>
          <a:p>
            <a:pPr>
              <a:lnSpc>
                <a:spcPct val="110000"/>
              </a:lnSpc>
            </a:pPr>
            <a:endParaRPr lang="en-US" dirty="0"/>
          </a:p>
        </p:txBody>
      </p:sp>
      <p:grpSp>
        <p:nvGrpSpPr>
          <p:cNvPr id="6" name="Group 4"/>
          <p:cNvGrpSpPr>
            <a:grpSpLocks noChangeAspect="1"/>
          </p:cNvGrpSpPr>
          <p:nvPr/>
        </p:nvGrpSpPr>
        <p:grpSpPr bwMode="auto">
          <a:xfrm>
            <a:off x="5180013" y="1962150"/>
            <a:ext cx="5699125" cy="4584700"/>
            <a:chOff x="3263" y="1076"/>
            <a:chExt cx="3590" cy="2888"/>
          </a:xfrm>
        </p:grpSpPr>
        <p:sp>
          <p:nvSpPr>
            <p:cNvPr id="7" name="AutoShape 3"/>
            <p:cNvSpPr>
              <a:spLocks noChangeAspect="1" noChangeArrowheads="1" noTextEdit="1"/>
            </p:cNvSpPr>
            <p:nvPr/>
          </p:nvSpPr>
          <p:spPr bwMode="auto">
            <a:xfrm>
              <a:off x="3263" y="1076"/>
              <a:ext cx="3590" cy="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noEditPoints="1"/>
            </p:cNvSpPr>
            <p:nvPr/>
          </p:nvSpPr>
          <p:spPr bwMode="auto">
            <a:xfrm>
              <a:off x="3263" y="1146"/>
              <a:ext cx="204" cy="382"/>
            </a:xfrm>
            <a:custGeom>
              <a:avLst/>
              <a:gdLst>
                <a:gd name="T0" fmla="*/ 102 w 204"/>
                <a:gd name="T1" fmla="*/ 0 h 382"/>
                <a:gd name="T2" fmla="*/ 62 w 204"/>
                <a:gd name="T3" fmla="*/ 8 h 382"/>
                <a:gd name="T4" fmla="*/ 30 w 204"/>
                <a:gd name="T5" fmla="*/ 30 h 382"/>
                <a:gd name="T6" fmla="*/ 8 w 204"/>
                <a:gd name="T7" fmla="*/ 62 h 382"/>
                <a:gd name="T8" fmla="*/ 0 w 204"/>
                <a:gd name="T9" fmla="*/ 102 h 382"/>
                <a:gd name="T10" fmla="*/ 2 w 204"/>
                <a:gd name="T11" fmla="*/ 118 h 382"/>
                <a:gd name="T12" fmla="*/ 10 w 204"/>
                <a:gd name="T13" fmla="*/ 146 h 382"/>
                <a:gd name="T14" fmla="*/ 28 w 204"/>
                <a:gd name="T15" fmla="*/ 170 h 382"/>
                <a:gd name="T16" fmla="*/ 50 w 204"/>
                <a:gd name="T17" fmla="*/ 190 h 382"/>
                <a:gd name="T18" fmla="*/ 64 w 204"/>
                <a:gd name="T19" fmla="*/ 352 h 382"/>
                <a:gd name="T20" fmla="*/ 140 w 204"/>
                <a:gd name="T21" fmla="*/ 352 h 382"/>
                <a:gd name="T22" fmla="*/ 120 w 204"/>
                <a:gd name="T23" fmla="*/ 316 h 382"/>
                <a:gd name="T24" fmla="*/ 120 w 204"/>
                <a:gd name="T25" fmla="*/ 282 h 382"/>
                <a:gd name="T26" fmla="*/ 120 w 204"/>
                <a:gd name="T27" fmla="*/ 246 h 382"/>
                <a:gd name="T28" fmla="*/ 140 w 204"/>
                <a:gd name="T29" fmla="*/ 196 h 382"/>
                <a:gd name="T30" fmla="*/ 154 w 204"/>
                <a:gd name="T31" fmla="*/ 190 h 382"/>
                <a:gd name="T32" fmla="*/ 176 w 204"/>
                <a:gd name="T33" fmla="*/ 170 h 382"/>
                <a:gd name="T34" fmla="*/ 194 w 204"/>
                <a:gd name="T35" fmla="*/ 146 h 382"/>
                <a:gd name="T36" fmla="*/ 202 w 204"/>
                <a:gd name="T37" fmla="*/ 118 h 382"/>
                <a:gd name="T38" fmla="*/ 204 w 204"/>
                <a:gd name="T39" fmla="*/ 102 h 382"/>
                <a:gd name="T40" fmla="*/ 196 w 204"/>
                <a:gd name="T41" fmla="*/ 62 h 382"/>
                <a:gd name="T42" fmla="*/ 174 w 204"/>
                <a:gd name="T43" fmla="*/ 30 h 382"/>
                <a:gd name="T44" fmla="*/ 142 w 204"/>
                <a:gd name="T45" fmla="*/ 8 h 382"/>
                <a:gd name="T46" fmla="*/ 102 w 204"/>
                <a:gd name="T47" fmla="*/ 0 h 382"/>
                <a:gd name="T48" fmla="*/ 102 w 204"/>
                <a:gd name="T49" fmla="*/ 78 h 382"/>
                <a:gd name="T50" fmla="*/ 92 w 204"/>
                <a:gd name="T51" fmla="*/ 76 h 382"/>
                <a:gd name="T52" fmla="*/ 78 w 204"/>
                <a:gd name="T53" fmla="*/ 62 h 382"/>
                <a:gd name="T54" fmla="*/ 76 w 204"/>
                <a:gd name="T55" fmla="*/ 52 h 382"/>
                <a:gd name="T56" fmla="*/ 84 w 204"/>
                <a:gd name="T57" fmla="*/ 32 h 382"/>
                <a:gd name="T58" fmla="*/ 102 w 204"/>
                <a:gd name="T59" fmla="*/ 26 h 382"/>
                <a:gd name="T60" fmla="*/ 112 w 204"/>
                <a:gd name="T61" fmla="*/ 28 h 382"/>
                <a:gd name="T62" fmla="*/ 126 w 204"/>
                <a:gd name="T63" fmla="*/ 42 h 382"/>
                <a:gd name="T64" fmla="*/ 128 w 204"/>
                <a:gd name="T65" fmla="*/ 52 h 382"/>
                <a:gd name="T66" fmla="*/ 120 w 204"/>
                <a:gd name="T67" fmla="*/ 70 h 382"/>
                <a:gd name="T68" fmla="*/ 102 w 204"/>
                <a:gd name="T69" fmla="*/ 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382">
                  <a:moveTo>
                    <a:pt x="102" y="0"/>
                  </a:moveTo>
                  <a:lnTo>
                    <a:pt x="102" y="0"/>
                  </a:lnTo>
                  <a:lnTo>
                    <a:pt x="82" y="2"/>
                  </a:lnTo>
                  <a:lnTo>
                    <a:pt x="62" y="8"/>
                  </a:lnTo>
                  <a:lnTo>
                    <a:pt x="46" y="18"/>
                  </a:lnTo>
                  <a:lnTo>
                    <a:pt x="30" y="30"/>
                  </a:lnTo>
                  <a:lnTo>
                    <a:pt x="18" y="46"/>
                  </a:lnTo>
                  <a:lnTo>
                    <a:pt x="8" y="62"/>
                  </a:lnTo>
                  <a:lnTo>
                    <a:pt x="2" y="82"/>
                  </a:lnTo>
                  <a:lnTo>
                    <a:pt x="0" y="102"/>
                  </a:lnTo>
                  <a:lnTo>
                    <a:pt x="0" y="102"/>
                  </a:lnTo>
                  <a:lnTo>
                    <a:pt x="2" y="118"/>
                  </a:lnTo>
                  <a:lnTo>
                    <a:pt x="6" y="132"/>
                  </a:lnTo>
                  <a:lnTo>
                    <a:pt x="10" y="146"/>
                  </a:lnTo>
                  <a:lnTo>
                    <a:pt x="18" y="160"/>
                  </a:lnTo>
                  <a:lnTo>
                    <a:pt x="28" y="170"/>
                  </a:lnTo>
                  <a:lnTo>
                    <a:pt x="38" y="180"/>
                  </a:lnTo>
                  <a:lnTo>
                    <a:pt x="50" y="190"/>
                  </a:lnTo>
                  <a:lnTo>
                    <a:pt x="64" y="196"/>
                  </a:lnTo>
                  <a:lnTo>
                    <a:pt x="64" y="352"/>
                  </a:lnTo>
                  <a:lnTo>
                    <a:pt x="100" y="382"/>
                  </a:lnTo>
                  <a:lnTo>
                    <a:pt x="140" y="352"/>
                  </a:lnTo>
                  <a:lnTo>
                    <a:pt x="140" y="332"/>
                  </a:lnTo>
                  <a:lnTo>
                    <a:pt x="120" y="316"/>
                  </a:lnTo>
                  <a:lnTo>
                    <a:pt x="140" y="300"/>
                  </a:lnTo>
                  <a:lnTo>
                    <a:pt x="120" y="282"/>
                  </a:lnTo>
                  <a:lnTo>
                    <a:pt x="140" y="262"/>
                  </a:lnTo>
                  <a:lnTo>
                    <a:pt x="120" y="246"/>
                  </a:lnTo>
                  <a:lnTo>
                    <a:pt x="140" y="228"/>
                  </a:lnTo>
                  <a:lnTo>
                    <a:pt x="140" y="196"/>
                  </a:lnTo>
                  <a:lnTo>
                    <a:pt x="140" y="196"/>
                  </a:lnTo>
                  <a:lnTo>
                    <a:pt x="154" y="190"/>
                  </a:lnTo>
                  <a:lnTo>
                    <a:pt x="166" y="180"/>
                  </a:lnTo>
                  <a:lnTo>
                    <a:pt x="176" y="170"/>
                  </a:lnTo>
                  <a:lnTo>
                    <a:pt x="186" y="160"/>
                  </a:lnTo>
                  <a:lnTo>
                    <a:pt x="194" y="146"/>
                  </a:lnTo>
                  <a:lnTo>
                    <a:pt x="198" y="132"/>
                  </a:lnTo>
                  <a:lnTo>
                    <a:pt x="202" y="118"/>
                  </a:lnTo>
                  <a:lnTo>
                    <a:pt x="204" y="102"/>
                  </a:lnTo>
                  <a:lnTo>
                    <a:pt x="204" y="102"/>
                  </a:lnTo>
                  <a:lnTo>
                    <a:pt x="202" y="82"/>
                  </a:lnTo>
                  <a:lnTo>
                    <a:pt x="196" y="62"/>
                  </a:lnTo>
                  <a:lnTo>
                    <a:pt x="186" y="46"/>
                  </a:lnTo>
                  <a:lnTo>
                    <a:pt x="174" y="30"/>
                  </a:lnTo>
                  <a:lnTo>
                    <a:pt x="158" y="18"/>
                  </a:lnTo>
                  <a:lnTo>
                    <a:pt x="142" y="8"/>
                  </a:lnTo>
                  <a:lnTo>
                    <a:pt x="122" y="2"/>
                  </a:lnTo>
                  <a:lnTo>
                    <a:pt x="102" y="0"/>
                  </a:lnTo>
                  <a:lnTo>
                    <a:pt x="102" y="0"/>
                  </a:lnTo>
                  <a:close/>
                  <a:moveTo>
                    <a:pt x="102" y="78"/>
                  </a:moveTo>
                  <a:lnTo>
                    <a:pt x="102" y="78"/>
                  </a:lnTo>
                  <a:lnTo>
                    <a:pt x="92" y="76"/>
                  </a:lnTo>
                  <a:lnTo>
                    <a:pt x="84" y="70"/>
                  </a:lnTo>
                  <a:lnTo>
                    <a:pt x="78" y="62"/>
                  </a:lnTo>
                  <a:lnTo>
                    <a:pt x="76" y="52"/>
                  </a:lnTo>
                  <a:lnTo>
                    <a:pt x="76" y="52"/>
                  </a:lnTo>
                  <a:lnTo>
                    <a:pt x="78" y="42"/>
                  </a:lnTo>
                  <a:lnTo>
                    <a:pt x="84" y="32"/>
                  </a:lnTo>
                  <a:lnTo>
                    <a:pt x="92" y="28"/>
                  </a:lnTo>
                  <a:lnTo>
                    <a:pt x="102" y="26"/>
                  </a:lnTo>
                  <a:lnTo>
                    <a:pt x="102" y="26"/>
                  </a:lnTo>
                  <a:lnTo>
                    <a:pt x="112" y="28"/>
                  </a:lnTo>
                  <a:lnTo>
                    <a:pt x="120" y="32"/>
                  </a:lnTo>
                  <a:lnTo>
                    <a:pt x="126" y="42"/>
                  </a:lnTo>
                  <a:lnTo>
                    <a:pt x="128" y="52"/>
                  </a:lnTo>
                  <a:lnTo>
                    <a:pt x="128" y="52"/>
                  </a:lnTo>
                  <a:lnTo>
                    <a:pt x="126" y="62"/>
                  </a:lnTo>
                  <a:lnTo>
                    <a:pt x="120" y="70"/>
                  </a:lnTo>
                  <a:lnTo>
                    <a:pt x="112" y="76"/>
                  </a:lnTo>
                  <a:lnTo>
                    <a:pt x="102" y="78"/>
                  </a:lnTo>
                  <a:lnTo>
                    <a:pt x="102" y="7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3263" y="1654"/>
              <a:ext cx="204" cy="380"/>
            </a:xfrm>
            <a:custGeom>
              <a:avLst/>
              <a:gdLst>
                <a:gd name="T0" fmla="*/ 102 w 204"/>
                <a:gd name="T1" fmla="*/ 0 h 380"/>
                <a:gd name="T2" fmla="*/ 62 w 204"/>
                <a:gd name="T3" fmla="*/ 8 h 380"/>
                <a:gd name="T4" fmla="*/ 30 w 204"/>
                <a:gd name="T5" fmla="*/ 30 h 380"/>
                <a:gd name="T6" fmla="*/ 8 w 204"/>
                <a:gd name="T7" fmla="*/ 62 h 380"/>
                <a:gd name="T8" fmla="*/ 0 w 204"/>
                <a:gd name="T9" fmla="*/ 100 h 380"/>
                <a:gd name="T10" fmla="*/ 2 w 204"/>
                <a:gd name="T11" fmla="*/ 116 h 380"/>
                <a:gd name="T12" fmla="*/ 10 w 204"/>
                <a:gd name="T13" fmla="*/ 146 h 380"/>
                <a:gd name="T14" fmla="*/ 28 w 204"/>
                <a:gd name="T15" fmla="*/ 170 h 380"/>
                <a:gd name="T16" fmla="*/ 50 w 204"/>
                <a:gd name="T17" fmla="*/ 188 h 380"/>
                <a:gd name="T18" fmla="*/ 64 w 204"/>
                <a:gd name="T19" fmla="*/ 350 h 380"/>
                <a:gd name="T20" fmla="*/ 140 w 204"/>
                <a:gd name="T21" fmla="*/ 350 h 380"/>
                <a:gd name="T22" fmla="*/ 120 w 204"/>
                <a:gd name="T23" fmla="*/ 316 h 380"/>
                <a:gd name="T24" fmla="*/ 120 w 204"/>
                <a:gd name="T25" fmla="*/ 282 h 380"/>
                <a:gd name="T26" fmla="*/ 120 w 204"/>
                <a:gd name="T27" fmla="*/ 246 h 380"/>
                <a:gd name="T28" fmla="*/ 140 w 204"/>
                <a:gd name="T29" fmla="*/ 194 h 380"/>
                <a:gd name="T30" fmla="*/ 154 w 204"/>
                <a:gd name="T31" fmla="*/ 188 h 380"/>
                <a:gd name="T32" fmla="*/ 176 w 204"/>
                <a:gd name="T33" fmla="*/ 170 h 380"/>
                <a:gd name="T34" fmla="*/ 194 w 204"/>
                <a:gd name="T35" fmla="*/ 146 h 380"/>
                <a:gd name="T36" fmla="*/ 202 w 204"/>
                <a:gd name="T37" fmla="*/ 116 h 380"/>
                <a:gd name="T38" fmla="*/ 204 w 204"/>
                <a:gd name="T39" fmla="*/ 100 h 380"/>
                <a:gd name="T40" fmla="*/ 196 w 204"/>
                <a:gd name="T41" fmla="*/ 62 h 380"/>
                <a:gd name="T42" fmla="*/ 174 w 204"/>
                <a:gd name="T43" fmla="*/ 30 h 380"/>
                <a:gd name="T44" fmla="*/ 142 w 204"/>
                <a:gd name="T45" fmla="*/ 8 h 380"/>
                <a:gd name="T46" fmla="*/ 102 w 204"/>
                <a:gd name="T47" fmla="*/ 0 h 380"/>
                <a:gd name="T48" fmla="*/ 102 w 204"/>
                <a:gd name="T49" fmla="*/ 76 h 380"/>
                <a:gd name="T50" fmla="*/ 92 w 204"/>
                <a:gd name="T51" fmla="*/ 74 h 380"/>
                <a:gd name="T52" fmla="*/ 78 w 204"/>
                <a:gd name="T53" fmla="*/ 60 h 380"/>
                <a:gd name="T54" fmla="*/ 76 w 204"/>
                <a:gd name="T55" fmla="*/ 50 h 380"/>
                <a:gd name="T56" fmla="*/ 84 w 204"/>
                <a:gd name="T57" fmla="*/ 32 h 380"/>
                <a:gd name="T58" fmla="*/ 102 w 204"/>
                <a:gd name="T59" fmla="*/ 24 h 380"/>
                <a:gd name="T60" fmla="*/ 112 w 204"/>
                <a:gd name="T61" fmla="*/ 26 h 380"/>
                <a:gd name="T62" fmla="*/ 126 w 204"/>
                <a:gd name="T63" fmla="*/ 40 h 380"/>
                <a:gd name="T64" fmla="*/ 128 w 204"/>
                <a:gd name="T65" fmla="*/ 50 h 380"/>
                <a:gd name="T66" fmla="*/ 120 w 204"/>
                <a:gd name="T67" fmla="*/ 70 h 380"/>
                <a:gd name="T68" fmla="*/ 102 w 204"/>
                <a:gd name="T69" fmla="*/ 7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380">
                  <a:moveTo>
                    <a:pt x="102" y="0"/>
                  </a:moveTo>
                  <a:lnTo>
                    <a:pt x="102" y="0"/>
                  </a:lnTo>
                  <a:lnTo>
                    <a:pt x="82" y="2"/>
                  </a:lnTo>
                  <a:lnTo>
                    <a:pt x="62" y="8"/>
                  </a:lnTo>
                  <a:lnTo>
                    <a:pt x="46" y="16"/>
                  </a:lnTo>
                  <a:lnTo>
                    <a:pt x="30" y="30"/>
                  </a:lnTo>
                  <a:lnTo>
                    <a:pt x="18" y="44"/>
                  </a:lnTo>
                  <a:lnTo>
                    <a:pt x="8" y="62"/>
                  </a:lnTo>
                  <a:lnTo>
                    <a:pt x="2" y="80"/>
                  </a:lnTo>
                  <a:lnTo>
                    <a:pt x="0" y="100"/>
                  </a:lnTo>
                  <a:lnTo>
                    <a:pt x="0" y="100"/>
                  </a:lnTo>
                  <a:lnTo>
                    <a:pt x="2" y="116"/>
                  </a:lnTo>
                  <a:lnTo>
                    <a:pt x="6" y="132"/>
                  </a:lnTo>
                  <a:lnTo>
                    <a:pt x="10" y="146"/>
                  </a:lnTo>
                  <a:lnTo>
                    <a:pt x="18" y="158"/>
                  </a:lnTo>
                  <a:lnTo>
                    <a:pt x="28" y="170"/>
                  </a:lnTo>
                  <a:lnTo>
                    <a:pt x="38" y="180"/>
                  </a:lnTo>
                  <a:lnTo>
                    <a:pt x="50" y="188"/>
                  </a:lnTo>
                  <a:lnTo>
                    <a:pt x="64" y="194"/>
                  </a:lnTo>
                  <a:lnTo>
                    <a:pt x="64" y="350"/>
                  </a:lnTo>
                  <a:lnTo>
                    <a:pt x="100" y="380"/>
                  </a:lnTo>
                  <a:lnTo>
                    <a:pt x="140" y="350"/>
                  </a:lnTo>
                  <a:lnTo>
                    <a:pt x="140" y="332"/>
                  </a:lnTo>
                  <a:lnTo>
                    <a:pt x="120" y="316"/>
                  </a:lnTo>
                  <a:lnTo>
                    <a:pt x="140" y="300"/>
                  </a:lnTo>
                  <a:lnTo>
                    <a:pt x="120" y="282"/>
                  </a:lnTo>
                  <a:lnTo>
                    <a:pt x="140" y="260"/>
                  </a:lnTo>
                  <a:lnTo>
                    <a:pt x="120" y="246"/>
                  </a:lnTo>
                  <a:lnTo>
                    <a:pt x="140" y="226"/>
                  </a:lnTo>
                  <a:lnTo>
                    <a:pt x="140" y="194"/>
                  </a:lnTo>
                  <a:lnTo>
                    <a:pt x="140" y="194"/>
                  </a:lnTo>
                  <a:lnTo>
                    <a:pt x="154" y="188"/>
                  </a:lnTo>
                  <a:lnTo>
                    <a:pt x="166" y="180"/>
                  </a:lnTo>
                  <a:lnTo>
                    <a:pt x="176" y="170"/>
                  </a:lnTo>
                  <a:lnTo>
                    <a:pt x="186" y="158"/>
                  </a:lnTo>
                  <a:lnTo>
                    <a:pt x="194" y="146"/>
                  </a:lnTo>
                  <a:lnTo>
                    <a:pt x="198" y="132"/>
                  </a:lnTo>
                  <a:lnTo>
                    <a:pt x="202" y="116"/>
                  </a:lnTo>
                  <a:lnTo>
                    <a:pt x="204" y="100"/>
                  </a:lnTo>
                  <a:lnTo>
                    <a:pt x="204" y="100"/>
                  </a:lnTo>
                  <a:lnTo>
                    <a:pt x="202" y="80"/>
                  </a:lnTo>
                  <a:lnTo>
                    <a:pt x="196" y="62"/>
                  </a:lnTo>
                  <a:lnTo>
                    <a:pt x="186" y="44"/>
                  </a:lnTo>
                  <a:lnTo>
                    <a:pt x="174" y="30"/>
                  </a:lnTo>
                  <a:lnTo>
                    <a:pt x="158" y="16"/>
                  </a:lnTo>
                  <a:lnTo>
                    <a:pt x="142" y="8"/>
                  </a:lnTo>
                  <a:lnTo>
                    <a:pt x="122" y="2"/>
                  </a:lnTo>
                  <a:lnTo>
                    <a:pt x="102" y="0"/>
                  </a:lnTo>
                  <a:lnTo>
                    <a:pt x="102" y="0"/>
                  </a:lnTo>
                  <a:close/>
                  <a:moveTo>
                    <a:pt x="102" y="76"/>
                  </a:moveTo>
                  <a:lnTo>
                    <a:pt x="102" y="76"/>
                  </a:lnTo>
                  <a:lnTo>
                    <a:pt x="92" y="74"/>
                  </a:lnTo>
                  <a:lnTo>
                    <a:pt x="84" y="70"/>
                  </a:lnTo>
                  <a:lnTo>
                    <a:pt x="78" y="60"/>
                  </a:lnTo>
                  <a:lnTo>
                    <a:pt x="76" y="50"/>
                  </a:lnTo>
                  <a:lnTo>
                    <a:pt x="76" y="50"/>
                  </a:lnTo>
                  <a:lnTo>
                    <a:pt x="78" y="40"/>
                  </a:lnTo>
                  <a:lnTo>
                    <a:pt x="84" y="32"/>
                  </a:lnTo>
                  <a:lnTo>
                    <a:pt x="92" y="26"/>
                  </a:lnTo>
                  <a:lnTo>
                    <a:pt x="102" y="24"/>
                  </a:lnTo>
                  <a:lnTo>
                    <a:pt x="102" y="24"/>
                  </a:lnTo>
                  <a:lnTo>
                    <a:pt x="112" y="26"/>
                  </a:lnTo>
                  <a:lnTo>
                    <a:pt x="120" y="32"/>
                  </a:lnTo>
                  <a:lnTo>
                    <a:pt x="126" y="40"/>
                  </a:lnTo>
                  <a:lnTo>
                    <a:pt x="128" y="50"/>
                  </a:lnTo>
                  <a:lnTo>
                    <a:pt x="128" y="50"/>
                  </a:lnTo>
                  <a:lnTo>
                    <a:pt x="126" y="60"/>
                  </a:lnTo>
                  <a:lnTo>
                    <a:pt x="120" y="70"/>
                  </a:lnTo>
                  <a:lnTo>
                    <a:pt x="112" y="74"/>
                  </a:lnTo>
                  <a:lnTo>
                    <a:pt x="102" y="76"/>
                  </a:lnTo>
                  <a:lnTo>
                    <a:pt x="102" y="7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263" y="3146"/>
              <a:ext cx="204" cy="382"/>
            </a:xfrm>
            <a:custGeom>
              <a:avLst/>
              <a:gdLst>
                <a:gd name="T0" fmla="*/ 102 w 204"/>
                <a:gd name="T1" fmla="*/ 0 h 382"/>
                <a:gd name="T2" fmla="*/ 62 w 204"/>
                <a:gd name="T3" fmla="*/ 8 h 382"/>
                <a:gd name="T4" fmla="*/ 30 w 204"/>
                <a:gd name="T5" fmla="*/ 30 h 382"/>
                <a:gd name="T6" fmla="*/ 8 w 204"/>
                <a:gd name="T7" fmla="*/ 62 h 382"/>
                <a:gd name="T8" fmla="*/ 0 w 204"/>
                <a:gd name="T9" fmla="*/ 102 h 382"/>
                <a:gd name="T10" fmla="*/ 2 w 204"/>
                <a:gd name="T11" fmla="*/ 118 h 382"/>
                <a:gd name="T12" fmla="*/ 10 w 204"/>
                <a:gd name="T13" fmla="*/ 146 h 382"/>
                <a:gd name="T14" fmla="*/ 28 w 204"/>
                <a:gd name="T15" fmla="*/ 172 h 382"/>
                <a:gd name="T16" fmla="*/ 50 w 204"/>
                <a:gd name="T17" fmla="*/ 190 h 382"/>
                <a:gd name="T18" fmla="*/ 64 w 204"/>
                <a:gd name="T19" fmla="*/ 352 h 382"/>
                <a:gd name="T20" fmla="*/ 140 w 204"/>
                <a:gd name="T21" fmla="*/ 352 h 382"/>
                <a:gd name="T22" fmla="*/ 120 w 204"/>
                <a:gd name="T23" fmla="*/ 318 h 382"/>
                <a:gd name="T24" fmla="*/ 120 w 204"/>
                <a:gd name="T25" fmla="*/ 282 h 382"/>
                <a:gd name="T26" fmla="*/ 120 w 204"/>
                <a:gd name="T27" fmla="*/ 246 h 382"/>
                <a:gd name="T28" fmla="*/ 140 w 204"/>
                <a:gd name="T29" fmla="*/ 196 h 382"/>
                <a:gd name="T30" fmla="*/ 154 w 204"/>
                <a:gd name="T31" fmla="*/ 190 h 382"/>
                <a:gd name="T32" fmla="*/ 176 w 204"/>
                <a:gd name="T33" fmla="*/ 172 h 382"/>
                <a:gd name="T34" fmla="*/ 194 w 204"/>
                <a:gd name="T35" fmla="*/ 146 h 382"/>
                <a:gd name="T36" fmla="*/ 202 w 204"/>
                <a:gd name="T37" fmla="*/ 118 h 382"/>
                <a:gd name="T38" fmla="*/ 204 w 204"/>
                <a:gd name="T39" fmla="*/ 102 h 382"/>
                <a:gd name="T40" fmla="*/ 196 w 204"/>
                <a:gd name="T41" fmla="*/ 62 h 382"/>
                <a:gd name="T42" fmla="*/ 174 w 204"/>
                <a:gd name="T43" fmla="*/ 30 h 382"/>
                <a:gd name="T44" fmla="*/ 142 w 204"/>
                <a:gd name="T45" fmla="*/ 8 h 382"/>
                <a:gd name="T46" fmla="*/ 102 w 204"/>
                <a:gd name="T47" fmla="*/ 0 h 382"/>
                <a:gd name="T48" fmla="*/ 102 w 204"/>
                <a:gd name="T49" fmla="*/ 78 h 382"/>
                <a:gd name="T50" fmla="*/ 92 w 204"/>
                <a:gd name="T51" fmla="*/ 76 h 382"/>
                <a:gd name="T52" fmla="*/ 78 w 204"/>
                <a:gd name="T53" fmla="*/ 62 h 382"/>
                <a:gd name="T54" fmla="*/ 76 w 204"/>
                <a:gd name="T55" fmla="*/ 52 h 382"/>
                <a:gd name="T56" fmla="*/ 84 w 204"/>
                <a:gd name="T57" fmla="*/ 34 h 382"/>
                <a:gd name="T58" fmla="*/ 102 w 204"/>
                <a:gd name="T59" fmla="*/ 26 h 382"/>
                <a:gd name="T60" fmla="*/ 112 w 204"/>
                <a:gd name="T61" fmla="*/ 28 h 382"/>
                <a:gd name="T62" fmla="*/ 126 w 204"/>
                <a:gd name="T63" fmla="*/ 42 h 382"/>
                <a:gd name="T64" fmla="*/ 128 w 204"/>
                <a:gd name="T65" fmla="*/ 52 h 382"/>
                <a:gd name="T66" fmla="*/ 120 w 204"/>
                <a:gd name="T67" fmla="*/ 70 h 382"/>
                <a:gd name="T68" fmla="*/ 102 w 204"/>
                <a:gd name="T69" fmla="*/ 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382">
                  <a:moveTo>
                    <a:pt x="102" y="0"/>
                  </a:moveTo>
                  <a:lnTo>
                    <a:pt x="102" y="0"/>
                  </a:lnTo>
                  <a:lnTo>
                    <a:pt x="82" y="2"/>
                  </a:lnTo>
                  <a:lnTo>
                    <a:pt x="62" y="8"/>
                  </a:lnTo>
                  <a:lnTo>
                    <a:pt x="46" y="18"/>
                  </a:lnTo>
                  <a:lnTo>
                    <a:pt x="30" y="30"/>
                  </a:lnTo>
                  <a:lnTo>
                    <a:pt x="18" y="46"/>
                  </a:lnTo>
                  <a:lnTo>
                    <a:pt x="8" y="62"/>
                  </a:lnTo>
                  <a:lnTo>
                    <a:pt x="2" y="82"/>
                  </a:lnTo>
                  <a:lnTo>
                    <a:pt x="0" y="102"/>
                  </a:lnTo>
                  <a:lnTo>
                    <a:pt x="0" y="102"/>
                  </a:lnTo>
                  <a:lnTo>
                    <a:pt x="2" y="118"/>
                  </a:lnTo>
                  <a:lnTo>
                    <a:pt x="6" y="132"/>
                  </a:lnTo>
                  <a:lnTo>
                    <a:pt x="10" y="146"/>
                  </a:lnTo>
                  <a:lnTo>
                    <a:pt x="18" y="160"/>
                  </a:lnTo>
                  <a:lnTo>
                    <a:pt x="28" y="172"/>
                  </a:lnTo>
                  <a:lnTo>
                    <a:pt x="38" y="182"/>
                  </a:lnTo>
                  <a:lnTo>
                    <a:pt x="50" y="190"/>
                  </a:lnTo>
                  <a:lnTo>
                    <a:pt x="64" y="196"/>
                  </a:lnTo>
                  <a:lnTo>
                    <a:pt x="64" y="352"/>
                  </a:lnTo>
                  <a:lnTo>
                    <a:pt x="100" y="382"/>
                  </a:lnTo>
                  <a:lnTo>
                    <a:pt x="140" y="352"/>
                  </a:lnTo>
                  <a:lnTo>
                    <a:pt x="140" y="332"/>
                  </a:lnTo>
                  <a:lnTo>
                    <a:pt x="120" y="318"/>
                  </a:lnTo>
                  <a:lnTo>
                    <a:pt x="140" y="300"/>
                  </a:lnTo>
                  <a:lnTo>
                    <a:pt x="120" y="282"/>
                  </a:lnTo>
                  <a:lnTo>
                    <a:pt x="140" y="262"/>
                  </a:lnTo>
                  <a:lnTo>
                    <a:pt x="120" y="246"/>
                  </a:lnTo>
                  <a:lnTo>
                    <a:pt x="140" y="228"/>
                  </a:lnTo>
                  <a:lnTo>
                    <a:pt x="140" y="196"/>
                  </a:lnTo>
                  <a:lnTo>
                    <a:pt x="140" y="196"/>
                  </a:lnTo>
                  <a:lnTo>
                    <a:pt x="154" y="190"/>
                  </a:lnTo>
                  <a:lnTo>
                    <a:pt x="166" y="182"/>
                  </a:lnTo>
                  <a:lnTo>
                    <a:pt x="176" y="172"/>
                  </a:lnTo>
                  <a:lnTo>
                    <a:pt x="186" y="160"/>
                  </a:lnTo>
                  <a:lnTo>
                    <a:pt x="194" y="146"/>
                  </a:lnTo>
                  <a:lnTo>
                    <a:pt x="198" y="132"/>
                  </a:lnTo>
                  <a:lnTo>
                    <a:pt x="202" y="118"/>
                  </a:lnTo>
                  <a:lnTo>
                    <a:pt x="204" y="102"/>
                  </a:lnTo>
                  <a:lnTo>
                    <a:pt x="204" y="102"/>
                  </a:lnTo>
                  <a:lnTo>
                    <a:pt x="202" y="82"/>
                  </a:lnTo>
                  <a:lnTo>
                    <a:pt x="196" y="62"/>
                  </a:lnTo>
                  <a:lnTo>
                    <a:pt x="186" y="46"/>
                  </a:lnTo>
                  <a:lnTo>
                    <a:pt x="174" y="30"/>
                  </a:lnTo>
                  <a:lnTo>
                    <a:pt x="158" y="18"/>
                  </a:lnTo>
                  <a:lnTo>
                    <a:pt x="142" y="8"/>
                  </a:lnTo>
                  <a:lnTo>
                    <a:pt x="122" y="2"/>
                  </a:lnTo>
                  <a:lnTo>
                    <a:pt x="102" y="0"/>
                  </a:lnTo>
                  <a:lnTo>
                    <a:pt x="102" y="0"/>
                  </a:lnTo>
                  <a:close/>
                  <a:moveTo>
                    <a:pt x="102" y="78"/>
                  </a:moveTo>
                  <a:lnTo>
                    <a:pt x="102" y="78"/>
                  </a:lnTo>
                  <a:lnTo>
                    <a:pt x="92" y="76"/>
                  </a:lnTo>
                  <a:lnTo>
                    <a:pt x="84" y="70"/>
                  </a:lnTo>
                  <a:lnTo>
                    <a:pt x="78" y="62"/>
                  </a:lnTo>
                  <a:lnTo>
                    <a:pt x="76" y="52"/>
                  </a:lnTo>
                  <a:lnTo>
                    <a:pt x="76" y="52"/>
                  </a:lnTo>
                  <a:lnTo>
                    <a:pt x="78" y="42"/>
                  </a:lnTo>
                  <a:lnTo>
                    <a:pt x="84" y="34"/>
                  </a:lnTo>
                  <a:lnTo>
                    <a:pt x="92" y="28"/>
                  </a:lnTo>
                  <a:lnTo>
                    <a:pt x="102" y="26"/>
                  </a:lnTo>
                  <a:lnTo>
                    <a:pt x="102" y="26"/>
                  </a:lnTo>
                  <a:lnTo>
                    <a:pt x="112" y="28"/>
                  </a:lnTo>
                  <a:lnTo>
                    <a:pt x="120" y="34"/>
                  </a:lnTo>
                  <a:lnTo>
                    <a:pt x="126" y="42"/>
                  </a:lnTo>
                  <a:lnTo>
                    <a:pt x="128" y="52"/>
                  </a:lnTo>
                  <a:lnTo>
                    <a:pt x="128" y="52"/>
                  </a:lnTo>
                  <a:lnTo>
                    <a:pt x="126" y="62"/>
                  </a:lnTo>
                  <a:lnTo>
                    <a:pt x="120" y="70"/>
                  </a:lnTo>
                  <a:lnTo>
                    <a:pt x="112" y="76"/>
                  </a:lnTo>
                  <a:lnTo>
                    <a:pt x="102" y="78"/>
                  </a:lnTo>
                  <a:lnTo>
                    <a:pt x="102" y="78"/>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565" y="1080"/>
              <a:ext cx="1098" cy="1004"/>
            </a:xfrm>
            <a:prstGeom prst="rect">
              <a:avLst/>
            </a:prstGeom>
            <a:noFill/>
            <a:ln w="12700">
              <a:solidFill>
                <a:srgbClr val="11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dirty="0"/>
                <a:t>File</a:t>
              </a:r>
            </a:p>
          </p:txBody>
        </p:sp>
        <p:sp>
          <p:nvSpPr>
            <p:cNvPr id="12" name="Rectangle 9"/>
            <p:cNvSpPr>
              <a:spLocks noChangeArrowheads="1"/>
            </p:cNvSpPr>
            <p:nvPr/>
          </p:nvSpPr>
          <p:spPr bwMode="auto">
            <a:xfrm>
              <a:off x="5751" y="1080"/>
              <a:ext cx="1098" cy="1004"/>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solidFill>
                    <a:schemeClr val="bg2"/>
                  </a:solidFill>
                </a:rPr>
                <a:t>Encrypted</a:t>
              </a:r>
            </a:p>
            <a:p>
              <a:pPr algn="ctr"/>
              <a:r>
                <a:rPr lang="en-US" sz="2400" dirty="0">
                  <a:solidFill>
                    <a:schemeClr val="bg2"/>
                  </a:solidFill>
                </a:rPr>
                <a:t>^^^^^^^^^</a:t>
              </a:r>
            </a:p>
            <a:p>
              <a:pPr algn="ctr"/>
              <a:r>
                <a:rPr lang="en-US" sz="2400" dirty="0">
                  <a:solidFill>
                    <a:schemeClr val="bg2"/>
                  </a:solidFill>
                </a:rPr>
                <a:t>^^^^^^^^^</a:t>
              </a:r>
            </a:p>
            <a:p>
              <a:pPr algn="ctr"/>
              <a:r>
                <a:rPr lang="en-US" sz="2400" dirty="0">
                  <a:solidFill>
                    <a:schemeClr val="bg2"/>
                  </a:solidFill>
                </a:rPr>
                <a:t>^^^^^^^^^</a:t>
              </a:r>
            </a:p>
            <a:p>
              <a:endParaRPr lang="en-US" sz="2400" dirty="0"/>
            </a:p>
          </p:txBody>
        </p:sp>
        <p:sp>
          <p:nvSpPr>
            <p:cNvPr id="13" name="Rectangle 10"/>
            <p:cNvSpPr>
              <a:spLocks noChangeArrowheads="1"/>
            </p:cNvSpPr>
            <p:nvPr/>
          </p:nvSpPr>
          <p:spPr bwMode="auto">
            <a:xfrm>
              <a:off x="3565" y="2904"/>
              <a:ext cx="1098" cy="1056"/>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solidFill>
                    <a:schemeClr val="bg2"/>
                  </a:solidFill>
                </a:rPr>
                <a:t>Encrypted</a:t>
              </a:r>
            </a:p>
            <a:p>
              <a:pPr algn="ctr"/>
              <a:r>
                <a:rPr lang="en-US" sz="2400" dirty="0">
                  <a:solidFill>
                    <a:schemeClr val="bg2"/>
                  </a:solidFill>
                </a:rPr>
                <a:t>^^^^^^^^^</a:t>
              </a:r>
            </a:p>
            <a:p>
              <a:pPr algn="ctr"/>
              <a:r>
                <a:rPr lang="en-US" sz="2400" dirty="0">
                  <a:solidFill>
                    <a:schemeClr val="bg2"/>
                  </a:solidFill>
                </a:rPr>
                <a:t>^^^^^^^^^</a:t>
              </a:r>
            </a:p>
            <a:p>
              <a:pPr algn="ctr"/>
              <a:r>
                <a:rPr lang="en-US" sz="2400" dirty="0">
                  <a:solidFill>
                    <a:schemeClr val="bg2"/>
                  </a:solidFill>
                </a:rPr>
                <a:t>^^^^^^^^^</a:t>
              </a:r>
            </a:p>
            <a:p>
              <a:pPr algn="ctr"/>
              <a:endParaRPr lang="en-US" dirty="0"/>
            </a:p>
          </p:txBody>
        </p:sp>
        <p:sp>
          <p:nvSpPr>
            <p:cNvPr id="14" name="Rectangle 11"/>
            <p:cNvSpPr>
              <a:spLocks noChangeArrowheads="1"/>
            </p:cNvSpPr>
            <p:nvPr/>
          </p:nvSpPr>
          <p:spPr bwMode="auto">
            <a:xfrm>
              <a:off x="5751" y="2904"/>
              <a:ext cx="1098" cy="1056"/>
            </a:xfrm>
            <a:prstGeom prst="rect">
              <a:avLst/>
            </a:prstGeom>
            <a:noFill/>
            <a:ln w="12700">
              <a:solidFill>
                <a:srgbClr val="117C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dirty="0"/>
                <a:t>File</a:t>
              </a:r>
            </a:p>
          </p:txBody>
        </p:sp>
        <p:sp>
          <p:nvSpPr>
            <p:cNvPr id="15" name="Line 12"/>
            <p:cNvSpPr>
              <a:spLocks noChangeShapeType="1"/>
            </p:cNvSpPr>
            <p:nvPr/>
          </p:nvSpPr>
          <p:spPr bwMode="auto">
            <a:xfrm>
              <a:off x="4749" y="1582"/>
              <a:ext cx="82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559" y="1542"/>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4749" y="3484"/>
              <a:ext cx="82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5559" y="3444"/>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3693" y="1410"/>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3693" y="1528"/>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3693" y="1644"/>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3693" y="1762"/>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3693" y="1878"/>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3693" y="1996"/>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5879" y="3288"/>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5879" y="3404"/>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5879" y="3522"/>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5879" y="3638"/>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5879" y="3756"/>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5879" y="3872"/>
              <a:ext cx="842"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Rectangle 31"/>
          <p:cNvSpPr/>
          <p:nvPr/>
        </p:nvSpPr>
        <p:spPr>
          <a:xfrm>
            <a:off x="7108307" y="4391354"/>
            <a:ext cx="2143664" cy="369332"/>
          </a:xfrm>
          <a:prstGeom prst="rect">
            <a:avLst/>
          </a:prstGeom>
        </p:spPr>
        <p:txBody>
          <a:bodyPr wrap="none">
            <a:spAutoFit/>
          </a:bodyPr>
          <a:lstStyle/>
          <a:p>
            <a:pPr algn="ctr"/>
            <a:r>
              <a:rPr lang="en-US" dirty="0"/>
              <a:t>Decryption with DRA</a:t>
            </a:r>
          </a:p>
        </p:txBody>
      </p:sp>
      <p:sp>
        <p:nvSpPr>
          <p:cNvPr id="33" name="Rectangle 32"/>
          <p:cNvSpPr/>
          <p:nvPr/>
        </p:nvSpPr>
        <p:spPr>
          <a:xfrm>
            <a:off x="7581997" y="1568490"/>
            <a:ext cx="1196290" cy="369332"/>
          </a:xfrm>
          <a:prstGeom prst="rect">
            <a:avLst/>
          </a:prstGeom>
        </p:spPr>
        <p:txBody>
          <a:bodyPr wrap="none">
            <a:spAutoFit/>
          </a:bodyPr>
          <a:lstStyle/>
          <a:p>
            <a:pPr algn="ctr"/>
            <a:r>
              <a:rPr lang="en-US" dirty="0"/>
              <a:t>Encryption</a:t>
            </a:r>
          </a:p>
        </p:txBody>
      </p:sp>
      <p:sp>
        <p:nvSpPr>
          <p:cNvPr id="34" name="Rectangle 33"/>
          <p:cNvSpPr/>
          <p:nvPr/>
        </p:nvSpPr>
        <p:spPr>
          <a:xfrm>
            <a:off x="4472704" y="1932716"/>
            <a:ext cx="646267" cy="646331"/>
          </a:xfrm>
          <a:prstGeom prst="rect">
            <a:avLst/>
          </a:prstGeom>
        </p:spPr>
        <p:txBody>
          <a:bodyPr wrap="none">
            <a:spAutoFit/>
          </a:bodyPr>
          <a:lstStyle/>
          <a:p>
            <a:pPr algn="ctr"/>
            <a:r>
              <a:rPr lang="en-US" dirty="0"/>
              <a:t>FEK</a:t>
            </a:r>
          </a:p>
          <a:p>
            <a:pPr algn="ctr"/>
            <a:r>
              <a:rPr lang="en-US" dirty="0"/>
              <a:t>(EFS)</a:t>
            </a:r>
          </a:p>
        </p:txBody>
      </p:sp>
      <p:sp>
        <p:nvSpPr>
          <p:cNvPr id="35" name="Rectangle 34"/>
          <p:cNvSpPr/>
          <p:nvPr/>
        </p:nvSpPr>
        <p:spPr>
          <a:xfrm>
            <a:off x="4418972" y="2879725"/>
            <a:ext cx="753732" cy="646331"/>
          </a:xfrm>
          <a:prstGeom prst="rect">
            <a:avLst/>
          </a:prstGeom>
        </p:spPr>
        <p:txBody>
          <a:bodyPr wrap="none">
            <a:spAutoFit/>
          </a:bodyPr>
          <a:lstStyle/>
          <a:p>
            <a:pPr algn="ctr"/>
            <a:r>
              <a:rPr lang="en-US" dirty="0"/>
              <a:t>DRA</a:t>
            </a:r>
          </a:p>
          <a:p>
            <a:pPr algn="ctr"/>
            <a:r>
              <a:rPr lang="en-US" dirty="0"/>
              <a:t>public</a:t>
            </a:r>
          </a:p>
        </p:txBody>
      </p:sp>
      <p:sp>
        <p:nvSpPr>
          <p:cNvPr id="36" name="Rectangle 35"/>
          <p:cNvSpPr/>
          <p:nvPr/>
        </p:nvSpPr>
        <p:spPr>
          <a:xfrm>
            <a:off x="4376493" y="5228321"/>
            <a:ext cx="838692" cy="646331"/>
          </a:xfrm>
          <a:prstGeom prst="rect">
            <a:avLst/>
          </a:prstGeom>
        </p:spPr>
        <p:txBody>
          <a:bodyPr wrap="none">
            <a:spAutoFit/>
          </a:bodyPr>
          <a:lstStyle/>
          <a:p>
            <a:pPr algn="ctr"/>
            <a:r>
              <a:rPr lang="en-US" dirty="0"/>
              <a:t>DRA</a:t>
            </a:r>
          </a:p>
          <a:p>
            <a:pPr algn="ctr"/>
            <a:r>
              <a:rPr lang="en-US" dirty="0"/>
              <a:t>private</a:t>
            </a:r>
          </a:p>
        </p:txBody>
      </p:sp>
    </p:spTree>
    <p:extLst>
      <p:ext uri="{BB962C8B-B14F-4D97-AF65-F5344CB8AC3E}">
        <p14:creationId xmlns:p14="http://schemas.microsoft.com/office/powerpoint/2010/main" val="572968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a:t>Certificate recovery: KRA</a:t>
            </a:r>
            <a:endParaRPr lang="en-US" dirty="0"/>
          </a:p>
        </p:txBody>
      </p:sp>
      <p:sp>
        <p:nvSpPr>
          <p:cNvPr id="5" name="Content Placeholder 4"/>
          <p:cNvSpPr>
            <a:spLocks noGrp="1"/>
          </p:cNvSpPr>
          <p:nvPr>
            <p:ph sz="half" idx="4294967295"/>
          </p:nvPr>
        </p:nvSpPr>
        <p:spPr>
          <a:xfrm>
            <a:off x="0" y="1371600"/>
            <a:ext cx="3598863" cy="5245100"/>
          </a:xfrm>
        </p:spPr>
        <p:txBody>
          <a:bodyPr>
            <a:normAutofit/>
          </a:bodyPr>
          <a:lstStyle/>
          <a:p>
            <a:pPr lvl="1"/>
            <a:r>
              <a:rPr lang="en-US" dirty="0"/>
              <a:t>KRA extracts keys from archival and regenerates certificate.</a:t>
            </a:r>
          </a:p>
          <a:p>
            <a:pPr lvl="1"/>
            <a:r>
              <a:rPr lang="en-US" dirty="0"/>
              <a:t>The KRA needs access to the CA.</a:t>
            </a:r>
          </a:p>
          <a:p>
            <a:pPr lvl="1"/>
            <a:r>
              <a:rPr lang="en-US" dirty="0"/>
              <a:t>The KRA cannot decrypt if DRA certificate is not granted to it.</a:t>
            </a:r>
          </a:p>
          <a:p>
            <a:pPr lvl="1"/>
            <a:r>
              <a:rPr lang="en-US" dirty="0"/>
              <a:t>KRAs and DRAs are used in conjunction.</a:t>
            </a:r>
          </a:p>
          <a:p>
            <a:endParaRPr lang="en-US" dirty="0"/>
          </a:p>
        </p:txBody>
      </p:sp>
      <p:sp>
        <p:nvSpPr>
          <p:cNvPr id="34" name="TextBox 33"/>
          <p:cNvSpPr txBox="1"/>
          <p:nvPr/>
        </p:nvSpPr>
        <p:spPr>
          <a:xfrm>
            <a:off x="4555423" y="4497388"/>
            <a:ext cx="617477" cy="369332"/>
          </a:xfrm>
          <a:prstGeom prst="rect">
            <a:avLst/>
          </a:prstGeom>
          <a:noFill/>
        </p:spPr>
        <p:txBody>
          <a:bodyPr wrap="none" rtlCol="0">
            <a:spAutoFit/>
          </a:bodyPr>
          <a:lstStyle/>
          <a:p>
            <a:r>
              <a:rPr lang="en-US" dirty="0"/>
              <a:t>User</a:t>
            </a:r>
          </a:p>
        </p:txBody>
      </p:sp>
      <p:sp>
        <p:nvSpPr>
          <p:cNvPr id="35" name="TextBox 34"/>
          <p:cNvSpPr txBox="1"/>
          <p:nvPr/>
        </p:nvSpPr>
        <p:spPr>
          <a:xfrm>
            <a:off x="7339572" y="4497388"/>
            <a:ext cx="441146" cy="369332"/>
          </a:xfrm>
          <a:prstGeom prst="rect">
            <a:avLst/>
          </a:prstGeom>
          <a:noFill/>
        </p:spPr>
        <p:txBody>
          <a:bodyPr wrap="none" rtlCol="0">
            <a:spAutoFit/>
          </a:bodyPr>
          <a:lstStyle/>
          <a:p>
            <a:r>
              <a:rPr lang="en-US" dirty="0"/>
              <a:t>CA</a:t>
            </a:r>
          </a:p>
        </p:txBody>
      </p:sp>
      <p:sp>
        <p:nvSpPr>
          <p:cNvPr id="36" name="TextBox 35"/>
          <p:cNvSpPr txBox="1"/>
          <p:nvPr/>
        </p:nvSpPr>
        <p:spPr>
          <a:xfrm>
            <a:off x="9240838" y="4497388"/>
            <a:ext cx="562975" cy="369332"/>
          </a:xfrm>
          <a:prstGeom prst="rect">
            <a:avLst/>
          </a:prstGeom>
          <a:noFill/>
        </p:spPr>
        <p:txBody>
          <a:bodyPr wrap="none" rtlCol="0">
            <a:spAutoFit/>
          </a:bodyPr>
          <a:lstStyle/>
          <a:p>
            <a:r>
              <a:rPr lang="en-US" dirty="0"/>
              <a:t>KRA</a:t>
            </a:r>
          </a:p>
        </p:txBody>
      </p:sp>
      <p:sp>
        <p:nvSpPr>
          <p:cNvPr id="37" name="TextBox 36"/>
          <p:cNvSpPr txBox="1"/>
          <p:nvPr/>
        </p:nvSpPr>
        <p:spPr>
          <a:xfrm>
            <a:off x="10958928" y="4497388"/>
            <a:ext cx="908839" cy="646331"/>
          </a:xfrm>
          <a:prstGeom prst="rect">
            <a:avLst/>
          </a:prstGeom>
          <a:noFill/>
        </p:spPr>
        <p:txBody>
          <a:bodyPr wrap="none" rtlCol="0">
            <a:spAutoFit/>
          </a:bodyPr>
          <a:lstStyle/>
          <a:p>
            <a:pPr algn="ctr"/>
            <a:r>
              <a:rPr lang="en-US" dirty="0"/>
              <a:t>Key </a:t>
            </a:r>
          </a:p>
          <a:p>
            <a:pPr algn="ctr"/>
            <a:r>
              <a:rPr lang="en-US" dirty="0"/>
              <a:t>archival</a:t>
            </a:r>
          </a:p>
        </p:txBody>
      </p:sp>
      <p:sp>
        <p:nvSpPr>
          <p:cNvPr id="38" name="TextBox 37"/>
          <p:cNvSpPr txBox="1"/>
          <p:nvPr/>
        </p:nvSpPr>
        <p:spPr>
          <a:xfrm>
            <a:off x="7916622" y="2856465"/>
            <a:ext cx="1036630" cy="923330"/>
          </a:xfrm>
          <a:prstGeom prst="rect">
            <a:avLst/>
          </a:prstGeom>
          <a:noFill/>
        </p:spPr>
        <p:txBody>
          <a:bodyPr wrap="none" rtlCol="0">
            <a:spAutoFit/>
          </a:bodyPr>
          <a:lstStyle/>
          <a:p>
            <a:pPr algn="ctr"/>
            <a:r>
              <a:rPr lang="en-US" dirty="0"/>
              <a:t>Request </a:t>
            </a:r>
          </a:p>
          <a:p>
            <a:pPr algn="ctr"/>
            <a:r>
              <a:rPr lang="en-US" dirty="0"/>
              <a:t>archived </a:t>
            </a:r>
          </a:p>
          <a:p>
            <a:pPr algn="ctr"/>
            <a:r>
              <a:rPr lang="en-US" dirty="0"/>
              <a:t>key</a:t>
            </a:r>
          </a:p>
        </p:txBody>
      </p:sp>
      <p:sp>
        <p:nvSpPr>
          <p:cNvPr id="39" name="TextBox 38"/>
          <p:cNvSpPr txBox="1"/>
          <p:nvPr/>
        </p:nvSpPr>
        <p:spPr>
          <a:xfrm>
            <a:off x="9884060" y="2856465"/>
            <a:ext cx="1036630" cy="923330"/>
          </a:xfrm>
          <a:prstGeom prst="rect">
            <a:avLst/>
          </a:prstGeom>
          <a:noFill/>
        </p:spPr>
        <p:txBody>
          <a:bodyPr wrap="none" rtlCol="0">
            <a:spAutoFit/>
          </a:bodyPr>
          <a:lstStyle/>
          <a:p>
            <a:pPr algn="ctr"/>
            <a:r>
              <a:rPr lang="en-US" dirty="0"/>
              <a:t>Request </a:t>
            </a:r>
          </a:p>
          <a:p>
            <a:pPr algn="ctr"/>
            <a:r>
              <a:rPr lang="en-US" dirty="0"/>
              <a:t>archived </a:t>
            </a:r>
          </a:p>
          <a:p>
            <a:pPr algn="ctr"/>
            <a:r>
              <a:rPr lang="en-US" dirty="0"/>
              <a:t>key</a:t>
            </a:r>
          </a:p>
        </p:txBody>
      </p:sp>
      <p:sp>
        <p:nvSpPr>
          <p:cNvPr id="40" name="TextBox 39"/>
          <p:cNvSpPr txBox="1"/>
          <p:nvPr/>
        </p:nvSpPr>
        <p:spPr>
          <a:xfrm>
            <a:off x="7931852" y="4167485"/>
            <a:ext cx="1006173" cy="646331"/>
          </a:xfrm>
          <a:prstGeom prst="rect">
            <a:avLst/>
          </a:prstGeom>
          <a:noFill/>
        </p:spPr>
        <p:txBody>
          <a:bodyPr wrap="none" rtlCol="0">
            <a:spAutoFit/>
          </a:bodyPr>
          <a:lstStyle/>
          <a:p>
            <a:pPr algn="ctr"/>
            <a:r>
              <a:rPr lang="en-US" dirty="0"/>
              <a:t>Archived</a:t>
            </a:r>
          </a:p>
          <a:p>
            <a:pPr algn="ctr"/>
            <a:r>
              <a:rPr lang="en-US" dirty="0"/>
              <a:t>key</a:t>
            </a:r>
          </a:p>
        </p:txBody>
      </p:sp>
      <p:sp>
        <p:nvSpPr>
          <p:cNvPr id="41" name="TextBox 40"/>
          <p:cNvSpPr txBox="1"/>
          <p:nvPr/>
        </p:nvSpPr>
        <p:spPr>
          <a:xfrm>
            <a:off x="9982353" y="4535489"/>
            <a:ext cx="1006173" cy="646331"/>
          </a:xfrm>
          <a:prstGeom prst="rect">
            <a:avLst/>
          </a:prstGeom>
          <a:noFill/>
        </p:spPr>
        <p:txBody>
          <a:bodyPr wrap="none" rtlCol="0">
            <a:spAutoFit/>
          </a:bodyPr>
          <a:lstStyle/>
          <a:p>
            <a:pPr algn="ctr"/>
            <a:r>
              <a:rPr lang="en-US" dirty="0"/>
              <a:t>Archived</a:t>
            </a:r>
          </a:p>
          <a:p>
            <a:pPr algn="ctr"/>
            <a:r>
              <a:rPr lang="en-US" dirty="0"/>
              <a:t>key</a:t>
            </a:r>
          </a:p>
        </p:txBody>
      </p:sp>
      <p:grpSp>
        <p:nvGrpSpPr>
          <p:cNvPr id="44" name="Group 33"/>
          <p:cNvGrpSpPr>
            <a:grpSpLocks noChangeAspect="1"/>
          </p:cNvGrpSpPr>
          <p:nvPr/>
        </p:nvGrpSpPr>
        <p:grpSpPr bwMode="auto">
          <a:xfrm>
            <a:off x="4392613" y="3392488"/>
            <a:ext cx="7273925" cy="1216025"/>
            <a:chOff x="2767" y="2137"/>
            <a:chExt cx="4582" cy="766"/>
          </a:xfrm>
        </p:grpSpPr>
        <p:sp>
          <p:nvSpPr>
            <p:cNvPr id="45" name="AutoShape 32"/>
            <p:cNvSpPr>
              <a:spLocks noChangeAspect="1" noChangeArrowheads="1" noTextEdit="1"/>
            </p:cNvSpPr>
            <p:nvPr/>
          </p:nvSpPr>
          <p:spPr bwMode="auto">
            <a:xfrm>
              <a:off x="2767" y="2137"/>
              <a:ext cx="4582"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Line 34"/>
            <p:cNvSpPr>
              <a:spLocks noChangeShapeType="1"/>
            </p:cNvSpPr>
            <p:nvPr/>
          </p:nvSpPr>
          <p:spPr bwMode="auto">
            <a:xfrm>
              <a:off x="3339" y="2485"/>
              <a:ext cx="367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35"/>
            <p:cNvSpPr>
              <a:spLocks/>
            </p:cNvSpPr>
            <p:nvPr/>
          </p:nvSpPr>
          <p:spPr bwMode="auto">
            <a:xfrm>
              <a:off x="7003" y="2397"/>
              <a:ext cx="346" cy="118"/>
            </a:xfrm>
            <a:custGeom>
              <a:avLst/>
              <a:gdLst>
                <a:gd name="T0" fmla="*/ 6 w 346"/>
                <a:gd name="T1" fmla="*/ 82 h 118"/>
                <a:gd name="T2" fmla="*/ 6 w 346"/>
                <a:gd name="T3" fmla="*/ 82 h 118"/>
                <a:gd name="T4" fmla="*/ 22 w 346"/>
                <a:gd name="T5" fmla="*/ 90 h 118"/>
                <a:gd name="T6" fmla="*/ 44 w 346"/>
                <a:gd name="T7" fmla="*/ 100 h 118"/>
                <a:gd name="T8" fmla="*/ 44 w 346"/>
                <a:gd name="T9" fmla="*/ 100 h 118"/>
                <a:gd name="T10" fmla="*/ 72 w 346"/>
                <a:gd name="T11" fmla="*/ 106 h 118"/>
                <a:gd name="T12" fmla="*/ 102 w 346"/>
                <a:gd name="T13" fmla="*/ 112 h 118"/>
                <a:gd name="T14" fmla="*/ 136 w 346"/>
                <a:gd name="T15" fmla="*/ 116 h 118"/>
                <a:gd name="T16" fmla="*/ 174 w 346"/>
                <a:gd name="T17" fmla="*/ 118 h 118"/>
                <a:gd name="T18" fmla="*/ 174 w 346"/>
                <a:gd name="T19" fmla="*/ 118 h 118"/>
                <a:gd name="T20" fmla="*/ 198 w 346"/>
                <a:gd name="T21" fmla="*/ 116 h 118"/>
                <a:gd name="T22" fmla="*/ 220 w 346"/>
                <a:gd name="T23" fmla="*/ 116 h 118"/>
                <a:gd name="T24" fmla="*/ 264 w 346"/>
                <a:gd name="T25" fmla="*/ 108 h 118"/>
                <a:gd name="T26" fmla="*/ 300 w 346"/>
                <a:gd name="T27" fmla="*/ 100 h 118"/>
                <a:gd name="T28" fmla="*/ 328 w 346"/>
                <a:gd name="T29" fmla="*/ 88 h 118"/>
                <a:gd name="T30" fmla="*/ 328 w 346"/>
                <a:gd name="T31" fmla="*/ 88 h 118"/>
                <a:gd name="T32" fmla="*/ 338 w 346"/>
                <a:gd name="T33" fmla="*/ 82 h 118"/>
                <a:gd name="T34" fmla="*/ 346 w 346"/>
                <a:gd name="T35" fmla="*/ 78 h 118"/>
                <a:gd name="T36" fmla="*/ 346 w 346"/>
                <a:gd name="T37" fmla="*/ 0 h 118"/>
                <a:gd name="T38" fmla="*/ 346 w 346"/>
                <a:gd name="T39" fmla="*/ 0 h 118"/>
                <a:gd name="T40" fmla="*/ 328 w 346"/>
                <a:gd name="T41" fmla="*/ 10 h 118"/>
                <a:gd name="T42" fmla="*/ 306 w 346"/>
                <a:gd name="T43" fmla="*/ 18 h 118"/>
                <a:gd name="T44" fmla="*/ 306 w 346"/>
                <a:gd name="T45" fmla="*/ 18 h 118"/>
                <a:gd name="T46" fmla="*/ 278 w 346"/>
                <a:gd name="T47" fmla="*/ 26 h 118"/>
                <a:gd name="T48" fmla="*/ 246 w 346"/>
                <a:gd name="T49" fmla="*/ 32 h 118"/>
                <a:gd name="T50" fmla="*/ 212 w 346"/>
                <a:gd name="T51" fmla="*/ 36 h 118"/>
                <a:gd name="T52" fmla="*/ 174 w 346"/>
                <a:gd name="T53" fmla="*/ 38 h 118"/>
                <a:gd name="T54" fmla="*/ 174 w 346"/>
                <a:gd name="T55" fmla="*/ 38 h 118"/>
                <a:gd name="T56" fmla="*/ 148 w 346"/>
                <a:gd name="T57" fmla="*/ 36 h 118"/>
                <a:gd name="T58" fmla="*/ 124 w 346"/>
                <a:gd name="T59" fmla="*/ 34 h 118"/>
                <a:gd name="T60" fmla="*/ 80 w 346"/>
                <a:gd name="T61" fmla="*/ 28 h 118"/>
                <a:gd name="T62" fmla="*/ 42 w 346"/>
                <a:gd name="T63" fmla="*/ 18 h 118"/>
                <a:gd name="T64" fmla="*/ 26 w 346"/>
                <a:gd name="T65" fmla="*/ 12 h 118"/>
                <a:gd name="T66" fmla="*/ 12 w 346"/>
                <a:gd name="T67" fmla="*/ 6 h 118"/>
                <a:gd name="T68" fmla="*/ 12 w 346"/>
                <a:gd name="T69" fmla="*/ 6 h 118"/>
                <a:gd name="T70" fmla="*/ 0 w 346"/>
                <a:gd name="T71" fmla="*/ 0 h 118"/>
                <a:gd name="T72" fmla="*/ 0 w 346"/>
                <a:gd name="T73" fmla="*/ 76 h 118"/>
                <a:gd name="T74" fmla="*/ 0 w 346"/>
                <a:gd name="T75" fmla="*/ 76 h 118"/>
                <a:gd name="T76" fmla="*/ 6 w 346"/>
                <a:gd name="T77" fmla="*/ 82 h 118"/>
                <a:gd name="T78" fmla="*/ 6 w 346"/>
                <a:gd name="T79" fmla="*/ 8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6" h="118">
                  <a:moveTo>
                    <a:pt x="6" y="82"/>
                  </a:moveTo>
                  <a:lnTo>
                    <a:pt x="6" y="82"/>
                  </a:lnTo>
                  <a:lnTo>
                    <a:pt x="22" y="90"/>
                  </a:lnTo>
                  <a:lnTo>
                    <a:pt x="44" y="100"/>
                  </a:lnTo>
                  <a:lnTo>
                    <a:pt x="44" y="100"/>
                  </a:lnTo>
                  <a:lnTo>
                    <a:pt x="72" y="106"/>
                  </a:lnTo>
                  <a:lnTo>
                    <a:pt x="102" y="112"/>
                  </a:lnTo>
                  <a:lnTo>
                    <a:pt x="136" y="116"/>
                  </a:lnTo>
                  <a:lnTo>
                    <a:pt x="174" y="118"/>
                  </a:lnTo>
                  <a:lnTo>
                    <a:pt x="174" y="118"/>
                  </a:lnTo>
                  <a:lnTo>
                    <a:pt x="198" y="116"/>
                  </a:lnTo>
                  <a:lnTo>
                    <a:pt x="220" y="116"/>
                  </a:lnTo>
                  <a:lnTo>
                    <a:pt x="264" y="108"/>
                  </a:lnTo>
                  <a:lnTo>
                    <a:pt x="300" y="100"/>
                  </a:lnTo>
                  <a:lnTo>
                    <a:pt x="328" y="88"/>
                  </a:lnTo>
                  <a:lnTo>
                    <a:pt x="328" y="88"/>
                  </a:lnTo>
                  <a:lnTo>
                    <a:pt x="338" y="82"/>
                  </a:lnTo>
                  <a:lnTo>
                    <a:pt x="346" y="78"/>
                  </a:lnTo>
                  <a:lnTo>
                    <a:pt x="346" y="0"/>
                  </a:lnTo>
                  <a:lnTo>
                    <a:pt x="346" y="0"/>
                  </a:lnTo>
                  <a:lnTo>
                    <a:pt x="328" y="10"/>
                  </a:lnTo>
                  <a:lnTo>
                    <a:pt x="306" y="18"/>
                  </a:lnTo>
                  <a:lnTo>
                    <a:pt x="306" y="18"/>
                  </a:lnTo>
                  <a:lnTo>
                    <a:pt x="278" y="26"/>
                  </a:lnTo>
                  <a:lnTo>
                    <a:pt x="246" y="32"/>
                  </a:lnTo>
                  <a:lnTo>
                    <a:pt x="212" y="36"/>
                  </a:lnTo>
                  <a:lnTo>
                    <a:pt x="174" y="38"/>
                  </a:lnTo>
                  <a:lnTo>
                    <a:pt x="174" y="38"/>
                  </a:lnTo>
                  <a:lnTo>
                    <a:pt x="148" y="36"/>
                  </a:lnTo>
                  <a:lnTo>
                    <a:pt x="124" y="34"/>
                  </a:lnTo>
                  <a:lnTo>
                    <a:pt x="80" y="28"/>
                  </a:lnTo>
                  <a:lnTo>
                    <a:pt x="42" y="18"/>
                  </a:lnTo>
                  <a:lnTo>
                    <a:pt x="26" y="12"/>
                  </a:lnTo>
                  <a:lnTo>
                    <a:pt x="12" y="6"/>
                  </a:lnTo>
                  <a:lnTo>
                    <a:pt x="12" y="6"/>
                  </a:lnTo>
                  <a:lnTo>
                    <a:pt x="0" y="0"/>
                  </a:lnTo>
                  <a:lnTo>
                    <a:pt x="0" y="76"/>
                  </a:lnTo>
                  <a:lnTo>
                    <a:pt x="0" y="76"/>
                  </a:lnTo>
                  <a:lnTo>
                    <a:pt x="6" y="82"/>
                  </a:lnTo>
                  <a:lnTo>
                    <a:pt x="6" y="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6"/>
            <p:cNvSpPr>
              <a:spLocks/>
            </p:cNvSpPr>
            <p:nvPr/>
          </p:nvSpPr>
          <p:spPr bwMode="auto">
            <a:xfrm>
              <a:off x="7003" y="2503"/>
              <a:ext cx="346" cy="118"/>
            </a:xfrm>
            <a:custGeom>
              <a:avLst/>
              <a:gdLst>
                <a:gd name="T0" fmla="*/ 6 w 346"/>
                <a:gd name="T1" fmla="*/ 82 h 118"/>
                <a:gd name="T2" fmla="*/ 6 w 346"/>
                <a:gd name="T3" fmla="*/ 82 h 118"/>
                <a:gd name="T4" fmla="*/ 22 w 346"/>
                <a:gd name="T5" fmla="*/ 90 h 118"/>
                <a:gd name="T6" fmla="*/ 44 w 346"/>
                <a:gd name="T7" fmla="*/ 98 h 118"/>
                <a:gd name="T8" fmla="*/ 44 w 346"/>
                <a:gd name="T9" fmla="*/ 98 h 118"/>
                <a:gd name="T10" fmla="*/ 72 w 346"/>
                <a:gd name="T11" fmla="*/ 106 h 118"/>
                <a:gd name="T12" fmla="*/ 102 w 346"/>
                <a:gd name="T13" fmla="*/ 112 h 118"/>
                <a:gd name="T14" fmla="*/ 136 w 346"/>
                <a:gd name="T15" fmla="*/ 116 h 118"/>
                <a:gd name="T16" fmla="*/ 174 w 346"/>
                <a:gd name="T17" fmla="*/ 118 h 118"/>
                <a:gd name="T18" fmla="*/ 174 w 346"/>
                <a:gd name="T19" fmla="*/ 118 h 118"/>
                <a:gd name="T20" fmla="*/ 198 w 346"/>
                <a:gd name="T21" fmla="*/ 116 h 118"/>
                <a:gd name="T22" fmla="*/ 220 w 346"/>
                <a:gd name="T23" fmla="*/ 116 h 118"/>
                <a:gd name="T24" fmla="*/ 264 w 346"/>
                <a:gd name="T25" fmla="*/ 108 h 118"/>
                <a:gd name="T26" fmla="*/ 300 w 346"/>
                <a:gd name="T27" fmla="*/ 100 h 118"/>
                <a:gd name="T28" fmla="*/ 328 w 346"/>
                <a:gd name="T29" fmla="*/ 88 h 118"/>
                <a:gd name="T30" fmla="*/ 328 w 346"/>
                <a:gd name="T31" fmla="*/ 88 h 118"/>
                <a:gd name="T32" fmla="*/ 338 w 346"/>
                <a:gd name="T33" fmla="*/ 82 h 118"/>
                <a:gd name="T34" fmla="*/ 346 w 346"/>
                <a:gd name="T35" fmla="*/ 76 h 118"/>
                <a:gd name="T36" fmla="*/ 346 w 346"/>
                <a:gd name="T37" fmla="*/ 0 h 118"/>
                <a:gd name="T38" fmla="*/ 346 w 346"/>
                <a:gd name="T39" fmla="*/ 0 h 118"/>
                <a:gd name="T40" fmla="*/ 328 w 346"/>
                <a:gd name="T41" fmla="*/ 10 h 118"/>
                <a:gd name="T42" fmla="*/ 306 w 346"/>
                <a:gd name="T43" fmla="*/ 18 h 118"/>
                <a:gd name="T44" fmla="*/ 306 w 346"/>
                <a:gd name="T45" fmla="*/ 18 h 118"/>
                <a:gd name="T46" fmla="*/ 278 w 346"/>
                <a:gd name="T47" fmla="*/ 26 h 118"/>
                <a:gd name="T48" fmla="*/ 246 w 346"/>
                <a:gd name="T49" fmla="*/ 32 h 118"/>
                <a:gd name="T50" fmla="*/ 212 w 346"/>
                <a:gd name="T51" fmla="*/ 36 h 118"/>
                <a:gd name="T52" fmla="*/ 174 w 346"/>
                <a:gd name="T53" fmla="*/ 36 h 118"/>
                <a:gd name="T54" fmla="*/ 174 w 346"/>
                <a:gd name="T55" fmla="*/ 36 h 118"/>
                <a:gd name="T56" fmla="*/ 148 w 346"/>
                <a:gd name="T57" fmla="*/ 36 h 118"/>
                <a:gd name="T58" fmla="*/ 124 w 346"/>
                <a:gd name="T59" fmla="*/ 34 h 118"/>
                <a:gd name="T60" fmla="*/ 80 w 346"/>
                <a:gd name="T61" fmla="*/ 28 h 118"/>
                <a:gd name="T62" fmla="*/ 42 w 346"/>
                <a:gd name="T63" fmla="*/ 18 h 118"/>
                <a:gd name="T64" fmla="*/ 26 w 346"/>
                <a:gd name="T65" fmla="*/ 12 h 118"/>
                <a:gd name="T66" fmla="*/ 12 w 346"/>
                <a:gd name="T67" fmla="*/ 6 h 118"/>
                <a:gd name="T68" fmla="*/ 12 w 346"/>
                <a:gd name="T69" fmla="*/ 6 h 118"/>
                <a:gd name="T70" fmla="*/ 0 w 346"/>
                <a:gd name="T71" fmla="*/ 0 h 118"/>
                <a:gd name="T72" fmla="*/ 0 w 346"/>
                <a:gd name="T73" fmla="*/ 76 h 118"/>
                <a:gd name="T74" fmla="*/ 0 w 346"/>
                <a:gd name="T75" fmla="*/ 76 h 118"/>
                <a:gd name="T76" fmla="*/ 6 w 346"/>
                <a:gd name="T77" fmla="*/ 82 h 118"/>
                <a:gd name="T78" fmla="*/ 6 w 346"/>
                <a:gd name="T79" fmla="*/ 8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6" h="118">
                  <a:moveTo>
                    <a:pt x="6" y="82"/>
                  </a:moveTo>
                  <a:lnTo>
                    <a:pt x="6" y="82"/>
                  </a:lnTo>
                  <a:lnTo>
                    <a:pt x="22" y="90"/>
                  </a:lnTo>
                  <a:lnTo>
                    <a:pt x="44" y="98"/>
                  </a:lnTo>
                  <a:lnTo>
                    <a:pt x="44" y="98"/>
                  </a:lnTo>
                  <a:lnTo>
                    <a:pt x="72" y="106"/>
                  </a:lnTo>
                  <a:lnTo>
                    <a:pt x="102" y="112"/>
                  </a:lnTo>
                  <a:lnTo>
                    <a:pt x="136" y="116"/>
                  </a:lnTo>
                  <a:lnTo>
                    <a:pt x="174" y="118"/>
                  </a:lnTo>
                  <a:lnTo>
                    <a:pt x="174" y="118"/>
                  </a:lnTo>
                  <a:lnTo>
                    <a:pt x="198" y="116"/>
                  </a:lnTo>
                  <a:lnTo>
                    <a:pt x="220" y="116"/>
                  </a:lnTo>
                  <a:lnTo>
                    <a:pt x="264" y="108"/>
                  </a:lnTo>
                  <a:lnTo>
                    <a:pt x="300" y="100"/>
                  </a:lnTo>
                  <a:lnTo>
                    <a:pt x="328" y="88"/>
                  </a:lnTo>
                  <a:lnTo>
                    <a:pt x="328" y="88"/>
                  </a:lnTo>
                  <a:lnTo>
                    <a:pt x="338" y="82"/>
                  </a:lnTo>
                  <a:lnTo>
                    <a:pt x="346" y="76"/>
                  </a:lnTo>
                  <a:lnTo>
                    <a:pt x="346" y="0"/>
                  </a:lnTo>
                  <a:lnTo>
                    <a:pt x="346" y="0"/>
                  </a:lnTo>
                  <a:lnTo>
                    <a:pt x="328" y="10"/>
                  </a:lnTo>
                  <a:lnTo>
                    <a:pt x="306" y="18"/>
                  </a:lnTo>
                  <a:lnTo>
                    <a:pt x="306" y="18"/>
                  </a:lnTo>
                  <a:lnTo>
                    <a:pt x="278" y="26"/>
                  </a:lnTo>
                  <a:lnTo>
                    <a:pt x="246" y="32"/>
                  </a:lnTo>
                  <a:lnTo>
                    <a:pt x="212" y="36"/>
                  </a:lnTo>
                  <a:lnTo>
                    <a:pt x="174" y="36"/>
                  </a:lnTo>
                  <a:lnTo>
                    <a:pt x="174" y="36"/>
                  </a:lnTo>
                  <a:lnTo>
                    <a:pt x="148" y="36"/>
                  </a:lnTo>
                  <a:lnTo>
                    <a:pt x="124" y="34"/>
                  </a:lnTo>
                  <a:lnTo>
                    <a:pt x="80" y="28"/>
                  </a:lnTo>
                  <a:lnTo>
                    <a:pt x="42" y="18"/>
                  </a:lnTo>
                  <a:lnTo>
                    <a:pt x="26" y="12"/>
                  </a:lnTo>
                  <a:lnTo>
                    <a:pt x="12" y="6"/>
                  </a:lnTo>
                  <a:lnTo>
                    <a:pt x="12" y="6"/>
                  </a:lnTo>
                  <a:lnTo>
                    <a:pt x="0" y="0"/>
                  </a:lnTo>
                  <a:lnTo>
                    <a:pt x="0" y="76"/>
                  </a:lnTo>
                  <a:lnTo>
                    <a:pt x="0" y="76"/>
                  </a:lnTo>
                  <a:lnTo>
                    <a:pt x="6" y="82"/>
                  </a:lnTo>
                  <a:lnTo>
                    <a:pt x="6" y="82"/>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7"/>
            <p:cNvSpPr>
              <a:spLocks/>
            </p:cNvSpPr>
            <p:nvPr/>
          </p:nvSpPr>
          <p:spPr bwMode="auto">
            <a:xfrm>
              <a:off x="7003" y="2247"/>
              <a:ext cx="346" cy="164"/>
            </a:xfrm>
            <a:custGeom>
              <a:avLst/>
              <a:gdLst>
                <a:gd name="T0" fmla="*/ 6 w 346"/>
                <a:gd name="T1" fmla="*/ 128 h 164"/>
                <a:gd name="T2" fmla="*/ 6 w 346"/>
                <a:gd name="T3" fmla="*/ 128 h 164"/>
                <a:gd name="T4" fmla="*/ 22 w 346"/>
                <a:gd name="T5" fmla="*/ 136 h 164"/>
                <a:gd name="T6" fmla="*/ 44 w 346"/>
                <a:gd name="T7" fmla="*/ 146 h 164"/>
                <a:gd name="T8" fmla="*/ 44 w 346"/>
                <a:gd name="T9" fmla="*/ 146 h 164"/>
                <a:gd name="T10" fmla="*/ 72 w 346"/>
                <a:gd name="T11" fmla="*/ 152 h 164"/>
                <a:gd name="T12" fmla="*/ 102 w 346"/>
                <a:gd name="T13" fmla="*/ 158 h 164"/>
                <a:gd name="T14" fmla="*/ 136 w 346"/>
                <a:gd name="T15" fmla="*/ 162 h 164"/>
                <a:gd name="T16" fmla="*/ 174 w 346"/>
                <a:gd name="T17" fmla="*/ 164 h 164"/>
                <a:gd name="T18" fmla="*/ 174 w 346"/>
                <a:gd name="T19" fmla="*/ 164 h 164"/>
                <a:gd name="T20" fmla="*/ 198 w 346"/>
                <a:gd name="T21" fmla="*/ 164 h 164"/>
                <a:gd name="T22" fmla="*/ 220 w 346"/>
                <a:gd name="T23" fmla="*/ 162 h 164"/>
                <a:gd name="T24" fmla="*/ 264 w 346"/>
                <a:gd name="T25" fmla="*/ 154 h 164"/>
                <a:gd name="T26" fmla="*/ 300 w 346"/>
                <a:gd name="T27" fmla="*/ 146 h 164"/>
                <a:gd name="T28" fmla="*/ 328 w 346"/>
                <a:gd name="T29" fmla="*/ 134 h 164"/>
                <a:gd name="T30" fmla="*/ 328 w 346"/>
                <a:gd name="T31" fmla="*/ 134 h 164"/>
                <a:gd name="T32" fmla="*/ 338 w 346"/>
                <a:gd name="T33" fmla="*/ 128 h 164"/>
                <a:gd name="T34" fmla="*/ 346 w 346"/>
                <a:gd name="T35" fmla="*/ 124 h 164"/>
                <a:gd name="T36" fmla="*/ 346 w 346"/>
                <a:gd name="T37" fmla="*/ 36 h 164"/>
                <a:gd name="T38" fmla="*/ 346 w 346"/>
                <a:gd name="T39" fmla="*/ 36 h 164"/>
                <a:gd name="T40" fmla="*/ 346 w 346"/>
                <a:gd name="T41" fmla="*/ 36 h 164"/>
                <a:gd name="T42" fmla="*/ 346 w 346"/>
                <a:gd name="T43" fmla="*/ 36 h 164"/>
                <a:gd name="T44" fmla="*/ 346 w 346"/>
                <a:gd name="T45" fmla="*/ 36 h 164"/>
                <a:gd name="T46" fmla="*/ 346 w 346"/>
                <a:gd name="T47" fmla="*/ 34 h 164"/>
                <a:gd name="T48" fmla="*/ 346 w 346"/>
                <a:gd name="T49" fmla="*/ 34 h 164"/>
                <a:gd name="T50" fmla="*/ 346 w 346"/>
                <a:gd name="T51" fmla="*/ 34 h 164"/>
                <a:gd name="T52" fmla="*/ 346 w 346"/>
                <a:gd name="T53" fmla="*/ 34 h 164"/>
                <a:gd name="T54" fmla="*/ 344 w 346"/>
                <a:gd name="T55" fmla="*/ 30 h 164"/>
                <a:gd name="T56" fmla="*/ 340 w 346"/>
                <a:gd name="T57" fmla="*/ 26 h 164"/>
                <a:gd name="T58" fmla="*/ 340 w 346"/>
                <a:gd name="T59" fmla="*/ 26 h 164"/>
                <a:gd name="T60" fmla="*/ 332 w 346"/>
                <a:gd name="T61" fmla="*/ 20 h 164"/>
                <a:gd name="T62" fmla="*/ 318 w 346"/>
                <a:gd name="T63" fmla="*/ 14 h 164"/>
                <a:gd name="T64" fmla="*/ 318 w 346"/>
                <a:gd name="T65" fmla="*/ 14 h 164"/>
                <a:gd name="T66" fmla="*/ 292 w 346"/>
                <a:gd name="T67" fmla="*/ 8 h 164"/>
                <a:gd name="T68" fmla="*/ 258 w 346"/>
                <a:gd name="T69" fmla="*/ 4 h 164"/>
                <a:gd name="T70" fmla="*/ 218 w 346"/>
                <a:gd name="T71" fmla="*/ 0 h 164"/>
                <a:gd name="T72" fmla="*/ 174 w 346"/>
                <a:gd name="T73" fmla="*/ 0 h 164"/>
                <a:gd name="T74" fmla="*/ 174 w 346"/>
                <a:gd name="T75" fmla="*/ 0 h 164"/>
                <a:gd name="T76" fmla="*/ 108 w 346"/>
                <a:gd name="T77" fmla="*/ 2 h 164"/>
                <a:gd name="T78" fmla="*/ 80 w 346"/>
                <a:gd name="T79" fmla="*/ 4 h 164"/>
                <a:gd name="T80" fmla="*/ 54 w 346"/>
                <a:gd name="T81" fmla="*/ 8 h 164"/>
                <a:gd name="T82" fmla="*/ 54 w 346"/>
                <a:gd name="T83" fmla="*/ 8 h 164"/>
                <a:gd name="T84" fmla="*/ 32 w 346"/>
                <a:gd name="T85" fmla="*/ 14 h 164"/>
                <a:gd name="T86" fmla="*/ 16 w 346"/>
                <a:gd name="T87" fmla="*/ 18 h 164"/>
                <a:gd name="T88" fmla="*/ 16 w 346"/>
                <a:gd name="T89" fmla="*/ 18 h 164"/>
                <a:gd name="T90" fmla="*/ 6 w 346"/>
                <a:gd name="T91" fmla="*/ 26 h 164"/>
                <a:gd name="T92" fmla="*/ 6 w 346"/>
                <a:gd name="T93" fmla="*/ 26 h 164"/>
                <a:gd name="T94" fmla="*/ 2 w 346"/>
                <a:gd name="T95" fmla="*/ 30 h 164"/>
                <a:gd name="T96" fmla="*/ 2 w 346"/>
                <a:gd name="T97" fmla="*/ 34 h 164"/>
                <a:gd name="T98" fmla="*/ 2 w 346"/>
                <a:gd name="T99" fmla="*/ 34 h 164"/>
                <a:gd name="T100" fmla="*/ 0 w 346"/>
                <a:gd name="T101" fmla="*/ 34 h 164"/>
                <a:gd name="T102" fmla="*/ 0 w 346"/>
                <a:gd name="T103" fmla="*/ 124 h 164"/>
                <a:gd name="T104" fmla="*/ 0 w 346"/>
                <a:gd name="T105" fmla="*/ 124 h 164"/>
                <a:gd name="T106" fmla="*/ 6 w 346"/>
                <a:gd name="T107" fmla="*/ 128 h 164"/>
                <a:gd name="T108" fmla="*/ 6 w 346"/>
                <a:gd name="T109" fmla="*/ 12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164">
                  <a:moveTo>
                    <a:pt x="6" y="128"/>
                  </a:moveTo>
                  <a:lnTo>
                    <a:pt x="6" y="128"/>
                  </a:lnTo>
                  <a:lnTo>
                    <a:pt x="22" y="136"/>
                  </a:lnTo>
                  <a:lnTo>
                    <a:pt x="44" y="146"/>
                  </a:lnTo>
                  <a:lnTo>
                    <a:pt x="44" y="146"/>
                  </a:lnTo>
                  <a:lnTo>
                    <a:pt x="72" y="152"/>
                  </a:lnTo>
                  <a:lnTo>
                    <a:pt x="102" y="158"/>
                  </a:lnTo>
                  <a:lnTo>
                    <a:pt x="136" y="162"/>
                  </a:lnTo>
                  <a:lnTo>
                    <a:pt x="174" y="164"/>
                  </a:lnTo>
                  <a:lnTo>
                    <a:pt x="174" y="164"/>
                  </a:lnTo>
                  <a:lnTo>
                    <a:pt x="198" y="164"/>
                  </a:lnTo>
                  <a:lnTo>
                    <a:pt x="220" y="162"/>
                  </a:lnTo>
                  <a:lnTo>
                    <a:pt x="264" y="154"/>
                  </a:lnTo>
                  <a:lnTo>
                    <a:pt x="300" y="146"/>
                  </a:lnTo>
                  <a:lnTo>
                    <a:pt x="328" y="134"/>
                  </a:lnTo>
                  <a:lnTo>
                    <a:pt x="328" y="134"/>
                  </a:lnTo>
                  <a:lnTo>
                    <a:pt x="338" y="128"/>
                  </a:lnTo>
                  <a:lnTo>
                    <a:pt x="346" y="124"/>
                  </a:lnTo>
                  <a:lnTo>
                    <a:pt x="346" y="36"/>
                  </a:lnTo>
                  <a:lnTo>
                    <a:pt x="346" y="36"/>
                  </a:lnTo>
                  <a:lnTo>
                    <a:pt x="346" y="36"/>
                  </a:lnTo>
                  <a:lnTo>
                    <a:pt x="346" y="36"/>
                  </a:lnTo>
                  <a:lnTo>
                    <a:pt x="346" y="36"/>
                  </a:lnTo>
                  <a:lnTo>
                    <a:pt x="346" y="34"/>
                  </a:lnTo>
                  <a:lnTo>
                    <a:pt x="346" y="34"/>
                  </a:lnTo>
                  <a:lnTo>
                    <a:pt x="346" y="34"/>
                  </a:lnTo>
                  <a:lnTo>
                    <a:pt x="346" y="34"/>
                  </a:lnTo>
                  <a:lnTo>
                    <a:pt x="344" y="30"/>
                  </a:lnTo>
                  <a:lnTo>
                    <a:pt x="340" y="26"/>
                  </a:lnTo>
                  <a:lnTo>
                    <a:pt x="340" y="26"/>
                  </a:lnTo>
                  <a:lnTo>
                    <a:pt x="332" y="20"/>
                  </a:lnTo>
                  <a:lnTo>
                    <a:pt x="318" y="14"/>
                  </a:lnTo>
                  <a:lnTo>
                    <a:pt x="318" y="14"/>
                  </a:lnTo>
                  <a:lnTo>
                    <a:pt x="292" y="8"/>
                  </a:lnTo>
                  <a:lnTo>
                    <a:pt x="258" y="4"/>
                  </a:lnTo>
                  <a:lnTo>
                    <a:pt x="218" y="0"/>
                  </a:lnTo>
                  <a:lnTo>
                    <a:pt x="174" y="0"/>
                  </a:lnTo>
                  <a:lnTo>
                    <a:pt x="174" y="0"/>
                  </a:lnTo>
                  <a:lnTo>
                    <a:pt x="108" y="2"/>
                  </a:lnTo>
                  <a:lnTo>
                    <a:pt x="80" y="4"/>
                  </a:lnTo>
                  <a:lnTo>
                    <a:pt x="54" y="8"/>
                  </a:lnTo>
                  <a:lnTo>
                    <a:pt x="54" y="8"/>
                  </a:lnTo>
                  <a:lnTo>
                    <a:pt x="32" y="14"/>
                  </a:lnTo>
                  <a:lnTo>
                    <a:pt x="16" y="18"/>
                  </a:lnTo>
                  <a:lnTo>
                    <a:pt x="16" y="18"/>
                  </a:lnTo>
                  <a:lnTo>
                    <a:pt x="6" y="26"/>
                  </a:lnTo>
                  <a:lnTo>
                    <a:pt x="6" y="26"/>
                  </a:lnTo>
                  <a:lnTo>
                    <a:pt x="2" y="30"/>
                  </a:lnTo>
                  <a:lnTo>
                    <a:pt x="2" y="34"/>
                  </a:lnTo>
                  <a:lnTo>
                    <a:pt x="2" y="34"/>
                  </a:lnTo>
                  <a:lnTo>
                    <a:pt x="0" y="34"/>
                  </a:lnTo>
                  <a:lnTo>
                    <a:pt x="0" y="124"/>
                  </a:lnTo>
                  <a:lnTo>
                    <a:pt x="0" y="124"/>
                  </a:lnTo>
                  <a:lnTo>
                    <a:pt x="6" y="128"/>
                  </a:lnTo>
                  <a:lnTo>
                    <a:pt x="6" y="12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8"/>
            <p:cNvSpPr>
              <a:spLocks/>
            </p:cNvSpPr>
            <p:nvPr/>
          </p:nvSpPr>
          <p:spPr bwMode="auto">
            <a:xfrm>
              <a:off x="7003" y="2611"/>
              <a:ext cx="346" cy="112"/>
            </a:xfrm>
            <a:custGeom>
              <a:avLst/>
              <a:gdLst>
                <a:gd name="T0" fmla="*/ 306 w 346"/>
                <a:gd name="T1" fmla="*/ 16 h 112"/>
                <a:gd name="T2" fmla="*/ 306 w 346"/>
                <a:gd name="T3" fmla="*/ 16 h 112"/>
                <a:gd name="T4" fmla="*/ 278 w 346"/>
                <a:gd name="T5" fmla="*/ 24 h 112"/>
                <a:gd name="T6" fmla="*/ 246 w 346"/>
                <a:gd name="T7" fmla="*/ 30 h 112"/>
                <a:gd name="T8" fmla="*/ 212 w 346"/>
                <a:gd name="T9" fmla="*/ 34 h 112"/>
                <a:gd name="T10" fmla="*/ 174 w 346"/>
                <a:gd name="T11" fmla="*/ 36 h 112"/>
                <a:gd name="T12" fmla="*/ 174 w 346"/>
                <a:gd name="T13" fmla="*/ 36 h 112"/>
                <a:gd name="T14" fmla="*/ 148 w 346"/>
                <a:gd name="T15" fmla="*/ 36 h 112"/>
                <a:gd name="T16" fmla="*/ 124 w 346"/>
                <a:gd name="T17" fmla="*/ 34 h 112"/>
                <a:gd name="T18" fmla="*/ 80 w 346"/>
                <a:gd name="T19" fmla="*/ 26 h 112"/>
                <a:gd name="T20" fmla="*/ 42 w 346"/>
                <a:gd name="T21" fmla="*/ 18 h 112"/>
                <a:gd name="T22" fmla="*/ 26 w 346"/>
                <a:gd name="T23" fmla="*/ 12 h 112"/>
                <a:gd name="T24" fmla="*/ 12 w 346"/>
                <a:gd name="T25" fmla="*/ 6 h 112"/>
                <a:gd name="T26" fmla="*/ 12 w 346"/>
                <a:gd name="T27" fmla="*/ 6 h 112"/>
                <a:gd name="T28" fmla="*/ 0 w 346"/>
                <a:gd name="T29" fmla="*/ 0 h 112"/>
                <a:gd name="T30" fmla="*/ 0 w 346"/>
                <a:gd name="T31" fmla="*/ 60 h 112"/>
                <a:gd name="T32" fmla="*/ 0 w 346"/>
                <a:gd name="T33" fmla="*/ 60 h 112"/>
                <a:gd name="T34" fmla="*/ 2 w 346"/>
                <a:gd name="T35" fmla="*/ 64 h 112"/>
                <a:gd name="T36" fmla="*/ 4 w 346"/>
                <a:gd name="T37" fmla="*/ 68 h 112"/>
                <a:gd name="T38" fmla="*/ 14 w 346"/>
                <a:gd name="T39" fmla="*/ 78 h 112"/>
                <a:gd name="T40" fmla="*/ 30 w 346"/>
                <a:gd name="T41" fmla="*/ 86 h 112"/>
                <a:gd name="T42" fmla="*/ 52 w 346"/>
                <a:gd name="T43" fmla="*/ 94 h 112"/>
                <a:gd name="T44" fmla="*/ 76 w 346"/>
                <a:gd name="T45" fmla="*/ 102 h 112"/>
                <a:gd name="T46" fmla="*/ 106 w 346"/>
                <a:gd name="T47" fmla="*/ 108 h 112"/>
                <a:gd name="T48" fmla="*/ 138 w 346"/>
                <a:gd name="T49" fmla="*/ 110 h 112"/>
                <a:gd name="T50" fmla="*/ 174 w 346"/>
                <a:gd name="T51" fmla="*/ 112 h 112"/>
                <a:gd name="T52" fmla="*/ 174 w 346"/>
                <a:gd name="T53" fmla="*/ 112 h 112"/>
                <a:gd name="T54" fmla="*/ 208 w 346"/>
                <a:gd name="T55" fmla="*/ 110 h 112"/>
                <a:gd name="T56" fmla="*/ 240 w 346"/>
                <a:gd name="T57" fmla="*/ 108 h 112"/>
                <a:gd name="T58" fmla="*/ 270 w 346"/>
                <a:gd name="T59" fmla="*/ 102 h 112"/>
                <a:gd name="T60" fmla="*/ 296 w 346"/>
                <a:gd name="T61" fmla="*/ 94 h 112"/>
                <a:gd name="T62" fmla="*/ 316 w 346"/>
                <a:gd name="T63" fmla="*/ 86 h 112"/>
                <a:gd name="T64" fmla="*/ 332 w 346"/>
                <a:gd name="T65" fmla="*/ 78 h 112"/>
                <a:gd name="T66" fmla="*/ 342 w 346"/>
                <a:gd name="T67" fmla="*/ 68 h 112"/>
                <a:gd name="T68" fmla="*/ 344 w 346"/>
                <a:gd name="T69" fmla="*/ 64 h 112"/>
                <a:gd name="T70" fmla="*/ 346 w 346"/>
                <a:gd name="T71" fmla="*/ 60 h 112"/>
                <a:gd name="T72" fmla="*/ 346 w 346"/>
                <a:gd name="T73" fmla="*/ 0 h 112"/>
                <a:gd name="T74" fmla="*/ 346 w 346"/>
                <a:gd name="T75" fmla="*/ 0 h 112"/>
                <a:gd name="T76" fmla="*/ 328 w 346"/>
                <a:gd name="T77" fmla="*/ 8 h 112"/>
                <a:gd name="T78" fmla="*/ 306 w 346"/>
                <a:gd name="T79" fmla="*/ 16 h 112"/>
                <a:gd name="T80" fmla="*/ 306 w 346"/>
                <a:gd name="T81" fmla="*/ 1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6" h="112">
                  <a:moveTo>
                    <a:pt x="306" y="16"/>
                  </a:moveTo>
                  <a:lnTo>
                    <a:pt x="306" y="16"/>
                  </a:lnTo>
                  <a:lnTo>
                    <a:pt x="278" y="24"/>
                  </a:lnTo>
                  <a:lnTo>
                    <a:pt x="246" y="30"/>
                  </a:lnTo>
                  <a:lnTo>
                    <a:pt x="212" y="34"/>
                  </a:lnTo>
                  <a:lnTo>
                    <a:pt x="174" y="36"/>
                  </a:lnTo>
                  <a:lnTo>
                    <a:pt x="174" y="36"/>
                  </a:lnTo>
                  <a:lnTo>
                    <a:pt x="148" y="36"/>
                  </a:lnTo>
                  <a:lnTo>
                    <a:pt x="124" y="34"/>
                  </a:lnTo>
                  <a:lnTo>
                    <a:pt x="80" y="26"/>
                  </a:lnTo>
                  <a:lnTo>
                    <a:pt x="42" y="18"/>
                  </a:lnTo>
                  <a:lnTo>
                    <a:pt x="26" y="12"/>
                  </a:lnTo>
                  <a:lnTo>
                    <a:pt x="12" y="6"/>
                  </a:lnTo>
                  <a:lnTo>
                    <a:pt x="12" y="6"/>
                  </a:lnTo>
                  <a:lnTo>
                    <a:pt x="0" y="0"/>
                  </a:lnTo>
                  <a:lnTo>
                    <a:pt x="0" y="60"/>
                  </a:lnTo>
                  <a:lnTo>
                    <a:pt x="0" y="60"/>
                  </a:lnTo>
                  <a:lnTo>
                    <a:pt x="2" y="64"/>
                  </a:lnTo>
                  <a:lnTo>
                    <a:pt x="4" y="68"/>
                  </a:lnTo>
                  <a:lnTo>
                    <a:pt x="14" y="78"/>
                  </a:lnTo>
                  <a:lnTo>
                    <a:pt x="30" y="86"/>
                  </a:lnTo>
                  <a:lnTo>
                    <a:pt x="52" y="94"/>
                  </a:lnTo>
                  <a:lnTo>
                    <a:pt x="76" y="102"/>
                  </a:lnTo>
                  <a:lnTo>
                    <a:pt x="106" y="108"/>
                  </a:lnTo>
                  <a:lnTo>
                    <a:pt x="138" y="110"/>
                  </a:lnTo>
                  <a:lnTo>
                    <a:pt x="174" y="112"/>
                  </a:lnTo>
                  <a:lnTo>
                    <a:pt x="174" y="112"/>
                  </a:lnTo>
                  <a:lnTo>
                    <a:pt x="208" y="110"/>
                  </a:lnTo>
                  <a:lnTo>
                    <a:pt x="240" y="108"/>
                  </a:lnTo>
                  <a:lnTo>
                    <a:pt x="270" y="102"/>
                  </a:lnTo>
                  <a:lnTo>
                    <a:pt x="296" y="94"/>
                  </a:lnTo>
                  <a:lnTo>
                    <a:pt x="316" y="86"/>
                  </a:lnTo>
                  <a:lnTo>
                    <a:pt x="332" y="78"/>
                  </a:lnTo>
                  <a:lnTo>
                    <a:pt x="342" y="68"/>
                  </a:lnTo>
                  <a:lnTo>
                    <a:pt x="344" y="64"/>
                  </a:lnTo>
                  <a:lnTo>
                    <a:pt x="346" y="60"/>
                  </a:lnTo>
                  <a:lnTo>
                    <a:pt x="346" y="0"/>
                  </a:lnTo>
                  <a:lnTo>
                    <a:pt x="346" y="0"/>
                  </a:lnTo>
                  <a:lnTo>
                    <a:pt x="328" y="8"/>
                  </a:lnTo>
                  <a:lnTo>
                    <a:pt x="306" y="16"/>
                  </a:lnTo>
                  <a:lnTo>
                    <a:pt x="306" y="1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9"/>
            <p:cNvSpPr>
              <a:spLocks/>
            </p:cNvSpPr>
            <p:nvPr/>
          </p:nvSpPr>
          <p:spPr bwMode="auto">
            <a:xfrm>
              <a:off x="7013" y="2281"/>
              <a:ext cx="326" cy="38"/>
            </a:xfrm>
            <a:custGeom>
              <a:avLst/>
              <a:gdLst>
                <a:gd name="T0" fmla="*/ 322 w 326"/>
                <a:gd name="T1" fmla="*/ 0 h 38"/>
                <a:gd name="T2" fmla="*/ 322 w 326"/>
                <a:gd name="T3" fmla="*/ 0 h 38"/>
                <a:gd name="T4" fmla="*/ 326 w 326"/>
                <a:gd name="T5" fmla="*/ 4 h 38"/>
                <a:gd name="T6" fmla="*/ 326 w 326"/>
                <a:gd name="T7" fmla="*/ 4 h 38"/>
                <a:gd name="T8" fmla="*/ 326 w 326"/>
                <a:gd name="T9" fmla="*/ 6 h 38"/>
                <a:gd name="T10" fmla="*/ 324 w 326"/>
                <a:gd name="T11" fmla="*/ 8 h 38"/>
                <a:gd name="T12" fmla="*/ 320 w 326"/>
                <a:gd name="T13" fmla="*/ 12 h 38"/>
                <a:gd name="T14" fmla="*/ 320 w 326"/>
                <a:gd name="T15" fmla="*/ 12 h 38"/>
                <a:gd name="T16" fmla="*/ 304 w 326"/>
                <a:gd name="T17" fmla="*/ 20 h 38"/>
                <a:gd name="T18" fmla="*/ 282 w 326"/>
                <a:gd name="T19" fmla="*/ 26 h 38"/>
                <a:gd name="T20" fmla="*/ 282 w 326"/>
                <a:gd name="T21" fmla="*/ 26 h 38"/>
                <a:gd name="T22" fmla="*/ 256 w 326"/>
                <a:gd name="T23" fmla="*/ 32 h 38"/>
                <a:gd name="T24" fmla="*/ 228 w 326"/>
                <a:gd name="T25" fmla="*/ 36 h 38"/>
                <a:gd name="T26" fmla="*/ 228 w 326"/>
                <a:gd name="T27" fmla="*/ 36 h 38"/>
                <a:gd name="T28" fmla="*/ 196 w 326"/>
                <a:gd name="T29" fmla="*/ 38 h 38"/>
                <a:gd name="T30" fmla="*/ 164 w 326"/>
                <a:gd name="T31" fmla="*/ 38 h 38"/>
                <a:gd name="T32" fmla="*/ 164 w 326"/>
                <a:gd name="T33" fmla="*/ 38 h 38"/>
                <a:gd name="T34" fmla="*/ 130 w 326"/>
                <a:gd name="T35" fmla="*/ 38 h 38"/>
                <a:gd name="T36" fmla="*/ 100 w 326"/>
                <a:gd name="T37" fmla="*/ 36 h 38"/>
                <a:gd name="T38" fmla="*/ 100 w 326"/>
                <a:gd name="T39" fmla="*/ 36 h 38"/>
                <a:gd name="T40" fmla="*/ 70 w 326"/>
                <a:gd name="T41" fmla="*/ 32 h 38"/>
                <a:gd name="T42" fmla="*/ 44 w 326"/>
                <a:gd name="T43" fmla="*/ 26 h 38"/>
                <a:gd name="T44" fmla="*/ 44 w 326"/>
                <a:gd name="T45" fmla="*/ 26 h 38"/>
                <a:gd name="T46" fmla="*/ 22 w 326"/>
                <a:gd name="T47" fmla="*/ 20 h 38"/>
                <a:gd name="T48" fmla="*/ 6 w 326"/>
                <a:gd name="T49" fmla="*/ 12 h 38"/>
                <a:gd name="T50" fmla="*/ 6 w 326"/>
                <a:gd name="T51" fmla="*/ 12 h 38"/>
                <a:gd name="T52" fmla="*/ 2 w 326"/>
                <a:gd name="T53" fmla="*/ 8 h 38"/>
                <a:gd name="T54" fmla="*/ 0 w 326"/>
                <a:gd name="T55" fmla="*/ 6 h 38"/>
                <a:gd name="T56" fmla="*/ 0 w 326"/>
                <a:gd name="T57" fmla="*/ 4 h 38"/>
                <a:gd name="T58" fmla="*/ 0 w 326"/>
                <a:gd name="T59" fmla="*/ 4 h 38"/>
                <a:gd name="T60" fmla="*/ 4 w 326"/>
                <a:gd name="T61" fmla="*/ 0 h 38"/>
                <a:gd name="T62" fmla="*/ 4 w 326"/>
                <a:gd name="T63" fmla="*/ 0 h 38"/>
                <a:gd name="T64" fmla="*/ 2 w 326"/>
                <a:gd name="T65" fmla="*/ 4 h 38"/>
                <a:gd name="T66" fmla="*/ 2 w 326"/>
                <a:gd name="T67" fmla="*/ 4 h 38"/>
                <a:gd name="T68" fmla="*/ 4 w 326"/>
                <a:gd name="T69" fmla="*/ 8 h 38"/>
                <a:gd name="T70" fmla="*/ 8 w 326"/>
                <a:gd name="T71" fmla="*/ 10 h 38"/>
                <a:gd name="T72" fmla="*/ 8 w 326"/>
                <a:gd name="T73" fmla="*/ 10 h 38"/>
                <a:gd name="T74" fmla="*/ 24 w 326"/>
                <a:gd name="T75" fmla="*/ 16 h 38"/>
                <a:gd name="T76" fmla="*/ 46 w 326"/>
                <a:gd name="T77" fmla="*/ 20 h 38"/>
                <a:gd name="T78" fmla="*/ 46 w 326"/>
                <a:gd name="T79" fmla="*/ 20 h 38"/>
                <a:gd name="T80" fmla="*/ 72 w 326"/>
                <a:gd name="T81" fmla="*/ 22 h 38"/>
                <a:gd name="T82" fmla="*/ 100 w 326"/>
                <a:gd name="T83" fmla="*/ 24 h 38"/>
                <a:gd name="T84" fmla="*/ 100 w 326"/>
                <a:gd name="T85" fmla="*/ 24 h 38"/>
                <a:gd name="T86" fmla="*/ 164 w 326"/>
                <a:gd name="T87" fmla="*/ 26 h 38"/>
                <a:gd name="T88" fmla="*/ 164 w 326"/>
                <a:gd name="T89" fmla="*/ 26 h 38"/>
                <a:gd name="T90" fmla="*/ 226 w 326"/>
                <a:gd name="T91" fmla="*/ 24 h 38"/>
                <a:gd name="T92" fmla="*/ 226 w 326"/>
                <a:gd name="T93" fmla="*/ 24 h 38"/>
                <a:gd name="T94" fmla="*/ 256 w 326"/>
                <a:gd name="T95" fmla="*/ 22 h 38"/>
                <a:gd name="T96" fmla="*/ 280 w 326"/>
                <a:gd name="T97" fmla="*/ 20 h 38"/>
                <a:gd name="T98" fmla="*/ 280 w 326"/>
                <a:gd name="T99" fmla="*/ 20 h 38"/>
                <a:gd name="T100" fmla="*/ 302 w 326"/>
                <a:gd name="T101" fmla="*/ 16 h 38"/>
                <a:gd name="T102" fmla="*/ 302 w 326"/>
                <a:gd name="T103" fmla="*/ 16 h 38"/>
                <a:gd name="T104" fmla="*/ 318 w 326"/>
                <a:gd name="T105" fmla="*/ 10 h 38"/>
                <a:gd name="T106" fmla="*/ 318 w 326"/>
                <a:gd name="T107" fmla="*/ 10 h 38"/>
                <a:gd name="T108" fmla="*/ 324 w 326"/>
                <a:gd name="T109" fmla="*/ 8 h 38"/>
                <a:gd name="T110" fmla="*/ 324 w 326"/>
                <a:gd name="T111" fmla="*/ 4 h 38"/>
                <a:gd name="T112" fmla="*/ 324 w 326"/>
                <a:gd name="T113" fmla="*/ 4 h 38"/>
                <a:gd name="T114" fmla="*/ 322 w 326"/>
                <a:gd name="T115" fmla="*/ 0 h 38"/>
                <a:gd name="T116" fmla="*/ 322 w 326"/>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38">
                  <a:moveTo>
                    <a:pt x="322" y="0"/>
                  </a:moveTo>
                  <a:lnTo>
                    <a:pt x="322" y="0"/>
                  </a:lnTo>
                  <a:lnTo>
                    <a:pt x="326" y="4"/>
                  </a:lnTo>
                  <a:lnTo>
                    <a:pt x="326" y="4"/>
                  </a:lnTo>
                  <a:lnTo>
                    <a:pt x="326" y="6"/>
                  </a:lnTo>
                  <a:lnTo>
                    <a:pt x="324" y="8"/>
                  </a:lnTo>
                  <a:lnTo>
                    <a:pt x="320" y="12"/>
                  </a:lnTo>
                  <a:lnTo>
                    <a:pt x="320" y="12"/>
                  </a:lnTo>
                  <a:lnTo>
                    <a:pt x="304" y="20"/>
                  </a:lnTo>
                  <a:lnTo>
                    <a:pt x="282" y="26"/>
                  </a:lnTo>
                  <a:lnTo>
                    <a:pt x="282" y="26"/>
                  </a:lnTo>
                  <a:lnTo>
                    <a:pt x="256" y="32"/>
                  </a:lnTo>
                  <a:lnTo>
                    <a:pt x="228" y="36"/>
                  </a:lnTo>
                  <a:lnTo>
                    <a:pt x="228" y="36"/>
                  </a:lnTo>
                  <a:lnTo>
                    <a:pt x="196" y="38"/>
                  </a:lnTo>
                  <a:lnTo>
                    <a:pt x="164" y="38"/>
                  </a:lnTo>
                  <a:lnTo>
                    <a:pt x="164" y="38"/>
                  </a:lnTo>
                  <a:lnTo>
                    <a:pt x="130" y="38"/>
                  </a:lnTo>
                  <a:lnTo>
                    <a:pt x="100" y="36"/>
                  </a:lnTo>
                  <a:lnTo>
                    <a:pt x="100" y="36"/>
                  </a:lnTo>
                  <a:lnTo>
                    <a:pt x="70" y="32"/>
                  </a:lnTo>
                  <a:lnTo>
                    <a:pt x="44" y="26"/>
                  </a:lnTo>
                  <a:lnTo>
                    <a:pt x="44" y="26"/>
                  </a:lnTo>
                  <a:lnTo>
                    <a:pt x="22" y="20"/>
                  </a:lnTo>
                  <a:lnTo>
                    <a:pt x="6" y="12"/>
                  </a:lnTo>
                  <a:lnTo>
                    <a:pt x="6" y="12"/>
                  </a:lnTo>
                  <a:lnTo>
                    <a:pt x="2" y="8"/>
                  </a:lnTo>
                  <a:lnTo>
                    <a:pt x="0" y="6"/>
                  </a:lnTo>
                  <a:lnTo>
                    <a:pt x="0" y="4"/>
                  </a:lnTo>
                  <a:lnTo>
                    <a:pt x="0" y="4"/>
                  </a:lnTo>
                  <a:lnTo>
                    <a:pt x="4" y="0"/>
                  </a:lnTo>
                  <a:lnTo>
                    <a:pt x="4" y="0"/>
                  </a:lnTo>
                  <a:lnTo>
                    <a:pt x="2" y="4"/>
                  </a:lnTo>
                  <a:lnTo>
                    <a:pt x="2" y="4"/>
                  </a:lnTo>
                  <a:lnTo>
                    <a:pt x="4" y="8"/>
                  </a:lnTo>
                  <a:lnTo>
                    <a:pt x="8" y="10"/>
                  </a:lnTo>
                  <a:lnTo>
                    <a:pt x="8" y="10"/>
                  </a:lnTo>
                  <a:lnTo>
                    <a:pt x="24" y="16"/>
                  </a:lnTo>
                  <a:lnTo>
                    <a:pt x="46" y="20"/>
                  </a:lnTo>
                  <a:lnTo>
                    <a:pt x="46" y="20"/>
                  </a:lnTo>
                  <a:lnTo>
                    <a:pt x="72" y="22"/>
                  </a:lnTo>
                  <a:lnTo>
                    <a:pt x="100" y="24"/>
                  </a:lnTo>
                  <a:lnTo>
                    <a:pt x="100" y="24"/>
                  </a:lnTo>
                  <a:lnTo>
                    <a:pt x="164" y="26"/>
                  </a:lnTo>
                  <a:lnTo>
                    <a:pt x="164" y="26"/>
                  </a:lnTo>
                  <a:lnTo>
                    <a:pt x="226" y="24"/>
                  </a:lnTo>
                  <a:lnTo>
                    <a:pt x="226" y="24"/>
                  </a:lnTo>
                  <a:lnTo>
                    <a:pt x="256" y="22"/>
                  </a:lnTo>
                  <a:lnTo>
                    <a:pt x="280" y="20"/>
                  </a:lnTo>
                  <a:lnTo>
                    <a:pt x="280" y="20"/>
                  </a:lnTo>
                  <a:lnTo>
                    <a:pt x="302" y="16"/>
                  </a:lnTo>
                  <a:lnTo>
                    <a:pt x="302" y="16"/>
                  </a:lnTo>
                  <a:lnTo>
                    <a:pt x="318" y="10"/>
                  </a:lnTo>
                  <a:lnTo>
                    <a:pt x="318" y="10"/>
                  </a:lnTo>
                  <a:lnTo>
                    <a:pt x="324" y="8"/>
                  </a:lnTo>
                  <a:lnTo>
                    <a:pt x="324" y="4"/>
                  </a:lnTo>
                  <a:lnTo>
                    <a:pt x="324" y="4"/>
                  </a:lnTo>
                  <a:lnTo>
                    <a:pt x="322" y="0"/>
                  </a:lnTo>
                  <a:lnTo>
                    <a:pt x="3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0"/>
            <p:cNvSpPr>
              <a:spLocks/>
            </p:cNvSpPr>
            <p:nvPr/>
          </p:nvSpPr>
          <p:spPr bwMode="auto">
            <a:xfrm>
              <a:off x="2767" y="2137"/>
              <a:ext cx="602" cy="544"/>
            </a:xfrm>
            <a:custGeom>
              <a:avLst/>
              <a:gdLst>
                <a:gd name="T0" fmla="*/ 238 w 602"/>
                <a:gd name="T1" fmla="*/ 512 h 544"/>
                <a:gd name="T2" fmla="*/ 132 w 602"/>
                <a:gd name="T3" fmla="*/ 526 h 544"/>
                <a:gd name="T4" fmla="*/ 132 w 602"/>
                <a:gd name="T5" fmla="*/ 526 h 544"/>
                <a:gd name="T6" fmla="*/ 130 w 602"/>
                <a:gd name="T7" fmla="*/ 526 h 544"/>
                <a:gd name="T8" fmla="*/ 130 w 602"/>
                <a:gd name="T9" fmla="*/ 544 h 544"/>
                <a:gd name="T10" fmla="*/ 132 w 602"/>
                <a:gd name="T11" fmla="*/ 544 h 544"/>
                <a:gd name="T12" fmla="*/ 468 w 602"/>
                <a:gd name="T13" fmla="*/ 544 h 544"/>
                <a:gd name="T14" fmla="*/ 472 w 602"/>
                <a:gd name="T15" fmla="*/ 544 h 544"/>
                <a:gd name="T16" fmla="*/ 472 w 602"/>
                <a:gd name="T17" fmla="*/ 526 h 544"/>
                <a:gd name="T18" fmla="*/ 468 w 602"/>
                <a:gd name="T19" fmla="*/ 526 h 544"/>
                <a:gd name="T20" fmla="*/ 468 w 602"/>
                <a:gd name="T21" fmla="*/ 526 h 544"/>
                <a:gd name="T22" fmla="*/ 364 w 602"/>
                <a:gd name="T23" fmla="*/ 512 h 544"/>
                <a:gd name="T24" fmla="*/ 364 w 602"/>
                <a:gd name="T25" fmla="*/ 404 h 544"/>
                <a:gd name="T26" fmla="*/ 468 w 602"/>
                <a:gd name="T27" fmla="*/ 404 h 544"/>
                <a:gd name="T28" fmla="*/ 602 w 602"/>
                <a:gd name="T29" fmla="*/ 404 h 544"/>
                <a:gd name="T30" fmla="*/ 602 w 602"/>
                <a:gd name="T31" fmla="*/ 378 h 544"/>
                <a:gd name="T32" fmla="*/ 600 w 602"/>
                <a:gd name="T33" fmla="*/ 0 h 544"/>
                <a:gd name="T34" fmla="*/ 468 w 602"/>
                <a:gd name="T35" fmla="*/ 0 h 544"/>
                <a:gd name="T36" fmla="*/ 132 w 602"/>
                <a:gd name="T37" fmla="*/ 0 h 544"/>
                <a:gd name="T38" fmla="*/ 0 w 602"/>
                <a:gd name="T39" fmla="*/ 0 h 544"/>
                <a:gd name="T40" fmla="*/ 0 w 602"/>
                <a:gd name="T41" fmla="*/ 378 h 544"/>
                <a:gd name="T42" fmla="*/ 0 w 602"/>
                <a:gd name="T43" fmla="*/ 404 h 544"/>
                <a:gd name="T44" fmla="*/ 132 w 602"/>
                <a:gd name="T45" fmla="*/ 404 h 544"/>
                <a:gd name="T46" fmla="*/ 238 w 602"/>
                <a:gd name="T47" fmla="*/ 404 h 544"/>
                <a:gd name="T48" fmla="*/ 238 w 602"/>
                <a:gd name="T49" fmla="*/ 51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2" h="544">
                  <a:moveTo>
                    <a:pt x="238" y="512"/>
                  </a:moveTo>
                  <a:lnTo>
                    <a:pt x="132" y="526"/>
                  </a:lnTo>
                  <a:lnTo>
                    <a:pt x="132" y="526"/>
                  </a:lnTo>
                  <a:lnTo>
                    <a:pt x="130" y="526"/>
                  </a:lnTo>
                  <a:lnTo>
                    <a:pt x="130" y="544"/>
                  </a:lnTo>
                  <a:lnTo>
                    <a:pt x="132" y="544"/>
                  </a:lnTo>
                  <a:lnTo>
                    <a:pt x="468" y="544"/>
                  </a:lnTo>
                  <a:lnTo>
                    <a:pt x="472" y="544"/>
                  </a:lnTo>
                  <a:lnTo>
                    <a:pt x="472" y="526"/>
                  </a:lnTo>
                  <a:lnTo>
                    <a:pt x="468" y="526"/>
                  </a:lnTo>
                  <a:lnTo>
                    <a:pt x="468" y="526"/>
                  </a:lnTo>
                  <a:lnTo>
                    <a:pt x="364" y="512"/>
                  </a:lnTo>
                  <a:lnTo>
                    <a:pt x="364" y="404"/>
                  </a:lnTo>
                  <a:lnTo>
                    <a:pt x="468" y="404"/>
                  </a:lnTo>
                  <a:lnTo>
                    <a:pt x="602" y="404"/>
                  </a:lnTo>
                  <a:lnTo>
                    <a:pt x="602" y="378"/>
                  </a:lnTo>
                  <a:lnTo>
                    <a:pt x="600" y="0"/>
                  </a:lnTo>
                  <a:lnTo>
                    <a:pt x="468" y="0"/>
                  </a:lnTo>
                  <a:lnTo>
                    <a:pt x="132" y="0"/>
                  </a:lnTo>
                  <a:lnTo>
                    <a:pt x="0" y="0"/>
                  </a:lnTo>
                  <a:lnTo>
                    <a:pt x="0" y="378"/>
                  </a:lnTo>
                  <a:lnTo>
                    <a:pt x="0" y="404"/>
                  </a:lnTo>
                  <a:lnTo>
                    <a:pt x="132" y="404"/>
                  </a:lnTo>
                  <a:lnTo>
                    <a:pt x="238" y="404"/>
                  </a:lnTo>
                  <a:lnTo>
                    <a:pt x="238" y="51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1"/>
            <p:cNvSpPr>
              <a:spLocks noChangeArrowheads="1"/>
            </p:cNvSpPr>
            <p:nvPr/>
          </p:nvSpPr>
          <p:spPr bwMode="auto">
            <a:xfrm>
              <a:off x="2795" y="2165"/>
              <a:ext cx="544"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2"/>
            <p:cNvSpPr>
              <a:spLocks/>
            </p:cNvSpPr>
            <p:nvPr/>
          </p:nvSpPr>
          <p:spPr bwMode="auto">
            <a:xfrm>
              <a:off x="2767" y="2709"/>
              <a:ext cx="618" cy="124"/>
            </a:xfrm>
            <a:custGeom>
              <a:avLst/>
              <a:gdLst>
                <a:gd name="T0" fmla="*/ 618 w 618"/>
                <a:gd name="T1" fmla="*/ 124 h 124"/>
                <a:gd name="T2" fmla="*/ 0 w 618"/>
                <a:gd name="T3" fmla="*/ 124 h 124"/>
                <a:gd name="T4" fmla="*/ 52 w 618"/>
                <a:gd name="T5" fmla="*/ 0 h 124"/>
                <a:gd name="T6" fmla="*/ 566 w 618"/>
                <a:gd name="T7" fmla="*/ 0 h 124"/>
                <a:gd name="T8" fmla="*/ 618 w 618"/>
                <a:gd name="T9" fmla="*/ 124 h 124"/>
              </a:gdLst>
              <a:ahLst/>
              <a:cxnLst>
                <a:cxn ang="0">
                  <a:pos x="T0" y="T1"/>
                </a:cxn>
                <a:cxn ang="0">
                  <a:pos x="T2" y="T3"/>
                </a:cxn>
                <a:cxn ang="0">
                  <a:pos x="T4" y="T5"/>
                </a:cxn>
                <a:cxn ang="0">
                  <a:pos x="T6" y="T7"/>
                </a:cxn>
                <a:cxn ang="0">
                  <a:pos x="T8" y="T9"/>
                </a:cxn>
              </a:cxnLst>
              <a:rect l="0" t="0" r="r" b="b"/>
              <a:pathLst>
                <a:path w="618" h="124">
                  <a:moveTo>
                    <a:pt x="618" y="124"/>
                  </a:moveTo>
                  <a:lnTo>
                    <a:pt x="0" y="124"/>
                  </a:lnTo>
                  <a:lnTo>
                    <a:pt x="52" y="0"/>
                  </a:lnTo>
                  <a:lnTo>
                    <a:pt x="566" y="0"/>
                  </a:lnTo>
                  <a:lnTo>
                    <a:pt x="618" y="124"/>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3"/>
            <p:cNvSpPr>
              <a:spLocks noChangeArrowheads="1"/>
            </p:cNvSpPr>
            <p:nvPr/>
          </p:nvSpPr>
          <p:spPr bwMode="auto">
            <a:xfrm>
              <a:off x="4595" y="2163"/>
              <a:ext cx="306" cy="6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4"/>
            <p:cNvSpPr>
              <a:spLocks noEditPoints="1"/>
            </p:cNvSpPr>
            <p:nvPr/>
          </p:nvSpPr>
          <p:spPr bwMode="auto">
            <a:xfrm>
              <a:off x="4595" y="2163"/>
              <a:ext cx="306" cy="642"/>
            </a:xfrm>
            <a:custGeom>
              <a:avLst/>
              <a:gdLst>
                <a:gd name="T0" fmla="*/ 0 w 306"/>
                <a:gd name="T1" fmla="*/ 642 h 642"/>
                <a:gd name="T2" fmla="*/ 306 w 306"/>
                <a:gd name="T3" fmla="*/ 0 h 642"/>
                <a:gd name="T4" fmla="*/ 146 w 306"/>
                <a:gd name="T5" fmla="*/ 556 h 642"/>
                <a:gd name="T6" fmla="*/ 138 w 306"/>
                <a:gd name="T7" fmla="*/ 556 h 642"/>
                <a:gd name="T8" fmla="*/ 122 w 306"/>
                <a:gd name="T9" fmla="*/ 550 h 642"/>
                <a:gd name="T10" fmla="*/ 110 w 306"/>
                <a:gd name="T11" fmla="*/ 538 h 642"/>
                <a:gd name="T12" fmla="*/ 104 w 306"/>
                <a:gd name="T13" fmla="*/ 522 h 642"/>
                <a:gd name="T14" fmla="*/ 102 w 306"/>
                <a:gd name="T15" fmla="*/ 514 h 642"/>
                <a:gd name="T16" fmla="*/ 110 w 306"/>
                <a:gd name="T17" fmla="*/ 488 h 642"/>
                <a:gd name="T18" fmla="*/ 130 w 306"/>
                <a:gd name="T19" fmla="*/ 472 h 642"/>
                <a:gd name="T20" fmla="*/ 130 w 306"/>
                <a:gd name="T21" fmla="*/ 498 h 642"/>
                <a:gd name="T22" fmla="*/ 124 w 306"/>
                <a:gd name="T23" fmla="*/ 514 h 642"/>
                <a:gd name="T24" fmla="*/ 126 w 306"/>
                <a:gd name="T25" fmla="*/ 522 h 642"/>
                <a:gd name="T26" fmla="*/ 138 w 306"/>
                <a:gd name="T27" fmla="*/ 534 h 642"/>
                <a:gd name="T28" fmla="*/ 146 w 306"/>
                <a:gd name="T29" fmla="*/ 534 h 642"/>
                <a:gd name="T30" fmla="*/ 162 w 306"/>
                <a:gd name="T31" fmla="*/ 528 h 642"/>
                <a:gd name="T32" fmla="*/ 168 w 306"/>
                <a:gd name="T33" fmla="*/ 514 h 642"/>
                <a:gd name="T34" fmla="*/ 166 w 306"/>
                <a:gd name="T35" fmla="*/ 506 h 642"/>
                <a:gd name="T36" fmla="*/ 162 w 306"/>
                <a:gd name="T37" fmla="*/ 472 h 642"/>
                <a:gd name="T38" fmla="*/ 174 w 306"/>
                <a:gd name="T39" fmla="*/ 478 h 642"/>
                <a:gd name="T40" fmla="*/ 188 w 306"/>
                <a:gd name="T41" fmla="*/ 500 h 642"/>
                <a:gd name="T42" fmla="*/ 190 w 306"/>
                <a:gd name="T43" fmla="*/ 514 h 642"/>
                <a:gd name="T44" fmla="*/ 186 w 306"/>
                <a:gd name="T45" fmla="*/ 530 h 642"/>
                <a:gd name="T46" fmla="*/ 178 w 306"/>
                <a:gd name="T47" fmla="*/ 544 h 642"/>
                <a:gd name="T48" fmla="*/ 164 w 306"/>
                <a:gd name="T49" fmla="*/ 554 h 642"/>
                <a:gd name="T50" fmla="*/ 146 w 306"/>
                <a:gd name="T51" fmla="*/ 556 h 642"/>
                <a:gd name="T52" fmla="*/ 138 w 306"/>
                <a:gd name="T53" fmla="*/ 510 h 642"/>
                <a:gd name="T54" fmla="*/ 156 w 306"/>
                <a:gd name="T55" fmla="*/ 456 h 642"/>
                <a:gd name="T56" fmla="*/ 138 w 306"/>
                <a:gd name="T57" fmla="*/ 510 h 642"/>
                <a:gd name="T58" fmla="*/ 48 w 306"/>
                <a:gd name="T59" fmla="*/ 160 h 642"/>
                <a:gd name="T60" fmla="*/ 260 w 306"/>
                <a:gd name="T61" fmla="*/ 122 h 642"/>
                <a:gd name="T62" fmla="*/ 260 w 306"/>
                <a:gd name="T63" fmla="*/ 96 h 642"/>
                <a:gd name="T64" fmla="*/ 48 w 306"/>
                <a:gd name="T65" fmla="*/ 58 h 642"/>
                <a:gd name="T66" fmla="*/ 260 w 306"/>
                <a:gd name="T67" fmla="*/ 9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 h="642">
                  <a:moveTo>
                    <a:pt x="0" y="0"/>
                  </a:moveTo>
                  <a:lnTo>
                    <a:pt x="0" y="642"/>
                  </a:lnTo>
                  <a:lnTo>
                    <a:pt x="306" y="642"/>
                  </a:lnTo>
                  <a:lnTo>
                    <a:pt x="306" y="0"/>
                  </a:lnTo>
                  <a:lnTo>
                    <a:pt x="0" y="0"/>
                  </a:lnTo>
                  <a:close/>
                  <a:moveTo>
                    <a:pt x="146" y="556"/>
                  </a:moveTo>
                  <a:lnTo>
                    <a:pt x="146" y="556"/>
                  </a:lnTo>
                  <a:lnTo>
                    <a:pt x="138" y="556"/>
                  </a:lnTo>
                  <a:lnTo>
                    <a:pt x="130" y="554"/>
                  </a:lnTo>
                  <a:lnTo>
                    <a:pt x="122" y="550"/>
                  </a:lnTo>
                  <a:lnTo>
                    <a:pt x="116" y="544"/>
                  </a:lnTo>
                  <a:lnTo>
                    <a:pt x="110" y="538"/>
                  </a:lnTo>
                  <a:lnTo>
                    <a:pt x="106" y="530"/>
                  </a:lnTo>
                  <a:lnTo>
                    <a:pt x="104" y="522"/>
                  </a:lnTo>
                  <a:lnTo>
                    <a:pt x="102" y="514"/>
                  </a:lnTo>
                  <a:lnTo>
                    <a:pt x="102" y="514"/>
                  </a:lnTo>
                  <a:lnTo>
                    <a:pt x="104" y="500"/>
                  </a:lnTo>
                  <a:lnTo>
                    <a:pt x="110" y="488"/>
                  </a:lnTo>
                  <a:lnTo>
                    <a:pt x="120" y="478"/>
                  </a:lnTo>
                  <a:lnTo>
                    <a:pt x="130" y="472"/>
                  </a:lnTo>
                  <a:lnTo>
                    <a:pt x="130" y="498"/>
                  </a:lnTo>
                  <a:lnTo>
                    <a:pt x="130" y="498"/>
                  </a:lnTo>
                  <a:lnTo>
                    <a:pt x="126" y="506"/>
                  </a:lnTo>
                  <a:lnTo>
                    <a:pt x="124" y="514"/>
                  </a:lnTo>
                  <a:lnTo>
                    <a:pt x="124" y="514"/>
                  </a:lnTo>
                  <a:lnTo>
                    <a:pt x="126" y="522"/>
                  </a:lnTo>
                  <a:lnTo>
                    <a:pt x="132" y="528"/>
                  </a:lnTo>
                  <a:lnTo>
                    <a:pt x="138" y="534"/>
                  </a:lnTo>
                  <a:lnTo>
                    <a:pt x="146" y="534"/>
                  </a:lnTo>
                  <a:lnTo>
                    <a:pt x="146" y="534"/>
                  </a:lnTo>
                  <a:lnTo>
                    <a:pt x="156" y="534"/>
                  </a:lnTo>
                  <a:lnTo>
                    <a:pt x="162" y="528"/>
                  </a:lnTo>
                  <a:lnTo>
                    <a:pt x="166" y="522"/>
                  </a:lnTo>
                  <a:lnTo>
                    <a:pt x="168" y="514"/>
                  </a:lnTo>
                  <a:lnTo>
                    <a:pt x="168" y="514"/>
                  </a:lnTo>
                  <a:lnTo>
                    <a:pt x="166" y="506"/>
                  </a:lnTo>
                  <a:lnTo>
                    <a:pt x="162" y="498"/>
                  </a:lnTo>
                  <a:lnTo>
                    <a:pt x="162" y="472"/>
                  </a:lnTo>
                  <a:lnTo>
                    <a:pt x="162" y="472"/>
                  </a:lnTo>
                  <a:lnTo>
                    <a:pt x="174" y="478"/>
                  </a:lnTo>
                  <a:lnTo>
                    <a:pt x="182" y="488"/>
                  </a:lnTo>
                  <a:lnTo>
                    <a:pt x="188" y="500"/>
                  </a:lnTo>
                  <a:lnTo>
                    <a:pt x="190" y="514"/>
                  </a:lnTo>
                  <a:lnTo>
                    <a:pt x="190" y="514"/>
                  </a:lnTo>
                  <a:lnTo>
                    <a:pt x="190" y="522"/>
                  </a:lnTo>
                  <a:lnTo>
                    <a:pt x="186" y="530"/>
                  </a:lnTo>
                  <a:lnTo>
                    <a:pt x="182" y="538"/>
                  </a:lnTo>
                  <a:lnTo>
                    <a:pt x="178" y="544"/>
                  </a:lnTo>
                  <a:lnTo>
                    <a:pt x="172" y="550"/>
                  </a:lnTo>
                  <a:lnTo>
                    <a:pt x="164" y="554"/>
                  </a:lnTo>
                  <a:lnTo>
                    <a:pt x="156" y="556"/>
                  </a:lnTo>
                  <a:lnTo>
                    <a:pt x="146" y="556"/>
                  </a:lnTo>
                  <a:lnTo>
                    <a:pt x="146" y="556"/>
                  </a:lnTo>
                  <a:close/>
                  <a:moveTo>
                    <a:pt x="138" y="510"/>
                  </a:moveTo>
                  <a:lnTo>
                    <a:pt x="138" y="456"/>
                  </a:lnTo>
                  <a:lnTo>
                    <a:pt x="156" y="456"/>
                  </a:lnTo>
                  <a:lnTo>
                    <a:pt x="156" y="510"/>
                  </a:lnTo>
                  <a:lnTo>
                    <a:pt x="138" y="510"/>
                  </a:lnTo>
                  <a:close/>
                  <a:moveTo>
                    <a:pt x="260" y="160"/>
                  </a:moveTo>
                  <a:lnTo>
                    <a:pt x="48" y="160"/>
                  </a:lnTo>
                  <a:lnTo>
                    <a:pt x="48" y="122"/>
                  </a:lnTo>
                  <a:lnTo>
                    <a:pt x="260" y="122"/>
                  </a:lnTo>
                  <a:lnTo>
                    <a:pt x="260" y="160"/>
                  </a:lnTo>
                  <a:close/>
                  <a:moveTo>
                    <a:pt x="260" y="96"/>
                  </a:moveTo>
                  <a:lnTo>
                    <a:pt x="48" y="96"/>
                  </a:lnTo>
                  <a:lnTo>
                    <a:pt x="48" y="58"/>
                  </a:lnTo>
                  <a:lnTo>
                    <a:pt x="260" y="58"/>
                  </a:lnTo>
                  <a:lnTo>
                    <a:pt x="260" y="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45"/>
            <p:cNvSpPr>
              <a:spLocks noChangeArrowheads="1"/>
            </p:cNvSpPr>
            <p:nvPr/>
          </p:nvSpPr>
          <p:spPr bwMode="auto">
            <a:xfrm>
              <a:off x="5821" y="2163"/>
              <a:ext cx="306" cy="6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6"/>
            <p:cNvSpPr>
              <a:spLocks noEditPoints="1"/>
            </p:cNvSpPr>
            <p:nvPr/>
          </p:nvSpPr>
          <p:spPr bwMode="auto">
            <a:xfrm>
              <a:off x="5821" y="2163"/>
              <a:ext cx="306" cy="642"/>
            </a:xfrm>
            <a:custGeom>
              <a:avLst/>
              <a:gdLst>
                <a:gd name="T0" fmla="*/ 0 w 306"/>
                <a:gd name="T1" fmla="*/ 642 h 642"/>
                <a:gd name="T2" fmla="*/ 306 w 306"/>
                <a:gd name="T3" fmla="*/ 0 h 642"/>
                <a:gd name="T4" fmla="*/ 146 w 306"/>
                <a:gd name="T5" fmla="*/ 556 h 642"/>
                <a:gd name="T6" fmla="*/ 138 w 306"/>
                <a:gd name="T7" fmla="*/ 556 h 642"/>
                <a:gd name="T8" fmla="*/ 122 w 306"/>
                <a:gd name="T9" fmla="*/ 550 h 642"/>
                <a:gd name="T10" fmla="*/ 110 w 306"/>
                <a:gd name="T11" fmla="*/ 538 h 642"/>
                <a:gd name="T12" fmla="*/ 104 w 306"/>
                <a:gd name="T13" fmla="*/ 522 h 642"/>
                <a:gd name="T14" fmla="*/ 102 w 306"/>
                <a:gd name="T15" fmla="*/ 514 h 642"/>
                <a:gd name="T16" fmla="*/ 110 w 306"/>
                <a:gd name="T17" fmla="*/ 488 h 642"/>
                <a:gd name="T18" fmla="*/ 130 w 306"/>
                <a:gd name="T19" fmla="*/ 472 h 642"/>
                <a:gd name="T20" fmla="*/ 130 w 306"/>
                <a:gd name="T21" fmla="*/ 498 h 642"/>
                <a:gd name="T22" fmla="*/ 124 w 306"/>
                <a:gd name="T23" fmla="*/ 514 h 642"/>
                <a:gd name="T24" fmla="*/ 126 w 306"/>
                <a:gd name="T25" fmla="*/ 522 h 642"/>
                <a:gd name="T26" fmla="*/ 138 w 306"/>
                <a:gd name="T27" fmla="*/ 534 h 642"/>
                <a:gd name="T28" fmla="*/ 146 w 306"/>
                <a:gd name="T29" fmla="*/ 534 h 642"/>
                <a:gd name="T30" fmla="*/ 162 w 306"/>
                <a:gd name="T31" fmla="*/ 528 h 642"/>
                <a:gd name="T32" fmla="*/ 168 w 306"/>
                <a:gd name="T33" fmla="*/ 514 h 642"/>
                <a:gd name="T34" fmla="*/ 166 w 306"/>
                <a:gd name="T35" fmla="*/ 506 h 642"/>
                <a:gd name="T36" fmla="*/ 162 w 306"/>
                <a:gd name="T37" fmla="*/ 472 h 642"/>
                <a:gd name="T38" fmla="*/ 174 w 306"/>
                <a:gd name="T39" fmla="*/ 478 h 642"/>
                <a:gd name="T40" fmla="*/ 188 w 306"/>
                <a:gd name="T41" fmla="*/ 500 h 642"/>
                <a:gd name="T42" fmla="*/ 190 w 306"/>
                <a:gd name="T43" fmla="*/ 514 h 642"/>
                <a:gd name="T44" fmla="*/ 186 w 306"/>
                <a:gd name="T45" fmla="*/ 530 h 642"/>
                <a:gd name="T46" fmla="*/ 178 w 306"/>
                <a:gd name="T47" fmla="*/ 544 h 642"/>
                <a:gd name="T48" fmla="*/ 164 w 306"/>
                <a:gd name="T49" fmla="*/ 554 h 642"/>
                <a:gd name="T50" fmla="*/ 146 w 306"/>
                <a:gd name="T51" fmla="*/ 556 h 642"/>
                <a:gd name="T52" fmla="*/ 136 w 306"/>
                <a:gd name="T53" fmla="*/ 510 h 642"/>
                <a:gd name="T54" fmla="*/ 156 w 306"/>
                <a:gd name="T55" fmla="*/ 456 h 642"/>
                <a:gd name="T56" fmla="*/ 136 w 306"/>
                <a:gd name="T57" fmla="*/ 510 h 642"/>
                <a:gd name="T58" fmla="*/ 46 w 306"/>
                <a:gd name="T59" fmla="*/ 160 h 642"/>
                <a:gd name="T60" fmla="*/ 260 w 306"/>
                <a:gd name="T61" fmla="*/ 122 h 642"/>
                <a:gd name="T62" fmla="*/ 260 w 306"/>
                <a:gd name="T63" fmla="*/ 96 h 642"/>
                <a:gd name="T64" fmla="*/ 46 w 306"/>
                <a:gd name="T65" fmla="*/ 58 h 642"/>
                <a:gd name="T66" fmla="*/ 260 w 306"/>
                <a:gd name="T67" fmla="*/ 9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6" h="642">
                  <a:moveTo>
                    <a:pt x="0" y="0"/>
                  </a:moveTo>
                  <a:lnTo>
                    <a:pt x="0" y="642"/>
                  </a:lnTo>
                  <a:lnTo>
                    <a:pt x="306" y="642"/>
                  </a:lnTo>
                  <a:lnTo>
                    <a:pt x="306" y="0"/>
                  </a:lnTo>
                  <a:lnTo>
                    <a:pt x="0" y="0"/>
                  </a:lnTo>
                  <a:close/>
                  <a:moveTo>
                    <a:pt x="146" y="556"/>
                  </a:moveTo>
                  <a:lnTo>
                    <a:pt x="146" y="556"/>
                  </a:lnTo>
                  <a:lnTo>
                    <a:pt x="138" y="556"/>
                  </a:lnTo>
                  <a:lnTo>
                    <a:pt x="130" y="554"/>
                  </a:lnTo>
                  <a:lnTo>
                    <a:pt x="122" y="550"/>
                  </a:lnTo>
                  <a:lnTo>
                    <a:pt x="116" y="544"/>
                  </a:lnTo>
                  <a:lnTo>
                    <a:pt x="110" y="538"/>
                  </a:lnTo>
                  <a:lnTo>
                    <a:pt x="106" y="530"/>
                  </a:lnTo>
                  <a:lnTo>
                    <a:pt x="104" y="522"/>
                  </a:lnTo>
                  <a:lnTo>
                    <a:pt x="102" y="514"/>
                  </a:lnTo>
                  <a:lnTo>
                    <a:pt x="102" y="514"/>
                  </a:lnTo>
                  <a:lnTo>
                    <a:pt x="104" y="500"/>
                  </a:lnTo>
                  <a:lnTo>
                    <a:pt x="110" y="488"/>
                  </a:lnTo>
                  <a:lnTo>
                    <a:pt x="118" y="478"/>
                  </a:lnTo>
                  <a:lnTo>
                    <a:pt x="130" y="472"/>
                  </a:lnTo>
                  <a:lnTo>
                    <a:pt x="130" y="498"/>
                  </a:lnTo>
                  <a:lnTo>
                    <a:pt x="130" y="498"/>
                  </a:lnTo>
                  <a:lnTo>
                    <a:pt x="126" y="506"/>
                  </a:lnTo>
                  <a:lnTo>
                    <a:pt x="124" y="514"/>
                  </a:lnTo>
                  <a:lnTo>
                    <a:pt x="124" y="514"/>
                  </a:lnTo>
                  <a:lnTo>
                    <a:pt x="126" y="522"/>
                  </a:lnTo>
                  <a:lnTo>
                    <a:pt x="130" y="528"/>
                  </a:lnTo>
                  <a:lnTo>
                    <a:pt x="138" y="534"/>
                  </a:lnTo>
                  <a:lnTo>
                    <a:pt x="146" y="534"/>
                  </a:lnTo>
                  <a:lnTo>
                    <a:pt x="146" y="534"/>
                  </a:lnTo>
                  <a:lnTo>
                    <a:pt x="154" y="534"/>
                  </a:lnTo>
                  <a:lnTo>
                    <a:pt x="162" y="528"/>
                  </a:lnTo>
                  <a:lnTo>
                    <a:pt x="166" y="522"/>
                  </a:lnTo>
                  <a:lnTo>
                    <a:pt x="168" y="514"/>
                  </a:lnTo>
                  <a:lnTo>
                    <a:pt x="168" y="514"/>
                  </a:lnTo>
                  <a:lnTo>
                    <a:pt x="166" y="506"/>
                  </a:lnTo>
                  <a:lnTo>
                    <a:pt x="162" y="498"/>
                  </a:lnTo>
                  <a:lnTo>
                    <a:pt x="162" y="472"/>
                  </a:lnTo>
                  <a:lnTo>
                    <a:pt x="162" y="472"/>
                  </a:lnTo>
                  <a:lnTo>
                    <a:pt x="174" y="478"/>
                  </a:lnTo>
                  <a:lnTo>
                    <a:pt x="182" y="488"/>
                  </a:lnTo>
                  <a:lnTo>
                    <a:pt x="188" y="500"/>
                  </a:lnTo>
                  <a:lnTo>
                    <a:pt x="190" y="514"/>
                  </a:lnTo>
                  <a:lnTo>
                    <a:pt x="190" y="514"/>
                  </a:lnTo>
                  <a:lnTo>
                    <a:pt x="188" y="522"/>
                  </a:lnTo>
                  <a:lnTo>
                    <a:pt x="186" y="530"/>
                  </a:lnTo>
                  <a:lnTo>
                    <a:pt x="182" y="538"/>
                  </a:lnTo>
                  <a:lnTo>
                    <a:pt x="178" y="544"/>
                  </a:lnTo>
                  <a:lnTo>
                    <a:pt x="170" y="550"/>
                  </a:lnTo>
                  <a:lnTo>
                    <a:pt x="164" y="554"/>
                  </a:lnTo>
                  <a:lnTo>
                    <a:pt x="154" y="556"/>
                  </a:lnTo>
                  <a:lnTo>
                    <a:pt x="146" y="556"/>
                  </a:lnTo>
                  <a:lnTo>
                    <a:pt x="146" y="556"/>
                  </a:lnTo>
                  <a:close/>
                  <a:moveTo>
                    <a:pt x="136" y="510"/>
                  </a:moveTo>
                  <a:lnTo>
                    <a:pt x="136" y="456"/>
                  </a:lnTo>
                  <a:lnTo>
                    <a:pt x="156" y="456"/>
                  </a:lnTo>
                  <a:lnTo>
                    <a:pt x="156" y="510"/>
                  </a:lnTo>
                  <a:lnTo>
                    <a:pt x="136" y="510"/>
                  </a:lnTo>
                  <a:close/>
                  <a:moveTo>
                    <a:pt x="260" y="160"/>
                  </a:moveTo>
                  <a:lnTo>
                    <a:pt x="46" y="160"/>
                  </a:lnTo>
                  <a:lnTo>
                    <a:pt x="46" y="122"/>
                  </a:lnTo>
                  <a:lnTo>
                    <a:pt x="260" y="122"/>
                  </a:lnTo>
                  <a:lnTo>
                    <a:pt x="260" y="160"/>
                  </a:lnTo>
                  <a:close/>
                  <a:moveTo>
                    <a:pt x="260" y="96"/>
                  </a:moveTo>
                  <a:lnTo>
                    <a:pt x="46" y="96"/>
                  </a:lnTo>
                  <a:lnTo>
                    <a:pt x="46" y="58"/>
                  </a:lnTo>
                  <a:lnTo>
                    <a:pt x="260" y="58"/>
                  </a:lnTo>
                  <a:lnTo>
                    <a:pt x="260" y="96"/>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47"/>
            <p:cNvSpPr>
              <a:spLocks noChangeShapeType="1"/>
            </p:cNvSpPr>
            <p:nvPr/>
          </p:nvSpPr>
          <p:spPr bwMode="auto">
            <a:xfrm>
              <a:off x="3421" y="2339"/>
              <a:ext cx="1020"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48"/>
            <p:cNvSpPr>
              <a:spLocks/>
            </p:cNvSpPr>
            <p:nvPr/>
          </p:nvSpPr>
          <p:spPr bwMode="auto">
            <a:xfrm>
              <a:off x="4429" y="2299"/>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49"/>
            <p:cNvSpPr>
              <a:spLocks noChangeShapeType="1"/>
            </p:cNvSpPr>
            <p:nvPr/>
          </p:nvSpPr>
          <p:spPr bwMode="auto">
            <a:xfrm>
              <a:off x="4957" y="2339"/>
              <a:ext cx="76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0"/>
            <p:cNvSpPr>
              <a:spLocks/>
            </p:cNvSpPr>
            <p:nvPr/>
          </p:nvSpPr>
          <p:spPr bwMode="auto">
            <a:xfrm>
              <a:off x="5711" y="2299"/>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1"/>
            <p:cNvSpPr>
              <a:spLocks noChangeShapeType="1"/>
            </p:cNvSpPr>
            <p:nvPr/>
          </p:nvSpPr>
          <p:spPr bwMode="auto">
            <a:xfrm>
              <a:off x="6177" y="2339"/>
              <a:ext cx="71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2"/>
            <p:cNvSpPr>
              <a:spLocks/>
            </p:cNvSpPr>
            <p:nvPr/>
          </p:nvSpPr>
          <p:spPr bwMode="auto">
            <a:xfrm>
              <a:off x="6881" y="2299"/>
              <a:ext cx="70" cy="80"/>
            </a:xfrm>
            <a:custGeom>
              <a:avLst/>
              <a:gdLst>
                <a:gd name="T0" fmla="*/ 0 w 70"/>
                <a:gd name="T1" fmla="*/ 80 h 80"/>
                <a:gd name="T2" fmla="*/ 70 w 70"/>
                <a:gd name="T3" fmla="*/ 40 h 80"/>
                <a:gd name="T4" fmla="*/ 0 w 70"/>
                <a:gd name="T5" fmla="*/ 0 h 80"/>
                <a:gd name="T6" fmla="*/ 0 w 70"/>
                <a:gd name="T7" fmla="*/ 80 h 80"/>
              </a:gdLst>
              <a:ahLst/>
              <a:cxnLst>
                <a:cxn ang="0">
                  <a:pos x="T0" y="T1"/>
                </a:cxn>
                <a:cxn ang="0">
                  <a:pos x="T2" y="T3"/>
                </a:cxn>
                <a:cxn ang="0">
                  <a:pos x="T4" y="T5"/>
                </a:cxn>
                <a:cxn ang="0">
                  <a:pos x="T6" y="T7"/>
                </a:cxn>
              </a:cxnLst>
              <a:rect l="0" t="0" r="r" b="b"/>
              <a:pathLst>
                <a:path w="70" h="80">
                  <a:moveTo>
                    <a:pt x="0" y="80"/>
                  </a:moveTo>
                  <a:lnTo>
                    <a:pt x="70" y="40"/>
                  </a:lnTo>
                  <a:lnTo>
                    <a:pt x="0" y="0"/>
                  </a:lnTo>
                  <a:lnTo>
                    <a:pt x="0" y="8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53"/>
            <p:cNvSpPr>
              <a:spLocks noChangeShapeType="1"/>
            </p:cNvSpPr>
            <p:nvPr/>
          </p:nvSpPr>
          <p:spPr bwMode="auto">
            <a:xfrm flipH="1">
              <a:off x="3479" y="2645"/>
              <a:ext cx="1020"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4"/>
            <p:cNvSpPr>
              <a:spLocks/>
            </p:cNvSpPr>
            <p:nvPr/>
          </p:nvSpPr>
          <p:spPr bwMode="auto">
            <a:xfrm>
              <a:off x="3421" y="2607"/>
              <a:ext cx="68" cy="78"/>
            </a:xfrm>
            <a:custGeom>
              <a:avLst/>
              <a:gdLst>
                <a:gd name="T0" fmla="*/ 68 w 68"/>
                <a:gd name="T1" fmla="*/ 0 h 78"/>
                <a:gd name="T2" fmla="*/ 0 w 68"/>
                <a:gd name="T3" fmla="*/ 38 h 78"/>
                <a:gd name="T4" fmla="*/ 68 w 68"/>
                <a:gd name="T5" fmla="*/ 78 h 78"/>
                <a:gd name="T6" fmla="*/ 68 w 68"/>
                <a:gd name="T7" fmla="*/ 0 h 78"/>
              </a:gdLst>
              <a:ahLst/>
              <a:cxnLst>
                <a:cxn ang="0">
                  <a:pos x="T0" y="T1"/>
                </a:cxn>
                <a:cxn ang="0">
                  <a:pos x="T2" y="T3"/>
                </a:cxn>
                <a:cxn ang="0">
                  <a:pos x="T4" y="T5"/>
                </a:cxn>
                <a:cxn ang="0">
                  <a:pos x="T6" y="T7"/>
                </a:cxn>
              </a:cxnLst>
              <a:rect l="0" t="0" r="r" b="b"/>
              <a:pathLst>
                <a:path w="68" h="78">
                  <a:moveTo>
                    <a:pt x="68" y="0"/>
                  </a:moveTo>
                  <a:lnTo>
                    <a:pt x="0" y="38"/>
                  </a:lnTo>
                  <a:lnTo>
                    <a:pt x="68" y="78"/>
                  </a:lnTo>
                  <a:lnTo>
                    <a:pt x="68"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55"/>
            <p:cNvSpPr>
              <a:spLocks noChangeShapeType="1"/>
            </p:cNvSpPr>
            <p:nvPr/>
          </p:nvSpPr>
          <p:spPr bwMode="auto">
            <a:xfrm flipH="1">
              <a:off x="5015" y="2645"/>
              <a:ext cx="764"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56"/>
            <p:cNvSpPr>
              <a:spLocks/>
            </p:cNvSpPr>
            <p:nvPr/>
          </p:nvSpPr>
          <p:spPr bwMode="auto">
            <a:xfrm>
              <a:off x="4957" y="2607"/>
              <a:ext cx="68" cy="78"/>
            </a:xfrm>
            <a:custGeom>
              <a:avLst/>
              <a:gdLst>
                <a:gd name="T0" fmla="*/ 68 w 68"/>
                <a:gd name="T1" fmla="*/ 0 h 78"/>
                <a:gd name="T2" fmla="*/ 0 w 68"/>
                <a:gd name="T3" fmla="*/ 38 h 78"/>
                <a:gd name="T4" fmla="*/ 68 w 68"/>
                <a:gd name="T5" fmla="*/ 78 h 78"/>
                <a:gd name="T6" fmla="*/ 68 w 68"/>
                <a:gd name="T7" fmla="*/ 0 h 78"/>
              </a:gdLst>
              <a:ahLst/>
              <a:cxnLst>
                <a:cxn ang="0">
                  <a:pos x="T0" y="T1"/>
                </a:cxn>
                <a:cxn ang="0">
                  <a:pos x="T2" y="T3"/>
                </a:cxn>
                <a:cxn ang="0">
                  <a:pos x="T4" y="T5"/>
                </a:cxn>
                <a:cxn ang="0">
                  <a:pos x="T6" y="T7"/>
                </a:cxn>
              </a:cxnLst>
              <a:rect l="0" t="0" r="r" b="b"/>
              <a:pathLst>
                <a:path w="68" h="78">
                  <a:moveTo>
                    <a:pt x="68" y="0"/>
                  </a:moveTo>
                  <a:lnTo>
                    <a:pt x="0" y="38"/>
                  </a:lnTo>
                  <a:lnTo>
                    <a:pt x="68" y="78"/>
                  </a:lnTo>
                  <a:lnTo>
                    <a:pt x="68"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57"/>
            <p:cNvSpPr>
              <a:spLocks noChangeShapeType="1"/>
            </p:cNvSpPr>
            <p:nvPr/>
          </p:nvSpPr>
          <p:spPr bwMode="auto">
            <a:xfrm flipH="1">
              <a:off x="6235" y="2645"/>
              <a:ext cx="716" cy="0"/>
            </a:xfrm>
            <a:prstGeom prst="line">
              <a:avLst/>
            </a:prstGeom>
            <a:noFill/>
            <a:ln w="12700">
              <a:solidFill>
                <a:srgbClr val="11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58"/>
            <p:cNvSpPr>
              <a:spLocks/>
            </p:cNvSpPr>
            <p:nvPr/>
          </p:nvSpPr>
          <p:spPr bwMode="auto">
            <a:xfrm>
              <a:off x="6177" y="2607"/>
              <a:ext cx="70" cy="78"/>
            </a:xfrm>
            <a:custGeom>
              <a:avLst/>
              <a:gdLst>
                <a:gd name="T0" fmla="*/ 70 w 70"/>
                <a:gd name="T1" fmla="*/ 0 h 78"/>
                <a:gd name="T2" fmla="*/ 0 w 70"/>
                <a:gd name="T3" fmla="*/ 38 h 78"/>
                <a:gd name="T4" fmla="*/ 70 w 70"/>
                <a:gd name="T5" fmla="*/ 78 h 78"/>
                <a:gd name="T6" fmla="*/ 70 w 70"/>
                <a:gd name="T7" fmla="*/ 0 h 78"/>
              </a:gdLst>
              <a:ahLst/>
              <a:cxnLst>
                <a:cxn ang="0">
                  <a:pos x="T0" y="T1"/>
                </a:cxn>
                <a:cxn ang="0">
                  <a:pos x="T2" y="T3"/>
                </a:cxn>
                <a:cxn ang="0">
                  <a:pos x="T4" y="T5"/>
                </a:cxn>
                <a:cxn ang="0">
                  <a:pos x="T6" y="T7"/>
                </a:cxn>
              </a:cxnLst>
              <a:rect l="0" t="0" r="r" b="b"/>
              <a:pathLst>
                <a:path w="70" h="78">
                  <a:moveTo>
                    <a:pt x="70" y="0"/>
                  </a:moveTo>
                  <a:lnTo>
                    <a:pt x="0" y="38"/>
                  </a:lnTo>
                  <a:lnTo>
                    <a:pt x="70" y="78"/>
                  </a:lnTo>
                  <a:lnTo>
                    <a:pt x="70" y="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59"/>
            <p:cNvSpPr>
              <a:spLocks noChangeArrowheads="1"/>
            </p:cNvSpPr>
            <p:nvPr/>
          </p:nvSpPr>
          <p:spPr bwMode="auto">
            <a:xfrm>
              <a:off x="3537" y="2515"/>
              <a:ext cx="902" cy="388"/>
            </a:xfrm>
            <a:prstGeom prst="rect">
              <a:avLst/>
            </a:prstGeom>
            <a:solidFill>
              <a:srgbClr val="11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solidFill>
                    <a:schemeClr val="bg2"/>
                  </a:solidFill>
                </a:rPr>
                <a:t>Replacement</a:t>
              </a:r>
            </a:p>
            <a:p>
              <a:pPr algn="ctr"/>
              <a:r>
                <a:rPr lang="en-US" dirty="0">
                  <a:solidFill>
                    <a:schemeClr val="bg2"/>
                  </a:solidFill>
                </a:rPr>
                <a:t>cert</a:t>
              </a:r>
            </a:p>
          </p:txBody>
        </p:sp>
        <p:sp>
          <p:nvSpPr>
            <p:cNvPr id="72" name="Freeform 60"/>
            <p:cNvSpPr>
              <a:spLocks noEditPoints="1"/>
            </p:cNvSpPr>
            <p:nvPr/>
          </p:nvSpPr>
          <p:spPr bwMode="auto">
            <a:xfrm>
              <a:off x="6535" y="2569"/>
              <a:ext cx="140" cy="262"/>
            </a:xfrm>
            <a:custGeom>
              <a:avLst/>
              <a:gdLst>
                <a:gd name="T0" fmla="*/ 70 w 140"/>
                <a:gd name="T1" fmla="*/ 0 h 262"/>
                <a:gd name="T2" fmla="*/ 42 w 140"/>
                <a:gd name="T3" fmla="*/ 4 h 262"/>
                <a:gd name="T4" fmla="*/ 20 w 140"/>
                <a:gd name="T5" fmla="*/ 20 h 262"/>
                <a:gd name="T6" fmla="*/ 4 w 140"/>
                <a:gd name="T7" fmla="*/ 42 h 262"/>
                <a:gd name="T8" fmla="*/ 0 w 140"/>
                <a:gd name="T9" fmla="*/ 70 h 262"/>
                <a:gd name="T10" fmla="*/ 0 w 140"/>
                <a:gd name="T11" fmla="*/ 80 h 262"/>
                <a:gd name="T12" fmla="*/ 6 w 140"/>
                <a:gd name="T13" fmla="*/ 100 h 262"/>
                <a:gd name="T14" fmla="*/ 18 w 140"/>
                <a:gd name="T15" fmla="*/ 118 h 262"/>
                <a:gd name="T16" fmla="*/ 34 w 140"/>
                <a:gd name="T17" fmla="*/ 130 h 262"/>
                <a:gd name="T18" fmla="*/ 44 w 140"/>
                <a:gd name="T19" fmla="*/ 242 h 262"/>
                <a:gd name="T20" fmla="*/ 96 w 140"/>
                <a:gd name="T21" fmla="*/ 242 h 262"/>
                <a:gd name="T22" fmla="*/ 82 w 140"/>
                <a:gd name="T23" fmla="*/ 218 h 262"/>
                <a:gd name="T24" fmla="*/ 82 w 140"/>
                <a:gd name="T25" fmla="*/ 194 h 262"/>
                <a:gd name="T26" fmla="*/ 82 w 140"/>
                <a:gd name="T27" fmla="*/ 170 h 262"/>
                <a:gd name="T28" fmla="*/ 96 w 140"/>
                <a:gd name="T29" fmla="*/ 134 h 262"/>
                <a:gd name="T30" fmla="*/ 104 w 140"/>
                <a:gd name="T31" fmla="*/ 130 h 262"/>
                <a:gd name="T32" fmla="*/ 120 w 140"/>
                <a:gd name="T33" fmla="*/ 118 h 262"/>
                <a:gd name="T34" fmla="*/ 132 w 140"/>
                <a:gd name="T35" fmla="*/ 100 h 262"/>
                <a:gd name="T36" fmla="*/ 138 w 140"/>
                <a:gd name="T37" fmla="*/ 80 h 262"/>
                <a:gd name="T38" fmla="*/ 140 w 140"/>
                <a:gd name="T39" fmla="*/ 70 h 262"/>
                <a:gd name="T40" fmla="*/ 134 w 140"/>
                <a:gd name="T41" fmla="*/ 42 h 262"/>
                <a:gd name="T42" fmla="*/ 120 w 140"/>
                <a:gd name="T43" fmla="*/ 20 h 262"/>
                <a:gd name="T44" fmla="*/ 96 w 140"/>
                <a:gd name="T45" fmla="*/ 4 h 262"/>
                <a:gd name="T46" fmla="*/ 70 w 140"/>
                <a:gd name="T47" fmla="*/ 0 h 262"/>
                <a:gd name="T48" fmla="*/ 70 w 140"/>
                <a:gd name="T49" fmla="*/ 52 h 262"/>
                <a:gd name="T50" fmla="*/ 62 w 140"/>
                <a:gd name="T51" fmla="*/ 52 h 262"/>
                <a:gd name="T52" fmla="*/ 52 w 140"/>
                <a:gd name="T53" fmla="*/ 42 h 262"/>
                <a:gd name="T54" fmla="*/ 52 w 140"/>
                <a:gd name="T55" fmla="*/ 34 h 262"/>
                <a:gd name="T56" fmla="*/ 56 w 140"/>
                <a:gd name="T57" fmla="*/ 22 h 262"/>
                <a:gd name="T58" fmla="*/ 70 w 140"/>
                <a:gd name="T59" fmla="*/ 16 h 262"/>
                <a:gd name="T60" fmla="*/ 76 w 140"/>
                <a:gd name="T61" fmla="*/ 18 h 262"/>
                <a:gd name="T62" fmla="*/ 86 w 140"/>
                <a:gd name="T63" fmla="*/ 28 h 262"/>
                <a:gd name="T64" fmla="*/ 88 w 140"/>
                <a:gd name="T65" fmla="*/ 34 h 262"/>
                <a:gd name="T66" fmla="*/ 82 w 140"/>
                <a:gd name="T67" fmla="*/ 48 h 262"/>
                <a:gd name="T68" fmla="*/ 70 w 140"/>
                <a:gd name="T69"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262">
                  <a:moveTo>
                    <a:pt x="70" y="0"/>
                  </a:moveTo>
                  <a:lnTo>
                    <a:pt x="70" y="0"/>
                  </a:lnTo>
                  <a:lnTo>
                    <a:pt x="56" y="0"/>
                  </a:lnTo>
                  <a:lnTo>
                    <a:pt x="42" y="4"/>
                  </a:lnTo>
                  <a:lnTo>
                    <a:pt x="30" y="12"/>
                  </a:lnTo>
                  <a:lnTo>
                    <a:pt x="20" y="20"/>
                  </a:lnTo>
                  <a:lnTo>
                    <a:pt x="12" y="30"/>
                  </a:lnTo>
                  <a:lnTo>
                    <a:pt x="4" y="42"/>
                  </a:lnTo>
                  <a:lnTo>
                    <a:pt x="0" y="56"/>
                  </a:lnTo>
                  <a:lnTo>
                    <a:pt x="0" y="70"/>
                  </a:lnTo>
                  <a:lnTo>
                    <a:pt x="0" y="70"/>
                  </a:lnTo>
                  <a:lnTo>
                    <a:pt x="0" y="80"/>
                  </a:lnTo>
                  <a:lnTo>
                    <a:pt x="2" y="90"/>
                  </a:lnTo>
                  <a:lnTo>
                    <a:pt x="6" y="100"/>
                  </a:lnTo>
                  <a:lnTo>
                    <a:pt x="12" y="110"/>
                  </a:lnTo>
                  <a:lnTo>
                    <a:pt x="18" y="118"/>
                  </a:lnTo>
                  <a:lnTo>
                    <a:pt x="26" y="124"/>
                  </a:lnTo>
                  <a:lnTo>
                    <a:pt x="34" y="130"/>
                  </a:lnTo>
                  <a:lnTo>
                    <a:pt x="44" y="134"/>
                  </a:lnTo>
                  <a:lnTo>
                    <a:pt x="44" y="242"/>
                  </a:lnTo>
                  <a:lnTo>
                    <a:pt x="68" y="262"/>
                  </a:lnTo>
                  <a:lnTo>
                    <a:pt x="96" y="242"/>
                  </a:lnTo>
                  <a:lnTo>
                    <a:pt x="96" y="228"/>
                  </a:lnTo>
                  <a:lnTo>
                    <a:pt x="82" y="218"/>
                  </a:lnTo>
                  <a:lnTo>
                    <a:pt x="96" y="206"/>
                  </a:lnTo>
                  <a:lnTo>
                    <a:pt x="82" y="194"/>
                  </a:lnTo>
                  <a:lnTo>
                    <a:pt x="96" y="180"/>
                  </a:lnTo>
                  <a:lnTo>
                    <a:pt x="82" y="170"/>
                  </a:lnTo>
                  <a:lnTo>
                    <a:pt x="96" y="156"/>
                  </a:lnTo>
                  <a:lnTo>
                    <a:pt x="96" y="134"/>
                  </a:lnTo>
                  <a:lnTo>
                    <a:pt x="96" y="134"/>
                  </a:lnTo>
                  <a:lnTo>
                    <a:pt x="104" y="130"/>
                  </a:lnTo>
                  <a:lnTo>
                    <a:pt x="114" y="124"/>
                  </a:lnTo>
                  <a:lnTo>
                    <a:pt x="120" y="118"/>
                  </a:lnTo>
                  <a:lnTo>
                    <a:pt x="128" y="110"/>
                  </a:lnTo>
                  <a:lnTo>
                    <a:pt x="132" y="100"/>
                  </a:lnTo>
                  <a:lnTo>
                    <a:pt x="136" y="90"/>
                  </a:lnTo>
                  <a:lnTo>
                    <a:pt x="138" y="80"/>
                  </a:lnTo>
                  <a:lnTo>
                    <a:pt x="140" y="70"/>
                  </a:lnTo>
                  <a:lnTo>
                    <a:pt x="140" y="70"/>
                  </a:lnTo>
                  <a:lnTo>
                    <a:pt x="138" y="56"/>
                  </a:lnTo>
                  <a:lnTo>
                    <a:pt x="134" y="42"/>
                  </a:lnTo>
                  <a:lnTo>
                    <a:pt x="128" y="30"/>
                  </a:lnTo>
                  <a:lnTo>
                    <a:pt x="120" y="20"/>
                  </a:lnTo>
                  <a:lnTo>
                    <a:pt x="108" y="12"/>
                  </a:lnTo>
                  <a:lnTo>
                    <a:pt x="96" y="4"/>
                  </a:lnTo>
                  <a:lnTo>
                    <a:pt x="84" y="0"/>
                  </a:lnTo>
                  <a:lnTo>
                    <a:pt x="70" y="0"/>
                  </a:lnTo>
                  <a:lnTo>
                    <a:pt x="70" y="0"/>
                  </a:lnTo>
                  <a:close/>
                  <a:moveTo>
                    <a:pt x="70" y="52"/>
                  </a:moveTo>
                  <a:lnTo>
                    <a:pt x="70" y="52"/>
                  </a:lnTo>
                  <a:lnTo>
                    <a:pt x="62" y="52"/>
                  </a:lnTo>
                  <a:lnTo>
                    <a:pt x="56" y="48"/>
                  </a:lnTo>
                  <a:lnTo>
                    <a:pt x="52" y="42"/>
                  </a:lnTo>
                  <a:lnTo>
                    <a:pt x="52" y="34"/>
                  </a:lnTo>
                  <a:lnTo>
                    <a:pt x="52" y="34"/>
                  </a:lnTo>
                  <a:lnTo>
                    <a:pt x="52" y="28"/>
                  </a:lnTo>
                  <a:lnTo>
                    <a:pt x="56" y="22"/>
                  </a:lnTo>
                  <a:lnTo>
                    <a:pt x="62" y="18"/>
                  </a:lnTo>
                  <a:lnTo>
                    <a:pt x="70" y="16"/>
                  </a:lnTo>
                  <a:lnTo>
                    <a:pt x="70" y="16"/>
                  </a:lnTo>
                  <a:lnTo>
                    <a:pt x="76" y="18"/>
                  </a:lnTo>
                  <a:lnTo>
                    <a:pt x="82" y="22"/>
                  </a:lnTo>
                  <a:lnTo>
                    <a:pt x="86" y="28"/>
                  </a:lnTo>
                  <a:lnTo>
                    <a:pt x="88" y="34"/>
                  </a:lnTo>
                  <a:lnTo>
                    <a:pt x="88" y="34"/>
                  </a:lnTo>
                  <a:lnTo>
                    <a:pt x="86" y="42"/>
                  </a:lnTo>
                  <a:lnTo>
                    <a:pt x="82" y="48"/>
                  </a:lnTo>
                  <a:lnTo>
                    <a:pt x="76" y="52"/>
                  </a:lnTo>
                  <a:lnTo>
                    <a:pt x="70" y="52"/>
                  </a:lnTo>
                  <a:lnTo>
                    <a:pt x="70" y="52"/>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TextBox 72"/>
          <p:cNvSpPr txBox="1"/>
          <p:nvPr/>
        </p:nvSpPr>
        <p:spPr>
          <a:xfrm>
            <a:off x="5645663" y="3126254"/>
            <a:ext cx="1351524" cy="646331"/>
          </a:xfrm>
          <a:prstGeom prst="rect">
            <a:avLst/>
          </a:prstGeom>
          <a:noFill/>
        </p:spPr>
        <p:txBody>
          <a:bodyPr wrap="none" rtlCol="0">
            <a:spAutoFit/>
          </a:bodyPr>
          <a:lstStyle/>
          <a:p>
            <a:pPr algn="ctr"/>
            <a:r>
              <a:rPr lang="en-US" dirty="0"/>
              <a:t>Request </a:t>
            </a:r>
          </a:p>
          <a:p>
            <a:pPr algn="ctr"/>
            <a:r>
              <a:rPr lang="en-US" dirty="0"/>
              <a:t>archived key</a:t>
            </a:r>
          </a:p>
        </p:txBody>
      </p:sp>
    </p:spTree>
    <p:extLst>
      <p:ext uri="{BB962C8B-B14F-4D97-AF65-F5344CB8AC3E}">
        <p14:creationId xmlns:p14="http://schemas.microsoft.com/office/powerpoint/2010/main" val="845923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8633" y="320675"/>
            <a:ext cx="9334500" cy="1050925"/>
          </a:xfrm>
        </p:spPr>
        <p:txBody>
          <a:bodyPr/>
          <a:lstStyle/>
          <a:p>
            <a:r>
              <a:rPr lang="en-US" dirty="0"/>
              <a:t>CA management</a:t>
            </a:r>
          </a:p>
        </p:txBody>
      </p:sp>
      <p:sp>
        <p:nvSpPr>
          <p:cNvPr id="3" name="Content Placeholder 2"/>
          <p:cNvSpPr>
            <a:spLocks noGrp="1"/>
          </p:cNvSpPr>
          <p:nvPr>
            <p:ph sz="half" idx="4294967295"/>
          </p:nvPr>
        </p:nvSpPr>
        <p:spPr>
          <a:xfrm>
            <a:off x="0" y="1371600"/>
            <a:ext cx="9304338" cy="5245100"/>
          </a:xfrm>
        </p:spPr>
        <p:txBody>
          <a:bodyPr/>
          <a:lstStyle/>
          <a:p>
            <a:r>
              <a:rPr lang="en-US"/>
              <a:t>The following concerns can be raised:	</a:t>
            </a:r>
          </a:p>
          <a:p>
            <a:pPr lvl="1"/>
            <a:r>
              <a:rPr lang="en-US"/>
              <a:t>How many CA servers are needed?</a:t>
            </a:r>
          </a:p>
          <a:p>
            <a:pPr lvl="1"/>
            <a:r>
              <a:rPr lang="en-US"/>
              <a:t>How are the certificates types divided? </a:t>
            </a:r>
          </a:p>
          <a:p>
            <a:pPr lvl="1"/>
            <a:r>
              <a:rPr lang="en-US"/>
              <a:t>Is there a need for subordinate CAs? </a:t>
            </a:r>
          </a:p>
          <a:p>
            <a:pPr lvl="1"/>
            <a:r>
              <a:rPr lang="en-US"/>
              <a:t>Who is administering the CAs? </a:t>
            </a:r>
          </a:p>
          <a:p>
            <a:pPr lvl="1"/>
            <a:r>
              <a:rPr lang="en-US"/>
              <a:t>What templates are available? </a:t>
            </a:r>
          </a:p>
          <a:p>
            <a:pPr lvl="1"/>
            <a:r>
              <a:rPr lang="en-US"/>
              <a:t>What is the policy for backups?</a:t>
            </a:r>
          </a:p>
          <a:p>
            <a:pPr lvl="1"/>
            <a:r>
              <a:rPr lang="en-US"/>
              <a:t>What is the procedure for certificate approval?</a:t>
            </a:r>
          </a:p>
          <a:p>
            <a:endParaRPr lang="en-US" dirty="0"/>
          </a:p>
        </p:txBody>
      </p:sp>
    </p:spTree>
    <p:extLst>
      <p:ext uri="{BB962C8B-B14F-4D97-AF65-F5344CB8AC3E}">
        <p14:creationId xmlns:p14="http://schemas.microsoft.com/office/powerpoint/2010/main" val="338658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740310" y="455466"/>
            <a:ext cx="4640393" cy="685800"/>
          </a:xfrm>
        </p:spPr>
        <p:txBody>
          <a:bodyPr>
            <a:normAutofit fontScale="90000"/>
          </a:bodyPr>
          <a:lstStyle/>
          <a:p>
            <a:r>
              <a:rPr lang="en-US" dirty="0"/>
              <a:t>Module Review</a:t>
            </a:r>
          </a:p>
        </p:txBody>
      </p:sp>
      <p:sp>
        <p:nvSpPr>
          <p:cNvPr id="8" name="Content Placeholder 7"/>
          <p:cNvSpPr>
            <a:spLocks noGrp="1"/>
          </p:cNvSpPr>
          <p:nvPr>
            <p:ph sz="quarter" idx="4294967295"/>
          </p:nvPr>
        </p:nvSpPr>
        <p:spPr>
          <a:xfrm>
            <a:off x="1427956" y="1531375"/>
            <a:ext cx="9336088" cy="4279900"/>
          </a:xfrm>
        </p:spPr>
        <p:txBody>
          <a:bodyPr>
            <a:normAutofit/>
          </a:bodyPr>
          <a:lstStyle/>
          <a:p>
            <a:pPr lvl="0"/>
            <a:r>
              <a:rPr lang="en-US" dirty="0"/>
              <a:t>What are properties of encryption? (Select all correct answers.)</a:t>
            </a:r>
          </a:p>
          <a:p>
            <a:pPr lvl="1"/>
            <a:r>
              <a:rPr lang="en-US" dirty="0"/>
              <a:t>It generates a hash value of 128 bits in length.</a:t>
            </a:r>
          </a:p>
          <a:p>
            <a:pPr lvl="1"/>
            <a:r>
              <a:rPr lang="en-US" dirty="0"/>
              <a:t>It applies confidentiality to an object.</a:t>
            </a:r>
          </a:p>
          <a:p>
            <a:pPr lvl="1"/>
            <a:r>
              <a:rPr lang="en-US" dirty="0"/>
              <a:t>It uses symmetric and asymmetric keys.</a:t>
            </a:r>
          </a:p>
          <a:p>
            <a:pPr lvl="1"/>
            <a:r>
              <a:rPr lang="en-US" dirty="0"/>
              <a:t>It is used for non-repudiation.</a:t>
            </a:r>
          </a:p>
          <a:p>
            <a:pPr lvl="1"/>
            <a:r>
              <a:rPr lang="en-US" dirty="0"/>
              <a:t>SHA-1 and MD5 are examples of encryption algorithms.</a:t>
            </a:r>
          </a:p>
        </p:txBody>
      </p:sp>
      <p:sp>
        <p:nvSpPr>
          <p:cNvPr id="2" name="Rectangle 1"/>
          <p:cNvSpPr/>
          <p:nvPr/>
        </p:nvSpPr>
        <p:spPr>
          <a:xfrm>
            <a:off x="1229030" y="3228467"/>
            <a:ext cx="8292339" cy="319312"/>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29031" y="2825496"/>
            <a:ext cx="8292339" cy="325743"/>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297858" y="1531374"/>
            <a:ext cx="9336088" cy="4279900"/>
          </a:xfrm>
        </p:spPr>
        <p:txBody>
          <a:bodyPr/>
          <a:lstStyle/>
          <a:p>
            <a:pPr lvl="0">
              <a:buFont typeface="+mj-lt"/>
              <a:buAutoNum type="arabicPeriod" startAt="2"/>
            </a:pPr>
            <a:r>
              <a:rPr lang="en-US" dirty="0"/>
              <a:t>How does hashing differ from encryption?</a:t>
            </a:r>
          </a:p>
          <a:p>
            <a:pPr marL="517525" lvl="1" indent="0">
              <a:buNone/>
            </a:pPr>
            <a:r>
              <a:rPr lang="en-US" dirty="0">
                <a:solidFill>
                  <a:srgbClr val="FBAF33"/>
                </a:solidFill>
              </a:rPr>
              <a:t>Hashing produces a digest and is not reversible. It is possible to revert encryption with the use of keys.</a:t>
            </a:r>
          </a:p>
          <a:p>
            <a:pPr>
              <a:buAutoNum type="arabicPeriod" startAt="3"/>
            </a:pPr>
            <a:endParaRPr lang="en-US" dirty="0"/>
          </a:p>
        </p:txBody>
      </p:sp>
    </p:spTree>
    <p:extLst>
      <p:ext uri="{BB962C8B-B14F-4D97-AF65-F5344CB8AC3E}">
        <p14:creationId xmlns:p14="http://schemas.microsoft.com/office/powerpoint/2010/main" val="200335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766916" y="1216742"/>
            <a:ext cx="9336088" cy="4279900"/>
          </a:xfrm>
        </p:spPr>
        <p:txBody>
          <a:bodyPr/>
          <a:lstStyle/>
          <a:p>
            <a:pPr lvl="0">
              <a:buFont typeface="+mj-lt"/>
              <a:buAutoNum type="arabicPeriod" startAt="3"/>
            </a:pPr>
            <a:r>
              <a:rPr lang="en-US" dirty="0"/>
              <a:t>Match the statement to the type of access control.</a:t>
            </a:r>
          </a:p>
          <a:p>
            <a:pPr>
              <a:buAutoNum type="arabicPeriod" startAt="2"/>
            </a:pPr>
            <a:endParaRPr lang="en-US" dirty="0"/>
          </a:p>
        </p:txBody>
      </p:sp>
      <p:sp>
        <p:nvSpPr>
          <p:cNvPr id="9" name="TextBox 8"/>
          <p:cNvSpPr txBox="1"/>
          <p:nvPr/>
        </p:nvSpPr>
        <p:spPr>
          <a:xfrm>
            <a:off x="9327959" y="2664194"/>
            <a:ext cx="1315040" cy="1384995"/>
          </a:xfrm>
          <a:prstGeom prst="rect">
            <a:avLst/>
          </a:prstGeom>
          <a:noFill/>
        </p:spPr>
        <p:txBody>
          <a:bodyPr wrap="none" rtlCol="0">
            <a:spAutoFit/>
          </a:bodyPr>
          <a:lstStyle/>
          <a:p>
            <a:pPr marL="342900" indent="-342900">
              <a:buFont typeface="+mj-lt"/>
              <a:buAutoNum type="alphaUcPeriod"/>
            </a:pPr>
            <a:r>
              <a:rPr lang="en-US" sz="2800" dirty="0">
                <a:solidFill>
                  <a:srgbClr val="6B6B6B"/>
                </a:solidFill>
              </a:rPr>
              <a:t>RBAC</a:t>
            </a:r>
          </a:p>
          <a:p>
            <a:pPr marL="342900" indent="-342900">
              <a:buFont typeface="+mj-lt"/>
              <a:buAutoNum type="alphaUcPeriod"/>
            </a:pPr>
            <a:r>
              <a:rPr lang="en-US" sz="2800" dirty="0">
                <a:solidFill>
                  <a:srgbClr val="6B6B6B"/>
                </a:solidFill>
              </a:rPr>
              <a:t>MAC</a:t>
            </a:r>
          </a:p>
          <a:p>
            <a:pPr marL="342900" indent="-342900">
              <a:buFont typeface="+mj-lt"/>
              <a:buAutoNum type="alphaUcPeriod"/>
            </a:pPr>
            <a:r>
              <a:rPr lang="en-US" sz="2800" dirty="0">
                <a:solidFill>
                  <a:srgbClr val="6B6B6B"/>
                </a:solidFill>
              </a:rPr>
              <a:t>DAC</a:t>
            </a:r>
          </a:p>
        </p:txBody>
      </p:sp>
      <p:sp>
        <p:nvSpPr>
          <p:cNvPr id="10" name="TextBox 9"/>
          <p:cNvSpPr txBox="1"/>
          <p:nvPr/>
        </p:nvSpPr>
        <p:spPr>
          <a:xfrm>
            <a:off x="1176762" y="1696719"/>
            <a:ext cx="7161256" cy="3539430"/>
          </a:xfrm>
          <a:prstGeom prst="rect">
            <a:avLst/>
          </a:prstGeom>
          <a:noFill/>
        </p:spPr>
        <p:txBody>
          <a:bodyPr wrap="none" rtlCol="0">
            <a:spAutoFit/>
          </a:bodyPr>
          <a:lstStyle/>
          <a:p>
            <a:r>
              <a:rPr lang="en-US" sz="2800" u="sng" dirty="0">
                <a:solidFill>
                  <a:srgbClr val="6B6B6B"/>
                </a:solidFill>
              </a:rPr>
              <a:t>	</a:t>
            </a:r>
            <a:r>
              <a:rPr lang="en-US" sz="2800" dirty="0">
                <a:solidFill>
                  <a:srgbClr val="6B6B6B"/>
                </a:solidFill>
              </a:rPr>
              <a:t> Based on role and functions of a company</a:t>
            </a:r>
          </a:p>
          <a:p>
            <a:r>
              <a:rPr lang="en-US" sz="2800" u="sng" dirty="0">
                <a:solidFill>
                  <a:srgbClr val="6B6B6B"/>
                </a:solidFill>
              </a:rPr>
              <a:t>	</a:t>
            </a:r>
            <a:r>
              <a:rPr lang="en-US" sz="2800" dirty="0">
                <a:solidFill>
                  <a:srgbClr val="6B6B6B"/>
                </a:solidFill>
              </a:rPr>
              <a:t> Difficult to operate in the commercial sector</a:t>
            </a:r>
          </a:p>
          <a:p>
            <a:r>
              <a:rPr lang="en-US" sz="2800" u="sng" dirty="0">
                <a:solidFill>
                  <a:srgbClr val="6B6B6B"/>
                </a:solidFill>
              </a:rPr>
              <a:t>	</a:t>
            </a:r>
            <a:r>
              <a:rPr lang="en-US" sz="2800" dirty="0">
                <a:solidFill>
                  <a:srgbClr val="6B6B6B"/>
                </a:solidFill>
              </a:rPr>
              <a:t> Uses clearance levels</a:t>
            </a:r>
          </a:p>
          <a:p>
            <a:r>
              <a:rPr lang="en-US" sz="2800" u="sng" dirty="0">
                <a:solidFill>
                  <a:srgbClr val="6B6B6B"/>
                </a:solidFill>
              </a:rPr>
              <a:t>	</a:t>
            </a:r>
            <a:r>
              <a:rPr lang="en-US" sz="2800" dirty="0">
                <a:solidFill>
                  <a:srgbClr val="6B6B6B"/>
                </a:solidFill>
              </a:rPr>
              <a:t> Is a discretionary access model</a:t>
            </a:r>
          </a:p>
          <a:p>
            <a:r>
              <a:rPr lang="en-US" sz="2800" u="sng" dirty="0">
                <a:solidFill>
                  <a:srgbClr val="6B6B6B"/>
                </a:solidFill>
              </a:rPr>
              <a:t>	</a:t>
            </a:r>
            <a:r>
              <a:rPr lang="en-US" sz="2800" dirty="0">
                <a:solidFill>
                  <a:srgbClr val="6B6B6B"/>
                </a:solidFill>
              </a:rPr>
              <a:t> Convenient for high staff turnovers</a:t>
            </a:r>
          </a:p>
          <a:p>
            <a:r>
              <a:rPr lang="en-US" sz="2800" u="sng" dirty="0">
                <a:solidFill>
                  <a:srgbClr val="6B6B6B"/>
                </a:solidFill>
              </a:rPr>
              <a:t>	</a:t>
            </a:r>
            <a:r>
              <a:rPr lang="en-US" sz="2800" dirty="0">
                <a:solidFill>
                  <a:srgbClr val="6B6B6B"/>
                </a:solidFill>
              </a:rPr>
              <a:t> Is a centralized access model</a:t>
            </a:r>
          </a:p>
          <a:p>
            <a:r>
              <a:rPr lang="en-US" sz="2800" u="sng" dirty="0">
                <a:solidFill>
                  <a:srgbClr val="6B6B6B"/>
                </a:solidFill>
              </a:rPr>
              <a:t>	</a:t>
            </a:r>
            <a:r>
              <a:rPr lang="en-US" sz="2800" dirty="0">
                <a:solidFill>
                  <a:srgbClr val="6B6B6B"/>
                </a:solidFill>
              </a:rPr>
              <a:t> Allows you to create custom roles and </a:t>
            </a:r>
            <a:br>
              <a:rPr lang="en-US" sz="2800" dirty="0">
                <a:solidFill>
                  <a:srgbClr val="6B6B6B"/>
                </a:solidFill>
              </a:rPr>
            </a:br>
            <a:r>
              <a:rPr lang="en-US" sz="2800" dirty="0">
                <a:solidFill>
                  <a:srgbClr val="6B6B6B"/>
                </a:solidFill>
              </a:rPr>
              <a:t>	 adapt permissions to them</a:t>
            </a:r>
            <a:endParaRPr lang="en-US" sz="2800" u="sng" dirty="0">
              <a:solidFill>
                <a:srgbClr val="6B6B6B"/>
              </a:solidFill>
            </a:endParaRPr>
          </a:p>
        </p:txBody>
      </p:sp>
      <p:sp>
        <p:nvSpPr>
          <p:cNvPr id="11" name="TextBox 10"/>
          <p:cNvSpPr txBox="1"/>
          <p:nvPr/>
        </p:nvSpPr>
        <p:spPr>
          <a:xfrm>
            <a:off x="1306911" y="1675248"/>
            <a:ext cx="393056" cy="3108543"/>
          </a:xfrm>
          <a:prstGeom prst="rect">
            <a:avLst/>
          </a:prstGeom>
          <a:noFill/>
        </p:spPr>
        <p:txBody>
          <a:bodyPr wrap="none" rtlCol="0">
            <a:spAutoFit/>
          </a:bodyPr>
          <a:lstStyle/>
          <a:p>
            <a:pPr algn="ctr"/>
            <a:r>
              <a:rPr lang="en-US" sz="2800" dirty="0">
                <a:solidFill>
                  <a:srgbClr val="FBAF33"/>
                </a:solidFill>
              </a:rPr>
              <a:t>A</a:t>
            </a:r>
          </a:p>
          <a:p>
            <a:pPr algn="ctr"/>
            <a:r>
              <a:rPr lang="en-US" sz="2800" dirty="0">
                <a:solidFill>
                  <a:srgbClr val="FBAF33"/>
                </a:solidFill>
              </a:rPr>
              <a:t>B</a:t>
            </a:r>
          </a:p>
          <a:p>
            <a:pPr algn="ctr"/>
            <a:r>
              <a:rPr lang="en-US" sz="2800" dirty="0">
                <a:solidFill>
                  <a:srgbClr val="FBAF33"/>
                </a:solidFill>
              </a:rPr>
              <a:t>B</a:t>
            </a:r>
          </a:p>
          <a:p>
            <a:pPr algn="ctr"/>
            <a:r>
              <a:rPr lang="en-US" sz="2800" dirty="0">
                <a:solidFill>
                  <a:srgbClr val="FBAF33"/>
                </a:solidFill>
              </a:rPr>
              <a:t>C</a:t>
            </a:r>
          </a:p>
          <a:p>
            <a:pPr algn="ctr"/>
            <a:r>
              <a:rPr lang="en-US" sz="2800" dirty="0">
                <a:solidFill>
                  <a:srgbClr val="FBAF33"/>
                </a:solidFill>
              </a:rPr>
              <a:t>A</a:t>
            </a:r>
          </a:p>
          <a:p>
            <a:pPr algn="ctr"/>
            <a:r>
              <a:rPr lang="en-US" sz="2800" dirty="0">
                <a:solidFill>
                  <a:srgbClr val="FBAF33"/>
                </a:solidFill>
              </a:rPr>
              <a:t>B</a:t>
            </a:r>
          </a:p>
          <a:p>
            <a:pPr algn="ctr"/>
            <a:r>
              <a:rPr lang="en-US" sz="2800" dirty="0">
                <a:solidFill>
                  <a:srgbClr val="FBAF33"/>
                </a:solidFill>
              </a:rPr>
              <a:t>A</a:t>
            </a:r>
          </a:p>
        </p:txBody>
      </p:sp>
    </p:spTree>
    <p:extLst>
      <p:ext uri="{BB962C8B-B14F-4D97-AF65-F5344CB8AC3E}">
        <p14:creationId xmlns:p14="http://schemas.microsoft.com/office/powerpoint/2010/main" val="44440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465638" y="146050"/>
            <a:ext cx="7726362" cy="1050925"/>
          </a:xfrm>
        </p:spPr>
        <p:txBody>
          <a:bodyPr/>
          <a:lstStyle/>
          <a:p>
            <a:r>
              <a:rPr lang="en-US" dirty="0"/>
              <a:t>Encryption</a:t>
            </a:r>
          </a:p>
        </p:txBody>
      </p:sp>
      <p:sp>
        <p:nvSpPr>
          <p:cNvPr id="2" name="Content Placeholder 1"/>
          <p:cNvSpPr>
            <a:spLocks noGrp="1"/>
          </p:cNvSpPr>
          <p:nvPr>
            <p:ph sz="half" idx="4294967295"/>
          </p:nvPr>
        </p:nvSpPr>
        <p:spPr>
          <a:xfrm>
            <a:off x="0" y="1371600"/>
            <a:ext cx="3598863" cy="5245100"/>
          </a:xfrm>
        </p:spPr>
        <p:txBody>
          <a:bodyPr/>
          <a:lstStyle/>
          <a:p>
            <a:r>
              <a:rPr lang="en-US" dirty="0"/>
              <a:t>Encryption uses cryptographic algorithms to cipher data.</a:t>
            </a:r>
          </a:p>
          <a:p>
            <a:r>
              <a:rPr lang="en-US" dirty="0"/>
              <a:t>A secret key is used to decrypt the data.</a:t>
            </a:r>
          </a:p>
          <a:p>
            <a:endParaRPr lang="en-US" dirty="0"/>
          </a:p>
        </p:txBody>
      </p:sp>
      <p:grpSp>
        <p:nvGrpSpPr>
          <p:cNvPr id="7" name="Group 4"/>
          <p:cNvGrpSpPr>
            <a:grpSpLocks noChangeAspect="1"/>
          </p:cNvGrpSpPr>
          <p:nvPr/>
        </p:nvGrpSpPr>
        <p:grpSpPr bwMode="auto">
          <a:xfrm>
            <a:off x="4410075" y="2095500"/>
            <a:ext cx="7232650" cy="3219450"/>
            <a:chOff x="2778" y="1320"/>
            <a:chExt cx="4556" cy="2028"/>
          </a:xfrm>
        </p:grpSpPr>
        <p:sp>
          <p:nvSpPr>
            <p:cNvPr id="9" name="Rectangle 5"/>
            <p:cNvSpPr>
              <a:spLocks noChangeArrowheads="1"/>
            </p:cNvSpPr>
            <p:nvPr/>
          </p:nvSpPr>
          <p:spPr bwMode="auto">
            <a:xfrm>
              <a:off x="3214" y="2186"/>
              <a:ext cx="1342" cy="1162"/>
            </a:xfrm>
            <a:prstGeom prst="rect">
              <a:avLst/>
            </a:prstGeom>
            <a:noFill/>
            <a:ln w="12700">
              <a:solidFill>
                <a:srgbClr val="0F7DC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5992" y="2186"/>
              <a:ext cx="1342" cy="1162"/>
            </a:xfrm>
            <a:prstGeom prst="rect">
              <a:avLst/>
            </a:prstGeom>
            <a:noFill/>
            <a:ln w="12700">
              <a:solidFill>
                <a:srgbClr val="0F7DC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2778" y="1320"/>
              <a:ext cx="2042" cy="318"/>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The plan is compromised</a:t>
              </a:r>
            </a:p>
          </p:txBody>
        </p:sp>
        <p:sp>
          <p:nvSpPr>
            <p:cNvPr id="12" name="Freeform 8"/>
            <p:cNvSpPr>
              <a:spLocks/>
            </p:cNvSpPr>
            <p:nvPr/>
          </p:nvSpPr>
          <p:spPr bwMode="auto">
            <a:xfrm>
              <a:off x="2904" y="1638"/>
              <a:ext cx="206" cy="1040"/>
            </a:xfrm>
            <a:custGeom>
              <a:avLst/>
              <a:gdLst>
                <a:gd name="T0" fmla="*/ 206 w 206"/>
                <a:gd name="T1" fmla="*/ 1040 h 1040"/>
                <a:gd name="T2" fmla="*/ 0 w 206"/>
                <a:gd name="T3" fmla="*/ 1040 h 1040"/>
                <a:gd name="T4" fmla="*/ 0 w 206"/>
                <a:gd name="T5" fmla="*/ 0 h 1040"/>
              </a:gdLst>
              <a:ahLst/>
              <a:cxnLst>
                <a:cxn ang="0">
                  <a:pos x="T0" y="T1"/>
                </a:cxn>
                <a:cxn ang="0">
                  <a:pos x="T2" y="T3"/>
                </a:cxn>
                <a:cxn ang="0">
                  <a:pos x="T4" y="T5"/>
                </a:cxn>
              </a:cxnLst>
              <a:rect l="0" t="0" r="r" b="b"/>
              <a:pathLst>
                <a:path w="206" h="1040">
                  <a:moveTo>
                    <a:pt x="206" y="1040"/>
                  </a:moveTo>
                  <a:lnTo>
                    <a:pt x="0" y="1040"/>
                  </a:lnTo>
                  <a:lnTo>
                    <a:pt x="0" y="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3100" y="2638"/>
              <a:ext cx="68" cy="80"/>
            </a:xfrm>
            <a:custGeom>
              <a:avLst/>
              <a:gdLst>
                <a:gd name="T0" fmla="*/ 0 w 68"/>
                <a:gd name="T1" fmla="*/ 0 h 80"/>
                <a:gd name="T2" fmla="*/ 68 w 68"/>
                <a:gd name="T3" fmla="*/ 40 h 80"/>
                <a:gd name="T4" fmla="*/ 0 w 68"/>
                <a:gd name="T5" fmla="*/ 80 h 80"/>
                <a:gd name="T6" fmla="*/ 0 w 68"/>
                <a:gd name="T7" fmla="*/ 0 h 80"/>
              </a:gdLst>
              <a:ahLst/>
              <a:cxnLst>
                <a:cxn ang="0">
                  <a:pos x="T0" y="T1"/>
                </a:cxn>
                <a:cxn ang="0">
                  <a:pos x="T2" y="T3"/>
                </a:cxn>
                <a:cxn ang="0">
                  <a:pos x="T4" y="T5"/>
                </a:cxn>
                <a:cxn ang="0">
                  <a:pos x="T6" y="T7"/>
                </a:cxn>
              </a:cxnLst>
              <a:rect l="0" t="0" r="r" b="b"/>
              <a:pathLst>
                <a:path w="68" h="80">
                  <a:moveTo>
                    <a:pt x="0" y="0"/>
                  </a:moveTo>
                  <a:lnTo>
                    <a:pt x="68" y="40"/>
                  </a:lnTo>
                  <a:lnTo>
                    <a:pt x="0" y="8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4556" y="2688"/>
              <a:ext cx="1354" cy="0"/>
            </a:xfrm>
            <a:prstGeom prst="line">
              <a:avLst/>
            </a:prstGeom>
            <a:noFill/>
            <a:ln w="12700">
              <a:solidFill>
                <a:srgbClr val="0F7DC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5900" y="2648"/>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4318" y="2590"/>
              <a:ext cx="132" cy="248"/>
            </a:xfrm>
            <a:custGeom>
              <a:avLst/>
              <a:gdLst>
                <a:gd name="T0" fmla="*/ 66 w 132"/>
                <a:gd name="T1" fmla="*/ 0 h 248"/>
                <a:gd name="T2" fmla="*/ 40 w 132"/>
                <a:gd name="T3" fmla="*/ 6 h 248"/>
                <a:gd name="T4" fmla="*/ 20 w 132"/>
                <a:gd name="T5" fmla="*/ 20 h 248"/>
                <a:gd name="T6" fmla="*/ 4 w 132"/>
                <a:gd name="T7" fmla="*/ 40 h 248"/>
                <a:gd name="T8" fmla="*/ 0 w 132"/>
                <a:gd name="T9" fmla="*/ 66 h 248"/>
                <a:gd name="T10" fmla="*/ 0 w 132"/>
                <a:gd name="T11" fmla="*/ 76 h 248"/>
                <a:gd name="T12" fmla="*/ 6 w 132"/>
                <a:gd name="T13" fmla="*/ 96 h 248"/>
                <a:gd name="T14" fmla="*/ 18 w 132"/>
                <a:gd name="T15" fmla="*/ 112 h 248"/>
                <a:gd name="T16" fmla="*/ 32 w 132"/>
                <a:gd name="T17" fmla="*/ 124 h 248"/>
                <a:gd name="T18" fmla="*/ 42 w 132"/>
                <a:gd name="T19" fmla="*/ 228 h 248"/>
                <a:gd name="T20" fmla="*/ 90 w 132"/>
                <a:gd name="T21" fmla="*/ 228 h 248"/>
                <a:gd name="T22" fmla="*/ 78 w 132"/>
                <a:gd name="T23" fmla="*/ 206 h 248"/>
                <a:gd name="T24" fmla="*/ 78 w 132"/>
                <a:gd name="T25" fmla="*/ 184 h 248"/>
                <a:gd name="T26" fmla="*/ 78 w 132"/>
                <a:gd name="T27" fmla="*/ 160 h 248"/>
                <a:gd name="T28" fmla="*/ 90 w 132"/>
                <a:gd name="T29" fmla="*/ 128 h 248"/>
                <a:gd name="T30" fmla="*/ 98 w 132"/>
                <a:gd name="T31" fmla="*/ 124 h 248"/>
                <a:gd name="T32" fmla="*/ 114 w 132"/>
                <a:gd name="T33" fmla="*/ 112 h 248"/>
                <a:gd name="T34" fmla="*/ 124 w 132"/>
                <a:gd name="T35" fmla="*/ 96 h 248"/>
                <a:gd name="T36" fmla="*/ 130 w 132"/>
                <a:gd name="T37" fmla="*/ 76 h 248"/>
                <a:gd name="T38" fmla="*/ 132 w 132"/>
                <a:gd name="T39" fmla="*/ 66 h 248"/>
                <a:gd name="T40" fmla="*/ 126 w 132"/>
                <a:gd name="T41" fmla="*/ 40 h 248"/>
                <a:gd name="T42" fmla="*/ 112 w 132"/>
                <a:gd name="T43" fmla="*/ 20 h 248"/>
                <a:gd name="T44" fmla="*/ 92 w 132"/>
                <a:gd name="T45" fmla="*/ 6 h 248"/>
                <a:gd name="T46" fmla="*/ 66 w 132"/>
                <a:gd name="T47" fmla="*/ 0 h 248"/>
                <a:gd name="T48" fmla="*/ 66 w 132"/>
                <a:gd name="T49" fmla="*/ 50 h 248"/>
                <a:gd name="T50" fmla="*/ 58 w 132"/>
                <a:gd name="T51" fmla="*/ 50 h 248"/>
                <a:gd name="T52" fmla="*/ 50 w 132"/>
                <a:gd name="T53" fmla="*/ 40 h 248"/>
                <a:gd name="T54" fmla="*/ 48 w 132"/>
                <a:gd name="T55" fmla="*/ 34 h 248"/>
                <a:gd name="T56" fmla="*/ 54 w 132"/>
                <a:gd name="T57" fmla="*/ 22 h 248"/>
                <a:gd name="T58" fmla="*/ 66 w 132"/>
                <a:gd name="T59" fmla="*/ 16 h 248"/>
                <a:gd name="T60" fmla="*/ 72 w 132"/>
                <a:gd name="T61" fmla="*/ 18 h 248"/>
                <a:gd name="T62" fmla="*/ 82 w 132"/>
                <a:gd name="T63" fmla="*/ 26 h 248"/>
                <a:gd name="T64" fmla="*/ 82 w 132"/>
                <a:gd name="T65" fmla="*/ 34 h 248"/>
                <a:gd name="T66" fmla="*/ 78 w 132"/>
                <a:gd name="T67" fmla="*/ 46 h 248"/>
                <a:gd name="T68" fmla="*/ 66 w 132"/>
                <a:gd name="T69" fmla="*/ 5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248">
                  <a:moveTo>
                    <a:pt x="66" y="0"/>
                  </a:moveTo>
                  <a:lnTo>
                    <a:pt x="66" y="0"/>
                  </a:lnTo>
                  <a:lnTo>
                    <a:pt x="52" y="2"/>
                  </a:lnTo>
                  <a:lnTo>
                    <a:pt x="40" y="6"/>
                  </a:lnTo>
                  <a:lnTo>
                    <a:pt x="28" y="12"/>
                  </a:lnTo>
                  <a:lnTo>
                    <a:pt x="20" y="20"/>
                  </a:lnTo>
                  <a:lnTo>
                    <a:pt x="10" y="30"/>
                  </a:lnTo>
                  <a:lnTo>
                    <a:pt x="4" y="40"/>
                  </a:lnTo>
                  <a:lnTo>
                    <a:pt x="2" y="54"/>
                  </a:lnTo>
                  <a:lnTo>
                    <a:pt x="0" y="66"/>
                  </a:lnTo>
                  <a:lnTo>
                    <a:pt x="0" y="66"/>
                  </a:lnTo>
                  <a:lnTo>
                    <a:pt x="0" y="76"/>
                  </a:lnTo>
                  <a:lnTo>
                    <a:pt x="2" y="86"/>
                  </a:lnTo>
                  <a:lnTo>
                    <a:pt x="6" y="96"/>
                  </a:lnTo>
                  <a:lnTo>
                    <a:pt x="12" y="104"/>
                  </a:lnTo>
                  <a:lnTo>
                    <a:pt x="18" y="112"/>
                  </a:lnTo>
                  <a:lnTo>
                    <a:pt x="24" y="118"/>
                  </a:lnTo>
                  <a:lnTo>
                    <a:pt x="32" y="124"/>
                  </a:lnTo>
                  <a:lnTo>
                    <a:pt x="42" y="128"/>
                  </a:lnTo>
                  <a:lnTo>
                    <a:pt x="42" y="228"/>
                  </a:lnTo>
                  <a:lnTo>
                    <a:pt x="64" y="248"/>
                  </a:lnTo>
                  <a:lnTo>
                    <a:pt x="90" y="228"/>
                  </a:lnTo>
                  <a:lnTo>
                    <a:pt x="90" y="216"/>
                  </a:lnTo>
                  <a:lnTo>
                    <a:pt x="78" y="206"/>
                  </a:lnTo>
                  <a:lnTo>
                    <a:pt x="90" y="196"/>
                  </a:lnTo>
                  <a:lnTo>
                    <a:pt x="78" y="184"/>
                  </a:lnTo>
                  <a:lnTo>
                    <a:pt x="90" y="170"/>
                  </a:lnTo>
                  <a:lnTo>
                    <a:pt x="78" y="160"/>
                  </a:lnTo>
                  <a:lnTo>
                    <a:pt x="90" y="148"/>
                  </a:lnTo>
                  <a:lnTo>
                    <a:pt x="90" y="128"/>
                  </a:lnTo>
                  <a:lnTo>
                    <a:pt x="90" y="128"/>
                  </a:lnTo>
                  <a:lnTo>
                    <a:pt x="98" y="124"/>
                  </a:lnTo>
                  <a:lnTo>
                    <a:pt x="106" y="118"/>
                  </a:lnTo>
                  <a:lnTo>
                    <a:pt x="114" y="112"/>
                  </a:lnTo>
                  <a:lnTo>
                    <a:pt x="120" y="104"/>
                  </a:lnTo>
                  <a:lnTo>
                    <a:pt x="124" y="96"/>
                  </a:lnTo>
                  <a:lnTo>
                    <a:pt x="128" y="86"/>
                  </a:lnTo>
                  <a:lnTo>
                    <a:pt x="130" y="76"/>
                  </a:lnTo>
                  <a:lnTo>
                    <a:pt x="132" y="66"/>
                  </a:lnTo>
                  <a:lnTo>
                    <a:pt x="132" y="66"/>
                  </a:lnTo>
                  <a:lnTo>
                    <a:pt x="130" y="54"/>
                  </a:lnTo>
                  <a:lnTo>
                    <a:pt x="126" y="40"/>
                  </a:lnTo>
                  <a:lnTo>
                    <a:pt x="120" y="30"/>
                  </a:lnTo>
                  <a:lnTo>
                    <a:pt x="112" y="20"/>
                  </a:lnTo>
                  <a:lnTo>
                    <a:pt x="102" y="12"/>
                  </a:lnTo>
                  <a:lnTo>
                    <a:pt x="92" y="6"/>
                  </a:lnTo>
                  <a:lnTo>
                    <a:pt x="78" y="2"/>
                  </a:lnTo>
                  <a:lnTo>
                    <a:pt x="66" y="0"/>
                  </a:lnTo>
                  <a:lnTo>
                    <a:pt x="66" y="0"/>
                  </a:lnTo>
                  <a:close/>
                  <a:moveTo>
                    <a:pt x="66" y="50"/>
                  </a:moveTo>
                  <a:lnTo>
                    <a:pt x="66" y="50"/>
                  </a:lnTo>
                  <a:lnTo>
                    <a:pt x="58" y="50"/>
                  </a:lnTo>
                  <a:lnTo>
                    <a:pt x="54" y="46"/>
                  </a:lnTo>
                  <a:lnTo>
                    <a:pt x="50" y="40"/>
                  </a:lnTo>
                  <a:lnTo>
                    <a:pt x="48" y="34"/>
                  </a:lnTo>
                  <a:lnTo>
                    <a:pt x="48" y="34"/>
                  </a:lnTo>
                  <a:lnTo>
                    <a:pt x="50" y="26"/>
                  </a:lnTo>
                  <a:lnTo>
                    <a:pt x="54" y="22"/>
                  </a:lnTo>
                  <a:lnTo>
                    <a:pt x="58" y="18"/>
                  </a:lnTo>
                  <a:lnTo>
                    <a:pt x="66" y="16"/>
                  </a:lnTo>
                  <a:lnTo>
                    <a:pt x="66" y="16"/>
                  </a:lnTo>
                  <a:lnTo>
                    <a:pt x="72" y="18"/>
                  </a:lnTo>
                  <a:lnTo>
                    <a:pt x="78" y="22"/>
                  </a:lnTo>
                  <a:lnTo>
                    <a:pt x="82" y="26"/>
                  </a:lnTo>
                  <a:lnTo>
                    <a:pt x="82" y="34"/>
                  </a:lnTo>
                  <a:lnTo>
                    <a:pt x="82" y="34"/>
                  </a:lnTo>
                  <a:lnTo>
                    <a:pt x="82" y="40"/>
                  </a:lnTo>
                  <a:lnTo>
                    <a:pt x="78" y="46"/>
                  </a:lnTo>
                  <a:lnTo>
                    <a:pt x="72" y="50"/>
                  </a:lnTo>
                  <a:lnTo>
                    <a:pt x="66" y="50"/>
                  </a:lnTo>
                  <a:lnTo>
                    <a:pt x="66" y="5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6090" y="2590"/>
              <a:ext cx="132" cy="248"/>
            </a:xfrm>
            <a:custGeom>
              <a:avLst/>
              <a:gdLst>
                <a:gd name="T0" fmla="*/ 66 w 132"/>
                <a:gd name="T1" fmla="*/ 0 h 248"/>
                <a:gd name="T2" fmla="*/ 42 w 132"/>
                <a:gd name="T3" fmla="*/ 6 h 248"/>
                <a:gd name="T4" fmla="*/ 20 w 132"/>
                <a:gd name="T5" fmla="*/ 20 h 248"/>
                <a:gd name="T6" fmla="*/ 6 w 132"/>
                <a:gd name="T7" fmla="*/ 40 h 248"/>
                <a:gd name="T8" fmla="*/ 0 w 132"/>
                <a:gd name="T9" fmla="*/ 66 h 248"/>
                <a:gd name="T10" fmla="*/ 2 w 132"/>
                <a:gd name="T11" fmla="*/ 76 h 248"/>
                <a:gd name="T12" fmla="*/ 8 w 132"/>
                <a:gd name="T13" fmla="*/ 96 h 248"/>
                <a:gd name="T14" fmla="*/ 18 w 132"/>
                <a:gd name="T15" fmla="*/ 112 h 248"/>
                <a:gd name="T16" fmla="*/ 34 w 132"/>
                <a:gd name="T17" fmla="*/ 124 h 248"/>
                <a:gd name="T18" fmla="*/ 42 w 132"/>
                <a:gd name="T19" fmla="*/ 228 h 248"/>
                <a:gd name="T20" fmla="*/ 92 w 132"/>
                <a:gd name="T21" fmla="*/ 228 h 248"/>
                <a:gd name="T22" fmla="*/ 78 w 132"/>
                <a:gd name="T23" fmla="*/ 206 h 248"/>
                <a:gd name="T24" fmla="*/ 78 w 132"/>
                <a:gd name="T25" fmla="*/ 184 h 248"/>
                <a:gd name="T26" fmla="*/ 78 w 132"/>
                <a:gd name="T27" fmla="*/ 160 h 248"/>
                <a:gd name="T28" fmla="*/ 92 w 132"/>
                <a:gd name="T29" fmla="*/ 128 h 248"/>
                <a:gd name="T30" fmla="*/ 100 w 132"/>
                <a:gd name="T31" fmla="*/ 124 h 248"/>
                <a:gd name="T32" fmla="*/ 114 w 132"/>
                <a:gd name="T33" fmla="*/ 112 h 248"/>
                <a:gd name="T34" fmla="*/ 126 w 132"/>
                <a:gd name="T35" fmla="*/ 96 h 248"/>
                <a:gd name="T36" fmla="*/ 132 w 132"/>
                <a:gd name="T37" fmla="*/ 76 h 248"/>
                <a:gd name="T38" fmla="*/ 132 w 132"/>
                <a:gd name="T39" fmla="*/ 66 h 248"/>
                <a:gd name="T40" fmla="*/ 128 w 132"/>
                <a:gd name="T41" fmla="*/ 40 h 248"/>
                <a:gd name="T42" fmla="*/ 114 w 132"/>
                <a:gd name="T43" fmla="*/ 20 h 248"/>
                <a:gd name="T44" fmla="*/ 92 w 132"/>
                <a:gd name="T45" fmla="*/ 6 h 248"/>
                <a:gd name="T46" fmla="*/ 66 w 132"/>
                <a:gd name="T47" fmla="*/ 0 h 248"/>
                <a:gd name="T48" fmla="*/ 66 w 132"/>
                <a:gd name="T49" fmla="*/ 50 h 248"/>
                <a:gd name="T50" fmla="*/ 60 w 132"/>
                <a:gd name="T51" fmla="*/ 50 h 248"/>
                <a:gd name="T52" fmla="*/ 52 w 132"/>
                <a:gd name="T53" fmla="*/ 40 h 248"/>
                <a:gd name="T54" fmla="*/ 50 w 132"/>
                <a:gd name="T55" fmla="*/ 34 h 248"/>
                <a:gd name="T56" fmla="*/ 54 w 132"/>
                <a:gd name="T57" fmla="*/ 22 h 248"/>
                <a:gd name="T58" fmla="*/ 66 w 132"/>
                <a:gd name="T59" fmla="*/ 16 h 248"/>
                <a:gd name="T60" fmla="*/ 74 w 132"/>
                <a:gd name="T61" fmla="*/ 18 h 248"/>
                <a:gd name="T62" fmla="*/ 82 w 132"/>
                <a:gd name="T63" fmla="*/ 26 h 248"/>
                <a:gd name="T64" fmla="*/ 84 w 132"/>
                <a:gd name="T65" fmla="*/ 34 h 248"/>
                <a:gd name="T66" fmla="*/ 78 w 132"/>
                <a:gd name="T67" fmla="*/ 46 h 248"/>
                <a:gd name="T68" fmla="*/ 66 w 132"/>
                <a:gd name="T69" fmla="*/ 5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248">
                  <a:moveTo>
                    <a:pt x="66" y="0"/>
                  </a:moveTo>
                  <a:lnTo>
                    <a:pt x="66" y="0"/>
                  </a:lnTo>
                  <a:lnTo>
                    <a:pt x="54" y="2"/>
                  </a:lnTo>
                  <a:lnTo>
                    <a:pt x="42" y="6"/>
                  </a:lnTo>
                  <a:lnTo>
                    <a:pt x="30" y="12"/>
                  </a:lnTo>
                  <a:lnTo>
                    <a:pt x="20" y="20"/>
                  </a:lnTo>
                  <a:lnTo>
                    <a:pt x="12" y="30"/>
                  </a:lnTo>
                  <a:lnTo>
                    <a:pt x="6" y="40"/>
                  </a:lnTo>
                  <a:lnTo>
                    <a:pt x="2" y="54"/>
                  </a:lnTo>
                  <a:lnTo>
                    <a:pt x="0" y="66"/>
                  </a:lnTo>
                  <a:lnTo>
                    <a:pt x="0" y="66"/>
                  </a:lnTo>
                  <a:lnTo>
                    <a:pt x="2" y="76"/>
                  </a:lnTo>
                  <a:lnTo>
                    <a:pt x="4" y="86"/>
                  </a:lnTo>
                  <a:lnTo>
                    <a:pt x="8" y="96"/>
                  </a:lnTo>
                  <a:lnTo>
                    <a:pt x="12" y="104"/>
                  </a:lnTo>
                  <a:lnTo>
                    <a:pt x="18" y="112"/>
                  </a:lnTo>
                  <a:lnTo>
                    <a:pt x="26" y="118"/>
                  </a:lnTo>
                  <a:lnTo>
                    <a:pt x="34" y="124"/>
                  </a:lnTo>
                  <a:lnTo>
                    <a:pt x="42" y="128"/>
                  </a:lnTo>
                  <a:lnTo>
                    <a:pt x="42" y="228"/>
                  </a:lnTo>
                  <a:lnTo>
                    <a:pt x="66" y="248"/>
                  </a:lnTo>
                  <a:lnTo>
                    <a:pt x="92" y="228"/>
                  </a:lnTo>
                  <a:lnTo>
                    <a:pt x="92" y="216"/>
                  </a:lnTo>
                  <a:lnTo>
                    <a:pt x="78" y="206"/>
                  </a:lnTo>
                  <a:lnTo>
                    <a:pt x="92" y="196"/>
                  </a:lnTo>
                  <a:lnTo>
                    <a:pt x="78" y="184"/>
                  </a:lnTo>
                  <a:lnTo>
                    <a:pt x="92" y="170"/>
                  </a:lnTo>
                  <a:lnTo>
                    <a:pt x="78" y="160"/>
                  </a:lnTo>
                  <a:lnTo>
                    <a:pt x="92" y="148"/>
                  </a:lnTo>
                  <a:lnTo>
                    <a:pt x="92" y="128"/>
                  </a:lnTo>
                  <a:lnTo>
                    <a:pt x="92" y="128"/>
                  </a:lnTo>
                  <a:lnTo>
                    <a:pt x="100" y="124"/>
                  </a:lnTo>
                  <a:lnTo>
                    <a:pt x="108" y="118"/>
                  </a:lnTo>
                  <a:lnTo>
                    <a:pt x="114" y="112"/>
                  </a:lnTo>
                  <a:lnTo>
                    <a:pt x="120" y="104"/>
                  </a:lnTo>
                  <a:lnTo>
                    <a:pt x="126" y="96"/>
                  </a:lnTo>
                  <a:lnTo>
                    <a:pt x="130" y="86"/>
                  </a:lnTo>
                  <a:lnTo>
                    <a:pt x="132" y="76"/>
                  </a:lnTo>
                  <a:lnTo>
                    <a:pt x="132" y="66"/>
                  </a:lnTo>
                  <a:lnTo>
                    <a:pt x="132" y="66"/>
                  </a:lnTo>
                  <a:lnTo>
                    <a:pt x="132" y="54"/>
                  </a:lnTo>
                  <a:lnTo>
                    <a:pt x="128" y="40"/>
                  </a:lnTo>
                  <a:lnTo>
                    <a:pt x="122" y="30"/>
                  </a:lnTo>
                  <a:lnTo>
                    <a:pt x="114" y="20"/>
                  </a:lnTo>
                  <a:lnTo>
                    <a:pt x="104" y="12"/>
                  </a:lnTo>
                  <a:lnTo>
                    <a:pt x="92" y="6"/>
                  </a:lnTo>
                  <a:lnTo>
                    <a:pt x="80" y="2"/>
                  </a:lnTo>
                  <a:lnTo>
                    <a:pt x="66" y="0"/>
                  </a:lnTo>
                  <a:lnTo>
                    <a:pt x="66" y="0"/>
                  </a:lnTo>
                  <a:close/>
                  <a:moveTo>
                    <a:pt x="66" y="50"/>
                  </a:moveTo>
                  <a:lnTo>
                    <a:pt x="66" y="50"/>
                  </a:lnTo>
                  <a:lnTo>
                    <a:pt x="60" y="50"/>
                  </a:lnTo>
                  <a:lnTo>
                    <a:pt x="54" y="46"/>
                  </a:lnTo>
                  <a:lnTo>
                    <a:pt x="52" y="40"/>
                  </a:lnTo>
                  <a:lnTo>
                    <a:pt x="50" y="34"/>
                  </a:lnTo>
                  <a:lnTo>
                    <a:pt x="50" y="34"/>
                  </a:lnTo>
                  <a:lnTo>
                    <a:pt x="52" y="26"/>
                  </a:lnTo>
                  <a:lnTo>
                    <a:pt x="54" y="22"/>
                  </a:lnTo>
                  <a:lnTo>
                    <a:pt x="60" y="18"/>
                  </a:lnTo>
                  <a:lnTo>
                    <a:pt x="66" y="16"/>
                  </a:lnTo>
                  <a:lnTo>
                    <a:pt x="66" y="16"/>
                  </a:lnTo>
                  <a:lnTo>
                    <a:pt x="74" y="18"/>
                  </a:lnTo>
                  <a:lnTo>
                    <a:pt x="78" y="22"/>
                  </a:lnTo>
                  <a:lnTo>
                    <a:pt x="82" y="26"/>
                  </a:lnTo>
                  <a:lnTo>
                    <a:pt x="84" y="34"/>
                  </a:lnTo>
                  <a:lnTo>
                    <a:pt x="84" y="34"/>
                  </a:lnTo>
                  <a:lnTo>
                    <a:pt x="82" y="40"/>
                  </a:lnTo>
                  <a:lnTo>
                    <a:pt x="78" y="46"/>
                  </a:lnTo>
                  <a:lnTo>
                    <a:pt x="74" y="50"/>
                  </a:lnTo>
                  <a:lnTo>
                    <a:pt x="66" y="50"/>
                  </a:lnTo>
                  <a:lnTo>
                    <a:pt x="66" y="5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4384" y="1956"/>
              <a:ext cx="1772" cy="500"/>
            </a:xfrm>
            <a:custGeom>
              <a:avLst/>
              <a:gdLst>
                <a:gd name="T0" fmla="*/ 0 w 1772"/>
                <a:gd name="T1" fmla="*/ 500 h 500"/>
                <a:gd name="T2" fmla="*/ 0 w 1772"/>
                <a:gd name="T3" fmla="*/ 0 h 500"/>
                <a:gd name="T4" fmla="*/ 1772 w 1772"/>
                <a:gd name="T5" fmla="*/ 0 h 500"/>
                <a:gd name="T6" fmla="*/ 1772 w 1772"/>
                <a:gd name="T7" fmla="*/ 500 h 500"/>
              </a:gdLst>
              <a:ahLst/>
              <a:cxnLst>
                <a:cxn ang="0">
                  <a:pos x="T0" y="T1"/>
                </a:cxn>
                <a:cxn ang="0">
                  <a:pos x="T2" y="T3"/>
                </a:cxn>
                <a:cxn ang="0">
                  <a:pos x="T4" y="T5"/>
                </a:cxn>
                <a:cxn ang="0">
                  <a:pos x="T6" y="T7"/>
                </a:cxn>
              </a:cxnLst>
              <a:rect l="0" t="0" r="r" b="b"/>
              <a:pathLst>
                <a:path w="1772" h="500">
                  <a:moveTo>
                    <a:pt x="0" y="500"/>
                  </a:moveTo>
                  <a:lnTo>
                    <a:pt x="0" y="0"/>
                  </a:lnTo>
                  <a:lnTo>
                    <a:pt x="1772" y="0"/>
                  </a:lnTo>
                  <a:lnTo>
                    <a:pt x="1772" y="50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4344" y="2444"/>
              <a:ext cx="80" cy="70"/>
            </a:xfrm>
            <a:custGeom>
              <a:avLst/>
              <a:gdLst>
                <a:gd name="T0" fmla="*/ 80 w 80"/>
                <a:gd name="T1" fmla="*/ 0 h 70"/>
                <a:gd name="T2" fmla="*/ 40 w 80"/>
                <a:gd name="T3" fmla="*/ 70 h 70"/>
                <a:gd name="T4" fmla="*/ 0 w 80"/>
                <a:gd name="T5" fmla="*/ 0 h 70"/>
                <a:gd name="T6" fmla="*/ 80 w 80"/>
                <a:gd name="T7" fmla="*/ 0 h 70"/>
              </a:gdLst>
              <a:ahLst/>
              <a:cxnLst>
                <a:cxn ang="0">
                  <a:pos x="T0" y="T1"/>
                </a:cxn>
                <a:cxn ang="0">
                  <a:pos x="T2" y="T3"/>
                </a:cxn>
                <a:cxn ang="0">
                  <a:pos x="T4" y="T5"/>
                </a:cxn>
                <a:cxn ang="0">
                  <a:pos x="T6" y="T7"/>
                </a:cxn>
              </a:cxnLst>
              <a:rect l="0" t="0" r="r" b="b"/>
              <a:pathLst>
                <a:path w="80" h="70">
                  <a:moveTo>
                    <a:pt x="80" y="0"/>
                  </a:moveTo>
                  <a:lnTo>
                    <a:pt x="40" y="70"/>
                  </a:lnTo>
                  <a:lnTo>
                    <a:pt x="0" y="0"/>
                  </a:lnTo>
                  <a:lnTo>
                    <a:pt x="8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6116" y="2444"/>
              <a:ext cx="80" cy="70"/>
            </a:xfrm>
            <a:custGeom>
              <a:avLst/>
              <a:gdLst>
                <a:gd name="T0" fmla="*/ 0 w 80"/>
                <a:gd name="T1" fmla="*/ 0 h 70"/>
                <a:gd name="T2" fmla="*/ 40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0" y="70"/>
                  </a:lnTo>
                  <a:lnTo>
                    <a:pt x="80" y="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4660" y="1728"/>
              <a:ext cx="1174" cy="404"/>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Secret key</a:t>
              </a:r>
            </a:p>
          </p:txBody>
        </p:sp>
      </p:grpSp>
      <p:sp>
        <p:nvSpPr>
          <p:cNvPr id="25" name="Rectangle 12"/>
          <p:cNvSpPr>
            <a:spLocks noChangeArrowheads="1"/>
          </p:cNvSpPr>
          <p:nvPr/>
        </p:nvSpPr>
        <p:spPr bwMode="auto">
          <a:xfrm>
            <a:off x="7397750" y="3686175"/>
            <a:ext cx="1863725" cy="1174750"/>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H7g*&amp;&amp;Ft*#(r*d()j780^gX@</a:t>
            </a:r>
          </a:p>
        </p:txBody>
      </p:sp>
      <p:sp>
        <p:nvSpPr>
          <p:cNvPr id="27" name="Rectangle 26"/>
          <p:cNvSpPr/>
          <p:nvPr/>
        </p:nvSpPr>
        <p:spPr>
          <a:xfrm>
            <a:off x="4879974" y="4098409"/>
            <a:ext cx="2574925" cy="369332"/>
          </a:xfrm>
          <a:prstGeom prst="rect">
            <a:avLst/>
          </a:prstGeom>
        </p:spPr>
        <p:txBody>
          <a:bodyPr wrap="square">
            <a:spAutoFit/>
          </a:bodyPr>
          <a:lstStyle/>
          <a:p>
            <a:pPr algn="ctr"/>
            <a:r>
              <a:rPr lang="en-US" dirty="0"/>
              <a:t>Encryption</a:t>
            </a:r>
          </a:p>
        </p:txBody>
      </p:sp>
      <p:sp>
        <p:nvSpPr>
          <p:cNvPr id="28" name="Rectangle 27"/>
          <p:cNvSpPr/>
          <p:nvPr/>
        </p:nvSpPr>
        <p:spPr>
          <a:xfrm>
            <a:off x="9261475" y="4114284"/>
            <a:ext cx="2574925" cy="369332"/>
          </a:xfrm>
          <a:prstGeom prst="rect">
            <a:avLst/>
          </a:prstGeom>
        </p:spPr>
        <p:txBody>
          <a:bodyPr wrap="square">
            <a:spAutoFit/>
          </a:bodyPr>
          <a:lstStyle/>
          <a:p>
            <a:pPr algn="ctr"/>
            <a:r>
              <a:rPr lang="en-US" dirty="0"/>
              <a:t>Decryption</a:t>
            </a:r>
          </a:p>
        </p:txBody>
      </p:sp>
      <p:sp>
        <p:nvSpPr>
          <p:cNvPr id="23" name="Rectangle 7"/>
          <p:cNvSpPr>
            <a:spLocks noChangeArrowheads="1"/>
          </p:cNvSpPr>
          <p:nvPr/>
        </p:nvSpPr>
        <p:spPr bwMode="auto">
          <a:xfrm>
            <a:off x="8793162" y="2095500"/>
            <a:ext cx="3241675" cy="504825"/>
          </a:xfrm>
          <a:prstGeom prst="rect">
            <a:avLst/>
          </a:prstGeom>
          <a:solidFill>
            <a:srgbClr val="0F7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en-US" dirty="0">
                <a:solidFill>
                  <a:schemeClr val="bg2"/>
                </a:solidFill>
              </a:rPr>
              <a:t>The plan is compromised</a:t>
            </a:r>
          </a:p>
        </p:txBody>
      </p:sp>
      <p:sp>
        <p:nvSpPr>
          <p:cNvPr id="24" name="Freeform 8"/>
          <p:cNvSpPr>
            <a:spLocks/>
          </p:cNvSpPr>
          <p:nvPr/>
        </p:nvSpPr>
        <p:spPr bwMode="auto">
          <a:xfrm flipH="1">
            <a:off x="11642725" y="2710913"/>
            <a:ext cx="244475" cy="1540411"/>
          </a:xfrm>
          <a:custGeom>
            <a:avLst/>
            <a:gdLst>
              <a:gd name="T0" fmla="*/ 206 w 206"/>
              <a:gd name="T1" fmla="*/ 1040 h 1040"/>
              <a:gd name="T2" fmla="*/ 0 w 206"/>
              <a:gd name="T3" fmla="*/ 1040 h 1040"/>
              <a:gd name="T4" fmla="*/ 0 w 206"/>
              <a:gd name="T5" fmla="*/ 0 h 1040"/>
            </a:gdLst>
            <a:ahLst/>
            <a:cxnLst>
              <a:cxn ang="0">
                <a:pos x="T0" y="T1"/>
              </a:cxn>
              <a:cxn ang="0">
                <a:pos x="T2" y="T3"/>
              </a:cxn>
              <a:cxn ang="0">
                <a:pos x="T4" y="T5"/>
              </a:cxn>
            </a:cxnLst>
            <a:rect l="0" t="0" r="r" b="b"/>
            <a:pathLst>
              <a:path w="206" h="1040">
                <a:moveTo>
                  <a:pt x="206" y="1040"/>
                </a:moveTo>
                <a:lnTo>
                  <a:pt x="0" y="1040"/>
                </a:lnTo>
                <a:lnTo>
                  <a:pt x="0" y="0"/>
                </a:lnTo>
              </a:path>
            </a:pathLst>
          </a:custGeom>
          <a:noFill/>
          <a:ln w="12700">
            <a:solidFill>
              <a:srgbClr val="0F7DC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rot="-5400000">
            <a:off x="11836400" y="2647413"/>
            <a:ext cx="107950" cy="127000"/>
          </a:xfrm>
          <a:custGeom>
            <a:avLst/>
            <a:gdLst>
              <a:gd name="T0" fmla="*/ 0 w 68"/>
              <a:gd name="T1" fmla="*/ 0 h 80"/>
              <a:gd name="T2" fmla="*/ 68 w 68"/>
              <a:gd name="T3" fmla="*/ 40 h 80"/>
              <a:gd name="T4" fmla="*/ 0 w 68"/>
              <a:gd name="T5" fmla="*/ 80 h 80"/>
              <a:gd name="T6" fmla="*/ 0 w 68"/>
              <a:gd name="T7" fmla="*/ 0 h 80"/>
            </a:gdLst>
            <a:ahLst/>
            <a:cxnLst>
              <a:cxn ang="0">
                <a:pos x="T0" y="T1"/>
              </a:cxn>
              <a:cxn ang="0">
                <a:pos x="T2" y="T3"/>
              </a:cxn>
              <a:cxn ang="0">
                <a:pos x="T4" y="T5"/>
              </a:cxn>
              <a:cxn ang="0">
                <a:pos x="T6" y="T7"/>
              </a:cxn>
            </a:cxnLst>
            <a:rect l="0" t="0" r="r" b="b"/>
            <a:pathLst>
              <a:path w="68" h="80">
                <a:moveTo>
                  <a:pt x="0" y="0"/>
                </a:moveTo>
                <a:lnTo>
                  <a:pt x="68" y="40"/>
                </a:lnTo>
                <a:lnTo>
                  <a:pt x="0" y="80"/>
                </a:lnTo>
                <a:lnTo>
                  <a:pt x="0" y="0"/>
                </a:lnTo>
                <a:close/>
              </a:path>
            </a:pathLst>
          </a:custGeom>
          <a:solidFill>
            <a:srgbClr val="0F7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7052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740309" y="1875503"/>
            <a:ext cx="9336088" cy="4279900"/>
          </a:xfrm>
        </p:spPr>
        <p:txBody>
          <a:bodyPr/>
          <a:lstStyle/>
          <a:p>
            <a:pPr lvl="0">
              <a:buFont typeface="+mj-lt"/>
              <a:buAutoNum type="arabicPeriod" startAt="4"/>
            </a:pPr>
            <a:r>
              <a:rPr lang="en-US" dirty="0"/>
              <a:t>What is the purpose of steganography in computer security?</a:t>
            </a:r>
          </a:p>
          <a:p>
            <a:pPr marL="517525" lvl="1" indent="0">
              <a:buNone/>
            </a:pPr>
            <a:r>
              <a:rPr lang="en-US" dirty="0">
                <a:solidFill>
                  <a:srgbClr val="FBAF33"/>
                </a:solidFill>
              </a:rPr>
              <a:t>It is used in watermarking to protect and track information that is protected.</a:t>
            </a:r>
          </a:p>
        </p:txBody>
      </p:sp>
    </p:spTree>
    <p:extLst>
      <p:ext uri="{BB962C8B-B14F-4D97-AF65-F5344CB8AC3E}">
        <p14:creationId xmlns:p14="http://schemas.microsoft.com/office/powerpoint/2010/main" val="333062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294967295"/>
          </p:nvPr>
        </p:nvSpPr>
        <p:spPr>
          <a:xfrm>
            <a:off x="1427956" y="1737851"/>
            <a:ext cx="9336088" cy="1949245"/>
          </a:xfrm>
        </p:spPr>
        <p:txBody>
          <a:bodyPr/>
          <a:lstStyle/>
          <a:p>
            <a:pPr lvl="0">
              <a:buFont typeface="+mj-lt"/>
              <a:buAutoNum type="arabicPeriod" startAt="5"/>
            </a:pPr>
            <a:r>
              <a:rPr lang="en-US" dirty="0"/>
              <a:t>In a public key cryptography encryption model, to achieve confidentiality, which key is used to encrypt information?</a:t>
            </a:r>
          </a:p>
          <a:p>
            <a:pPr marL="517525" lvl="1" indent="0">
              <a:buNone/>
            </a:pPr>
            <a:r>
              <a:rPr lang="en-US" dirty="0">
                <a:solidFill>
                  <a:srgbClr val="FBAF33"/>
                </a:solidFill>
              </a:rPr>
              <a:t>The public key of the recipient.</a:t>
            </a:r>
          </a:p>
        </p:txBody>
      </p:sp>
    </p:spTree>
    <p:extLst>
      <p:ext uri="{BB962C8B-B14F-4D97-AF65-F5344CB8AC3E}">
        <p14:creationId xmlns:p14="http://schemas.microsoft.com/office/powerpoint/2010/main" val="3331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Review</a:t>
            </a:r>
          </a:p>
        </p:txBody>
      </p:sp>
      <p:sp>
        <p:nvSpPr>
          <p:cNvPr id="8" name="Content Placeholder 7"/>
          <p:cNvSpPr>
            <a:spLocks noGrp="1"/>
          </p:cNvSpPr>
          <p:nvPr>
            <p:ph sz="quarter" idx="10"/>
          </p:nvPr>
        </p:nvSpPr>
        <p:spPr>
          <a:xfrm>
            <a:off x="1656441" y="1403554"/>
            <a:ext cx="9336024" cy="4279392"/>
          </a:xfrm>
        </p:spPr>
        <p:txBody>
          <a:bodyPr>
            <a:normAutofit/>
          </a:bodyPr>
          <a:lstStyle/>
          <a:p>
            <a:pPr marL="0" lvl="0" indent="0">
              <a:buNone/>
            </a:pPr>
            <a:r>
              <a:rPr lang="en-US" dirty="0"/>
              <a:t>6. What are properties of a root CA? (Select all correct answers.)</a:t>
            </a:r>
          </a:p>
          <a:p>
            <a:pPr lvl="1"/>
            <a:r>
              <a:rPr lang="en-US" dirty="0"/>
              <a:t>It is best to keep the root CA offline.</a:t>
            </a:r>
          </a:p>
          <a:p>
            <a:pPr lvl="1"/>
            <a:r>
              <a:rPr lang="en-US" dirty="0"/>
              <a:t>Root CAs generally issue certificates to entities.</a:t>
            </a:r>
          </a:p>
          <a:p>
            <a:pPr lvl="1"/>
            <a:r>
              <a:rPr lang="en-US" dirty="0"/>
              <a:t>A root CA must be part of a domain.</a:t>
            </a:r>
          </a:p>
          <a:p>
            <a:pPr lvl="1"/>
            <a:r>
              <a:rPr lang="en-US" dirty="0"/>
              <a:t>Auto-enrollment is configured.</a:t>
            </a:r>
          </a:p>
          <a:p>
            <a:pPr lvl="1"/>
            <a:r>
              <a:rPr lang="en-US" dirty="0"/>
              <a:t>The root CA is at the top of a CA hierarchy.</a:t>
            </a:r>
          </a:p>
        </p:txBody>
      </p:sp>
      <p:sp>
        <p:nvSpPr>
          <p:cNvPr id="2" name="Rectangle 1"/>
          <p:cNvSpPr/>
          <p:nvPr/>
        </p:nvSpPr>
        <p:spPr>
          <a:xfrm>
            <a:off x="1656441" y="2406732"/>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56441" y="4232316"/>
            <a:ext cx="8563428" cy="482386"/>
          </a:xfrm>
          <a:prstGeom prst="rect">
            <a:avLst/>
          </a:prstGeom>
          <a:noFill/>
          <a:ln>
            <a:solidFill>
              <a:srgbClr val="FBA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18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732209" y="1154136"/>
            <a:ext cx="9336024" cy="4279392"/>
          </a:xfrm>
        </p:spPr>
        <p:txBody>
          <a:bodyPr/>
          <a:lstStyle/>
          <a:p>
            <a:pPr marL="0" lvl="0" indent="0">
              <a:buNone/>
            </a:pPr>
            <a:r>
              <a:rPr lang="en-US"/>
              <a:t>7.Match the statement to the type of access control.</a:t>
            </a:r>
          </a:p>
          <a:p>
            <a:pPr>
              <a:buAutoNum type="arabicPeriod" startAt="2"/>
            </a:pPr>
            <a:endParaRPr lang="en-US" dirty="0"/>
          </a:p>
        </p:txBody>
      </p:sp>
      <p:sp>
        <p:nvSpPr>
          <p:cNvPr id="9" name="TextBox 8"/>
          <p:cNvSpPr txBox="1"/>
          <p:nvPr/>
        </p:nvSpPr>
        <p:spPr>
          <a:xfrm>
            <a:off x="8565404" y="1874728"/>
            <a:ext cx="3425618" cy="3108543"/>
          </a:xfrm>
          <a:prstGeom prst="rect">
            <a:avLst/>
          </a:prstGeom>
          <a:noFill/>
        </p:spPr>
        <p:txBody>
          <a:bodyPr wrap="none" rtlCol="0">
            <a:spAutoFit/>
          </a:bodyPr>
          <a:lstStyle/>
          <a:p>
            <a:pPr marL="342900" indent="-342900">
              <a:buFont typeface="+mj-lt"/>
              <a:buAutoNum type="alphaUcPeriod"/>
            </a:pPr>
            <a:r>
              <a:rPr lang="en-US" sz="2800">
                <a:solidFill>
                  <a:srgbClr val="6B6B6B"/>
                </a:solidFill>
              </a:rPr>
              <a:t>CRL</a:t>
            </a:r>
          </a:p>
          <a:p>
            <a:pPr marL="342900" indent="-342900">
              <a:buFont typeface="+mj-lt"/>
              <a:buAutoNum type="alphaUcPeriod"/>
            </a:pPr>
            <a:r>
              <a:rPr lang="en-US" sz="2800">
                <a:solidFill>
                  <a:srgbClr val="6B6B6B"/>
                </a:solidFill>
              </a:rPr>
              <a:t>SSL</a:t>
            </a:r>
          </a:p>
          <a:p>
            <a:pPr marL="342900" indent="-342900">
              <a:buFont typeface="+mj-lt"/>
              <a:buAutoNum type="alphaUcPeriod"/>
            </a:pPr>
            <a:r>
              <a:rPr lang="en-US" sz="2800">
                <a:solidFill>
                  <a:srgbClr val="6B6B6B"/>
                </a:solidFill>
              </a:rPr>
              <a:t>Certificate template</a:t>
            </a:r>
          </a:p>
          <a:p>
            <a:pPr marL="342900" indent="-342900">
              <a:buFont typeface="+mj-lt"/>
              <a:buAutoNum type="alphaUcPeriod"/>
            </a:pPr>
            <a:r>
              <a:rPr lang="en-US" sz="2800">
                <a:solidFill>
                  <a:srgbClr val="6B6B6B"/>
                </a:solidFill>
              </a:rPr>
              <a:t>KRA</a:t>
            </a:r>
          </a:p>
          <a:p>
            <a:pPr marL="342900" indent="-342900">
              <a:buFont typeface="+mj-lt"/>
              <a:buAutoNum type="alphaUcPeriod"/>
            </a:pPr>
            <a:r>
              <a:rPr lang="en-US" sz="2800">
                <a:solidFill>
                  <a:srgbClr val="6B6B6B"/>
                </a:solidFill>
              </a:rPr>
              <a:t>Smart card</a:t>
            </a:r>
          </a:p>
          <a:p>
            <a:pPr marL="342900" indent="-342900">
              <a:buFont typeface="+mj-lt"/>
              <a:buAutoNum type="alphaUcPeriod"/>
            </a:pPr>
            <a:r>
              <a:rPr lang="en-US" sz="2800">
                <a:solidFill>
                  <a:srgbClr val="6B6B6B"/>
                </a:solidFill>
              </a:rPr>
              <a:t>Enterprise CA</a:t>
            </a:r>
          </a:p>
          <a:p>
            <a:pPr marL="342900" indent="-342900">
              <a:buFont typeface="+mj-lt"/>
              <a:buAutoNum type="alphaUcPeriod"/>
            </a:pPr>
            <a:r>
              <a:rPr lang="en-US" sz="2800">
                <a:solidFill>
                  <a:srgbClr val="6B6B6B"/>
                </a:solidFill>
              </a:rPr>
              <a:t>Root CA</a:t>
            </a:r>
            <a:endParaRPr lang="en-US" sz="2800" dirty="0">
              <a:solidFill>
                <a:srgbClr val="6B6B6B"/>
              </a:solidFill>
            </a:endParaRPr>
          </a:p>
        </p:txBody>
      </p:sp>
      <p:sp>
        <p:nvSpPr>
          <p:cNvPr id="10" name="TextBox 9"/>
          <p:cNvSpPr txBox="1"/>
          <p:nvPr/>
        </p:nvSpPr>
        <p:spPr>
          <a:xfrm>
            <a:off x="594715" y="1660903"/>
            <a:ext cx="7185172" cy="3539430"/>
          </a:xfrm>
          <a:prstGeom prst="rect">
            <a:avLst/>
          </a:prstGeom>
          <a:noFill/>
        </p:spPr>
        <p:txBody>
          <a:bodyPr wrap="none" rtlCol="0">
            <a:spAutoFit/>
          </a:bodyPr>
          <a:lstStyle/>
          <a:p>
            <a:r>
              <a:rPr lang="en-US" sz="2800" u="sng">
                <a:solidFill>
                  <a:srgbClr val="6B6B6B"/>
                </a:solidFill>
              </a:rPr>
              <a:t>	</a:t>
            </a:r>
            <a:r>
              <a:rPr lang="en-US" sz="2800">
                <a:solidFill>
                  <a:srgbClr val="6B6B6B"/>
                </a:solidFill>
              </a:rPr>
              <a:t> Makes auto-enrollment possible</a:t>
            </a:r>
          </a:p>
          <a:p>
            <a:r>
              <a:rPr lang="en-US" sz="2800" u="sng">
                <a:solidFill>
                  <a:srgbClr val="6B6B6B"/>
                </a:solidFill>
              </a:rPr>
              <a:t>	</a:t>
            </a:r>
            <a:r>
              <a:rPr lang="en-US" sz="2800">
                <a:solidFill>
                  <a:srgbClr val="6B6B6B"/>
                </a:solidFill>
              </a:rPr>
              <a:t> Location used to verify validity of certificate</a:t>
            </a:r>
          </a:p>
          <a:p>
            <a:r>
              <a:rPr lang="en-US" sz="2800" u="sng">
                <a:solidFill>
                  <a:srgbClr val="6B6B6B"/>
                </a:solidFill>
              </a:rPr>
              <a:t>	</a:t>
            </a:r>
            <a:r>
              <a:rPr lang="en-US" sz="2800">
                <a:solidFill>
                  <a:srgbClr val="6B6B6B"/>
                </a:solidFill>
              </a:rPr>
              <a:t> Uses a self-signed certificate</a:t>
            </a:r>
          </a:p>
          <a:p>
            <a:r>
              <a:rPr lang="en-US" sz="2800" u="sng">
                <a:solidFill>
                  <a:srgbClr val="6B6B6B"/>
                </a:solidFill>
              </a:rPr>
              <a:t>	</a:t>
            </a:r>
            <a:r>
              <a:rPr lang="en-US" sz="2800">
                <a:solidFill>
                  <a:srgbClr val="6B6B6B"/>
                </a:solidFill>
              </a:rPr>
              <a:t> Helps recovery of a lost certificate</a:t>
            </a:r>
            <a:endParaRPr lang="en-US" sz="2800" u="sng">
              <a:solidFill>
                <a:srgbClr val="6B6B6B"/>
              </a:solidFill>
            </a:endParaRPr>
          </a:p>
          <a:p>
            <a:r>
              <a:rPr lang="en-US" sz="2800" u="sng">
                <a:solidFill>
                  <a:srgbClr val="6B6B6B"/>
                </a:solidFill>
              </a:rPr>
              <a:t>	</a:t>
            </a:r>
            <a:r>
              <a:rPr lang="en-US" sz="2800">
                <a:solidFill>
                  <a:srgbClr val="6B6B6B"/>
                </a:solidFill>
              </a:rPr>
              <a:t> Storage location of a certificate</a:t>
            </a:r>
          </a:p>
          <a:p>
            <a:r>
              <a:rPr lang="en-US" sz="2800" u="sng">
                <a:solidFill>
                  <a:srgbClr val="6B6B6B"/>
                </a:solidFill>
              </a:rPr>
              <a:t>	</a:t>
            </a:r>
            <a:r>
              <a:rPr lang="en-US" sz="2800">
                <a:solidFill>
                  <a:srgbClr val="6B6B6B"/>
                </a:solidFill>
              </a:rPr>
              <a:t> Web server certificate use</a:t>
            </a:r>
          </a:p>
          <a:p>
            <a:r>
              <a:rPr lang="en-US" sz="2800" u="sng">
                <a:solidFill>
                  <a:srgbClr val="6B6B6B"/>
                </a:solidFill>
              </a:rPr>
              <a:t>	</a:t>
            </a:r>
            <a:r>
              <a:rPr lang="en-US" sz="2800">
                <a:solidFill>
                  <a:srgbClr val="6B6B6B"/>
                </a:solidFill>
              </a:rPr>
              <a:t> Used to customize and redefine the purpose</a:t>
            </a:r>
          </a:p>
          <a:p>
            <a:r>
              <a:rPr lang="en-US" sz="2800">
                <a:solidFill>
                  <a:srgbClr val="6B6B6B"/>
                </a:solidFill>
              </a:rPr>
              <a:t>	 of a certificate to be issued</a:t>
            </a:r>
            <a:endParaRPr lang="en-US" sz="2800" dirty="0">
              <a:solidFill>
                <a:srgbClr val="6B6B6B"/>
              </a:solidFill>
            </a:endParaRPr>
          </a:p>
        </p:txBody>
      </p:sp>
      <p:sp>
        <p:nvSpPr>
          <p:cNvPr id="11" name="TextBox 10"/>
          <p:cNvSpPr txBox="1"/>
          <p:nvPr/>
        </p:nvSpPr>
        <p:spPr>
          <a:xfrm>
            <a:off x="942189" y="1659178"/>
            <a:ext cx="410689" cy="3108543"/>
          </a:xfrm>
          <a:prstGeom prst="rect">
            <a:avLst/>
          </a:prstGeom>
          <a:noFill/>
        </p:spPr>
        <p:txBody>
          <a:bodyPr wrap="none" rtlCol="0">
            <a:spAutoFit/>
          </a:bodyPr>
          <a:lstStyle/>
          <a:p>
            <a:pPr algn="ctr"/>
            <a:r>
              <a:rPr lang="en-US" sz="2800">
                <a:solidFill>
                  <a:srgbClr val="FBAF33"/>
                </a:solidFill>
              </a:rPr>
              <a:t>F</a:t>
            </a:r>
          </a:p>
          <a:p>
            <a:pPr algn="ctr"/>
            <a:r>
              <a:rPr lang="en-US" sz="2800">
                <a:solidFill>
                  <a:srgbClr val="FBAF33"/>
                </a:solidFill>
              </a:rPr>
              <a:t>A</a:t>
            </a:r>
          </a:p>
          <a:p>
            <a:pPr algn="ctr"/>
            <a:r>
              <a:rPr lang="en-US" sz="2800">
                <a:solidFill>
                  <a:srgbClr val="FBAF33"/>
                </a:solidFill>
              </a:rPr>
              <a:t>G</a:t>
            </a:r>
          </a:p>
          <a:p>
            <a:pPr algn="ctr"/>
            <a:r>
              <a:rPr lang="en-US" sz="2800">
                <a:solidFill>
                  <a:srgbClr val="FBAF33"/>
                </a:solidFill>
              </a:rPr>
              <a:t>D</a:t>
            </a:r>
          </a:p>
          <a:p>
            <a:pPr algn="ctr"/>
            <a:r>
              <a:rPr lang="en-US" sz="2800">
                <a:solidFill>
                  <a:srgbClr val="FBAF33"/>
                </a:solidFill>
              </a:rPr>
              <a:t>E</a:t>
            </a:r>
          </a:p>
          <a:p>
            <a:pPr algn="ctr"/>
            <a:r>
              <a:rPr lang="en-US" sz="2800">
                <a:solidFill>
                  <a:srgbClr val="FBAF33"/>
                </a:solidFill>
              </a:rPr>
              <a:t>B</a:t>
            </a:r>
          </a:p>
          <a:p>
            <a:pPr algn="ctr"/>
            <a:r>
              <a:rPr lang="en-US" sz="2800">
                <a:solidFill>
                  <a:srgbClr val="FBAF33"/>
                </a:solidFill>
              </a:rPr>
              <a:t>C</a:t>
            </a:r>
            <a:endParaRPr lang="en-US" sz="2800" dirty="0">
              <a:solidFill>
                <a:srgbClr val="FBAF33"/>
              </a:solidFill>
            </a:endParaRPr>
          </a:p>
        </p:txBody>
      </p:sp>
    </p:spTree>
    <p:extLst>
      <p:ext uri="{BB962C8B-B14F-4D97-AF65-F5344CB8AC3E}">
        <p14:creationId xmlns:p14="http://schemas.microsoft.com/office/powerpoint/2010/main" val="9589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Review</a:t>
            </a:r>
          </a:p>
        </p:txBody>
      </p:sp>
      <p:sp>
        <p:nvSpPr>
          <p:cNvPr id="8" name="Content Placeholder 7"/>
          <p:cNvSpPr>
            <a:spLocks noGrp="1"/>
          </p:cNvSpPr>
          <p:nvPr>
            <p:ph sz="quarter" idx="10"/>
          </p:nvPr>
        </p:nvSpPr>
        <p:spPr>
          <a:xfrm>
            <a:off x="1381136" y="876300"/>
            <a:ext cx="9847013" cy="5105400"/>
          </a:xfrm>
        </p:spPr>
        <p:txBody>
          <a:bodyPr>
            <a:normAutofit fontScale="77500" lnSpcReduction="20000"/>
          </a:bodyPr>
          <a:lstStyle/>
          <a:p>
            <a:pPr marL="0" lvl="0" indent="0">
              <a:lnSpc>
                <a:spcPct val="120000"/>
              </a:lnSpc>
              <a:buNone/>
            </a:pPr>
            <a:r>
              <a:rPr lang="en-US" dirty="0"/>
              <a:t>8. What are the main differences between standalone and enterprise CAs?</a:t>
            </a:r>
          </a:p>
          <a:p>
            <a:pPr marL="860425" lvl="1" indent="-342900">
              <a:lnSpc>
                <a:spcPct val="120000"/>
              </a:lnSpc>
              <a:buClr>
                <a:srgbClr val="FBAF33"/>
              </a:buClr>
              <a:buFont typeface="Arial" panose="020B0604020202020204" pitchFamily="34" charset="0"/>
              <a:buChar char="•"/>
            </a:pPr>
            <a:r>
              <a:rPr lang="en-US" dirty="0">
                <a:solidFill>
                  <a:srgbClr val="FBAF33"/>
                </a:solidFill>
              </a:rPr>
              <a:t>Standalone CAs do not have to be part of a directory (domain), while enterprise CAs do. Standalone is typically used for the root; enterprise is typically used for subordinates.</a:t>
            </a:r>
          </a:p>
          <a:p>
            <a:pPr marL="860425" lvl="1" indent="-342900">
              <a:lnSpc>
                <a:spcPct val="120000"/>
              </a:lnSpc>
              <a:buClr>
                <a:srgbClr val="FBAF33"/>
              </a:buClr>
              <a:buFont typeface="Arial" panose="020B0604020202020204" pitchFamily="34" charset="0"/>
              <a:buChar char="•"/>
            </a:pPr>
            <a:r>
              <a:rPr lang="en-US" dirty="0">
                <a:solidFill>
                  <a:srgbClr val="FBAF33"/>
                </a:solidFill>
              </a:rPr>
              <a:t>The only way to acquire a certificate from a standalone CA is through a web page, but with enterprise you can use the following methods:</a:t>
            </a:r>
          </a:p>
          <a:p>
            <a:pPr marL="1312863" lvl="1">
              <a:lnSpc>
                <a:spcPct val="120000"/>
              </a:lnSpc>
              <a:buClr>
                <a:srgbClr val="FBAF33"/>
              </a:buClr>
              <a:buFont typeface="Calibri" panose="020F0502020204030204" pitchFamily="34" charset="0"/>
              <a:buChar char="–"/>
            </a:pPr>
            <a:r>
              <a:rPr lang="en-US" dirty="0">
                <a:solidFill>
                  <a:srgbClr val="FBAF33"/>
                </a:solidFill>
              </a:rPr>
              <a:t>Web</a:t>
            </a:r>
          </a:p>
          <a:p>
            <a:pPr marL="1312863" lvl="1">
              <a:lnSpc>
                <a:spcPct val="120000"/>
              </a:lnSpc>
              <a:buClr>
                <a:srgbClr val="FBAF33"/>
              </a:buClr>
              <a:buFont typeface="Calibri" panose="020F0502020204030204" pitchFamily="34" charset="0"/>
              <a:buChar char="–"/>
            </a:pPr>
            <a:r>
              <a:rPr lang="en-US" dirty="0">
                <a:solidFill>
                  <a:srgbClr val="FBAF33"/>
                </a:solidFill>
              </a:rPr>
              <a:t>Auto-enrollment</a:t>
            </a:r>
          </a:p>
          <a:p>
            <a:pPr marL="1312863" lvl="1">
              <a:lnSpc>
                <a:spcPct val="120000"/>
              </a:lnSpc>
              <a:buClr>
                <a:srgbClr val="FBAF33"/>
              </a:buClr>
              <a:buFont typeface="Calibri" panose="020F0502020204030204" pitchFamily="34" charset="0"/>
              <a:buChar char="–"/>
            </a:pPr>
            <a:r>
              <a:rPr lang="en-US" dirty="0">
                <a:solidFill>
                  <a:srgbClr val="FBAF33"/>
                </a:solidFill>
              </a:rPr>
              <a:t>MMCs</a:t>
            </a:r>
          </a:p>
          <a:p>
            <a:pPr marL="1312863" lvl="1">
              <a:lnSpc>
                <a:spcPct val="120000"/>
              </a:lnSpc>
              <a:buClr>
                <a:srgbClr val="FBAF33"/>
              </a:buClr>
              <a:buFont typeface="Calibri" panose="020F0502020204030204" pitchFamily="34" charset="0"/>
              <a:buChar char="–"/>
            </a:pPr>
            <a:r>
              <a:rPr lang="en-US" dirty="0">
                <a:solidFill>
                  <a:srgbClr val="FBAF33"/>
                </a:solidFill>
              </a:rPr>
              <a:t>Other native consoles</a:t>
            </a:r>
          </a:p>
          <a:p>
            <a:pPr marL="860425" lvl="1" indent="-342900">
              <a:lnSpc>
                <a:spcPct val="120000"/>
              </a:lnSpc>
              <a:buClr>
                <a:srgbClr val="FBAF33"/>
              </a:buClr>
              <a:buFont typeface="Arial" panose="020B0604020202020204" pitchFamily="34" charset="0"/>
              <a:buChar char="•"/>
            </a:pPr>
            <a:r>
              <a:rPr lang="en-US" dirty="0">
                <a:solidFill>
                  <a:srgbClr val="FBAF33"/>
                </a:solidFill>
              </a:rPr>
              <a:t>Standalone CAs do not take advantage of certificate templates.</a:t>
            </a:r>
          </a:p>
        </p:txBody>
      </p:sp>
    </p:spTree>
    <p:extLst>
      <p:ext uri="{BB962C8B-B14F-4D97-AF65-F5344CB8AC3E}">
        <p14:creationId xmlns:p14="http://schemas.microsoft.com/office/powerpoint/2010/main" val="210216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Review</a:t>
            </a:r>
          </a:p>
        </p:txBody>
      </p:sp>
      <p:sp>
        <p:nvSpPr>
          <p:cNvPr id="8" name="Content Placeholder 7"/>
          <p:cNvSpPr>
            <a:spLocks noGrp="1"/>
          </p:cNvSpPr>
          <p:nvPr>
            <p:ph sz="quarter" idx="10"/>
          </p:nvPr>
        </p:nvSpPr>
        <p:spPr>
          <a:xfrm>
            <a:off x="1587614" y="1177412"/>
            <a:ext cx="9336024" cy="4279392"/>
          </a:xfrm>
        </p:spPr>
        <p:txBody>
          <a:bodyPr>
            <a:normAutofit/>
          </a:bodyPr>
          <a:lstStyle/>
          <a:p>
            <a:pPr marL="0" lvl="0" indent="0">
              <a:buNone/>
            </a:pPr>
            <a:r>
              <a:rPr lang="en-US" dirty="0"/>
              <a:t>9. Why deploy a certificate given by an external CA?</a:t>
            </a:r>
          </a:p>
          <a:p>
            <a:pPr marL="511175" lvl="1" indent="0">
              <a:buNone/>
            </a:pPr>
            <a:r>
              <a:rPr lang="en-US" dirty="0">
                <a:solidFill>
                  <a:srgbClr val="FBAF33"/>
                </a:solidFill>
              </a:rPr>
              <a:t>Certificates deployed by external CAs are automatically trusted by external entities. This is useful when entities are computers you do not control (you can’t provide them the public key of the CA to become trusted).</a:t>
            </a:r>
          </a:p>
        </p:txBody>
      </p:sp>
    </p:spTree>
    <p:extLst>
      <p:ext uri="{BB962C8B-B14F-4D97-AF65-F5344CB8AC3E}">
        <p14:creationId xmlns:p14="http://schemas.microsoft.com/office/powerpoint/2010/main" val="3773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Review</a:t>
            </a:r>
          </a:p>
        </p:txBody>
      </p:sp>
      <p:sp>
        <p:nvSpPr>
          <p:cNvPr id="8" name="Content Placeholder 7"/>
          <p:cNvSpPr>
            <a:spLocks noGrp="1"/>
          </p:cNvSpPr>
          <p:nvPr>
            <p:ph sz="quarter" idx="10"/>
          </p:nvPr>
        </p:nvSpPr>
        <p:spPr>
          <a:xfrm>
            <a:off x="1427988" y="1128251"/>
            <a:ext cx="9336024" cy="4279392"/>
          </a:xfrm>
        </p:spPr>
        <p:txBody>
          <a:bodyPr/>
          <a:lstStyle/>
          <a:p>
            <a:pPr marL="0" lvl="0" indent="0">
              <a:buNone/>
            </a:pPr>
            <a:r>
              <a:rPr lang="en-US" dirty="0"/>
              <a:t>10. True or False? If a CRL is unavailable, an entity can be prevented from connecting to a service.</a:t>
            </a:r>
          </a:p>
          <a:p>
            <a:pPr marL="511175" lvl="1" indent="0">
              <a:buNone/>
            </a:pPr>
            <a:r>
              <a:rPr lang="en-US" dirty="0">
                <a:solidFill>
                  <a:srgbClr val="FBAF33"/>
                </a:solidFill>
              </a:rPr>
              <a:t>True. The CRL has to be online to perform checks against certificate revocation.</a:t>
            </a:r>
          </a:p>
        </p:txBody>
      </p:sp>
    </p:spTree>
    <p:extLst>
      <p:ext uri="{BB962C8B-B14F-4D97-AF65-F5344CB8AC3E}">
        <p14:creationId xmlns:p14="http://schemas.microsoft.com/office/powerpoint/2010/main" val="21247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Symmetric encryption</a:t>
            </a:r>
          </a:p>
        </p:txBody>
      </p:sp>
      <p:sp>
        <p:nvSpPr>
          <p:cNvPr id="3" name="Content Placeholder 2"/>
          <p:cNvSpPr>
            <a:spLocks noGrp="1"/>
          </p:cNvSpPr>
          <p:nvPr>
            <p:ph sz="half" idx="4294967295"/>
          </p:nvPr>
        </p:nvSpPr>
        <p:spPr>
          <a:xfrm>
            <a:off x="9756" y="1274763"/>
            <a:ext cx="4016349" cy="5245100"/>
          </a:xfrm>
        </p:spPr>
        <p:txBody>
          <a:bodyPr>
            <a:normAutofit fontScale="92500" lnSpcReduction="10000"/>
          </a:bodyPr>
          <a:lstStyle/>
          <a:p>
            <a:pPr lvl="1">
              <a:lnSpc>
                <a:spcPct val="120000"/>
              </a:lnSpc>
            </a:pPr>
            <a:r>
              <a:rPr lang="en-US" dirty="0"/>
              <a:t>Fast, reliable, used for bulk data</a:t>
            </a:r>
          </a:p>
          <a:p>
            <a:pPr lvl="1">
              <a:lnSpc>
                <a:spcPct val="120000"/>
              </a:lnSpc>
            </a:pPr>
            <a:r>
              <a:rPr lang="en-US" dirty="0"/>
              <a:t>Same key used to cipher and decipher the message (key length varies on the algorithm used)</a:t>
            </a:r>
          </a:p>
          <a:p>
            <a:pPr lvl="1">
              <a:lnSpc>
                <a:spcPct val="120000"/>
              </a:lnSpc>
            </a:pPr>
            <a:r>
              <a:rPr lang="en-US" dirty="0"/>
              <a:t>Examples:</a:t>
            </a:r>
          </a:p>
          <a:p>
            <a:pPr lvl="2">
              <a:lnSpc>
                <a:spcPct val="120000"/>
              </a:lnSpc>
            </a:pPr>
            <a:r>
              <a:rPr lang="en-US" dirty="0"/>
              <a:t>AES</a:t>
            </a:r>
          </a:p>
          <a:p>
            <a:pPr lvl="2">
              <a:lnSpc>
                <a:spcPct val="120000"/>
              </a:lnSpc>
            </a:pPr>
            <a:r>
              <a:rPr lang="en-US" dirty="0"/>
              <a:t>DES/3DES </a:t>
            </a:r>
          </a:p>
          <a:p>
            <a:pPr lvl="2">
              <a:lnSpc>
                <a:spcPct val="120000"/>
              </a:lnSpc>
            </a:pPr>
            <a:r>
              <a:rPr lang="en-US" dirty="0"/>
              <a:t>IDEA</a:t>
            </a:r>
          </a:p>
          <a:p>
            <a:pPr lvl="2">
              <a:lnSpc>
                <a:spcPct val="120000"/>
              </a:lnSpc>
            </a:pPr>
            <a:r>
              <a:rPr lang="en-US" dirty="0"/>
              <a:t>RC4 </a:t>
            </a:r>
          </a:p>
          <a:p>
            <a:pPr lvl="2">
              <a:lnSpc>
                <a:spcPct val="120000"/>
              </a:lnSpc>
            </a:pPr>
            <a:r>
              <a:rPr lang="en-US" dirty="0"/>
              <a:t>Blowfish</a:t>
            </a:r>
          </a:p>
          <a:p>
            <a:pPr lvl="2">
              <a:lnSpc>
                <a:spcPct val="120000"/>
              </a:lnSpc>
            </a:pPr>
            <a:r>
              <a:rPr lang="en-US" dirty="0" err="1"/>
              <a:t>Twofish</a:t>
            </a:r>
            <a:endParaRPr lang="en-US" dirty="0"/>
          </a:p>
        </p:txBody>
      </p:sp>
      <p:grpSp>
        <p:nvGrpSpPr>
          <p:cNvPr id="50" name="Group 4"/>
          <p:cNvGrpSpPr>
            <a:grpSpLocks noChangeAspect="1"/>
          </p:cNvGrpSpPr>
          <p:nvPr/>
        </p:nvGrpSpPr>
        <p:grpSpPr bwMode="auto">
          <a:xfrm>
            <a:off x="4279900" y="1890713"/>
            <a:ext cx="7499350" cy="4219575"/>
            <a:chOff x="2696" y="1191"/>
            <a:chExt cx="4724" cy="2658"/>
          </a:xfrm>
        </p:grpSpPr>
        <p:sp>
          <p:nvSpPr>
            <p:cNvPr id="51" name="AutoShape 3"/>
            <p:cNvSpPr>
              <a:spLocks noChangeAspect="1" noChangeArrowheads="1" noTextEdit="1"/>
            </p:cNvSpPr>
            <p:nvPr/>
          </p:nvSpPr>
          <p:spPr bwMode="auto">
            <a:xfrm>
              <a:off x="2696" y="1191"/>
              <a:ext cx="4724" cy="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5"/>
            <p:cNvSpPr>
              <a:spLocks noChangeShapeType="1"/>
            </p:cNvSpPr>
            <p:nvPr/>
          </p:nvSpPr>
          <p:spPr bwMode="auto">
            <a:xfrm>
              <a:off x="3032" y="2247"/>
              <a:ext cx="3344"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6"/>
            <p:cNvSpPr>
              <a:spLocks/>
            </p:cNvSpPr>
            <p:nvPr/>
          </p:nvSpPr>
          <p:spPr bwMode="auto">
            <a:xfrm>
              <a:off x="6364" y="2207"/>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p:nvSpPr>
          <p:spPr bwMode="auto">
            <a:xfrm>
              <a:off x="4096" y="1475"/>
              <a:ext cx="240" cy="136"/>
            </a:xfrm>
            <a:custGeom>
              <a:avLst/>
              <a:gdLst>
                <a:gd name="T0" fmla="*/ 0 w 240"/>
                <a:gd name="T1" fmla="*/ 0 h 136"/>
                <a:gd name="T2" fmla="*/ 240 w 240"/>
                <a:gd name="T3" fmla="*/ 0 h 136"/>
                <a:gd name="T4" fmla="*/ 240 w 240"/>
                <a:gd name="T5" fmla="*/ 136 h 136"/>
              </a:gdLst>
              <a:ahLst/>
              <a:cxnLst>
                <a:cxn ang="0">
                  <a:pos x="T0" y="T1"/>
                </a:cxn>
                <a:cxn ang="0">
                  <a:pos x="T2" y="T3"/>
                </a:cxn>
                <a:cxn ang="0">
                  <a:pos x="T4" y="T5"/>
                </a:cxn>
              </a:cxnLst>
              <a:rect l="0" t="0" r="r" b="b"/>
              <a:pathLst>
                <a:path w="240" h="136">
                  <a:moveTo>
                    <a:pt x="0" y="0"/>
                  </a:moveTo>
                  <a:lnTo>
                    <a:pt x="240" y="0"/>
                  </a:lnTo>
                  <a:lnTo>
                    <a:pt x="24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p:nvSpPr>
          <p:spPr bwMode="auto">
            <a:xfrm>
              <a:off x="4308" y="1603"/>
              <a:ext cx="56" cy="48"/>
            </a:xfrm>
            <a:custGeom>
              <a:avLst/>
              <a:gdLst>
                <a:gd name="T0" fmla="*/ 0 w 56"/>
                <a:gd name="T1" fmla="*/ 0 h 48"/>
                <a:gd name="T2" fmla="*/ 28 w 56"/>
                <a:gd name="T3" fmla="*/ 48 h 48"/>
                <a:gd name="T4" fmla="*/ 56 w 56"/>
                <a:gd name="T5" fmla="*/ 0 h 48"/>
                <a:gd name="T6" fmla="*/ 0 w 56"/>
                <a:gd name="T7" fmla="*/ 0 h 48"/>
              </a:gdLst>
              <a:ahLst/>
              <a:cxnLst>
                <a:cxn ang="0">
                  <a:pos x="T0" y="T1"/>
                </a:cxn>
                <a:cxn ang="0">
                  <a:pos x="T2" y="T3"/>
                </a:cxn>
                <a:cxn ang="0">
                  <a:pos x="T4" y="T5"/>
                </a:cxn>
                <a:cxn ang="0">
                  <a:pos x="T6" y="T7"/>
                </a:cxn>
              </a:cxnLst>
              <a:rect l="0" t="0" r="r" b="b"/>
              <a:pathLst>
                <a:path w="56" h="48">
                  <a:moveTo>
                    <a:pt x="0" y="0"/>
                  </a:moveTo>
                  <a:lnTo>
                    <a:pt x="28" y="48"/>
                  </a:lnTo>
                  <a:lnTo>
                    <a:pt x="56"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p:nvSpPr>
          <p:spPr bwMode="auto">
            <a:xfrm>
              <a:off x="4182" y="2117"/>
              <a:ext cx="74" cy="698"/>
            </a:xfrm>
            <a:custGeom>
              <a:avLst/>
              <a:gdLst>
                <a:gd name="T0" fmla="*/ 0 w 74"/>
                <a:gd name="T1" fmla="*/ 698 h 698"/>
                <a:gd name="T2" fmla="*/ 74 w 74"/>
                <a:gd name="T3" fmla="*/ 698 h 698"/>
                <a:gd name="T4" fmla="*/ 74 w 74"/>
                <a:gd name="T5" fmla="*/ 0 h 698"/>
              </a:gdLst>
              <a:ahLst/>
              <a:cxnLst>
                <a:cxn ang="0">
                  <a:pos x="T0" y="T1"/>
                </a:cxn>
                <a:cxn ang="0">
                  <a:pos x="T2" y="T3"/>
                </a:cxn>
                <a:cxn ang="0">
                  <a:pos x="T4" y="T5"/>
                </a:cxn>
              </a:cxnLst>
              <a:rect l="0" t="0" r="r" b="b"/>
              <a:pathLst>
                <a:path w="74" h="698">
                  <a:moveTo>
                    <a:pt x="0" y="698"/>
                  </a:moveTo>
                  <a:lnTo>
                    <a:pt x="74" y="698"/>
                  </a:lnTo>
                  <a:lnTo>
                    <a:pt x="74"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4228" y="2077"/>
              <a:ext cx="56" cy="48"/>
            </a:xfrm>
            <a:custGeom>
              <a:avLst/>
              <a:gdLst>
                <a:gd name="T0" fmla="*/ 56 w 56"/>
                <a:gd name="T1" fmla="*/ 48 h 48"/>
                <a:gd name="T2" fmla="*/ 28 w 56"/>
                <a:gd name="T3" fmla="*/ 0 h 48"/>
                <a:gd name="T4" fmla="*/ 0 w 56"/>
                <a:gd name="T5" fmla="*/ 48 h 48"/>
                <a:gd name="T6" fmla="*/ 56 w 56"/>
                <a:gd name="T7" fmla="*/ 48 h 48"/>
              </a:gdLst>
              <a:ahLst/>
              <a:cxnLst>
                <a:cxn ang="0">
                  <a:pos x="T0" y="T1"/>
                </a:cxn>
                <a:cxn ang="0">
                  <a:pos x="T2" y="T3"/>
                </a:cxn>
                <a:cxn ang="0">
                  <a:pos x="T4" y="T5"/>
                </a:cxn>
                <a:cxn ang="0">
                  <a:pos x="T6" y="T7"/>
                </a:cxn>
              </a:cxnLst>
              <a:rect l="0" t="0" r="r" b="b"/>
              <a:pathLst>
                <a:path w="56" h="48">
                  <a:moveTo>
                    <a:pt x="56" y="48"/>
                  </a:moveTo>
                  <a:lnTo>
                    <a:pt x="28" y="0"/>
                  </a:lnTo>
                  <a:lnTo>
                    <a:pt x="0" y="48"/>
                  </a:lnTo>
                  <a:lnTo>
                    <a:pt x="56" y="4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p:nvSpPr>
          <p:spPr bwMode="auto">
            <a:xfrm>
              <a:off x="3220" y="1195"/>
              <a:ext cx="890" cy="620"/>
            </a:xfrm>
            <a:custGeom>
              <a:avLst/>
              <a:gdLst>
                <a:gd name="T0" fmla="*/ 780 w 890"/>
                <a:gd name="T1" fmla="*/ 0 h 620"/>
                <a:gd name="T2" fmla="*/ 110 w 890"/>
                <a:gd name="T3" fmla="*/ 0 h 620"/>
                <a:gd name="T4" fmla="*/ 110 w 890"/>
                <a:gd name="T5" fmla="*/ 0 h 620"/>
                <a:gd name="T6" fmla="*/ 88 w 890"/>
                <a:gd name="T7" fmla="*/ 2 h 620"/>
                <a:gd name="T8" fmla="*/ 66 w 890"/>
                <a:gd name="T9" fmla="*/ 8 h 620"/>
                <a:gd name="T10" fmla="*/ 48 w 890"/>
                <a:gd name="T11" fmla="*/ 18 h 620"/>
                <a:gd name="T12" fmla="*/ 32 w 890"/>
                <a:gd name="T13" fmla="*/ 32 h 620"/>
                <a:gd name="T14" fmla="*/ 18 w 890"/>
                <a:gd name="T15" fmla="*/ 48 h 620"/>
                <a:gd name="T16" fmla="*/ 8 w 890"/>
                <a:gd name="T17" fmla="*/ 66 h 620"/>
                <a:gd name="T18" fmla="*/ 2 w 890"/>
                <a:gd name="T19" fmla="*/ 88 h 620"/>
                <a:gd name="T20" fmla="*/ 0 w 890"/>
                <a:gd name="T21" fmla="*/ 110 h 620"/>
                <a:gd name="T22" fmla="*/ 0 w 890"/>
                <a:gd name="T23" fmla="*/ 326 h 620"/>
                <a:gd name="T24" fmla="*/ 0 w 890"/>
                <a:gd name="T25" fmla="*/ 326 h 620"/>
                <a:gd name="T26" fmla="*/ 2 w 890"/>
                <a:gd name="T27" fmla="*/ 348 h 620"/>
                <a:gd name="T28" fmla="*/ 8 w 890"/>
                <a:gd name="T29" fmla="*/ 368 h 620"/>
                <a:gd name="T30" fmla="*/ 18 w 890"/>
                <a:gd name="T31" fmla="*/ 388 h 620"/>
                <a:gd name="T32" fmla="*/ 32 w 890"/>
                <a:gd name="T33" fmla="*/ 404 h 620"/>
                <a:gd name="T34" fmla="*/ 48 w 890"/>
                <a:gd name="T35" fmla="*/ 416 h 620"/>
                <a:gd name="T36" fmla="*/ 66 w 890"/>
                <a:gd name="T37" fmla="*/ 428 h 620"/>
                <a:gd name="T38" fmla="*/ 88 w 890"/>
                <a:gd name="T39" fmla="*/ 434 h 620"/>
                <a:gd name="T40" fmla="*/ 110 w 890"/>
                <a:gd name="T41" fmla="*/ 436 h 620"/>
                <a:gd name="T42" fmla="*/ 132 w 890"/>
                <a:gd name="T43" fmla="*/ 436 h 620"/>
                <a:gd name="T44" fmla="*/ 132 w 890"/>
                <a:gd name="T45" fmla="*/ 620 h 620"/>
                <a:gd name="T46" fmla="*/ 316 w 890"/>
                <a:gd name="T47" fmla="*/ 436 h 620"/>
                <a:gd name="T48" fmla="*/ 780 w 890"/>
                <a:gd name="T49" fmla="*/ 436 h 620"/>
                <a:gd name="T50" fmla="*/ 780 w 890"/>
                <a:gd name="T51" fmla="*/ 436 h 620"/>
                <a:gd name="T52" fmla="*/ 802 w 890"/>
                <a:gd name="T53" fmla="*/ 434 h 620"/>
                <a:gd name="T54" fmla="*/ 822 w 890"/>
                <a:gd name="T55" fmla="*/ 428 h 620"/>
                <a:gd name="T56" fmla="*/ 842 w 890"/>
                <a:gd name="T57" fmla="*/ 416 h 620"/>
                <a:gd name="T58" fmla="*/ 858 w 890"/>
                <a:gd name="T59" fmla="*/ 404 h 620"/>
                <a:gd name="T60" fmla="*/ 872 w 890"/>
                <a:gd name="T61" fmla="*/ 388 h 620"/>
                <a:gd name="T62" fmla="*/ 882 w 890"/>
                <a:gd name="T63" fmla="*/ 368 h 620"/>
                <a:gd name="T64" fmla="*/ 888 w 890"/>
                <a:gd name="T65" fmla="*/ 348 h 620"/>
                <a:gd name="T66" fmla="*/ 890 w 890"/>
                <a:gd name="T67" fmla="*/ 326 h 620"/>
                <a:gd name="T68" fmla="*/ 890 w 890"/>
                <a:gd name="T69" fmla="*/ 110 h 620"/>
                <a:gd name="T70" fmla="*/ 890 w 890"/>
                <a:gd name="T71" fmla="*/ 110 h 620"/>
                <a:gd name="T72" fmla="*/ 888 w 890"/>
                <a:gd name="T73" fmla="*/ 88 h 620"/>
                <a:gd name="T74" fmla="*/ 882 w 890"/>
                <a:gd name="T75" fmla="*/ 66 h 620"/>
                <a:gd name="T76" fmla="*/ 872 w 890"/>
                <a:gd name="T77" fmla="*/ 48 h 620"/>
                <a:gd name="T78" fmla="*/ 858 w 890"/>
                <a:gd name="T79" fmla="*/ 32 h 620"/>
                <a:gd name="T80" fmla="*/ 842 w 890"/>
                <a:gd name="T81" fmla="*/ 18 h 620"/>
                <a:gd name="T82" fmla="*/ 822 w 890"/>
                <a:gd name="T83" fmla="*/ 8 h 620"/>
                <a:gd name="T84" fmla="*/ 802 w 890"/>
                <a:gd name="T85" fmla="*/ 2 h 620"/>
                <a:gd name="T86" fmla="*/ 780 w 890"/>
                <a:gd name="T87" fmla="*/ 0 h 620"/>
                <a:gd name="T88" fmla="*/ 780 w 890"/>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0" h="620">
                  <a:moveTo>
                    <a:pt x="780" y="0"/>
                  </a:moveTo>
                  <a:lnTo>
                    <a:pt x="110" y="0"/>
                  </a:lnTo>
                  <a:lnTo>
                    <a:pt x="110" y="0"/>
                  </a:lnTo>
                  <a:lnTo>
                    <a:pt x="88" y="2"/>
                  </a:lnTo>
                  <a:lnTo>
                    <a:pt x="66" y="8"/>
                  </a:lnTo>
                  <a:lnTo>
                    <a:pt x="48" y="18"/>
                  </a:lnTo>
                  <a:lnTo>
                    <a:pt x="32" y="32"/>
                  </a:lnTo>
                  <a:lnTo>
                    <a:pt x="18" y="48"/>
                  </a:lnTo>
                  <a:lnTo>
                    <a:pt x="8" y="66"/>
                  </a:lnTo>
                  <a:lnTo>
                    <a:pt x="2" y="88"/>
                  </a:lnTo>
                  <a:lnTo>
                    <a:pt x="0" y="110"/>
                  </a:lnTo>
                  <a:lnTo>
                    <a:pt x="0" y="326"/>
                  </a:lnTo>
                  <a:lnTo>
                    <a:pt x="0" y="326"/>
                  </a:lnTo>
                  <a:lnTo>
                    <a:pt x="2" y="348"/>
                  </a:lnTo>
                  <a:lnTo>
                    <a:pt x="8" y="368"/>
                  </a:lnTo>
                  <a:lnTo>
                    <a:pt x="18" y="388"/>
                  </a:lnTo>
                  <a:lnTo>
                    <a:pt x="32" y="404"/>
                  </a:lnTo>
                  <a:lnTo>
                    <a:pt x="48" y="416"/>
                  </a:lnTo>
                  <a:lnTo>
                    <a:pt x="66" y="428"/>
                  </a:lnTo>
                  <a:lnTo>
                    <a:pt x="88" y="434"/>
                  </a:lnTo>
                  <a:lnTo>
                    <a:pt x="110" y="436"/>
                  </a:lnTo>
                  <a:lnTo>
                    <a:pt x="132" y="436"/>
                  </a:lnTo>
                  <a:lnTo>
                    <a:pt x="132" y="620"/>
                  </a:lnTo>
                  <a:lnTo>
                    <a:pt x="316" y="436"/>
                  </a:lnTo>
                  <a:lnTo>
                    <a:pt x="780" y="436"/>
                  </a:lnTo>
                  <a:lnTo>
                    <a:pt x="780" y="436"/>
                  </a:lnTo>
                  <a:lnTo>
                    <a:pt x="802" y="434"/>
                  </a:lnTo>
                  <a:lnTo>
                    <a:pt x="822" y="428"/>
                  </a:lnTo>
                  <a:lnTo>
                    <a:pt x="842" y="416"/>
                  </a:lnTo>
                  <a:lnTo>
                    <a:pt x="858" y="404"/>
                  </a:lnTo>
                  <a:lnTo>
                    <a:pt x="872" y="388"/>
                  </a:lnTo>
                  <a:lnTo>
                    <a:pt x="882" y="368"/>
                  </a:lnTo>
                  <a:lnTo>
                    <a:pt x="888" y="348"/>
                  </a:lnTo>
                  <a:lnTo>
                    <a:pt x="890" y="326"/>
                  </a:lnTo>
                  <a:lnTo>
                    <a:pt x="890" y="110"/>
                  </a:lnTo>
                  <a:lnTo>
                    <a:pt x="890" y="110"/>
                  </a:lnTo>
                  <a:lnTo>
                    <a:pt x="888" y="88"/>
                  </a:lnTo>
                  <a:lnTo>
                    <a:pt x="882" y="66"/>
                  </a:lnTo>
                  <a:lnTo>
                    <a:pt x="872" y="48"/>
                  </a:lnTo>
                  <a:lnTo>
                    <a:pt x="858" y="32"/>
                  </a:lnTo>
                  <a:lnTo>
                    <a:pt x="842" y="18"/>
                  </a:lnTo>
                  <a:lnTo>
                    <a:pt x="822" y="8"/>
                  </a:lnTo>
                  <a:lnTo>
                    <a:pt x="802" y="2"/>
                  </a:lnTo>
                  <a:lnTo>
                    <a:pt x="780" y="0"/>
                  </a:lnTo>
                  <a:lnTo>
                    <a:pt x="78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noEditPoints="1"/>
            </p:cNvSpPr>
            <p:nvPr/>
          </p:nvSpPr>
          <p:spPr bwMode="auto">
            <a:xfrm>
              <a:off x="3784" y="2633"/>
              <a:ext cx="344" cy="644"/>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p:nvSpPr>
          <p:spPr bwMode="auto">
            <a:xfrm>
              <a:off x="2696" y="1847"/>
              <a:ext cx="960" cy="864"/>
            </a:xfrm>
            <a:custGeom>
              <a:avLst/>
              <a:gdLst>
                <a:gd name="T0" fmla="*/ 380 w 960"/>
                <a:gd name="T1" fmla="*/ 814 h 864"/>
                <a:gd name="T2" fmla="*/ 214 w 960"/>
                <a:gd name="T3" fmla="*/ 836 h 864"/>
                <a:gd name="T4" fmla="*/ 214 w 960"/>
                <a:gd name="T5" fmla="*/ 838 h 864"/>
                <a:gd name="T6" fmla="*/ 208 w 960"/>
                <a:gd name="T7" fmla="*/ 838 h 864"/>
                <a:gd name="T8" fmla="*/ 208 w 960"/>
                <a:gd name="T9" fmla="*/ 864 h 864"/>
                <a:gd name="T10" fmla="*/ 214 w 960"/>
                <a:gd name="T11" fmla="*/ 864 h 864"/>
                <a:gd name="T12" fmla="*/ 748 w 960"/>
                <a:gd name="T13" fmla="*/ 864 h 864"/>
                <a:gd name="T14" fmla="*/ 752 w 960"/>
                <a:gd name="T15" fmla="*/ 864 h 864"/>
                <a:gd name="T16" fmla="*/ 752 w 960"/>
                <a:gd name="T17" fmla="*/ 838 h 864"/>
                <a:gd name="T18" fmla="*/ 748 w 960"/>
                <a:gd name="T19" fmla="*/ 838 h 864"/>
                <a:gd name="T20" fmla="*/ 748 w 960"/>
                <a:gd name="T21" fmla="*/ 836 h 864"/>
                <a:gd name="T22" fmla="*/ 580 w 960"/>
                <a:gd name="T23" fmla="*/ 814 h 864"/>
                <a:gd name="T24" fmla="*/ 580 w 960"/>
                <a:gd name="T25" fmla="*/ 644 h 864"/>
                <a:gd name="T26" fmla="*/ 748 w 960"/>
                <a:gd name="T27" fmla="*/ 644 h 864"/>
                <a:gd name="T28" fmla="*/ 960 w 960"/>
                <a:gd name="T29" fmla="*/ 644 h 864"/>
                <a:gd name="T30" fmla="*/ 960 w 960"/>
                <a:gd name="T31" fmla="*/ 602 h 864"/>
                <a:gd name="T32" fmla="*/ 958 w 960"/>
                <a:gd name="T33" fmla="*/ 0 h 864"/>
                <a:gd name="T34" fmla="*/ 748 w 960"/>
                <a:gd name="T35" fmla="*/ 0 h 864"/>
                <a:gd name="T36" fmla="*/ 214 w 960"/>
                <a:gd name="T37" fmla="*/ 0 h 864"/>
                <a:gd name="T38" fmla="*/ 2 w 960"/>
                <a:gd name="T39" fmla="*/ 0 h 864"/>
                <a:gd name="T40" fmla="*/ 0 w 960"/>
                <a:gd name="T41" fmla="*/ 602 h 864"/>
                <a:gd name="T42" fmla="*/ 0 w 960"/>
                <a:gd name="T43" fmla="*/ 644 h 864"/>
                <a:gd name="T44" fmla="*/ 214 w 960"/>
                <a:gd name="T45" fmla="*/ 644 h 864"/>
                <a:gd name="T46" fmla="*/ 380 w 960"/>
                <a:gd name="T47" fmla="*/ 644 h 864"/>
                <a:gd name="T48" fmla="*/ 3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380" y="814"/>
                  </a:moveTo>
                  <a:lnTo>
                    <a:pt x="214" y="836"/>
                  </a:lnTo>
                  <a:lnTo>
                    <a:pt x="214" y="838"/>
                  </a:lnTo>
                  <a:lnTo>
                    <a:pt x="208" y="838"/>
                  </a:lnTo>
                  <a:lnTo>
                    <a:pt x="208" y="864"/>
                  </a:lnTo>
                  <a:lnTo>
                    <a:pt x="214" y="864"/>
                  </a:lnTo>
                  <a:lnTo>
                    <a:pt x="748" y="864"/>
                  </a:lnTo>
                  <a:lnTo>
                    <a:pt x="752" y="864"/>
                  </a:lnTo>
                  <a:lnTo>
                    <a:pt x="752" y="838"/>
                  </a:lnTo>
                  <a:lnTo>
                    <a:pt x="748" y="838"/>
                  </a:lnTo>
                  <a:lnTo>
                    <a:pt x="748" y="836"/>
                  </a:lnTo>
                  <a:lnTo>
                    <a:pt x="580" y="814"/>
                  </a:lnTo>
                  <a:lnTo>
                    <a:pt x="580" y="644"/>
                  </a:lnTo>
                  <a:lnTo>
                    <a:pt x="748" y="644"/>
                  </a:lnTo>
                  <a:lnTo>
                    <a:pt x="960" y="644"/>
                  </a:lnTo>
                  <a:lnTo>
                    <a:pt x="960" y="602"/>
                  </a:lnTo>
                  <a:lnTo>
                    <a:pt x="958" y="0"/>
                  </a:lnTo>
                  <a:lnTo>
                    <a:pt x="748" y="0"/>
                  </a:lnTo>
                  <a:lnTo>
                    <a:pt x="214" y="0"/>
                  </a:lnTo>
                  <a:lnTo>
                    <a:pt x="2" y="0"/>
                  </a:lnTo>
                  <a:lnTo>
                    <a:pt x="0" y="602"/>
                  </a:lnTo>
                  <a:lnTo>
                    <a:pt x="0" y="644"/>
                  </a:lnTo>
                  <a:lnTo>
                    <a:pt x="214" y="644"/>
                  </a:lnTo>
                  <a:lnTo>
                    <a:pt x="380" y="644"/>
                  </a:lnTo>
                  <a:lnTo>
                    <a:pt x="3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4"/>
            <p:cNvSpPr>
              <a:spLocks noChangeArrowheads="1"/>
            </p:cNvSpPr>
            <p:nvPr/>
          </p:nvSpPr>
          <p:spPr bwMode="auto">
            <a:xfrm>
              <a:off x="2744"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p:nvSpPr>
          <p:spPr bwMode="auto">
            <a:xfrm>
              <a:off x="2696" y="2757"/>
              <a:ext cx="988" cy="198"/>
            </a:xfrm>
            <a:custGeom>
              <a:avLst/>
              <a:gdLst>
                <a:gd name="T0" fmla="*/ 988 w 988"/>
                <a:gd name="T1" fmla="*/ 198 h 198"/>
                <a:gd name="T2" fmla="*/ 0 w 988"/>
                <a:gd name="T3" fmla="*/ 198 h 198"/>
                <a:gd name="T4" fmla="*/ 84 w 988"/>
                <a:gd name="T5" fmla="*/ 0 h 198"/>
                <a:gd name="T6" fmla="*/ 904 w 988"/>
                <a:gd name="T7" fmla="*/ 0 h 198"/>
                <a:gd name="T8" fmla="*/ 988 w 988"/>
                <a:gd name="T9" fmla="*/ 198 h 198"/>
              </a:gdLst>
              <a:ahLst/>
              <a:cxnLst>
                <a:cxn ang="0">
                  <a:pos x="T0" y="T1"/>
                </a:cxn>
                <a:cxn ang="0">
                  <a:pos x="T2" y="T3"/>
                </a:cxn>
                <a:cxn ang="0">
                  <a:pos x="T4" y="T5"/>
                </a:cxn>
                <a:cxn ang="0">
                  <a:pos x="T6" y="T7"/>
                </a:cxn>
                <a:cxn ang="0">
                  <a:pos x="T8" y="T9"/>
                </a:cxn>
              </a:cxnLst>
              <a:rect l="0" t="0" r="r" b="b"/>
              <a:pathLst>
                <a:path w="988" h="198">
                  <a:moveTo>
                    <a:pt x="988" y="198"/>
                  </a:moveTo>
                  <a:lnTo>
                    <a:pt x="0" y="198"/>
                  </a:lnTo>
                  <a:lnTo>
                    <a:pt x="84" y="0"/>
                  </a:lnTo>
                  <a:lnTo>
                    <a:pt x="904" y="0"/>
                  </a:lnTo>
                  <a:lnTo>
                    <a:pt x="988"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p:cNvSpPr>
            <p:nvPr/>
          </p:nvSpPr>
          <p:spPr bwMode="auto">
            <a:xfrm>
              <a:off x="5692" y="1475"/>
              <a:ext cx="234" cy="136"/>
            </a:xfrm>
            <a:custGeom>
              <a:avLst/>
              <a:gdLst>
                <a:gd name="T0" fmla="*/ 234 w 234"/>
                <a:gd name="T1" fmla="*/ 0 h 136"/>
                <a:gd name="T2" fmla="*/ 0 w 234"/>
                <a:gd name="T3" fmla="*/ 0 h 136"/>
                <a:gd name="T4" fmla="*/ 0 w 234"/>
                <a:gd name="T5" fmla="*/ 136 h 136"/>
              </a:gdLst>
              <a:ahLst/>
              <a:cxnLst>
                <a:cxn ang="0">
                  <a:pos x="T0" y="T1"/>
                </a:cxn>
                <a:cxn ang="0">
                  <a:pos x="T2" y="T3"/>
                </a:cxn>
                <a:cxn ang="0">
                  <a:pos x="T4" y="T5"/>
                </a:cxn>
              </a:cxnLst>
              <a:rect l="0" t="0" r="r" b="b"/>
              <a:pathLst>
                <a:path w="234" h="136">
                  <a:moveTo>
                    <a:pt x="234" y="0"/>
                  </a:moveTo>
                  <a:lnTo>
                    <a:pt x="0" y="0"/>
                  </a:lnTo>
                  <a:lnTo>
                    <a:pt x="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p:nvSpPr>
          <p:spPr bwMode="auto">
            <a:xfrm>
              <a:off x="5664" y="1603"/>
              <a:ext cx="56" cy="48"/>
            </a:xfrm>
            <a:custGeom>
              <a:avLst/>
              <a:gdLst>
                <a:gd name="T0" fmla="*/ 0 w 56"/>
                <a:gd name="T1" fmla="*/ 0 h 48"/>
                <a:gd name="T2" fmla="*/ 28 w 56"/>
                <a:gd name="T3" fmla="*/ 48 h 48"/>
                <a:gd name="T4" fmla="*/ 56 w 56"/>
                <a:gd name="T5" fmla="*/ 0 h 48"/>
                <a:gd name="T6" fmla="*/ 0 w 56"/>
                <a:gd name="T7" fmla="*/ 0 h 48"/>
              </a:gdLst>
              <a:ahLst/>
              <a:cxnLst>
                <a:cxn ang="0">
                  <a:pos x="T0" y="T1"/>
                </a:cxn>
                <a:cxn ang="0">
                  <a:pos x="T2" y="T3"/>
                </a:cxn>
                <a:cxn ang="0">
                  <a:pos x="T4" y="T5"/>
                </a:cxn>
                <a:cxn ang="0">
                  <a:pos x="T6" y="T7"/>
                </a:cxn>
              </a:cxnLst>
              <a:rect l="0" t="0" r="r" b="b"/>
              <a:pathLst>
                <a:path w="56" h="48">
                  <a:moveTo>
                    <a:pt x="0" y="0"/>
                  </a:moveTo>
                  <a:lnTo>
                    <a:pt x="28" y="48"/>
                  </a:lnTo>
                  <a:lnTo>
                    <a:pt x="56"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p:cNvSpPr>
            <p:nvPr/>
          </p:nvSpPr>
          <p:spPr bwMode="auto">
            <a:xfrm>
              <a:off x="5772" y="2117"/>
              <a:ext cx="58" cy="698"/>
            </a:xfrm>
            <a:custGeom>
              <a:avLst/>
              <a:gdLst>
                <a:gd name="T0" fmla="*/ 58 w 58"/>
                <a:gd name="T1" fmla="*/ 698 h 698"/>
                <a:gd name="T2" fmla="*/ 0 w 58"/>
                <a:gd name="T3" fmla="*/ 698 h 698"/>
                <a:gd name="T4" fmla="*/ 0 w 58"/>
                <a:gd name="T5" fmla="*/ 0 h 698"/>
              </a:gdLst>
              <a:ahLst/>
              <a:cxnLst>
                <a:cxn ang="0">
                  <a:pos x="T0" y="T1"/>
                </a:cxn>
                <a:cxn ang="0">
                  <a:pos x="T2" y="T3"/>
                </a:cxn>
                <a:cxn ang="0">
                  <a:pos x="T4" y="T5"/>
                </a:cxn>
              </a:cxnLst>
              <a:rect l="0" t="0" r="r" b="b"/>
              <a:pathLst>
                <a:path w="58" h="698">
                  <a:moveTo>
                    <a:pt x="58" y="698"/>
                  </a:moveTo>
                  <a:lnTo>
                    <a:pt x="0" y="698"/>
                  </a:lnTo>
                  <a:lnTo>
                    <a:pt x="0"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p:nvSpPr>
          <p:spPr bwMode="auto">
            <a:xfrm>
              <a:off x="5744" y="2077"/>
              <a:ext cx="56" cy="48"/>
            </a:xfrm>
            <a:custGeom>
              <a:avLst/>
              <a:gdLst>
                <a:gd name="T0" fmla="*/ 56 w 56"/>
                <a:gd name="T1" fmla="*/ 48 h 48"/>
                <a:gd name="T2" fmla="*/ 28 w 56"/>
                <a:gd name="T3" fmla="*/ 0 h 48"/>
                <a:gd name="T4" fmla="*/ 0 w 56"/>
                <a:gd name="T5" fmla="*/ 48 h 48"/>
                <a:gd name="T6" fmla="*/ 56 w 56"/>
                <a:gd name="T7" fmla="*/ 48 h 48"/>
              </a:gdLst>
              <a:ahLst/>
              <a:cxnLst>
                <a:cxn ang="0">
                  <a:pos x="T0" y="T1"/>
                </a:cxn>
                <a:cxn ang="0">
                  <a:pos x="T2" y="T3"/>
                </a:cxn>
                <a:cxn ang="0">
                  <a:pos x="T4" y="T5"/>
                </a:cxn>
                <a:cxn ang="0">
                  <a:pos x="T6" y="T7"/>
                </a:cxn>
              </a:cxnLst>
              <a:rect l="0" t="0" r="r" b="b"/>
              <a:pathLst>
                <a:path w="56" h="48">
                  <a:moveTo>
                    <a:pt x="56" y="48"/>
                  </a:moveTo>
                  <a:lnTo>
                    <a:pt x="28" y="0"/>
                  </a:lnTo>
                  <a:lnTo>
                    <a:pt x="0" y="48"/>
                  </a:lnTo>
                  <a:lnTo>
                    <a:pt x="56" y="4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p:cNvSpPr>
            <p:nvPr/>
          </p:nvSpPr>
          <p:spPr bwMode="auto">
            <a:xfrm>
              <a:off x="5926" y="1195"/>
              <a:ext cx="892" cy="620"/>
            </a:xfrm>
            <a:custGeom>
              <a:avLst/>
              <a:gdLst>
                <a:gd name="T0" fmla="*/ 110 w 892"/>
                <a:gd name="T1" fmla="*/ 0 h 620"/>
                <a:gd name="T2" fmla="*/ 782 w 892"/>
                <a:gd name="T3" fmla="*/ 0 h 620"/>
                <a:gd name="T4" fmla="*/ 782 w 892"/>
                <a:gd name="T5" fmla="*/ 0 h 620"/>
                <a:gd name="T6" fmla="*/ 804 w 892"/>
                <a:gd name="T7" fmla="*/ 2 h 620"/>
                <a:gd name="T8" fmla="*/ 824 w 892"/>
                <a:gd name="T9" fmla="*/ 8 h 620"/>
                <a:gd name="T10" fmla="*/ 842 w 892"/>
                <a:gd name="T11" fmla="*/ 18 h 620"/>
                <a:gd name="T12" fmla="*/ 860 w 892"/>
                <a:gd name="T13" fmla="*/ 32 h 620"/>
                <a:gd name="T14" fmla="*/ 872 w 892"/>
                <a:gd name="T15" fmla="*/ 48 h 620"/>
                <a:gd name="T16" fmla="*/ 882 w 892"/>
                <a:gd name="T17" fmla="*/ 66 h 620"/>
                <a:gd name="T18" fmla="*/ 890 w 892"/>
                <a:gd name="T19" fmla="*/ 88 h 620"/>
                <a:gd name="T20" fmla="*/ 892 w 892"/>
                <a:gd name="T21" fmla="*/ 110 h 620"/>
                <a:gd name="T22" fmla="*/ 892 w 892"/>
                <a:gd name="T23" fmla="*/ 326 h 620"/>
                <a:gd name="T24" fmla="*/ 892 w 892"/>
                <a:gd name="T25" fmla="*/ 326 h 620"/>
                <a:gd name="T26" fmla="*/ 890 w 892"/>
                <a:gd name="T27" fmla="*/ 348 h 620"/>
                <a:gd name="T28" fmla="*/ 882 w 892"/>
                <a:gd name="T29" fmla="*/ 368 h 620"/>
                <a:gd name="T30" fmla="*/ 872 w 892"/>
                <a:gd name="T31" fmla="*/ 388 h 620"/>
                <a:gd name="T32" fmla="*/ 860 w 892"/>
                <a:gd name="T33" fmla="*/ 404 h 620"/>
                <a:gd name="T34" fmla="*/ 842 w 892"/>
                <a:gd name="T35" fmla="*/ 416 h 620"/>
                <a:gd name="T36" fmla="*/ 824 w 892"/>
                <a:gd name="T37" fmla="*/ 428 h 620"/>
                <a:gd name="T38" fmla="*/ 804 w 892"/>
                <a:gd name="T39" fmla="*/ 434 h 620"/>
                <a:gd name="T40" fmla="*/ 782 w 892"/>
                <a:gd name="T41" fmla="*/ 436 h 620"/>
                <a:gd name="T42" fmla="*/ 758 w 892"/>
                <a:gd name="T43" fmla="*/ 436 h 620"/>
                <a:gd name="T44" fmla="*/ 758 w 892"/>
                <a:gd name="T45" fmla="*/ 620 h 620"/>
                <a:gd name="T46" fmla="*/ 574 w 892"/>
                <a:gd name="T47" fmla="*/ 436 h 620"/>
                <a:gd name="T48" fmla="*/ 110 w 892"/>
                <a:gd name="T49" fmla="*/ 436 h 620"/>
                <a:gd name="T50" fmla="*/ 110 w 892"/>
                <a:gd name="T51" fmla="*/ 436 h 620"/>
                <a:gd name="T52" fmla="*/ 88 w 892"/>
                <a:gd name="T53" fmla="*/ 434 h 620"/>
                <a:gd name="T54" fmla="*/ 68 w 892"/>
                <a:gd name="T55" fmla="*/ 428 h 620"/>
                <a:gd name="T56" fmla="*/ 48 w 892"/>
                <a:gd name="T57" fmla="*/ 416 h 620"/>
                <a:gd name="T58" fmla="*/ 32 w 892"/>
                <a:gd name="T59" fmla="*/ 404 h 620"/>
                <a:gd name="T60" fmla="*/ 20 w 892"/>
                <a:gd name="T61" fmla="*/ 388 h 620"/>
                <a:gd name="T62" fmla="*/ 8 w 892"/>
                <a:gd name="T63" fmla="*/ 368 h 620"/>
                <a:gd name="T64" fmla="*/ 2 w 892"/>
                <a:gd name="T65" fmla="*/ 348 h 620"/>
                <a:gd name="T66" fmla="*/ 0 w 892"/>
                <a:gd name="T67" fmla="*/ 326 h 620"/>
                <a:gd name="T68" fmla="*/ 0 w 892"/>
                <a:gd name="T69" fmla="*/ 110 h 620"/>
                <a:gd name="T70" fmla="*/ 0 w 892"/>
                <a:gd name="T71" fmla="*/ 110 h 620"/>
                <a:gd name="T72" fmla="*/ 2 w 892"/>
                <a:gd name="T73" fmla="*/ 88 h 620"/>
                <a:gd name="T74" fmla="*/ 8 w 892"/>
                <a:gd name="T75" fmla="*/ 66 h 620"/>
                <a:gd name="T76" fmla="*/ 20 w 892"/>
                <a:gd name="T77" fmla="*/ 48 h 620"/>
                <a:gd name="T78" fmla="*/ 32 w 892"/>
                <a:gd name="T79" fmla="*/ 32 h 620"/>
                <a:gd name="T80" fmla="*/ 48 w 892"/>
                <a:gd name="T81" fmla="*/ 18 h 620"/>
                <a:gd name="T82" fmla="*/ 68 w 892"/>
                <a:gd name="T83" fmla="*/ 8 h 620"/>
                <a:gd name="T84" fmla="*/ 88 w 892"/>
                <a:gd name="T85" fmla="*/ 2 h 620"/>
                <a:gd name="T86" fmla="*/ 110 w 892"/>
                <a:gd name="T87" fmla="*/ 0 h 620"/>
                <a:gd name="T88" fmla="*/ 110 w 892"/>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2" h="620">
                  <a:moveTo>
                    <a:pt x="110" y="0"/>
                  </a:moveTo>
                  <a:lnTo>
                    <a:pt x="782" y="0"/>
                  </a:lnTo>
                  <a:lnTo>
                    <a:pt x="782" y="0"/>
                  </a:lnTo>
                  <a:lnTo>
                    <a:pt x="804" y="2"/>
                  </a:lnTo>
                  <a:lnTo>
                    <a:pt x="824" y="8"/>
                  </a:lnTo>
                  <a:lnTo>
                    <a:pt x="842" y="18"/>
                  </a:lnTo>
                  <a:lnTo>
                    <a:pt x="860" y="32"/>
                  </a:lnTo>
                  <a:lnTo>
                    <a:pt x="872" y="48"/>
                  </a:lnTo>
                  <a:lnTo>
                    <a:pt x="882" y="66"/>
                  </a:lnTo>
                  <a:lnTo>
                    <a:pt x="890" y="88"/>
                  </a:lnTo>
                  <a:lnTo>
                    <a:pt x="892" y="110"/>
                  </a:lnTo>
                  <a:lnTo>
                    <a:pt x="892" y="326"/>
                  </a:lnTo>
                  <a:lnTo>
                    <a:pt x="892" y="326"/>
                  </a:lnTo>
                  <a:lnTo>
                    <a:pt x="890" y="348"/>
                  </a:lnTo>
                  <a:lnTo>
                    <a:pt x="882" y="368"/>
                  </a:lnTo>
                  <a:lnTo>
                    <a:pt x="872" y="388"/>
                  </a:lnTo>
                  <a:lnTo>
                    <a:pt x="860" y="404"/>
                  </a:lnTo>
                  <a:lnTo>
                    <a:pt x="842" y="416"/>
                  </a:lnTo>
                  <a:lnTo>
                    <a:pt x="824" y="428"/>
                  </a:lnTo>
                  <a:lnTo>
                    <a:pt x="804" y="434"/>
                  </a:lnTo>
                  <a:lnTo>
                    <a:pt x="782" y="436"/>
                  </a:lnTo>
                  <a:lnTo>
                    <a:pt x="758" y="436"/>
                  </a:lnTo>
                  <a:lnTo>
                    <a:pt x="758" y="620"/>
                  </a:lnTo>
                  <a:lnTo>
                    <a:pt x="574" y="436"/>
                  </a:lnTo>
                  <a:lnTo>
                    <a:pt x="110" y="436"/>
                  </a:lnTo>
                  <a:lnTo>
                    <a:pt x="110" y="436"/>
                  </a:lnTo>
                  <a:lnTo>
                    <a:pt x="88" y="434"/>
                  </a:lnTo>
                  <a:lnTo>
                    <a:pt x="68" y="428"/>
                  </a:lnTo>
                  <a:lnTo>
                    <a:pt x="48" y="416"/>
                  </a:lnTo>
                  <a:lnTo>
                    <a:pt x="32" y="404"/>
                  </a:lnTo>
                  <a:lnTo>
                    <a:pt x="20" y="388"/>
                  </a:lnTo>
                  <a:lnTo>
                    <a:pt x="8" y="368"/>
                  </a:lnTo>
                  <a:lnTo>
                    <a:pt x="2" y="348"/>
                  </a:lnTo>
                  <a:lnTo>
                    <a:pt x="0" y="326"/>
                  </a:lnTo>
                  <a:lnTo>
                    <a:pt x="0" y="110"/>
                  </a:lnTo>
                  <a:lnTo>
                    <a:pt x="0" y="110"/>
                  </a:lnTo>
                  <a:lnTo>
                    <a:pt x="2" y="88"/>
                  </a:lnTo>
                  <a:lnTo>
                    <a:pt x="8" y="66"/>
                  </a:lnTo>
                  <a:lnTo>
                    <a:pt x="20" y="48"/>
                  </a:lnTo>
                  <a:lnTo>
                    <a:pt x="32" y="32"/>
                  </a:lnTo>
                  <a:lnTo>
                    <a:pt x="48" y="18"/>
                  </a:lnTo>
                  <a:lnTo>
                    <a:pt x="68" y="8"/>
                  </a:lnTo>
                  <a:lnTo>
                    <a:pt x="88" y="2"/>
                  </a:lnTo>
                  <a:lnTo>
                    <a:pt x="110" y="0"/>
                  </a:lnTo>
                  <a:lnTo>
                    <a:pt x="11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21"/>
            <p:cNvSpPr>
              <a:spLocks noChangeArrowheads="1"/>
            </p:cNvSpPr>
            <p:nvPr/>
          </p:nvSpPr>
          <p:spPr bwMode="auto">
            <a:xfrm>
              <a:off x="5052" y="1665"/>
              <a:ext cx="874" cy="396"/>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2"/>
            <p:cNvSpPr>
              <a:spLocks noChangeArrowheads="1"/>
            </p:cNvSpPr>
            <p:nvPr/>
          </p:nvSpPr>
          <p:spPr bwMode="auto">
            <a:xfrm>
              <a:off x="4096" y="1665"/>
              <a:ext cx="876" cy="396"/>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
            <p:cNvSpPr>
              <a:spLocks noEditPoints="1"/>
            </p:cNvSpPr>
            <p:nvPr/>
          </p:nvSpPr>
          <p:spPr bwMode="auto">
            <a:xfrm>
              <a:off x="5898" y="2633"/>
              <a:ext cx="344" cy="644"/>
            </a:xfrm>
            <a:custGeom>
              <a:avLst/>
              <a:gdLst>
                <a:gd name="T0" fmla="*/ 0 w 344"/>
                <a:gd name="T1" fmla="*/ 172 h 644"/>
                <a:gd name="T2" fmla="*/ 8 w 344"/>
                <a:gd name="T3" fmla="*/ 224 h 644"/>
                <a:gd name="T4" fmla="*/ 30 w 344"/>
                <a:gd name="T5" fmla="*/ 268 h 644"/>
                <a:gd name="T6" fmla="*/ 64 w 344"/>
                <a:gd name="T7" fmla="*/ 306 h 644"/>
                <a:gd name="T8" fmla="*/ 108 w 344"/>
                <a:gd name="T9" fmla="*/ 330 h 644"/>
                <a:gd name="T10" fmla="*/ 142 w 344"/>
                <a:gd name="T11" fmla="*/ 416 h 644"/>
                <a:gd name="T12" fmla="*/ 142 w 344"/>
                <a:gd name="T13" fmla="*/ 478 h 644"/>
                <a:gd name="T14" fmla="*/ 142 w 344"/>
                <a:gd name="T15" fmla="*/ 536 h 644"/>
                <a:gd name="T16" fmla="*/ 108 w 344"/>
                <a:gd name="T17" fmla="*/ 594 h 644"/>
                <a:gd name="T18" fmla="*/ 236 w 344"/>
                <a:gd name="T19" fmla="*/ 594 h 644"/>
                <a:gd name="T20" fmla="*/ 236 w 344"/>
                <a:gd name="T21" fmla="*/ 330 h 644"/>
                <a:gd name="T22" fmla="*/ 280 w 344"/>
                <a:gd name="T23" fmla="*/ 306 h 644"/>
                <a:gd name="T24" fmla="*/ 314 w 344"/>
                <a:gd name="T25" fmla="*/ 268 h 644"/>
                <a:gd name="T26" fmla="*/ 336 w 344"/>
                <a:gd name="T27" fmla="*/ 224 h 644"/>
                <a:gd name="T28" fmla="*/ 344 w 344"/>
                <a:gd name="T29" fmla="*/ 172 h 644"/>
                <a:gd name="T30" fmla="*/ 344 w 344"/>
                <a:gd name="T31" fmla="*/ 154 h 644"/>
                <a:gd name="T32" fmla="*/ 336 w 344"/>
                <a:gd name="T33" fmla="*/ 120 h 644"/>
                <a:gd name="T34" fmla="*/ 324 w 344"/>
                <a:gd name="T35" fmla="*/ 90 h 644"/>
                <a:gd name="T36" fmla="*/ 304 w 344"/>
                <a:gd name="T37" fmla="*/ 62 h 644"/>
                <a:gd name="T38" fmla="*/ 282 w 344"/>
                <a:gd name="T39" fmla="*/ 38 h 644"/>
                <a:gd name="T40" fmla="*/ 254 w 344"/>
                <a:gd name="T41" fmla="*/ 20 h 644"/>
                <a:gd name="T42" fmla="*/ 224 w 344"/>
                <a:gd name="T43" fmla="*/ 6 h 644"/>
                <a:gd name="T44" fmla="*/ 190 w 344"/>
                <a:gd name="T45" fmla="*/ 0 h 644"/>
                <a:gd name="T46" fmla="*/ 172 w 344"/>
                <a:gd name="T47" fmla="*/ 0 h 644"/>
                <a:gd name="T48" fmla="*/ 138 w 344"/>
                <a:gd name="T49" fmla="*/ 2 h 644"/>
                <a:gd name="T50" fmla="*/ 106 w 344"/>
                <a:gd name="T51" fmla="*/ 12 h 644"/>
                <a:gd name="T52" fmla="*/ 76 w 344"/>
                <a:gd name="T53" fmla="*/ 28 h 644"/>
                <a:gd name="T54" fmla="*/ 50 w 344"/>
                <a:gd name="T55" fmla="*/ 50 h 644"/>
                <a:gd name="T56" fmla="*/ 30 w 344"/>
                <a:gd name="T57" fmla="*/ 76 h 644"/>
                <a:gd name="T58" fmla="*/ 14 w 344"/>
                <a:gd name="T59" fmla="*/ 104 h 644"/>
                <a:gd name="T60" fmla="*/ 4 w 344"/>
                <a:gd name="T61" fmla="*/ 136 h 644"/>
                <a:gd name="T62" fmla="*/ 0 w 344"/>
                <a:gd name="T63" fmla="*/ 172 h 644"/>
                <a:gd name="T64" fmla="*/ 128 w 344"/>
                <a:gd name="T65" fmla="*/ 86 h 644"/>
                <a:gd name="T66" fmla="*/ 128 w 344"/>
                <a:gd name="T67" fmla="*/ 76 h 644"/>
                <a:gd name="T68" fmla="*/ 136 w 344"/>
                <a:gd name="T69" fmla="*/ 60 h 644"/>
                <a:gd name="T70" fmla="*/ 148 w 344"/>
                <a:gd name="T71" fmla="*/ 48 h 644"/>
                <a:gd name="T72" fmla="*/ 164 w 344"/>
                <a:gd name="T73" fmla="*/ 42 h 644"/>
                <a:gd name="T74" fmla="*/ 172 w 344"/>
                <a:gd name="T75" fmla="*/ 42 h 644"/>
                <a:gd name="T76" fmla="*/ 190 w 344"/>
                <a:gd name="T77" fmla="*/ 44 h 644"/>
                <a:gd name="T78" fmla="*/ 204 w 344"/>
                <a:gd name="T79" fmla="*/ 54 h 644"/>
                <a:gd name="T80" fmla="*/ 214 w 344"/>
                <a:gd name="T81" fmla="*/ 68 h 644"/>
                <a:gd name="T82" fmla="*/ 216 w 344"/>
                <a:gd name="T83" fmla="*/ 86 h 644"/>
                <a:gd name="T84" fmla="*/ 216 w 344"/>
                <a:gd name="T85" fmla="*/ 94 h 644"/>
                <a:gd name="T86" fmla="*/ 210 w 344"/>
                <a:gd name="T87" fmla="*/ 110 h 644"/>
                <a:gd name="T88" fmla="*/ 198 w 344"/>
                <a:gd name="T89" fmla="*/ 122 h 644"/>
                <a:gd name="T90" fmla="*/ 182 w 344"/>
                <a:gd name="T91" fmla="*/ 130 h 644"/>
                <a:gd name="T92" fmla="*/ 172 w 344"/>
                <a:gd name="T93" fmla="*/ 130 h 644"/>
                <a:gd name="T94" fmla="*/ 154 w 344"/>
                <a:gd name="T95" fmla="*/ 126 h 644"/>
                <a:gd name="T96" fmla="*/ 140 w 344"/>
                <a:gd name="T97" fmla="*/ 118 h 644"/>
                <a:gd name="T98" fmla="*/ 132 w 344"/>
                <a:gd name="T99" fmla="*/ 104 h 644"/>
                <a:gd name="T100" fmla="*/ 128 w 344"/>
                <a:gd name="T101" fmla="*/ 8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0" y="172"/>
                  </a:moveTo>
                  <a:lnTo>
                    <a:pt x="0" y="172"/>
                  </a:lnTo>
                  <a:lnTo>
                    <a:pt x="2" y="198"/>
                  </a:lnTo>
                  <a:lnTo>
                    <a:pt x="8" y="224"/>
                  </a:lnTo>
                  <a:lnTo>
                    <a:pt x="18" y="246"/>
                  </a:lnTo>
                  <a:lnTo>
                    <a:pt x="30" y="268"/>
                  </a:lnTo>
                  <a:lnTo>
                    <a:pt x="46" y="288"/>
                  </a:lnTo>
                  <a:lnTo>
                    <a:pt x="64" y="306"/>
                  </a:lnTo>
                  <a:lnTo>
                    <a:pt x="86" y="320"/>
                  </a:lnTo>
                  <a:lnTo>
                    <a:pt x="108" y="330"/>
                  </a:lnTo>
                  <a:lnTo>
                    <a:pt x="108" y="384"/>
                  </a:lnTo>
                  <a:lnTo>
                    <a:pt x="142" y="416"/>
                  </a:lnTo>
                  <a:lnTo>
                    <a:pt x="108" y="442"/>
                  </a:lnTo>
                  <a:lnTo>
                    <a:pt x="142" y="478"/>
                  </a:lnTo>
                  <a:lnTo>
                    <a:pt x="108" y="508"/>
                  </a:lnTo>
                  <a:lnTo>
                    <a:pt x="142" y="536"/>
                  </a:lnTo>
                  <a:lnTo>
                    <a:pt x="108" y="562"/>
                  </a:lnTo>
                  <a:lnTo>
                    <a:pt x="108" y="594"/>
                  </a:lnTo>
                  <a:lnTo>
                    <a:pt x="176" y="644"/>
                  </a:lnTo>
                  <a:lnTo>
                    <a:pt x="236" y="594"/>
                  </a:lnTo>
                  <a:lnTo>
                    <a:pt x="236" y="330"/>
                  </a:lnTo>
                  <a:lnTo>
                    <a:pt x="236" y="330"/>
                  </a:lnTo>
                  <a:lnTo>
                    <a:pt x="258" y="320"/>
                  </a:lnTo>
                  <a:lnTo>
                    <a:pt x="280" y="306"/>
                  </a:lnTo>
                  <a:lnTo>
                    <a:pt x="298" y="288"/>
                  </a:lnTo>
                  <a:lnTo>
                    <a:pt x="314" y="268"/>
                  </a:lnTo>
                  <a:lnTo>
                    <a:pt x="326" y="246"/>
                  </a:lnTo>
                  <a:lnTo>
                    <a:pt x="336" y="224"/>
                  </a:lnTo>
                  <a:lnTo>
                    <a:pt x="342" y="198"/>
                  </a:lnTo>
                  <a:lnTo>
                    <a:pt x="344" y="172"/>
                  </a:lnTo>
                  <a:lnTo>
                    <a:pt x="344" y="172"/>
                  </a:lnTo>
                  <a:lnTo>
                    <a:pt x="344" y="154"/>
                  </a:lnTo>
                  <a:lnTo>
                    <a:pt x="340" y="136"/>
                  </a:lnTo>
                  <a:lnTo>
                    <a:pt x="336" y="120"/>
                  </a:lnTo>
                  <a:lnTo>
                    <a:pt x="330" y="104"/>
                  </a:lnTo>
                  <a:lnTo>
                    <a:pt x="324" y="90"/>
                  </a:lnTo>
                  <a:lnTo>
                    <a:pt x="314" y="76"/>
                  </a:lnTo>
                  <a:lnTo>
                    <a:pt x="304" y="62"/>
                  </a:lnTo>
                  <a:lnTo>
                    <a:pt x="294" y="50"/>
                  </a:lnTo>
                  <a:lnTo>
                    <a:pt x="282" y="38"/>
                  </a:lnTo>
                  <a:lnTo>
                    <a:pt x="268" y="28"/>
                  </a:lnTo>
                  <a:lnTo>
                    <a:pt x="254" y="20"/>
                  </a:lnTo>
                  <a:lnTo>
                    <a:pt x="240" y="12"/>
                  </a:lnTo>
                  <a:lnTo>
                    <a:pt x="224" y="6"/>
                  </a:lnTo>
                  <a:lnTo>
                    <a:pt x="206" y="2"/>
                  </a:lnTo>
                  <a:lnTo>
                    <a:pt x="190" y="0"/>
                  </a:lnTo>
                  <a:lnTo>
                    <a:pt x="172" y="0"/>
                  </a:lnTo>
                  <a:lnTo>
                    <a:pt x="172" y="0"/>
                  </a:lnTo>
                  <a:lnTo>
                    <a:pt x="154" y="0"/>
                  </a:lnTo>
                  <a:lnTo>
                    <a:pt x="138" y="2"/>
                  </a:lnTo>
                  <a:lnTo>
                    <a:pt x="122" y="6"/>
                  </a:lnTo>
                  <a:lnTo>
                    <a:pt x="106" y="12"/>
                  </a:lnTo>
                  <a:lnTo>
                    <a:pt x="90" y="20"/>
                  </a:lnTo>
                  <a:lnTo>
                    <a:pt x="76" y="28"/>
                  </a:lnTo>
                  <a:lnTo>
                    <a:pt x="62" y="38"/>
                  </a:lnTo>
                  <a:lnTo>
                    <a:pt x="50" y="50"/>
                  </a:lnTo>
                  <a:lnTo>
                    <a:pt x="40" y="62"/>
                  </a:lnTo>
                  <a:lnTo>
                    <a:pt x="30" y="76"/>
                  </a:lnTo>
                  <a:lnTo>
                    <a:pt x="22" y="90"/>
                  </a:lnTo>
                  <a:lnTo>
                    <a:pt x="14" y="104"/>
                  </a:lnTo>
                  <a:lnTo>
                    <a:pt x="8" y="120"/>
                  </a:lnTo>
                  <a:lnTo>
                    <a:pt x="4" y="136"/>
                  </a:lnTo>
                  <a:lnTo>
                    <a:pt x="2" y="154"/>
                  </a:lnTo>
                  <a:lnTo>
                    <a:pt x="0" y="172"/>
                  </a:lnTo>
                  <a:lnTo>
                    <a:pt x="0" y="172"/>
                  </a:lnTo>
                  <a:close/>
                  <a:moveTo>
                    <a:pt x="128" y="86"/>
                  </a:moveTo>
                  <a:lnTo>
                    <a:pt x="128" y="86"/>
                  </a:lnTo>
                  <a:lnTo>
                    <a:pt x="128" y="76"/>
                  </a:lnTo>
                  <a:lnTo>
                    <a:pt x="132" y="68"/>
                  </a:lnTo>
                  <a:lnTo>
                    <a:pt x="136" y="60"/>
                  </a:lnTo>
                  <a:lnTo>
                    <a:pt x="140" y="54"/>
                  </a:lnTo>
                  <a:lnTo>
                    <a:pt x="148" y="48"/>
                  </a:lnTo>
                  <a:lnTo>
                    <a:pt x="154" y="44"/>
                  </a:lnTo>
                  <a:lnTo>
                    <a:pt x="164" y="42"/>
                  </a:lnTo>
                  <a:lnTo>
                    <a:pt x="172" y="42"/>
                  </a:lnTo>
                  <a:lnTo>
                    <a:pt x="172" y="42"/>
                  </a:lnTo>
                  <a:lnTo>
                    <a:pt x="182" y="42"/>
                  </a:lnTo>
                  <a:lnTo>
                    <a:pt x="190" y="44"/>
                  </a:lnTo>
                  <a:lnTo>
                    <a:pt x="198" y="48"/>
                  </a:lnTo>
                  <a:lnTo>
                    <a:pt x="204" y="54"/>
                  </a:lnTo>
                  <a:lnTo>
                    <a:pt x="210" y="60"/>
                  </a:lnTo>
                  <a:lnTo>
                    <a:pt x="214" y="68"/>
                  </a:lnTo>
                  <a:lnTo>
                    <a:pt x="216" y="76"/>
                  </a:lnTo>
                  <a:lnTo>
                    <a:pt x="216" y="86"/>
                  </a:lnTo>
                  <a:lnTo>
                    <a:pt x="216" y="86"/>
                  </a:lnTo>
                  <a:lnTo>
                    <a:pt x="216" y="94"/>
                  </a:lnTo>
                  <a:lnTo>
                    <a:pt x="214" y="104"/>
                  </a:lnTo>
                  <a:lnTo>
                    <a:pt x="210" y="110"/>
                  </a:lnTo>
                  <a:lnTo>
                    <a:pt x="204" y="118"/>
                  </a:lnTo>
                  <a:lnTo>
                    <a:pt x="198" y="122"/>
                  </a:lnTo>
                  <a:lnTo>
                    <a:pt x="190" y="126"/>
                  </a:lnTo>
                  <a:lnTo>
                    <a:pt x="182" y="130"/>
                  </a:lnTo>
                  <a:lnTo>
                    <a:pt x="172" y="130"/>
                  </a:lnTo>
                  <a:lnTo>
                    <a:pt x="172" y="130"/>
                  </a:lnTo>
                  <a:lnTo>
                    <a:pt x="164" y="130"/>
                  </a:lnTo>
                  <a:lnTo>
                    <a:pt x="154" y="126"/>
                  </a:lnTo>
                  <a:lnTo>
                    <a:pt x="148" y="122"/>
                  </a:lnTo>
                  <a:lnTo>
                    <a:pt x="140" y="118"/>
                  </a:lnTo>
                  <a:lnTo>
                    <a:pt x="136" y="110"/>
                  </a:lnTo>
                  <a:lnTo>
                    <a:pt x="132" y="104"/>
                  </a:lnTo>
                  <a:lnTo>
                    <a:pt x="128" y="94"/>
                  </a:lnTo>
                  <a:lnTo>
                    <a:pt x="128" y="86"/>
                  </a:lnTo>
                  <a:lnTo>
                    <a:pt x="128" y="8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4"/>
            <p:cNvSpPr>
              <a:spLocks/>
            </p:cNvSpPr>
            <p:nvPr/>
          </p:nvSpPr>
          <p:spPr bwMode="auto">
            <a:xfrm>
              <a:off x="6460" y="1847"/>
              <a:ext cx="960" cy="864"/>
            </a:xfrm>
            <a:custGeom>
              <a:avLst/>
              <a:gdLst>
                <a:gd name="T0" fmla="*/ 580 w 960"/>
                <a:gd name="T1" fmla="*/ 814 h 864"/>
                <a:gd name="T2" fmla="*/ 748 w 960"/>
                <a:gd name="T3" fmla="*/ 836 h 864"/>
                <a:gd name="T4" fmla="*/ 748 w 960"/>
                <a:gd name="T5" fmla="*/ 838 h 864"/>
                <a:gd name="T6" fmla="*/ 752 w 960"/>
                <a:gd name="T7" fmla="*/ 838 h 864"/>
                <a:gd name="T8" fmla="*/ 752 w 960"/>
                <a:gd name="T9" fmla="*/ 864 h 864"/>
                <a:gd name="T10" fmla="*/ 748 w 960"/>
                <a:gd name="T11" fmla="*/ 864 h 864"/>
                <a:gd name="T12" fmla="*/ 212 w 960"/>
                <a:gd name="T13" fmla="*/ 864 h 864"/>
                <a:gd name="T14" fmla="*/ 208 w 960"/>
                <a:gd name="T15" fmla="*/ 864 h 864"/>
                <a:gd name="T16" fmla="*/ 208 w 960"/>
                <a:gd name="T17" fmla="*/ 838 h 864"/>
                <a:gd name="T18" fmla="*/ 212 w 960"/>
                <a:gd name="T19" fmla="*/ 838 h 864"/>
                <a:gd name="T20" fmla="*/ 212 w 960"/>
                <a:gd name="T21" fmla="*/ 836 h 864"/>
                <a:gd name="T22" fmla="*/ 380 w 960"/>
                <a:gd name="T23" fmla="*/ 814 h 864"/>
                <a:gd name="T24" fmla="*/ 380 w 960"/>
                <a:gd name="T25" fmla="*/ 644 h 864"/>
                <a:gd name="T26" fmla="*/ 212 w 960"/>
                <a:gd name="T27" fmla="*/ 644 h 864"/>
                <a:gd name="T28" fmla="*/ 0 w 960"/>
                <a:gd name="T29" fmla="*/ 644 h 864"/>
                <a:gd name="T30" fmla="*/ 0 w 960"/>
                <a:gd name="T31" fmla="*/ 602 h 864"/>
                <a:gd name="T32" fmla="*/ 2 w 960"/>
                <a:gd name="T33" fmla="*/ 0 h 864"/>
                <a:gd name="T34" fmla="*/ 212 w 960"/>
                <a:gd name="T35" fmla="*/ 0 h 864"/>
                <a:gd name="T36" fmla="*/ 748 w 960"/>
                <a:gd name="T37" fmla="*/ 0 h 864"/>
                <a:gd name="T38" fmla="*/ 958 w 960"/>
                <a:gd name="T39" fmla="*/ 0 h 864"/>
                <a:gd name="T40" fmla="*/ 960 w 960"/>
                <a:gd name="T41" fmla="*/ 602 h 864"/>
                <a:gd name="T42" fmla="*/ 960 w 960"/>
                <a:gd name="T43" fmla="*/ 644 h 864"/>
                <a:gd name="T44" fmla="*/ 748 w 960"/>
                <a:gd name="T45" fmla="*/ 644 h 864"/>
                <a:gd name="T46" fmla="*/ 580 w 960"/>
                <a:gd name="T47" fmla="*/ 644 h 864"/>
                <a:gd name="T48" fmla="*/ 5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580" y="814"/>
                  </a:moveTo>
                  <a:lnTo>
                    <a:pt x="748" y="836"/>
                  </a:lnTo>
                  <a:lnTo>
                    <a:pt x="748" y="838"/>
                  </a:lnTo>
                  <a:lnTo>
                    <a:pt x="752" y="838"/>
                  </a:lnTo>
                  <a:lnTo>
                    <a:pt x="752" y="864"/>
                  </a:lnTo>
                  <a:lnTo>
                    <a:pt x="748" y="864"/>
                  </a:lnTo>
                  <a:lnTo>
                    <a:pt x="212" y="864"/>
                  </a:lnTo>
                  <a:lnTo>
                    <a:pt x="208" y="864"/>
                  </a:lnTo>
                  <a:lnTo>
                    <a:pt x="208" y="838"/>
                  </a:lnTo>
                  <a:lnTo>
                    <a:pt x="212" y="838"/>
                  </a:lnTo>
                  <a:lnTo>
                    <a:pt x="212" y="836"/>
                  </a:lnTo>
                  <a:lnTo>
                    <a:pt x="380" y="814"/>
                  </a:lnTo>
                  <a:lnTo>
                    <a:pt x="380" y="644"/>
                  </a:lnTo>
                  <a:lnTo>
                    <a:pt x="212" y="644"/>
                  </a:lnTo>
                  <a:lnTo>
                    <a:pt x="0" y="644"/>
                  </a:lnTo>
                  <a:lnTo>
                    <a:pt x="0" y="602"/>
                  </a:lnTo>
                  <a:lnTo>
                    <a:pt x="2" y="0"/>
                  </a:lnTo>
                  <a:lnTo>
                    <a:pt x="212" y="0"/>
                  </a:lnTo>
                  <a:lnTo>
                    <a:pt x="748" y="0"/>
                  </a:lnTo>
                  <a:lnTo>
                    <a:pt x="958" y="0"/>
                  </a:lnTo>
                  <a:lnTo>
                    <a:pt x="960" y="602"/>
                  </a:lnTo>
                  <a:lnTo>
                    <a:pt x="960" y="644"/>
                  </a:lnTo>
                  <a:lnTo>
                    <a:pt x="748" y="644"/>
                  </a:lnTo>
                  <a:lnTo>
                    <a:pt x="580" y="644"/>
                  </a:lnTo>
                  <a:lnTo>
                    <a:pt x="5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25"/>
            <p:cNvSpPr>
              <a:spLocks noChangeArrowheads="1"/>
            </p:cNvSpPr>
            <p:nvPr/>
          </p:nvSpPr>
          <p:spPr bwMode="auto">
            <a:xfrm>
              <a:off x="6508"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
            <p:cNvSpPr>
              <a:spLocks/>
            </p:cNvSpPr>
            <p:nvPr/>
          </p:nvSpPr>
          <p:spPr bwMode="auto">
            <a:xfrm>
              <a:off x="6432" y="2757"/>
              <a:ext cx="988" cy="198"/>
            </a:xfrm>
            <a:custGeom>
              <a:avLst/>
              <a:gdLst>
                <a:gd name="T0" fmla="*/ 0 w 988"/>
                <a:gd name="T1" fmla="*/ 198 h 198"/>
                <a:gd name="T2" fmla="*/ 988 w 988"/>
                <a:gd name="T3" fmla="*/ 198 h 198"/>
                <a:gd name="T4" fmla="*/ 904 w 988"/>
                <a:gd name="T5" fmla="*/ 0 h 198"/>
                <a:gd name="T6" fmla="*/ 84 w 988"/>
                <a:gd name="T7" fmla="*/ 0 h 198"/>
                <a:gd name="T8" fmla="*/ 0 w 988"/>
                <a:gd name="T9" fmla="*/ 198 h 198"/>
              </a:gdLst>
              <a:ahLst/>
              <a:cxnLst>
                <a:cxn ang="0">
                  <a:pos x="T0" y="T1"/>
                </a:cxn>
                <a:cxn ang="0">
                  <a:pos x="T2" y="T3"/>
                </a:cxn>
                <a:cxn ang="0">
                  <a:pos x="T4" y="T5"/>
                </a:cxn>
                <a:cxn ang="0">
                  <a:pos x="T6" y="T7"/>
                </a:cxn>
                <a:cxn ang="0">
                  <a:pos x="T8" y="T9"/>
                </a:cxn>
              </a:cxnLst>
              <a:rect l="0" t="0" r="r" b="b"/>
              <a:pathLst>
                <a:path w="988" h="198">
                  <a:moveTo>
                    <a:pt x="0" y="198"/>
                  </a:moveTo>
                  <a:lnTo>
                    <a:pt x="988" y="198"/>
                  </a:lnTo>
                  <a:lnTo>
                    <a:pt x="904" y="0"/>
                  </a:lnTo>
                  <a:lnTo>
                    <a:pt x="84" y="0"/>
                  </a:lnTo>
                  <a:lnTo>
                    <a:pt x="0"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Line 27"/>
            <p:cNvSpPr>
              <a:spLocks noChangeShapeType="1"/>
            </p:cNvSpPr>
            <p:nvPr/>
          </p:nvSpPr>
          <p:spPr bwMode="auto">
            <a:xfrm>
              <a:off x="4732" y="2443"/>
              <a:ext cx="514"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8"/>
            <p:cNvSpPr>
              <a:spLocks/>
            </p:cNvSpPr>
            <p:nvPr/>
          </p:nvSpPr>
          <p:spPr bwMode="auto">
            <a:xfrm>
              <a:off x="5238" y="2415"/>
              <a:ext cx="48" cy="56"/>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9"/>
            <p:cNvSpPr>
              <a:spLocks noChangeArrowheads="1"/>
            </p:cNvSpPr>
            <p:nvPr/>
          </p:nvSpPr>
          <p:spPr bwMode="auto">
            <a:xfrm>
              <a:off x="3774" y="2167"/>
              <a:ext cx="278" cy="1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4702810" y="4721225"/>
            <a:ext cx="803425" cy="369332"/>
          </a:xfrm>
          <a:prstGeom prst="rect">
            <a:avLst/>
          </a:prstGeom>
          <a:noFill/>
        </p:spPr>
        <p:txBody>
          <a:bodyPr wrap="none" rtlCol="0">
            <a:spAutoFit/>
          </a:bodyPr>
          <a:lstStyle/>
          <a:p>
            <a:r>
              <a:rPr lang="en-US" dirty="0"/>
              <a:t>User A</a:t>
            </a:r>
          </a:p>
        </p:txBody>
      </p:sp>
      <p:sp>
        <p:nvSpPr>
          <p:cNvPr id="78" name="TextBox 77"/>
          <p:cNvSpPr txBox="1"/>
          <p:nvPr/>
        </p:nvSpPr>
        <p:spPr>
          <a:xfrm>
            <a:off x="10655300" y="4721225"/>
            <a:ext cx="803425" cy="369332"/>
          </a:xfrm>
          <a:prstGeom prst="rect">
            <a:avLst/>
          </a:prstGeom>
          <a:noFill/>
        </p:spPr>
        <p:txBody>
          <a:bodyPr wrap="none" rtlCol="0">
            <a:spAutoFit/>
          </a:bodyPr>
          <a:lstStyle/>
          <a:p>
            <a:r>
              <a:rPr lang="en-US" dirty="0"/>
              <a:t>User B</a:t>
            </a:r>
          </a:p>
        </p:txBody>
      </p:sp>
      <p:sp>
        <p:nvSpPr>
          <p:cNvPr id="79" name="TextBox 78"/>
          <p:cNvSpPr txBox="1"/>
          <p:nvPr/>
        </p:nvSpPr>
        <p:spPr>
          <a:xfrm>
            <a:off x="9182100" y="3738047"/>
            <a:ext cx="881973" cy="369332"/>
          </a:xfrm>
          <a:prstGeom prst="rect">
            <a:avLst/>
          </a:prstGeom>
          <a:noFill/>
        </p:spPr>
        <p:txBody>
          <a:bodyPr wrap="none" rtlCol="0">
            <a:spAutoFit/>
          </a:bodyPr>
          <a:lstStyle/>
          <a:p>
            <a:r>
              <a:rPr lang="en-US" dirty="0"/>
              <a:t>Session</a:t>
            </a:r>
          </a:p>
        </p:txBody>
      </p:sp>
      <p:sp>
        <p:nvSpPr>
          <p:cNvPr id="80" name="TextBox 79"/>
          <p:cNvSpPr txBox="1"/>
          <p:nvPr/>
        </p:nvSpPr>
        <p:spPr>
          <a:xfrm>
            <a:off x="5810927" y="3738047"/>
            <a:ext cx="881973" cy="369332"/>
          </a:xfrm>
          <a:prstGeom prst="rect">
            <a:avLst/>
          </a:prstGeom>
          <a:noFill/>
        </p:spPr>
        <p:txBody>
          <a:bodyPr wrap="none" rtlCol="0">
            <a:spAutoFit/>
          </a:bodyPr>
          <a:lstStyle/>
          <a:p>
            <a:r>
              <a:rPr lang="en-US" dirty="0"/>
              <a:t>Session</a:t>
            </a:r>
          </a:p>
        </p:txBody>
      </p:sp>
      <p:sp>
        <p:nvSpPr>
          <p:cNvPr id="81" name="TextBox 80"/>
          <p:cNvSpPr txBox="1"/>
          <p:nvPr/>
        </p:nvSpPr>
        <p:spPr>
          <a:xfrm>
            <a:off x="6422999" y="4747439"/>
            <a:ext cx="1159035" cy="369332"/>
          </a:xfrm>
          <a:prstGeom prst="rect">
            <a:avLst/>
          </a:prstGeom>
          <a:noFill/>
        </p:spPr>
        <p:txBody>
          <a:bodyPr wrap="none" rtlCol="0">
            <a:spAutoFit/>
          </a:bodyPr>
          <a:lstStyle/>
          <a:p>
            <a:r>
              <a:rPr lang="en-US" dirty="0">
                <a:solidFill>
                  <a:srgbClr val="0070C0"/>
                </a:solidFill>
              </a:rPr>
              <a:t>Secret key</a:t>
            </a:r>
          </a:p>
        </p:txBody>
      </p:sp>
      <p:sp>
        <p:nvSpPr>
          <p:cNvPr id="82" name="TextBox 81"/>
          <p:cNvSpPr txBox="1"/>
          <p:nvPr/>
        </p:nvSpPr>
        <p:spPr>
          <a:xfrm>
            <a:off x="8342481" y="4747439"/>
            <a:ext cx="1159035" cy="369332"/>
          </a:xfrm>
          <a:prstGeom prst="rect">
            <a:avLst/>
          </a:prstGeom>
          <a:noFill/>
        </p:spPr>
        <p:txBody>
          <a:bodyPr wrap="none" rtlCol="0">
            <a:spAutoFit/>
          </a:bodyPr>
          <a:lstStyle/>
          <a:p>
            <a:r>
              <a:rPr lang="en-US" dirty="0">
                <a:solidFill>
                  <a:srgbClr val="0070C0"/>
                </a:solidFill>
              </a:rPr>
              <a:t>Secret key</a:t>
            </a:r>
          </a:p>
        </p:txBody>
      </p:sp>
      <p:sp>
        <p:nvSpPr>
          <p:cNvPr id="83" name="TextBox 82"/>
          <p:cNvSpPr txBox="1"/>
          <p:nvPr/>
        </p:nvSpPr>
        <p:spPr>
          <a:xfrm>
            <a:off x="7287973" y="3897313"/>
            <a:ext cx="1396088" cy="369332"/>
          </a:xfrm>
          <a:prstGeom prst="rect">
            <a:avLst/>
          </a:prstGeom>
          <a:noFill/>
        </p:spPr>
        <p:txBody>
          <a:bodyPr wrap="none" rtlCol="0">
            <a:spAutoFit/>
          </a:bodyPr>
          <a:lstStyle/>
          <a:p>
            <a:r>
              <a:rPr lang="en-US" dirty="0"/>
              <a:t>(Obfuscated)</a:t>
            </a:r>
          </a:p>
        </p:txBody>
      </p:sp>
      <p:sp>
        <p:nvSpPr>
          <p:cNvPr id="84" name="TextBox 83"/>
          <p:cNvSpPr txBox="1"/>
          <p:nvPr/>
        </p:nvSpPr>
        <p:spPr>
          <a:xfrm>
            <a:off x="6613129" y="2628940"/>
            <a:ext cx="1196290" cy="646331"/>
          </a:xfrm>
          <a:prstGeom prst="rect">
            <a:avLst/>
          </a:prstGeom>
          <a:noFill/>
        </p:spPr>
        <p:txBody>
          <a:bodyPr wrap="none" rtlCol="0">
            <a:spAutoFit/>
          </a:bodyPr>
          <a:lstStyle/>
          <a:p>
            <a:pPr algn="ctr"/>
            <a:r>
              <a:rPr lang="en-US" dirty="0"/>
              <a:t>Encryption</a:t>
            </a:r>
          </a:p>
          <a:p>
            <a:pPr algn="ctr"/>
            <a:r>
              <a:rPr lang="en-US" dirty="0"/>
              <a:t>function</a:t>
            </a:r>
          </a:p>
        </p:txBody>
      </p:sp>
      <p:sp>
        <p:nvSpPr>
          <p:cNvPr id="85" name="TextBox 84"/>
          <p:cNvSpPr txBox="1"/>
          <p:nvPr/>
        </p:nvSpPr>
        <p:spPr>
          <a:xfrm>
            <a:off x="8124679" y="2628940"/>
            <a:ext cx="1220334" cy="646331"/>
          </a:xfrm>
          <a:prstGeom prst="rect">
            <a:avLst/>
          </a:prstGeom>
          <a:noFill/>
        </p:spPr>
        <p:txBody>
          <a:bodyPr wrap="none" rtlCol="0">
            <a:spAutoFit/>
          </a:bodyPr>
          <a:lstStyle/>
          <a:p>
            <a:pPr algn="ctr"/>
            <a:r>
              <a:rPr lang="en-US" dirty="0"/>
              <a:t>Decryption</a:t>
            </a:r>
          </a:p>
          <a:p>
            <a:pPr algn="ctr"/>
            <a:r>
              <a:rPr lang="en-US" dirty="0"/>
              <a:t>function</a:t>
            </a:r>
          </a:p>
        </p:txBody>
      </p:sp>
      <p:sp>
        <p:nvSpPr>
          <p:cNvPr id="86" name="TextBox 85"/>
          <p:cNvSpPr txBox="1"/>
          <p:nvPr/>
        </p:nvSpPr>
        <p:spPr>
          <a:xfrm>
            <a:off x="5457461" y="2055754"/>
            <a:ext cx="671979" cy="369332"/>
          </a:xfrm>
          <a:prstGeom prst="rect">
            <a:avLst/>
          </a:prstGeom>
          <a:noFill/>
        </p:spPr>
        <p:txBody>
          <a:bodyPr wrap="none" rtlCol="0">
            <a:spAutoFit/>
          </a:bodyPr>
          <a:lstStyle/>
          <a:p>
            <a:pPr algn="ctr"/>
            <a:r>
              <a:rPr lang="en-US" dirty="0"/>
              <a:t>Hello</a:t>
            </a:r>
          </a:p>
        </p:txBody>
      </p:sp>
      <p:sp>
        <p:nvSpPr>
          <p:cNvPr id="87" name="TextBox 86"/>
          <p:cNvSpPr txBox="1"/>
          <p:nvPr/>
        </p:nvSpPr>
        <p:spPr>
          <a:xfrm>
            <a:off x="9785910" y="2055754"/>
            <a:ext cx="671979" cy="369332"/>
          </a:xfrm>
          <a:prstGeom prst="rect">
            <a:avLst/>
          </a:prstGeom>
          <a:noFill/>
        </p:spPr>
        <p:txBody>
          <a:bodyPr wrap="none" rtlCol="0">
            <a:spAutoFit/>
          </a:bodyPr>
          <a:lstStyle/>
          <a:p>
            <a:pPr algn="ctr"/>
            <a:r>
              <a:rPr lang="en-US" dirty="0"/>
              <a:t>Hello</a:t>
            </a:r>
          </a:p>
        </p:txBody>
      </p:sp>
    </p:spTree>
    <p:extLst>
      <p:ext uri="{BB962C8B-B14F-4D97-AF65-F5344CB8AC3E}">
        <p14:creationId xmlns:p14="http://schemas.microsoft.com/office/powerpoint/2010/main" val="408158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65638" y="146050"/>
            <a:ext cx="7726362" cy="1050925"/>
          </a:xfrm>
        </p:spPr>
        <p:txBody>
          <a:bodyPr/>
          <a:lstStyle/>
          <a:p>
            <a:r>
              <a:rPr lang="en-US" dirty="0"/>
              <a:t>Asymmetric encryption</a:t>
            </a:r>
          </a:p>
        </p:txBody>
      </p:sp>
      <p:sp>
        <p:nvSpPr>
          <p:cNvPr id="3" name="Content Placeholder 2"/>
          <p:cNvSpPr>
            <a:spLocks noGrp="1"/>
          </p:cNvSpPr>
          <p:nvPr>
            <p:ph sz="half" idx="4294967295"/>
          </p:nvPr>
        </p:nvSpPr>
        <p:spPr>
          <a:xfrm>
            <a:off x="0" y="1196975"/>
            <a:ext cx="3952875" cy="5245100"/>
          </a:xfrm>
        </p:spPr>
        <p:txBody>
          <a:bodyPr>
            <a:normAutofit fontScale="92500" lnSpcReduction="20000"/>
          </a:bodyPr>
          <a:lstStyle/>
          <a:p>
            <a:pPr lvl="1">
              <a:lnSpc>
                <a:spcPct val="120000"/>
              </a:lnSpc>
            </a:pPr>
            <a:r>
              <a:rPr lang="en-US" dirty="0"/>
              <a:t>Known as public key cryptography</a:t>
            </a:r>
          </a:p>
          <a:p>
            <a:pPr lvl="1">
              <a:lnSpc>
                <a:spcPct val="120000"/>
              </a:lnSpc>
            </a:pPr>
            <a:r>
              <a:rPr lang="en-US" dirty="0"/>
              <a:t>Solves the problem of key delivery</a:t>
            </a:r>
          </a:p>
          <a:p>
            <a:pPr lvl="1">
              <a:lnSpc>
                <a:spcPct val="120000"/>
              </a:lnSpc>
            </a:pPr>
            <a:r>
              <a:rPr lang="en-US" dirty="0"/>
              <a:t>Much slower, but less data involved</a:t>
            </a:r>
          </a:p>
          <a:p>
            <a:pPr lvl="1">
              <a:lnSpc>
                <a:spcPct val="120000"/>
              </a:lnSpc>
            </a:pPr>
            <a:r>
              <a:rPr lang="en-US" dirty="0"/>
              <a:t>Uses a key pair (encryption and decryption keys)</a:t>
            </a:r>
          </a:p>
          <a:p>
            <a:pPr lvl="1">
              <a:lnSpc>
                <a:spcPct val="120000"/>
              </a:lnSpc>
            </a:pPr>
            <a:r>
              <a:rPr lang="en-US" dirty="0"/>
              <a:t>Examples:</a:t>
            </a:r>
          </a:p>
          <a:p>
            <a:pPr lvl="2">
              <a:lnSpc>
                <a:spcPct val="120000"/>
              </a:lnSpc>
            </a:pPr>
            <a:r>
              <a:rPr lang="en-US" dirty="0"/>
              <a:t>RSA</a:t>
            </a:r>
          </a:p>
          <a:p>
            <a:pPr lvl="2">
              <a:lnSpc>
                <a:spcPct val="120000"/>
              </a:lnSpc>
            </a:pPr>
            <a:r>
              <a:rPr lang="en-US" dirty="0" err="1"/>
              <a:t>Diffie</a:t>
            </a:r>
            <a:r>
              <a:rPr lang="en-US" dirty="0"/>
              <a:t>-Hellman</a:t>
            </a:r>
          </a:p>
          <a:p>
            <a:pPr lvl="2">
              <a:lnSpc>
                <a:spcPct val="120000"/>
              </a:lnSpc>
            </a:pPr>
            <a:r>
              <a:rPr lang="en-CA" dirty="0"/>
              <a:t>DSA</a:t>
            </a:r>
            <a:endParaRPr lang="en-US" dirty="0"/>
          </a:p>
          <a:p>
            <a:pPr lvl="2">
              <a:lnSpc>
                <a:spcPct val="120000"/>
              </a:lnSpc>
            </a:pPr>
            <a:r>
              <a:rPr lang="en-CA" dirty="0" err="1"/>
              <a:t>ElGamal</a:t>
            </a:r>
            <a:endParaRPr lang="en-US" dirty="0"/>
          </a:p>
          <a:p>
            <a:pPr lvl="2">
              <a:lnSpc>
                <a:spcPct val="120000"/>
              </a:lnSpc>
            </a:pPr>
            <a:r>
              <a:rPr lang="en-CA" dirty="0"/>
              <a:t>Elliptic curve</a:t>
            </a:r>
            <a:endParaRPr lang="en-US" dirty="0"/>
          </a:p>
        </p:txBody>
      </p:sp>
      <p:grpSp>
        <p:nvGrpSpPr>
          <p:cNvPr id="7" name="Group 4"/>
          <p:cNvGrpSpPr>
            <a:grpSpLocks noChangeAspect="1"/>
          </p:cNvGrpSpPr>
          <p:nvPr/>
        </p:nvGrpSpPr>
        <p:grpSpPr bwMode="auto">
          <a:xfrm>
            <a:off x="4279900" y="1890713"/>
            <a:ext cx="7499350" cy="4219575"/>
            <a:chOff x="2696" y="1191"/>
            <a:chExt cx="4724" cy="2658"/>
          </a:xfrm>
        </p:grpSpPr>
        <p:sp>
          <p:nvSpPr>
            <p:cNvPr id="8" name="AutoShape 3"/>
            <p:cNvSpPr>
              <a:spLocks noChangeAspect="1" noChangeArrowheads="1" noTextEdit="1"/>
            </p:cNvSpPr>
            <p:nvPr/>
          </p:nvSpPr>
          <p:spPr bwMode="auto">
            <a:xfrm>
              <a:off x="2696" y="1191"/>
              <a:ext cx="4724" cy="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3032" y="2247"/>
              <a:ext cx="3344"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364" y="2207"/>
              <a:ext cx="68" cy="80"/>
            </a:xfrm>
            <a:custGeom>
              <a:avLst/>
              <a:gdLst>
                <a:gd name="T0" fmla="*/ 0 w 68"/>
                <a:gd name="T1" fmla="*/ 80 h 80"/>
                <a:gd name="T2" fmla="*/ 68 w 68"/>
                <a:gd name="T3" fmla="*/ 40 h 80"/>
                <a:gd name="T4" fmla="*/ 0 w 68"/>
                <a:gd name="T5" fmla="*/ 0 h 80"/>
                <a:gd name="T6" fmla="*/ 0 w 68"/>
                <a:gd name="T7" fmla="*/ 80 h 80"/>
              </a:gdLst>
              <a:ahLst/>
              <a:cxnLst>
                <a:cxn ang="0">
                  <a:pos x="T0" y="T1"/>
                </a:cxn>
                <a:cxn ang="0">
                  <a:pos x="T2" y="T3"/>
                </a:cxn>
                <a:cxn ang="0">
                  <a:pos x="T4" y="T5"/>
                </a:cxn>
                <a:cxn ang="0">
                  <a:pos x="T6" y="T7"/>
                </a:cxn>
              </a:cxnLst>
              <a:rect l="0" t="0" r="r" b="b"/>
              <a:pathLst>
                <a:path w="68" h="80">
                  <a:moveTo>
                    <a:pt x="0" y="80"/>
                  </a:moveTo>
                  <a:lnTo>
                    <a:pt x="68" y="40"/>
                  </a:lnTo>
                  <a:lnTo>
                    <a:pt x="0" y="0"/>
                  </a:lnTo>
                  <a:lnTo>
                    <a:pt x="0" y="80"/>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4096" y="1475"/>
              <a:ext cx="240" cy="136"/>
            </a:xfrm>
            <a:custGeom>
              <a:avLst/>
              <a:gdLst>
                <a:gd name="T0" fmla="*/ 0 w 240"/>
                <a:gd name="T1" fmla="*/ 0 h 136"/>
                <a:gd name="T2" fmla="*/ 240 w 240"/>
                <a:gd name="T3" fmla="*/ 0 h 136"/>
                <a:gd name="T4" fmla="*/ 240 w 240"/>
                <a:gd name="T5" fmla="*/ 136 h 136"/>
              </a:gdLst>
              <a:ahLst/>
              <a:cxnLst>
                <a:cxn ang="0">
                  <a:pos x="T0" y="T1"/>
                </a:cxn>
                <a:cxn ang="0">
                  <a:pos x="T2" y="T3"/>
                </a:cxn>
                <a:cxn ang="0">
                  <a:pos x="T4" y="T5"/>
                </a:cxn>
              </a:cxnLst>
              <a:rect l="0" t="0" r="r" b="b"/>
              <a:pathLst>
                <a:path w="240" h="136">
                  <a:moveTo>
                    <a:pt x="0" y="0"/>
                  </a:moveTo>
                  <a:lnTo>
                    <a:pt x="240" y="0"/>
                  </a:lnTo>
                  <a:lnTo>
                    <a:pt x="24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4308" y="1603"/>
              <a:ext cx="56" cy="48"/>
            </a:xfrm>
            <a:custGeom>
              <a:avLst/>
              <a:gdLst>
                <a:gd name="T0" fmla="*/ 0 w 56"/>
                <a:gd name="T1" fmla="*/ 0 h 48"/>
                <a:gd name="T2" fmla="*/ 28 w 56"/>
                <a:gd name="T3" fmla="*/ 48 h 48"/>
                <a:gd name="T4" fmla="*/ 56 w 56"/>
                <a:gd name="T5" fmla="*/ 0 h 48"/>
                <a:gd name="T6" fmla="*/ 0 w 56"/>
                <a:gd name="T7" fmla="*/ 0 h 48"/>
              </a:gdLst>
              <a:ahLst/>
              <a:cxnLst>
                <a:cxn ang="0">
                  <a:pos x="T0" y="T1"/>
                </a:cxn>
                <a:cxn ang="0">
                  <a:pos x="T2" y="T3"/>
                </a:cxn>
                <a:cxn ang="0">
                  <a:pos x="T4" y="T5"/>
                </a:cxn>
                <a:cxn ang="0">
                  <a:pos x="T6" y="T7"/>
                </a:cxn>
              </a:cxnLst>
              <a:rect l="0" t="0" r="r" b="b"/>
              <a:pathLst>
                <a:path w="56" h="48">
                  <a:moveTo>
                    <a:pt x="0" y="0"/>
                  </a:moveTo>
                  <a:lnTo>
                    <a:pt x="28" y="48"/>
                  </a:lnTo>
                  <a:lnTo>
                    <a:pt x="56"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182" y="2117"/>
              <a:ext cx="74" cy="698"/>
            </a:xfrm>
            <a:custGeom>
              <a:avLst/>
              <a:gdLst>
                <a:gd name="T0" fmla="*/ 0 w 74"/>
                <a:gd name="T1" fmla="*/ 698 h 698"/>
                <a:gd name="T2" fmla="*/ 74 w 74"/>
                <a:gd name="T3" fmla="*/ 698 h 698"/>
                <a:gd name="T4" fmla="*/ 74 w 74"/>
                <a:gd name="T5" fmla="*/ 0 h 698"/>
              </a:gdLst>
              <a:ahLst/>
              <a:cxnLst>
                <a:cxn ang="0">
                  <a:pos x="T0" y="T1"/>
                </a:cxn>
                <a:cxn ang="0">
                  <a:pos x="T2" y="T3"/>
                </a:cxn>
                <a:cxn ang="0">
                  <a:pos x="T4" y="T5"/>
                </a:cxn>
              </a:cxnLst>
              <a:rect l="0" t="0" r="r" b="b"/>
              <a:pathLst>
                <a:path w="74" h="698">
                  <a:moveTo>
                    <a:pt x="0" y="698"/>
                  </a:moveTo>
                  <a:lnTo>
                    <a:pt x="74" y="698"/>
                  </a:lnTo>
                  <a:lnTo>
                    <a:pt x="74"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4228" y="2077"/>
              <a:ext cx="56" cy="48"/>
            </a:xfrm>
            <a:custGeom>
              <a:avLst/>
              <a:gdLst>
                <a:gd name="T0" fmla="*/ 56 w 56"/>
                <a:gd name="T1" fmla="*/ 48 h 48"/>
                <a:gd name="T2" fmla="*/ 28 w 56"/>
                <a:gd name="T3" fmla="*/ 0 h 48"/>
                <a:gd name="T4" fmla="*/ 0 w 56"/>
                <a:gd name="T5" fmla="*/ 48 h 48"/>
                <a:gd name="T6" fmla="*/ 56 w 56"/>
                <a:gd name="T7" fmla="*/ 48 h 48"/>
              </a:gdLst>
              <a:ahLst/>
              <a:cxnLst>
                <a:cxn ang="0">
                  <a:pos x="T0" y="T1"/>
                </a:cxn>
                <a:cxn ang="0">
                  <a:pos x="T2" y="T3"/>
                </a:cxn>
                <a:cxn ang="0">
                  <a:pos x="T4" y="T5"/>
                </a:cxn>
                <a:cxn ang="0">
                  <a:pos x="T6" y="T7"/>
                </a:cxn>
              </a:cxnLst>
              <a:rect l="0" t="0" r="r" b="b"/>
              <a:pathLst>
                <a:path w="56" h="48">
                  <a:moveTo>
                    <a:pt x="56" y="48"/>
                  </a:moveTo>
                  <a:lnTo>
                    <a:pt x="28" y="0"/>
                  </a:lnTo>
                  <a:lnTo>
                    <a:pt x="0" y="48"/>
                  </a:lnTo>
                  <a:lnTo>
                    <a:pt x="56" y="4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3220" y="1195"/>
              <a:ext cx="890" cy="620"/>
            </a:xfrm>
            <a:custGeom>
              <a:avLst/>
              <a:gdLst>
                <a:gd name="T0" fmla="*/ 780 w 890"/>
                <a:gd name="T1" fmla="*/ 0 h 620"/>
                <a:gd name="T2" fmla="*/ 110 w 890"/>
                <a:gd name="T3" fmla="*/ 0 h 620"/>
                <a:gd name="T4" fmla="*/ 110 w 890"/>
                <a:gd name="T5" fmla="*/ 0 h 620"/>
                <a:gd name="T6" fmla="*/ 88 w 890"/>
                <a:gd name="T7" fmla="*/ 2 h 620"/>
                <a:gd name="T8" fmla="*/ 66 w 890"/>
                <a:gd name="T9" fmla="*/ 8 h 620"/>
                <a:gd name="T10" fmla="*/ 48 w 890"/>
                <a:gd name="T11" fmla="*/ 18 h 620"/>
                <a:gd name="T12" fmla="*/ 32 w 890"/>
                <a:gd name="T13" fmla="*/ 32 h 620"/>
                <a:gd name="T14" fmla="*/ 18 w 890"/>
                <a:gd name="T15" fmla="*/ 48 h 620"/>
                <a:gd name="T16" fmla="*/ 8 w 890"/>
                <a:gd name="T17" fmla="*/ 66 h 620"/>
                <a:gd name="T18" fmla="*/ 2 w 890"/>
                <a:gd name="T19" fmla="*/ 88 h 620"/>
                <a:gd name="T20" fmla="*/ 0 w 890"/>
                <a:gd name="T21" fmla="*/ 110 h 620"/>
                <a:gd name="T22" fmla="*/ 0 w 890"/>
                <a:gd name="T23" fmla="*/ 326 h 620"/>
                <a:gd name="T24" fmla="*/ 0 w 890"/>
                <a:gd name="T25" fmla="*/ 326 h 620"/>
                <a:gd name="T26" fmla="*/ 2 w 890"/>
                <a:gd name="T27" fmla="*/ 348 h 620"/>
                <a:gd name="T28" fmla="*/ 8 w 890"/>
                <a:gd name="T29" fmla="*/ 368 h 620"/>
                <a:gd name="T30" fmla="*/ 18 w 890"/>
                <a:gd name="T31" fmla="*/ 388 h 620"/>
                <a:gd name="T32" fmla="*/ 32 w 890"/>
                <a:gd name="T33" fmla="*/ 404 h 620"/>
                <a:gd name="T34" fmla="*/ 48 w 890"/>
                <a:gd name="T35" fmla="*/ 416 h 620"/>
                <a:gd name="T36" fmla="*/ 66 w 890"/>
                <a:gd name="T37" fmla="*/ 428 h 620"/>
                <a:gd name="T38" fmla="*/ 88 w 890"/>
                <a:gd name="T39" fmla="*/ 434 h 620"/>
                <a:gd name="T40" fmla="*/ 110 w 890"/>
                <a:gd name="T41" fmla="*/ 436 h 620"/>
                <a:gd name="T42" fmla="*/ 132 w 890"/>
                <a:gd name="T43" fmla="*/ 436 h 620"/>
                <a:gd name="T44" fmla="*/ 132 w 890"/>
                <a:gd name="T45" fmla="*/ 620 h 620"/>
                <a:gd name="T46" fmla="*/ 316 w 890"/>
                <a:gd name="T47" fmla="*/ 436 h 620"/>
                <a:gd name="T48" fmla="*/ 780 w 890"/>
                <a:gd name="T49" fmla="*/ 436 h 620"/>
                <a:gd name="T50" fmla="*/ 780 w 890"/>
                <a:gd name="T51" fmla="*/ 436 h 620"/>
                <a:gd name="T52" fmla="*/ 802 w 890"/>
                <a:gd name="T53" fmla="*/ 434 h 620"/>
                <a:gd name="T54" fmla="*/ 822 w 890"/>
                <a:gd name="T55" fmla="*/ 428 h 620"/>
                <a:gd name="T56" fmla="*/ 842 w 890"/>
                <a:gd name="T57" fmla="*/ 416 h 620"/>
                <a:gd name="T58" fmla="*/ 858 w 890"/>
                <a:gd name="T59" fmla="*/ 404 h 620"/>
                <a:gd name="T60" fmla="*/ 872 w 890"/>
                <a:gd name="T61" fmla="*/ 388 h 620"/>
                <a:gd name="T62" fmla="*/ 882 w 890"/>
                <a:gd name="T63" fmla="*/ 368 h 620"/>
                <a:gd name="T64" fmla="*/ 888 w 890"/>
                <a:gd name="T65" fmla="*/ 348 h 620"/>
                <a:gd name="T66" fmla="*/ 890 w 890"/>
                <a:gd name="T67" fmla="*/ 326 h 620"/>
                <a:gd name="T68" fmla="*/ 890 w 890"/>
                <a:gd name="T69" fmla="*/ 110 h 620"/>
                <a:gd name="T70" fmla="*/ 890 w 890"/>
                <a:gd name="T71" fmla="*/ 110 h 620"/>
                <a:gd name="T72" fmla="*/ 888 w 890"/>
                <a:gd name="T73" fmla="*/ 88 h 620"/>
                <a:gd name="T74" fmla="*/ 882 w 890"/>
                <a:gd name="T75" fmla="*/ 66 h 620"/>
                <a:gd name="T76" fmla="*/ 872 w 890"/>
                <a:gd name="T77" fmla="*/ 48 h 620"/>
                <a:gd name="T78" fmla="*/ 858 w 890"/>
                <a:gd name="T79" fmla="*/ 32 h 620"/>
                <a:gd name="T80" fmla="*/ 842 w 890"/>
                <a:gd name="T81" fmla="*/ 18 h 620"/>
                <a:gd name="T82" fmla="*/ 822 w 890"/>
                <a:gd name="T83" fmla="*/ 8 h 620"/>
                <a:gd name="T84" fmla="*/ 802 w 890"/>
                <a:gd name="T85" fmla="*/ 2 h 620"/>
                <a:gd name="T86" fmla="*/ 780 w 890"/>
                <a:gd name="T87" fmla="*/ 0 h 620"/>
                <a:gd name="T88" fmla="*/ 780 w 890"/>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0" h="620">
                  <a:moveTo>
                    <a:pt x="780" y="0"/>
                  </a:moveTo>
                  <a:lnTo>
                    <a:pt x="110" y="0"/>
                  </a:lnTo>
                  <a:lnTo>
                    <a:pt x="110" y="0"/>
                  </a:lnTo>
                  <a:lnTo>
                    <a:pt x="88" y="2"/>
                  </a:lnTo>
                  <a:lnTo>
                    <a:pt x="66" y="8"/>
                  </a:lnTo>
                  <a:lnTo>
                    <a:pt x="48" y="18"/>
                  </a:lnTo>
                  <a:lnTo>
                    <a:pt x="32" y="32"/>
                  </a:lnTo>
                  <a:lnTo>
                    <a:pt x="18" y="48"/>
                  </a:lnTo>
                  <a:lnTo>
                    <a:pt x="8" y="66"/>
                  </a:lnTo>
                  <a:lnTo>
                    <a:pt x="2" y="88"/>
                  </a:lnTo>
                  <a:lnTo>
                    <a:pt x="0" y="110"/>
                  </a:lnTo>
                  <a:lnTo>
                    <a:pt x="0" y="326"/>
                  </a:lnTo>
                  <a:lnTo>
                    <a:pt x="0" y="326"/>
                  </a:lnTo>
                  <a:lnTo>
                    <a:pt x="2" y="348"/>
                  </a:lnTo>
                  <a:lnTo>
                    <a:pt x="8" y="368"/>
                  </a:lnTo>
                  <a:lnTo>
                    <a:pt x="18" y="388"/>
                  </a:lnTo>
                  <a:lnTo>
                    <a:pt x="32" y="404"/>
                  </a:lnTo>
                  <a:lnTo>
                    <a:pt x="48" y="416"/>
                  </a:lnTo>
                  <a:lnTo>
                    <a:pt x="66" y="428"/>
                  </a:lnTo>
                  <a:lnTo>
                    <a:pt x="88" y="434"/>
                  </a:lnTo>
                  <a:lnTo>
                    <a:pt x="110" y="436"/>
                  </a:lnTo>
                  <a:lnTo>
                    <a:pt x="132" y="436"/>
                  </a:lnTo>
                  <a:lnTo>
                    <a:pt x="132" y="620"/>
                  </a:lnTo>
                  <a:lnTo>
                    <a:pt x="316" y="436"/>
                  </a:lnTo>
                  <a:lnTo>
                    <a:pt x="780" y="436"/>
                  </a:lnTo>
                  <a:lnTo>
                    <a:pt x="780" y="436"/>
                  </a:lnTo>
                  <a:lnTo>
                    <a:pt x="802" y="434"/>
                  </a:lnTo>
                  <a:lnTo>
                    <a:pt x="822" y="428"/>
                  </a:lnTo>
                  <a:lnTo>
                    <a:pt x="842" y="416"/>
                  </a:lnTo>
                  <a:lnTo>
                    <a:pt x="858" y="404"/>
                  </a:lnTo>
                  <a:lnTo>
                    <a:pt x="872" y="388"/>
                  </a:lnTo>
                  <a:lnTo>
                    <a:pt x="882" y="368"/>
                  </a:lnTo>
                  <a:lnTo>
                    <a:pt x="888" y="348"/>
                  </a:lnTo>
                  <a:lnTo>
                    <a:pt x="890" y="326"/>
                  </a:lnTo>
                  <a:lnTo>
                    <a:pt x="890" y="110"/>
                  </a:lnTo>
                  <a:lnTo>
                    <a:pt x="890" y="110"/>
                  </a:lnTo>
                  <a:lnTo>
                    <a:pt x="888" y="88"/>
                  </a:lnTo>
                  <a:lnTo>
                    <a:pt x="882" y="66"/>
                  </a:lnTo>
                  <a:lnTo>
                    <a:pt x="872" y="48"/>
                  </a:lnTo>
                  <a:lnTo>
                    <a:pt x="858" y="32"/>
                  </a:lnTo>
                  <a:lnTo>
                    <a:pt x="842" y="18"/>
                  </a:lnTo>
                  <a:lnTo>
                    <a:pt x="822" y="8"/>
                  </a:lnTo>
                  <a:lnTo>
                    <a:pt x="802" y="2"/>
                  </a:lnTo>
                  <a:lnTo>
                    <a:pt x="780" y="0"/>
                  </a:lnTo>
                  <a:lnTo>
                    <a:pt x="78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3784" y="2633"/>
              <a:ext cx="344" cy="644"/>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696" y="1847"/>
              <a:ext cx="960" cy="864"/>
            </a:xfrm>
            <a:custGeom>
              <a:avLst/>
              <a:gdLst>
                <a:gd name="T0" fmla="*/ 380 w 960"/>
                <a:gd name="T1" fmla="*/ 814 h 864"/>
                <a:gd name="T2" fmla="*/ 214 w 960"/>
                <a:gd name="T3" fmla="*/ 836 h 864"/>
                <a:gd name="T4" fmla="*/ 214 w 960"/>
                <a:gd name="T5" fmla="*/ 838 h 864"/>
                <a:gd name="T6" fmla="*/ 208 w 960"/>
                <a:gd name="T7" fmla="*/ 838 h 864"/>
                <a:gd name="T8" fmla="*/ 208 w 960"/>
                <a:gd name="T9" fmla="*/ 864 h 864"/>
                <a:gd name="T10" fmla="*/ 214 w 960"/>
                <a:gd name="T11" fmla="*/ 864 h 864"/>
                <a:gd name="T12" fmla="*/ 748 w 960"/>
                <a:gd name="T13" fmla="*/ 864 h 864"/>
                <a:gd name="T14" fmla="*/ 752 w 960"/>
                <a:gd name="T15" fmla="*/ 864 h 864"/>
                <a:gd name="T16" fmla="*/ 752 w 960"/>
                <a:gd name="T17" fmla="*/ 838 h 864"/>
                <a:gd name="T18" fmla="*/ 748 w 960"/>
                <a:gd name="T19" fmla="*/ 838 h 864"/>
                <a:gd name="T20" fmla="*/ 748 w 960"/>
                <a:gd name="T21" fmla="*/ 836 h 864"/>
                <a:gd name="T22" fmla="*/ 580 w 960"/>
                <a:gd name="T23" fmla="*/ 814 h 864"/>
                <a:gd name="T24" fmla="*/ 580 w 960"/>
                <a:gd name="T25" fmla="*/ 644 h 864"/>
                <a:gd name="T26" fmla="*/ 748 w 960"/>
                <a:gd name="T27" fmla="*/ 644 h 864"/>
                <a:gd name="T28" fmla="*/ 960 w 960"/>
                <a:gd name="T29" fmla="*/ 644 h 864"/>
                <a:gd name="T30" fmla="*/ 960 w 960"/>
                <a:gd name="T31" fmla="*/ 602 h 864"/>
                <a:gd name="T32" fmla="*/ 958 w 960"/>
                <a:gd name="T33" fmla="*/ 0 h 864"/>
                <a:gd name="T34" fmla="*/ 748 w 960"/>
                <a:gd name="T35" fmla="*/ 0 h 864"/>
                <a:gd name="T36" fmla="*/ 214 w 960"/>
                <a:gd name="T37" fmla="*/ 0 h 864"/>
                <a:gd name="T38" fmla="*/ 2 w 960"/>
                <a:gd name="T39" fmla="*/ 0 h 864"/>
                <a:gd name="T40" fmla="*/ 0 w 960"/>
                <a:gd name="T41" fmla="*/ 602 h 864"/>
                <a:gd name="T42" fmla="*/ 0 w 960"/>
                <a:gd name="T43" fmla="*/ 644 h 864"/>
                <a:gd name="T44" fmla="*/ 214 w 960"/>
                <a:gd name="T45" fmla="*/ 644 h 864"/>
                <a:gd name="T46" fmla="*/ 380 w 960"/>
                <a:gd name="T47" fmla="*/ 644 h 864"/>
                <a:gd name="T48" fmla="*/ 3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380" y="814"/>
                  </a:moveTo>
                  <a:lnTo>
                    <a:pt x="214" y="836"/>
                  </a:lnTo>
                  <a:lnTo>
                    <a:pt x="214" y="838"/>
                  </a:lnTo>
                  <a:lnTo>
                    <a:pt x="208" y="838"/>
                  </a:lnTo>
                  <a:lnTo>
                    <a:pt x="208" y="864"/>
                  </a:lnTo>
                  <a:lnTo>
                    <a:pt x="214" y="864"/>
                  </a:lnTo>
                  <a:lnTo>
                    <a:pt x="748" y="864"/>
                  </a:lnTo>
                  <a:lnTo>
                    <a:pt x="752" y="864"/>
                  </a:lnTo>
                  <a:lnTo>
                    <a:pt x="752" y="838"/>
                  </a:lnTo>
                  <a:lnTo>
                    <a:pt x="748" y="838"/>
                  </a:lnTo>
                  <a:lnTo>
                    <a:pt x="748" y="836"/>
                  </a:lnTo>
                  <a:lnTo>
                    <a:pt x="580" y="814"/>
                  </a:lnTo>
                  <a:lnTo>
                    <a:pt x="580" y="644"/>
                  </a:lnTo>
                  <a:lnTo>
                    <a:pt x="748" y="644"/>
                  </a:lnTo>
                  <a:lnTo>
                    <a:pt x="960" y="644"/>
                  </a:lnTo>
                  <a:lnTo>
                    <a:pt x="960" y="602"/>
                  </a:lnTo>
                  <a:lnTo>
                    <a:pt x="958" y="0"/>
                  </a:lnTo>
                  <a:lnTo>
                    <a:pt x="748" y="0"/>
                  </a:lnTo>
                  <a:lnTo>
                    <a:pt x="214" y="0"/>
                  </a:lnTo>
                  <a:lnTo>
                    <a:pt x="2" y="0"/>
                  </a:lnTo>
                  <a:lnTo>
                    <a:pt x="0" y="602"/>
                  </a:lnTo>
                  <a:lnTo>
                    <a:pt x="0" y="644"/>
                  </a:lnTo>
                  <a:lnTo>
                    <a:pt x="214" y="644"/>
                  </a:lnTo>
                  <a:lnTo>
                    <a:pt x="380" y="644"/>
                  </a:lnTo>
                  <a:lnTo>
                    <a:pt x="3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2744"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696" y="2757"/>
              <a:ext cx="988" cy="198"/>
            </a:xfrm>
            <a:custGeom>
              <a:avLst/>
              <a:gdLst>
                <a:gd name="T0" fmla="*/ 988 w 988"/>
                <a:gd name="T1" fmla="*/ 198 h 198"/>
                <a:gd name="T2" fmla="*/ 0 w 988"/>
                <a:gd name="T3" fmla="*/ 198 h 198"/>
                <a:gd name="T4" fmla="*/ 84 w 988"/>
                <a:gd name="T5" fmla="*/ 0 h 198"/>
                <a:gd name="T6" fmla="*/ 904 w 988"/>
                <a:gd name="T7" fmla="*/ 0 h 198"/>
                <a:gd name="T8" fmla="*/ 988 w 988"/>
                <a:gd name="T9" fmla="*/ 198 h 198"/>
              </a:gdLst>
              <a:ahLst/>
              <a:cxnLst>
                <a:cxn ang="0">
                  <a:pos x="T0" y="T1"/>
                </a:cxn>
                <a:cxn ang="0">
                  <a:pos x="T2" y="T3"/>
                </a:cxn>
                <a:cxn ang="0">
                  <a:pos x="T4" y="T5"/>
                </a:cxn>
                <a:cxn ang="0">
                  <a:pos x="T6" y="T7"/>
                </a:cxn>
                <a:cxn ang="0">
                  <a:pos x="T8" y="T9"/>
                </a:cxn>
              </a:cxnLst>
              <a:rect l="0" t="0" r="r" b="b"/>
              <a:pathLst>
                <a:path w="988" h="198">
                  <a:moveTo>
                    <a:pt x="988" y="198"/>
                  </a:moveTo>
                  <a:lnTo>
                    <a:pt x="0" y="198"/>
                  </a:lnTo>
                  <a:lnTo>
                    <a:pt x="84" y="0"/>
                  </a:lnTo>
                  <a:lnTo>
                    <a:pt x="904" y="0"/>
                  </a:lnTo>
                  <a:lnTo>
                    <a:pt x="988"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5692" y="1475"/>
              <a:ext cx="234" cy="136"/>
            </a:xfrm>
            <a:custGeom>
              <a:avLst/>
              <a:gdLst>
                <a:gd name="T0" fmla="*/ 234 w 234"/>
                <a:gd name="T1" fmla="*/ 0 h 136"/>
                <a:gd name="T2" fmla="*/ 0 w 234"/>
                <a:gd name="T3" fmla="*/ 0 h 136"/>
                <a:gd name="T4" fmla="*/ 0 w 234"/>
                <a:gd name="T5" fmla="*/ 136 h 136"/>
              </a:gdLst>
              <a:ahLst/>
              <a:cxnLst>
                <a:cxn ang="0">
                  <a:pos x="T0" y="T1"/>
                </a:cxn>
                <a:cxn ang="0">
                  <a:pos x="T2" y="T3"/>
                </a:cxn>
                <a:cxn ang="0">
                  <a:pos x="T4" y="T5"/>
                </a:cxn>
              </a:cxnLst>
              <a:rect l="0" t="0" r="r" b="b"/>
              <a:pathLst>
                <a:path w="234" h="136">
                  <a:moveTo>
                    <a:pt x="234" y="0"/>
                  </a:moveTo>
                  <a:lnTo>
                    <a:pt x="0" y="0"/>
                  </a:lnTo>
                  <a:lnTo>
                    <a:pt x="0" y="136"/>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5664" y="1603"/>
              <a:ext cx="56" cy="48"/>
            </a:xfrm>
            <a:custGeom>
              <a:avLst/>
              <a:gdLst>
                <a:gd name="T0" fmla="*/ 0 w 56"/>
                <a:gd name="T1" fmla="*/ 0 h 48"/>
                <a:gd name="T2" fmla="*/ 28 w 56"/>
                <a:gd name="T3" fmla="*/ 48 h 48"/>
                <a:gd name="T4" fmla="*/ 56 w 56"/>
                <a:gd name="T5" fmla="*/ 0 h 48"/>
                <a:gd name="T6" fmla="*/ 0 w 56"/>
                <a:gd name="T7" fmla="*/ 0 h 48"/>
              </a:gdLst>
              <a:ahLst/>
              <a:cxnLst>
                <a:cxn ang="0">
                  <a:pos x="T0" y="T1"/>
                </a:cxn>
                <a:cxn ang="0">
                  <a:pos x="T2" y="T3"/>
                </a:cxn>
                <a:cxn ang="0">
                  <a:pos x="T4" y="T5"/>
                </a:cxn>
                <a:cxn ang="0">
                  <a:pos x="T6" y="T7"/>
                </a:cxn>
              </a:cxnLst>
              <a:rect l="0" t="0" r="r" b="b"/>
              <a:pathLst>
                <a:path w="56" h="48">
                  <a:moveTo>
                    <a:pt x="0" y="0"/>
                  </a:moveTo>
                  <a:lnTo>
                    <a:pt x="28" y="48"/>
                  </a:lnTo>
                  <a:lnTo>
                    <a:pt x="56" y="0"/>
                  </a:lnTo>
                  <a:lnTo>
                    <a:pt x="0"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5772" y="2117"/>
              <a:ext cx="58" cy="698"/>
            </a:xfrm>
            <a:custGeom>
              <a:avLst/>
              <a:gdLst>
                <a:gd name="T0" fmla="*/ 58 w 58"/>
                <a:gd name="T1" fmla="*/ 698 h 698"/>
                <a:gd name="T2" fmla="*/ 0 w 58"/>
                <a:gd name="T3" fmla="*/ 698 h 698"/>
                <a:gd name="T4" fmla="*/ 0 w 58"/>
                <a:gd name="T5" fmla="*/ 0 h 698"/>
              </a:gdLst>
              <a:ahLst/>
              <a:cxnLst>
                <a:cxn ang="0">
                  <a:pos x="T0" y="T1"/>
                </a:cxn>
                <a:cxn ang="0">
                  <a:pos x="T2" y="T3"/>
                </a:cxn>
                <a:cxn ang="0">
                  <a:pos x="T4" y="T5"/>
                </a:cxn>
              </a:cxnLst>
              <a:rect l="0" t="0" r="r" b="b"/>
              <a:pathLst>
                <a:path w="58" h="698">
                  <a:moveTo>
                    <a:pt x="58" y="698"/>
                  </a:moveTo>
                  <a:lnTo>
                    <a:pt x="0" y="698"/>
                  </a:lnTo>
                  <a:lnTo>
                    <a:pt x="0" y="0"/>
                  </a:lnTo>
                </a:path>
              </a:pathLst>
            </a:custGeom>
            <a:noFill/>
            <a:ln w="12700">
              <a:solidFill>
                <a:srgbClr val="6B6B6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5744" y="2077"/>
              <a:ext cx="56" cy="48"/>
            </a:xfrm>
            <a:custGeom>
              <a:avLst/>
              <a:gdLst>
                <a:gd name="T0" fmla="*/ 56 w 56"/>
                <a:gd name="T1" fmla="*/ 48 h 48"/>
                <a:gd name="T2" fmla="*/ 28 w 56"/>
                <a:gd name="T3" fmla="*/ 0 h 48"/>
                <a:gd name="T4" fmla="*/ 0 w 56"/>
                <a:gd name="T5" fmla="*/ 48 h 48"/>
                <a:gd name="T6" fmla="*/ 56 w 56"/>
                <a:gd name="T7" fmla="*/ 48 h 48"/>
              </a:gdLst>
              <a:ahLst/>
              <a:cxnLst>
                <a:cxn ang="0">
                  <a:pos x="T0" y="T1"/>
                </a:cxn>
                <a:cxn ang="0">
                  <a:pos x="T2" y="T3"/>
                </a:cxn>
                <a:cxn ang="0">
                  <a:pos x="T4" y="T5"/>
                </a:cxn>
                <a:cxn ang="0">
                  <a:pos x="T6" y="T7"/>
                </a:cxn>
              </a:cxnLst>
              <a:rect l="0" t="0" r="r" b="b"/>
              <a:pathLst>
                <a:path w="56" h="48">
                  <a:moveTo>
                    <a:pt x="56" y="48"/>
                  </a:moveTo>
                  <a:lnTo>
                    <a:pt x="28" y="0"/>
                  </a:lnTo>
                  <a:lnTo>
                    <a:pt x="0" y="48"/>
                  </a:lnTo>
                  <a:lnTo>
                    <a:pt x="56" y="48"/>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5926" y="1195"/>
              <a:ext cx="892" cy="620"/>
            </a:xfrm>
            <a:custGeom>
              <a:avLst/>
              <a:gdLst>
                <a:gd name="T0" fmla="*/ 110 w 892"/>
                <a:gd name="T1" fmla="*/ 0 h 620"/>
                <a:gd name="T2" fmla="*/ 782 w 892"/>
                <a:gd name="T3" fmla="*/ 0 h 620"/>
                <a:gd name="T4" fmla="*/ 782 w 892"/>
                <a:gd name="T5" fmla="*/ 0 h 620"/>
                <a:gd name="T6" fmla="*/ 804 w 892"/>
                <a:gd name="T7" fmla="*/ 2 h 620"/>
                <a:gd name="T8" fmla="*/ 824 w 892"/>
                <a:gd name="T9" fmla="*/ 8 h 620"/>
                <a:gd name="T10" fmla="*/ 842 w 892"/>
                <a:gd name="T11" fmla="*/ 18 h 620"/>
                <a:gd name="T12" fmla="*/ 860 w 892"/>
                <a:gd name="T13" fmla="*/ 32 h 620"/>
                <a:gd name="T14" fmla="*/ 872 w 892"/>
                <a:gd name="T15" fmla="*/ 48 h 620"/>
                <a:gd name="T16" fmla="*/ 882 w 892"/>
                <a:gd name="T17" fmla="*/ 66 h 620"/>
                <a:gd name="T18" fmla="*/ 890 w 892"/>
                <a:gd name="T19" fmla="*/ 88 h 620"/>
                <a:gd name="T20" fmla="*/ 892 w 892"/>
                <a:gd name="T21" fmla="*/ 110 h 620"/>
                <a:gd name="T22" fmla="*/ 892 w 892"/>
                <a:gd name="T23" fmla="*/ 326 h 620"/>
                <a:gd name="T24" fmla="*/ 892 w 892"/>
                <a:gd name="T25" fmla="*/ 326 h 620"/>
                <a:gd name="T26" fmla="*/ 890 w 892"/>
                <a:gd name="T27" fmla="*/ 348 h 620"/>
                <a:gd name="T28" fmla="*/ 882 w 892"/>
                <a:gd name="T29" fmla="*/ 368 h 620"/>
                <a:gd name="T30" fmla="*/ 872 w 892"/>
                <a:gd name="T31" fmla="*/ 388 h 620"/>
                <a:gd name="T32" fmla="*/ 860 w 892"/>
                <a:gd name="T33" fmla="*/ 404 h 620"/>
                <a:gd name="T34" fmla="*/ 842 w 892"/>
                <a:gd name="T35" fmla="*/ 416 h 620"/>
                <a:gd name="T36" fmla="*/ 824 w 892"/>
                <a:gd name="T37" fmla="*/ 428 h 620"/>
                <a:gd name="T38" fmla="*/ 804 w 892"/>
                <a:gd name="T39" fmla="*/ 434 h 620"/>
                <a:gd name="T40" fmla="*/ 782 w 892"/>
                <a:gd name="T41" fmla="*/ 436 h 620"/>
                <a:gd name="T42" fmla="*/ 758 w 892"/>
                <a:gd name="T43" fmla="*/ 436 h 620"/>
                <a:gd name="T44" fmla="*/ 758 w 892"/>
                <a:gd name="T45" fmla="*/ 620 h 620"/>
                <a:gd name="T46" fmla="*/ 574 w 892"/>
                <a:gd name="T47" fmla="*/ 436 h 620"/>
                <a:gd name="T48" fmla="*/ 110 w 892"/>
                <a:gd name="T49" fmla="*/ 436 h 620"/>
                <a:gd name="T50" fmla="*/ 110 w 892"/>
                <a:gd name="T51" fmla="*/ 436 h 620"/>
                <a:gd name="T52" fmla="*/ 88 w 892"/>
                <a:gd name="T53" fmla="*/ 434 h 620"/>
                <a:gd name="T54" fmla="*/ 68 w 892"/>
                <a:gd name="T55" fmla="*/ 428 h 620"/>
                <a:gd name="T56" fmla="*/ 48 w 892"/>
                <a:gd name="T57" fmla="*/ 416 h 620"/>
                <a:gd name="T58" fmla="*/ 32 w 892"/>
                <a:gd name="T59" fmla="*/ 404 h 620"/>
                <a:gd name="T60" fmla="*/ 20 w 892"/>
                <a:gd name="T61" fmla="*/ 388 h 620"/>
                <a:gd name="T62" fmla="*/ 8 w 892"/>
                <a:gd name="T63" fmla="*/ 368 h 620"/>
                <a:gd name="T64" fmla="*/ 2 w 892"/>
                <a:gd name="T65" fmla="*/ 348 h 620"/>
                <a:gd name="T66" fmla="*/ 0 w 892"/>
                <a:gd name="T67" fmla="*/ 326 h 620"/>
                <a:gd name="T68" fmla="*/ 0 w 892"/>
                <a:gd name="T69" fmla="*/ 110 h 620"/>
                <a:gd name="T70" fmla="*/ 0 w 892"/>
                <a:gd name="T71" fmla="*/ 110 h 620"/>
                <a:gd name="T72" fmla="*/ 2 w 892"/>
                <a:gd name="T73" fmla="*/ 88 h 620"/>
                <a:gd name="T74" fmla="*/ 8 w 892"/>
                <a:gd name="T75" fmla="*/ 66 h 620"/>
                <a:gd name="T76" fmla="*/ 20 w 892"/>
                <a:gd name="T77" fmla="*/ 48 h 620"/>
                <a:gd name="T78" fmla="*/ 32 w 892"/>
                <a:gd name="T79" fmla="*/ 32 h 620"/>
                <a:gd name="T80" fmla="*/ 48 w 892"/>
                <a:gd name="T81" fmla="*/ 18 h 620"/>
                <a:gd name="T82" fmla="*/ 68 w 892"/>
                <a:gd name="T83" fmla="*/ 8 h 620"/>
                <a:gd name="T84" fmla="*/ 88 w 892"/>
                <a:gd name="T85" fmla="*/ 2 h 620"/>
                <a:gd name="T86" fmla="*/ 110 w 892"/>
                <a:gd name="T87" fmla="*/ 0 h 620"/>
                <a:gd name="T88" fmla="*/ 110 w 892"/>
                <a:gd name="T89"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92" h="620">
                  <a:moveTo>
                    <a:pt x="110" y="0"/>
                  </a:moveTo>
                  <a:lnTo>
                    <a:pt x="782" y="0"/>
                  </a:lnTo>
                  <a:lnTo>
                    <a:pt x="782" y="0"/>
                  </a:lnTo>
                  <a:lnTo>
                    <a:pt x="804" y="2"/>
                  </a:lnTo>
                  <a:lnTo>
                    <a:pt x="824" y="8"/>
                  </a:lnTo>
                  <a:lnTo>
                    <a:pt x="842" y="18"/>
                  </a:lnTo>
                  <a:lnTo>
                    <a:pt x="860" y="32"/>
                  </a:lnTo>
                  <a:lnTo>
                    <a:pt x="872" y="48"/>
                  </a:lnTo>
                  <a:lnTo>
                    <a:pt x="882" y="66"/>
                  </a:lnTo>
                  <a:lnTo>
                    <a:pt x="890" y="88"/>
                  </a:lnTo>
                  <a:lnTo>
                    <a:pt x="892" y="110"/>
                  </a:lnTo>
                  <a:lnTo>
                    <a:pt x="892" y="326"/>
                  </a:lnTo>
                  <a:lnTo>
                    <a:pt x="892" y="326"/>
                  </a:lnTo>
                  <a:lnTo>
                    <a:pt x="890" y="348"/>
                  </a:lnTo>
                  <a:lnTo>
                    <a:pt x="882" y="368"/>
                  </a:lnTo>
                  <a:lnTo>
                    <a:pt x="872" y="388"/>
                  </a:lnTo>
                  <a:lnTo>
                    <a:pt x="860" y="404"/>
                  </a:lnTo>
                  <a:lnTo>
                    <a:pt x="842" y="416"/>
                  </a:lnTo>
                  <a:lnTo>
                    <a:pt x="824" y="428"/>
                  </a:lnTo>
                  <a:lnTo>
                    <a:pt x="804" y="434"/>
                  </a:lnTo>
                  <a:lnTo>
                    <a:pt x="782" y="436"/>
                  </a:lnTo>
                  <a:lnTo>
                    <a:pt x="758" y="436"/>
                  </a:lnTo>
                  <a:lnTo>
                    <a:pt x="758" y="620"/>
                  </a:lnTo>
                  <a:lnTo>
                    <a:pt x="574" y="436"/>
                  </a:lnTo>
                  <a:lnTo>
                    <a:pt x="110" y="436"/>
                  </a:lnTo>
                  <a:lnTo>
                    <a:pt x="110" y="436"/>
                  </a:lnTo>
                  <a:lnTo>
                    <a:pt x="88" y="434"/>
                  </a:lnTo>
                  <a:lnTo>
                    <a:pt x="68" y="428"/>
                  </a:lnTo>
                  <a:lnTo>
                    <a:pt x="48" y="416"/>
                  </a:lnTo>
                  <a:lnTo>
                    <a:pt x="32" y="404"/>
                  </a:lnTo>
                  <a:lnTo>
                    <a:pt x="20" y="388"/>
                  </a:lnTo>
                  <a:lnTo>
                    <a:pt x="8" y="368"/>
                  </a:lnTo>
                  <a:lnTo>
                    <a:pt x="2" y="348"/>
                  </a:lnTo>
                  <a:lnTo>
                    <a:pt x="0" y="326"/>
                  </a:lnTo>
                  <a:lnTo>
                    <a:pt x="0" y="110"/>
                  </a:lnTo>
                  <a:lnTo>
                    <a:pt x="0" y="110"/>
                  </a:lnTo>
                  <a:lnTo>
                    <a:pt x="2" y="88"/>
                  </a:lnTo>
                  <a:lnTo>
                    <a:pt x="8" y="66"/>
                  </a:lnTo>
                  <a:lnTo>
                    <a:pt x="20" y="48"/>
                  </a:lnTo>
                  <a:lnTo>
                    <a:pt x="32" y="32"/>
                  </a:lnTo>
                  <a:lnTo>
                    <a:pt x="48" y="18"/>
                  </a:lnTo>
                  <a:lnTo>
                    <a:pt x="68" y="8"/>
                  </a:lnTo>
                  <a:lnTo>
                    <a:pt x="88" y="2"/>
                  </a:lnTo>
                  <a:lnTo>
                    <a:pt x="110" y="0"/>
                  </a:lnTo>
                  <a:lnTo>
                    <a:pt x="110" y="0"/>
                  </a:lnTo>
                  <a:close/>
                </a:path>
              </a:pathLst>
            </a:custGeom>
            <a:solidFill>
              <a:srgbClr val="FFFFFF"/>
            </a:solidFill>
            <a:ln w="12700">
              <a:solidFill>
                <a:srgbClr val="6B6B6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5052" y="1665"/>
              <a:ext cx="874" cy="396"/>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4096" y="1665"/>
              <a:ext cx="876" cy="396"/>
            </a:xfrm>
            <a:prstGeom prst="rect">
              <a:avLst/>
            </a:prstGeom>
            <a:solidFill>
              <a:srgbClr val="FFFFFF"/>
            </a:solidFill>
            <a:ln w="12700">
              <a:solidFill>
                <a:srgbClr val="6B6B6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5898" y="2633"/>
              <a:ext cx="344" cy="644"/>
            </a:xfrm>
            <a:custGeom>
              <a:avLst/>
              <a:gdLst>
                <a:gd name="T0" fmla="*/ 0 w 344"/>
                <a:gd name="T1" fmla="*/ 172 h 644"/>
                <a:gd name="T2" fmla="*/ 8 w 344"/>
                <a:gd name="T3" fmla="*/ 224 h 644"/>
                <a:gd name="T4" fmla="*/ 30 w 344"/>
                <a:gd name="T5" fmla="*/ 268 h 644"/>
                <a:gd name="T6" fmla="*/ 64 w 344"/>
                <a:gd name="T7" fmla="*/ 306 h 644"/>
                <a:gd name="T8" fmla="*/ 108 w 344"/>
                <a:gd name="T9" fmla="*/ 330 h 644"/>
                <a:gd name="T10" fmla="*/ 142 w 344"/>
                <a:gd name="T11" fmla="*/ 416 h 644"/>
                <a:gd name="T12" fmla="*/ 142 w 344"/>
                <a:gd name="T13" fmla="*/ 478 h 644"/>
                <a:gd name="T14" fmla="*/ 142 w 344"/>
                <a:gd name="T15" fmla="*/ 536 h 644"/>
                <a:gd name="T16" fmla="*/ 108 w 344"/>
                <a:gd name="T17" fmla="*/ 594 h 644"/>
                <a:gd name="T18" fmla="*/ 236 w 344"/>
                <a:gd name="T19" fmla="*/ 594 h 644"/>
                <a:gd name="T20" fmla="*/ 236 w 344"/>
                <a:gd name="T21" fmla="*/ 330 h 644"/>
                <a:gd name="T22" fmla="*/ 280 w 344"/>
                <a:gd name="T23" fmla="*/ 306 h 644"/>
                <a:gd name="T24" fmla="*/ 314 w 344"/>
                <a:gd name="T25" fmla="*/ 268 h 644"/>
                <a:gd name="T26" fmla="*/ 336 w 344"/>
                <a:gd name="T27" fmla="*/ 224 h 644"/>
                <a:gd name="T28" fmla="*/ 344 w 344"/>
                <a:gd name="T29" fmla="*/ 172 h 644"/>
                <a:gd name="T30" fmla="*/ 344 w 344"/>
                <a:gd name="T31" fmla="*/ 154 h 644"/>
                <a:gd name="T32" fmla="*/ 336 w 344"/>
                <a:gd name="T33" fmla="*/ 120 h 644"/>
                <a:gd name="T34" fmla="*/ 324 w 344"/>
                <a:gd name="T35" fmla="*/ 90 h 644"/>
                <a:gd name="T36" fmla="*/ 304 w 344"/>
                <a:gd name="T37" fmla="*/ 62 h 644"/>
                <a:gd name="T38" fmla="*/ 282 w 344"/>
                <a:gd name="T39" fmla="*/ 38 h 644"/>
                <a:gd name="T40" fmla="*/ 254 w 344"/>
                <a:gd name="T41" fmla="*/ 20 h 644"/>
                <a:gd name="T42" fmla="*/ 224 w 344"/>
                <a:gd name="T43" fmla="*/ 6 h 644"/>
                <a:gd name="T44" fmla="*/ 190 w 344"/>
                <a:gd name="T45" fmla="*/ 0 h 644"/>
                <a:gd name="T46" fmla="*/ 172 w 344"/>
                <a:gd name="T47" fmla="*/ 0 h 644"/>
                <a:gd name="T48" fmla="*/ 138 w 344"/>
                <a:gd name="T49" fmla="*/ 2 h 644"/>
                <a:gd name="T50" fmla="*/ 106 w 344"/>
                <a:gd name="T51" fmla="*/ 12 h 644"/>
                <a:gd name="T52" fmla="*/ 76 w 344"/>
                <a:gd name="T53" fmla="*/ 28 h 644"/>
                <a:gd name="T54" fmla="*/ 50 w 344"/>
                <a:gd name="T55" fmla="*/ 50 h 644"/>
                <a:gd name="T56" fmla="*/ 30 w 344"/>
                <a:gd name="T57" fmla="*/ 76 h 644"/>
                <a:gd name="T58" fmla="*/ 14 w 344"/>
                <a:gd name="T59" fmla="*/ 104 h 644"/>
                <a:gd name="T60" fmla="*/ 4 w 344"/>
                <a:gd name="T61" fmla="*/ 136 h 644"/>
                <a:gd name="T62" fmla="*/ 0 w 344"/>
                <a:gd name="T63" fmla="*/ 172 h 644"/>
                <a:gd name="T64" fmla="*/ 128 w 344"/>
                <a:gd name="T65" fmla="*/ 86 h 644"/>
                <a:gd name="T66" fmla="*/ 128 w 344"/>
                <a:gd name="T67" fmla="*/ 76 h 644"/>
                <a:gd name="T68" fmla="*/ 136 w 344"/>
                <a:gd name="T69" fmla="*/ 60 h 644"/>
                <a:gd name="T70" fmla="*/ 148 w 344"/>
                <a:gd name="T71" fmla="*/ 48 h 644"/>
                <a:gd name="T72" fmla="*/ 164 w 344"/>
                <a:gd name="T73" fmla="*/ 42 h 644"/>
                <a:gd name="T74" fmla="*/ 172 w 344"/>
                <a:gd name="T75" fmla="*/ 42 h 644"/>
                <a:gd name="T76" fmla="*/ 190 w 344"/>
                <a:gd name="T77" fmla="*/ 44 h 644"/>
                <a:gd name="T78" fmla="*/ 204 w 344"/>
                <a:gd name="T79" fmla="*/ 54 h 644"/>
                <a:gd name="T80" fmla="*/ 214 w 344"/>
                <a:gd name="T81" fmla="*/ 68 h 644"/>
                <a:gd name="T82" fmla="*/ 216 w 344"/>
                <a:gd name="T83" fmla="*/ 86 h 644"/>
                <a:gd name="T84" fmla="*/ 216 w 344"/>
                <a:gd name="T85" fmla="*/ 94 h 644"/>
                <a:gd name="T86" fmla="*/ 210 w 344"/>
                <a:gd name="T87" fmla="*/ 110 h 644"/>
                <a:gd name="T88" fmla="*/ 198 w 344"/>
                <a:gd name="T89" fmla="*/ 122 h 644"/>
                <a:gd name="T90" fmla="*/ 182 w 344"/>
                <a:gd name="T91" fmla="*/ 130 h 644"/>
                <a:gd name="T92" fmla="*/ 172 w 344"/>
                <a:gd name="T93" fmla="*/ 130 h 644"/>
                <a:gd name="T94" fmla="*/ 154 w 344"/>
                <a:gd name="T95" fmla="*/ 126 h 644"/>
                <a:gd name="T96" fmla="*/ 140 w 344"/>
                <a:gd name="T97" fmla="*/ 118 h 644"/>
                <a:gd name="T98" fmla="*/ 132 w 344"/>
                <a:gd name="T99" fmla="*/ 104 h 644"/>
                <a:gd name="T100" fmla="*/ 128 w 344"/>
                <a:gd name="T101" fmla="*/ 8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0" y="172"/>
                  </a:moveTo>
                  <a:lnTo>
                    <a:pt x="0" y="172"/>
                  </a:lnTo>
                  <a:lnTo>
                    <a:pt x="2" y="198"/>
                  </a:lnTo>
                  <a:lnTo>
                    <a:pt x="8" y="224"/>
                  </a:lnTo>
                  <a:lnTo>
                    <a:pt x="18" y="246"/>
                  </a:lnTo>
                  <a:lnTo>
                    <a:pt x="30" y="268"/>
                  </a:lnTo>
                  <a:lnTo>
                    <a:pt x="46" y="288"/>
                  </a:lnTo>
                  <a:lnTo>
                    <a:pt x="64" y="306"/>
                  </a:lnTo>
                  <a:lnTo>
                    <a:pt x="86" y="320"/>
                  </a:lnTo>
                  <a:lnTo>
                    <a:pt x="108" y="330"/>
                  </a:lnTo>
                  <a:lnTo>
                    <a:pt x="108" y="384"/>
                  </a:lnTo>
                  <a:lnTo>
                    <a:pt x="142" y="416"/>
                  </a:lnTo>
                  <a:lnTo>
                    <a:pt x="108" y="442"/>
                  </a:lnTo>
                  <a:lnTo>
                    <a:pt x="142" y="478"/>
                  </a:lnTo>
                  <a:lnTo>
                    <a:pt x="108" y="508"/>
                  </a:lnTo>
                  <a:lnTo>
                    <a:pt x="142" y="536"/>
                  </a:lnTo>
                  <a:lnTo>
                    <a:pt x="108" y="562"/>
                  </a:lnTo>
                  <a:lnTo>
                    <a:pt x="108" y="594"/>
                  </a:lnTo>
                  <a:lnTo>
                    <a:pt x="176" y="644"/>
                  </a:lnTo>
                  <a:lnTo>
                    <a:pt x="236" y="594"/>
                  </a:lnTo>
                  <a:lnTo>
                    <a:pt x="236" y="330"/>
                  </a:lnTo>
                  <a:lnTo>
                    <a:pt x="236" y="330"/>
                  </a:lnTo>
                  <a:lnTo>
                    <a:pt x="258" y="320"/>
                  </a:lnTo>
                  <a:lnTo>
                    <a:pt x="280" y="306"/>
                  </a:lnTo>
                  <a:lnTo>
                    <a:pt x="298" y="288"/>
                  </a:lnTo>
                  <a:lnTo>
                    <a:pt x="314" y="268"/>
                  </a:lnTo>
                  <a:lnTo>
                    <a:pt x="326" y="246"/>
                  </a:lnTo>
                  <a:lnTo>
                    <a:pt x="336" y="224"/>
                  </a:lnTo>
                  <a:lnTo>
                    <a:pt x="342" y="198"/>
                  </a:lnTo>
                  <a:lnTo>
                    <a:pt x="344" y="172"/>
                  </a:lnTo>
                  <a:lnTo>
                    <a:pt x="344" y="172"/>
                  </a:lnTo>
                  <a:lnTo>
                    <a:pt x="344" y="154"/>
                  </a:lnTo>
                  <a:lnTo>
                    <a:pt x="340" y="136"/>
                  </a:lnTo>
                  <a:lnTo>
                    <a:pt x="336" y="120"/>
                  </a:lnTo>
                  <a:lnTo>
                    <a:pt x="330" y="104"/>
                  </a:lnTo>
                  <a:lnTo>
                    <a:pt x="324" y="90"/>
                  </a:lnTo>
                  <a:lnTo>
                    <a:pt x="314" y="76"/>
                  </a:lnTo>
                  <a:lnTo>
                    <a:pt x="304" y="62"/>
                  </a:lnTo>
                  <a:lnTo>
                    <a:pt x="294" y="50"/>
                  </a:lnTo>
                  <a:lnTo>
                    <a:pt x="282" y="38"/>
                  </a:lnTo>
                  <a:lnTo>
                    <a:pt x="268" y="28"/>
                  </a:lnTo>
                  <a:lnTo>
                    <a:pt x="254" y="20"/>
                  </a:lnTo>
                  <a:lnTo>
                    <a:pt x="240" y="12"/>
                  </a:lnTo>
                  <a:lnTo>
                    <a:pt x="224" y="6"/>
                  </a:lnTo>
                  <a:lnTo>
                    <a:pt x="206" y="2"/>
                  </a:lnTo>
                  <a:lnTo>
                    <a:pt x="190" y="0"/>
                  </a:lnTo>
                  <a:lnTo>
                    <a:pt x="172" y="0"/>
                  </a:lnTo>
                  <a:lnTo>
                    <a:pt x="172" y="0"/>
                  </a:lnTo>
                  <a:lnTo>
                    <a:pt x="154" y="0"/>
                  </a:lnTo>
                  <a:lnTo>
                    <a:pt x="138" y="2"/>
                  </a:lnTo>
                  <a:lnTo>
                    <a:pt x="122" y="6"/>
                  </a:lnTo>
                  <a:lnTo>
                    <a:pt x="106" y="12"/>
                  </a:lnTo>
                  <a:lnTo>
                    <a:pt x="90" y="20"/>
                  </a:lnTo>
                  <a:lnTo>
                    <a:pt x="76" y="28"/>
                  </a:lnTo>
                  <a:lnTo>
                    <a:pt x="62" y="38"/>
                  </a:lnTo>
                  <a:lnTo>
                    <a:pt x="50" y="50"/>
                  </a:lnTo>
                  <a:lnTo>
                    <a:pt x="40" y="62"/>
                  </a:lnTo>
                  <a:lnTo>
                    <a:pt x="30" y="76"/>
                  </a:lnTo>
                  <a:lnTo>
                    <a:pt x="22" y="90"/>
                  </a:lnTo>
                  <a:lnTo>
                    <a:pt x="14" y="104"/>
                  </a:lnTo>
                  <a:lnTo>
                    <a:pt x="8" y="120"/>
                  </a:lnTo>
                  <a:lnTo>
                    <a:pt x="4" y="136"/>
                  </a:lnTo>
                  <a:lnTo>
                    <a:pt x="2" y="154"/>
                  </a:lnTo>
                  <a:lnTo>
                    <a:pt x="0" y="172"/>
                  </a:lnTo>
                  <a:lnTo>
                    <a:pt x="0" y="172"/>
                  </a:lnTo>
                  <a:close/>
                  <a:moveTo>
                    <a:pt x="128" y="86"/>
                  </a:moveTo>
                  <a:lnTo>
                    <a:pt x="128" y="86"/>
                  </a:lnTo>
                  <a:lnTo>
                    <a:pt x="128" y="76"/>
                  </a:lnTo>
                  <a:lnTo>
                    <a:pt x="132" y="68"/>
                  </a:lnTo>
                  <a:lnTo>
                    <a:pt x="136" y="60"/>
                  </a:lnTo>
                  <a:lnTo>
                    <a:pt x="140" y="54"/>
                  </a:lnTo>
                  <a:lnTo>
                    <a:pt x="148" y="48"/>
                  </a:lnTo>
                  <a:lnTo>
                    <a:pt x="154" y="44"/>
                  </a:lnTo>
                  <a:lnTo>
                    <a:pt x="164" y="42"/>
                  </a:lnTo>
                  <a:lnTo>
                    <a:pt x="172" y="42"/>
                  </a:lnTo>
                  <a:lnTo>
                    <a:pt x="172" y="42"/>
                  </a:lnTo>
                  <a:lnTo>
                    <a:pt x="182" y="42"/>
                  </a:lnTo>
                  <a:lnTo>
                    <a:pt x="190" y="44"/>
                  </a:lnTo>
                  <a:lnTo>
                    <a:pt x="198" y="48"/>
                  </a:lnTo>
                  <a:lnTo>
                    <a:pt x="204" y="54"/>
                  </a:lnTo>
                  <a:lnTo>
                    <a:pt x="210" y="60"/>
                  </a:lnTo>
                  <a:lnTo>
                    <a:pt x="214" y="68"/>
                  </a:lnTo>
                  <a:lnTo>
                    <a:pt x="216" y="76"/>
                  </a:lnTo>
                  <a:lnTo>
                    <a:pt x="216" y="86"/>
                  </a:lnTo>
                  <a:lnTo>
                    <a:pt x="216" y="86"/>
                  </a:lnTo>
                  <a:lnTo>
                    <a:pt x="216" y="94"/>
                  </a:lnTo>
                  <a:lnTo>
                    <a:pt x="214" y="104"/>
                  </a:lnTo>
                  <a:lnTo>
                    <a:pt x="210" y="110"/>
                  </a:lnTo>
                  <a:lnTo>
                    <a:pt x="204" y="118"/>
                  </a:lnTo>
                  <a:lnTo>
                    <a:pt x="198" y="122"/>
                  </a:lnTo>
                  <a:lnTo>
                    <a:pt x="190" y="126"/>
                  </a:lnTo>
                  <a:lnTo>
                    <a:pt x="182" y="130"/>
                  </a:lnTo>
                  <a:lnTo>
                    <a:pt x="172" y="130"/>
                  </a:lnTo>
                  <a:lnTo>
                    <a:pt x="172" y="130"/>
                  </a:lnTo>
                  <a:lnTo>
                    <a:pt x="164" y="130"/>
                  </a:lnTo>
                  <a:lnTo>
                    <a:pt x="154" y="126"/>
                  </a:lnTo>
                  <a:lnTo>
                    <a:pt x="148" y="122"/>
                  </a:lnTo>
                  <a:lnTo>
                    <a:pt x="140" y="118"/>
                  </a:lnTo>
                  <a:lnTo>
                    <a:pt x="136" y="110"/>
                  </a:lnTo>
                  <a:lnTo>
                    <a:pt x="132" y="104"/>
                  </a:lnTo>
                  <a:lnTo>
                    <a:pt x="128" y="94"/>
                  </a:lnTo>
                  <a:lnTo>
                    <a:pt x="128" y="86"/>
                  </a:lnTo>
                  <a:lnTo>
                    <a:pt x="128" y="86"/>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6460" y="1847"/>
              <a:ext cx="960" cy="864"/>
            </a:xfrm>
            <a:custGeom>
              <a:avLst/>
              <a:gdLst>
                <a:gd name="T0" fmla="*/ 580 w 960"/>
                <a:gd name="T1" fmla="*/ 814 h 864"/>
                <a:gd name="T2" fmla="*/ 748 w 960"/>
                <a:gd name="T3" fmla="*/ 836 h 864"/>
                <a:gd name="T4" fmla="*/ 748 w 960"/>
                <a:gd name="T5" fmla="*/ 838 h 864"/>
                <a:gd name="T6" fmla="*/ 752 w 960"/>
                <a:gd name="T7" fmla="*/ 838 h 864"/>
                <a:gd name="T8" fmla="*/ 752 w 960"/>
                <a:gd name="T9" fmla="*/ 864 h 864"/>
                <a:gd name="T10" fmla="*/ 748 w 960"/>
                <a:gd name="T11" fmla="*/ 864 h 864"/>
                <a:gd name="T12" fmla="*/ 212 w 960"/>
                <a:gd name="T13" fmla="*/ 864 h 864"/>
                <a:gd name="T14" fmla="*/ 208 w 960"/>
                <a:gd name="T15" fmla="*/ 864 h 864"/>
                <a:gd name="T16" fmla="*/ 208 w 960"/>
                <a:gd name="T17" fmla="*/ 838 h 864"/>
                <a:gd name="T18" fmla="*/ 212 w 960"/>
                <a:gd name="T19" fmla="*/ 838 h 864"/>
                <a:gd name="T20" fmla="*/ 212 w 960"/>
                <a:gd name="T21" fmla="*/ 836 h 864"/>
                <a:gd name="T22" fmla="*/ 380 w 960"/>
                <a:gd name="T23" fmla="*/ 814 h 864"/>
                <a:gd name="T24" fmla="*/ 380 w 960"/>
                <a:gd name="T25" fmla="*/ 644 h 864"/>
                <a:gd name="T26" fmla="*/ 212 w 960"/>
                <a:gd name="T27" fmla="*/ 644 h 864"/>
                <a:gd name="T28" fmla="*/ 0 w 960"/>
                <a:gd name="T29" fmla="*/ 644 h 864"/>
                <a:gd name="T30" fmla="*/ 0 w 960"/>
                <a:gd name="T31" fmla="*/ 602 h 864"/>
                <a:gd name="T32" fmla="*/ 2 w 960"/>
                <a:gd name="T33" fmla="*/ 0 h 864"/>
                <a:gd name="T34" fmla="*/ 212 w 960"/>
                <a:gd name="T35" fmla="*/ 0 h 864"/>
                <a:gd name="T36" fmla="*/ 748 w 960"/>
                <a:gd name="T37" fmla="*/ 0 h 864"/>
                <a:gd name="T38" fmla="*/ 958 w 960"/>
                <a:gd name="T39" fmla="*/ 0 h 864"/>
                <a:gd name="T40" fmla="*/ 960 w 960"/>
                <a:gd name="T41" fmla="*/ 602 h 864"/>
                <a:gd name="T42" fmla="*/ 960 w 960"/>
                <a:gd name="T43" fmla="*/ 644 h 864"/>
                <a:gd name="T44" fmla="*/ 748 w 960"/>
                <a:gd name="T45" fmla="*/ 644 h 864"/>
                <a:gd name="T46" fmla="*/ 580 w 960"/>
                <a:gd name="T47" fmla="*/ 644 h 864"/>
                <a:gd name="T48" fmla="*/ 580 w 960"/>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0" h="864">
                  <a:moveTo>
                    <a:pt x="580" y="814"/>
                  </a:moveTo>
                  <a:lnTo>
                    <a:pt x="748" y="836"/>
                  </a:lnTo>
                  <a:lnTo>
                    <a:pt x="748" y="838"/>
                  </a:lnTo>
                  <a:lnTo>
                    <a:pt x="752" y="838"/>
                  </a:lnTo>
                  <a:lnTo>
                    <a:pt x="752" y="864"/>
                  </a:lnTo>
                  <a:lnTo>
                    <a:pt x="748" y="864"/>
                  </a:lnTo>
                  <a:lnTo>
                    <a:pt x="212" y="864"/>
                  </a:lnTo>
                  <a:lnTo>
                    <a:pt x="208" y="864"/>
                  </a:lnTo>
                  <a:lnTo>
                    <a:pt x="208" y="838"/>
                  </a:lnTo>
                  <a:lnTo>
                    <a:pt x="212" y="838"/>
                  </a:lnTo>
                  <a:lnTo>
                    <a:pt x="212" y="836"/>
                  </a:lnTo>
                  <a:lnTo>
                    <a:pt x="380" y="814"/>
                  </a:lnTo>
                  <a:lnTo>
                    <a:pt x="380" y="644"/>
                  </a:lnTo>
                  <a:lnTo>
                    <a:pt x="212" y="644"/>
                  </a:lnTo>
                  <a:lnTo>
                    <a:pt x="0" y="644"/>
                  </a:lnTo>
                  <a:lnTo>
                    <a:pt x="0" y="602"/>
                  </a:lnTo>
                  <a:lnTo>
                    <a:pt x="2" y="0"/>
                  </a:lnTo>
                  <a:lnTo>
                    <a:pt x="212" y="0"/>
                  </a:lnTo>
                  <a:lnTo>
                    <a:pt x="748" y="0"/>
                  </a:lnTo>
                  <a:lnTo>
                    <a:pt x="958" y="0"/>
                  </a:lnTo>
                  <a:lnTo>
                    <a:pt x="960" y="602"/>
                  </a:lnTo>
                  <a:lnTo>
                    <a:pt x="960" y="644"/>
                  </a:lnTo>
                  <a:lnTo>
                    <a:pt x="748" y="644"/>
                  </a:lnTo>
                  <a:lnTo>
                    <a:pt x="580" y="644"/>
                  </a:lnTo>
                  <a:lnTo>
                    <a:pt x="5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6508" y="1891"/>
              <a:ext cx="864"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6432" y="2757"/>
              <a:ext cx="988" cy="198"/>
            </a:xfrm>
            <a:custGeom>
              <a:avLst/>
              <a:gdLst>
                <a:gd name="T0" fmla="*/ 0 w 988"/>
                <a:gd name="T1" fmla="*/ 198 h 198"/>
                <a:gd name="T2" fmla="*/ 988 w 988"/>
                <a:gd name="T3" fmla="*/ 198 h 198"/>
                <a:gd name="T4" fmla="*/ 904 w 988"/>
                <a:gd name="T5" fmla="*/ 0 h 198"/>
                <a:gd name="T6" fmla="*/ 84 w 988"/>
                <a:gd name="T7" fmla="*/ 0 h 198"/>
                <a:gd name="T8" fmla="*/ 0 w 988"/>
                <a:gd name="T9" fmla="*/ 198 h 198"/>
              </a:gdLst>
              <a:ahLst/>
              <a:cxnLst>
                <a:cxn ang="0">
                  <a:pos x="T0" y="T1"/>
                </a:cxn>
                <a:cxn ang="0">
                  <a:pos x="T2" y="T3"/>
                </a:cxn>
                <a:cxn ang="0">
                  <a:pos x="T4" y="T5"/>
                </a:cxn>
                <a:cxn ang="0">
                  <a:pos x="T6" y="T7"/>
                </a:cxn>
                <a:cxn ang="0">
                  <a:pos x="T8" y="T9"/>
                </a:cxn>
              </a:cxnLst>
              <a:rect l="0" t="0" r="r" b="b"/>
              <a:pathLst>
                <a:path w="988" h="198">
                  <a:moveTo>
                    <a:pt x="0" y="198"/>
                  </a:moveTo>
                  <a:lnTo>
                    <a:pt x="988" y="198"/>
                  </a:lnTo>
                  <a:lnTo>
                    <a:pt x="904" y="0"/>
                  </a:lnTo>
                  <a:lnTo>
                    <a:pt x="84" y="0"/>
                  </a:lnTo>
                  <a:lnTo>
                    <a:pt x="0"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4732" y="2443"/>
              <a:ext cx="514" cy="0"/>
            </a:xfrm>
            <a:prstGeom prst="line">
              <a:avLst/>
            </a:prstGeom>
            <a:noFill/>
            <a:ln w="12700">
              <a:solidFill>
                <a:srgbClr val="6B6B6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238" y="2415"/>
              <a:ext cx="48" cy="56"/>
            </a:xfrm>
            <a:custGeom>
              <a:avLst/>
              <a:gdLst>
                <a:gd name="T0" fmla="*/ 0 w 48"/>
                <a:gd name="T1" fmla="*/ 56 h 56"/>
                <a:gd name="T2" fmla="*/ 48 w 48"/>
                <a:gd name="T3" fmla="*/ 28 h 56"/>
                <a:gd name="T4" fmla="*/ 0 w 48"/>
                <a:gd name="T5" fmla="*/ 0 h 56"/>
                <a:gd name="T6" fmla="*/ 0 w 48"/>
                <a:gd name="T7" fmla="*/ 56 h 56"/>
              </a:gdLst>
              <a:ahLst/>
              <a:cxnLst>
                <a:cxn ang="0">
                  <a:pos x="T0" y="T1"/>
                </a:cxn>
                <a:cxn ang="0">
                  <a:pos x="T2" y="T3"/>
                </a:cxn>
                <a:cxn ang="0">
                  <a:pos x="T4" y="T5"/>
                </a:cxn>
                <a:cxn ang="0">
                  <a:pos x="T6" y="T7"/>
                </a:cxn>
              </a:cxnLst>
              <a:rect l="0" t="0" r="r" b="b"/>
              <a:pathLst>
                <a:path w="48" h="56">
                  <a:moveTo>
                    <a:pt x="0" y="56"/>
                  </a:moveTo>
                  <a:lnTo>
                    <a:pt x="48" y="28"/>
                  </a:lnTo>
                  <a:lnTo>
                    <a:pt x="0" y="0"/>
                  </a:lnTo>
                  <a:lnTo>
                    <a:pt x="0" y="56"/>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3774" y="2167"/>
              <a:ext cx="278" cy="160"/>
            </a:xfrm>
            <a:prstGeom prst="rect">
              <a:avLst/>
            </a:prstGeom>
            <a:solidFill>
              <a:srgbClr val="147C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702810" y="4721225"/>
            <a:ext cx="803425" cy="369332"/>
          </a:xfrm>
          <a:prstGeom prst="rect">
            <a:avLst/>
          </a:prstGeom>
          <a:noFill/>
        </p:spPr>
        <p:txBody>
          <a:bodyPr wrap="none" rtlCol="0">
            <a:spAutoFit/>
          </a:bodyPr>
          <a:lstStyle/>
          <a:p>
            <a:r>
              <a:rPr lang="en-US" dirty="0"/>
              <a:t>User A</a:t>
            </a:r>
          </a:p>
        </p:txBody>
      </p:sp>
      <p:sp>
        <p:nvSpPr>
          <p:cNvPr id="39" name="TextBox 38"/>
          <p:cNvSpPr txBox="1"/>
          <p:nvPr/>
        </p:nvSpPr>
        <p:spPr>
          <a:xfrm>
            <a:off x="10655300" y="4721225"/>
            <a:ext cx="803425" cy="369332"/>
          </a:xfrm>
          <a:prstGeom prst="rect">
            <a:avLst/>
          </a:prstGeom>
          <a:noFill/>
        </p:spPr>
        <p:txBody>
          <a:bodyPr wrap="none" rtlCol="0">
            <a:spAutoFit/>
          </a:bodyPr>
          <a:lstStyle/>
          <a:p>
            <a:r>
              <a:rPr lang="en-US" dirty="0"/>
              <a:t>User B</a:t>
            </a:r>
          </a:p>
        </p:txBody>
      </p:sp>
      <p:sp>
        <p:nvSpPr>
          <p:cNvPr id="40" name="TextBox 39"/>
          <p:cNvSpPr txBox="1"/>
          <p:nvPr/>
        </p:nvSpPr>
        <p:spPr>
          <a:xfrm>
            <a:off x="9182100" y="3738047"/>
            <a:ext cx="881973" cy="369332"/>
          </a:xfrm>
          <a:prstGeom prst="rect">
            <a:avLst/>
          </a:prstGeom>
          <a:noFill/>
        </p:spPr>
        <p:txBody>
          <a:bodyPr wrap="none" rtlCol="0">
            <a:spAutoFit/>
          </a:bodyPr>
          <a:lstStyle/>
          <a:p>
            <a:r>
              <a:rPr lang="en-US" dirty="0"/>
              <a:t>Session</a:t>
            </a:r>
          </a:p>
        </p:txBody>
      </p:sp>
      <p:sp>
        <p:nvSpPr>
          <p:cNvPr id="41" name="TextBox 40"/>
          <p:cNvSpPr txBox="1"/>
          <p:nvPr/>
        </p:nvSpPr>
        <p:spPr>
          <a:xfrm>
            <a:off x="5810927" y="3738047"/>
            <a:ext cx="881973" cy="369332"/>
          </a:xfrm>
          <a:prstGeom prst="rect">
            <a:avLst/>
          </a:prstGeom>
          <a:noFill/>
        </p:spPr>
        <p:txBody>
          <a:bodyPr wrap="none" rtlCol="0">
            <a:spAutoFit/>
          </a:bodyPr>
          <a:lstStyle/>
          <a:p>
            <a:r>
              <a:rPr lang="en-US" dirty="0"/>
              <a:t>Session</a:t>
            </a:r>
          </a:p>
        </p:txBody>
      </p:sp>
      <p:sp>
        <p:nvSpPr>
          <p:cNvPr id="42" name="TextBox 41"/>
          <p:cNvSpPr txBox="1"/>
          <p:nvPr/>
        </p:nvSpPr>
        <p:spPr>
          <a:xfrm>
            <a:off x="6423001" y="4747439"/>
            <a:ext cx="1137619" cy="369332"/>
          </a:xfrm>
          <a:prstGeom prst="rect">
            <a:avLst/>
          </a:prstGeom>
          <a:noFill/>
        </p:spPr>
        <p:txBody>
          <a:bodyPr wrap="none" rtlCol="0">
            <a:spAutoFit/>
          </a:bodyPr>
          <a:lstStyle/>
          <a:p>
            <a:r>
              <a:rPr lang="en-US" dirty="0">
                <a:solidFill>
                  <a:srgbClr val="0070C0"/>
                </a:solidFill>
              </a:rPr>
              <a:t>Public Key</a:t>
            </a:r>
          </a:p>
        </p:txBody>
      </p:sp>
      <p:sp>
        <p:nvSpPr>
          <p:cNvPr id="43" name="TextBox 42"/>
          <p:cNvSpPr txBox="1"/>
          <p:nvPr/>
        </p:nvSpPr>
        <p:spPr>
          <a:xfrm>
            <a:off x="8294981" y="4747439"/>
            <a:ext cx="1222579" cy="369332"/>
          </a:xfrm>
          <a:prstGeom prst="rect">
            <a:avLst/>
          </a:prstGeom>
          <a:noFill/>
        </p:spPr>
        <p:txBody>
          <a:bodyPr wrap="none" rtlCol="0">
            <a:spAutoFit/>
          </a:bodyPr>
          <a:lstStyle/>
          <a:p>
            <a:r>
              <a:rPr lang="en-US" dirty="0">
                <a:solidFill>
                  <a:srgbClr val="0070C0"/>
                </a:solidFill>
              </a:rPr>
              <a:t>Private key</a:t>
            </a:r>
          </a:p>
        </p:txBody>
      </p:sp>
      <p:sp>
        <p:nvSpPr>
          <p:cNvPr id="44" name="TextBox 43"/>
          <p:cNvSpPr txBox="1"/>
          <p:nvPr/>
        </p:nvSpPr>
        <p:spPr>
          <a:xfrm>
            <a:off x="7287973" y="3897313"/>
            <a:ext cx="1396088" cy="369332"/>
          </a:xfrm>
          <a:prstGeom prst="rect">
            <a:avLst/>
          </a:prstGeom>
          <a:noFill/>
        </p:spPr>
        <p:txBody>
          <a:bodyPr wrap="none" rtlCol="0">
            <a:spAutoFit/>
          </a:bodyPr>
          <a:lstStyle/>
          <a:p>
            <a:r>
              <a:rPr lang="en-US" dirty="0"/>
              <a:t>(Obfuscated)</a:t>
            </a:r>
          </a:p>
        </p:txBody>
      </p:sp>
      <p:sp>
        <p:nvSpPr>
          <p:cNvPr id="45" name="TextBox 44"/>
          <p:cNvSpPr txBox="1"/>
          <p:nvPr/>
        </p:nvSpPr>
        <p:spPr>
          <a:xfrm>
            <a:off x="6613129" y="2628940"/>
            <a:ext cx="1196290" cy="646331"/>
          </a:xfrm>
          <a:prstGeom prst="rect">
            <a:avLst/>
          </a:prstGeom>
          <a:noFill/>
        </p:spPr>
        <p:txBody>
          <a:bodyPr wrap="none" rtlCol="0">
            <a:spAutoFit/>
          </a:bodyPr>
          <a:lstStyle/>
          <a:p>
            <a:pPr algn="ctr"/>
            <a:r>
              <a:rPr lang="en-US" dirty="0"/>
              <a:t>Encryption</a:t>
            </a:r>
          </a:p>
          <a:p>
            <a:pPr algn="ctr"/>
            <a:r>
              <a:rPr lang="en-US" dirty="0"/>
              <a:t>function</a:t>
            </a:r>
          </a:p>
        </p:txBody>
      </p:sp>
      <p:sp>
        <p:nvSpPr>
          <p:cNvPr id="46" name="TextBox 45"/>
          <p:cNvSpPr txBox="1"/>
          <p:nvPr/>
        </p:nvSpPr>
        <p:spPr>
          <a:xfrm>
            <a:off x="8124679" y="2628940"/>
            <a:ext cx="1220334" cy="646331"/>
          </a:xfrm>
          <a:prstGeom prst="rect">
            <a:avLst/>
          </a:prstGeom>
          <a:noFill/>
        </p:spPr>
        <p:txBody>
          <a:bodyPr wrap="none" rtlCol="0">
            <a:spAutoFit/>
          </a:bodyPr>
          <a:lstStyle/>
          <a:p>
            <a:pPr algn="ctr"/>
            <a:r>
              <a:rPr lang="en-US" dirty="0"/>
              <a:t>Decryption</a:t>
            </a:r>
          </a:p>
          <a:p>
            <a:pPr algn="ctr"/>
            <a:r>
              <a:rPr lang="en-US" dirty="0"/>
              <a:t>function</a:t>
            </a:r>
          </a:p>
        </p:txBody>
      </p:sp>
      <p:sp>
        <p:nvSpPr>
          <p:cNvPr id="47" name="TextBox 46"/>
          <p:cNvSpPr txBox="1"/>
          <p:nvPr/>
        </p:nvSpPr>
        <p:spPr>
          <a:xfrm>
            <a:off x="5457461" y="2055754"/>
            <a:ext cx="671979" cy="369332"/>
          </a:xfrm>
          <a:prstGeom prst="rect">
            <a:avLst/>
          </a:prstGeom>
          <a:noFill/>
        </p:spPr>
        <p:txBody>
          <a:bodyPr wrap="none" rtlCol="0">
            <a:spAutoFit/>
          </a:bodyPr>
          <a:lstStyle/>
          <a:p>
            <a:pPr algn="ctr"/>
            <a:r>
              <a:rPr lang="en-US" dirty="0"/>
              <a:t>Hello</a:t>
            </a:r>
          </a:p>
        </p:txBody>
      </p:sp>
      <p:sp>
        <p:nvSpPr>
          <p:cNvPr id="48" name="TextBox 47"/>
          <p:cNvSpPr txBox="1"/>
          <p:nvPr/>
        </p:nvSpPr>
        <p:spPr>
          <a:xfrm>
            <a:off x="9785910" y="2055754"/>
            <a:ext cx="671979" cy="369332"/>
          </a:xfrm>
          <a:prstGeom prst="rect">
            <a:avLst/>
          </a:prstGeom>
          <a:noFill/>
        </p:spPr>
        <p:txBody>
          <a:bodyPr wrap="none" rtlCol="0">
            <a:spAutoFit/>
          </a:bodyPr>
          <a:lstStyle/>
          <a:p>
            <a:pPr algn="ctr"/>
            <a:r>
              <a:rPr lang="en-US" dirty="0"/>
              <a:t>Hello</a:t>
            </a:r>
          </a:p>
        </p:txBody>
      </p:sp>
    </p:spTree>
    <p:extLst>
      <p:ext uri="{BB962C8B-B14F-4D97-AF65-F5344CB8AC3E}">
        <p14:creationId xmlns:p14="http://schemas.microsoft.com/office/powerpoint/2010/main" val="1471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65125"/>
            <a:ext cx="10515600" cy="1325563"/>
          </a:xfrm>
        </p:spPr>
        <p:txBody>
          <a:bodyPr/>
          <a:lstStyle/>
          <a:p>
            <a:r>
              <a:rPr lang="en-US" dirty="0"/>
              <a:t>Advantages and disadvantages summary</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299779221"/>
              </p:ext>
            </p:extLst>
          </p:nvPr>
        </p:nvGraphicFramePr>
        <p:xfrm>
          <a:off x="2082185" y="2105332"/>
          <a:ext cx="9482136" cy="3746500"/>
        </p:xfrm>
        <a:graphic>
          <a:graphicData uri="http://schemas.openxmlformats.org/drawingml/2006/table">
            <a:tbl>
              <a:tblPr firstRow="1" bandRow="1">
                <a:tableStyleId>{073A0DAA-6AF3-43AB-8588-CEC1D06C72B9}</a:tableStyleId>
              </a:tblPr>
              <a:tblGrid>
                <a:gridCol w="1597818">
                  <a:extLst>
                    <a:ext uri="{9D8B030D-6E8A-4147-A177-3AD203B41FA5}">
                      <a16:colId xmlns:a16="http://schemas.microsoft.com/office/drawing/2014/main" val="20000"/>
                    </a:ext>
                  </a:extLst>
                </a:gridCol>
                <a:gridCol w="4216400">
                  <a:extLst>
                    <a:ext uri="{9D8B030D-6E8A-4147-A177-3AD203B41FA5}">
                      <a16:colId xmlns:a16="http://schemas.microsoft.com/office/drawing/2014/main" val="20001"/>
                    </a:ext>
                  </a:extLst>
                </a:gridCol>
                <a:gridCol w="3667918">
                  <a:extLst>
                    <a:ext uri="{9D8B030D-6E8A-4147-A177-3AD203B41FA5}">
                      <a16:colId xmlns:a16="http://schemas.microsoft.com/office/drawing/2014/main" val="20002"/>
                    </a:ext>
                  </a:extLst>
                </a:gridCol>
              </a:tblGrid>
              <a:tr h="546100">
                <a:tc>
                  <a:txBody>
                    <a:bodyPr/>
                    <a:lstStyle/>
                    <a:p>
                      <a:endParaRPr lang="en-US" sz="2000" b="0" dirty="0"/>
                    </a:p>
                  </a:txBody>
                  <a:tcPr/>
                </a:tc>
                <a:tc>
                  <a:txBody>
                    <a:bodyPr/>
                    <a:lstStyle/>
                    <a:p>
                      <a:r>
                        <a:rPr lang="en-US" sz="2000" b="0" dirty="0"/>
                        <a:t>Advantages</a:t>
                      </a:r>
                    </a:p>
                  </a:txBody>
                  <a:tcPr anchor="ctr"/>
                </a:tc>
                <a:tc>
                  <a:txBody>
                    <a:bodyPr/>
                    <a:lstStyle/>
                    <a:p>
                      <a:r>
                        <a:rPr lang="en-US" sz="2000" b="0" dirty="0"/>
                        <a:t>Disadvantages</a:t>
                      </a:r>
                    </a:p>
                  </a:txBody>
                  <a:tcPr anchor="ctr"/>
                </a:tc>
                <a:extLst>
                  <a:ext uri="{0D108BD9-81ED-4DB2-BD59-A6C34878D82A}">
                    <a16:rowId xmlns:a16="http://schemas.microsoft.com/office/drawing/2014/main" val="10000"/>
                  </a:ext>
                </a:extLst>
              </a:tr>
              <a:tr h="1038225">
                <a:tc>
                  <a:txBody>
                    <a:bodyPr/>
                    <a:lstStyle/>
                    <a:p>
                      <a:r>
                        <a:rPr lang="en-US" dirty="0"/>
                        <a:t>Symmetric</a:t>
                      </a: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Fast processing</a:t>
                      </a: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Can encrypt and decrypt large amounts of data without compromising</a:t>
                      </a:r>
                      <a:r>
                        <a:rPr lang="en-US" sz="1800" kern="1200" baseline="0" dirty="0">
                          <a:solidFill>
                            <a:schemeClr val="dk1"/>
                          </a:solidFill>
                          <a:effectLst/>
                          <a:latin typeface="+mn-lt"/>
                          <a:ea typeface="+mn-ea"/>
                          <a:cs typeface="+mn-cs"/>
                        </a:rPr>
                        <a:t> speed</a:t>
                      </a: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Extremely secure (if the right algorithm</a:t>
                      </a:r>
                      <a:r>
                        <a:rPr lang="en-US" sz="1800" kern="1200" baseline="0" dirty="0">
                          <a:solidFill>
                            <a:schemeClr val="dk1"/>
                          </a:solidFill>
                          <a:effectLst/>
                          <a:latin typeface="+mn-lt"/>
                          <a:ea typeface="+mn-ea"/>
                          <a:cs typeface="+mn-cs"/>
                        </a:rPr>
                        <a:t> is used)</a:t>
                      </a: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Management becomes exponentially more complex as keys are added</a:t>
                      </a: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No possibility to secure the transfer of the key</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Does not offer any other security functionality but confidentiality</a:t>
                      </a:r>
                      <a:endParaRPr lang="en-US" dirty="0"/>
                    </a:p>
                  </a:txBody>
                  <a:tcPr/>
                </a:tc>
                <a:extLst>
                  <a:ext uri="{0D108BD9-81ED-4DB2-BD59-A6C34878D82A}">
                    <a16:rowId xmlns:a16="http://schemas.microsoft.com/office/drawing/2014/main" val="10001"/>
                  </a:ext>
                </a:extLst>
              </a:tr>
              <a:tr h="1038225">
                <a:tc>
                  <a:txBody>
                    <a:bodyPr/>
                    <a:lstStyle/>
                    <a:p>
                      <a:r>
                        <a:rPr lang="en-US" dirty="0"/>
                        <a:t>Asymmetric</a:t>
                      </a: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Secures transfer of symmetric key</a:t>
                      </a: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Easy to manage key ecosystem</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Provides additional security services (non-repudiation, authentication, etc.)</a:t>
                      </a:r>
                      <a:endParaRPr lang="en-US" dirty="0"/>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Slow processing</a:t>
                      </a: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Can be used for shorter data only</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Requires additional software to manage infrastructure (PKI)</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3929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27123" y="210105"/>
            <a:ext cx="10515600" cy="1325563"/>
          </a:xfrm>
        </p:spPr>
        <p:txBody>
          <a:bodyPr/>
          <a:lstStyle/>
          <a:p>
            <a:r>
              <a:rPr lang="en-US" dirty="0"/>
              <a:t>Hybrid encryption</a:t>
            </a:r>
          </a:p>
        </p:txBody>
      </p:sp>
      <p:grpSp>
        <p:nvGrpSpPr>
          <p:cNvPr id="3" name="Group 4"/>
          <p:cNvGrpSpPr>
            <a:grpSpLocks noChangeAspect="1"/>
          </p:cNvGrpSpPr>
          <p:nvPr/>
        </p:nvGrpSpPr>
        <p:grpSpPr bwMode="auto">
          <a:xfrm>
            <a:off x="2545727" y="3084798"/>
            <a:ext cx="7496175" cy="1758950"/>
            <a:chOff x="1621" y="1962"/>
            <a:chExt cx="4722" cy="1108"/>
          </a:xfrm>
        </p:grpSpPr>
        <p:sp>
          <p:nvSpPr>
            <p:cNvPr id="6" name="AutoShape 3"/>
            <p:cNvSpPr>
              <a:spLocks noChangeAspect="1" noChangeArrowheads="1" noTextEdit="1"/>
            </p:cNvSpPr>
            <p:nvPr/>
          </p:nvSpPr>
          <p:spPr bwMode="auto">
            <a:xfrm>
              <a:off x="1621" y="1962"/>
              <a:ext cx="4722"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1621" y="1962"/>
              <a:ext cx="958" cy="864"/>
            </a:xfrm>
            <a:custGeom>
              <a:avLst/>
              <a:gdLst>
                <a:gd name="T0" fmla="*/ 380 w 958"/>
                <a:gd name="T1" fmla="*/ 814 h 864"/>
                <a:gd name="T2" fmla="*/ 212 w 958"/>
                <a:gd name="T3" fmla="*/ 836 h 864"/>
                <a:gd name="T4" fmla="*/ 212 w 958"/>
                <a:gd name="T5" fmla="*/ 838 h 864"/>
                <a:gd name="T6" fmla="*/ 206 w 958"/>
                <a:gd name="T7" fmla="*/ 838 h 864"/>
                <a:gd name="T8" fmla="*/ 206 w 958"/>
                <a:gd name="T9" fmla="*/ 864 h 864"/>
                <a:gd name="T10" fmla="*/ 212 w 958"/>
                <a:gd name="T11" fmla="*/ 864 h 864"/>
                <a:gd name="T12" fmla="*/ 746 w 958"/>
                <a:gd name="T13" fmla="*/ 864 h 864"/>
                <a:gd name="T14" fmla="*/ 752 w 958"/>
                <a:gd name="T15" fmla="*/ 864 h 864"/>
                <a:gd name="T16" fmla="*/ 752 w 958"/>
                <a:gd name="T17" fmla="*/ 838 h 864"/>
                <a:gd name="T18" fmla="*/ 746 w 958"/>
                <a:gd name="T19" fmla="*/ 838 h 864"/>
                <a:gd name="T20" fmla="*/ 746 w 958"/>
                <a:gd name="T21" fmla="*/ 836 h 864"/>
                <a:gd name="T22" fmla="*/ 578 w 958"/>
                <a:gd name="T23" fmla="*/ 814 h 864"/>
                <a:gd name="T24" fmla="*/ 578 w 958"/>
                <a:gd name="T25" fmla="*/ 644 h 864"/>
                <a:gd name="T26" fmla="*/ 746 w 958"/>
                <a:gd name="T27" fmla="*/ 644 h 864"/>
                <a:gd name="T28" fmla="*/ 958 w 958"/>
                <a:gd name="T29" fmla="*/ 644 h 864"/>
                <a:gd name="T30" fmla="*/ 958 w 958"/>
                <a:gd name="T31" fmla="*/ 602 h 864"/>
                <a:gd name="T32" fmla="*/ 958 w 958"/>
                <a:gd name="T33" fmla="*/ 0 h 864"/>
                <a:gd name="T34" fmla="*/ 746 w 958"/>
                <a:gd name="T35" fmla="*/ 0 h 864"/>
                <a:gd name="T36" fmla="*/ 212 w 958"/>
                <a:gd name="T37" fmla="*/ 0 h 864"/>
                <a:gd name="T38" fmla="*/ 0 w 958"/>
                <a:gd name="T39" fmla="*/ 0 h 864"/>
                <a:gd name="T40" fmla="*/ 0 w 958"/>
                <a:gd name="T41" fmla="*/ 602 h 864"/>
                <a:gd name="T42" fmla="*/ 0 w 958"/>
                <a:gd name="T43" fmla="*/ 644 h 864"/>
                <a:gd name="T44" fmla="*/ 212 w 958"/>
                <a:gd name="T45" fmla="*/ 644 h 864"/>
                <a:gd name="T46" fmla="*/ 380 w 958"/>
                <a:gd name="T47" fmla="*/ 644 h 864"/>
                <a:gd name="T48" fmla="*/ 380 w 958"/>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58" h="864">
                  <a:moveTo>
                    <a:pt x="380" y="814"/>
                  </a:moveTo>
                  <a:lnTo>
                    <a:pt x="212" y="836"/>
                  </a:lnTo>
                  <a:lnTo>
                    <a:pt x="212" y="838"/>
                  </a:lnTo>
                  <a:lnTo>
                    <a:pt x="206" y="838"/>
                  </a:lnTo>
                  <a:lnTo>
                    <a:pt x="206" y="864"/>
                  </a:lnTo>
                  <a:lnTo>
                    <a:pt x="212" y="864"/>
                  </a:lnTo>
                  <a:lnTo>
                    <a:pt x="746" y="864"/>
                  </a:lnTo>
                  <a:lnTo>
                    <a:pt x="752" y="864"/>
                  </a:lnTo>
                  <a:lnTo>
                    <a:pt x="752" y="838"/>
                  </a:lnTo>
                  <a:lnTo>
                    <a:pt x="746" y="838"/>
                  </a:lnTo>
                  <a:lnTo>
                    <a:pt x="746" y="836"/>
                  </a:lnTo>
                  <a:lnTo>
                    <a:pt x="578" y="814"/>
                  </a:lnTo>
                  <a:lnTo>
                    <a:pt x="578" y="644"/>
                  </a:lnTo>
                  <a:lnTo>
                    <a:pt x="746" y="644"/>
                  </a:lnTo>
                  <a:lnTo>
                    <a:pt x="958" y="644"/>
                  </a:lnTo>
                  <a:lnTo>
                    <a:pt x="958" y="602"/>
                  </a:lnTo>
                  <a:lnTo>
                    <a:pt x="958" y="0"/>
                  </a:lnTo>
                  <a:lnTo>
                    <a:pt x="746" y="0"/>
                  </a:lnTo>
                  <a:lnTo>
                    <a:pt x="212" y="0"/>
                  </a:lnTo>
                  <a:lnTo>
                    <a:pt x="0" y="0"/>
                  </a:lnTo>
                  <a:lnTo>
                    <a:pt x="0" y="602"/>
                  </a:lnTo>
                  <a:lnTo>
                    <a:pt x="0" y="644"/>
                  </a:lnTo>
                  <a:lnTo>
                    <a:pt x="212" y="644"/>
                  </a:lnTo>
                  <a:lnTo>
                    <a:pt x="380" y="644"/>
                  </a:lnTo>
                  <a:lnTo>
                    <a:pt x="380"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1667" y="2006"/>
              <a:ext cx="866"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621" y="2872"/>
              <a:ext cx="986" cy="198"/>
            </a:xfrm>
            <a:custGeom>
              <a:avLst/>
              <a:gdLst>
                <a:gd name="T0" fmla="*/ 986 w 986"/>
                <a:gd name="T1" fmla="*/ 198 h 198"/>
                <a:gd name="T2" fmla="*/ 0 w 986"/>
                <a:gd name="T3" fmla="*/ 198 h 198"/>
                <a:gd name="T4" fmla="*/ 82 w 986"/>
                <a:gd name="T5" fmla="*/ 0 h 198"/>
                <a:gd name="T6" fmla="*/ 904 w 986"/>
                <a:gd name="T7" fmla="*/ 0 h 198"/>
                <a:gd name="T8" fmla="*/ 986 w 986"/>
                <a:gd name="T9" fmla="*/ 198 h 198"/>
              </a:gdLst>
              <a:ahLst/>
              <a:cxnLst>
                <a:cxn ang="0">
                  <a:pos x="T0" y="T1"/>
                </a:cxn>
                <a:cxn ang="0">
                  <a:pos x="T2" y="T3"/>
                </a:cxn>
                <a:cxn ang="0">
                  <a:pos x="T4" y="T5"/>
                </a:cxn>
                <a:cxn ang="0">
                  <a:pos x="T6" y="T7"/>
                </a:cxn>
                <a:cxn ang="0">
                  <a:pos x="T8" y="T9"/>
                </a:cxn>
              </a:cxnLst>
              <a:rect l="0" t="0" r="r" b="b"/>
              <a:pathLst>
                <a:path w="986" h="198">
                  <a:moveTo>
                    <a:pt x="986" y="198"/>
                  </a:moveTo>
                  <a:lnTo>
                    <a:pt x="0" y="198"/>
                  </a:lnTo>
                  <a:lnTo>
                    <a:pt x="82" y="0"/>
                  </a:lnTo>
                  <a:lnTo>
                    <a:pt x="904" y="0"/>
                  </a:lnTo>
                  <a:lnTo>
                    <a:pt x="986"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5385" y="1962"/>
              <a:ext cx="958" cy="864"/>
            </a:xfrm>
            <a:custGeom>
              <a:avLst/>
              <a:gdLst>
                <a:gd name="T0" fmla="*/ 578 w 958"/>
                <a:gd name="T1" fmla="*/ 814 h 864"/>
                <a:gd name="T2" fmla="*/ 746 w 958"/>
                <a:gd name="T3" fmla="*/ 836 h 864"/>
                <a:gd name="T4" fmla="*/ 746 w 958"/>
                <a:gd name="T5" fmla="*/ 838 h 864"/>
                <a:gd name="T6" fmla="*/ 750 w 958"/>
                <a:gd name="T7" fmla="*/ 838 h 864"/>
                <a:gd name="T8" fmla="*/ 750 w 958"/>
                <a:gd name="T9" fmla="*/ 864 h 864"/>
                <a:gd name="T10" fmla="*/ 746 w 958"/>
                <a:gd name="T11" fmla="*/ 864 h 864"/>
                <a:gd name="T12" fmla="*/ 212 w 958"/>
                <a:gd name="T13" fmla="*/ 864 h 864"/>
                <a:gd name="T14" fmla="*/ 206 w 958"/>
                <a:gd name="T15" fmla="*/ 864 h 864"/>
                <a:gd name="T16" fmla="*/ 206 w 958"/>
                <a:gd name="T17" fmla="*/ 838 h 864"/>
                <a:gd name="T18" fmla="*/ 212 w 958"/>
                <a:gd name="T19" fmla="*/ 838 h 864"/>
                <a:gd name="T20" fmla="*/ 212 w 958"/>
                <a:gd name="T21" fmla="*/ 836 h 864"/>
                <a:gd name="T22" fmla="*/ 380 w 958"/>
                <a:gd name="T23" fmla="*/ 814 h 864"/>
                <a:gd name="T24" fmla="*/ 380 w 958"/>
                <a:gd name="T25" fmla="*/ 644 h 864"/>
                <a:gd name="T26" fmla="*/ 212 w 958"/>
                <a:gd name="T27" fmla="*/ 644 h 864"/>
                <a:gd name="T28" fmla="*/ 0 w 958"/>
                <a:gd name="T29" fmla="*/ 644 h 864"/>
                <a:gd name="T30" fmla="*/ 0 w 958"/>
                <a:gd name="T31" fmla="*/ 602 h 864"/>
                <a:gd name="T32" fmla="*/ 0 w 958"/>
                <a:gd name="T33" fmla="*/ 0 h 864"/>
                <a:gd name="T34" fmla="*/ 212 w 958"/>
                <a:gd name="T35" fmla="*/ 0 h 864"/>
                <a:gd name="T36" fmla="*/ 746 w 958"/>
                <a:gd name="T37" fmla="*/ 0 h 864"/>
                <a:gd name="T38" fmla="*/ 958 w 958"/>
                <a:gd name="T39" fmla="*/ 0 h 864"/>
                <a:gd name="T40" fmla="*/ 958 w 958"/>
                <a:gd name="T41" fmla="*/ 602 h 864"/>
                <a:gd name="T42" fmla="*/ 958 w 958"/>
                <a:gd name="T43" fmla="*/ 644 h 864"/>
                <a:gd name="T44" fmla="*/ 746 w 958"/>
                <a:gd name="T45" fmla="*/ 644 h 864"/>
                <a:gd name="T46" fmla="*/ 578 w 958"/>
                <a:gd name="T47" fmla="*/ 644 h 864"/>
                <a:gd name="T48" fmla="*/ 578 w 958"/>
                <a:gd name="T49" fmla="*/ 81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58" h="864">
                  <a:moveTo>
                    <a:pt x="578" y="814"/>
                  </a:moveTo>
                  <a:lnTo>
                    <a:pt x="746" y="836"/>
                  </a:lnTo>
                  <a:lnTo>
                    <a:pt x="746" y="838"/>
                  </a:lnTo>
                  <a:lnTo>
                    <a:pt x="750" y="838"/>
                  </a:lnTo>
                  <a:lnTo>
                    <a:pt x="750" y="864"/>
                  </a:lnTo>
                  <a:lnTo>
                    <a:pt x="746" y="864"/>
                  </a:lnTo>
                  <a:lnTo>
                    <a:pt x="212" y="864"/>
                  </a:lnTo>
                  <a:lnTo>
                    <a:pt x="206" y="864"/>
                  </a:lnTo>
                  <a:lnTo>
                    <a:pt x="206" y="838"/>
                  </a:lnTo>
                  <a:lnTo>
                    <a:pt x="212" y="838"/>
                  </a:lnTo>
                  <a:lnTo>
                    <a:pt x="212" y="836"/>
                  </a:lnTo>
                  <a:lnTo>
                    <a:pt x="380" y="814"/>
                  </a:lnTo>
                  <a:lnTo>
                    <a:pt x="380" y="644"/>
                  </a:lnTo>
                  <a:lnTo>
                    <a:pt x="212" y="644"/>
                  </a:lnTo>
                  <a:lnTo>
                    <a:pt x="0" y="644"/>
                  </a:lnTo>
                  <a:lnTo>
                    <a:pt x="0" y="602"/>
                  </a:lnTo>
                  <a:lnTo>
                    <a:pt x="0" y="0"/>
                  </a:lnTo>
                  <a:lnTo>
                    <a:pt x="212" y="0"/>
                  </a:lnTo>
                  <a:lnTo>
                    <a:pt x="746" y="0"/>
                  </a:lnTo>
                  <a:lnTo>
                    <a:pt x="958" y="0"/>
                  </a:lnTo>
                  <a:lnTo>
                    <a:pt x="958" y="602"/>
                  </a:lnTo>
                  <a:lnTo>
                    <a:pt x="958" y="644"/>
                  </a:lnTo>
                  <a:lnTo>
                    <a:pt x="746" y="644"/>
                  </a:lnTo>
                  <a:lnTo>
                    <a:pt x="578" y="644"/>
                  </a:lnTo>
                  <a:lnTo>
                    <a:pt x="578" y="814"/>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5431" y="2006"/>
              <a:ext cx="866" cy="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357" y="2872"/>
              <a:ext cx="986" cy="198"/>
            </a:xfrm>
            <a:custGeom>
              <a:avLst/>
              <a:gdLst>
                <a:gd name="T0" fmla="*/ 0 w 986"/>
                <a:gd name="T1" fmla="*/ 198 h 198"/>
                <a:gd name="T2" fmla="*/ 986 w 986"/>
                <a:gd name="T3" fmla="*/ 198 h 198"/>
                <a:gd name="T4" fmla="*/ 904 w 986"/>
                <a:gd name="T5" fmla="*/ 0 h 198"/>
                <a:gd name="T6" fmla="*/ 82 w 986"/>
                <a:gd name="T7" fmla="*/ 0 h 198"/>
                <a:gd name="T8" fmla="*/ 0 w 986"/>
                <a:gd name="T9" fmla="*/ 198 h 198"/>
              </a:gdLst>
              <a:ahLst/>
              <a:cxnLst>
                <a:cxn ang="0">
                  <a:pos x="T0" y="T1"/>
                </a:cxn>
                <a:cxn ang="0">
                  <a:pos x="T2" y="T3"/>
                </a:cxn>
                <a:cxn ang="0">
                  <a:pos x="T4" y="T5"/>
                </a:cxn>
                <a:cxn ang="0">
                  <a:pos x="T6" y="T7"/>
                </a:cxn>
                <a:cxn ang="0">
                  <a:pos x="T8" y="T9"/>
                </a:cxn>
              </a:cxnLst>
              <a:rect l="0" t="0" r="r" b="b"/>
              <a:pathLst>
                <a:path w="986" h="198">
                  <a:moveTo>
                    <a:pt x="0" y="198"/>
                  </a:moveTo>
                  <a:lnTo>
                    <a:pt x="986" y="198"/>
                  </a:lnTo>
                  <a:lnTo>
                    <a:pt x="904" y="0"/>
                  </a:lnTo>
                  <a:lnTo>
                    <a:pt x="82" y="0"/>
                  </a:lnTo>
                  <a:lnTo>
                    <a:pt x="0" y="198"/>
                  </a:lnTo>
                  <a:close/>
                </a:path>
              </a:pathLst>
            </a:custGeom>
            <a:solidFill>
              <a:srgbClr val="14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2563" y="2264"/>
              <a:ext cx="2852" cy="0"/>
            </a:xfrm>
            <a:prstGeom prst="line">
              <a:avLst/>
            </a:prstGeom>
            <a:noFill/>
            <a:ln w="12700">
              <a:solidFill>
                <a:srgbClr val="147CC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 name="TextBox 13"/>
          <p:cNvSpPr txBox="1"/>
          <p:nvPr/>
        </p:nvSpPr>
        <p:spPr>
          <a:xfrm>
            <a:off x="2933700" y="4953000"/>
            <a:ext cx="803425" cy="369332"/>
          </a:xfrm>
          <a:prstGeom prst="rect">
            <a:avLst/>
          </a:prstGeom>
          <a:noFill/>
        </p:spPr>
        <p:txBody>
          <a:bodyPr wrap="none" rtlCol="0">
            <a:spAutoFit/>
          </a:bodyPr>
          <a:lstStyle/>
          <a:p>
            <a:r>
              <a:rPr lang="en-US" dirty="0"/>
              <a:t>User A</a:t>
            </a:r>
          </a:p>
        </p:txBody>
      </p:sp>
      <p:sp>
        <p:nvSpPr>
          <p:cNvPr id="15" name="TextBox 14"/>
          <p:cNvSpPr txBox="1"/>
          <p:nvPr/>
        </p:nvSpPr>
        <p:spPr>
          <a:xfrm>
            <a:off x="8907387" y="4953000"/>
            <a:ext cx="803425" cy="369332"/>
          </a:xfrm>
          <a:prstGeom prst="rect">
            <a:avLst/>
          </a:prstGeom>
          <a:noFill/>
        </p:spPr>
        <p:txBody>
          <a:bodyPr wrap="none" rtlCol="0">
            <a:spAutoFit/>
          </a:bodyPr>
          <a:lstStyle/>
          <a:p>
            <a:r>
              <a:rPr lang="en-US" dirty="0"/>
              <a:t>User B</a:t>
            </a:r>
          </a:p>
        </p:txBody>
      </p:sp>
      <p:sp>
        <p:nvSpPr>
          <p:cNvPr id="16" name="TextBox 15"/>
          <p:cNvSpPr txBox="1"/>
          <p:nvPr/>
        </p:nvSpPr>
        <p:spPr>
          <a:xfrm>
            <a:off x="2673856" y="3658203"/>
            <a:ext cx="671979" cy="369332"/>
          </a:xfrm>
          <a:prstGeom prst="rect">
            <a:avLst/>
          </a:prstGeom>
          <a:solidFill>
            <a:schemeClr val="bg1"/>
          </a:solidFill>
        </p:spPr>
        <p:txBody>
          <a:bodyPr wrap="none" rtlCol="0">
            <a:spAutoFit/>
          </a:bodyPr>
          <a:lstStyle/>
          <a:p>
            <a:r>
              <a:rPr lang="en-US" dirty="0"/>
              <a:t>Hello</a:t>
            </a:r>
          </a:p>
        </p:txBody>
      </p:sp>
      <p:sp>
        <p:nvSpPr>
          <p:cNvPr id="20" name="TextBox 19"/>
          <p:cNvSpPr txBox="1"/>
          <p:nvPr/>
        </p:nvSpPr>
        <p:spPr>
          <a:xfrm>
            <a:off x="2665654" y="3387416"/>
            <a:ext cx="1095172" cy="369332"/>
          </a:xfrm>
          <a:prstGeom prst="rect">
            <a:avLst/>
          </a:prstGeom>
          <a:solidFill>
            <a:schemeClr val="bg1"/>
          </a:solidFill>
        </p:spPr>
        <p:txBody>
          <a:bodyPr wrap="none" rtlCol="0">
            <a:spAutoFit/>
          </a:bodyPr>
          <a:lstStyle/>
          <a:p>
            <a:r>
              <a:rPr lang="en-US" dirty="0"/>
              <a:t>&amp;A31!B)*</a:t>
            </a:r>
          </a:p>
        </p:txBody>
      </p:sp>
      <p:sp>
        <p:nvSpPr>
          <p:cNvPr id="22" name="Rectangle 21"/>
          <p:cNvSpPr/>
          <p:nvPr/>
        </p:nvSpPr>
        <p:spPr>
          <a:xfrm>
            <a:off x="2536586" y="2711137"/>
            <a:ext cx="351197" cy="35119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643938" y="3480332"/>
            <a:ext cx="1095172" cy="369332"/>
          </a:xfrm>
          <a:prstGeom prst="rect">
            <a:avLst/>
          </a:prstGeom>
          <a:noFill/>
        </p:spPr>
        <p:txBody>
          <a:bodyPr wrap="none" rtlCol="0">
            <a:spAutoFit/>
          </a:bodyPr>
          <a:lstStyle/>
          <a:p>
            <a:r>
              <a:rPr lang="en-US" dirty="0"/>
              <a:t>&amp;A31!B)*</a:t>
            </a:r>
          </a:p>
        </p:txBody>
      </p:sp>
      <p:sp>
        <p:nvSpPr>
          <p:cNvPr id="26" name="TextBox 25"/>
          <p:cNvSpPr txBox="1"/>
          <p:nvPr/>
        </p:nvSpPr>
        <p:spPr>
          <a:xfrm>
            <a:off x="8816618" y="3674725"/>
            <a:ext cx="671979" cy="369332"/>
          </a:xfrm>
          <a:prstGeom prst="rect">
            <a:avLst/>
          </a:prstGeom>
          <a:noFill/>
        </p:spPr>
        <p:txBody>
          <a:bodyPr wrap="none" rtlCol="0">
            <a:spAutoFit/>
          </a:bodyPr>
          <a:lstStyle/>
          <a:p>
            <a:r>
              <a:rPr lang="en-US" dirty="0"/>
              <a:t>Hello</a:t>
            </a:r>
          </a:p>
        </p:txBody>
      </p:sp>
      <p:sp>
        <p:nvSpPr>
          <p:cNvPr id="27" name="TextBox 26"/>
          <p:cNvSpPr txBox="1"/>
          <p:nvPr/>
        </p:nvSpPr>
        <p:spPr>
          <a:xfrm>
            <a:off x="8496379" y="2748804"/>
            <a:ext cx="1159035" cy="369332"/>
          </a:xfrm>
          <a:prstGeom prst="rect">
            <a:avLst/>
          </a:prstGeom>
          <a:noFill/>
        </p:spPr>
        <p:txBody>
          <a:bodyPr wrap="none" rtlCol="0">
            <a:spAutoFit/>
          </a:bodyPr>
          <a:lstStyle/>
          <a:p>
            <a:r>
              <a:rPr lang="en-US" dirty="0"/>
              <a:t>Secret Key</a:t>
            </a:r>
          </a:p>
        </p:txBody>
      </p:sp>
      <p:grpSp>
        <p:nvGrpSpPr>
          <p:cNvPr id="28" name="Group 27"/>
          <p:cNvGrpSpPr/>
          <p:nvPr/>
        </p:nvGrpSpPr>
        <p:grpSpPr>
          <a:xfrm>
            <a:off x="116828" y="6297342"/>
            <a:ext cx="301752" cy="301752"/>
            <a:chOff x="102164" y="225469"/>
            <a:chExt cx="301582" cy="301582"/>
          </a:xfrm>
        </p:grpSpPr>
        <p:sp>
          <p:nvSpPr>
            <p:cNvPr id="29" name="5-Point Star 28"/>
            <p:cNvSpPr/>
            <p:nvPr/>
          </p:nvSpPr>
          <p:spPr>
            <a:xfrm>
              <a:off x="102164" y="225469"/>
              <a:ext cx="301582" cy="301582"/>
            </a:xfrm>
            <a:prstGeom prst="star5">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247644" y="269349"/>
              <a:ext cx="112221" cy="112221"/>
              <a:chOff x="10405991" y="4814848"/>
              <a:chExt cx="457200" cy="457200"/>
            </a:xfrm>
          </p:grpSpPr>
          <p:sp>
            <p:nvSpPr>
              <p:cNvPr id="31" name="Oval 30"/>
              <p:cNvSpPr/>
              <p:nvPr/>
            </p:nvSpPr>
            <p:spPr>
              <a:xfrm>
                <a:off x="10405991" y="4814848"/>
                <a:ext cx="457200" cy="457200"/>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a:spLocks noChangeAspect="1"/>
              </p:cNvSpPr>
              <p:nvPr/>
            </p:nvSpPr>
            <p:spPr>
              <a:xfrm rot="5400000">
                <a:off x="10543985" y="4944275"/>
                <a:ext cx="223392" cy="186164"/>
              </a:xfrm>
              <a:prstGeom prst="triangle">
                <a:avLst/>
              </a:prstGeom>
              <a:solidFill>
                <a:schemeClr val="accent6">
                  <a:lumMod val="60000"/>
                  <a:lumOff val="4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 name="Freeform 12"/>
          <p:cNvSpPr>
            <a:spLocks noEditPoints="1"/>
          </p:cNvSpPr>
          <p:nvPr/>
        </p:nvSpPr>
        <p:spPr bwMode="auto">
          <a:xfrm>
            <a:off x="3704022" y="3411465"/>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p:cNvSpPr>
            <a:spLocks noEditPoints="1"/>
          </p:cNvSpPr>
          <p:nvPr/>
        </p:nvSpPr>
        <p:spPr bwMode="auto">
          <a:xfrm>
            <a:off x="9655414" y="3411465"/>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2623121" y="3129725"/>
            <a:ext cx="1479892" cy="369332"/>
          </a:xfrm>
          <a:prstGeom prst="rect">
            <a:avLst/>
          </a:prstGeom>
          <a:noFill/>
        </p:spPr>
        <p:txBody>
          <a:bodyPr wrap="none" rtlCol="0">
            <a:spAutoFit/>
          </a:bodyPr>
          <a:lstStyle/>
          <a:p>
            <a:r>
              <a:rPr lang="en-US" dirty="0"/>
              <a:t>&amp;A31!B)*</a:t>
            </a:r>
            <a:r>
              <a:rPr lang="en-US" dirty="0">
                <a:solidFill>
                  <a:schemeClr val="accent1"/>
                </a:solidFill>
              </a:rPr>
              <a:t>BH^</a:t>
            </a:r>
          </a:p>
        </p:txBody>
      </p:sp>
      <p:sp>
        <p:nvSpPr>
          <p:cNvPr id="39" name="Freeform 12"/>
          <p:cNvSpPr>
            <a:spLocks noEditPoints="1"/>
          </p:cNvSpPr>
          <p:nvPr/>
        </p:nvSpPr>
        <p:spPr bwMode="auto">
          <a:xfrm>
            <a:off x="3704021" y="2462031"/>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TextBox 39"/>
          <p:cNvSpPr txBox="1"/>
          <p:nvPr/>
        </p:nvSpPr>
        <p:spPr>
          <a:xfrm>
            <a:off x="3373615" y="2081022"/>
            <a:ext cx="931665" cy="369332"/>
          </a:xfrm>
          <a:prstGeom prst="rect">
            <a:avLst/>
          </a:prstGeom>
          <a:noFill/>
        </p:spPr>
        <p:txBody>
          <a:bodyPr wrap="none" rtlCol="0">
            <a:spAutoFit/>
          </a:bodyPr>
          <a:lstStyle/>
          <a:p>
            <a:r>
              <a:rPr lang="en-US" dirty="0"/>
              <a:t>B public</a:t>
            </a:r>
          </a:p>
        </p:txBody>
      </p:sp>
      <p:sp>
        <p:nvSpPr>
          <p:cNvPr id="41" name="Freeform 12"/>
          <p:cNvSpPr>
            <a:spLocks noEditPoints="1"/>
          </p:cNvSpPr>
          <p:nvPr/>
        </p:nvSpPr>
        <p:spPr bwMode="auto">
          <a:xfrm>
            <a:off x="9668656" y="2462031"/>
            <a:ext cx="270855" cy="507066"/>
          </a:xfrm>
          <a:custGeom>
            <a:avLst/>
            <a:gdLst>
              <a:gd name="T0" fmla="*/ 172 w 344"/>
              <a:gd name="T1" fmla="*/ 0 h 644"/>
              <a:gd name="T2" fmla="*/ 138 w 344"/>
              <a:gd name="T3" fmla="*/ 2 h 644"/>
              <a:gd name="T4" fmla="*/ 106 w 344"/>
              <a:gd name="T5" fmla="*/ 12 h 644"/>
              <a:gd name="T6" fmla="*/ 76 w 344"/>
              <a:gd name="T7" fmla="*/ 28 h 644"/>
              <a:gd name="T8" fmla="*/ 52 w 344"/>
              <a:gd name="T9" fmla="*/ 50 h 644"/>
              <a:gd name="T10" fmla="*/ 30 w 344"/>
              <a:gd name="T11" fmla="*/ 76 h 644"/>
              <a:gd name="T12" fmla="*/ 14 w 344"/>
              <a:gd name="T13" fmla="*/ 104 h 644"/>
              <a:gd name="T14" fmla="*/ 4 w 344"/>
              <a:gd name="T15" fmla="*/ 136 h 644"/>
              <a:gd name="T16" fmla="*/ 0 w 344"/>
              <a:gd name="T17" fmla="*/ 172 h 644"/>
              <a:gd name="T18" fmla="*/ 2 w 344"/>
              <a:gd name="T19" fmla="*/ 198 h 644"/>
              <a:gd name="T20" fmla="*/ 18 w 344"/>
              <a:gd name="T21" fmla="*/ 246 h 644"/>
              <a:gd name="T22" fmla="*/ 46 w 344"/>
              <a:gd name="T23" fmla="*/ 288 h 644"/>
              <a:gd name="T24" fmla="*/ 86 w 344"/>
              <a:gd name="T25" fmla="*/ 320 h 644"/>
              <a:gd name="T26" fmla="*/ 108 w 344"/>
              <a:gd name="T27" fmla="*/ 594 h 644"/>
              <a:gd name="T28" fmla="*/ 236 w 344"/>
              <a:gd name="T29" fmla="*/ 594 h 644"/>
              <a:gd name="T30" fmla="*/ 204 w 344"/>
              <a:gd name="T31" fmla="*/ 536 h 644"/>
              <a:gd name="T32" fmla="*/ 204 w 344"/>
              <a:gd name="T33" fmla="*/ 478 h 644"/>
              <a:gd name="T34" fmla="*/ 204 w 344"/>
              <a:gd name="T35" fmla="*/ 416 h 644"/>
              <a:gd name="T36" fmla="*/ 236 w 344"/>
              <a:gd name="T37" fmla="*/ 330 h 644"/>
              <a:gd name="T38" fmla="*/ 260 w 344"/>
              <a:gd name="T39" fmla="*/ 320 h 644"/>
              <a:gd name="T40" fmla="*/ 298 w 344"/>
              <a:gd name="T41" fmla="*/ 288 h 644"/>
              <a:gd name="T42" fmla="*/ 328 w 344"/>
              <a:gd name="T43" fmla="*/ 246 h 644"/>
              <a:gd name="T44" fmla="*/ 342 w 344"/>
              <a:gd name="T45" fmla="*/ 198 h 644"/>
              <a:gd name="T46" fmla="*/ 344 w 344"/>
              <a:gd name="T47" fmla="*/ 172 h 644"/>
              <a:gd name="T48" fmla="*/ 342 w 344"/>
              <a:gd name="T49" fmla="*/ 136 h 644"/>
              <a:gd name="T50" fmla="*/ 332 w 344"/>
              <a:gd name="T51" fmla="*/ 104 h 644"/>
              <a:gd name="T52" fmla="*/ 316 w 344"/>
              <a:gd name="T53" fmla="*/ 76 h 644"/>
              <a:gd name="T54" fmla="*/ 294 w 344"/>
              <a:gd name="T55" fmla="*/ 50 h 644"/>
              <a:gd name="T56" fmla="*/ 268 w 344"/>
              <a:gd name="T57" fmla="*/ 28 h 644"/>
              <a:gd name="T58" fmla="*/ 240 w 344"/>
              <a:gd name="T59" fmla="*/ 12 h 644"/>
              <a:gd name="T60" fmla="*/ 208 w 344"/>
              <a:gd name="T61" fmla="*/ 2 h 644"/>
              <a:gd name="T62" fmla="*/ 172 w 344"/>
              <a:gd name="T63" fmla="*/ 0 h 644"/>
              <a:gd name="T64" fmla="*/ 172 w 344"/>
              <a:gd name="T65" fmla="*/ 130 h 644"/>
              <a:gd name="T66" fmla="*/ 164 w 344"/>
              <a:gd name="T67" fmla="*/ 130 h 644"/>
              <a:gd name="T68" fmla="*/ 148 w 344"/>
              <a:gd name="T69" fmla="*/ 122 h 644"/>
              <a:gd name="T70" fmla="*/ 136 w 344"/>
              <a:gd name="T71" fmla="*/ 110 h 644"/>
              <a:gd name="T72" fmla="*/ 130 w 344"/>
              <a:gd name="T73" fmla="*/ 94 h 644"/>
              <a:gd name="T74" fmla="*/ 128 w 344"/>
              <a:gd name="T75" fmla="*/ 86 h 644"/>
              <a:gd name="T76" fmla="*/ 132 w 344"/>
              <a:gd name="T77" fmla="*/ 68 h 644"/>
              <a:gd name="T78" fmla="*/ 142 w 344"/>
              <a:gd name="T79" fmla="*/ 54 h 644"/>
              <a:gd name="T80" fmla="*/ 156 w 344"/>
              <a:gd name="T81" fmla="*/ 44 h 644"/>
              <a:gd name="T82" fmla="*/ 172 w 344"/>
              <a:gd name="T83" fmla="*/ 42 h 644"/>
              <a:gd name="T84" fmla="*/ 182 w 344"/>
              <a:gd name="T85" fmla="*/ 42 h 644"/>
              <a:gd name="T86" fmla="*/ 198 w 344"/>
              <a:gd name="T87" fmla="*/ 48 h 644"/>
              <a:gd name="T88" fmla="*/ 210 w 344"/>
              <a:gd name="T89" fmla="*/ 60 h 644"/>
              <a:gd name="T90" fmla="*/ 216 w 344"/>
              <a:gd name="T91" fmla="*/ 76 h 644"/>
              <a:gd name="T92" fmla="*/ 218 w 344"/>
              <a:gd name="T93" fmla="*/ 86 h 644"/>
              <a:gd name="T94" fmla="*/ 214 w 344"/>
              <a:gd name="T95" fmla="*/ 104 h 644"/>
              <a:gd name="T96" fmla="*/ 204 w 344"/>
              <a:gd name="T97" fmla="*/ 118 h 644"/>
              <a:gd name="T98" fmla="*/ 190 w 344"/>
              <a:gd name="T99" fmla="*/ 126 h 644"/>
              <a:gd name="T100" fmla="*/ 172 w 344"/>
              <a:gd name="T101"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 h="644">
                <a:moveTo>
                  <a:pt x="172" y="0"/>
                </a:moveTo>
                <a:lnTo>
                  <a:pt x="172" y="0"/>
                </a:lnTo>
                <a:lnTo>
                  <a:pt x="156" y="0"/>
                </a:lnTo>
                <a:lnTo>
                  <a:pt x="138" y="2"/>
                </a:lnTo>
                <a:lnTo>
                  <a:pt x="122" y="6"/>
                </a:lnTo>
                <a:lnTo>
                  <a:pt x="106" y="12"/>
                </a:lnTo>
                <a:lnTo>
                  <a:pt x="90" y="20"/>
                </a:lnTo>
                <a:lnTo>
                  <a:pt x="76" y="28"/>
                </a:lnTo>
                <a:lnTo>
                  <a:pt x="64" y="38"/>
                </a:lnTo>
                <a:lnTo>
                  <a:pt x="52" y="50"/>
                </a:lnTo>
                <a:lnTo>
                  <a:pt x="40" y="62"/>
                </a:lnTo>
                <a:lnTo>
                  <a:pt x="30" y="76"/>
                </a:lnTo>
                <a:lnTo>
                  <a:pt x="22" y="90"/>
                </a:lnTo>
                <a:lnTo>
                  <a:pt x="14" y="104"/>
                </a:lnTo>
                <a:lnTo>
                  <a:pt x="8" y="120"/>
                </a:lnTo>
                <a:lnTo>
                  <a:pt x="4" y="136"/>
                </a:lnTo>
                <a:lnTo>
                  <a:pt x="2" y="154"/>
                </a:lnTo>
                <a:lnTo>
                  <a:pt x="0" y="172"/>
                </a:lnTo>
                <a:lnTo>
                  <a:pt x="0" y="172"/>
                </a:lnTo>
                <a:lnTo>
                  <a:pt x="2" y="198"/>
                </a:lnTo>
                <a:lnTo>
                  <a:pt x="8" y="224"/>
                </a:lnTo>
                <a:lnTo>
                  <a:pt x="18" y="246"/>
                </a:lnTo>
                <a:lnTo>
                  <a:pt x="32" y="268"/>
                </a:lnTo>
                <a:lnTo>
                  <a:pt x="46" y="288"/>
                </a:lnTo>
                <a:lnTo>
                  <a:pt x="66" y="306"/>
                </a:lnTo>
                <a:lnTo>
                  <a:pt x="86" y="320"/>
                </a:lnTo>
                <a:lnTo>
                  <a:pt x="108" y="330"/>
                </a:lnTo>
                <a:lnTo>
                  <a:pt x="108" y="594"/>
                </a:lnTo>
                <a:lnTo>
                  <a:pt x="168" y="644"/>
                </a:lnTo>
                <a:lnTo>
                  <a:pt x="236" y="594"/>
                </a:lnTo>
                <a:lnTo>
                  <a:pt x="236" y="562"/>
                </a:lnTo>
                <a:lnTo>
                  <a:pt x="204" y="536"/>
                </a:lnTo>
                <a:lnTo>
                  <a:pt x="236" y="508"/>
                </a:lnTo>
                <a:lnTo>
                  <a:pt x="204" y="478"/>
                </a:lnTo>
                <a:lnTo>
                  <a:pt x="236" y="442"/>
                </a:lnTo>
                <a:lnTo>
                  <a:pt x="204" y="416"/>
                </a:lnTo>
                <a:lnTo>
                  <a:pt x="236" y="384"/>
                </a:lnTo>
                <a:lnTo>
                  <a:pt x="236" y="330"/>
                </a:lnTo>
                <a:lnTo>
                  <a:pt x="236" y="330"/>
                </a:lnTo>
                <a:lnTo>
                  <a:pt x="260" y="320"/>
                </a:lnTo>
                <a:lnTo>
                  <a:pt x="280" y="306"/>
                </a:lnTo>
                <a:lnTo>
                  <a:pt x="298" y="288"/>
                </a:lnTo>
                <a:lnTo>
                  <a:pt x="314" y="268"/>
                </a:lnTo>
                <a:lnTo>
                  <a:pt x="328" y="246"/>
                </a:lnTo>
                <a:lnTo>
                  <a:pt x="336" y="224"/>
                </a:lnTo>
                <a:lnTo>
                  <a:pt x="342" y="198"/>
                </a:lnTo>
                <a:lnTo>
                  <a:pt x="344" y="172"/>
                </a:lnTo>
                <a:lnTo>
                  <a:pt x="344" y="172"/>
                </a:lnTo>
                <a:lnTo>
                  <a:pt x="344" y="154"/>
                </a:lnTo>
                <a:lnTo>
                  <a:pt x="342" y="136"/>
                </a:lnTo>
                <a:lnTo>
                  <a:pt x="338" y="120"/>
                </a:lnTo>
                <a:lnTo>
                  <a:pt x="332" y="104"/>
                </a:lnTo>
                <a:lnTo>
                  <a:pt x="324" y="90"/>
                </a:lnTo>
                <a:lnTo>
                  <a:pt x="316" y="76"/>
                </a:lnTo>
                <a:lnTo>
                  <a:pt x="306" y="62"/>
                </a:lnTo>
                <a:lnTo>
                  <a:pt x="294" y="50"/>
                </a:lnTo>
                <a:lnTo>
                  <a:pt x="282" y="38"/>
                </a:lnTo>
                <a:lnTo>
                  <a:pt x="268" y="28"/>
                </a:lnTo>
                <a:lnTo>
                  <a:pt x="254" y="20"/>
                </a:lnTo>
                <a:lnTo>
                  <a:pt x="240" y="12"/>
                </a:lnTo>
                <a:lnTo>
                  <a:pt x="224" y="6"/>
                </a:lnTo>
                <a:lnTo>
                  <a:pt x="208" y="2"/>
                </a:lnTo>
                <a:lnTo>
                  <a:pt x="190" y="0"/>
                </a:lnTo>
                <a:lnTo>
                  <a:pt x="172" y="0"/>
                </a:lnTo>
                <a:lnTo>
                  <a:pt x="172" y="0"/>
                </a:lnTo>
                <a:close/>
                <a:moveTo>
                  <a:pt x="172" y="130"/>
                </a:moveTo>
                <a:lnTo>
                  <a:pt x="172" y="130"/>
                </a:lnTo>
                <a:lnTo>
                  <a:pt x="164" y="130"/>
                </a:lnTo>
                <a:lnTo>
                  <a:pt x="156" y="126"/>
                </a:lnTo>
                <a:lnTo>
                  <a:pt x="148" y="122"/>
                </a:lnTo>
                <a:lnTo>
                  <a:pt x="142" y="118"/>
                </a:lnTo>
                <a:lnTo>
                  <a:pt x="136" y="110"/>
                </a:lnTo>
                <a:lnTo>
                  <a:pt x="132" y="104"/>
                </a:lnTo>
                <a:lnTo>
                  <a:pt x="130" y="94"/>
                </a:lnTo>
                <a:lnTo>
                  <a:pt x="128" y="86"/>
                </a:lnTo>
                <a:lnTo>
                  <a:pt x="128" y="86"/>
                </a:lnTo>
                <a:lnTo>
                  <a:pt x="130" y="76"/>
                </a:lnTo>
                <a:lnTo>
                  <a:pt x="132" y="68"/>
                </a:lnTo>
                <a:lnTo>
                  <a:pt x="136" y="60"/>
                </a:lnTo>
                <a:lnTo>
                  <a:pt x="142" y="54"/>
                </a:lnTo>
                <a:lnTo>
                  <a:pt x="148" y="48"/>
                </a:lnTo>
                <a:lnTo>
                  <a:pt x="156" y="44"/>
                </a:lnTo>
                <a:lnTo>
                  <a:pt x="164" y="42"/>
                </a:lnTo>
                <a:lnTo>
                  <a:pt x="172" y="42"/>
                </a:lnTo>
                <a:lnTo>
                  <a:pt x="172" y="42"/>
                </a:lnTo>
                <a:lnTo>
                  <a:pt x="182" y="42"/>
                </a:lnTo>
                <a:lnTo>
                  <a:pt x="190" y="44"/>
                </a:lnTo>
                <a:lnTo>
                  <a:pt x="198" y="48"/>
                </a:lnTo>
                <a:lnTo>
                  <a:pt x="204" y="54"/>
                </a:lnTo>
                <a:lnTo>
                  <a:pt x="210" y="60"/>
                </a:lnTo>
                <a:lnTo>
                  <a:pt x="214" y="68"/>
                </a:lnTo>
                <a:lnTo>
                  <a:pt x="216" y="76"/>
                </a:lnTo>
                <a:lnTo>
                  <a:pt x="218" y="86"/>
                </a:lnTo>
                <a:lnTo>
                  <a:pt x="218" y="86"/>
                </a:lnTo>
                <a:lnTo>
                  <a:pt x="216" y="94"/>
                </a:lnTo>
                <a:lnTo>
                  <a:pt x="214" y="104"/>
                </a:lnTo>
                <a:lnTo>
                  <a:pt x="210" y="110"/>
                </a:lnTo>
                <a:lnTo>
                  <a:pt x="204" y="118"/>
                </a:lnTo>
                <a:lnTo>
                  <a:pt x="198" y="122"/>
                </a:lnTo>
                <a:lnTo>
                  <a:pt x="190" y="126"/>
                </a:lnTo>
                <a:lnTo>
                  <a:pt x="182" y="130"/>
                </a:lnTo>
                <a:lnTo>
                  <a:pt x="172" y="130"/>
                </a:lnTo>
                <a:lnTo>
                  <a:pt x="172" y="130"/>
                </a:lnTo>
                <a:close/>
              </a:path>
            </a:pathLst>
          </a:custGeom>
          <a:solidFill>
            <a:srgbClr val="117C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9338250" y="2081022"/>
            <a:ext cx="1016625" cy="369332"/>
          </a:xfrm>
          <a:prstGeom prst="rect">
            <a:avLst/>
          </a:prstGeom>
          <a:noFill/>
        </p:spPr>
        <p:txBody>
          <a:bodyPr wrap="none" rtlCol="0">
            <a:spAutoFit/>
          </a:bodyPr>
          <a:lstStyle/>
          <a:p>
            <a:r>
              <a:rPr lang="en-US" dirty="0"/>
              <a:t>B private</a:t>
            </a:r>
          </a:p>
        </p:txBody>
      </p:sp>
      <p:sp>
        <p:nvSpPr>
          <p:cNvPr id="43" name="TextBox 42"/>
          <p:cNvSpPr txBox="1"/>
          <p:nvPr/>
        </p:nvSpPr>
        <p:spPr>
          <a:xfrm>
            <a:off x="8561906" y="3120727"/>
            <a:ext cx="1479892" cy="369332"/>
          </a:xfrm>
          <a:prstGeom prst="rect">
            <a:avLst/>
          </a:prstGeom>
          <a:noFill/>
        </p:spPr>
        <p:txBody>
          <a:bodyPr wrap="none" rtlCol="0">
            <a:spAutoFit/>
          </a:bodyPr>
          <a:lstStyle/>
          <a:p>
            <a:r>
              <a:rPr lang="en-US" dirty="0"/>
              <a:t>&amp;A31!B)*</a:t>
            </a:r>
            <a:r>
              <a:rPr lang="en-US" dirty="0">
                <a:solidFill>
                  <a:schemeClr val="accent1"/>
                </a:solidFill>
              </a:rPr>
              <a:t>BH^</a:t>
            </a:r>
          </a:p>
        </p:txBody>
      </p:sp>
    </p:spTree>
    <p:extLst>
      <p:ext uri="{BB962C8B-B14F-4D97-AF65-F5344CB8AC3E}">
        <p14:creationId xmlns:p14="http://schemas.microsoft.com/office/powerpoint/2010/main" val="251156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500"/>
                            </p:stCondLst>
                            <p:childTnLst>
                              <p:par>
                                <p:cTn id="13" presetID="35" presetClass="path" presetSubtype="0" accel="50000" decel="50000" fill="hold" grpId="1" nodeType="afterEffect">
                                  <p:stCondLst>
                                    <p:cond delay="0"/>
                                  </p:stCondLst>
                                  <p:childTnLst>
                                    <p:animMotion origin="layout" path="M -3.75E-6 7.40741E-7 L -0.07408 7.40741E-7 " pathEditMode="relative" rAng="0" ptsTypes="AA">
                                      <p:cBhvr>
                                        <p:cTn id="14" dur="2000" fill="hold"/>
                                        <p:tgtEl>
                                          <p:spTgt spid="35"/>
                                        </p:tgtEl>
                                        <p:attrNameLst>
                                          <p:attrName>ppt_x</p:attrName>
                                          <p:attrName>ppt_y</p:attrName>
                                        </p:attrNameLst>
                                      </p:cBhvr>
                                      <p:rCtr x="-3711" y="0"/>
                                    </p:animMotion>
                                  </p:childTnLst>
                                </p:cTn>
                              </p:par>
                              <p:par>
                                <p:cTn id="15" presetID="10" presetClass="exit" presetSubtype="0" fill="hold" grpId="1" nodeType="withEffect">
                                  <p:stCondLst>
                                    <p:cond delay="160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ntr" presetSubtype="0" fill="hold" grpId="0" nodeType="withEffect">
                                  <p:stCondLst>
                                    <p:cond delay="19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63" presetClass="path" presetSubtype="0" accel="50000" decel="50000" fill="hold" grpId="2" nodeType="withEffect">
                                  <p:stCondLst>
                                    <p:cond delay="2000"/>
                                  </p:stCondLst>
                                  <p:childTnLst>
                                    <p:animMotion origin="layout" path="M -0.07408 7.40741E-7 L -3.75E-6 7.40741E-7 " pathEditMode="relative" rAng="0" ptsTypes="AA">
                                      <p:cBhvr>
                                        <p:cTn id="22" dur="2000" fill="hold"/>
                                        <p:tgtEl>
                                          <p:spTgt spid="35"/>
                                        </p:tgtEl>
                                        <p:attrNameLst>
                                          <p:attrName>ppt_x</p:attrName>
                                          <p:attrName>ppt_y</p:attrName>
                                        </p:attrNameLst>
                                      </p:cBhvr>
                                      <p:rCtr x="3698" y="0"/>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3.75E-6 -3.33333E-6 L -3.75E-6 0.2301 " pathEditMode="relative" rAng="0" ptsTypes="AA">
                                      <p:cBhvr>
                                        <p:cTn id="33" dur="2000" fill="hold"/>
                                        <p:tgtEl>
                                          <p:spTgt spid="39"/>
                                        </p:tgtEl>
                                        <p:attrNameLst>
                                          <p:attrName>ppt_x</p:attrName>
                                          <p:attrName>ppt_y</p:attrName>
                                        </p:attrNameLst>
                                      </p:cBhvr>
                                      <p:rCtr x="0" y="11505"/>
                                    </p:animMotion>
                                  </p:childTnLst>
                                </p:cTn>
                              </p:par>
                              <p:par>
                                <p:cTn id="34" presetID="10" presetClass="exit" presetSubtype="0" fill="hold" grpId="1" nodeType="withEffect">
                                  <p:stCondLst>
                                    <p:cond delay="1500"/>
                                  </p:stCondLst>
                                  <p:childTnLst>
                                    <p:animEffect transition="out" filter="fad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10" presetClass="exit" presetSubtype="0" fill="hold" grpId="3" nodeType="withEffect">
                                  <p:stCondLst>
                                    <p:cond delay="1500"/>
                                  </p:stCondLst>
                                  <p:childTnLst>
                                    <p:animEffect transition="out" filter="fade">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par>
                                <p:cTn id="40" presetID="10" presetClass="entr" presetSubtype="0" fill="hold" grpId="0" nodeType="withEffect">
                                  <p:stCondLst>
                                    <p:cond delay="200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64" presetClass="path" presetSubtype="0" accel="50000" decel="50000" fill="hold" grpId="1" nodeType="withEffect">
                                  <p:stCondLst>
                                    <p:cond delay="2000"/>
                                  </p:stCondLst>
                                  <p:childTnLst>
                                    <p:animMotion origin="layout" path="M -3.75E-6 0.2301 L -3.75E-6 -4.44444E-6 " pathEditMode="relative" rAng="0" ptsTypes="AA">
                                      <p:cBhvr>
                                        <p:cTn id="44" dur="2000" fill="hold"/>
                                        <p:tgtEl>
                                          <p:spTgt spid="39"/>
                                        </p:tgtEl>
                                        <p:attrNameLst>
                                          <p:attrName>ppt_x</p:attrName>
                                          <p:attrName>ppt_y</p:attrName>
                                        </p:attrNameLst>
                                      </p:cBhvr>
                                      <p:rCtr x="0" y="-11574"/>
                                    </p:animMotion>
                                  </p:childTnLst>
                                </p:cTn>
                              </p:par>
                            </p:childTnLst>
                          </p:cTn>
                        </p:par>
                        <p:par>
                          <p:cTn id="45" fill="hold">
                            <p:stCondLst>
                              <p:cond delay="4000"/>
                            </p:stCondLst>
                            <p:childTnLst>
                              <p:par>
                                <p:cTn id="46" presetID="10" presetClass="exit" presetSubtype="0" fill="hold" grpId="3" nodeType="afterEffect">
                                  <p:stCondLst>
                                    <p:cond delay="0"/>
                                  </p:stCondLst>
                                  <p:childTnLst>
                                    <p:animEffect transition="out" filter="fade">
                                      <p:cBhvr>
                                        <p:cTn id="47" dur="500"/>
                                        <p:tgtEl>
                                          <p:spTgt spid="39"/>
                                        </p:tgtEl>
                                      </p:cBhvr>
                                    </p:animEffect>
                                    <p:set>
                                      <p:cBhvr>
                                        <p:cTn id="48" dur="1" fill="hold">
                                          <p:stCondLst>
                                            <p:cond delay="499"/>
                                          </p:stCondLst>
                                        </p:cTn>
                                        <p:tgtEl>
                                          <p:spTgt spid="3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grpId="1" nodeType="clickEffect">
                                  <p:stCondLst>
                                    <p:cond delay="0"/>
                                  </p:stCondLst>
                                  <p:childTnLst>
                                    <p:animMotion origin="layout" path="M 1.45833E-6 1.48148E-6 L 0.48945 1.48148E-6 " pathEditMode="relative" rAng="0" ptsTypes="AA">
                                      <p:cBhvr>
                                        <p:cTn id="62" dur="2000" fill="hold"/>
                                        <p:tgtEl>
                                          <p:spTgt spid="22"/>
                                        </p:tgtEl>
                                        <p:attrNameLst>
                                          <p:attrName>ppt_x</p:attrName>
                                          <p:attrName>ppt_y</p:attrName>
                                        </p:attrNameLst>
                                      </p:cBhvr>
                                      <p:rCtr x="24466" y="0"/>
                                    </p:animMotion>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2"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2"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54167E-6 -3.33333E-6 L 3.54167E-6 0.2301 " pathEditMode="relative" rAng="0" ptsTypes="AA">
                                      <p:cBhvr>
                                        <p:cTn id="81" dur="2000" fill="hold"/>
                                        <p:tgtEl>
                                          <p:spTgt spid="41"/>
                                        </p:tgtEl>
                                        <p:attrNameLst>
                                          <p:attrName>ppt_x</p:attrName>
                                          <p:attrName>ppt_y</p:attrName>
                                        </p:attrNameLst>
                                      </p:cBhvr>
                                      <p:rCtr x="0" y="11505"/>
                                    </p:animMotion>
                                  </p:childTnLst>
                                </p:cTn>
                              </p:par>
                              <p:par>
                                <p:cTn id="82" presetID="10" presetClass="exit" presetSubtype="0" fill="hold" grpId="1" nodeType="withEffect">
                                  <p:stCondLst>
                                    <p:cond delay="1400"/>
                                  </p:stCondLst>
                                  <p:childTnLst>
                                    <p:animEffect transition="out" filter="fade">
                                      <p:cBhvr>
                                        <p:cTn id="83" dur="500"/>
                                        <p:tgtEl>
                                          <p:spTgt spid="43"/>
                                        </p:tgtEl>
                                      </p:cBhvr>
                                    </p:animEffect>
                                    <p:set>
                                      <p:cBhvr>
                                        <p:cTn id="84" dur="1" fill="hold">
                                          <p:stCondLst>
                                            <p:cond delay="499"/>
                                          </p:stCondLst>
                                        </p:cTn>
                                        <p:tgtEl>
                                          <p:spTgt spid="43"/>
                                        </p:tgtEl>
                                        <p:attrNameLst>
                                          <p:attrName>style.visibility</p:attrName>
                                        </p:attrNameLst>
                                      </p:cBhvr>
                                      <p:to>
                                        <p:strVal val="hidden"/>
                                      </p:to>
                                    </p:set>
                                  </p:childTnLst>
                                </p:cTn>
                              </p:par>
                              <p:par>
                                <p:cTn id="85" presetID="10" presetClass="entr" presetSubtype="0" fill="hold" grpId="0" nodeType="withEffect">
                                  <p:stCondLst>
                                    <p:cond delay="200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200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200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par>
                                <p:cTn id="94" presetID="64" presetClass="path" presetSubtype="0" accel="50000" decel="50000" fill="hold" grpId="1" nodeType="withEffect">
                                  <p:stCondLst>
                                    <p:cond delay="2000"/>
                                  </p:stCondLst>
                                  <p:childTnLst>
                                    <p:animMotion origin="layout" path="M 3.54167E-6 0.2301 L 3.54167E-6 -3.33333E-6 " pathEditMode="relative" rAng="0" ptsTypes="AA">
                                      <p:cBhvr>
                                        <p:cTn id="95" dur="2000" fill="hold"/>
                                        <p:tgtEl>
                                          <p:spTgt spid="41"/>
                                        </p:tgtEl>
                                        <p:attrNameLst>
                                          <p:attrName>ppt_x</p:attrName>
                                          <p:attrName>ppt_y</p:attrName>
                                        </p:attrNameLst>
                                      </p:cBhvr>
                                      <p:rCtr x="0" y="-11505"/>
                                    </p:animMotion>
                                  </p:childTnLst>
                                </p:cTn>
                              </p:par>
                              <p:par>
                                <p:cTn id="96" presetID="10" presetClass="exit" presetSubtype="0" fill="hold" grpId="3" nodeType="withEffect">
                                  <p:stCondLst>
                                    <p:cond delay="390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grpId="2" nodeType="withEffect">
                                  <p:stCondLst>
                                    <p:cond delay="3900"/>
                                  </p:stCondLst>
                                  <p:childTnLst>
                                    <p:animEffect transition="out" filter="fade">
                                      <p:cBhvr>
                                        <p:cTn id="100" dur="500"/>
                                        <p:tgtEl>
                                          <p:spTgt spid="42"/>
                                        </p:tgtEl>
                                      </p:cBhvr>
                                    </p:animEffect>
                                    <p:set>
                                      <p:cBhvr>
                                        <p:cTn id="101" dur="1" fill="hold">
                                          <p:stCondLst>
                                            <p:cond delay="499"/>
                                          </p:stCondLst>
                                        </p:cTn>
                                        <p:tgtEl>
                                          <p:spTgt spid="42"/>
                                        </p:tgtEl>
                                        <p:attrNameLst>
                                          <p:attrName>style.visibility</p:attrName>
                                        </p:attrNameLst>
                                      </p:cBhvr>
                                      <p:to>
                                        <p:strVal val="hidden"/>
                                      </p:to>
                                    </p:set>
                                  </p:childTnLst>
                                </p:cTn>
                              </p:par>
                              <p:par>
                                <p:cTn id="102" presetID="1" presetClass="exit" presetSubtype="0" fill="hold" grpId="1" nodeType="withEffect">
                                  <p:stCondLst>
                                    <p:cond delay="3900"/>
                                  </p:stCondLst>
                                  <p:childTnLst>
                                    <p:set>
                                      <p:cBhvr>
                                        <p:cTn id="103" dur="1" fill="hold">
                                          <p:stCondLst>
                                            <p:cond delay="0"/>
                                          </p:stCondLst>
                                        </p:cTn>
                                        <p:tgtEl>
                                          <p:spTgt spid="42"/>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5" presetClass="path" presetSubtype="0" accel="50000" decel="50000" fill="hold" grpId="1" nodeType="clickEffect">
                                  <p:stCondLst>
                                    <p:cond delay="0"/>
                                  </p:stCondLst>
                                  <p:childTnLst>
                                    <p:animMotion origin="layout" path="M -4.79167E-6 7.40741E-7 L -0.07408 7.40741E-7 " pathEditMode="relative" rAng="0" ptsTypes="AA">
                                      <p:cBhvr>
                                        <p:cTn id="107" dur="2000" fill="hold"/>
                                        <p:tgtEl>
                                          <p:spTgt spid="36"/>
                                        </p:tgtEl>
                                        <p:attrNameLst>
                                          <p:attrName>ppt_x</p:attrName>
                                          <p:attrName>ppt_y</p:attrName>
                                        </p:attrNameLst>
                                      </p:cBhvr>
                                      <p:rCtr x="-3711" y="0"/>
                                    </p:animMotion>
                                  </p:childTnLst>
                                </p:cTn>
                              </p:par>
                              <p:par>
                                <p:cTn id="108" presetID="10" presetClass="exit" presetSubtype="0" fill="hold" grpId="1" nodeType="withEffect">
                                  <p:stCondLst>
                                    <p:cond delay="1600"/>
                                  </p:stCondLst>
                                  <p:childTnLst>
                                    <p:animEffect transition="out" filter="fade">
                                      <p:cBhvr>
                                        <p:cTn id="109" dur="500"/>
                                        <p:tgtEl>
                                          <p:spTgt spid="25"/>
                                        </p:tgtEl>
                                      </p:cBhvr>
                                    </p:animEffect>
                                    <p:set>
                                      <p:cBhvr>
                                        <p:cTn id="110" dur="1" fill="hold">
                                          <p:stCondLst>
                                            <p:cond delay="499"/>
                                          </p:stCondLst>
                                        </p:cTn>
                                        <p:tgtEl>
                                          <p:spTgt spid="25"/>
                                        </p:tgtEl>
                                        <p:attrNameLst>
                                          <p:attrName>style.visibility</p:attrName>
                                        </p:attrNameLst>
                                      </p:cBhvr>
                                      <p:to>
                                        <p:strVal val="hidden"/>
                                      </p:to>
                                    </p:set>
                                  </p:childTnLst>
                                </p:cTn>
                              </p:par>
                              <p:par>
                                <p:cTn id="111" presetID="63" presetClass="path" presetSubtype="0" accel="50000" decel="50000" fill="hold" grpId="2" nodeType="withEffect">
                                  <p:stCondLst>
                                    <p:cond delay="2000"/>
                                  </p:stCondLst>
                                  <p:childTnLst>
                                    <p:animMotion origin="layout" path="M -0.07408 7.40741E-7 L -4.79167E-6 7.40741E-7 " pathEditMode="relative" rAng="0" ptsTypes="AA">
                                      <p:cBhvr>
                                        <p:cTn id="112" dur="2000" fill="hold"/>
                                        <p:tgtEl>
                                          <p:spTgt spid="36"/>
                                        </p:tgtEl>
                                        <p:attrNameLst>
                                          <p:attrName>ppt_x</p:attrName>
                                          <p:attrName>ppt_y</p:attrName>
                                        </p:attrNameLst>
                                      </p:cBhvr>
                                      <p:rCtr x="3698" y="0"/>
                                    </p:animMotion>
                                  </p:childTnLst>
                                </p:cTn>
                              </p:par>
                              <p:par>
                                <p:cTn id="113" presetID="10" presetClass="entr" presetSubtype="0" fill="hold" grpId="0" nodeType="withEffect">
                                  <p:stCondLst>
                                    <p:cond delay="200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27"/>
                                        </p:tgtEl>
                                      </p:cBhvr>
                                    </p:animEffect>
                                    <p:set>
                                      <p:cBhvr>
                                        <p:cTn id="120" dur="1" fill="hold">
                                          <p:stCondLst>
                                            <p:cond delay="499"/>
                                          </p:stCondLst>
                                        </p:cTn>
                                        <p:tgtEl>
                                          <p:spTgt spid="27"/>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36"/>
                                        </p:tgtEl>
                                      </p:cBhvr>
                                    </p:animEffect>
                                    <p:set>
                                      <p:cBhvr>
                                        <p:cTn id="123" dur="1" fill="hold">
                                          <p:stCondLst>
                                            <p:cond delay="499"/>
                                          </p:stCondLst>
                                        </p:cTn>
                                        <p:tgtEl>
                                          <p:spTgt spid="36"/>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26"/>
                                        </p:tgtEl>
                                      </p:cBhvr>
                                    </p:animEffect>
                                    <p:set>
                                      <p:cBhvr>
                                        <p:cTn id="12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0" grpId="0" animBg="1"/>
      <p:bldP spid="20" grpId="1" animBg="1"/>
      <p:bldP spid="22" grpId="0" animBg="1"/>
      <p:bldP spid="22" grpId="1" animBg="1"/>
      <p:bldP spid="22" grpId="2" animBg="1"/>
      <p:bldP spid="25" grpId="0"/>
      <p:bldP spid="25" grpId="1"/>
      <p:bldP spid="26" grpId="0"/>
      <p:bldP spid="26" grpId="1"/>
      <p:bldP spid="27" grpId="0"/>
      <p:bldP spid="27" grpId="1"/>
      <p:bldP spid="35" grpId="0" animBg="1"/>
      <p:bldP spid="35" grpId="1" animBg="1"/>
      <p:bldP spid="35" grpId="2" animBg="1"/>
      <p:bldP spid="35" grpId="3" animBg="1"/>
      <p:bldP spid="36" grpId="0" animBg="1"/>
      <p:bldP spid="36" grpId="1" animBg="1"/>
      <p:bldP spid="36" grpId="2" animBg="1"/>
      <p:bldP spid="36" grpId="3" animBg="1"/>
      <p:bldP spid="38" grpId="0"/>
      <p:bldP spid="38" grpId="1"/>
      <p:bldP spid="39" grpId="0" animBg="1"/>
      <p:bldP spid="39" grpId="1" animBg="1"/>
      <p:bldP spid="39" grpId="2" animBg="1"/>
      <p:bldP spid="39" grpId="3" animBg="1"/>
      <p:bldP spid="40" grpId="0"/>
      <p:bldP spid="40" grpId="1"/>
      <p:bldP spid="41" grpId="0" animBg="1"/>
      <p:bldP spid="41" grpId="1" animBg="1"/>
      <p:bldP spid="41" grpId="2" animBg="1"/>
      <p:bldP spid="41" grpId="3" animBg="1"/>
      <p:bldP spid="42" grpId="0"/>
      <p:bldP spid="42" grpId="1"/>
      <p:bldP spid="42" grpId="2"/>
      <p:bldP spid="43" grpId="0"/>
      <p:bldP spid="43"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3 DEPI Presentation Tempalate.pptx" id="{C6669CE0-87B0-4B45-940E-9E6FE9772979}" vid="{D3E652C5-7CAF-41FB-BD56-A285DF75D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CS_Basics_S (1)</Template>
  <TotalTime>1033</TotalTime>
  <Words>4182</Words>
  <Application>Microsoft Office PowerPoint</Application>
  <PresentationFormat>Widescreen</PresentationFormat>
  <Paragraphs>821</Paragraphs>
  <Slides>56</Slides>
  <Notes>43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Baskerville Old Face</vt:lpstr>
      <vt:lpstr>Calibri</vt:lpstr>
      <vt:lpstr>Calibri Light</vt:lpstr>
      <vt:lpstr>Inter</vt:lpstr>
      <vt:lpstr>Office Theme</vt:lpstr>
      <vt:lpstr>PowerPoint Presentation</vt:lpstr>
      <vt:lpstr>PowerPoint Presentation</vt:lpstr>
      <vt:lpstr>PowerPoint Presentation</vt:lpstr>
      <vt:lpstr>Cryptography</vt:lpstr>
      <vt:lpstr>Encryption</vt:lpstr>
      <vt:lpstr>Symmetric encryption</vt:lpstr>
      <vt:lpstr>Asymmetric encryption</vt:lpstr>
      <vt:lpstr>Advantages and disadvantages summary</vt:lpstr>
      <vt:lpstr>Hybrid encryption</vt:lpstr>
      <vt:lpstr>Hybrid encryption</vt:lpstr>
      <vt:lpstr>Hybrid encryption</vt:lpstr>
      <vt:lpstr>Discussion</vt:lpstr>
      <vt:lpstr>Practical uses</vt:lpstr>
      <vt:lpstr>Integrity with hashing</vt:lpstr>
      <vt:lpstr>Practical uses</vt:lpstr>
      <vt:lpstr>Confidentiality with hashing</vt:lpstr>
      <vt:lpstr>Practical uses</vt:lpstr>
      <vt:lpstr>Authenticity and non-repudiation</vt:lpstr>
      <vt:lpstr>Practical uses</vt:lpstr>
      <vt:lpstr>Principles of permissions</vt:lpstr>
      <vt:lpstr>Rights vs. permissions</vt:lpstr>
      <vt:lpstr>Centralized vs. decentralized</vt:lpstr>
      <vt:lpstr>Discretionary access control</vt:lpstr>
      <vt:lpstr>Mandatory access control</vt:lpstr>
      <vt:lpstr>Role-based access control</vt:lpstr>
      <vt:lpstr>Steganography</vt:lpstr>
      <vt:lpstr>Digital Rights Management</vt:lpstr>
      <vt:lpstr>Discussion</vt:lpstr>
      <vt:lpstr>Public key infrastructure</vt:lpstr>
      <vt:lpstr>PKI components</vt:lpstr>
      <vt:lpstr>Certification authorities</vt:lpstr>
      <vt:lpstr>Root and subordinate CAs</vt:lpstr>
      <vt:lpstr>Internal vs. external CAs</vt:lpstr>
      <vt:lpstr>Standalone CAs</vt:lpstr>
      <vt:lpstr>Enterprise CAs</vt:lpstr>
      <vt:lpstr>Enabling trust</vt:lpstr>
      <vt:lpstr>Certificates</vt:lpstr>
      <vt:lpstr>Certificate usage</vt:lpstr>
      <vt:lpstr>Certificate distribution</vt:lpstr>
      <vt:lpstr>Certificate expiration and revocation</vt:lpstr>
      <vt:lpstr>Certificate revocation list</vt:lpstr>
      <vt:lpstr>Certificate storage</vt:lpstr>
      <vt:lpstr>Certificate recovery</vt:lpstr>
      <vt:lpstr>Certificate recovery: DRA</vt:lpstr>
      <vt:lpstr>Certificate recovery: KRA</vt:lpstr>
      <vt:lpstr>CA management</vt:lpstr>
      <vt:lpstr>Module Review</vt:lpstr>
      <vt:lpstr>PowerPoint Presentation</vt:lpstr>
      <vt:lpstr>PowerPoint Presentation</vt:lpstr>
      <vt:lpstr>PowerPoint Presentation</vt:lpstr>
      <vt:lpstr>PowerPoint Presentation</vt:lpstr>
      <vt:lpstr>Module Review</vt:lpstr>
      <vt:lpstr>PowerPoint Presentation</vt:lpstr>
      <vt:lpstr>Module Review</vt:lpstr>
      <vt:lpstr>Module Review</vt:lpstr>
      <vt:lpstr>Module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 Abdelrahman</dc:creator>
  <cp:lastModifiedBy>ahmed170159@feng.bu.edu.eg</cp:lastModifiedBy>
  <cp:revision>2</cp:revision>
  <dcterms:created xsi:type="dcterms:W3CDTF">2024-04-26T23:45:13Z</dcterms:created>
  <dcterms:modified xsi:type="dcterms:W3CDTF">2024-06-22T07:31:05Z</dcterms:modified>
</cp:coreProperties>
</file>